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8" r:id="rId3"/>
    <p:sldId id="302" r:id="rId4"/>
    <p:sldId id="300" r:id="rId5"/>
    <p:sldId id="303" r:id="rId6"/>
    <p:sldId id="259" r:id="rId7"/>
    <p:sldId id="307" r:id="rId8"/>
    <p:sldId id="310" r:id="rId9"/>
    <p:sldId id="308" r:id="rId10"/>
    <p:sldId id="309" r:id="rId11"/>
    <p:sldId id="311" r:id="rId12"/>
    <p:sldId id="312" r:id="rId13"/>
    <p:sldId id="298"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44" autoAdjust="0"/>
    <p:restoredTop sz="94249" autoAdjust="0"/>
  </p:normalViewPr>
  <p:slideViewPr>
    <p:cSldViewPr>
      <p:cViewPr varScale="1">
        <p:scale>
          <a:sx n="68" d="100"/>
          <a:sy n="68" d="100"/>
        </p:scale>
        <p:origin x="14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5B5023-9442-414D-9FC3-D53E55364AC2}" type="datetimeFigureOut">
              <a:rPr lang="en-GB" smtClean="0"/>
              <a:pPr/>
              <a:t>18/12/2021</a:t>
            </a:fld>
            <a:endParaRPr lang="en-GB"/>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4BCCFD-D04F-48DF-A6DD-3E94AF978D99}" type="slidenum">
              <a:rPr lang="en-GB" smtClean="0"/>
              <a:pPr/>
              <a:t>‹#›</a:t>
            </a:fld>
            <a:endParaRPr lang="en-GB"/>
          </a:p>
        </p:txBody>
      </p:sp>
    </p:spTree>
    <p:extLst>
      <p:ext uri="{BB962C8B-B14F-4D97-AF65-F5344CB8AC3E}">
        <p14:creationId xmlns:p14="http://schemas.microsoft.com/office/powerpoint/2010/main" val="377493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74244-C180-4D63-94E8-537B27490F2B}" type="slidenum">
              <a:rPr lang="en-GB"/>
              <a:pPr/>
              <a:t>2</a:t>
            </a:fld>
            <a:endParaRPr lang="en-GB"/>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553740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74244-C180-4D63-94E8-537B27490F2B}" type="slidenum">
              <a:rPr lang="en-GB"/>
              <a:pPr/>
              <a:t>11</a:t>
            </a:fld>
            <a:endParaRPr lang="en-GB"/>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2867524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6BBF7-6FFF-440E-B629-AAC6A6235005}" type="slidenum">
              <a:rPr lang="en-GB"/>
              <a:pPr/>
              <a:t>12</a:t>
            </a:fld>
            <a:endParaRPr lang="en-GB"/>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3829551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28808C-D470-479D-97DF-E3C8681C10ED}" type="slidenum">
              <a:rPr lang="en-GB"/>
              <a:pPr/>
              <a:t>3</a:t>
            </a:fld>
            <a:endParaRPr lang="en-GB"/>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2436538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74244-C180-4D63-94E8-537B27490F2B}" type="slidenum">
              <a:rPr lang="en-GB"/>
              <a:pPr/>
              <a:t>4</a:t>
            </a:fld>
            <a:endParaRPr lang="en-GB"/>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4192959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74244-C180-4D63-94E8-537B27490F2B}" type="slidenum">
              <a:rPr lang="en-GB"/>
              <a:pPr/>
              <a:t>5</a:t>
            </a:fld>
            <a:endParaRPr lang="en-GB"/>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1163689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6BBF7-6FFF-440E-B629-AAC6A6235005}" type="slidenum">
              <a:rPr lang="en-GB"/>
              <a:pPr/>
              <a:t>6</a:t>
            </a:fld>
            <a:endParaRPr lang="en-GB"/>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2348406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6BBF7-6FFF-440E-B629-AAC6A6235005}" type="slidenum">
              <a:rPr lang="en-GB"/>
              <a:pPr/>
              <a:t>7</a:t>
            </a:fld>
            <a:endParaRPr lang="en-GB"/>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820059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6BBF7-6FFF-440E-B629-AAC6A6235005}" type="slidenum">
              <a:rPr lang="en-GB"/>
              <a:pPr/>
              <a:t>8</a:t>
            </a:fld>
            <a:endParaRPr lang="en-GB"/>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3473657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6BBF7-6FFF-440E-B629-AAC6A6235005}" type="slidenum">
              <a:rPr lang="en-GB"/>
              <a:pPr/>
              <a:t>9</a:t>
            </a:fld>
            <a:endParaRPr lang="en-GB"/>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276926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6BBF7-6FFF-440E-B629-AAC6A6235005}" type="slidenum">
              <a:rPr lang="en-GB"/>
              <a:pPr/>
              <a:t>10</a:t>
            </a:fld>
            <a:endParaRPr lang="en-GB"/>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4083135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47C9B81F-C347-4BEF-BFDF-29C42F48304A}" type="datetimeFigureOut">
              <a:rPr lang="en-US" smtClean="0"/>
              <a:pPr/>
              <a:t>12/18/2021</a:t>
            </a:fld>
            <a:endParaRPr lang="en-US"/>
          </a:p>
        </p:txBody>
      </p:sp>
      <p:sp>
        <p:nvSpPr>
          <p:cNvPr id="17" name="16 Marcador de pie de página"/>
          <p:cNvSpPr>
            <a:spLocks noGrp="1"/>
          </p:cNvSpPr>
          <p:nvPr>
            <p:ph type="ftr" sz="quarter" idx="11"/>
          </p:nvPr>
        </p:nvSpPr>
        <p:spPr/>
        <p:txBody>
          <a:bodyPr/>
          <a:lstStyle/>
          <a:p>
            <a:endParaRPr kumimoji="0"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042AED99-7FB4-404E-8A97-64753DCE42EC}" type="slidenum">
              <a:rPr kumimoji="0" lang="en-US" smtClean="0"/>
              <a:pPr/>
              <a:t>‹#›</a:t>
            </a:fld>
            <a:endParaRPr kumimoji="0"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5062" y="6116497"/>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5433961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153721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632376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520859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47C9B81F-C347-4BEF-BFDF-29C42F48304A}" type="datetimeFigureOut">
              <a:rPr lang="en-US" smtClean="0"/>
              <a:pPr/>
              <a:t>12/18/2021</a:t>
            </a:fld>
            <a:endParaRPr lang="en-US"/>
          </a:p>
        </p:txBody>
      </p:sp>
      <p:sp>
        <p:nvSpPr>
          <p:cNvPr id="5" name="4 Marcador de pie de página"/>
          <p:cNvSpPr>
            <a:spLocks noGrp="1"/>
          </p:cNvSpPr>
          <p:nvPr>
            <p:ph type="ftr" sz="quarter" idx="11"/>
          </p:nvPr>
        </p:nvSpPr>
        <p:spPr>
          <a:xfrm>
            <a:off x="800100" y="6172200"/>
            <a:ext cx="4000500" cy="457200"/>
          </a:xfrm>
        </p:spPr>
        <p:txBody>
          <a:bodyPr/>
          <a:lstStyle/>
          <a:p>
            <a:endParaRPr kumimoji="0" lang="en-U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4177" y="6114973"/>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2226293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536657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8" name="7 Marcador de pie de página"/>
          <p:cNvSpPr>
            <a:spLocks noGrp="1"/>
          </p:cNvSpPr>
          <p:nvPr>
            <p:ph type="ftr" sz="quarter" idx="11"/>
          </p:nvPr>
        </p:nvSpPr>
        <p:spPr/>
        <p:txBody>
          <a:bodyPr/>
          <a:lstStyle/>
          <a:p>
            <a:endParaRPr kumimoji="0" lang="en-US" dirty="0"/>
          </a:p>
        </p:txBody>
      </p:sp>
      <p:sp>
        <p:nvSpPr>
          <p:cNvPr id="9" name="8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0114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4" name="3 Marcador de pie de página"/>
          <p:cNvSpPr>
            <a:spLocks noGrp="1"/>
          </p:cNvSpPr>
          <p:nvPr>
            <p:ph type="ftr" sz="quarter" idx="11"/>
          </p:nvPr>
        </p:nvSpPr>
        <p:spPr/>
        <p:txBody>
          <a:bodyPr/>
          <a:lstStyle/>
          <a:p>
            <a:endParaRPr kumimoji="0" lang="en-US"/>
          </a:p>
        </p:txBody>
      </p:sp>
      <p:sp>
        <p:nvSpPr>
          <p:cNvPr id="5" name="4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321425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3" name="2 Marcador de pie de página"/>
          <p:cNvSpPr>
            <a:spLocks noGrp="1"/>
          </p:cNvSpPr>
          <p:nvPr>
            <p:ph type="ftr" sz="quarter" idx="11"/>
          </p:nvPr>
        </p:nvSpPr>
        <p:spPr/>
        <p:txBody>
          <a:bodyPr/>
          <a:lstStyle/>
          <a:p>
            <a:endParaRPr kumimoji="0" lang="en-US"/>
          </a:p>
        </p:txBody>
      </p:sp>
      <p:sp>
        <p:nvSpPr>
          <p:cNvPr id="4" name="3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12074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22080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12/18/2021</a:t>
            </a:fld>
            <a:endParaRPr lang="en-US"/>
          </a:p>
        </p:txBody>
      </p:sp>
      <p:sp>
        <p:nvSpPr>
          <p:cNvPr id="6" name="5 Marcador de pie de página"/>
          <p:cNvSpPr>
            <a:spLocks noGrp="1"/>
          </p:cNvSpPr>
          <p:nvPr>
            <p:ph type="ftr" sz="quarter" idx="11"/>
          </p:nvPr>
        </p:nvSpPr>
        <p:spPr>
          <a:xfrm>
            <a:off x="914400" y="6172200"/>
            <a:ext cx="3886200" cy="457200"/>
          </a:xfrm>
        </p:spPr>
        <p:txBody>
          <a:bodyPr/>
          <a:lstStyle/>
          <a:p>
            <a:endParaRPr kumimoji="0" lang="en-US"/>
          </a:p>
        </p:txBody>
      </p:sp>
      <p:sp>
        <p:nvSpPr>
          <p:cNvPr id="7" name="6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264640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12/18/2021</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l" eaLnBrk="1" latinLnBrk="0" hangingPunct="1"/>
            <a:endParaRPr kumimoji="0"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52975" y="76200"/>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731183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hyperlink" Target="http://www.mathssupport.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www.mathssupport.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www.mathssupport.org/"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www.mathssupport.org/" TargetMode="External"/><Relationship Id="rId7" Type="http://schemas.openxmlformats.org/officeDocument/2006/relationships/image" Target="../media/image110.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00.png"/><Relationship Id="rId5" Type="http://schemas.openxmlformats.org/officeDocument/2006/relationships/image" Target="../media/image90.png"/><Relationship Id="rId10" Type="http://schemas.openxmlformats.org/officeDocument/2006/relationships/image" Target="../media/image14.png"/><Relationship Id="rId4" Type="http://schemas.openxmlformats.org/officeDocument/2006/relationships/image" Target="../media/image80.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95400" y="3200400"/>
            <a:ext cx="6949008" cy="1600200"/>
          </a:xfrm>
        </p:spPr>
        <p:txBody>
          <a:bodyPr/>
          <a:lstStyle/>
          <a:p>
            <a:pPr marL="627063" indent="-627063"/>
            <a:r>
              <a:rPr lang="en-US" dirty="0"/>
              <a:t>LO: To find absolute maximum and absolute minimum over a bounded interval.</a:t>
            </a:r>
            <a:endParaRPr lang="en-GB" dirty="0"/>
          </a:p>
        </p:txBody>
      </p:sp>
      <p:sp>
        <p:nvSpPr>
          <p:cNvPr id="2" name="1 Título"/>
          <p:cNvSpPr>
            <a:spLocks noGrp="1"/>
          </p:cNvSpPr>
          <p:nvPr>
            <p:ph type="ctrTitle"/>
          </p:nvPr>
        </p:nvSpPr>
        <p:spPr/>
        <p:txBody>
          <a:bodyPr>
            <a:normAutofit/>
          </a:bodyPr>
          <a:lstStyle/>
          <a:p>
            <a:r>
              <a:rPr lang="en-GB" dirty="0"/>
              <a:t>Finding Absolute Extrema</a:t>
            </a:r>
          </a:p>
        </p:txBody>
      </p:sp>
      <p:sp>
        <p:nvSpPr>
          <p:cNvPr id="4" name="Rectangle 3">
            <a:hlinkClick r:id="rId2"/>
            <a:extLst>
              <a:ext uri="{FF2B5EF4-FFF2-40B4-BE49-F238E27FC236}">
                <a16:creationId xmlns:a16="http://schemas.microsoft.com/office/drawing/2014/main" id="{FC5C3288-D3A7-497A-A1F1-105841A5CC93}"/>
              </a:ext>
            </a:extLst>
          </p:cNvPr>
          <p:cNvSpPr/>
          <p:nvPr/>
        </p:nvSpPr>
        <p:spPr>
          <a:xfrm>
            <a:off x="8069328" y="6114758"/>
            <a:ext cx="990600" cy="64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hlinkClick r:id="rId2"/>
            <a:extLst>
              <a:ext uri="{FF2B5EF4-FFF2-40B4-BE49-F238E27FC236}">
                <a16:creationId xmlns:a16="http://schemas.microsoft.com/office/drawing/2014/main" id="{6C6A7DB2-E983-4F14-88DB-DE0287DC32F3}"/>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ate Placeholder 5">
            <a:extLst>
              <a:ext uri="{FF2B5EF4-FFF2-40B4-BE49-F238E27FC236}">
                <a16:creationId xmlns:a16="http://schemas.microsoft.com/office/drawing/2014/main" id="{3C047C87-81C2-44A7-9F19-2EBDEAF38D94}"/>
              </a:ext>
            </a:extLst>
          </p:cNvPr>
          <p:cNvSpPr>
            <a:spLocks noGrp="1"/>
          </p:cNvSpPr>
          <p:nvPr>
            <p:ph type="dt" sz="half" idx="10"/>
          </p:nvPr>
        </p:nvSpPr>
        <p:spPr/>
        <p:txBody>
          <a:bodyPr/>
          <a:lstStyle/>
          <a:p>
            <a:fld id="{590F29B5-81BB-455C-9941-613966FC9014}" type="datetime3">
              <a:rPr lang="en-US" smtClean="0"/>
              <a:t>18 December 2021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1">
            <a:extLst>
              <a:ext uri="{FF2B5EF4-FFF2-40B4-BE49-F238E27FC236}">
                <a16:creationId xmlns:a16="http://schemas.microsoft.com/office/drawing/2014/main" id="{A12712A5-8ECA-4DC0-8B25-1A2981C9CA83}"/>
              </a:ext>
            </a:extLst>
          </p:cNvPr>
          <p:cNvSpPr txBox="1"/>
          <p:nvPr/>
        </p:nvSpPr>
        <p:spPr>
          <a:xfrm>
            <a:off x="5741496" y="4721886"/>
            <a:ext cx="1330932"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100.0</a:t>
            </a:r>
            <a:endParaRPr lang="en-GB" sz="2200" dirty="0">
              <a:cs typeface="Times New Roman" panose="02020603050405020304" pitchFamily="18" charset="0"/>
            </a:endParaRPr>
          </a:p>
        </p:txBody>
      </p:sp>
      <p:sp>
        <p:nvSpPr>
          <p:cNvPr id="710664" name="Text Box 8"/>
          <p:cNvSpPr txBox="1">
            <a:spLocks noChangeArrowheads="1"/>
          </p:cNvSpPr>
          <p:nvPr/>
        </p:nvSpPr>
        <p:spPr bwMode="auto">
          <a:xfrm>
            <a:off x="109325" y="514187"/>
            <a:ext cx="8828935" cy="400110"/>
          </a:xfrm>
          <a:prstGeom prst="rect">
            <a:avLst/>
          </a:prstGeom>
          <a:noFill/>
          <a:ln w="28575">
            <a:noFill/>
            <a:miter lim="800000"/>
            <a:headEnd/>
            <a:tailEnd/>
          </a:ln>
          <a:effectLst/>
        </p:spPr>
        <p:txBody>
          <a:bodyPr wrap="square">
            <a:spAutoFit/>
          </a:bodyPr>
          <a:lstStyle/>
          <a:p>
            <a:pPr indent="1487488"/>
            <a:r>
              <a:rPr lang="en-US" sz="2000" dirty="0">
                <a:latin typeface="+mn-lt"/>
              </a:rPr>
              <a:t>Suppose that the population (in thousands) of a certain kind</a:t>
            </a:r>
            <a:endParaRPr lang="en-GB" dirty="0">
              <a:latin typeface="+mn-lt"/>
            </a:endParaRPr>
          </a:p>
        </p:txBody>
      </p:sp>
      <p:sp>
        <p:nvSpPr>
          <p:cNvPr id="17" name="16 Rectángulo"/>
          <p:cNvSpPr/>
          <p:nvPr/>
        </p:nvSpPr>
        <p:spPr>
          <a:xfrm>
            <a:off x="69096" y="491895"/>
            <a:ext cx="1742785" cy="461665"/>
          </a:xfrm>
          <a:prstGeom prst="rect">
            <a:avLst/>
          </a:prstGeom>
        </p:spPr>
        <p:txBody>
          <a:bodyPr wrap="none">
            <a:spAutoFit/>
          </a:bodyPr>
          <a:lstStyle/>
          <a:p>
            <a:r>
              <a:rPr lang="en-GB" sz="2400" dirty="0">
                <a:latin typeface="+mn-lt"/>
              </a:rPr>
              <a:t>Example 4:</a:t>
            </a:r>
          </a:p>
        </p:txBody>
      </p:sp>
      <p:sp>
        <p:nvSpPr>
          <p:cNvPr id="60" name="Rectangle 2">
            <a:extLst>
              <a:ext uri="{FF2B5EF4-FFF2-40B4-BE49-F238E27FC236}">
                <a16:creationId xmlns:a16="http://schemas.microsoft.com/office/drawing/2014/main" id="{9786A5AF-FBAD-4AA5-B374-B010E15B9778}"/>
              </a:ext>
            </a:extLst>
          </p:cNvPr>
          <p:cNvSpPr txBox="1">
            <a:spLocks noChangeArrowheads="1"/>
          </p:cNvSpPr>
          <p:nvPr/>
        </p:nvSpPr>
        <p:spPr>
          <a:xfrm>
            <a:off x="153905" y="116632"/>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63" name="Rectangle 62">
            <a:hlinkClick r:id="rId3"/>
            <a:extLst>
              <a:ext uri="{FF2B5EF4-FFF2-40B4-BE49-F238E27FC236}">
                <a16:creationId xmlns:a16="http://schemas.microsoft.com/office/drawing/2014/main" id="{9975B0A7-0754-4C2F-9B8C-C4EB202BC312}"/>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a:extLst>
              <a:ext uri="{FF2B5EF4-FFF2-40B4-BE49-F238E27FC236}">
                <a16:creationId xmlns:a16="http://schemas.microsoft.com/office/drawing/2014/main" id="{CDCE4F56-D3D6-4567-972D-E97DCB7DC057}"/>
              </a:ext>
            </a:extLst>
          </p:cNvPr>
          <p:cNvSpPr txBox="1"/>
          <p:nvPr/>
        </p:nvSpPr>
        <p:spPr>
          <a:xfrm>
            <a:off x="5760720" y="2697928"/>
            <a:ext cx="1350203"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102.4756</a:t>
            </a:r>
            <a:endParaRPr lang="en-GB" sz="2200" dirty="0">
              <a:latin typeface="+mn-lt"/>
            </a:endParaRPr>
          </a:p>
        </p:txBody>
      </p:sp>
      <p:sp>
        <p:nvSpPr>
          <p:cNvPr id="64" name="TextBox 63">
            <a:extLst>
              <a:ext uri="{FF2B5EF4-FFF2-40B4-BE49-F238E27FC236}">
                <a16:creationId xmlns:a16="http://schemas.microsoft.com/office/drawing/2014/main" id="{FF853ECB-0339-4BC4-A344-1095D6426FEB}"/>
              </a:ext>
            </a:extLst>
          </p:cNvPr>
          <p:cNvSpPr txBox="1"/>
          <p:nvPr/>
        </p:nvSpPr>
        <p:spPr>
          <a:xfrm>
            <a:off x="177707" y="2808876"/>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critical points</a:t>
            </a:r>
            <a:endParaRPr lang="en-GB" sz="1800" baseline="30000" dirty="0">
              <a:solidFill>
                <a:srgbClr val="FF6600"/>
              </a:solidFill>
              <a:cs typeface="Times New Roman" panose="02020603050405020304" pitchFamily="18" charset="0"/>
            </a:endParaRPr>
          </a:p>
        </p:txBody>
      </p:sp>
      <p:sp>
        <p:nvSpPr>
          <p:cNvPr id="71" name="TextBox 70">
            <a:extLst>
              <a:ext uri="{FF2B5EF4-FFF2-40B4-BE49-F238E27FC236}">
                <a16:creationId xmlns:a16="http://schemas.microsoft.com/office/drawing/2014/main" id="{277F7AEF-06F7-4496-AA7F-5EF0D3FBDFEB}"/>
              </a:ext>
            </a:extLst>
          </p:cNvPr>
          <p:cNvSpPr txBox="1"/>
          <p:nvPr/>
        </p:nvSpPr>
        <p:spPr>
          <a:xfrm>
            <a:off x="4372785" y="2697929"/>
            <a:ext cx="1600200"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P</a:t>
            </a:r>
            <a:r>
              <a:rPr lang="en-US" sz="2200" dirty="0">
                <a:solidFill>
                  <a:srgbClr val="000000"/>
                </a:solidFill>
                <a:cs typeface="Times New Roman" panose="02020603050405020304" pitchFamily="18" charset="0"/>
              </a:rPr>
              <a:t>(0.6047) =</a:t>
            </a:r>
            <a:endParaRPr lang="en-GB" sz="2200" dirty="0">
              <a:cs typeface="Times New Roman" panose="02020603050405020304" pitchFamily="18" charset="0"/>
            </a:endParaRPr>
          </a:p>
        </p:txBody>
      </p:sp>
      <p:sp>
        <p:nvSpPr>
          <p:cNvPr id="73" name="TextBox 72">
            <a:extLst>
              <a:ext uri="{FF2B5EF4-FFF2-40B4-BE49-F238E27FC236}">
                <a16:creationId xmlns:a16="http://schemas.microsoft.com/office/drawing/2014/main" id="{B8BFA73D-25C9-4549-9A30-B4A39941B732}"/>
              </a:ext>
            </a:extLst>
          </p:cNvPr>
          <p:cNvSpPr txBox="1"/>
          <p:nvPr/>
        </p:nvSpPr>
        <p:spPr>
          <a:xfrm>
            <a:off x="5760720" y="3150201"/>
            <a:ext cx="1311708"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102.2368</a:t>
            </a:r>
            <a:endParaRPr lang="en-GB" sz="2200" dirty="0">
              <a:cs typeface="Times New Roman" panose="02020603050405020304" pitchFamily="18" charset="0"/>
            </a:endParaRPr>
          </a:p>
        </p:txBody>
      </p:sp>
      <p:sp>
        <p:nvSpPr>
          <p:cNvPr id="74" name="TextBox 73">
            <a:extLst>
              <a:ext uri="{FF2B5EF4-FFF2-40B4-BE49-F238E27FC236}">
                <a16:creationId xmlns:a16="http://schemas.microsoft.com/office/drawing/2014/main" id="{4C14565D-0F6E-4490-BDD7-6B1FCEF175A9}"/>
              </a:ext>
            </a:extLst>
          </p:cNvPr>
          <p:cNvSpPr txBox="1"/>
          <p:nvPr/>
        </p:nvSpPr>
        <p:spPr>
          <a:xfrm>
            <a:off x="5760720" y="3574272"/>
            <a:ext cx="1330932"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107.1880</a:t>
            </a:r>
            <a:endParaRPr lang="en-GB" sz="2200" dirty="0">
              <a:cs typeface="Times New Roman" panose="02020603050405020304" pitchFamily="18" charset="0"/>
            </a:endParaRPr>
          </a:p>
        </p:txBody>
      </p:sp>
      <p:sp>
        <p:nvSpPr>
          <p:cNvPr id="75" name="TextBox 74">
            <a:extLst>
              <a:ext uri="{FF2B5EF4-FFF2-40B4-BE49-F238E27FC236}">
                <a16:creationId xmlns:a16="http://schemas.microsoft.com/office/drawing/2014/main" id="{AB4AEAF5-C36C-4C41-90DB-BB44B48B17B1}"/>
              </a:ext>
            </a:extLst>
          </p:cNvPr>
          <p:cNvSpPr txBox="1"/>
          <p:nvPr/>
        </p:nvSpPr>
        <p:spPr>
          <a:xfrm>
            <a:off x="177707" y="4836875"/>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end points</a:t>
            </a:r>
            <a:endParaRPr lang="en-GB" sz="1800" baseline="30000" dirty="0">
              <a:solidFill>
                <a:srgbClr val="FF6600"/>
              </a:solidFill>
              <a:cs typeface="Times New Roman" panose="02020603050405020304" pitchFamily="18" charset="0"/>
            </a:endParaRPr>
          </a:p>
        </p:txBody>
      </p:sp>
      <p:sp>
        <p:nvSpPr>
          <p:cNvPr id="76" name="TextBox 75">
            <a:extLst>
              <a:ext uri="{FF2B5EF4-FFF2-40B4-BE49-F238E27FC236}">
                <a16:creationId xmlns:a16="http://schemas.microsoft.com/office/drawing/2014/main" id="{D0D65E41-F612-4A5A-81BB-CB340F1A9DB4}"/>
              </a:ext>
            </a:extLst>
          </p:cNvPr>
          <p:cNvSpPr txBox="1"/>
          <p:nvPr/>
        </p:nvSpPr>
        <p:spPr>
          <a:xfrm>
            <a:off x="4370832" y="3574272"/>
            <a:ext cx="1600200"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P</a:t>
            </a:r>
            <a:r>
              <a:rPr lang="en-US" sz="2200" dirty="0">
                <a:solidFill>
                  <a:srgbClr val="000000"/>
                </a:solidFill>
                <a:cs typeface="Times New Roman" panose="02020603050405020304" pitchFamily="18" charset="0"/>
              </a:rPr>
              <a:t>(2.1755) =</a:t>
            </a:r>
            <a:endParaRPr lang="en-GB" sz="2200" dirty="0">
              <a:cs typeface="Times New Roman" panose="02020603050405020304" pitchFamily="18" charset="0"/>
            </a:endParaRPr>
          </a:p>
        </p:txBody>
      </p:sp>
      <p:sp>
        <p:nvSpPr>
          <p:cNvPr id="77" name="TextBox 76">
            <a:extLst>
              <a:ext uri="{FF2B5EF4-FFF2-40B4-BE49-F238E27FC236}">
                <a16:creationId xmlns:a16="http://schemas.microsoft.com/office/drawing/2014/main" id="{4AE48A25-5FE9-417F-B195-B14DDC3FE735}"/>
              </a:ext>
            </a:extLst>
          </p:cNvPr>
          <p:cNvSpPr txBox="1"/>
          <p:nvPr/>
        </p:nvSpPr>
        <p:spPr>
          <a:xfrm>
            <a:off x="4370832" y="3140662"/>
            <a:ext cx="1600200"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P</a:t>
            </a:r>
            <a:r>
              <a:rPr lang="en-US" sz="2200" dirty="0">
                <a:solidFill>
                  <a:srgbClr val="000000"/>
                </a:solidFill>
                <a:cs typeface="Times New Roman" panose="02020603050405020304" pitchFamily="18" charset="0"/>
              </a:rPr>
              <a:t>(0.9661) =</a:t>
            </a:r>
            <a:endParaRPr lang="en-GB" sz="2200" dirty="0">
              <a:cs typeface="Times New Roman" panose="02020603050405020304" pitchFamily="18" charset="0"/>
            </a:endParaRPr>
          </a:p>
        </p:txBody>
      </p:sp>
      <p:sp>
        <p:nvSpPr>
          <p:cNvPr id="78" name="TextBox 77">
            <a:extLst>
              <a:ext uri="{FF2B5EF4-FFF2-40B4-BE49-F238E27FC236}">
                <a16:creationId xmlns:a16="http://schemas.microsoft.com/office/drawing/2014/main" id="{F15F90B5-43AF-4B09-B848-C9424D81CDF6}"/>
              </a:ext>
            </a:extLst>
          </p:cNvPr>
          <p:cNvSpPr txBox="1"/>
          <p:nvPr/>
        </p:nvSpPr>
        <p:spPr>
          <a:xfrm>
            <a:off x="1223554" y="2362973"/>
            <a:ext cx="7605447" cy="400110"/>
          </a:xfrm>
          <a:prstGeom prst="rect">
            <a:avLst/>
          </a:prstGeom>
          <a:noFill/>
        </p:spPr>
        <p:txBody>
          <a:bodyPr wrap="square">
            <a:spAutoFit/>
          </a:bodyPr>
          <a:lstStyle/>
          <a:p>
            <a:r>
              <a:rPr lang="en-US" sz="2000" dirty="0">
                <a:latin typeface="+mn-lt"/>
              </a:rPr>
              <a:t>Evaluate the function at the critical points</a:t>
            </a:r>
            <a:endParaRPr lang="en-GB" sz="2000" dirty="0"/>
          </a:p>
        </p:txBody>
      </p:sp>
      <p:sp>
        <p:nvSpPr>
          <p:cNvPr id="79" name="TextBox 78">
            <a:extLst>
              <a:ext uri="{FF2B5EF4-FFF2-40B4-BE49-F238E27FC236}">
                <a16:creationId xmlns:a16="http://schemas.microsoft.com/office/drawing/2014/main" id="{995A6A1B-137B-496E-BB70-52938F84F272}"/>
              </a:ext>
            </a:extLst>
          </p:cNvPr>
          <p:cNvSpPr txBox="1"/>
          <p:nvPr/>
        </p:nvSpPr>
        <p:spPr>
          <a:xfrm>
            <a:off x="107504" y="2317284"/>
            <a:ext cx="1266061" cy="461665"/>
          </a:xfrm>
          <a:prstGeom prst="rect">
            <a:avLst/>
          </a:prstGeom>
          <a:noFill/>
        </p:spPr>
        <p:txBody>
          <a:bodyPr wrap="square">
            <a:spAutoFit/>
          </a:bodyPr>
          <a:lstStyle/>
          <a:p>
            <a:r>
              <a:rPr lang="en-US" dirty="0">
                <a:latin typeface="+mn-lt"/>
              </a:rPr>
              <a:t>Step 3:</a:t>
            </a:r>
            <a:endParaRPr lang="en-GB" dirty="0"/>
          </a:p>
        </p:txBody>
      </p:sp>
      <p:sp>
        <p:nvSpPr>
          <p:cNvPr id="80" name="TextBox 79">
            <a:extLst>
              <a:ext uri="{FF2B5EF4-FFF2-40B4-BE49-F238E27FC236}">
                <a16:creationId xmlns:a16="http://schemas.microsoft.com/office/drawing/2014/main" id="{1D6C15B5-C5A4-4DD1-98AA-B48AE587AEAE}"/>
              </a:ext>
            </a:extLst>
          </p:cNvPr>
          <p:cNvSpPr txBox="1"/>
          <p:nvPr/>
        </p:nvSpPr>
        <p:spPr>
          <a:xfrm>
            <a:off x="6362562" y="2360309"/>
            <a:ext cx="2788778" cy="400110"/>
          </a:xfrm>
          <a:prstGeom prst="rect">
            <a:avLst/>
          </a:prstGeom>
          <a:noFill/>
        </p:spPr>
        <p:txBody>
          <a:bodyPr wrap="square">
            <a:spAutoFit/>
          </a:bodyPr>
          <a:lstStyle/>
          <a:p>
            <a:r>
              <a:rPr lang="en-US" sz="2000" dirty="0">
                <a:latin typeface="+mn-lt"/>
              </a:rPr>
              <a:t>and at the end points.</a:t>
            </a:r>
            <a:endParaRPr lang="en-GB" sz="2000" dirty="0"/>
          </a:p>
        </p:txBody>
      </p:sp>
      <p:sp>
        <p:nvSpPr>
          <p:cNvPr id="81" name="TextBox 80">
            <a:extLst>
              <a:ext uri="{FF2B5EF4-FFF2-40B4-BE49-F238E27FC236}">
                <a16:creationId xmlns:a16="http://schemas.microsoft.com/office/drawing/2014/main" id="{623A3BBF-36FF-4C27-AF13-27AF1DCD3BEC}"/>
              </a:ext>
            </a:extLst>
          </p:cNvPr>
          <p:cNvSpPr txBox="1"/>
          <p:nvPr/>
        </p:nvSpPr>
        <p:spPr>
          <a:xfrm>
            <a:off x="1216698" y="5579115"/>
            <a:ext cx="4681182" cy="400110"/>
          </a:xfrm>
          <a:prstGeom prst="rect">
            <a:avLst/>
          </a:prstGeom>
          <a:noFill/>
        </p:spPr>
        <p:txBody>
          <a:bodyPr wrap="square">
            <a:spAutoFit/>
          </a:bodyPr>
          <a:lstStyle/>
          <a:p>
            <a:r>
              <a:rPr lang="en-GB" sz="2000" dirty="0">
                <a:latin typeface="+mn-lt"/>
              </a:rPr>
              <a:t>Identify the absolute extrema.</a:t>
            </a:r>
          </a:p>
        </p:txBody>
      </p:sp>
      <p:sp>
        <p:nvSpPr>
          <p:cNvPr id="82" name="TextBox 81">
            <a:extLst>
              <a:ext uri="{FF2B5EF4-FFF2-40B4-BE49-F238E27FC236}">
                <a16:creationId xmlns:a16="http://schemas.microsoft.com/office/drawing/2014/main" id="{FFF4C17B-023D-429C-A8AE-B66AC7644182}"/>
              </a:ext>
            </a:extLst>
          </p:cNvPr>
          <p:cNvSpPr txBox="1"/>
          <p:nvPr/>
        </p:nvSpPr>
        <p:spPr>
          <a:xfrm>
            <a:off x="145940" y="5549934"/>
            <a:ext cx="1266061" cy="461665"/>
          </a:xfrm>
          <a:prstGeom prst="rect">
            <a:avLst/>
          </a:prstGeom>
          <a:noFill/>
        </p:spPr>
        <p:txBody>
          <a:bodyPr wrap="square">
            <a:spAutoFit/>
          </a:bodyPr>
          <a:lstStyle/>
          <a:p>
            <a:r>
              <a:rPr lang="en-US" dirty="0">
                <a:latin typeface="+mn-lt"/>
              </a:rPr>
              <a:t>Step 4:</a:t>
            </a:r>
            <a:endParaRPr lang="en-GB" dirty="0"/>
          </a:p>
        </p:txBody>
      </p:sp>
      <p:sp>
        <p:nvSpPr>
          <p:cNvPr id="83" name="TextBox 82">
            <a:extLst>
              <a:ext uri="{FF2B5EF4-FFF2-40B4-BE49-F238E27FC236}">
                <a16:creationId xmlns:a16="http://schemas.microsoft.com/office/drawing/2014/main" id="{5C38F1CA-16BB-4E4D-9DD0-2C713B618E9D}"/>
              </a:ext>
            </a:extLst>
          </p:cNvPr>
          <p:cNvSpPr txBox="1"/>
          <p:nvPr/>
        </p:nvSpPr>
        <p:spPr>
          <a:xfrm>
            <a:off x="274320" y="6054016"/>
            <a:ext cx="4297680" cy="400110"/>
          </a:xfrm>
          <a:prstGeom prst="rect">
            <a:avLst/>
          </a:prstGeom>
          <a:noFill/>
        </p:spPr>
        <p:txBody>
          <a:bodyPr wrap="square">
            <a:spAutoFit/>
          </a:bodyPr>
          <a:lstStyle/>
          <a:p>
            <a:r>
              <a:rPr lang="en-US" sz="2000" dirty="0">
                <a:latin typeface="+mn-lt"/>
              </a:rPr>
              <a:t>Absolute extrema are the largest</a:t>
            </a:r>
            <a:endParaRPr lang="en-GB" sz="2000" dirty="0">
              <a:latin typeface="+mn-lt"/>
            </a:endParaRPr>
          </a:p>
        </p:txBody>
      </p:sp>
      <p:sp>
        <p:nvSpPr>
          <p:cNvPr id="84" name="TextBox 83">
            <a:extLst>
              <a:ext uri="{FF2B5EF4-FFF2-40B4-BE49-F238E27FC236}">
                <a16:creationId xmlns:a16="http://schemas.microsoft.com/office/drawing/2014/main" id="{7ABAB05D-403A-4AD8-AA08-B02B9976AF6F}"/>
              </a:ext>
            </a:extLst>
          </p:cNvPr>
          <p:cNvSpPr txBox="1"/>
          <p:nvPr/>
        </p:nvSpPr>
        <p:spPr>
          <a:xfrm>
            <a:off x="4398967" y="6040985"/>
            <a:ext cx="4882367" cy="400110"/>
          </a:xfrm>
          <a:prstGeom prst="rect">
            <a:avLst/>
          </a:prstGeom>
          <a:noFill/>
        </p:spPr>
        <p:txBody>
          <a:bodyPr wrap="square">
            <a:spAutoFit/>
          </a:bodyPr>
          <a:lstStyle/>
          <a:p>
            <a:r>
              <a:rPr lang="en-US" sz="2000" dirty="0">
                <a:latin typeface="+mn-lt"/>
              </a:rPr>
              <a:t>and smallest the function will ever be</a:t>
            </a:r>
            <a:endParaRPr lang="en-GB" sz="2000" dirty="0">
              <a:latin typeface="+mn-lt"/>
            </a:endParaRPr>
          </a:p>
        </p:txBody>
      </p:sp>
      <p:sp>
        <p:nvSpPr>
          <p:cNvPr id="85" name="Rectangle: Rounded Corners 84">
            <a:extLst>
              <a:ext uri="{FF2B5EF4-FFF2-40B4-BE49-F238E27FC236}">
                <a16:creationId xmlns:a16="http://schemas.microsoft.com/office/drawing/2014/main" id="{A4746046-C789-455E-9EE4-9DEE61FC0E47}"/>
              </a:ext>
            </a:extLst>
          </p:cNvPr>
          <p:cNvSpPr/>
          <p:nvPr/>
        </p:nvSpPr>
        <p:spPr>
          <a:xfrm>
            <a:off x="5848852" y="4364275"/>
            <a:ext cx="1351436" cy="376767"/>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TextBox 85">
            <a:extLst>
              <a:ext uri="{FF2B5EF4-FFF2-40B4-BE49-F238E27FC236}">
                <a16:creationId xmlns:a16="http://schemas.microsoft.com/office/drawing/2014/main" id="{6B137B41-7CC7-4D44-BF28-D9A4D0BB8145}"/>
              </a:ext>
            </a:extLst>
          </p:cNvPr>
          <p:cNvSpPr txBox="1"/>
          <p:nvPr/>
        </p:nvSpPr>
        <p:spPr>
          <a:xfrm>
            <a:off x="7200288" y="4360513"/>
            <a:ext cx="1983498" cy="338554"/>
          </a:xfrm>
          <a:prstGeom prst="rect">
            <a:avLst/>
          </a:prstGeom>
          <a:noFill/>
        </p:spPr>
        <p:txBody>
          <a:bodyPr wrap="square">
            <a:spAutoFit/>
          </a:bodyPr>
          <a:lstStyle/>
          <a:p>
            <a:r>
              <a:rPr lang="en-US" sz="1600" dirty="0">
                <a:solidFill>
                  <a:srgbClr val="0070C0"/>
                </a:solidFill>
                <a:latin typeface="+mn-lt"/>
              </a:rPr>
              <a:t>Absolute maximum</a:t>
            </a:r>
            <a:endParaRPr lang="en-GB" sz="1600" dirty="0">
              <a:solidFill>
                <a:srgbClr val="0070C0"/>
              </a:solidFill>
            </a:endParaRPr>
          </a:p>
        </p:txBody>
      </p:sp>
      <p:sp>
        <p:nvSpPr>
          <p:cNvPr id="87" name="TextBox 86">
            <a:extLst>
              <a:ext uri="{FF2B5EF4-FFF2-40B4-BE49-F238E27FC236}">
                <a16:creationId xmlns:a16="http://schemas.microsoft.com/office/drawing/2014/main" id="{E3AF4872-AC3A-4307-8EE7-6063AD4DD12B}"/>
              </a:ext>
            </a:extLst>
          </p:cNvPr>
          <p:cNvSpPr txBox="1"/>
          <p:nvPr/>
        </p:nvSpPr>
        <p:spPr>
          <a:xfrm>
            <a:off x="6635073" y="4854093"/>
            <a:ext cx="1983497" cy="338554"/>
          </a:xfrm>
          <a:prstGeom prst="rect">
            <a:avLst/>
          </a:prstGeom>
          <a:noFill/>
        </p:spPr>
        <p:txBody>
          <a:bodyPr wrap="square">
            <a:spAutoFit/>
          </a:bodyPr>
          <a:lstStyle/>
          <a:p>
            <a:r>
              <a:rPr lang="en-US" sz="1600" dirty="0">
                <a:solidFill>
                  <a:srgbClr val="0070C0"/>
                </a:solidFill>
                <a:latin typeface="+mn-lt"/>
              </a:rPr>
              <a:t>Absolute minimum</a:t>
            </a:r>
            <a:endParaRPr lang="en-GB" sz="1600" dirty="0">
              <a:solidFill>
                <a:srgbClr val="0070C0"/>
              </a:solidFill>
            </a:endParaRPr>
          </a:p>
        </p:txBody>
      </p:sp>
      <p:sp>
        <p:nvSpPr>
          <p:cNvPr id="65" name="Rectangle: Rounded Corners 64">
            <a:extLst>
              <a:ext uri="{FF2B5EF4-FFF2-40B4-BE49-F238E27FC236}">
                <a16:creationId xmlns:a16="http://schemas.microsoft.com/office/drawing/2014/main" id="{D8348A1A-19C4-4D30-A8BC-ABA9772976B0}"/>
              </a:ext>
            </a:extLst>
          </p:cNvPr>
          <p:cNvSpPr/>
          <p:nvPr/>
        </p:nvSpPr>
        <p:spPr>
          <a:xfrm>
            <a:off x="5802913" y="4781555"/>
            <a:ext cx="832160" cy="376767"/>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Text Box 8">
            <a:extLst>
              <a:ext uri="{FF2B5EF4-FFF2-40B4-BE49-F238E27FC236}">
                <a16:creationId xmlns:a16="http://schemas.microsoft.com/office/drawing/2014/main" id="{2820C091-F8F6-473C-97C7-D1D51828101F}"/>
              </a:ext>
            </a:extLst>
          </p:cNvPr>
          <p:cNvSpPr txBox="1">
            <a:spLocks noChangeArrowheads="1"/>
          </p:cNvSpPr>
          <p:nvPr/>
        </p:nvSpPr>
        <p:spPr bwMode="auto">
          <a:xfrm>
            <a:off x="94189" y="828535"/>
            <a:ext cx="8808438" cy="769441"/>
          </a:xfrm>
          <a:prstGeom prst="rect">
            <a:avLst/>
          </a:prstGeom>
          <a:noFill/>
          <a:ln w="28575">
            <a:noFill/>
            <a:miter lim="800000"/>
            <a:headEnd/>
            <a:tailEnd/>
          </a:ln>
          <a:effectLst/>
        </p:spPr>
        <p:txBody>
          <a:bodyPr wrap="square">
            <a:spAutoFit/>
          </a:bodyPr>
          <a:lstStyle/>
          <a:p>
            <a:r>
              <a:rPr lang="en-US" sz="2000" dirty="0">
                <a:latin typeface="+mn-lt"/>
              </a:rPr>
              <a:t>of insect after </a:t>
            </a:r>
            <a:r>
              <a:rPr lang="en-US" i="1" dirty="0"/>
              <a:t>t</a:t>
            </a:r>
            <a:r>
              <a:rPr lang="en-US" sz="2000" dirty="0">
                <a:latin typeface="+mn-lt"/>
              </a:rPr>
              <a:t> months is given by the formula.</a:t>
            </a:r>
            <a:r>
              <a:rPr lang="en-US" dirty="0">
                <a:solidFill>
                  <a:srgbClr val="000000"/>
                </a:solidFill>
                <a:latin typeface="Helvetica" panose="020B0604020202020204" pitchFamily="34" charset="0"/>
              </a:rPr>
              <a:t> </a:t>
            </a:r>
            <a:r>
              <a:rPr lang="en-GB" sz="2200" i="1" dirty="0">
                <a:latin typeface="Times New Roman" pitchFamily="18" charset="0"/>
              </a:rPr>
              <a:t>P</a:t>
            </a:r>
            <a:r>
              <a:rPr lang="en-GB" sz="2200" dirty="0">
                <a:latin typeface="Times New Roman" pitchFamily="18" charset="0"/>
              </a:rPr>
              <a:t>(</a:t>
            </a:r>
            <a:r>
              <a:rPr lang="en-GB" sz="2200" i="1" dirty="0">
                <a:latin typeface="Times New Roman" pitchFamily="18" charset="0"/>
              </a:rPr>
              <a:t>t</a:t>
            </a:r>
            <a:r>
              <a:rPr lang="en-GB" sz="2200" dirty="0">
                <a:latin typeface="Times New Roman" pitchFamily="18" charset="0"/>
              </a:rPr>
              <a:t>)</a:t>
            </a:r>
            <a:r>
              <a:rPr lang="en-GB" sz="2200" dirty="0"/>
              <a:t> = 3</a:t>
            </a:r>
            <a:r>
              <a:rPr lang="en-GB" sz="2200" i="1" dirty="0">
                <a:latin typeface="Times New Roman" pitchFamily="18" charset="0"/>
              </a:rPr>
              <a:t>t</a:t>
            </a:r>
            <a:r>
              <a:rPr lang="en-GB" sz="2200" baseline="30000" dirty="0"/>
              <a:t> </a:t>
            </a:r>
            <a:r>
              <a:rPr lang="en-GB" sz="2200" dirty="0"/>
              <a:t>+ sin (4</a:t>
            </a:r>
            <a:r>
              <a:rPr lang="en-GB" sz="2200" i="1" dirty="0">
                <a:latin typeface="Times New Roman" pitchFamily="18" charset="0"/>
              </a:rPr>
              <a:t>t</a:t>
            </a:r>
            <a:r>
              <a:rPr lang="en-GB" sz="2200" dirty="0">
                <a:latin typeface="Times New Roman" pitchFamily="18" charset="0"/>
              </a:rPr>
              <a:t>)</a:t>
            </a:r>
            <a:r>
              <a:rPr lang="en-GB" sz="2200" dirty="0"/>
              <a:t> </a:t>
            </a:r>
            <a:r>
              <a:rPr lang="en-GB" sz="2200" dirty="0">
                <a:latin typeface="Times New Roman" pitchFamily="18" charset="0"/>
              </a:rPr>
              <a:t>+ 100</a:t>
            </a:r>
            <a:r>
              <a:rPr lang="en-GB" sz="2200" dirty="0"/>
              <a:t>.</a:t>
            </a:r>
            <a:r>
              <a:rPr lang="en-US" sz="2200" b="0" i="0" dirty="0">
                <a:solidFill>
                  <a:srgbClr val="000000"/>
                </a:solidFill>
                <a:effectLst/>
                <a:latin typeface="Helvetica" panose="020B0604020202020204" pitchFamily="34" charset="0"/>
              </a:rPr>
              <a:t> </a:t>
            </a:r>
            <a:r>
              <a:rPr lang="en-US" sz="2000" dirty="0">
                <a:latin typeface="+mn-lt"/>
              </a:rPr>
              <a:t>Determine the minimum and maximum population in the first 4 months.</a:t>
            </a:r>
            <a:endParaRPr lang="en-GB" sz="2000" dirty="0">
              <a:latin typeface="+mn-lt"/>
            </a:endParaRPr>
          </a:p>
        </p:txBody>
      </p:sp>
      <p:sp>
        <p:nvSpPr>
          <p:cNvPr id="68" name="TextBox 67">
            <a:extLst>
              <a:ext uri="{FF2B5EF4-FFF2-40B4-BE49-F238E27FC236}">
                <a16:creationId xmlns:a16="http://schemas.microsoft.com/office/drawing/2014/main" id="{F9E53290-2DA8-4438-A462-CAF15F969991}"/>
              </a:ext>
            </a:extLst>
          </p:cNvPr>
          <p:cNvSpPr txBox="1"/>
          <p:nvPr/>
        </p:nvSpPr>
        <p:spPr>
          <a:xfrm>
            <a:off x="129226" y="1602965"/>
            <a:ext cx="8702820" cy="400110"/>
          </a:xfrm>
          <a:prstGeom prst="rect">
            <a:avLst/>
          </a:prstGeom>
          <a:noFill/>
        </p:spPr>
        <p:txBody>
          <a:bodyPr wrap="square">
            <a:spAutoFit/>
          </a:bodyPr>
          <a:lstStyle/>
          <a:p>
            <a:r>
              <a:rPr lang="en-US" sz="2000" dirty="0">
                <a:latin typeface="+mn-lt"/>
              </a:rPr>
              <a:t>There are five critical points that are in the interval.</a:t>
            </a:r>
            <a:endParaRPr lang="en-GB" sz="2000" dirty="0"/>
          </a:p>
        </p:txBody>
      </p:sp>
      <p:sp>
        <p:nvSpPr>
          <p:cNvPr id="97" name="TextBox 96">
            <a:extLst>
              <a:ext uri="{FF2B5EF4-FFF2-40B4-BE49-F238E27FC236}">
                <a16:creationId xmlns:a16="http://schemas.microsoft.com/office/drawing/2014/main" id="{DA898DEC-61F0-411F-8714-56087FCBC6CD}"/>
              </a:ext>
            </a:extLst>
          </p:cNvPr>
          <p:cNvSpPr txBox="1"/>
          <p:nvPr/>
        </p:nvSpPr>
        <p:spPr>
          <a:xfrm>
            <a:off x="8138160" y="1965960"/>
            <a:ext cx="914400"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 3.7463</a:t>
            </a:r>
            <a:endParaRPr lang="en-GB" sz="1800" dirty="0">
              <a:cs typeface="Times New Roman" panose="02020603050405020304" pitchFamily="18" charset="0"/>
            </a:endParaRPr>
          </a:p>
        </p:txBody>
      </p:sp>
      <p:sp>
        <p:nvSpPr>
          <p:cNvPr id="98" name="TextBox 97">
            <a:extLst>
              <a:ext uri="{FF2B5EF4-FFF2-40B4-BE49-F238E27FC236}">
                <a16:creationId xmlns:a16="http://schemas.microsoft.com/office/drawing/2014/main" id="{8E5D7F4C-4F98-46AF-BEFA-547C87D569C4}"/>
              </a:ext>
            </a:extLst>
          </p:cNvPr>
          <p:cNvSpPr txBox="1"/>
          <p:nvPr/>
        </p:nvSpPr>
        <p:spPr>
          <a:xfrm>
            <a:off x="640079" y="1965960"/>
            <a:ext cx="914400"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0.6047</a:t>
            </a:r>
          </a:p>
        </p:txBody>
      </p:sp>
      <p:sp>
        <p:nvSpPr>
          <p:cNvPr id="99" name="TextBox 98">
            <a:extLst>
              <a:ext uri="{FF2B5EF4-FFF2-40B4-BE49-F238E27FC236}">
                <a16:creationId xmlns:a16="http://schemas.microsoft.com/office/drawing/2014/main" id="{DACE67DF-0AE7-41D5-B00C-70ADBABFB832}"/>
              </a:ext>
            </a:extLst>
          </p:cNvPr>
          <p:cNvSpPr txBox="1"/>
          <p:nvPr/>
        </p:nvSpPr>
        <p:spPr>
          <a:xfrm>
            <a:off x="2514600" y="1965960"/>
            <a:ext cx="914400"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0.9661</a:t>
            </a:r>
            <a:endParaRPr lang="en-GB" sz="1800" dirty="0">
              <a:cs typeface="Times New Roman" panose="02020603050405020304" pitchFamily="18" charset="0"/>
            </a:endParaRPr>
          </a:p>
        </p:txBody>
      </p:sp>
      <p:sp>
        <p:nvSpPr>
          <p:cNvPr id="100" name="TextBox 99">
            <a:extLst>
              <a:ext uri="{FF2B5EF4-FFF2-40B4-BE49-F238E27FC236}">
                <a16:creationId xmlns:a16="http://schemas.microsoft.com/office/drawing/2014/main" id="{2D0288A0-CFEC-4600-8C22-20F3C809E73D}"/>
              </a:ext>
            </a:extLst>
          </p:cNvPr>
          <p:cNvSpPr txBox="1"/>
          <p:nvPr/>
        </p:nvSpPr>
        <p:spPr>
          <a:xfrm>
            <a:off x="4389120" y="1965960"/>
            <a:ext cx="914400"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2.1755</a:t>
            </a:r>
            <a:endParaRPr lang="en-GB" sz="1800" dirty="0">
              <a:cs typeface="Times New Roman" panose="02020603050405020304" pitchFamily="18" charset="0"/>
            </a:endParaRPr>
          </a:p>
        </p:txBody>
      </p:sp>
      <p:sp>
        <p:nvSpPr>
          <p:cNvPr id="101" name="TextBox 100">
            <a:extLst>
              <a:ext uri="{FF2B5EF4-FFF2-40B4-BE49-F238E27FC236}">
                <a16:creationId xmlns:a16="http://schemas.microsoft.com/office/drawing/2014/main" id="{491E51E7-B2C1-409E-9D74-4B3BA2EB20A0}"/>
              </a:ext>
            </a:extLst>
          </p:cNvPr>
          <p:cNvSpPr txBox="1"/>
          <p:nvPr/>
        </p:nvSpPr>
        <p:spPr>
          <a:xfrm>
            <a:off x="6263640" y="1965960"/>
            <a:ext cx="914400"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2.5369</a:t>
            </a:r>
            <a:endParaRPr lang="en-GB" sz="1800" dirty="0">
              <a:cs typeface="Times New Roman" panose="02020603050405020304" pitchFamily="18" charset="0"/>
            </a:endParaRPr>
          </a:p>
        </p:txBody>
      </p:sp>
      <p:sp>
        <p:nvSpPr>
          <p:cNvPr id="103" name="TextBox 102">
            <a:extLst>
              <a:ext uri="{FF2B5EF4-FFF2-40B4-BE49-F238E27FC236}">
                <a16:creationId xmlns:a16="http://schemas.microsoft.com/office/drawing/2014/main" id="{FC62180F-2D42-4A96-9630-D1E5CD3C8163}"/>
              </a:ext>
            </a:extLst>
          </p:cNvPr>
          <p:cNvSpPr txBox="1"/>
          <p:nvPr/>
        </p:nvSpPr>
        <p:spPr>
          <a:xfrm>
            <a:off x="274320" y="1965960"/>
            <a:ext cx="548640"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4" name="TextBox 103">
            <a:extLst>
              <a:ext uri="{FF2B5EF4-FFF2-40B4-BE49-F238E27FC236}">
                <a16:creationId xmlns:a16="http://schemas.microsoft.com/office/drawing/2014/main" id="{BC0E9A36-B065-4A17-8201-A4A172F33402}"/>
              </a:ext>
            </a:extLst>
          </p:cNvPr>
          <p:cNvSpPr txBox="1"/>
          <p:nvPr/>
        </p:nvSpPr>
        <p:spPr>
          <a:xfrm>
            <a:off x="2148840" y="1965960"/>
            <a:ext cx="548640"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5" name="TextBox 104">
            <a:extLst>
              <a:ext uri="{FF2B5EF4-FFF2-40B4-BE49-F238E27FC236}">
                <a16:creationId xmlns:a16="http://schemas.microsoft.com/office/drawing/2014/main" id="{CC4CC50D-96F1-4238-B46D-B1CD88833AFF}"/>
              </a:ext>
            </a:extLst>
          </p:cNvPr>
          <p:cNvSpPr txBox="1"/>
          <p:nvPr/>
        </p:nvSpPr>
        <p:spPr>
          <a:xfrm>
            <a:off x="4023360" y="1965960"/>
            <a:ext cx="548640"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6" name="TextBox 105">
            <a:extLst>
              <a:ext uri="{FF2B5EF4-FFF2-40B4-BE49-F238E27FC236}">
                <a16:creationId xmlns:a16="http://schemas.microsoft.com/office/drawing/2014/main" id="{5FAAD641-9B3C-4B66-B8D9-9E6974D589BE}"/>
              </a:ext>
            </a:extLst>
          </p:cNvPr>
          <p:cNvSpPr txBox="1"/>
          <p:nvPr/>
        </p:nvSpPr>
        <p:spPr>
          <a:xfrm>
            <a:off x="5897880" y="1965960"/>
            <a:ext cx="548640"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7" name="TextBox 106">
            <a:extLst>
              <a:ext uri="{FF2B5EF4-FFF2-40B4-BE49-F238E27FC236}">
                <a16:creationId xmlns:a16="http://schemas.microsoft.com/office/drawing/2014/main" id="{66C02826-A114-41E6-8F84-41210A7F293A}"/>
              </a:ext>
            </a:extLst>
          </p:cNvPr>
          <p:cNvSpPr txBox="1"/>
          <p:nvPr/>
        </p:nvSpPr>
        <p:spPr>
          <a:xfrm>
            <a:off x="7772400" y="1965960"/>
            <a:ext cx="548640"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8" name="TextBox 107">
            <a:extLst>
              <a:ext uri="{FF2B5EF4-FFF2-40B4-BE49-F238E27FC236}">
                <a16:creationId xmlns:a16="http://schemas.microsoft.com/office/drawing/2014/main" id="{40218361-AD71-4F6C-9810-D53741372D60}"/>
              </a:ext>
            </a:extLst>
          </p:cNvPr>
          <p:cNvSpPr txBox="1"/>
          <p:nvPr/>
        </p:nvSpPr>
        <p:spPr>
          <a:xfrm>
            <a:off x="5760720" y="3952241"/>
            <a:ext cx="1330932"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106.9492</a:t>
            </a:r>
            <a:endParaRPr lang="en-GB" sz="2200" dirty="0">
              <a:cs typeface="Times New Roman" panose="02020603050405020304" pitchFamily="18" charset="0"/>
            </a:endParaRPr>
          </a:p>
        </p:txBody>
      </p:sp>
      <p:sp>
        <p:nvSpPr>
          <p:cNvPr id="109" name="TextBox 108">
            <a:extLst>
              <a:ext uri="{FF2B5EF4-FFF2-40B4-BE49-F238E27FC236}">
                <a16:creationId xmlns:a16="http://schemas.microsoft.com/office/drawing/2014/main" id="{C07C6331-F3E7-4E8A-80DB-560A3C587EE1}"/>
              </a:ext>
            </a:extLst>
          </p:cNvPr>
          <p:cNvSpPr txBox="1"/>
          <p:nvPr/>
        </p:nvSpPr>
        <p:spPr>
          <a:xfrm>
            <a:off x="4297680" y="3949989"/>
            <a:ext cx="1673352" cy="461665"/>
          </a:xfrm>
          <a:prstGeom prst="rect">
            <a:avLst/>
          </a:prstGeom>
          <a:noFill/>
        </p:spPr>
        <p:txBody>
          <a:bodyPr wrap="square">
            <a:spAutoFit/>
          </a:bodyPr>
          <a:lstStyle/>
          <a:p>
            <a:r>
              <a:rPr lang="en-US" sz="2200" i="1" dirty="0">
                <a:solidFill>
                  <a:srgbClr val="000000"/>
                </a:solidFill>
                <a:cs typeface="Times New Roman" panose="02020603050405020304" pitchFamily="18" charset="0"/>
              </a:rPr>
              <a:t>P</a:t>
            </a:r>
            <a:r>
              <a:rPr lang="en-US" sz="2200" dirty="0">
                <a:solidFill>
                  <a:srgbClr val="000000"/>
                </a:solidFill>
                <a:cs typeface="Times New Roman" panose="02020603050405020304" pitchFamily="18" charset="0"/>
              </a:rPr>
              <a:t>(</a:t>
            </a:r>
            <a:r>
              <a:rPr lang="en-US" dirty="0">
                <a:solidFill>
                  <a:srgbClr val="000000"/>
                </a:solidFill>
                <a:cs typeface="Times New Roman" panose="02020603050405020304" pitchFamily="18" charset="0"/>
              </a:rPr>
              <a:t>2.5369</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p:sp>
        <p:nvSpPr>
          <p:cNvPr id="110" name="TextBox 109">
            <a:extLst>
              <a:ext uri="{FF2B5EF4-FFF2-40B4-BE49-F238E27FC236}">
                <a16:creationId xmlns:a16="http://schemas.microsoft.com/office/drawing/2014/main" id="{DEA1F396-EBBB-484D-8EE5-A386F6BB5092}"/>
              </a:ext>
            </a:extLst>
          </p:cNvPr>
          <p:cNvSpPr txBox="1"/>
          <p:nvPr/>
        </p:nvSpPr>
        <p:spPr>
          <a:xfrm>
            <a:off x="5760720" y="4343860"/>
            <a:ext cx="1330932"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111.9004</a:t>
            </a:r>
            <a:endParaRPr lang="en-GB" sz="2200" dirty="0">
              <a:cs typeface="Times New Roman" panose="02020603050405020304" pitchFamily="18" charset="0"/>
            </a:endParaRPr>
          </a:p>
        </p:txBody>
      </p:sp>
      <p:sp>
        <p:nvSpPr>
          <p:cNvPr id="111" name="TextBox 110">
            <a:extLst>
              <a:ext uri="{FF2B5EF4-FFF2-40B4-BE49-F238E27FC236}">
                <a16:creationId xmlns:a16="http://schemas.microsoft.com/office/drawing/2014/main" id="{9A9B65DC-7731-4EA2-B84E-69F7929A1396}"/>
              </a:ext>
            </a:extLst>
          </p:cNvPr>
          <p:cNvSpPr txBox="1"/>
          <p:nvPr/>
        </p:nvSpPr>
        <p:spPr>
          <a:xfrm>
            <a:off x="4297680" y="4343860"/>
            <a:ext cx="1638886" cy="461665"/>
          </a:xfrm>
          <a:prstGeom prst="rect">
            <a:avLst/>
          </a:prstGeom>
          <a:noFill/>
        </p:spPr>
        <p:txBody>
          <a:bodyPr wrap="square">
            <a:spAutoFit/>
          </a:bodyPr>
          <a:lstStyle/>
          <a:p>
            <a:r>
              <a:rPr lang="en-US" sz="2200" i="1" dirty="0">
                <a:solidFill>
                  <a:srgbClr val="000000"/>
                </a:solidFill>
                <a:cs typeface="Times New Roman" panose="02020603050405020304" pitchFamily="18" charset="0"/>
              </a:rPr>
              <a:t>P</a:t>
            </a:r>
            <a:r>
              <a:rPr lang="en-US" sz="2200" dirty="0">
                <a:solidFill>
                  <a:srgbClr val="000000"/>
                </a:solidFill>
                <a:cs typeface="Times New Roman" panose="02020603050405020304" pitchFamily="18" charset="0"/>
              </a:rPr>
              <a:t>(</a:t>
            </a:r>
            <a:r>
              <a:rPr lang="en-US" dirty="0">
                <a:solidFill>
                  <a:srgbClr val="000000"/>
                </a:solidFill>
                <a:cs typeface="Times New Roman" panose="02020603050405020304" pitchFamily="18" charset="0"/>
              </a:rPr>
              <a:t>3.7463</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p:sp>
        <p:nvSpPr>
          <p:cNvPr id="113" name="TextBox 112">
            <a:extLst>
              <a:ext uri="{FF2B5EF4-FFF2-40B4-BE49-F238E27FC236}">
                <a16:creationId xmlns:a16="http://schemas.microsoft.com/office/drawing/2014/main" id="{C1E12869-1140-4E37-8A0F-CED976DC8386}"/>
              </a:ext>
            </a:extLst>
          </p:cNvPr>
          <p:cNvSpPr txBox="1"/>
          <p:nvPr/>
        </p:nvSpPr>
        <p:spPr>
          <a:xfrm>
            <a:off x="4967057" y="4750355"/>
            <a:ext cx="1003975" cy="461665"/>
          </a:xfrm>
          <a:prstGeom prst="rect">
            <a:avLst/>
          </a:prstGeom>
          <a:noFill/>
        </p:spPr>
        <p:txBody>
          <a:bodyPr wrap="square">
            <a:spAutoFit/>
          </a:bodyPr>
          <a:lstStyle/>
          <a:p>
            <a:r>
              <a:rPr lang="en-US" sz="2200" i="1" dirty="0">
                <a:solidFill>
                  <a:srgbClr val="000000"/>
                </a:solidFill>
                <a:cs typeface="Times New Roman" panose="02020603050405020304" pitchFamily="18" charset="0"/>
              </a:rPr>
              <a:t>P</a:t>
            </a:r>
            <a:r>
              <a:rPr lang="en-US" sz="2200" dirty="0">
                <a:solidFill>
                  <a:srgbClr val="000000"/>
                </a:solidFill>
                <a:cs typeface="Times New Roman" panose="02020603050405020304" pitchFamily="18" charset="0"/>
              </a:rPr>
              <a:t>(</a:t>
            </a:r>
            <a:r>
              <a:rPr lang="en-US" dirty="0">
                <a:solidFill>
                  <a:srgbClr val="000000"/>
                </a:solidFill>
                <a:cs typeface="Times New Roman" panose="02020603050405020304" pitchFamily="18" charset="0"/>
              </a:rPr>
              <a:t>0</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p:sp>
        <p:nvSpPr>
          <p:cNvPr id="114" name="TextBox 113">
            <a:extLst>
              <a:ext uri="{FF2B5EF4-FFF2-40B4-BE49-F238E27FC236}">
                <a16:creationId xmlns:a16="http://schemas.microsoft.com/office/drawing/2014/main" id="{E8159EA0-AB31-49D2-9F38-F7A5E5D33FBC}"/>
              </a:ext>
            </a:extLst>
          </p:cNvPr>
          <p:cNvSpPr txBox="1"/>
          <p:nvPr/>
        </p:nvSpPr>
        <p:spPr>
          <a:xfrm>
            <a:off x="5761161" y="5083432"/>
            <a:ext cx="1330932"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111.7121</a:t>
            </a:r>
            <a:endParaRPr lang="en-GB" sz="2200" dirty="0">
              <a:cs typeface="Times New Roman" panose="02020603050405020304" pitchFamily="18" charset="0"/>
            </a:endParaRPr>
          </a:p>
        </p:txBody>
      </p:sp>
      <p:sp>
        <p:nvSpPr>
          <p:cNvPr id="115" name="TextBox 114">
            <a:extLst>
              <a:ext uri="{FF2B5EF4-FFF2-40B4-BE49-F238E27FC236}">
                <a16:creationId xmlns:a16="http://schemas.microsoft.com/office/drawing/2014/main" id="{C0D3D5C3-2C5A-4B11-B6B1-ECF6B48A97CC}"/>
              </a:ext>
            </a:extLst>
          </p:cNvPr>
          <p:cNvSpPr txBox="1"/>
          <p:nvPr/>
        </p:nvSpPr>
        <p:spPr>
          <a:xfrm>
            <a:off x="4986722" y="5111901"/>
            <a:ext cx="984310" cy="461665"/>
          </a:xfrm>
          <a:prstGeom prst="rect">
            <a:avLst/>
          </a:prstGeom>
          <a:noFill/>
        </p:spPr>
        <p:txBody>
          <a:bodyPr wrap="square">
            <a:spAutoFit/>
          </a:bodyPr>
          <a:lstStyle/>
          <a:p>
            <a:r>
              <a:rPr lang="en-US" sz="2200" i="1" dirty="0">
                <a:solidFill>
                  <a:srgbClr val="000000"/>
                </a:solidFill>
                <a:cs typeface="Times New Roman" panose="02020603050405020304" pitchFamily="18" charset="0"/>
              </a:rPr>
              <a:t>P</a:t>
            </a:r>
            <a:r>
              <a:rPr lang="en-US" sz="2200" dirty="0">
                <a:solidFill>
                  <a:srgbClr val="000000"/>
                </a:solidFill>
                <a:cs typeface="Times New Roman" panose="02020603050405020304" pitchFamily="18" charset="0"/>
              </a:rPr>
              <a:t>(</a:t>
            </a:r>
            <a:r>
              <a:rPr lang="en-US" dirty="0">
                <a:solidFill>
                  <a:srgbClr val="000000"/>
                </a:solidFill>
                <a:cs typeface="Times New Roman" panose="02020603050405020304" pitchFamily="18" charset="0"/>
              </a:rPr>
              <a:t>4</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p:spTree>
    <p:extLst>
      <p:ext uri="{BB962C8B-B14F-4D97-AF65-F5344CB8AC3E}">
        <p14:creationId xmlns:p14="http://schemas.microsoft.com/office/powerpoint/2010/main" val="80005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7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6"/>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0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0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1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1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8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1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1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1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82"/>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1"/>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83"/>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8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86"/>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8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65"/>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P spid="43" grpId="0"/>
      <p:bldP spid="64" grpId="0"/>
      <p:bldP spid="71" grpId="0"/>
      <p:bldP spid="73" grpId="0"/>
      <p:bldP spid="74" grpId="0"/>
      <p:bldP spid="75" grpId="0"/>
      <p:bldP spid="76" grpId="0"/>
      <p:bldP spid="77" grpId="0"/>
      <p:bldP spid="78" grpId="0"/>
      <p:bldP spid="79" grpId="0"/>
      <p:bldP spid="80" grpId="0"/>
      <p:bldP spid="81" grpId="0"/>
      <p:bldP spid="82" grpId="0"/>
      <p:bldP spid="83" grpId="0"/>
      <p:bldP spid="84" grpId="0"/>
      <p:bldP spid="85" grpId="0" animBg="1"/>
      <p:bldP spid="86" grpId="0"/>
      <p:bldP spid="87" grpId="0"/>
      <p:bldP spid="65" grpId="0" animBg="1"/>
      <p:bldP spid="68" grpId="0"/>
      <p:bldP spid="97" grpId="0"/>
      <p:bldP spid="98" grpId="0"/>
      <p:bldP spid="99" grpId="0"/>
      <p:bldP spid="100" grpId="0"/>
      <p:bldP spid="101" grpId="0"/>
      <p:bldP spid="103" grpId="0"/>
      <p:bldP spid="104" grpId="0"/>
      <p:bldP spid="105" grpId="0"/>
      <p:bldP spid="106" grpId="0"/>
      <p:bldP spid="107" grpId="0"/>
      <p:bldP spid="108" grpId="0"/>
      <p:bldP spid="109" grpId="0"/>
      <p:bldP spid="110" grpId="0"/>
      <p:bldP spid="111" grpId="0"/>
      <p:bldP spid="113" grpId="0"/>
      <p:bldP spid="114" grpId="0"/>
      <p:bldP spid="1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2" name="Text Box 4"/>
          <p:cNvSpPr txBox="1">
            <a:spLocks noChangeArrowheads="1"/>
          </p:cNvSpPr>
          <p:nvPr/>
        </p:nvSpPr>
        <p:spPr bwMode="auto">
          <a:xfrm>
            <a:off x="307075" y="2092316"/>
            <a:ext cx="8229600" cy="830997"/>
          </a:xfrm>
          <a:prstGeom prst="rect">
            <a:avLst/>
          </a:prstGeom>
          <a:noFill/>
          <a:ln w="9525">
            <a:noFill/>
            <a:miter lim="800000"/>
            <a:headEnd/>
            <a:tailEnd/>
          </a:ln>
          <a:effectLst/>
        </p:spPr>
        <p:txBody>
          <a:bodyPr wrap="square">
            <a:spAutoFit/>
          </a:bodyPr>
          <a:lstStyle/>
          <a:p>
            <a:r>
              <a:rPr lang="en-US" dirty="0">
                <a:solidFill>
                  <a:srgbClr val="000000"/>
                </a:solidFill>
                <a:latin typeface="+mn-lt"/>
              </a:rPr>
              <a:t>The only critical points that we looked at were those for which the derivative is zero.</a:t>
            </a:r>
            <a:endParaRPr lang="en-GB" dirty="0">
              <a:solidFill>
                <a:srgbClr val="000000"/>
              </a:solidFill>
              <a:latin typeface="+mn-lt"/>
            </a:endParaRPr>
          </a:p>
        </p:txBody>
      </p:sp>
      <p:sp>
        <p:nvSpPr>
          <p:cNvPr id="13" name="Rectangle 2">
            <a:extLst>
              <a:ext uri="{FF2B5EF4-FFF2-40B4-BE49-F238E27FC236}">
                <a16:creationId xmlns:a16="http://schemas.microsoft.com/office/drawing/2014/main" id="{69B7CB94-165C-479C-A4CA-D0DB4ACF10ED}"/>
              </a:ext>
            </a:extLst>
          </p:cNvPr>
          <p:cNvSpPr txBox="1">
            <a:spLocks noChangeArrowheads="1"/>
          </p:cNvSpPr>
          <p:nvPr/>
        </p:nvSpPr>
        <p:spPr>
          <a:xfrm>
            <a:off x="153905" y="183928"/>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14" name="Rectangle 13">
            <a:hlinkClick r:id="rId3"/>
            <a:extLst>
              <a:ext uri="{FF2B5EF4-FFF2-40B4-BE49-F238E27FC236}">
                <a16:creationId xmlns:a16="http://schemas.microsoft.com/office/drawing/2014/main" id="{FB161B45-53A9-4410-BA8B-2896D41F9B5A}"/>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3"/>
            <a:extLst>
              <a:ext uri="{FF2B5EF4-FFF2-40B4-BE49-F238E27FC236}">
                <a16:creationId xmlns:a16="http://schemas.microsoft.com/office/drawing/2014/main" id="{038781F6-2AE1-4234-99DC-7372972E5A55}"/>
              </a:ext>
            </a:extLst>
          </p:cNvPr>
          <p:cNvSpPr/>
          <p:nvPr/>
        </p:nvSpPr>
        <p:spPr>
          <a:xfrm>
            <a:off x="800100" y="633249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6857E524-485F-4A5F-B716-8AA334DC08BF}"/>
              </a:ext>
            </a:extLst>
          </p:cNvPr>
          <p:cNvSpPr>
            <a:spLocks noChangeArrowheads="1"/>
          </p:cNvSpPr>
          <p:nvPr/>
        </p:nvSpPr>
        <p:spPr bwMode="auto">
          <a:xfrm>
            <a:off x="302705" y="3160965"/>
            <a:ext cx="74213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dirty="0">
                <a:solidFill>
                  <a:srgbClr val="000000"/>
                </a:solidFill>
                <a:latin typeface="+mn-lt"/>
              </a:rPr>
              <a:t>This is not always happening </a:t>
            </a:r>
            <a:endParaRPr lang="en-US" altLang="en-US" dirty="0">
              <a:solidFill>
                <a:srgbClr val="000000"/>
              </a:solidFill>
              <a:latin typeface="+mn-lt"/>
            </a:endParaRPr>
          </a:p>
        </p:txBody>
      </p:sp>
      <p:sp>
        <p:nvSpPr>
          <p:cNvPr id="18" name="TextBox 17">
            <a:extLst>
              <a:ext uri="{FF2B5EF4-FFF2-40B4-BE49-F238E27FC236}">
                <a16:creationId xmlns:a16="http://schemas.microsoft.com/office/drawing/2014/main" id="{46BDDB4F-52DE-48F7-8C49-F32370B8CE8A}"/>
              </a:ext>
            </a:extLst>
          </p:cNvPr>
          <p:cNvSpPr txBox="1"/>
          <p:nvPr/>
        </p:nvSpPr>
        <p:spPr>
          <a:xfrm>
            <a:off x="302705" y="1087045"/>
            <a:ext cx="8416164" cy="830997"/>
          </a:xfrm>
          <a:prstGeom prst="rect">
            <a:avLst/>
          </a:prstGeom>
          <a:noFill/>
        </p:spPr>
        <p:txBody>
          <a:bodyPr wrap="square">
            <a:spAutoFit/>
          </a:bodyPr>
          <a:lstStyle/>
          <a:p>
            <a:r>
              <a:rPr lang="en-US" dirty="0">
                <a:latin typeface="+mn-lt"/>
              </a:rPr>
              <a:t>All of the examples that we’ve worked to this point had derivatives that existed everywhere</a:t>
            </a:r>
            <a:endParaRPr lang="en-GB" dirty="0">
              <a:latin typeface="+mn-lt"/>
            </a:endParaRPr>
          </a:p>
        </p:txBody>
      </p:sp>
      <p:sp>
        <p:nvSpPr>
          <p:cNvPr id="16" name="TextBox 15">
            <a:extLst>
              <a:ext uri="{FF2B5EF4-FFF2-40B4-BE49-F238E27FC236}">
                <a16:creationId xmlns:a16="http://schemas.microsoft.com/office/drawing/2014/main" id="{C29E5446-E5F8-4F1F-BF95-2BBD55CDC05C}"/>
              </a:ext>
            </a:extLst>
          </p:cNvPr>
          <p:cNvSpPr txBox="1"/>
          <p:nvPr/>
        </p:nvSpPr>
        <p:spPr>
          <a:xfrm>
            <a:off x="463771" y="5030546"/>
            <a:ext cx="7577604" cy="461665"/>
          </a:xfrm>
          <a:prstGeom prst="rect">
            <a:avLst/>
          </a:prstGeom>
          <a:noFill/>
        </p:spPr>
        <p:txBody>
          <a:bodyPr wrap="square">
            <a:spAutoFit/>
          </a:bodyPr>
          <a:lstStyle/>
          <a:p>
            <a:r>
              <a:rPr lang="en-US" dirty="0">
                <a:latin typeface="+mn-lt"/>
              </a:rPr>
              <a:t>Let’s work another example to make this point.</a:t>
            </a:r>
          </a:p>
        </p:txBody>
      </p:sp>
      <p:sp>
        <p:nvSpPr>
          <p:cNvPr id="22" name="Rectangle 21">
            <a:extLst>
              <a:ext uri="{FF2B5EF4-FFF2-40B4-BE49-F238E27FC236}">
                <a16:creationId xmlns:a16="http://schemas.microsoft.com/office/drawing/2014/main" id="{3EE0D4DD-FF64-4FAA-8EB6-90EC74D4F840}"/>
              </a:ext>
            </a:extLst>
          </p:cNvPr>
          <p:cNvSpPr>
            <a:spLocks noChangeArrowheads="1"/>
          </p:cNvSpPr>
          <p:nvPr/>
        </p:nvSpPr>
        <p:spPr bwMode="auto">
          <a:xfrm>
            <a:off x="395536" y="3862744"/>
            <a:ext cx="742137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dirty="0">
                <a:solidFill>
                  <a:srgbClr val="000000"/>
                </a:solidFill>
                <a:latin typeface="+mn-lt"/>
              </a:rPr>
              <a:t>We have learned that a critical point can also be if the derivative does not exist at that point</a:t>
            </a:r>
            <a:endParaRPr lang="en-US" altLang="en-US" dirty="0">
              <a:solidFill>
                <a:srgbClr val="000000"/>
              </a:solidFill>
              <a:latin typeface="+mn-lt"/>
            </a:endParaRPr>
          </a:p>
        </p:txBody>
      </p:sp>
    </p:spTree>
    <p:extLst>
      <p:ext uri="{BB962C8B-B14F-4D97-AF65-F5344CB8AC3E}">
        <p14:creationId xmlns:p14="http://schemas.microsoft.com/office/powerpoint/2010/main" val="318293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86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612" grpId="0"/>
      <p:bldP spid="2" grpId="0"/>
      <p:bldP spid="16"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10664" name="Text Box 8"/>
              <p:cNvSpPr txBox="1">
                <a:spLocks noChangeArrowheads="1"/>
              </p:cNvSpPr>
              <p:nvPr/>
            </p:nvSpPr>
            <p:spPr bwMode="auto">
              <a:xfrm>
                <a:off x="109326" y="747415"/>
                <a:ext cx="8821211" cy="998991"/>
              </a:xfrm>
              <a:prstGeom prst="rect">
                <a:avLst/>
              </a:prstGeom>
              <a:solidFill>
                <a:srgbClr val="FFFFCC"/>
              </a:solidFill>
              <a:ln w="28575">
                <a:solidFill>
                  <a:schemeClr val="tx1"/>
                </a:solidFill>
                <a:miter lim="800000"/>
                <a:headEnd/>
                <a:tailEnd/>
              </a:ln>
              <a:effectLst/>
            </p:spPr>
            <p:txBody>
              <a:bodyPr wrap="square">
                <a:spAutoFit/>
              </a:bodyPr>
              <a:lstStyle/>
              <a:p>
                <a:pPr indent="1490663"/>
                <a:r>
                  <a:rPr lang="en-US" dirty="0">
                    <a:latin typeface="+mn-lt"/>
                  </a:rPr>
                  <a:t>Determine the absolute extrema for the following function and interval. </a:t>
                </a:r>
                <a:r>
                  <a:rPr lang="en-GB" sz="2400" i="1" dirty="0">
                    <a:latin typeface="Times New Roman" pitchFamily="18" charset="0"/>
                  </a:rPr>
                  <a:t>R</a:t>
                </a:r>
                <a:r>
                  <a:rPr lang="en-GB" sz="2400" dirty="0">
                    <a:latin typeface="Times New Roman" pitchFamily="18" charset="0"/>
                  </a:rPr>
                  <a:t>(</a:t>
                </a:r>
                <a:r>
                  <a:rPr lang="en-GB" sz="2400" i="1" dirty="0">
                    <a:latin typeface="Times New Roman" pitchFamily="18" charset="0"/>
                  </a:rPr>
                  <a:t>x</a:t>
                </a:r>
                <a:r>
                  <a:rPr lang="en-GB" sz="2400" dirty="0">
                    <a:latin typeface="Times New Roman" pitchFamily="18" charset="0"/>
                  </a:rPr>
                  <a:t>)</a:t>
                </a:r>
                <a:r>
                  <a:rPr lang="en-GB" sz="2400" dirty="0"/>
                  <a:t> = 3</a:t>
                </a:r>
                <a:r>
                  <a:rPr lang="en-GB" sz="2400" i="1" dirty="0">
                    <a:latin typeface="Times New Roman" pitchFamily="18" charset="0"/>
                  </a:rPr>
                  <a:t>x</a:t>
                </a:r>
                <a14:m>
                  <m:oMath xmlns:m="http://schemas.openxmlformats.org/officeDocument/2006/math">
                    <m:sSup>
                      <m:sSupPr>
                        <m:ctrlPr>
                          <a:rPr lang="en-GB" sz="2400" i="1" smtClean="0">
                            <a:latin typeface="Cambria Math" panose="02040503050406030204" pitchFamily="18" charset="0"/>
                          </a:rPr>
                        </m:ctrlPr>
                      </m:sSupPr>
                      <m:e>
                        <m:d>
                          <m:dPr>
                            <m:ctrlPr>
                              <a:rPr lang="en-GB" sz="2400" i="1" smtClean="0">
                                <a:latin typeface="Cambria Math" panose="02040503050406030204" pitchFamily="18" charset="0"/>
                              </a:rPr>
                            </m:ctrlPr>
                          </m:dPr>
                          <m:e>
                            <m:r>
                              <a:rPr lang="en-US" sz="2400" b="0" i="1" smtClean="0">
                                <a:latin typeface="Cambria Math" panose="02040503050406030204" pitchFamily="18" charset="0"/>
                              </a:rPr>
                              <m:t>𝑥</m:t>
                            </m:r>
                            <m:r>
                              <a:rPr lang="en-US" sz="2400" b="0" i="1" smtClean="0">
                                <a:latin typeface="Cambria Math" panose="02040503050406030204" pitchFamily="18" charset="0"/>
                              </a:rPr>
                              <m:t>+4</m:t>
                            </m:r>
                          </m:e>
                        </m:d>
                      </m:e>
                      <m:sup>
                        <m:box>
                          <m:boxPr>
                            <m:ctrlPr>
                              <a:rPr lang="en-GB" sz="2400" i="1" smtClean="0">
                                <a:latin typeface="Cambria Math" panose="02040503050406030204" pitchFamily="18" charset="0"/>
                              </a:rPr>
                            </m:ctrlPr>
                          </m:boxPr>
                          <m:e>
                            <m:argPr>
                              <m:argSz m:val="-1"/>
                            </m:argPr>
                            <m:f>
                              <m:fPr>
                                <m:ctrlPr>
                                  <a:rPr lang="en-GB" sz="2400" i="1" smtClean="0">
                                    <a:latin typeface="Cambria Math" panose="02040503050406030204" pitchFamily="18" charset="0"/>
                                  </a:rPr>
                                </m:ctrlPr>
                              </m:fPr>
                              <m:num>
                                <m:r>
                                  <a:rPr lang="en-US" sz="2400" b="0" i="1" smtClean="0">
                                    <a:latin typeface="Cambria Math" panose="02040503050406030204" pitchFamily="18" charset="0"/>
                                  </a:rPr>
                                  <m:t>2</m:t>
                                </m:r>
                              </m:num>
                              <m:den>
                                <m:r>
                                  <a:rPr lang="en-US" sz="2400" b="0" i="1" smtClean="0">
                                    <a:latin typeface="Cambria Math" panose="02040503050406030204" pitchFamily="18" charset="0"/>
                                  </a:rPr>
                                  <m:t>3</m:t>
                                </m:r>
                              </m:den>
                            </m:f>
                          </m:e>
                        </m:box>
                      </m:sup>
                    </m:sSup>
                  </m:oMath>
                </a14:m>
                <a:r>
                  <a:rPr lang="en-GB" sz="2400" dirty="0"/>
                  <a:t> </a:t>
                </a:r>
                <a:r>
                  <a:rPr lang="en-GB" dirty="0">
                    <a:latin typeface="+mn-lt"/>
                  </a:rPr>
                  <a:t>on</a:t>
                </a:r>
                <a:r>
                  <a:rPr lang="en-GB" sz="2400" dirty="0"/>
                  <a:t> [–5</a:t>
                </a:r>
                <a:r>
                  <a:rPr lang="en-GB" dirty="0"/>
                  <a:t>, –1</a:t>
                </a:r>
                <a:r>
                  <a:rPr lang="en-GB" sz="2400" dirty="0"/>
                  <a:t>].</a:t>
                </a:r>
                <a:r>
                  <a:rPr lang="en-US" b="0" i="0" dirty="0">
                    <a:solidFill>
                      <a:srgbClr val="000000"/>
                    </a:solidFill>
                    <a:effectLst/>
                    <a:latin typeface="Helvetica" panose="020B0604020202020204" pitchFamily="34" charset="0"/>
                  </a:rPr>
                  <a:t> </a:t>
                </a:r>
                <a:endParaRPr lang="en-GB" dirty="0">
                  <a:latin typeface="+mn-lt"/>
                </a:endParaRPr>
              </a:p>
            </p:txBody>
          </p:sp>
        </mc:Choice>
        <mc:Fallback xmlns="">
          <p:sp>
            <p:nvSpPr>
              <p:cNvPr id="710664" name="Text Box 8"/>
              <p:cNvSpPr txBox="1">
                <a:spLocks noRot="1" noChangeAspect="1" noMove="1" noResize="1" noEditPoints="1" noAdjustHandles="1" noChangeArrowheads="1" noChangeShapeType="1" noTextEdit="1"/>
              </p:cNvSpPr>
              <p:nvPr/>
            </p:nvSpPr>
            <p:spPr bwMode="auto">
              <a:xfrm>
                <a:off x="109326" y="747415"/>
                <a:ext cx="8821211" cy="998991"/>
              </a:xfrm>
              <a:prstGeom prst="rect">
                <a:avLst/>
              </a:prstGeom>
              <a:blipFill>
                <a:blip r:embed="rId3"/>
                <a:stretch>
                  <a:fillRect l="-964" t="-3571" r="-1584" b="-8929"/>
                </a:stretch>
              </a:blipFill>
              <a:ln w="28575">
                <a:solidFill>
                  <a:schemeClr val="tx1"/>
                </a:solidFill>
                <a:miter lim="800000"/>
                <a:headEnd/>
                <a:tailEnd/>
              </a:ln>
              <a:effectLst/>
            </p:spPr>
            <p:txBody>
              <a:bodyPr/>
              <a:lstStyle/>
              <a:p>
                <a:r>
                  <a:rPr lang="en-GB">
                    <a:noFill/>
                  </a:rPr>
                  <a:t> </a:t>
                </a:r>
              </a:p>
            </p:txBody>
          </p:sp>
        </mc:Fallback>
      </mc:AlternateContent>
      <p:sp>
        <p:nvSpPr>
          <p:cNvPr id="17" name="16 Rectángulo"/>
          <p:cNvSpPr/>
          <p:nvPr/>
        </p:nvSpPr>
        <p:spPr>
          <a:xfrm>
            <a:off x="40944" y="764395"/>
            <a:ext cx="1742785" cy="461665"/>
          </a:xfrm>
          <a:prstGeom prst="rect">
            <a:avLst/>
          </a:prstGeom>
        </p:spPr>
        <p:txBody>
          <a:bodyPr wrap="none">
            <a:spAutoFit/>
          </a:bodyPr>
          <a:lstStyle/>
          <a:p>
            <a:r>
              <a:rPr lang="en-GB" sz="2400" dirty="0">
                <a:latin typeface="+mn-lt"/>
              </a:rPr>
              <a:t>Example 5:</a:t>
            </a:r>
          </a:p>
        </p:txBody>
      </p:sp>
      <p:sp>
        <p:nvSpPr>
          <p:cNvPr id="60" name="Rectangle 2">
            <a:extLst>
              <a:ext uri="{FF2B5EF4-FFF2-40B4-BE49-F238E27FC236}">
                <a16:creationId xmlns:a16="http://schemas.microsoft.com/office/drawing/2014/main" id="{9786A5AF-FBAD-4AA5-B374-B010E15B9778}"/>
              </a:ext>
            </a:extLst>
          </p:cNvPr>
          <p:cNvSpPr txBox="1">
            <a:spLocks noChangeArrowheads="1"/>
          </p:cNvSpPr>
          <p:nvPr/>
        </p:nvSpPr>
        <p:spPr>
          <a:xfrm>
            <a:off x="153905" y="116632"/>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63" name="Rectangle 62">
            <a:hlinkClick r:id="rId4"/>
            <a:extLst>
              <a:ext uri="{FF2B5EF4-FFF2-40B4-BE49-F238E27FC236}">
                <a16:creationId xmlns:a16="http://schemas.microsoft.com/office/drawing/2014/main" id="{9975B0A7-0754-4C2F-9B8C-C4EB202BC312}"/>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a:extLst>
              <a:ext uri="{FF2B5EF4-FFF2-40B4-BE49-F238E27FC236}">
                <a16:creationId xmlns:a16="http://schemas.microsoft.com/office/drawing/2014/main" id="{43A8FA65-84F4-4EFB-9709-672346E6CCBA}"/>
              </a:ext>
            </a:extLst>
          </p:cNvPr>
          <p:cNvSpPr txBox="1"/>
          <p:nvPr/>
        </p:nvSpPr>
        <p:spPr>
          <a:xfrm>
            <a:off x="176538" y="1736184"/>
            <a:ext cx="1266061" cy="461665"/>
          </a:xfrm>
          <a:prstGeom prst="rect">
            <a:avLst/>
          </a:prstGeom>
          <a:noFill/>
        </p:spPr>
        <p:txBody>
          <a:bodyPr wrap="square">
            <a:spAutoFit/>
          </a:bodyPr>
          <a:lstStyle/>
          <a:p>
            <a:r>
              <a:rPr lang="en-US" dirty="0">
                <a:latin typeface="+mn-lt"/>
              </a:rPr>
              <a:t>Step 1:</a:t>
            </a:r>
            <a:endParaRPr lang="en-GB" dirty="0"/>
          </a:p>
        </p:txBody>
      </p:sp>
      <p:sp>
        <p:nvSpPr>
          <p:cNvPr id="67" name="TextBox 66">
            <a:extLst>
              <a:ext uri="{FF2B5EF4-FFF2-40B4-BE49-F238E27FC236}">
                <a16:creationId xmlns:a16="http://schemas.microsoft.com/office/drawing/2014/main" id="{6058AA96-294A-4457-ADB0-3433C842A586}"/>
              </a:ext>
            </a:extLst>
          </p:cNvPr>
          <p:cNvSpPr txBox="1"/>
          <p:nvPr/>
        </p:nvSpPr>
        <p:spPr>
          <a:xfrm>
            <a:off x="1244524" y="1771456"/>
            <a:ext cx="7861863" cy="400110"/>
          </a:xfrm>
          <a:prstGeom prst="rect">
            <a:avLst/>
          </a:prstGeom>
          <a:noFill/>
        </p:spPr>
        <p:txBody>
          <a:bodyPr wrap="square">
            <a:spAutoFit/>
          </a:bodyPr>
          <a:lstStyle/>
          <a:p>
            <a:r>
              <a:rPr lang="en-US" sz="2000" dirty="0">
                <a:latin typeface="+mn-lt"/>
              </a:rPr>
              <a:t>This function is continuous on the given interval.</a:t>
            </a:r>
            <a:endParaRPr lang="en-GB" sz="2000" dirty="0">
              <a:latin typeface="+mn-lt"/>
            </a:endParaRPr>
          </a:p>
        </p:txBody>
      </p:sp>
      <p:sp>
        <p:nvSpPr>
          <p:cNvPr id="20" name="TextBox 19">
            <a:extLst>
              <a:ext uri="{FF2B5EF4-FFF2-40B4-BE49-F238E27FC236}">
                <a16:creationId xmlns:a16="http://schemas.microsoft.com/office/drawing/2014/main" id="{7D339882-9DF2-4E14-A9E1-4F08B0E09A55}"/>
              </a:ext>
            </a:extLst>
          </p:cNvPr>
          <p:cNvSpPr txBox="1"/>
          <p:nvPr/>
        </p:nvSpPr>
        <p:spPr>
          <a:xfrm>
            <a:off x="1232448" y="2242887"/>
            <a:ext cx="7698090" cy="400110"/>
          </a:xfrm>
          <a:prstGeom prst="rect">
            <a:avLst/>
          </a:prstGeom>
          <a:noFill/>
        </p:spPr>
        <p:txBody>
          <a:bodyPr wrap="square">
            <a:spAutoFit/>
          </a:bodyPr>
          <a:lstStyle/>
          <a:p>
            <a:r>
              <a:rPr lang="en-US" sz="2000" dirty="0">
                <a:latin typeface="+mn-lt"/>
              </a:rPr>
              <a:t>Find all critical points of </a:t>
            </a:r>
            <a:r>
              <a:rPr lang="en-US" sz="2000" i="1" dirty="0">
                <a:cs typeface="Times New Roman" panose="02020603050405020304" pitchFamily="18" charset="0"/>
              </a:rPr>
              <a:t>R</a:t>
            </a:r>
            <a:r>
              <a:rPr lang="en-US" sz="2000" dirty="0">
                <a:cs typeface="Times New Roman" panose="02020603050405020304" pitchFamily="18" charset="0"/>
              </a:rPr>
              <a:t>(</a:t>
            </a:r>
            <a:r>
              <a:rPr lang="en-US" sz="2000" i="1" dirty="0">
                <a:cs typeface="Times New Roman" panose="02020603050405020304" pitchFamily="18" charset="0"/>
              </a:rPr>
              <a:t>x</a:t>
            </a:r>
            <a:r>
              <a:rPr lang="en-US" sz="2000" dirty="0">
                <a:cs typeface="Times New Roman" panose="02020603050405020304" pitchFamily="18" charset="0"/>
              </a:rPr>
              <a:t>) </a:t>
            </a:r>
            <a:r>
              <a:rPr lang="en-US" sz="2000" dirty="0">
                <a:latin typeface="+mn-lt"/>
              </a:rPr>
              <a:t>that are in the interval </a:t>
            </a:r>
            <a:r>
              <a:rPr lang="en-US" sz="2000" dirty="0">
                <a:cs typeface="Times New Roman" panose="02020603050405020304" pitchFamily="18" charset="0"/>
              </a:rPr>
              <a:t>[</a:t>
            </a:r>
            <a:r>
              <a:rPr lang="en-GB" sz="2000" dirty="0"/>
              <a:t>–5, –1</a:t>
            </a:r>
            <a:r>
              <a:rPr lang="en-US" sz="2000" dirty="0">
                <a:cs typeface="Times New Roman" panose="02020603050405020304" pitchFamily="18" charset="0"/>
              </a:rPr>
              <a:t>]</a:t>
            </a:r>
            <a:r>
              <a:rPr lang="en-US" sz="2000" dirty="0">
                <a:latin typeface="+mn-lt"/>
              </a:rPr>
              <a:t>. </a:t>
            </a:r>
            <a:endParaRPr lang="en-GB" sz="2000" dirty="0"/>
          </a:p>
        </p:txBody>
      </p:sp>
      <p:sp>
        <p:nvSpPr>
          <p:cNvPr id="21" name="TextBox 20">
            <a:extLst>
              <a:ext uri="{FF2B5EF4-FFF2-40B4-BE49-F238E27FC236}">
                <a16:creationId xmlns:a16="http://schemas.microsoft.com/office/drawing/2014/main" id="{D8830C00-D6F1-4930-B797-3F88397E7E4F}"/>
              </a:ext>
            </a:extLst>
          </p:cNvPr>
          <p:cNvSpPr txBox="1"/>
          <p:nvPr/>
        </p:nvSpPr>
        <p:spPr>
          <a:xfrm>
            <a:off x="129823" y="2209962"/>
            <a:ext cx="1266061" cy="461665"/>
          </a:xfrm>
          <a:prstGeom prst="rect">
            <a:avLst/>
          </a:prstGeom>
          <a:noFill/>
        </p:spPr>
        <p:txBody>
          <a:bodyPr wrap="square">
            <a:spAutoFit/>
          </a:bodyPr>
          <a:lstStyle/>
          <a:p>
            <a:r>
              <a:rPr lang="en-US" dirty="0">
                <a:latin typeface="+mn-lt"/>
              </a:rPr>
              <a:t>Step 2:</a:t>
            </a:r>
            <a:endParaRPr lang="en-GB" dirty="0"/>
          </a:p>
        </p:txBody>
      </p:sp>
      <p:sp>
        <p:nvSpPr>
          <p:cNvPr id="22" name="TextBox 21">
            <a:extLst>
              <a:ext uri="{FF2B5EF4-FFF2-40B4-BE49-F238E27FC236}">
                <a16:creationId xmlns:a16="http://schemas.microsoft.com/office/drawing/2014/main" id="{0578D0BD-8431-4C30-8D98-590C5E3547EC}"/>
              </a:ext>
            </a:extLst>
          </p:cNvPr>
          <p:cNvSpPr txBox="1"/>
          <p:nvPr/>
        </p:nvSpPr>
        <p:spPr>
          <a:xfrm>
            <a:off x="1147971" y="2582276"/>
            <a:ext cx="7782567" cy="707886"/>
          </a:xfrm>
          <a:prstGeom prst="rect">
            <a:avLst/>
          </a:prstGeom>
          <a:noFill/>
        </p:spPr>
        <p:txBody>
          <a:bodyPr wrap="square">
            <a:spAutoFit/>
          </a:bodyPr>
          <a:lstStyle/>
          <a:p>
            <a:r>
              <a:rPr lang="en-US" sz="2000" dirty="0">
                <a:latin typeface="+mn-lt"/>
              </a:rPr>
              <a:t>We first need the derivative of the function in order to find the critical points. Using product rule and chain rule we got:</a:t>
            </a:r>
            <a:endParaRPr lang="en-GB" sz="2000" dirty="0">
              <a:latin typeface="+mn-lt"/>
            </a:endParaRPr>
          </a:p>
        </p:txBody>
      </p:sp>
      <p:sp>
        <p:nvSpPr>
          <p:cNvPr id="23" name="TextBox 22">
            <a:extLst>
              <a:ext uri="{FF2B5EF4-FFF2-40B4-BE49-F238E27FC236}">
                <a16:creationId xmlns:a16="http://schemas.microsoft.com/office/drawing/2014/main" id="{D357D33E-6359-4425-A259-2B05354F971E}"/>
              </a:ext>
            </a:extLst>
          </p:cNvPr>
          <p:cNvSpPr txBox="1"/>
          <p:nvPr/>
        </p:nvSpPr>
        <p:spPr>
          <a:xfrm>
            <a:off x="3530157" y="3322536"/>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R′</a:t>
            </a:r>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x</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861CC615-599D-4153-8956-EA80DE375521}"/>
                  </a:ext>
                </a:extLst>
              </p:cNvPr>
              <p:cNvSpPr txBox="1"/>
              <p:nvPr/>
            </p:nvSpPr>
            <p:spPr>
              <a:xfrm>
                <a:off x="4442045" y="3156056"/>
                <a:ext cx="1149915" cy="9470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2200" i="1" dirty="0" smtClean="0">
                              <a:solidFill>
                                <a:srgbClr val="000000"/>
                              </a:solidFill>
                              <a:latin typeface="Cambria Math" panose="02040503050406030204" pitchFamily="18" charset="0"/>
                            </a:rPr>
                          </m:ctrlPr>
                        </m:fPr>
                        <m:num>
                          <m:r>
                            <a:rPr lang="en-US" sz="2200" b="0" i="1" dirty="0" smtClean="0">
                              <a:solidFill>
                                <a:srgbClr val="000000"/>
                              </a:solidFill>
                              <a:latin typeface="Cambria Math" panose="02040503050406030204" pitchFamily="18" charset="0"/>
                            </a:rPr>
                            <m:t>5</m:t>
                          </m:r>
                          <m:r>
                            <a:rPr lang="en-US" sz="2200" b="0" i="1" dirty="0" smtClean="0">
                              <a:solidFill>
                                <a:srgbClr val="000000"/>
                              </a:solidFill>
                              <a:latin typeface="Cambria Math" panose="02040503050406030204" pitchFamily="18" charset="0"/>
                            </a:rPr>
                            <m:t>𝑥</m:t>
                          </m:r>
                          <m:r>
                            <a:rPr lang="en-US" sz="2200" b="0" i="1" dirty="0" smtClean="0">
                              <a:solidFill>
                                <a:srgbClr val="000000"/>
                              </a:solidFill>
                              <a:latin typeface="Cambria Math" panose="02040503050406030204" pitchFamily="18" charset="0"/>
                            </a:rPr>
                            <m:t>+12</m:t>
                          </m:r>
                        </m:num>
                        <m:den>
                          <m:sSup>
                            <m:sSupPr>
                              <m:ctrlPr>
                                <a:rPr lang="en-US" sz="2200" i="1" dirty="0" smtClean="0">
                                  <a:solidFill>
                                    <a:srgbClr val="000000"/>
                                  </a:solidFill>
                                  <a:latin typeface="Cambria Math" panose="02040503050406030204" pitchFamily="18" charset="0"/>
                                </a:rPr>
                              </m:ctrlPr>
                            </m:sSupPr>
                            <m:e>
                              <m:d>
                                <m:dPr>
                                  <m:ctrlPr>
                                    <a:rPr lang="en-US" sz="2200" i="1" dirty="0" smtClean="0">
                                      <a:solidFill>
                                        <a:srgbClr val="000000"/>
                                      </a:solidFill>
                                      <a:latin typeface="Cambria Math" panose="02040503050406030204" pitchFamily="18" charset="0"/>
                                    </a:rPr>
                                  </m:ctrlPr>
                                </m:dPr>
                                <m:e>
                                  <m:r>
                                    <a:rPr lang="en-US" sz="2200" b="0" i="1" dirty="0" smtClean="0">
                                      <a:solidFill>
                                        <a:srgbClr val="000000"/>
                                      </a:solidFill>
                                      <a:latin typeface="Cambria Math" panose="02040503050406030204" pitchFamily="18" charset="0"/>
                                    </a:rPr>
                                    <m:t>𝑥</m:t>
                                  </m:r>
                                  <m:r>
                                    <a:rPr lang="en-US" sz="2200" b="0" i="1" dirty="0" smtClean="0">
                                      <a:solidFill>
                                        <a:srgbClr val="000000"/>
                                      </a:solidFill>
                                      <a:latin typeface="Cambria Math" panose="02040503050406030204" pitchFamily="18" charset="0"/>
                                    </a:rPr>
                                    <m:t>+4</m:t>
                                  </m:r>
                                </m:e>
                              </m:d>
                            </m:e>
                            <m:sup>
                              <m:box>
                                <m:boxPr>
                                  <m:ctrlPr>
                                    <a:rPr lang="en-US" sz="2200" i="1" dirty="0" smtClean="0">
                                      <a:solidFill>
                                        <a:srgbClr val="000000"/>
                                      </a:solidFill>
                                      <a:latin typeface="Cambria Math" panose="02040503050406030204" pitchFamily="18" charset="0"/>
                                    </a:rPr>
                                  </m:ctrlPr>
                                </m:boxPr>
                                <m:e>
                                  <m:argPr>
                                    <m:argSz m:val="-1"/>
                                  </m:argPr>
                                  <m:f>
                                    <m:fPr>
                                      <m:ctrlPr>
                                        <a:rPr lang="en-US" sz="2200" i="1" dirty="0" smtClean="0">
                                          <a:solidFill>
                                            <a:srgbClr val="000000"/>
                                          </a:solidFill>
                                          <a:latin typeface="Cambria Math" panose="02040503050406030204" pitchFamily="18" charset="0"/>
                                        </a:rPr>
                                      </m:ctrlPr>
                                    </m:fPr>
                                    <m:num>
                                      <m:r>
                                        <a:rPr lang="en-US" sz="2200" b="0" i="1" dirty="0" smtClean="0">
                                          <a:solidFill>
                                            <a:srgbClr val="000000"/>
                                          </a:solidFill>
                                          <a:latin typeface="Cambria Math" panose="02040503050406030204" pitchFamily="18" charset="0"/>
                                        </a:rPr>
                                        <m:t>1</m:t>
                                      </m:r>
                                    </m:num>
                                    <m:den>
                                      <m:r>
                                        <a:rPr lang="en-US" sz="2200" b="0" i="1" dirty="0" smtClean="0">
                                          <a:solidFill>
                                            <a:srgbClr val="000000"/>
                                          </a:solidFill>
                                          <a:latin typeface="Cambria Math" panose="02040503050406030204" pitchFamily="18" charset="0"/>
                                        </a:rPr>
                                        <m:t>3</m:t>
                                      </m:r>
                                    </m:den>
                                  </m:f>
                                </m:e>
                              </m:box>
                            </m:sup>
                          </m:sSup>
                        </m:den>
                      </m:f>
                    </m:oMath>
                  </m:oMathPara>
                </a14:m>
                <a:endParaRPr lang="en-GB" sz="2200" dirty="0"/>
              </a:p>
            </p:txBody>
          </p:sp>
        </mc:Choice>
        <mc:Fallback xmlns="">
          <p:sp>
            <p:nvSpPr>
              <p:cNvPr id="24" name="TextBox 23">
                <a:extLst>
                  <a:ext uri="{FF2B5EF4-FFF2-40B4-BE49-F238E27FC236}">
                    <a16:creationId xmlns:a16="http://schemas.microsoft.com/office/drawing/2014/main" id="{861CC615-599D-4153-8956-EA80DE375521}"/>
                  </a:ext>
                </a:extLst>
              </p:cNvPr>
              <p:cNvSpPr txBox="1">
                <a:spLocks noRot="1" noChangeAspect="1" noMove="1" noResize="1" noEditPoints="1" noAdjustHandles="1" noChangeArrowheads="1" noChangeShapeType="1" noTextEdit="1"/>
              </p:cNvSpPr>
              <p:nvPr/>
            </p:nvSpPr>
            <p:spPr>
              <a:xfrm>
                <a:off x="4442045" y="3156056"/>
                <a:ext cx="1149915" cy="947054"/>
              </a:xfrm>
              <a:prstGeom prst="rect">
                <a:avLst/>
              </a:prstGeom>
              <a:blipFill>
                <a:blip r:embed="rId5"/>
                <a:stretch>
                  <a:fillRect/>
                </a:stretch>
              </a:blipFill>
            </p:spPr>
            <p:txBody>
              <a:bodyPr/>
              <a:lstStyle/>
              <a:p>
                <a:r>
                  <a:rPr lang="en-GB">
                    <a:noFill/>
                  </a:rPr>
                  <a:t> </a:t>
                </a:r>
              </a:p>
            </p:txBody>
          </p:sp>
        </mc:Fallback>
      </mc:AlternateContent>
      <p:sp>
        <p:nvSpPr>
          <p:cNvPr id="29" name="TextBox 28">
            <a:extLst>
              <a:ext uri="{FF2B5EF4-FFF2-40B4-BE49-F238E27FC236}">
                <a16:creationId xmlns:a16="http://schemas.microsoft.com/office/drawing/2014/main" id="{6DDB5B6B-3012-435E-8A0A-C7E52D083AC0}"/>
              </a:ext>
            </a:extLst>
          </p:cNvPr>
          <p:cNvSpPr txBox="1"/>
          <p:nvPr/>
        </p:nvSpPr>
        <p:spPr>
          <a:xfrm>
            <a:off x="4453412" y="4049287"/>
            <a:ext cx="3543269"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The derivative doe not exist if</a:t>
            </a:r>
            <a:endParaRPr lang="en-GB" sz="1800" dirty="0">
              <a:solidFill>
                <a:srgbClr val="FF6600"/>
              </a:solidFill>
              <a:latin typeface="+mn-lt"/>
              <a:cs typeface="Times New Roman" panose="02020603050405020304" pitchFamily="18" charset="0"/>
            </a:endParaRPr>
          </a:p>
        </p:txBody>
      </p:sp>
      <p:sp>
        <p:nvSpPr>
          <p:cNvPr id="30" name="TextBox 29">
            <a:extLst>
              <a:ext uri="{FF2B5EF4-FFF2-40B4-BE49-F238E27FC236}">
                <a16:creationId xmlns:a16="http://schemas.microsoft.com/office/drawing/2014/main" id="{B30043DD-431D-44AE-BCA4-7E971B93689C}"/>
              </a:ext>
            </a:extLst>
          </p:cNvPr>
          <p:cNvSpPr txBox="1"/>
          <p:nvPr/>
        </p:nvSpPr>
        <p:spPr>
          <a:xfrm>
            <a:off x="5583519" y="3364778"/>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36" name="TextBox 35">
            <a:extLst>
              <a:ext uri="{FF2B5EF4-FFF2-40B4-BE49-F238E27FC236}">
                <a16:creationId xmlns:a16="http://schemas.microsoft.com/office/drawing/2014/main" id="{845891F8-3167-400B-A998-C17990CFB12E}"/>
              </a:ext>
            </a:extLst>
          </p:cNvPr>
          <p:cNvSpPr txBox="1"/>
          <p:nvPr/>
        </p:nvSpPr>
        <p:spPr>
          <a:xfrm>
            <a:off x="160954" y="3392418"/>
            <a:ext cx="3200183"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Equating the derivative to 0</a:t>
            </a:r>
            <a:endParaRPr lang="en-GB" sz="1800" dirty="0">
              <a:solidFill>
                <a:srgbClr val="FF6600"/>
              </a:solidFill>
            </a:endParaRPr>
          </a:p>
        </p:txBody>
      </p:sp>
      <p:sp>
        <p:nvSpPr>
          <p:cNvPr id="42" name="TextBox 41">
            <a:extLst>
              <a:ext uri="{FF2B5EF4-FFF2-40B4-BE49-F238E27FC236}">
                <a16:creationId xmlns:a16="http://schemas.microsoft.com/office/drawing/2014/main" id="{A68571CD-345C-45A5-A54A-41CCE465054F}"/>
              </a:ext>
            </a:extLst>
          </p:cNvPr>
          <p:cNvSpPr txBox="1"/>
          <p:nvPr/>
        </p:nvSpPr>
        <p:spPr>
          <a:xfrm>
            <a:off x="7897481" y="5406064"/>
            <a:ext cx="1124521" cy="461665"/>
          </a:xfrm>
          <a:prstGeom prst="rect">
            <a:avLst/>
          </a:prstGeom>
          <a:noFill/>
        </p:spPr>
        <p:txBody>
          <a:bodyPr wrap="square">
            <a:spAutoFit/>
          </a:bodyPr>
          <a:lstStyle/>
          <a:p>
            <a:r>
              <a:rPr lang="en-US" dirty="0">
                <a:solidFill>
                  <a:srgbClr val="000000"/>
                </a:solidFill>
                <a:cs typeface="Times New Roman" panose="02020603050405020304" pitchFamily="18" charset="0"/>
              </a:rPr>
              <a:t>– 9.849</a:t>
            </a:r>
            <a:endParaRPr lang="en-GB" dirty="0">
              <a:cs typeface="Times New Roman" panose="02020603050405020304" pitchFamily="18" charset="0"/>
            </a:endParaRPr>
          </a:p>
        </p:txBody>
      </p:sp>
      <p:sp>
        <p:nvSpPr>
          <p:cNvPr id="43" name="TextBox 42">
            <a:extLst>
              <a:ext uri="{FF2B5EF4-FFF2-40B4-BE49-F238E27FC236}">
                <a16:creationId xmlns:a16="http://schemas.microsoft.com/office/drawing/2014/main" id="{CDCE4F56-D3D6-4567-972D-E97DCB7DC057}"/>
              </a:ext>
            </a:extLst>
          </p:cNvPr>
          <p:cNvSpPr txBox="1"/>
          <p:nvPr/>
        </p:nvSpPr>
        <p:spPr>
          <a:xfrm>
            <a:off x="4736786" y="5333714"/>
            <a:ext cx="649523" cy="461665"/>
          </a:xfrm>
          <a:prstGeom prst="rect">
            <a:avLst/>
          </a:prstGeom>
          <a:noFill/>
        </p:spPr>
        <p:txBody>
          <a:bodyPr wrap="square">
            <a:spAutoFit/>
          </a:bodyPr>
          <a:lstStyle/>
          <a:p>
            <a:r>
              <a:rPr lang="en-US" dirty="0">
                <a:solidFill>
                  <a:srgbClr val="000000"/>
                </a:solidFill>
                <a:latin typeface="+mn-lt"/>
                <a:cs typeface="Times New Roman" panose="02020603050405020304" pitchFamily="18" charset="0"/>
              </a:rPr>
              <a:t>0</a:t>
            </a:r>
            <a:endParaRPr lang="en-GB" dirty="0">
              <a:latin typeface="+mn-lt"/>
            </a:endParaRPr>
          </a:p>
        </p:txBody>
      </p:sp>
      <p:sp>
        <p:nvSpPr>
          <p:cNvPr id="46" name="TextBox 45">
            <a:extLst>
              <a:ext uri="{FF2B5EF4-FFF2-40B4-BE49-F238E27FC236}">
                <a16:creationId xmlns:a16="http://schemas.microsoft.com/office/drawing/2014/main" id="{69729711-EE3B-4317-ABAE-C1EEF166095E}"/>
              </a:ext>
            </a:extLst>
          </p:cNvPr>
          <p:cNvSpPr txBox="1"/>
          <p:nvPr/>
        </p:nvSpPr>
        <p:spPr>
          <a:xfrm>
            <a:off x="3060997" y="4023436"/>
            <a:ext cx="1293245" cy="430887"/>
          </a:xfrm>
          <a:prstGeom prst="rect">
            <a:avLst/>
          </a:prstGeom>
          <a:noFill/>
        </p:spPr>
        <p:txBody>
          <a:bodyPr wrap="square">
            <a:spAutoFit/>
          </a:bodyPr>
          <a:lstStyle/>
          <a:p>
            <a:r>
              <a:rPr lang="en-US" sz="2200" dirty="0">
                <a:solidFill>
                  <a:srgbClr val="000000"/>
                </a:solidFill>
                <a:latin typeface="+mn-lt"/>
              </a:rPr>
              <a:t>5</a:t>
            </a:r>
            <a:r>
              <a:rPr lang="en-US" sz="2200" i="1" dirty="0">
                <a:solidFill>
                  <a:srgbClr val="000000"/>
                </a:solidFill>
                <a:cs typeface="Times New Roman" panose="02020603050405020304" pitchFamily="18" charset="0"/>
              </a:rPr>
              <a:t>x</a:t>
            </a:r>
            <a:r>
              <a:rPr lang="en-US" sz="2200" dirty="0">
                <a:solidFill>
                  <a:srgbClr val="000000"/>
                </a:solidFill>
                <a:latin typeface="+mn-lt"/>
              </a:rPr>
              <a:t> + 12</a:t>
            </a:r>
            <a:endParaRPr lang="en-GB" sz="2200" dirty="0"/>
          </a:p>
        </p:txBody>
      </p:sp>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55B40DD4-A008-4ABF-895E-2CBF17F3212D}"/>
                  </a:ext>
                </a:extLst>
              </p:cNvPr>
              <p:cNvSpPr txBox="1"/>
              <p:nvPr/>
            </p:nvSpPr>
            <p:spPr>
              <a:xfrm>
                <a:off x="3841069" y="4287923"/>
                <a:ext cx="1157368" cy="573234"/>
              </a:xfrm>
              <a:prstGeom prst="rect">
                <a:avLst/>
              </a:prstGeom>
              <a:noFill/>
            </p:spPr>
            <p:txBody>
              <a:bodyPr wrap="square">
                <a:spAutoFit/>
              </a:bodyPr>
              <a:lstStyle/>
              <a:p>
                <a:r>
                  <a:rPr lang="en-US" sz="2200" i="1" dirty="0">
                    <a:solidFill>
                      <a:srgbClr val="000000"/>
                    </a:solidFill>
                    <a:cs typeface="Times New Roman" panose="02020603050405020304" pitchFamily="18" charset="0"/>
                  </a:rPr>
                  <a:t>x </a:t>
                </a:r>
                <a:r>
                  <a:rPr lang="en-US" sz="2200" dirty="0">
                    <a:solidFill>
                      <a:srgbClr val="000000"/>
                    </a:solidFill>
                    <a:cs typeface="Times New Roman" panose="02020603050405020304" pitchFamily="18" charset="0"/>
                  </a:rPr>
                  <a:t>= </a:t>
                </a:r>
                <a14:m>
                  <m:oMath xmlns:m="http://schemas.openxmlformats.org/officeDocument/2006/math">
                    <m:r>
                      <a:rPr lang="en-US" sz="2200" b="0" i="0" dirty="0" smtClean="0">
                        <a:solidFill>
                          <a:srgbClr val="000000"/>
                        </a:solidFill>
                        <a:latin typeface="Cambria Math" panose="02040503050406030204" pitchFamily="18" charset="0"/>
                        <a:cs typeface="Times New Roman" panose="02020603050405020304" pitchFamily="18" charset="0"/>
                      </a:rPr>
                      <m:t>−</m:t>
                    </m:r>
                    <m:f>
                      <m:fPr>
                        <m:ctrlPr>
                          <a:rPr lang="en-US" sz="2200" i="1" dirty="0" smtClean="0">
                            <a:solidFill>
                              <a:srgbClr val="000000"/>
                            </a:solidFill>
                            <a:latin typeface="Cambria Math" panose="02040503050406030204" pitchFamily="18" charset="0"/>
                            <a:cs typeface="Times New Roman" panose="02020603050405020304" pitchFamily="18" charset="0"/>
                          </a:rPr>
                        </m:ctrlPr>
                      </m:fPr>
                      <m:num>
                        <m:r>
                          <a:rPr lang="en-US" sz="2200" b="0" i="1" dirty="0" smtClean="0">
                            <a:solidFill>
                              <a:srgbClr val="000000"/>
                            </a:solidFill>
                            <a:latin typeface="Cambria Math" panose="02040503050406030204" pitchFamily="18" charset="0"/>
                            <a:cs typeface="Times New Roman" panose="02020603050405020304" pitchFamily="18" charset="0"/>
                          </a:rPr>
                          <m:t>12</m:t>
                        </m:r>
                      </m:num>
                      <m:den>
                        <m:r>
                          <a:rPr lang="en-US" sz="2200" b="0" i="1" dirty="0" smtClean="0">
                            <a:solidFill>
                              <a:srgbClr val="000000"/>
                            </a:solidFill>
                            <a:latin typeface="Cambria Math" panose="02040503050406030204" pitchFamily="18" charset="0"/>
                            <a:cs typeface="Times New Roman" panose="02020603050405020304" pitchFamily="18" charset="0"/>
                          </a:rPr>
                          <m:t>5</m:t>
                        </m:r>
                      </m:den>
                    </m:f>
                  </m:oMath>
                </a14:m>
                <a:endParaRPr lang="en-GB" sz="2200" dirty="0">
                  <a:latin typeface="+mn-lt"/>
                  <a:cs typeface="Times New Roman" panose="02020603050405020304" pitchFamily="18" charset="0"/>
                </a:endParaRPr>
              </a:p>
            </p:txBody>
          </p:sp>
        </mc:Choice>
        <mc:Fallback xmlns="">
          <p:sp>
            <p:nvSpPr>
              <p:cNvPr id="52" name="TextBox 51">
                <a:extLst>
                  <a:ext uri="{FF2B5EF4-FFF2-40B4-BE49-F238E27FC236}">
                    <a16:creationId xmlns:a16="http://schemas.microsoft.com/office/drawing/2014/main" id="{55B40DD4-A008-4ABF-895E-2CBF17F3212D}"/>
                  </a:ext>
                </a:extLst>
              </p:cNvPr>
              <p:cNvSpPr txBox="1">
                <a:spLocks noRot="1" noChangeAspect="1" noMove="1" noResize="1" noEditPoints="1" noAdjustHandles="1" noChangeArrowheads="1" noChangeShapeType="1" noTextEdit="1"/>
              </p:cNvSpPr>
              <p:nvPr/>
            </p:nvSpPr>
            <p:spPr>
              <a:xfrm>
                <a:off x="3841069" y="4287923"/>
                <a:ext cx="1157368" cy="573234"/>
              </a:xfrm>
              <a:prstGeom prst="rect">
                <a:avLst/>
              </a:prstGeom>
              <a:blipFill>
                <a:blip r:embed="rId6"/>
                <a:stretch>
                  <a:fillRect l="-6842" b="-8511"/>
                </a:stretch>
              </a:blipFill>
            </p:spPr>
            <p:txBody>
              <a:bodyPr/>
              <a:lstStyle/>
              <a:p>
                <a:r>
                  <a:rPr lang="en-GB">
                    <a:noFill/>
                  </a:rPr>
                  <a:t> </a:t>
                </a:r>
              </a:p>
            </p:txBody>
          </p:sp>
        </mc:Fallback>
      </mc:AlternateContent>
      <p:sp>
        <p:nvSpPr>
          <p:cNvPr id="54" name="TextBox 53">
            <a:extLst>
              <a:ext uri="{FF2B5EF4-FFF2-40B4-BE49-F238E27FC236}">
                <a16:creationId xmlns:a16="http://schemas.microsoft.com/office/drawing/2014/main" id="{D67C2CE1-2717-44BD-B42A-EB6234CDA328}"/>
              </a:ext>
            </a:extLst>
          </p:cNvPr>
          <p:cNvSpPr txBox="1"/>
          <p:nvPr/>
        </p:nvSpPr>
        <p:spPr>
          <a:xfrm>
            <a:off x="8253004" y="4332551"/>
            <a:ext cx="951263"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x </a:t>
            </a:r>
            <a:r>
              <a:rPr lang="en-US" sz="2200" dirty="0">
                <a:solidFill>
                  <a:srgbClr val="000000"/>
                </a:solidFill>
                <a:cs typeface="Times New Roman" panose="02020603050405020304" pitchFamily="18" charset="0"/>
              </a:rPr>
              <a:t>= –4</a:t>
            </a:r>
            <a:endParaRPr lang="en-GB" sz="2200" dirty="0">
              <a:cs typeface="Times New Roman" panose="02020603050405020304" pitchFamily="18" charset="0"/>
            </a:endParaRPr>
          </a:p>
        </p:txBody>
      </p:sp>
      <p:sp>
        <p:nvSpPr>
          <p:cNvPr id="55" name="TextBox 54">
            <a:extLst>
              <a:ext uri="{FF2B5EF4-FFF2-40B4-BE49-F238E27FC236}">
                <a16:creationId xmlns:a16="http://schemas.microsoft.com/office/drawing/2014/main" id="{3EFF031F-B18D-4F8F-BBD3-3236C22B50A9}"/>
              </a:ext>
            </a:extLst>
          </p:cNvPr>
          <p:cNvSpPr txBox="1"/>
          <p:nvPr/>
        </p:nvSpPr>
        <p:spPr>
          <a:xfrm>
            <a:off x="153905" y="4061428"/>
            <a:ext cx="3153640"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The derivative will be 0 if</a:t>
            </a:r>
            <a:endParaRPr lang="en-GB" sz="1800" baseline="30000" dirty="0">
              <a:solidFill>
                <a:srgbClr val="FF6600"/>
              </a:solidFill>
              <a:cs typeface="Times New Roman" panose="02020603050405020304" pitchFamily="18" charset="0"/>
            </a:endParaRPr>
          </a:p>
        </p:txBody>
      </p:sp>
      <p:sp>
        <p:nvSpPr>
          <p:cNvPr id="57" name="TextBox 56">
            <a:extLst>
              <a:ext uri="{FF2B5EF4-FFF2-40B4-BE49-F238E27FC236}">
                <a16:creationId xmlns:a16="http://schemas.microsoft.com/office/drawing/2014/main" id="{81F73CC8-5F88-4EF4-84D4-15C95B50CFA0}"/>
              </a:ext>
            </a:extLst>
          </p:cNvPr>
          <p:cNvSpPr txBox="1"/>
          <p:nvPr/>
        </p:nvSpPr>
        <p:spPr>
          <a:xfrm>
            <a:off x="4033487" y="3999873"/>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59" name="TextBox 58">
            <a:extLst>
              <a:ext uri="{FF2B5EF4-FFF2-40B4-BE49-F238E27FC236}">
                <a16:creationId xmlns:a16="http://schemas.microsoft.com/office/drawing/2014/main" id="{5A080463-BB60-44EC-8BB9-DA58DE6D9509}"/>
              </a:ext>
            </a:extLst>
          </p:cNvPr>
          <p:cNvSpPr txBox="1"/>
          <p:nvPr/>
        </p:nvSpPr>
        <p:spPr>
          <a:xfrm>
            <a:off x="134379" y="4789345"/>
            <a:ext cx="7029910" cy="338554"/>
          </a:xfrm>
          <a:prstGeom prst="rect">
            <a:avLst/>
          </a:prstGeom>
          <a:noFill/>
        </p:spPr>
        <p:txBody>
          <a:bodyPr wrap="square">
            <a:spAutoFit/>
          </a:bodyPr>
          <a:lstStyle/>
          <a:p>
            <a:r>
              <a:rPr lang="en-US" sz="1600" dirty="0">
                <a:latin typeface="+mn-lt"/>
              </a:rPr>
              <a:t>Both of these do fall in the interval as so we will use both of them</a:t>
            </a:r>
            <a:endParaRPr lang="en-GB" sz="1600" dirty="0">
              <a:latin typeface="+mn-lt"/>
            </a:endParaRPr>
          </a:p>
        </p:txBody>
      </p:sp>
      <p:sp>
        <p:nvSpPr>
          <p:cNvPr id="64" name="TextBox 63">
            <a:extLst>
              <a:ext uri="{FF2B5EF4-FFF2-40B4-BE49-F238E27FC236}">
                <a16:creationId xmlns:a16="http://schemas.microsoft.com/office/drawing/2014/main" id="{FF853ECB-0339-4BC4-A344-1095D6426FEB}"/>
              </a:ext>
            </a:extLst>
          </p:cNvPr>
          <p:cNvSpPr txBox="1"/>
          <p:nvPr/>
        </p:nvSpPr>
        <p:spPr>
          <a:xfrm>
            <a:off x="189042" y="5410574"/>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critical points</a:t>
            </a:r>
            <a:endParaRPr lang="en-GB" sz="1800" baseline="30000" dirty="0">
              <a:solidFill>
                <a:srgbClr val="FF6600"/>
              </a:solidFill>
              <a:cs typeface="Times New Roman" panose="02020603050405020304" pitchFamily="18" charset="0"/>
            </a:endParaRPr>
          </a:p>
        </p:txBody>
      </p:sp>
      <p:sp>
        <p:nvSpPr>
          <p:cNvPr id="71" name="TextBox 70">
            <a:extLst>
              <a:ext uri="{FF2B5EF4-FFF2-40B4-BE49-F238E27FC236}">
                <a16:creationId xmlns:a16="http://schemas.microsoft.com/office/drawing/2014/main" id="{277F7AEF-06F7-4496-AA7F-5EF0D3FBDFEB}"/>
              </a:ext>
            </a:extLst>
          </p:cNvPr>
          <p:cNvSpPr txBox="1"/>
          <p:nvPr/>
        </p:nvSpPr>
        <p:spPr>
          <a:xfrm>
            <a:off x="3765844" y="5335996"/>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R</a:t>
            </a:r>
            <a:r>
              <a:rPr lang="en-US" sz="2200" dirty="0">
                <a:solidFill>
                  <a:srgbClr val="000000"/>
                </a:solidFill>
                <a:cs typeface="Times New Roman" panose="02020603050405020304" pitchFamily="18" charset="0"/>
              </a:rPr>
              <a:t>(–4) =</a:t>
            </a:r>
            <a:endParaRPr lang="en-GB" sz="22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id="{EE15EC21-1B0E-4A4E-BAD9-3C8BEAF77F55}"/>
                  </a:ext>
                </a:extLst>
              </p:cNvPr>
              <p:cNvSpPr txBox="1"/>
              <p:nvPr/>
            </p:nvSpPr>
            <p:spPr>
              <a:xfrm>
                <a:off x="6954617" y="5417196"/>
                <a:ext cx="1136002" cy="442044"/>
              </a:xfrm>
              <a:prstGeom prst="rect">
                <a:avLst/>
              </a:prstGeom>
              <a:noFill/>
            </p:spPr>
            <p:txBody>
              <a:bodyPr wrap="square">
                <a:spAutoFit/>
              </a:bodyPr>
              <a:lstStyle/>
              <a:p>
                <a:r>
                  <a:rPr lang="en-US" sz="2200" i="1" dirty="0">
                    <a:solidFill>
                      <a:srgbClr val="000000"/>
                    </a:solidFill>
                    <a:cs typeface="Times New Roman" panose="02020603050405020304" pitchFamily="18" charset="0"/>
                  </a:rPr>
                  <a:t>R</a:t>
                </a:r>
                <a:r>
                  <a:rPr lang="en-US" sz="2200" dirty="0">
                    <a:solidFill>
                      <a:srgbClr val="000000"/>
                    </a:solidFill>
                    <a:cs typeface="Times New Roman" panose="02020603050405020304" pitchFamily="18" charset="0"/>
                  </a:rPr>
                  <a:t>(</a:t>
                </a:r>
                <a14:m>
                  <m:oMath xmlns:m="http://schemas.openxmlformats.org/officeDocument/2006/math">
                    <m:r>
                      <a:rPr lang="en-US" sz="1600" b="0" i="0" dirty="0" smtClean="0">
                        <a:solidFill>
                          <a:srgbClr val="000000"/>
                        </a:solidFill>
                        <a:latin typeface="Cambria Math" panose="02040503050406030204" pitchFamily="18" charset="0"/>
                        <a:cs typeface="Times New Roman" panose="02020603050405020304" pitchFamily="18" charset="0"/>
                      </a:rPr>
                      <m:t>−</m:t>
                    </m:r>
                    <m:f>
                      <m:fPr>
                        <m:ctrlPr>
                          <a:rPr lang="en-US" sz="1600" i="1" dirty="0">
                            <a:solidFill>
                              <a:srgbClr val="000000"/>
                            </a:solidFill>
                            <a:latin typeface="Cambria Math" panose="02040503050406030204" pitchFamily="18" charset="0"/>
                            <a:cs typeface="Times New Roman" panose="02020603050405020304" pitchFamily="18" charset="0"/>
                          </a:rPr>
                        </m:ctrlPr>
                      </m:fPr>
                      <m:num>
                        <m:r>
                          <a:rPr lang="en-US" sz="1600" i="1" dirty="0">
                            <a:solidFill>
                              <a:srgbClr val="000000"/>
                            </a:solidFill>
                            <a:latin typeface="Cambria Math" panose="02040503050406030204" pitchFamily="18" charset="0"/>
                            <a:cs typeface="Times New Roman" panose="02020603050405020304" pitchFamily="18" charset="0"/>
                          </a:rPr>
                          <m:t>12</m:t>
                        </m:r>
                      </m:num>
                      <m:den>
                        <m:r>
                          <a:rPr lang="en-US" sz="1600" i="1" dirty="0">
                            <a:solidFill>
                              <a:srgbClr val="000000"/>
                            </a:solidFill>
                            <a:latin typeface="Cambria Math" panose="02040503050406030204" pitchFamily="18" charset="0"/>
                            <a:cs typeface="Times New Roman" panose="02020603050405020304" pitchFamily="18" charset="0"/>
                          </a:rPr>
                          <m:t>5</m:t>
                        </m:r>
                      </m:den>
                    </m:f>
                  </m:oMath>
                </a14:m>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mc:Choice>
        <mc:Fallback xmlns="">
          <p:sp>
            <p:nvSpPr>
              <p:cNvPr id="72" name="TextBox 71">
                <a:extLst>
                  <a:ext uri="{FF2B5EF4-FFF2-40B4-BE49-F238E27FC236}">
                    <a16:creationId xmlns:a16="http://schemas.microsoft.com/office/drawing/2014/main" id="{EE15EC21-1B0E-4A4E-BAD9-3C8BEAF77F55}"/>
                  </a:ext>
                </a:extLst>
              </p:cNvPr>
              <p:cNvSpPr txBox="1">
                <a:spLocks noRot="1" noChangeAspect="1" noMove="1" noResize="1" noEditPoints="1" noAdjustHandles="1" noChangeArrowheads="1" noChangeShapeType="1" noTextEdit="1"/>
              </p:cNvSpPr>
              <p:nvPr/>
            </p:nvSpPr>
            <p:spPr>
              <a:xfrm>
                <a:off x="6954617" y="5417196"/>
                <a:ext cx="1136002" cy="442044"/>
              </a:xfrm>
              <a:prstGeom prst="rect">
                <a:avLst/>
              </a:prstGeom>
              <a:blipFill>
                <a:blip r:embed="rId7"/>
                <a:stretch>
                  <a:fillRect l="-6989" t="-13889" r="-6452" b="-20833"/>
                </a:stretch>
              </a:blipFill>
            </p:spPr>
            <p:txBody>
              <a:bodyPr/>
              <a:lstStyle/>
              <a:p>
                <a:r>
                  <a:rPr lang="en-GB">
                    <a:noFill/>
                  </a:rPr>
                  <a:t> </a:t>
                </a:r>
              </a:p>
            </p:txBody>
          </p:sp>
        </mc:Fallback>
      </mc:AlternateContent>
      <p:sp>
        <p:nvSpPr>
          <p:cNvPr id="73" name="TextBox 72">
            <a:extLst>
              <a:ext uri="{FF2B5EF4-FFF2-40B4-BE49-F238E27FC236}">
                <a16:creationId xmlns:a16="http://schemas.microsoft.com/office/drawing/2014/main" id="{B8BFA73D-25C9-4549-9A30-B4A39941B732}"/>
              </a:ext>
            </a:extLst>
          </p:cNvPr>
          <p:cNvSpPr txBox="1"/>
          <p:nvPr/>
        </p:nvSpPr>
        <p:spPr>
          <a:xfrm>
            <a:off x="8041375" y="5759215"/>
            <a:ext cx="1096693" cy="461665"/>
          </a:xfrm>
          <a:prstGeom prst="rect">
            <a:avLst/>
          </a:prstGeom>
          <a:noFill/>
        </p:spPr>
        <p:txBody>
          <a:bodyPr wrap="square">
            <a:spAutoFit/>
          </a:bodyPr>
          <a:lstStyle/>
          <a:p>
            <a:r>
              <a:rPr lang="en-US" dirty="0">
                <a:solidFill>
                  <a:srgbClr val="000000"/>
                </a:solidFill>
                <a:cs typeface="Times New Roman" panose="02020603050405020304" pitchFamily="18" charset="0"/>
              </a:rPr>
              <a:t>–6.240</a:t>
            </a:r>
            <a:endParaRPr lang="en-GB" dirty="0"/>
          </a:p>
        </p:txBody>
      </p:sp>
      <p:sp>
        <p:nvSpPr>
          <p:cNvPr id="74" name="TextBox 73">
            <a:extLst>
              <a:ext uri="{FF2B5EF4-FFF2-40B4-BE49-F238E27FC236}">
                <a16:creationId xmlns:a16="http://schemas.microsoft.com/office/drawing/2014/main" id="{4C14565D-0F6E-4490-BDD7-6B1FCEF175A9}"/>
              </a:ext>
            </a:extLst>
          </p:cNvPr>
          <p:cNvSpPr txBox="1"/>
          <p:nvPr/>
        </p:nvSpPr>
        <p:spPr>
          <a:xfrm>
            <a:off x="4644008" y="5703753"/>
            <a:ext cx="760732" cy="461665"/>
          </a:xfrm>
          <a:prstGeom prst="rect">
            <a:avLst/>
          </a:prstGeom>
          <a:noFill/>
        </p:spPr>
        <p:txBody>
          <a:bodyPr wrap="square">
            <a:spAutoFit/>
          </a:bodyPr>
          <a:lstStyle/>
          <a:p>
            <a:r>
              <a:rPr lang="en-US" dirty="0">
                <a:solidFill>
                  <a:srgbClr val="000000"/>
                </a:solidFill>
                <a:cs typeface="Times New Roman" panose="02020603050405020304" pitchFamily="18" charset="0"/>
              </a:rPr>
              <a:t>–</a:t>
            </a:r>
            <a:r>
              <a:rPr lang="en-US" dirty="0">
                <a:solidFill>
                  <a:srgbClr val="000000"/>
                </a:solidFill>
                <a:latin typeface="+mn-lt"/>
                <a:cs typeface="Times New Roman" panose="02020603050405020304" pitchFamily="18" charset="0"/>
              </a:rPr>
              <a:t>15</a:t>
            </a:r>
            <a:endParaRPr lang="en-GB" dirty="0">
              <a:latin typeface="+mn-lt"/>
            </a:endParaRPr>
          </a:p>
        </p:txBody>
      </p:sp>
      <p:sp>
        <p:nvSpPr>
          <p:cNvPr id="75" name="TextBox 74">
            <a:extLst>
              <a:ext uri="{FF2B5EF4-FFF2-40B4-BE49-F238E27FC236}">
                <a16:creationId xmlns:a16="http://schemas.microsoft.com/office/drawing/2014/main" id="{AB4AEAF5-C36C-4C41-90DB-BB44B48B17B1}"/>
              </a:ext>
            </a:extLst>
          </p:cNvPr>
          <p:cNvSpPr txBox="1"/>
          <p:nvPr/>
        </p:nvSpPr>
        <p:spPr>
          <a:xfrm>
            <a:off x="177707" y="5766905"/>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end points</a:t>
            </a:r>
            <a:endParaRPr lang="en-GB" sz="1800" baseline="30000" dirty="0">
              <a:solidFill>
                <a:srgbClr val="FF6600"/>
              </a:solidFill>
              <a:cs typeface="Times New Roman" panose="02020603050405020304" pitchFamily="18" charset="0"/>
            </a:endParaRPr>
          </a:p>
        </p:txBody>
      </p:sp>
      <p:sp>
        <p:nvSpPr>
          <p:cNvPr id="76" name="TextBox 75">
            <a:extLst>
              <a:ext uri="{FF2B5EF4-FFF2-40B4-BE49-F238E27FC236}">
                <a16:creationId xmlns:a16="http://schemas.microsoft.com/office/drawing/2014/main" id="{D0D65E41-F612-4A5A-81BB-CB340F1A9DB4}"/>
              </a:ext>
            </a:extLst>
          </p:cNvPr>
          <p:cNvSpPr txBox="1"/>
          <p:nvPr/>
        </p:nvSpPr>
        <p:spPr>
          <a:xfrm>
            <a:off x="3720219" y="5734531"/>
            <a:ext cx="1149120"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R</a:t>
            </a:r>
            <a:r>
              <a:rPr lang="en-US" sz="2200" dirty="0">
                <a:solidFill>
                  <a:srgbClr val="000000"/>
                </a:solidFill>
                <a:cs typeface="Times New Roman" panose="02020603050405020304" pitchFamily="18" charset="0"/>
              </a:rPr>
              <a:t>(–5) =</a:t>
            </a:r>
            <a:endParaRPr lang="en-GB" sz="2200" dirty="0">
              <a:cs typeface="Times New Roman" panose="02020603050405020304" pitchFamily="18" charset="0"/>
            </a:endParaRPr>
          </a:p>
        </p:txBody>
      </p:sp>
      <p:sp>
        <p:nvSpPr>
          <p:cNvPr id="77" name="TextBox 76">
            <a:extLst>
              <a:ext uri="{FF2B5EF4-FFF2-40B4-BE49-F238E27FC236}">
                <a16:creationId xmlns:a16="http://schemas.microsoft.com/office/drawing/2014/main" id="{4AE48A25-5FE9-417F-B195-B14DDC3FE735}"/>
              </a:ext>
            </a:extLst>
          </p:cNvPr>
          <p:cNvSpPr txBox="1"/>
          <p:nvPr/>
        </p:nvSpPr>
        <p:spPr>
          <a:xfrm>
            <a:off x="7077967" y="5786982"/>
            <a:ext cx="1135829"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R</a:t>
            </a:r>
            <a:r>
              <a:rPr lang="en-US" sz="2200" dirty="0">
                <a:solidFill>
                  <a:srgbClr val="000000"/>
                </a:solidFill>
                <a:cs typeface="Times New Roman" panose="02020603050405020304" pitchFamily="18" charset="0"/>
              </a:rPr>
              <a:t>(–1) =</a:t>
            </a:r>
            <a:endParaRPr lang="en-GB" sz="2200" dirty="0">
              <a:cs typeface="Times New Roman" panose="02020603050405020304" pitchFamily="18" charset="0"/>
            </a:endParaRPr>
          </a:p>
        </p:txBody>
      </p:sp>
      <p:sp>
        <p:nvSpPr>
          <p:cNvPr id="78" name="TextBox 77">
            <a:extLst>
              <a:ext uri="{FF2B5EF4-FFF2-40B4-BE49-F238E27FC236}">
                <a16:creationId xmlns:a16="http://schemas.microsoft.com/office/drawing/2014/main" id="{F15F90B5-43AF-4B09-B848-C9424D81CDF6}"/>
              </a:ext>
            </a:extLst>
          </p:cNvPr>
          <p:cNvSpPr txBox="1"/>
          <p:nvPr/>
        </p:nvSpPr>
        <p:spPr>
          <a:xfrm>
            <a:off x="1269955" y="5103865"/>
            <a:ext cx="7605447" cy="400110"/>
          </a:xfrm>
          <a:prstGeom prst="rect">
            <a:avLst/>
          </a:prstGeom>
          <a:noFill/>
        </p:spPr>
        <p:txBody>
          <a:bodyPr wrap="square">
            <a:spAutoFit/>
          </a:bodyPr>
          <a:lstStyle/>
          <a:p>
            <a:r>
              <a:rPr lang="en-US" sz="2000" dirty="0">
                <a:latin typeface="+mn-lt"/>
              </a:rPr>
              <a:t>Evaluate the function at the critical points</a:t>
            </a:r>
            <a:endParaRPr lang="en-GB" sz="2000" dirty="0"/>
          </a:p>
        </p:txBody>
      </p:sp>
      <p:sp>
        <p:nvSpPr>
          <p:cNvPr id="79" name="TextBox 78">
            <a:extLst>
              <a:ext uri="{FF2B5EF4-FFF2-40B4-BE49-F238E27FC236}">
                <a16:creationId xmlns:a16="http://schemas.microsoft.com/office/drawing/2014/main" id="{995A6A1B-137B-496E-BB70-52938F84F272}"/>
              </a:ext>
            </a:extLst>
          </p:cNvPr>
          <p:cNvSpPr txBox="1"/>
          <p:nvPr/>
        </p:nvSpPr>
        <p:spPr>
          <a:xfrm>
            <a:off x="153905" y="5058176"/>
            <a:ext cx="1266061" cy="461665"/>
          </a:xfrm>
          <a:prstGeom prst="rect">
            <a:avLst/>
          </a:prstGeom>
          <a:noFill/>
        </p:spPr>
        <p:txBody>
          <a:bodyPr wrap="square">
            <a:spAutoFit/>
          </a:bodyPr>
          <a:lstStyle/>
          <a:p>
            <a:r>
              <a:rPr lang="en-US" dirty="0">
                <a:latin typeface="+mn-lt"/>
              </a:rPr>
              <a:t>Step 3:</a:t>
            </a:r>
            <a:endParaRPr lang="en-GB" dirty="0"/>
          </a:p>
        </p:txBody>
      </p:sp>
      <p:sp>
        <p:nvSpPr>
          <p:cNvPr id="80" name="TextBox 79">
            <a:extLst>
              <a:ext uri="{FF2B5EF4-FFF2-40B4-BE49-F238E27FC236}">
                <a16:creationId xmlns:a16="http://schemas.microsoft.com/office/drawing/2014/main" id="{1D6C15B5-C5A4-4DD1-98AA-B48AE587AEAE}"/>
              </a:ext>
            </a:extLst>
          </p:cNvPr>
          <p:cNvSpPr txBox="1"/>
          <p:nvPr/>
        </p:nvSpPr>
        <p:spPr>
          <a:xfrm>
            <a:off x="6422573" y="5103865"/>
            <a:ext cx="2788778" cy="400110"/>
          </a:xfrm>
          <a:prstGeom prst="rect">
            <a:avLst/>
          </a:prstGeom>
          <a:noFill/>
        </p:spPr>
        <p:txBody>
          <a:bodyPr wrap="square">
            <a:spAutoFit/>
          </a:bodyPr>
          <a:lstStyle/>
          <a:p>
            <a:r>
              <a:rPr lang="en-US" sz="2000" dirty="0">
                <a:latin typeface="+mn-lt"/>
              </a:rPr>
              <a:t>and at the end points.</a:t>
            </a:r>
            <a:endParaRPr lang="en-GB" sz="2000" dirty="0"/>
          </a:p>
        </p:txBody>
      </p:sp>
      <p:sp>
        <p:nvSpPr>
          <p:cNvPr id="81" name="TextBox 80">
            <a:extLst>
              <a:ext uri="{FF2B5EF4-FFF2-40B4-BE49-F238E27FC236}">
                <a16:creationId xmlns:a16="http://schemas.microsoft.com/office/drawing/2014/main" id="{623A3BBF-36FF-4C27-AF13-27AF1DCD3BEC}"/>
              </a:ext>
            </a:extLst>
          </p:cNvPr>
          <p:cNvSpPr txBox="1"/>
          <p:nvPr/>
        </p:nvSpPr>
        <p:spPr>
          <a:xfrm>
            <a:off x="1227331" y="6070773"/>
            <a:ext cx="4681182" cy="400110"/>
          </a:xfrm>
          <a:prstGeom prst="rect">
            <a:avLst/>
          </a:prstGeom>
          <a:noFill/>
        </p:spPr>
        <p:txBody>
          <a:bodyPr wrap="square">
            <a:spAutoFit/>
          </a:bodyPr>
          <a:lstStyle/>
          <a:p>
            <a:r>
              <a:rPr lang="en-GB" sz="2000" dirty="0">
                <a:latin typeface="+mn-lt"/>
              </a:rPr>
              <a:t>Identify the absolute extrema.</a:t>
            </a:r>
          </a:p>
        </p:txBody>
      </p:sp>
      <p:sp>
        <p:nvSpPr>
          <p:cNvPr id="82" name="TextBox 81">
            <a:extLst>
              <a:ext uri="{FF2B5EF4-FFF2-40B4-BE49-F238E27FC236}">
                <a16:creationId xmlns:a16="http://schemas.microsoft.com/office/drawing/2014/main" id="{FFF4C17B-023D-429C-A8AE-B66AC7644182}"/>
              </a:ext>
            </a:extLst>
          </p:cNvPr>
          <p:cNvSpPr txBox="1"/>
          <p:nvPr/>
        </p:nvSpPr>
        <p:spPr>
          <a:xfrm>
            <a:off x="156573" y="6041592"/>
            <a:ext cx="1266061" cy="461665"/>
          </a:xfrm>
          <a:prstGeom prst="rect">
            <a:avLst/>
          </a:prstGeom>
          <a:noFill/>
        </p:spPr>
        <p:txBody>
          <a:bodyPr wrap="square">
            <a:spAutoFit/>
          </a:bodyPr>
          <a:lstStyle/>
          <a:p>
            <a:r>
              <a:rPr lang="en-US" dirty="0">
                <a:latin typeface="+mn-lt"/>
              </a:rPr>
              <a:t>Step 4:</a:t>
            </a:r>
            <a:endParaRPr lang="en-GB" dirty="0"/>
          </a:p>
        </p:txBody>
      </p:sp>
      <p:sp>
        <p:nvSpPr>
          <p:cNvPr id="83" name="TextBox 82">
            <a:extLst>
              <a:ext uri="{FF2B5EF4-FFF2-40B4-BE49-F238E27FC236}">
                <a16:creationId xmlns:a16="http://schemas.microsoft.com/office/drawing/2014/main" id="{5C38F1CA-16BB-4E4D-9DD0-2C713B618E9D}"/>
              </a:ext>
            </a:extLst>
          </p:cNvPr>
          <p:cNvSpPr txBox="1"/>
          <p:nvPr/>
        </p:nvSpPr>
        <p:spPr>
          <a:xfrm>
            <a:off x="5039254" y="6071916"/>
            <a:ext cx="3330358" cy="400110"/>
          </a:xfrm>
          <a:prstGeom prst="rect">
            <a:avLst/>
          </a:prstGeom>
          <a:noFill/>
        </p:spPr>
        <p:txBody>
          <a:bodyPr wrap="square">
            <a:spAutoFit/>
          </a:bodyPr>
          <a:lstStyle/>
          <a:p>
            <a:r>
              <a:rPr lang="en-US" sz="2000" dirty="0">
                <a:latin typeface="+mn-lt"/>
              </a:rPr>
              <a:t>Absolute extrema are the </a:t>
            </a:r>
            <a:endParaRPr lang="en-GB" sz="2000" dirty="0">
              <a:latin typeface="+mn-lt"/>
            </a:endParaRPr>
          </a:p>
        </p:txBody>
      </p:sp>
      <p:sp>
        <p:nvSpPr>
          <p:cNvPr id="84" name="TextBox 83">
            <a:extLst>
              <a:ext uri="{FF2B5EF4-FFF2-40B4-BE49-F238E27FC236}">
                <a16:creationId xmlns:a16="http://schemas.microsoft.com/office/drawing/2014/main" id="{7ABAB05D-403A-4AD8-AA08-B02B9976AF6F}"/>
              </a:ext>
            </a:extLst>
          </p:cNvPr>
          <p:cNvSpPr txBox="1"/>
          <p:nvPr/>
        </p:nvSpPr>
        <p:spPr>
          <a:xfrm>
            <a:off x="3841069" y="6421724"/>
            <a:ext cx="4846307" cy="400110"/>
          </a:xfrm>
          <a:prstGeom prst="rect">
            <a:avLst/>
          </a:prstGeom>
          <a:noFill/>
        </p:spPr>
        <p:txBody>
          <a:bodyPr wrap="square">
            <a:spAutoFit/>
          </a:bodyPr>
          <a:lstStyle/>
          <a:p>
            <a:r>
              <a:rPr lang="en-US" sz="2000" dirty="0">
                <a:latin typeface="+mn-lt"/>
              </a:rPr>
              <a:t>and smallest the function will ever be</a:t>
            </a:r>
            <a:endParaRPr lang="en-GB" sz="2000" dirty="0">
              <a:latin typeface="+mn-lt"/>
            </a:endParaRPr>
          </a:p>
        </p:txBody>
      </p:sp>
      <p:sp>
        <p:nvSpPr>
          <p:cNvPr id="11" name="Rectangle: Rounded Corners 10">
            <a:extLst>
              <a:ext uri="{FF2B5EF4-FFF2-40B4-BE49-F238E27FC236}">
                <a16:creationId xmlns:a16="http://schemas.microsoft.com/office/drawing/2014/main" id="{AE23D40A-DBE6-4F8B-B1AC-DB90C12D1ACB}"/>
              </a:ext>
            </a:extLst>
          </p:cNvPr>
          <p:cNvSpPr/>
          <p:nvPr/>
        </p:nvSpPr>
        <p:spPr>
          <a:xfrm>
            <a:off x="3771403" y="5391593"/>
            <a:ext cx="1282713" cy="367622"/>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Rectangle: Rounded Corners 84">
            <a:extLst>
              <a:ext uri="{FF2B5EF4-FFF2-40B4-BE49-F238E27FC236}">
                <a16:creationId xmlns:a16="http://schemas.microsoft.com/office/drawing/2014/main" id="{A4746046-C789-455E-9EE4-9DEE61FC0E47}"/>
              </a:ext>
            </a:extLst>
          </p:cNvPr>
          <p:cNvSpPr/>
          <p:nvPr/>
        </p:nvSpPr>
        <p:spPr>
          <a:xfrm>
            <a:off x="3759538" y="5759470"/>
            <a:ext cx="1556827" cy="376767"/>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TextBox 85">
            <a:extLst>
              <a:ext uri="{FF2B5EF4-FFF2-40B4-BE49-F238E27FC236}">
                <a16:creationId xmlns:a16="http://schemas.microsoft.com/office/drawing/2014/main" id="{6B137B41-7CC7-4D44-BF28-D9A4D0BB8145}"/>
              </a:ext>
            </a:extLst>
          </p:cNvPr>
          <p:cNvSpPr txBox="1"/>
          <p:nvPr/>
        </p:nvSpPr>
        <p:spPr>
          <a:xfrm>
            <a:off x="5156863" y="5417509"/>
            <a:ext cx="2020075" cy="338554"/>
          </a:xfrm>
          <a:prstGeom prst="rect">
            <a:avLst/>
          </a:prstGeom>
          <a:noFill/>
        </p:spPr>
        <p:txBody>
          <a:bodyPr wrap="square">
            <a:spAutoFit/>
          </a:bodyPr>
          <a:lstStyle/>
          <a:p>
            <a:r>
              <a:rPr lang="en-US" sz="1600" dirty="0">
                <a:solidFill>
                  <a:srgbClr val="0070C0"/>
                </a:solidFill>
                <a:latin typeface="+mn-lt"/>
              </a:rPr>
              <a:t>Absolute maximum</a:t>
            </a:r>
            <a:endParaRPr lang="en-GB" sz="1600" dirty="0">
              <a:solidFill>
                <a:srgbClr val="0070C0"/>
              </a:solidFill>
            </a:endParaRPr>
          </a:p>
        </p:txBody>
      </p:sp>
      <p:sp>
        <p:nvSpPr>
          <p:cNvPr id="87" name="TextBox 86">
            <a:extLst>
              <a:ext uri="{FF2B5EF4-FFF2-40B4-BE49-F238E27FC236}">
                <a16:creationId xmlns:a16="http://schemas.microsoft.com/office/drawing/2014/main" id="{E3AF4872-AC3A-4307-8EE7-6063AD4DD12B}"/>
              </a:ext>
            </a:extLst>
          </p:cNvPr>
          <p:cNvSpPr txBox="1"/>
          <p:nvPr/>
        </p:nvSpPr>
        <p:spPr>
          <a:xfrm>
            <a:off x="5198010" y="5770062"/>
            <a:ext cx="1978928" cy="338554"/>
          </a:xfrm>
          <a:prstGeom prst="rect">
            <a:avLst/>
          </a:prstGeom>
          <a:noFill/>
        </p:spPr>
        <p:txBody>
          <a:bodyPr wrap="square">
            <a:spAutoFit/>
          </a:bodyPr>
          <a:lstStyle/>
          <a:p>
            <a:r>
              <a:rPr lang="en-US" sz="1600" dirty="0">
                <a:solidFill>
                  <a:srgbClr val="0070C0"/>
                </a:solidFill>
                <a:latin typeface="+mn-lt"/>
              </a:rPr>
              <a:t>Absolute minimum</a:t>
            </a:r>
            <a:endParaRPr lang="en-GB" sz="1600" dirty="0">
              <a:solidFill>
                <a:srgbClr val="0070C0"/>
              </a:solidFill>
            </a:endParaRPr>
          </a:p>
        </p:txBody>
      </p:sp>
      <p:sp>
        <p:nvSpPr>
          <p:cNvPr id="61" name="TextBox 60">
            <a:extLst>
              <a:ext uri="{FF2B5EF4-FFF2-40B4-BE49-F238E27FC236}">
                <a16:creationId xmlns:a16="http://schemas.microsoft.com/office/drawing/2014/main" id="{63865BEC-87DE-40A1-8E06-67ED4F6E05BA}"/>
              </a:ext>
            </a:extLst>
          </p:cNvPr>
          <p:cNvSpPr txBox="1"/>
          <p:nvPr/>
        </p:nvSpPr>
        <p:spPr>
          <a:xfrm>
            <a:off x="7812689" y="3981536"/>
            <a:ext cx="951605"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x</a:t>
            </a:r>
            <a:r>
              <a:rPr lang="en-US" sz="2200" dirty="0">
                <a:solidFill>
                  <a:srgbClr val="000000"/>
                </a:solidFill>
                <a:latin typeface="+mn-lt"/>
              </a:rPr>
              <a:t> + 4</a:t>
            </a:r>
            <a:endParaRPr lang="en-GB" sz="2200" dirty="0"/>
          </a:p>
        </p:txBody>
      </p:sp>
      <p:sp>
        <p:nvSpPr>
          <p:cNvPr id="65" name="TextBox 64">
            <a:extLst>
              <a:ext uri="{FF2B5EF4-FFF2-40B4-BE49-F238E27FC236}">
                <a16:creationId xmlns:a16="http://schemas.microsoft.com/office/drawing/2014/main" id="{D7C2904B-B5AD-4D8C-B30E-C715FD4CAD86}"/>
              </a:ext>
            </a:extLst>
          </p:cNvPr>
          <p:cNvSpPr txBox="1"/>
          <p:nvPr/>
        </p:nvSpPr>
        <p:spPr>
          <a:xfrm>
            <a:off x="8511289" y="3999873"/>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66" name="TextBox 65">
            <a:extLst>
              <a:ext uri="{FF2B5EF4-FFF2-40B4-BE49-F238E27FC236}">
                <a16:creationId xmlns:a16="http://schemas.microsoft.com/office/drawing/2014/main" id="{8887BACF-D63A-4733-8BAA-491EC89DFCD6}"/>
              </a:ext>
            </a:extLst>
          </p:cNvPr>
          <p:cNvSpPr txBox="1"/>
          <p:nvPr/>
        </p:nvSpPr>
        <p:spPr>
          <a:xfrm>
            <a:off x="134626" y="4424004"/>
            <a:ext cx="3153640"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We have two critical points</a:t>
            </a:r>
            <a:endParaRPr lang="en-GB" sz="1800" baseline="30000" dirty="0">
              <a:solidFill>
                <a:srgbClr val="FF6600"/>
              </a:solidFill>
              <a:cs typeface="Times New Roman" panose="02020603050405020304" pitchFamily="18" charset="0"/>
            </a:endParaRPr>
          </a:p>
        </p:txBody>
      </p:sp>
      <p:sp>
        <p:nvSpPr>
          <p:cNvPr id="68" name="TextBox 67">
            <a:extLst>
              <a:ext uri="{FF2B5EF4-FFF2-40B4-BE49-F238E27FC236}">
                <a16:creationId xmlns:a16="http://schemas.microsoft.com/office/drawing/2014/main" id="{288416F6-A0B0-4291-94D7-F8DF1AD77E3B}"/>
              </a:ext>
            </a:extLst>
          </p:cNvPr>
          <p:cNvSpPr txBox="1"/>
          <p:nvPr/>
        </p:nvSpPr>
        <p:spPr>
          <a:xfrm>
            <a:off x="2920032" y="6428391"/>
            <a:ext cx="1220250" cy="400110"/>
          </a:xfrm>
          <a:prstGeom prst="rect">
            <a:avLst/>
          </a:prstGeom>
          <a:noFill/>
        </p:spPr>
        <p:txBody>
          <a:bodyPr wrap="square">
            <a:spAutoFit/>
          </a:bodyPr>
          <a:lstStyle/>
          <a:p>
            <a:r>
              <a:rPr lang="en-US" sz="2000" dirty="0">
                <a:latin typeface="+mn-lt"/>
              </a:rPr>
              <a:t>largest</a:t>
            </a:r>
            <a:endParaRPr lang="en-GB" sz="2000" dirty="0">
              <a:latin typeface="+mn-lt"/>
            </a:endParaRPr>
          </a:p>
        </p:txBody>
      </p:sp>
    </p:spTree>
    <p:extLst>
      <p:ext uri="{BB962C8B-B14F-4D97-AF65-F5344CB8AC3E}">
        <p14:creationId xmlns:p14="http://schemas.microsoft.com/office/powerpoint/2010/main" val="189951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23"/>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7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64"/>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1"/>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3"/>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72"/>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42"/>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80"/>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75"/>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76"/>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74"/>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77"/>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73"/>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82"/>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81"/>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83"/>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68"/>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1"/>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86"/>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84"/>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85"/>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7" grpId="0"/>
      <p:bldP spid="20" grpId="0"/>
      <p:bldP spid="21" grpId="0"/>
      <p:bldP spid="22" grpId="0"/>
      <p:bldP spid="23" grpId="0"/>
      <p:bldP spid="23" grpId="1"/>
      <p:bldP spid="24" grpId="0"/>
      <p:bldP spid="29" grpId="0"/>
      <p:bldP spid="30" grpId="0"/>
      <p:bldP spid="36" grpId="0"/>
      <p:bldP spid="42" grpId="0"/>
      <p:bldP spid="43" grpId="0"/>
      <p:bldP spid="46" grpId="0"/>
      <p:bldP spid="52" grpId="0"/>
      <p:bldP spid="54" grpId="0"/>
      <p:bldP spid="55" grpId="0"/>
      <p:bldP spid="57" grpId="0"/>
      <p:bldP spid="59" grpId="0"/>
      <p:bldP spid="64" grpId="0"/>
      <p:bldP spid="71" grpId="0"/>
      <p:bldP spid="72" grpId="0"/>
      <p:bldP spid="73" grpId="0"/>
      <p:bldP spid="74" grpId="0"/>
      <p:bldP spid="75" grpId="0"/>
      <p:bldP spid="76" grpId="0"/>
      <p:bldP spid="77" grpId="0"/>
      <p:bldP spid="78" grpId="0"/>
      <p:bldP spid="79" grpId="0"/>
      <p:bldP spid="80" grpId="0"/>
      <p:bldP spid="81" grpId="0"/>
      <p:bldP spid="82" grpId="0"/>
      <p:bldP spid="83" grpId="0"/>
      <p:bldP spid="84" grpId="0"/>
      <p:bldP spid="11" grpId="0" animBg="1"/>
      <p:bldP spid="85" grpId="0" animBg="1"/>
      <p:bldP spid="86" grpId="0"/>
      <p:bldP spid="87" grpId="0"/>
      <p:bldP spid="61" grpId="0"/>
      <p:bldP spid="65" grpId="0"/>
      <p:bldP spid="66" grpId="0"/>
      <p:bldP spid="6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
        <p:nvSpPr>
          <p:cNvPr id="14" name="Rectangle 13">
            <a:hlinkClick r:id="rId5"/>
            <a:extLst>
              <a:ext uri="{FF2B5EF4-FFF2-40B4-BE49-F238E27FC236}">
                <a16:creationId xmlns:a16="http://schemas.microsoft.com/office/drawing/2014/main" id="{0FFB291B-44E3-48C3-811B-20809D6D5FAF}"/>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5"/>
            <a:extLst>
              <a:ext uri="{FF2B5EF4-FFF2-40B4-BE49-F238E27FC236}">
                <a16:creationId xmlns:a16="http://schemas.microsoft.com/office/drawing/2014/main" id="{C5F37A8B-1007-44EE-9F4E-28C2E8B920B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894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1" name="Text Box 3"/>
          <p:cNvSpPr txBox="1">
            <a:spLocks noChangeArrowheads="1"/>
          </p:cNvSpPr>
          <p:nvPr/>
        </p:nvSpPr>
        <p:spPr bwMode="auto">
          <a:xfrm>
            <a:off x="251520" y="654610"/>
            <a:ext cx="8713788" cy="830997"/>
          </a:xfrm>
          <a:prstGeom prst="rect">
            <a:avLst/>
          </a:prstGeom>
          <a:noFill/>
          <a:ln w="9525">
            <a:noFill/>
            <a:miter lim="800000"/>
            <a:headEnd/>
            <a:tailEnd/>
          </a:ln>
          <a:effectLst/>
        </p:spPr>
        <p:txBody>
          <a:bodyPr>
            <a:spAutoFit/>
          </a:bodyPr>
          <a:lstStyle/>
          <a:p>
            <a:r>
              <a:rPr lang="en-US" dirty="0">
                <a:latin typeface="+mn-lt"/>
              </a:rPr>
              <a:t>Given a continuous function, </a:t>
            </a:r>
            <a:r>
              <a:rPr lang="en-US" i="1" dirty="0">
                <a:cs typeface="Times New Roman" panose="02020603050405020304" pitchFamily="18" charset="0"/>
              </a:rPr>
              <a:t>f</a:t>
            </a:r>
            <a:r>
              <a:rPr lang="en-US" dirty="0">
                <a:cs typeface="Times New Roman" panose="02020603050405020304" pitchFamily="18" charset="0"/>
              </a:rPr>
              <a:t>(</a:t>
            </a:r>
            <a:r>
              <a:rPr lang="en-US" i="1" dirty="0">
                <a:cs typeface="Times New Roman" panose="02020603050405020304" pitchFamily="18" charset="0"/>
              </a:rPr>
              <a:t>x</a:t>
            </a:r>
            <a:r>
              <a:rPr lang="en-US" dirty="0">
                <a:cs typeface="Times New Roman" panose="02020603050405020304" pitchFamily="18" charset="0"/>
              </a:rPr>
              <a:t>)</a:t>
            </a:r>
            <a:r>
              <a:rPr lang="en-US" dirty="0">
                <a:latin typeface="+mn-lt"/>
              </a:rPr>
              <a:t>, on an interval </a:t>
            </a:r>
            <a:r>
              <a:rPr lang="en-US" dirty="0">
                <a:cs typeface="Times New Roman" panose="02020603050405020304" pitchFamily="18" charset="0"/>
              </a:rPr>
              <a:t>[</a:t>
            </a:r>
            <a:r>
              <a:rPr lang="en-US" i="1" dirty="0">
                <a:cs typeface="Times New Roman" panose="02020603050405020304" pitchFamily="18" charset="0"/>
              </a:rPr>
              <a:t>a, b</a:t>
            </a:r>
            <a:r>
              <a:rPr lang="en-US" dirty="0">
                <a:cs typeface="Times New Roman" panose="02020603050405020304" pitchFamily="18" charset="0"/>
              </a:rPr>
              <a:t>]</a:t>
            </a:r>
            <a:r>
              <a:rPr lang="en-US" dirty="0">
                <a:latin typeface="+mn-lt"/>
              </a:rPr>
              <a:t> we want to determine the absolute extrema of the function. </a:t>
            </a:r>
            <a:endParaRPr lang="en-GB" dirty="0">
              <a:latin typeface="+mn-lt"/>
            </a:endParaRPr>
          </a:p>
        </p:txBody>
      </p:sp>
      <p:sp>
        <p:nvSpPr>
          <p:cNvPr id="708612" name="Text Box 4"/>
          <p:cNvSpPr txBox="1">
            <a:spLocks noChangeArrowheads="1"/>
          </p:cNvSpPr>
          <p:nvPr/>
        </p:nvSpPr>
        <p:spPr bwMode="auto">
          <a:xfrm>
            <a:off x="251520" y="1535455"/>
            <a:ext cx="3888432" cy="461665"/>
          </a:xfrm>
          <a:prstGeom prst="rect">
            <a:avLst/>
          </a:prstGeom>
          <a:noFill/>
          <a:ln w="9525">
            <a:noFill/>
            <a:miter lim="800000"/>
            <a:headEnd/>
            <a:tailEnd/>
          </a:ln>
          <a:effectLst/>
        </p:spPr>
        <p:txBody>
          <a:bodyPr wrap="square">
            <a:spAutoFit/>
          </a:bodyPr>
          <a:lstStyle/>
          <a:p>
            <a:pPr lvl="0" eaLnBrk="0" hangingPunct="0"/>
            <a:r>
              <a:rPr lang="en-US" altLang="en-US" b="1" dirty="0">
                <a:solidFill>
                  <a:srgbClr val="333333"/>
                </a:solidFill>
                <a:latin typeface="+mn-lt"/>
              </a:rPr>
              <a:t>Extreme Value Theorem</a:t>
            </a:r>
          </a:p>
        </p:txBody>
      </p:sp>
      <p:sp>
        <p:nvSpPr>
          <p:cNvPr id="8" name="Text Box 4"/>
          <p:cNvSpPr txBox="1">
            <a:spLocks noChangeArrowheads="1"/>
          </p:cNvSpPr>
          <p:nvPr/>
        </p:nvSpPr>
        <p:spPr bwMode="auto">
          <a:xfrm>
            <a:off x="574897" y="1982257"/>
            <a:ext cx="8281988" cy="1569660"/>
          </a:xfrm>
          <a:prstGeom prst="rect">
            <a:avLst/>
          </a:prstGeom>
          <a:noFill/>
          <a:ln w="9525">
            <a:noFill/>
            <a:miter lim="800000"/>
            <a:headEnd/>
            <a:tailEnd/>
          </a:ln>
          <a:effectLst/>
        </p:spPr>
        <p:txBody>
          <a:bodyPr>
            <a:spAutoFit/>
          </a:bodyPr>
          <a:lstStyle/>
          <a:p>
            <a:r>
              <a:rPr lang="en-US" altLang="en-US" dirty="0">
                <a:latin typeface="+mn-lt"/>
              </a:rPr>
              <a:t>If </a:t>
            </a:r>
            <a:r>
              <a:rPr lang="en-US" i="1" dirty="0">
                <a:cs typeface="Times New Roman" panose="02020603050405020304" pitchFamily="18" charset="0"/>
              </a:rPr>
              <a:t>f</a:t>
            </a:r>
            <a:r>
              <a:rPr lang="en-US" dirty="0">
                <a:cs typeface="Times New Roman" panose="02020603050405020304" pitchFamily="18" charset="0"/>
              </a:rPr>
              <a:t>(</a:t>
            </a:r>
            <a:r>
              <a:rPr lang="en-US" i="1" dirty="0">
                <a:cs typeface="Times New Roman" panose="02020603050405020304" pitchFamily="18" charset="0"/>
              </a:rPr>
              <a:t>x</a:t>
            </a:r>
            <a:r>
              <a:rPr lang="en-US" dirty="0">
                <a:cs typeface="Times New Roman" panose="02020603050405020304" pitchFamily="18" charset="0"/>
              </a:rPr>
              <a:t>)</a:t>
            </a:r>
            <a:r>
              <a:rPr lang="en-US" altLang="en-US" dirty="0">
                <a:latin typeface="+mn-lt"/>
              </a:rPr>
              <a:t> is a continuous function over the closed, bounded interval </a:t>
            </a:r>
            <a:r>
              <a:rPr lang="en-US" dirty="0">
                <a:cs typeface="Times New Roman" panose="02020603050405020304" pitchFamily="18" charset="0"/>
              </a:rPr>
              <a:t>[</a:t>
            </a:r>
            <a:r>
              <a:rPr lang="en-US" i="1" dirty="0">
                <a:cs typeface="Times New Roman" panose="02020603050405020304" pitchFamily="18" charset="0"/>
              </a:rPr>
              <a:t>a, b</a:t>
            </a:r>
            <a:r>
              <a:rPr lang="en-US" dirty="0">
                <a:cs typeface="Times New Roman" panose="02020603050405020304" pitchFamily="18" charset="0"/>
              </a:rPr>
              <a:t>]</a:t>
            </a:r>
            <a:r>
              <a:rPr lang="en-US" altLang="en-US" dirty="0">
                <a:latin typeface="+mn-lt"/>
              </a:rPr>
              <a:t>, then there is a point in </a:t>
            </a:r>
            <a:r>
              <a:rPr lang="en-US" dirty="0">
                <a:cs typeface="Times New Roman" panose="02020603050405020304" pitchFamily="18" charset="0"/>
              </a:rPr>
              <a:t>[</a:t>
            </a:r>
            <a:r>
              <a:rPr lang="en-US" i="1" dirty="0">
                <a:cs typeface="Times New Roman" panose="02020603050405020304" pitchFamily="18" charset="0"/>
              </a:rPr>
              <a:t>a, b</a:t>
            </a:r>
            <a:r>
              <a:rPr lang="en-US" dirty="0">
                <a:cs typeface="Times New Roman" panose="02020603050405020304" pitchFamily="18" charset="0"/>
              </a:rPr>
              <a:t>]</a:t>
            </a:r>
            <a:r>
              <a:rPr lang="en-US" dirty="0"/>
              <a:t> </a:t>
            </a:r>
            <a:r>
              <a:rPr lang="en-US" altLang="en-US" dirty="0">
                <a:latin typeface="+mn-lt"/>
              </a:rPr>
              <a:t>at which </a:t>
            </a:r>
            <a:r>
              <a:rPr lang="en-US" i="1" dirty="0">
                <a:cs typeface="Times New Roman" panose="02020603050405020304" pitchFamily="18" charset="0"/>
              </a:rPr>
              <a:t> f</a:t>
            </a:r>
            <a:r>
              <a:rPr lang="en-US" dirty="0">
                <a:cs typeface="Times New Roman" panose="02020603050405020304" pitchFamily="18" charset="0"/>
              </a:rPr>
              <a:t>(</a:t>
            </a:r>
            <a:r>
              <a:rPr lang="en-US" i="1" dirty="0">
                <a:cs typeface="Times New Roman" panose="02020603050405020304" pitchFamily="18" charset="0"/>
              </a:rPr>
              <a:t>x</a:t>
            </a:r>
            <a:r>
              <a:rPr lang="en-US" dirty="0">
                <a:cs typeface="Times New Roman" panose="02020603050405020304" pitchFamily="18" charset="0"/>
              </a:rPr>
              <a:t>) </a:t>
            </a:r>
            <a:r>
              <a:rPr lang="en-US" altLang="en-US" dirty="0">
                <a:latin typeface="+mn-lt"/>
              </a:rPr>
              <a:t> </a:t>
            </a:r>
          </a:p>
          <a:p>
            <a:r>
              <a:rPr lang="en-US" altLang="en-US" dirty="0">
                <a:latin typeface="+mn-lt"/>
              </a:rPr>
              <a:t>has an absolute maximum over </a:t>
            </a:r>
            <a:r>
              <a:rPr lang="en-US" dirty="0">
                <a:cs typeface="Times New Roman" panose="02020603050405020304" pitchFamily="18" charset="0"/>
              </a:rPr>
              <a:t>[</a:t>
            </a:r>
            <a:r>
              <a:rPr lang="en-US" i="1" dirty="0">
                <a:cs typeface="Times New Roman" panose="02020603050405020304" pitchFamily="18" charset="0"/>
              </a:rPr>
              <a:t>a, b</a:t>
            </a:r>
            <a:r>
              <a:rPr lang="en-US" dirty="0">
                <a:cs typeface="Times New Roman" panose="02020603050405020304" pitchFamily="18" charset="0"/>
              </a:rPr>
              <a:t>]</a:t>
            </a:r>
            <a:r>
              <a:rPr lang="en-US" dirty="0"/>
              <a:t> </a:t>
            </a:r>
            <a:r>
              <a:rPr lang="en-US" altLang="en-US" dirty="0">
                <a:latin typeface="+mn-lt"/>
              </a:rPr>
              <a:t>and there is a point in </a:t>
            </a:r>
            <a:r>
              <a:rPr lang="en-US" dirty="0">
                <a:cs typeface="Times New Roman" panose="02020603050405020304" pitchFamily="18" charset="0"/>
              </a:rPr>
              <a:t>[</a:t>
            </a:r>
            <a:r>
              <a:rPr lang="en-US" i="1" dirty="0">
                <a:cs typeface="Times New Roman" panose="02020603050405020304" pitchFamily="18" charset="0"/>
              </a:rPr>
              <a:t>a, b</a:t>
            </a:r>
            <a:r>
              <a:rPr lang="en-US" dirty="0">
                <a:cs typeface="Times New Roman" panose="02020603050405020304" pitchFamily="18" charset="0"/>
              </a:rPr>
              <a:t>]</a:t>
            </a:r>
            <a:r>
              <a:rPr lang="en-US" dirty="0"/>
              <a:t> </a:t>
            </a:r>
            <a:r>
              <a:rPr lang="en-US" altLang="en-US" dirty="0">
                <a:latin typeface="+mn-lt"/>
              </a:rPr>
              <a:t>at which </a:t>
            </a:r>
            <a:r>
              <a:rPr lang="en-US" i="1" dirty="0">
                <a:cs typeface="Times New Roman" panose="02020603050405020304" pitchFamily="18" charset="0"/>
              </a:rPr>
              <a:t> f</a:t>
            </a:r>
            <a:r>
              <a:rPr lang="en-US" dirty="0">
                <a:cs typeface="Times New Roman" panose="02020603050405020304" pitchFamily="18" charset="0"/>
              </a:rPr>
              <a:t>(</a:t>
            </a:r>
            <a:r>
              <a:rPr lang="en-US" i="1" dirty="0">
                <a:cs typeface="Times New Roman" panose="02020603050405020304" pitchFamily="18" charset="0"/>
              </a:rPr>
              <a:t>x</a:t>
            </a:r>
            <a:r>
              <a:rPr lang="en-US" dirty="0">
                <a:cs typeface="Times New Roman" panose="02020603050405020304" pitchFamily="18" charset="0"/>
              </a:rPr>
              <a:t>) </a:t>
            </a:r>
            <a:r>
              <a:rPr lang="en-US" altLang="en-US" dirty="0">
                <a:latin typeface="+mn-lt"/>
              </a:rPr>
              <a:t> has an absolute minimum over </a:t>
            </a:r>
            <a:r>
              <a:rPr lang="en-US" dirty="0">
                <a:cs typeface="Times New Roman" panose="02020603050405020304" pitchFamily="18" charset="0"/>
              </a:rPr>
              <a:t>[</a:t>
            </a:r>
            <a:r>
              <a:rPr lang="en-US" i="1" dirty="0">
                <a:cs typeface="Times New Roman" panose="02020603050405020304" pitchFamily="18" charset="0"/>
              </a:rPr>
              <a:t>a, b</a:t>
            </a:r>
            <a:r>
              <a:rPr lang="en-US" dirty="0">
                <a:cs typeface="Times New Roman" panose="02020603050405020304" pitchFamily="18" charset="0"/>
              </a:rPr>
              <a:t>]</a:t>
            </a:r>
            <a:r>
              <a:rPr lang="en-US" altLang="en-US" dirty="0">
                <a:latin typeface="+mn-lt"/>
              </a:rPr>
              <a:t>.</a:t>
            </a:r>
          </a:p>
        </p:txBody>
      </p:sp>
      <p:sp>
        <p:nvSpPr>
          <p:cNvPr id="13" name="Rectangle 2">
            <a:extLst>
              <a:ext uri="{FF2B5EF4-FFF2-40B4-BE49-F238E27FC236}">
                <a16:creationId xmlns:a16="http://schemas.microsoft.com/office/drawing/2014/main" id="{69B7CB94-165C-479C-A4CA-D0DB4ACF10ED}"/>
              </a:ext>
            </a:extLst>
          </p:cNvPr>
          <p:cNvSpPr txBox="1">
            <a:spLocks noChangeArrowheads="1"/>
          </p:cNvSpPr>
          <p:nvPr/>
        </p:nvSpPr>
        <p:spPr>
          <a:xfrm>
            <a:off x="153905" y="183928"/>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14" name="Rectangle 13">
            <a:hlinkClick r:id="rId3"/>
            <a:extLst>
              <a:ext uri="{FF2B5EF4-FFF2-40B4-BE49-F238E27FC236}">
                <a16:creationId xmlns:a16="http://schemas.microsoft.com/office/drawing/2014/main" id="{FB161B45-53A9-4410-BA8B-2896D41F9B5A}"/>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3"/>
            <a:extLst>
              <a:ext uri="{FF2B5EF4-FFF2-40B4-BE49-F238E27FC236}">
                <a16:creationId xmlns:a16="http://schemas.microsoft.com/office/drawing/2014/main" id="{038781F6-2AE1-4234-99DC-7372972E5A55}"/>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36B72E52-9E6A-488C-B9A9-0346BFA2C50F}"/>
              </a:ext>
            </a:extLst>
          </p:cNvPr>
          <p:cNvSpPr txBox="1"/>
          <p:nvPr/>
        </p:nvSpPr>
        <p:spPr>
          <a:xfrm>
            <a:off x="574897" y="3767817"/>
            <a:ext cx="8173565" cy="830997"/>
          </a:xfrm>
          <a:prstGeom prst="rect">
            <a:avLst/>
          </a:prstGeom>
          <a:noFill/>
        </p:spPr>
        <p:txBody>
          <a:bodyPr wrap="square">
            <a:spAutoFit/>
          </a:bodyPr>
          <a:lstStyle/>
          <a:p>
            <a:r>
              <a:rPr lang="en-US" dirty="0">
                <a:latin typeface="+mn-lt"/>
              </a:rPr>
              <a:t>For the extreme value theorem to apply, the function must be continuous over a closed, bounded interval. </a:t>
            </a:r>
            <a:endParaRPr lang="en-GB" dirty="0">
              <a:latin typeface="+mn-lt"/>
            </a:endParaRPr>
          </a:p>
        </p:txBody>
      </p:sp>
      <p:sp>
        <p:nvSpPr>
          <p:cNvPr id="17" name="TextBox 16">
            <a:extLst>
              <a:ext uri="{FF2B5EF4-FFF2-40B4-BE49-F238E27FC236}">
                <a16:creationId xmlns:a16="http://schemas.microsoft.com/office/drawing/2014/main" id="{0FD20DCF-277E-4CB7-A838-AF0E1FD2BF2B}"/>
              </a:ext>
            </a:extLst>
          </p:cNvPr>
          <p:cNvSpPr txBox="1"/>
          <p:nvPr/>
        </p:nvSpPr>
        <p:spPr>
          <a:xfrm>
            <a:off x="535032" y="4722380"/>
            <a:ext cx="8496943" cy="1200329"/>
          </a:xfrm>
          <a:prstGeom prst="rect">
            <a:avLst/>
          </a:prstGeom>
          <a:noFill/>
        </p:spPr>
        <p:txBody>
          <a:bodyPr wrap="square">
            <a:spAutoFit/>
          </a:bodyPr>
          <a:lstStyle/>
          <a:p>
            <a:r>
              <a:rPr lang="en-US" altLang="en-US" dirty="0">
                <a:latin typeface="+mn-lt"/>
              </a:rPr>
              <a:t>If the interval I is open or the function has even one point of discontinuity, the function may not have an absolute maximum or absolute minimum over I.</a:t>
            </a:r>
            <a:endParaRPr lang="en-GB"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86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612" grpId="0"/>
      <p:bldP spid="8"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777B5F3-49A5-4144-B706-76647EC80BBE}"/>
              </a:ext>
            </a:extLst>
          </p:cNvPr>
          <p:cNvGrpSpPr/>
          <p:nvPr/>
        </p:nvGrpSpPr>
        <p:grpSpPr>
          <a:xfrm>
            <a:off x="6096665" y="1110813"/>
            <a:ext cx="2446498" cy="2318187"/>
            <a:chOff x="5516757" y="2564904"/>
            <a:chExt cx="3096344" cy="2952329"/>
          </a:xfrm>
        </p:grpSpPr>
        <p:pic>
          <p:nvPicPr>
            <p:cNvPr id="12" name="Picture 11" descr="Chart, line chart&#10;&#10;Description automatically generated">
              <a:extLst>
                <a:ext uri="{FF2B5EF4-FFF2-40B4-BE49-F238E27FC236}">
                  <a16:creationId xmlns:a16="http://schemas.microsoft.com/office/drawing/2014/main" id="{FBD04144-9F07-48BF-853F-F543E7AC8D25}"/>
                </a:ext>
              </a:extLst>
            </p:cNvPr>
            <p:cNvPicPr>
              <a:picLocks noChangeAspect="1"/>
            </p:cNvPicPr>
            <p:nvPr/>
          </p:nvPicPr>
          <p:blipFill rotWithShape="1">
            <a:blip r:embed="rId3"/>
            <a:srcRect l="28738" t="21987" r="37400" b="20586"/>
            <a:stretch/>
          </p:blipFill>
          <p:spPr>
            <a:xfrm>
              <a:off x="5516757" y="2564904"/>
              <a:ext cx="3096344" cy="2952329"/>
            </a:xfrm>
            <a:prstGeom prst="rect">
              <a:avLst/>
            </a:prstGeom>
          </p:spPr>
        </p:pic>
        <p:sp>
          <p:nvSpPr>
            <p:cNvPr id="15" name="Oval 14">
              <a:extLst>
                <a:ext uri="{FF2B5EF4-FFF2-40B4-BE49-F238E27FC236}">
                  <a16:creationId xmlns:a16="http://schemas.microsoft.com/office/drawing/2014/main" id="{3B650E63-6CA0-45C8-B663-085599232428}"/>
                </a:ext>
              </a:extLst>
            </p:cNvPr>
            <p:cNvSpPr/>
            <p:nvPr/>
          </p:nvSpPr>
          <p:spPr>
            <a:xfrm>
              <a:off x="7037273" y="3378097"/>
              <a:ext cx="73152" cy="7315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a:extLst>
                <a:ext uri="{FF2B5EF4-FFF2-40B4-BE49-F238E27FC236}">
                  <a16:creationId xmlns:a16="http://schemas.microsoft.com/office/drawing/2014/main" id="{5EF9C19B-1FE2-43DB-B66F-A8A416F3C6BA}"/>
                </a:ext>
              </a:extLst>
            </p:cNvPr>
            <p:cNvSpPr/>
            <p:nvPr/>
          </p:nvSpPr>
          <p:spPr>
            <a:xfrm>
              <a:off x="8450143" y="3721492"/>
              <a:ext cx="73152" cy="7315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60">
              <a:extLst>
                <a:ext uri="{FF2B5EF4-FFF2-40B4-BE49-F238E27FC236}">
                  <a16:creationId xmlns:a16="http://schemas.microsoft.com/office/drawing/2014/main" id="{C2A5BBE9-CF8C-4BAC-BD65-335AABB4391C}"/>
                </a:ext>
              </a:extLst>
            </p:cNvPr>
            <p:cNvSpPr/>
            <p:nvPr/>
          </p:nvSpPr>
          <p:spPr>
            <a:xfrm>
              <a:off x="7744812" y="4428192"/>
              <a:ext cx="73152" cy="7315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Oval 62">
              <a:extLst>
                <a:ext uri="{FF2B5EF4-FFF2-40B4-BE49-F238E27FC236}">
                  <a16:creationId xmlns:a16="http://schemas.microsoft.com/office/drawing/2014/main" id="{81236C8B-F3C9-4EB6-8CFE-66362C341474}"/>
                </a:ext>
              </a:extLst>
            </p:cNvPr>
            <p:cNvSpPr/>
            <p:nvPr/>
          </p:nvSpPr>
          <p:spPr>
            <a:xfrm>
              <a:off x="7744812" y="4734064"/>
              <a:ext cx="73152" cy="731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06562" name="Rectangle 2"/>
          <p:cNvSpPr>
            <a:spLocks noGrp="1" noChangeArrowheads="1"/>
          </p:cNvSpPr>
          <p:nvPr>
            <p:ph type="title" idx="4294967295"/>
          </p:nvPr>
        </p:nvSpPr>
        <p:spPr>
          <a:xfrm>
            <a:off x="153905" y="183928"/>
            <a:ext cx="8229600" cy="503238"/>
          </a:xfrm>
        </p:spPr>
        <p:txBody>
          <a:bodyPr>
            <a:normAutofit fontScale="90000"/>
          </a:bodyPr>
          <a:lstStyle/>
          <a:p>
            <a:r>
              <a:rPr lang="en-GB" sz="2800" dirty="0"/>
              <a:t>Maxima/minima</a:t>
            </a:r>
          </a:p>
        </p:txBody>
      </p:sp>
      <p:sp>
        <p:nvSpPr>
          <p:cNvPr id="706563" name="Text Box 3"/>
          <p:cNvSpPr txBox="1">
            <a:spLocks noChangeArrowheads="1"/>
          </p:cNvSpPr>
          <p:nvPr/>
        </p:nvSpPr>
        <p:spPr bwMode="auto">
          <a:xfrm>
            <a:off x="314016" y="673235"/>
            <a:ext cx="8646715" cy="430887"/>
          </a:xfrm>
          <a:prstGeom prst="rect">
            <a:avLst/>
          </a:prstGeom>
          <a:noFill/>
          <a:ln w="28575">
            <a:noFill/>
            <a:miter lim="800000"/>
            <a:headEnd/>
            <a:tailEnd/>
          </a:ln>
          <a:effectLst>
            <a:outerShdw dist="35921" dir="2700000" algn="ctr" rotWithShape="0">
              <a:schemeClr val="bg2"/>
            </a:outerShdw>
          </a:effectLst>
        </p:spPr>
        <p:txBody>
          <a:bodyPr wrap="square">
            <a:spAutoFit/>
          </a:bodyPr>
          <a:lstStyle/>
          <a:p>
            <a:r>
              <a:rPr lang="en-US" sz="2200" dirty="0">
                <a:latin typeface="+mn-lt"/>
              </a:rPr>
              <a:t>All three of these functions are defined over bounded intervals</a:t>
            </a:r>
            <a:r>
              <a:rPr lang="en-US" sz="2200" b="0" i="0" dirty="0">
                <a:solidFill>
                  <a:srgbClr val="424242"/>
                </a:solidFill>
                <a:effectLst/>
                <a:latin typeface="Neue Helvetica W01"/>
              </a:rPr>
              <a:t>.</a:t>
            </a:r>
            <a:endParaRPr lang="en-GB" sz="2200" dirty="0">
              <a:latin typeface="+mn-lt"/>
            </a:endParaRPr>
          </a:p>
        </p:txBody>
      </p:sp>
      <p:sp>
        <p:nvSpPr>
          <p:cNvPr id="39" name="Rectangle 38">
            <a:hlinkClick r:id="rId4"/>
            <a:extLst>
              <a:ext uri="{FF2B5EF4-FFF2-40B4-BE49-F238E27FC236}">
                <a16:creationId xmlns:a16="http://schemas.microsoft.com/office/drawing/2014/main" id="{C1FD939F-27C6-4F69-95F9-C3ACD7B9A56D}"/>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AB634336-C666-466E-B0D3-FE142EB59079}"/>
              </a:ext>
            </a:extLst>
          </p:cNvPr>
          <p:cNvSpPr txBox="1"/>
          <p:nvPr/>
        </p:nvSpPr>
        <p:spPr>
          <a:xfrm>
            <a:off x="209797" y="3799959"/>
            <a:ext cx="867744"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f</a:t>
            </a:r>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x</a:t>
            </a:r>
            <a:r>
              <a:rPr lang="en-US" sz="2200" dirty="0">
                <a:solidFill>
                  <a:srgbClr val="000000"/>
                </a:solidFill>
                <a:cs typeface="Times New Roman" panose="02020603050405020304" pitchFamily="18" charset="0"/>
              </a:rPr>
              <a:t>) =</a:t>
            </a:r>
            <a:endParaRPr lang="en-GB" sz="2200" dirty="0"/>
          </a:p>
        </p:txBody>
      </p:sp>
      <p:sp>
        <p:nvSpPr>
          <p:cNvPr id="14" name="TextBox 13">
            <a:extLst>
              <a:ext uri="{FF2B5EF4-FFF2-40B4-BE49-F238E27FC236}">
                <a16:creationId xmlns:a16="http://schemas.microsoft.com/office/drawing/2014/main" id="{941ECC30-6AA0-465A-BD56-3D0B3B76BB03}"/>
              </a:ext>
            </a:extLst>
          </p:cNvPr>
          <p:cNvSpPr txBox="1"/>
          <p:nvPr/>
        </p:nvSpPr>
        <p:spPr>
          <a:xfrm>
            <a:off x="1081578" y="3806650"/>
            <a:ext cx="1215637"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x – </a:t>
            </a:r>
            <a:r>
              <a:rPr lang="en-US" sz="2200" dirty="0">
                <a:solidFill>
                  <a:srgbClr val="000000"/>
                </a:solidFill>
                <a:cs typeface="Times New Roman" panose="02020603050405020304" pitchFamily="18" charset="0"/>
              </a:rPr>
              <a:t>2)</a:t>
            </a:r>
            <a:r>
              <a:rPr lang="en-US" sz="2200" baseline="30000" dirty="0">
                <a:solidFill>
                  <a:srgbClr val="000000"/>
                </a:solidFill>
                <a:cs typeface="Times New Roman" panose="02020603050405020304" pitchFamily="18" charset="0"/>
              </a:rPr>
              <a:t>2</a:t>
            </a:r>
            <a:endParaRPr lang="en-GB" sz="2200" baseline="30000" dirty="0"/>
          </a:p>
        </p:txBody>
      </p:sp>
      <p:sp>
        <p:nvSpPr>
          <p:cNvPr id="16" name="TextBox 15">
            <a:extLst>
              <a:ext uri="{FF2B5EF4-FFF2-40B4-BE49-F238E27FC236}">
                <a16:creationId xmlns:a16="http://schemas.microsoft.com/office/drawing/2014/main" id="{B78EBFD4-9F1B-4D04-BD9C-991A538F61B9}"/>
              </a:ext>
            </a:extLst>
          </p:cNvPr>
          <p:cNvSpPr txBox="1"/>
          <p:nvPr/>
        </p:nvSpPr>
        <p:spPr>
          <a:xfrm>
            <a:off x="2167408" y="3799958"/>
            <a:ext cx="867744"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[1, 4]</a:t>
            </a:r>
            <a:endParaRPr lang="en-GB" sz="2200" baseline="30000" dirty="0">
              <a:cs typeface="Times New Roman" panose="02020603050405020304" pitchFamily="18" charset="0"/>
            </a:endParaRPr>
          </a:p>
        </p:txBody>
      </p:sp>
      <p:sp>
        <p:nvSpPr>
          <p:cNvPr id="17" name="TextBox 16">
            <a:extLst>
              <a:ext uri="{FF2B5EF4-FFF2-40B4-BE49-F238E27FC236}">
                <a16:creationId xmlns:a16="http://schemas.microsoft.com/office/drawing/2014/main" id="{AC52A9ED-0FB8-4622-90EA-D46633A3DFBB}"/>
              </a:ext>
            </a:extLst>
          </p:cNvPr>
          <p:cNvSpPr txBox="1"/>
          <p:nvPr/>
        </p:nvSpPr>
        <p:spPr>
          <a:xfrm>
            <a:off x="17256" y="4204366"/>
            <a:ext cx="3256075" cy="338554"/>
          </a:xfrm>
          <a:prstGeom prst="rect">
            <a:avLst/>
          </a:prstGeom>
          <a:noFill/>
        </p:spPr>
        <p:txBody>
          <a:bodyPr wrap="square">
            <a:spAutoFit/>
          </a:bodyPr>
          <a:lstStyle/>
          <a:p>
            <a:r>
              <a:rPr lang="en-US" sz="1600" dirty="0">
                <a:solidFill>
                  <a:srgbClr val="000000"/>
                </a:solidFill>
                <a:latin typeface="+mn-lt"/>
                <a:cs typeface="Times New Roman" panose="02020603050405020304" pitchFamily="18" charset="0"/>
              </a:rPr>
              <a:t>Absolute maximum of </a:t>
            </a:r>
            <a:r>
              <a:rPr lang="en-US" sz="1600" dirty="0">
                <a:solidFill>
                  <a:srgbClr val="000000"/>
                </a:solidFill>
                <a:cs typeface="Times New Roman" panose="02020603050405020304" pitchFamily="18" charset="0"/>
              </a:rPr>
              <a:t>4</a:t>
            </a:r>
            <a:r>
              <a:rPr lang="en-US" sz="1600" dirty="0">
                <a:solidFill>
                  <a:srgbClr val="000000"/>
                </a:solidFill>
                <a:latin typeface="+mn-lt"/>
                <a:cs typeface="Times New Roman" panose="02020603050405020304" pitchFamily="18" charset="0"/>
              </a:rPr>
              <a:t> at  </a:t>
            </a:r>
            <a:r>
              <a:rPr lang="en-US" sz="1600" i="1" dirty="0">
                <a:solidFill>
                  <a:srgbClr val="000000"/>
                </a:solidFill>
                <a:cs typeface="Times New Roman" panose="02020603050405020304" pitchFamily="18" charset="0"/>
              </a:rPr>
              <a:t>x</a:t>
            </a:r>
            <a:r>
              <a:rPr lang="en-US" sz="1600" dirty="0">
                <a:solidFill>
                  <a:srgbClr val="000000"/>
                </a:solidFill>
                <a:cs typeface="Times New Roman" panose="02020603050405020304" pitchFamily="18" charset="0"/>
              </a:rPr>
              <a:t> = 4</a:t>
            </a:r>
            <a:endParaRPr lang="en-GB" sz="1600" baseline="30000" dirty="0">
              <a:cs typeface="Times New Roman" panose="02020603050405020304" pitchFamily="18" charset="0"/>
            </a:endParaRPr>
          </a:p>
        </p:txBody>
      </p:sp>
      <p:sp>
        <p:nvSpPr>
          <p:cNvPr id="18" name="TextBox 17">
            <a:extLst>
              <a:ext uri="{FF2B5EF4-FFF2-40B4-BE49-F238E27FC236}">
                <a16:creationId xmlns:a16="http://schemas.microsoft.com/office/drawing/2014/main" id="{39C011D4-AF52-4E92-A9A5-72C7F60E2A77}"/>
              </a:ext>
            </a:extLst>
          </p:cNvPr>
          <p:cNvSpPr txBox="1"/>
          <p:nvPr/>
        </p:nvSpPr>
        <p:spPr>
          <a:xfrm>
            <a:off x="17256" y="4549611"/>
            <a:ext cx="3256075" cy="338554"/>
          </a:xfrm>
          <a:prstGeom prst="rect">
            <a:avLst/>
          </a:prstGeom>
          <a:noFill/>
        </p:spPr>
        <p:txBody>
          <a:bodyPr wrap="square">
            <a:spAutoFit/>
          </a:bodyPr>
          <a:lstStyle/>
          <a:p>
            <a:r>
              <a:rPr lang="en-US" sz="1600" dirty="0">
                <a:solidFill>
                  <a:srgbClr val="000000"/>
                </a:solidFill>
                <a:latin typeface="+mn-lt"/>
                <a:cs typeface="Times New Roman" panose="02020603050405020304" pitchFamily="18" charset="0"/>
              </a:rPr>
              <a:t>Absolute minimum of 0 at </a:t>
            </a:r>
            <a:r>
              <a:rPr lang="en-US" sz="1600" i="1" dirty="0">
                <a:solidFill>
                  <a:srgbClr val="000000"/>
                </a:solidFill>
                <a:cs typeface="Times New Roman" panose="02020603050405020304" pitchFamily="18" charset="0"/>
              </a:rPr>
              <a:t>x</a:t>
            </a:r>
            <a:r>
              <a:rPr lang="en-US" sz="1600" dirty="0">
                <a:solidFill>
                  <a:srgbClr val="000000"/>
                </a:solidFill>
                <a:cs typeface="Times New Roman" panose="02020603050405020304" pitchFamily="18" charset="0"/>
              </a:rPr>
              <a:t> = 2</a:t>
            </a:r>
            <a:endParaRPr lang="en-GB" sz="1600" baseline="30000" dirty="0">
              <a:cs typeface="Times New Roman" panose="02020603050405020304" pitchFamily="18" charset="0"/>
            </a:endParaRPr>
          </a:p>
        </p:txBody>
      </p:sp>
      <p:sp>
        <p:nvSpPr>
          <p:cNvPr id="19" name="TextBox 18">
            <a:extLst>
              <a:ext uri="{FF2B5EF4-FFF2-40B4-BE49-F238E27FC236}">
                <a16:creationId xmlns:a16="http://schemas.microsoft.com/office/drawing/2014/main" id="{DF00FEFF-21B5-4D95-A91B-C281C357DE82}"/>
              </a:ext>
            </a:extLst>
          </p:cNvPr>
          <p:cNvSpPr txBox="1"/>
          <p:nvPr/>
        </p:nvSpPr>
        <p:spPr>
          <a:xfrm>
            <a:off x="5891283" y="3540576"/>
            <a:ext cx="867744"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f</a:t>
            </a:r>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x</a:t>
            </a:r>
            <a:r>
              <a:rPr lang="en-US" sz="2200" dirty="0">
                <a:solidFill>
                  <a:srgbClr val="000000"/>
                </a:solidFill>
                <a:cs typeface="Times New Roman" panose="02020603050405020304" pitchFamily="18" charset="0"/>
              </a:rPr>
              <a:t>) =</a:t>
            </a:r>
            <a:endParaRPr lang="en-GB" sz="2200" dirty="0"/>
          </a:p>
        </p:txBody>
      </p:sp>
      <p:sp>
        <p:nvSpPr>
          <p:cNvPr id="20" name="TextBox 19">
            <a:extLst>
              <a:ext uri="{FF2B5EF4-FFF2-40B4-BE49-F238E27FC236}">
                <a16:creationId xmlns:a16="http://schemas.microsoft.com/office/drawing/2014/main" id="{527578AE-6703-41FF-AC20-17389D3F83C8}"/>
              </a:ext>
            </a:extLst>
          </p:cNvPr>
          <p:cNvSpPr txBox="1"/>
          <p:nvPr/>
        </p:nvSpPr>
        <p:spPr>
          <a:xfrm>
            <a:off x="6806080" y="3349145"/>
            <a:ext cx="2102051"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2 – </a:t>
            </a:r>
            <a:r>
              <a:rPr lang="en-US" sz="2200" i="1" dirty="0">
                <a:solidFill>
                  <a:srgbClr val="000000"/>
                </a:solidFill>
                <a:cs typeface="Times New Roman" panose="02020603050405020304" pitchFamily="18" charset="0"/>
              </a:rPr>
              <a:t>x</a:t>
            </a:r>
            <a:r>
              <a:rPr lang="en-US" sz="2200" baseline="30000" dirty="0">
                <a:solidFill>
                  <a:srgbClr val="000000"/>
                </a:solidFill>
                <a:cs typeface="Times New Roman" panose="02020603050405020304" pitchFamily="18" charset="0"/>
              </a:rPr>
              <a:t>2</a:t>
            </a:r>
            <a:r>
              <a:rPr lang="en-US" sz="2200" dirty="0">
                <a:solidFill>
                  <a:srgbClr val="000000"/>
                </a:solidFill>
                <a:cs typeface="Times New Roman" panose="02020603050405020304" pitchFamily="18" charset="0"/>
              </a:rPr>
              <a:t> 0 ≤ </a:t>
            </a:r>
            <a:r>
              <a:rPr lang="en-US" sz="2200" i="1" dirty="0">
                <a:solidFill>
                  <a:srgbClr val="000000"/>
                </a:solidFill>
                <a:cs typeface="Times New Roman" panose="02020603050405020304" pitchFamily="18" charset="0"/>
              </a:rPr>
              <a:t>x</a:t>
            </a:r>
            <a:r>
              <a:rPr lang="en-US" sz="2200" dirty="0">
                <a:solidFill>
                  <a:srgbClr val="000000"/>
                </a:solidFill>
                <a:cs typeface="Times New Roman" panose="02020603050405020304" pitchFamily="18" charset="0"/>
              </a:rPr>
              <a:t> &lt; 2</a:t>
            </a:r>
            <a:endParaRPr lang="en-GB" sz="2200" baseline="30000" dirty="0"/>
          </a:p>
        </p:txBody>
      </p:sp>
      <p:sp>
        <p:nvSpPr>
          <p:cNvPr id="22" name="TextBox 21">
            <a:extLst>
              <a:ext uri="{FF2B5EF4-FFF2-40B4-BE49-F238E27FC236}">
                <a16:creationId xmlns:a16="http://schemas.microsoft.com/office/drawing/2014/main" id="{6D3AD518-0AE0-4710-A4D1-ACC454714720}"/>
              </a:ext>
            </a:extLst>
          </p:cNvPr>
          <p:cNvSpPr txBox="1"/>
          <p:nvPr/>
        </p:nvSpPr>
        <p:spPr>
          <a:xfrm>
            <a:off x="5942876" y="4243395"/>
            <a:ext cx="3151261" cy="338554"/>
          </a:xfrm>
          <a:prstGeom prst="rect">
            <a:avLst/>
          </a:prstGeom>
          <a:noFill/>
        </p:spPr>
        <p:txBody>
          <a:bodyPr wrap="square">
            <a:spAutoFit/>
          </a:bodyPr>
          <a:lstStyle/>
          <a:p>
            <a:r>
              <a:rPr lang="en-US" sz="1600" dirty="0">
                <a:solidFill>
                  <a:srgbClr val="000000"/>
                </a:solidFill>
                <a:latin typeface="+mn-lt"/>
                <a:cs typeface="Times New Roman" panose="02020603050405020304" pitchFamily="18" charset="0"/>
              </a:rPr>
              <a:t>Absolute maximum of </a:t>
            </a:r>
            <a:r>
              <a:rPr lang="en-US" sz="1600" dirty="0">
                <a:solidFill>
                  <a:srgbClr val="000000"/>
                </a:solidFill>
                <a:cs typeface="Times New Roman" panose="02020603050405020304" pitchFamily="18" charset="0"/>
              </a:rPr>
              <a:t>2</a:t>
            </a:r>
            <a:r>
              <a:rPr lang="en-US" sz="1600" dirty="0">
                <a:solidFill>
                  <a:srgbClr val="000000"/>
                </a:solidFill>
                <a:latin typeface="+mn-lt"/>
                <a:cs typeface="Times New Roman" panose="02020603050405020304" pitchFamily="18" charset="0"/>
              </a:rPr>
              <a:t> at </a:t>
            </a:r>
            <a:r>
              <a:rPr lang="en-US" sz="1600" i="1" dirty="0">
                <a:solidFill>
                  <a:srgbClr val="000000"/>
                </a:solidFill>
                <a:cs typeface="Times New Roman" panose="02020603050405020304" pitchFamily="18" charset="0"/>
              </a:rPr>
              <a:t>x</a:t>
            </a:r>
            <a:r>
              <a:rPr lang="en-US" sz="1600" dirty="0">
                <a:solidFill>
                  <a:srgbClr val="000000"/>
                </a:solidFill>
                <a:cs typeface="Times New Roman" panose="02020603050405020304" pitchFamily="18" charset="0"/>
              </a:rPr>
              <a:t> = 0</a:t>
            </a:r>
            <a:endParaRPr lang="en-GB" sz="1600" baseline="30000" dirty="0">
              <a:cs typeface="Times New Roman" panose="02020603050405020304" pitchFamily="18" charset="0"/>
            </a:endParaRPr>
          </a:p>
        </p:txBody>
      </p:sp>
      <p:sp>
        <p:nvSpPr>
          <p:cNvPr id="23" name="TextBox 22">
            <a:extLst>
              <a:ext uri="{FF2B5EF4-FFF2-40B4-BE49-F238E27FC236}">
                <a16:creationId xmlns:a16="http://schemas.microsoft.com/office/drawing/2014/main" id="{2BCE4DE5-4F37-4387-9581-C217525864AC}"/>
              </a:ext>
            </a:extLst>
          </p:cNvPr>
          <p:cNvSpPr txBox="1"/>
          <p:nvPr/>
        </p:nvSpPr>
        <p:spPr>
          <a:xfrm>
            <a:off x="6338448" y="4507778"/>
            <a:ext cx="2360115" cy="338554"/>
          </a:xfrm>
          <a:prstGeom prst="rect">
            <a:avLst/>
          </a:prstGeom>
          <a:noFill/>
        </p:spPr>
        <p:txBody>
          <a:bodyPr wrap="square">
            <a:spAutoFit/>
          </a:bodyPr>
          <a:lstStyle/>
          <a:p>
            <a:r>
              <a:rPr lang="en-US" sz="1600" dirty="0">
                <a:solidFill>
                  <a:srgbClr val="000000"/>
                </a:solidFill>
                <a:latin typeface="+mn-lt"/>
                <a:cs typeface="Times New Roman" panose="02020603050405020304" pitchFamily="18" charset="0"/>
              </a:rPr>
              <a:t>No absolute minimum</a:t>
            </a:r>
            <a:endParaRPr lang="en-GB" sz="1600" baseline="30000" dirty="0">
              <a:latin typeface="+mn-lt"/>
              <a:cs typeface="Times New Roman" panose="02020603050405020304" pitchFamily="18" charset="0"/>
            </a:endParaRPr>
          </a:p>
        </p:txBody>
      </p:sp>
      <p:sp>
        <p:nvSpPr>
          <p:cNvPr id="24" name="TextBox 23">
            <a:extLst>
              <a:ext uri="{FF2B5EF4-FFF2-40B4-BE49-F238E27FC236}">
                <a16:creationId xmlns:a16="http://schemas.microsoft.com/office/drawing/2014/main" id="{315F4F3C-FCC4-43CD-A02C-4C14391CD983}"/>
              </a:ext>
            </a:extLst>
          </p:cNvPr>
          <p:cNvSpPr txBox="1"/>
          <p:nvPr/>
        </p:nvSpPr>
        <p:spPr>
          <a:xfrm>
            <a:off x="3064845" y="1162542"/>
            <a:ext cx="867744"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f</a:t>
            </a:r>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x</a:t>
            </a:r>
            <a:r>
              <a:rPr lang="en-US" sz="2200" dirty="0">
                <a:solidFill>
                  <a:srgbClr val="000000"/>
                </a:solidFill>
                <a:cs typeface="Times New Roman" panose="02020603050405020304" pitchFamily="18" charset="0"/>
              </a:rPr>
              <a:t>) =</a:t>
            </a:r>
            <a:endParaRPr lang="en-GB" sz="2200" dirty="0"/>
          </a:p>
        </p:txBody>
      </p:sp>
      <p:sp>
        <p:nvSpPr>
          <p:cNvPr id="27" name="TextBox 26">
            <a:extLst>
              <a:ext uri="{FF2B5EF4-FFF2-40B4-BE49-F238E27FC236}">
                <a16:creationId xmlns:a16="http://schemas.microsoft.com/office/drawing/2014/main" id="{E464EE7A-8EF3-46DA-A2C6-A4568BA9EC07}"/>
              </a:ext>
            </a:extLst>
          </p:cNvPr>
          <p:cNvSpPr txBox="1"/>
          <p:nvPr/>
        </p:nvSpPr>
        <p:spPr>
          <a:xfrm>
            <a:off x="4674355" y="1110813"/>
            <a:ext cx="945069"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[0, 2)</a:t>
            </a:r>
            <a:endParaRPr lang="en-GB" sz="2200" baseline="30000" dirty="0">
              <a:cs typeface="Times New Roman" panose="02020603050405020304" pitchFamily="18" charset="0"/>
            </a:endParaRPr>
          </a:p>
        </p:txBody>
      </p:sp>
      <p:sp>
        <p:nvSpPr>
          <p:cNvPr id="29" name="TextBox 28">
            <a:extLst>
              <a:ext uri="{FF2B5EF4-FFF2-40B4-BE49-F238E27FC236}">
                <a16:creationId xmlns:a16="http://schemas.microsoft.com/office/drawing/2014/main" id="{1F1B505F-E6B9-476A-8E0A-C63027864222}"/>
              </a:ext>
            </a:extLst>
          </p:cNvPr>
          <p:cNvSpPr txBox="1"/>
          <p:nvPr/>
        </p:nvSpPr>
        <p:spPr>
          <a:xfrm>
            <a:off x="2847507" y="1671830"/>
            <a:ext cx="2360115" cy="338554"/>
          </a:xfrm>
          <a:prstGeom prst="rect">
            <a:avLst/>
          </a:prstGeom>
          <a:noFill/>
        </p:spPr>
        <p:txBody>
          <a:bodyPr wrap="square">
            <a:spAutoFit/>
          </a:bodyPr>
          <a:lstStyle/>
          <a:p>
            <a:r>
              <a:rPr lang="en-US" sz="1600" dirty="0">
                <a:solidFill>
                  <a:srgbClr val="000000"/>
                </a:solidFill>
                <a:latin typeface="+mn-lt"/>
                <a:cs typeface="Times New Roman" panose="02020603050405020304" pitchFamily="18" charset="0"/>
              </a:rPr>
              <a:t>No absolute maximum</a:t>
            </a:r>
            <a:endParaRPr lang="en-GB" sz="1600" baseline="30000" dirty="0">
              <a:latin typeface="+mn-lt"/>
              <a:cs typeface="Times New Roman" panose="02020603050405020304" pitchFamily="18" charset="0"/>
            </a:endParaRPr>
          </a:p>
        </p:txBody>
      </p:sp>
      <p:sp>
        <p:nvSpPr>
          <p:cNvPr id="30" name="TextBox 29">
            <a:extLst>
              <a:ext uri="{FF2B5EF4-FFF2-40B4-BE49-F238E27FC236}">
                <a16:creationId xmlns:a16="http://schemas.microsoft.com/office/drawing/2014/main" id="{E4919F02-4C22-460B-B300-361FBFF6B0FF}"/>
              </a:ext>
            </a:extLst>
          </p:cNvPr>
          <p:cNvSpPr txBox="1"/>
          <p:nvPr/>
        </p:nvSpPr>
        <p:spPr>
          <a:xfrm>
            <a:off x="2874445" y="2017076"/>
            <a:ext cx="3151261" cy="338554"/>
          </a:xfrm>
          <a:prstGeom prst="rect">
            <a:avLst/>
          </a:prstGeom>
          <a:noFill/>
        </p:spPr>
        <p:txBody>
          <a:bodyPr wrap="square">
            <a:spAutoFit/>
          </a:bodyPr>
          <a:lstStyle/>
          <a:p>
            <a:r>
              <a:rPr lang="en-US" sz="1600" dirty="0">
                <a:solidFill>
                  <a:srgbClr val="000000"/>
                </a:solidFill>
                <a:latin typeface="+mn-lt"/>
                <a:cs typeface="Times New Roman" panose="02020603050405020304" pitchFamily="18" charset="0"/>
              </a:rPr>
              <a:t>Absolute minimum of </a:t>
            </a:r>
            <a:r>
              <a:rPr lang="en-US" sz="1600" dirty="0">
                <a:solidFill>
                  <a:srgbClr val="000000"/>
                </a:solidFill>
                <a:cs typeface="Times New Roman" panose="02020603050405020304" pitchFamily="18" charset="0"/>
              </a:rPr>
              <a:t>0</a:t>
            </a:r>
            <a:r>
              <a:rPr lang="en-US" sz="1600" dirty="0">
                <a:solidFill>
                  <a:srgbClr val="000000"/>
                </a:solidFill>
                <a:latin typeface="+mn-lt"/>
                <a:cs typeface="Times New Roman" panose="02020603050405020304" pitchFamily="18" charset="0"/>
              </a:rPr>
              <a:t> at </a:t>
            </a:r>
            <a:r>
              <a:rPr lang="en-US" sz="1600" i="1" dirty="0">
                <a:solidFill>
                  <a:srgbClr val="000000"/>
                </a:solidFill>
                <a:cs typeface="Times New Roman" panose="02020603050405020304" pitchFamily="18" charset="0"/>
              </a:rPr>
              <a:t>x </a:t>
            </a:r>
            <a:r>
              <a:rPr lang="en-US" sz="1600" dirty="0">
                <a:solidFill>
                  <a:srgbClr val="000000"/>
                </a:solidFill>
                <a:cs typeface="Times New Roman" panose="02020603050405020304" pitchFamily="18" charset="0"/>
              </a:rPr>
              <a:t>= 0</a:t>
            </a:r>
            <a:endParaRPr lang="en-GB" sz="1600" baseline="30000" dirty="0">
              <a:cs typeface="Times New Roman" panose="02020603050405020304" pitchFamily="18" charset="0"/>
            </a:endParaRPr>
          </a:p>
        </p:txBody>
      </p:sp>
      <p:grpSp>
        <p:nvGrpSpPr>
          <p:cNvPr id="6" name="Group 5">
            <a:extLst>
              <a:ext uri="{FF2B5EF4-FFF2-40B4-BE49-F238E27FC236}">
                <a16:creationId xmlns:a16="http://schemas.microsoft.com/office/drawing/2014/main" id="{A601FF3A-692C-465B-926C-9499859EF248}"/>
              </a:ext>
            </a:extLst>
          </p:cNvPr>
          <p:cNvGrpSpPr/>
          <p:nvPr/>
        </p:nvGrpSpPr>
        <p:grpSpPr>
          <a:xfrm>
            <a:off x="445091" y="1114600"/>
            <a:ext cx="2271042" cy="2787423"/>
            <a:chOff x="271360" y="1769843"/>
            <a:chExt cx="2519136" cy="3023193"/>
          </a:xfrm>
        </p:grpSpPr>
        <p:pic>
          <p:nvPicPr>
            <p:cNvPr id="26" name="Picture 25" descr="Chart, line chart&#10;&#10;Description automatically generated">
              <a:extLst>
                <a:ext uri="{FF2B5EF4-FFF2-40B4-BE49-F238E27FC236}">
                  <a16:creationId xmlns:a16="http://schemas.microsoft.com/office/drawing/2014/main" id="{553432DA-5BC3-4C4F-8ECE-2A95E000313E}"/>
                </a:ext>
              </a:extLst>
            </p:cNvPr>
            <p:cNvPicPr>
              <a:picLocks noChangeAspect="1"/>
            </p:cNvPicPr>
            <p:nvPr/>
          </p:nvPicPr>
          <p:blipFill rotWithShape="1">
            <a:blip r:embed="rId5"/>
            <a:srcRect l="35825" t="21987" r="36625" b="19208"/>
            <a:stretch/>
          </p:blipFill>
          <p:spPr>
            <a:xfrm>
              <a:off x="271360" y="1769843"/>
              <a:ext cx="2519136" cy="3023193"/>
            </a:xfrm>
            <a:prstGeom prst="rect">
              <a:avLst/>
            </a:prstGeom>
          </p:spPr>
        </p:pic>
        <p:sp>
          <p:nvSpPr>
            <p:cNvPr id="31" name="Oval 30">
              <a:extLst>
                <a:ext uri="{FF2B5EF4-FFF2-40B4-BE49-F238E27FC236}">
                  <a16:creationId xmlns:a16="http://schemas.microsoft.com/office/drawing/2014/main" id="{C53F44D2-6160-4476-B546-EDBD13E3D239}"/>
                </a:ext>
              </a:extLst>
            </p:cNvPr>
            <p:cNvSpPr/>
            <p:nvPr/>
          </p:nvSpPr>
          <p:spPr>
            <a:xfrm>
              <a:off x="1494352" y="3208287"/>
              <a:ext cx="73152" cy="7315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9EE16362-6078-4D13-AFDF-31EDC7C59F43}"/>
                </a:ext>
              </a:extLst>
            </p:cNvPr>
            <p:cNvSpPr/>
            <p:nvPr/>
          </p:nvSpPr>
          <p:spPr>
            <a:xfrm>
              <a:off x="2542898" y="2152897"/>
              <a:ext cx="73152" cy="7315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 name="Group 6">
            <a:extLst>
              <a:ext uri="{FF2B5EF4-FFF2-40B4-BE49-F238E27FC236}">
                <a16:creationId xmlns:a16="http://schemas.microsoft.com/office/drawing/2014/main" id="{3B0ADA28-CF38-4A00-A91F-4F8F201746B8}"/>
              </a:ext>
            </a:extLst>
          </p:cNvPr>
          <p:cNvGrpSpPr/>
          <p:nvPr/>
        </p:nvGrpSpPr>
        <p:grpSpPr>
          <a:xfrm>
            <a:off x="3531936" y="2326886"/>
            <a:ext cx="1557214" cy="2304643"/>
            <a:chOff x="3409980" y="3648886"/>
            <a:chExt cx="1871064" cy="2952329"/>
          </a:xfrm>
        </p:grpSpPr>
        <p:pic>
          <p:nvPicPr>
            <p:cNvPr id="28" name="Picture 27" descr="Chart&#10;&#10;Description automatically generated">
              <a:extLst>
                <a:ext uri="{FF2B5EF4-FFF2-40B4-BE49-F238E27FC236}">
                  <a16:creationId xmlns:a16="http://schemas.microsoft.com/office/drawing/2014/main" id="{C4CBD33C-C737-4A26-942B-33E623949E78}"/>
                </a:ext>
              </a:extLst>
            </p:cNvPr>
            <p:cNvPicPr>
              <a:picLocks noChangeAspect="1"/>
            </p:cNvPicPr>
            <p:nvPr/>
          </p:nvPicPr>
          <p:blipFill rotWithShape="1">
            <a:blip r:embed="rId6"/>
            <a:srcRect l="40550" t="21987" r="38988" b="20586"/>
            <a:stretch/>
          </p:blipFill>
          <p:spPr>
            <a:xfrm>
              <a:off x="3409980" y="3648886"/>
              <a:ext cx="1871064" cy="2952329"/>
            </a:xfrm>
            <a:prstGeom prst="rect">
              <a:avLst/>
            </a:prstGeom>
          </p:spPr>
        </p:pic>
        <p:sp>
          <p:nvSpPr>
            <p:cNvPr id="33" name="Oval 32">
              <a:extLst>
                <a:ext uri="{FF2B5EF4-FFF2-40B4-BE49-F238E27FC236}">
                  <a16:creationId xmlns:a16="http://schemas.microsoft.com/office/drawing/2014/main" id="{0AAA7930-7209-4A7B-9EC6-DE95124BCB4C}"/>
                </a:ext>
              </a:extLst>
            </p:cNvPr>
            <p:cNvSpPr/>
            <p:nvPr/>
          </p:nvSpPr>
          <p:spPr>
            <a:xfrm>
              <a:off x="4120876" y="6101323"/>
              <a:ext cx="73152" cy="7315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ACFA6456-E006-47A5-A2DB-B760D08FA359}"/>
                  </a:ext>
                </a:extLst>
              </p:cNvPr>
              <p:cNvSpPr txBox="1"/>
              <p:nvPr/>
            </p:nvSpPr>
            <p:spPr>
              <a:xfrm>
                <a:off x="3668633" y="1005871"/>
                <a:ext cx="1076082" cy="67217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2200" i="1" dirty="0" smtClean="0">
                              <a:solidFill>
                                <a:srgbClr val="000000"/>
                              </a:solidFill>
                              <a:latin typeface="Cambria Math" panose="02040503050406030204" pitchFamily="18" charset="0"/>
                              <a:cs typeface="Times New Roman" panose="02020603050405020304" pitchFamily="18" charset="0"/>
                            </a:rPr>
                          </m:ctrlPr>
                        </m:fPr>
                        <m:num>
                          <m:r>
                            <a:rPr lang="en-US" sz="2200" b="0" i="1" dirty="0" smtClean="0">
                              <a:solidFill>
                                <a:srgbClr val="000000"/>
                              </a:solidFill>
                              <a:latin typeface="Cambria Math" panose="02040503050406030204" pitchFamily="18" charset="0"/>
                              <a:cs typeface="Times New Roman" panose="02020603050405020304" pitchFamily="18" charset="0"/>
                            </a:rPr>
                            <m:t>𝑥</m:t>
                          </m:r>
                        </m:num>
                        <m:den>
                          <m:r>
                            <a:rPr lang="en-US" sz="2200" i="1" dirty="0" smtClean="0">
                              <a:solidFill>
                                <a:srgbClr val="000000"/>
                              </a:solidFill>
                              <a:latin typeface="Cambria Math" panose="02040503050406030204" pitchFamily="18" charset="0"/>
                              <a:cs typeface="Times New Roman" panose="02020603050405020304" pitchFamily="18" charset="0"/>
                            </a:rPr>
                            <m:t>2</m:t>
                          </m:r>
                          <m:r>
                            <a:rPr lang="en-US" sz="2200" b="0" i="1" dirty="0" smtClean="0">
                              <a:solidFill>
                                <a:srgbClr val="000000"/>
                              </a:solidFill>
                              <a:latin typeface="Cambria Math" panose="02040503050406030204" pitchFamily="18" charset="0"/>
                              <a:cs typeface="Times New Roman" panose="02020603050405020304" pitchFamily="18" charset="0"/>
                            </a:rPr>
                            <m:t>−</m:t>
                          </m:r>
                          <m:r>
                            <a:rPr lang="en-US" sz="2200" b="0" i="1" dirty="0" smtClean="0">
                              <a:solidFill>
                                <a:srgbClr val="000000"/>
                              </a:solidFill>
                              <a:latin typeface="Cambria Math" panose="02040503050406030204" pitchFamily="18" charset="0"/>
                              <a:cs typeface="Times New Roman" panose="02020603050405020304" pitchFamily="18" charset="0"/>
                            </a:rPr>
                            <m:t>𝑥</m:t>
                          </m:r>
                        </m:den>
                      </m:f>
                    </m:oMath>
                  </m:oMathPara>
                </a14:m>
                <a:endParaRPr lang="en-GB" sz="2200" baseline="30000" dirty="0"/>
              </a:p>
            </p:txBody>
          </p:sp>
        </mc:Choice>
        <mc:Fallback xmlns="">
          <p:sp>
            <p:nvSpPr>
              <p:cNvPr id="35" name="TextBox 34">
                <a:extLst>
                  <a:ext uri="{FF2B5EF4-FFF2-40B4-BE49-F238E27FC236}">
                    <a16:creationId xmlns:a16="http://schemas.microsoft.com/office/drawing/2014/main" id="{ACFA6456-E006-47A5-A2DB-B760D08FA359}"/>
                  </a:ext>
                </a:extLst>
              </p:cNvPr>
              <p:cNvSpPr txBox="1">
                <a:spLocks noRot="1" noChangeAspect="1" noMove="1" noResize="1" noEditPoints="1" noAdjustHandles="1" noChangeArrowheads="1" noChangeShapeType="1" noTextEdit="1"/>
              </p:cNvSpPr>
              <p:nvPr/>
            </p:nvSpPr>
            <p:spPr>
              <a:xfrm>
                <a:off x="3668633" y="1005871"/>
                <a:ext cx="1076082" cy="672172"/>
              </a:xfrm>
              <a:prstGeom prst="rect">
                <a:avLst/>
              </a:prstGeom>
              <a:blipFill>
                <a:blip r:embed="rId7"/>
                <a:stretch>
                  <a:fillRect/>
                </a:stretch>
              </a:blipFill>
            </p:spPr>
            <p:txBody>
              <a:bodyPr/>
              <a:lstStyle/>
              <a:p>
                <a:r>
                  <a:rPr lang="en-GB">
                    <a:noFill/>
                  </a:rPr>
                  <a:t> </a:t>
                </a:r>
              </a:p>
            </p:txBody>
          </p:sp>
        </mc:Fallback>
      </mc:AlternateContent>
      <p:sp>
        <p:nvSpPr>
          <p:cNvPr id="36" name="TextBox 35">
            <a:extLst>
              <a:ext uri="{FF2B5EF4-FFF2-40B4-BE49-F238E27FC236}">
                <a16:creationId xmlns:a16="http://schemas.microsoft.com/office/drawing/2014/main" id="{ABAA686A-45F9-49E2-9773-2477B903E4AF}"/>
              </a:ext>
            </a:extLst>
          </p:cNvPr>
          <p:cNvSpPr txBox="1"/>
          <p:nvPr/>
        </p:nvSpPr>
        <p:spPr>
          <a:xfrm>
            <a:off x="6806080" y="3756412"/>
            <a:ext cx="2102051"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x</a:t>
            </a:r>
            <a:r>
              <a:rPr lang="en-US" sz="2200" dirty="0">
                <a:solidFill>
                  <a:srgbClr val="000000"/>
                </a:solidFill>
                <a:cs typeface="Times New Roman" panose="02020603050405020304" pitchFamily="18" charset="0"/>
              </a:rPr>
              <a:t> – 3  2 ≤ </a:t>
            </a:r>
            <a:r>
              <a:rPr lang="en-US" sz="2200" i="1" dirty="0">
                <a:solidFill>
                  <a:srgbClr val="000000"/>
                </a:solidFill>
                <a:cs typeface="Times New Roman" panose="02020603050405020304" pitchFamily="18" charset="0"/>
              </a:rPr>
              <a:t>x</a:t>
            </a:r>
            <a:r>
              <a:rPr lang="en-US" sz="2200" dirty="0">
                <a:solidFill>
                  <a:srgbClr val="000000"/>
                </a:solidFill>
                <a:cs typeface="Times New Roman" panose="02020603050405020304" pitchFamily="18" charset="0"/>
              </a:rPr>
              <a:t> ≤ 4</a:t>
            </a:r>
            <a:endParaRPr lang="en-GB" sz="2200" baseline="30000" dirty="0"/>
          </a:p>
        </p:txBody>
      </p:sp>
      <p:sp>
        <p:nvSpPr>
          <p:cNvPr id="5" name="Left Brace 4">
            <a:extLst>
              <a:ext uri="{FF2B5EF4-FFF2-40B4-BE49-F238E27FC236}">
                <a16:creationId xmlns:a16="http://schemas.microsoft.com/office/drawing/2014/main" id="{11F0CE4B-011E-4984-BB0A-19E4E1F223C9}"/>
              </a:ext>
            </a:extLst>
          </p:cNvPr>
          <p:cNvSpPr/>
          <p:nvPr/>
        </p:nvSpPr>
        <p:spPr>
          <a:xfrm>
            <a:off x="6685641" y="3349145"/>
            <a:ext cx="120439" cy="86893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37" name="TextBox 36">
            <a:extLst>
              <a:ext uri="{FF2B5EF4-FFF2-40B4-BE49-F238E27FC236}">
                <a16:creationId xmlns:a16="http://schemas.microsoft.com/office/drawing/2014/main" id="{4E416971-7910-4678-86FB-DDBA1F1DACA9}"/>
              </a:ext>
            </a:extLst>
          </p:cNvPr>
          <p:cNvSpPr txBox="1"/>
          <p:nvPr/>
        </p:nvSpPr>
        <p:spPr>
          <a:xfrm>
            <a:off x="153905" y="4900718"/>
            <a:ext cx="2943955" cy="584775"/>
          </a:xfrm>
          <a:prstGeom prst="rect">
            <a:avLst/>
          </a:prstGeom>
          <a:noFill/>
        </p:spPr>
        <p:txBody>
          <a:bodyPr wrap="square">
            <a:spAutoFit/>
          </a:bodyPr>
          <a:lstStyle/>
          <a:p>
            <a:r>
              <a:rPr lang="en-US" sz="1600" dirty="0">
                <a:solidFill>
                  <a:srgbClr val="000000"/>
                </a:solidFill>
                <a:latin typeface="+mn-lt"/>
                <a:cs typeface="Times New Roman" panose="02020603050405020304" pitchFamily="18" charset="0"/>
              </a:rPr>
              <a:t>The function is continuous over the close interval [</a:t>
            </a:r>
            <a:r>
              <a:rPr lang="en-US" sz="1600" dirty="0">
                <a:solidFill>
                  <a:srgbClr val="000000"/>
                </a:solidFill>
                <a:cs typeface="Times New Roman" panose="02020603050405020304" pitchFamily="18" charset="0"/>
              </a:rPr>
              <a:t>1, 4</a:t>
            </a:r>
            <a:r>
              <a:rPr lang="en-US" sz="1600" dirty="0">
                <a:solidFill>
                  <a:srgbClr val="000000"/>
                </a:solidFill>
                <a:latin typeface="+mn-lt"/>
                <a:cs typeface="Times New Roman" panose="02020603050405020304" pitchFamily="18" charset="0"/>
              </a:rPr>
              <a:t>].</a:t>
            </a:r>
            <a:endParaRPr lang="en-GB" sz="1600" dirty="0">
              <a:solidFill>
                <a:srgbClr val="000000"/>
              </a:solidFill>
              <a:latin typeface="+mn-lt"/>
              <a:cs typeface="Times New Roman" panose="02020603050405020304" pitchFamily="18" charset="0"/>
            </a:endParaRPr>
          </a:p>
        </p:txBody>
      </p:sp>
      <p:sp>
        <p:nvSpPr>
          <p:cNvPr id="38" name="TextBox 37">
            <a:extLst>
              <a:ext uri="{FF2B5EF4-FFF2-40B4-BE49-F238E27FC236}">
                <a16:creationId xmlns:a16="http://schemas.microsoft.com/office/drawing/2014/main" id="{ED8DDF90-37E5-47C6-ACA1-617AF43E2CFA}"/>
              </a:ext>
            </a:extLst>
          </p:cNvPr>
          <p:cNvSpPr txBox="1"/>
          <p:nvPr/>
        </p:nvSpPr>
        <p:spPr>
          <a:xfrm>
            <a:off x="347574" y="1006781"/>
            <a:ext cx="445476" cy="461665"/>
          </a:xfrm>
          <a:prstGeom prst="rect">
            <a:avLst/>
          </a:prstGeom>
          <a:noFill/>
        </p:spPr>
        <p:txBody>
          <a:bodyPr wrap="square">
            <a:spAutoFit/>
          </a:bodyPr>
          <a:lstStyle/>
          <a:p>
            <a:r>
              <a:rPr lang="en-US" b="0" i="0" dirty="0">
                <a:solidFill>
                  <a:srgbClr val="0070C0"/>
                </a:solidFill>
                <a:effectLst/>
                <a:latin typeface="Neue Helvetica W01"/>
                <a:sym typeface="Wingdings" panose="05000000000000000000" pitchFamily="2" charset="2"/>
              </a:rPr>
              <a:t></a:t>
            </a:r>
            <a:endParaRPr lang="en-GB" dirty="0">
              <a:solidFill>
                <a:srgbClr val="0070C0"/>
              </a:solidFill>
            </a:endParaRPr>
          </a:p>
        </p:txBody>
      </p:sp>
      <p:sp>
        <p:nvSpPr>
          <p:cNvPr id="40" name="TextBox 39">
            <a:extLst>
              <a:ext uri="{FF2B5EF4-FFF2-40B4-BE49-F238E27FC236}">
                <a16:creationId xmlns:a16="http://schemas.microsoft.com/office/drawing/2014/main" id="{F7C91A3B-07B6-4315-9D99-EF8E505F884E}"/>
              </a:ext>
            </a:extLst>
          </p:cNvPr>
          <p:cNvSpPr txBox="1"/>
          <p:nvPr/>
        </p:nvSpPr>
        <p:spPr>
          <a:xfrm>
            <a:off x="2793924" y="998342"/>
            <a:ext cx="445476" cy="461665"/>
          </a:xfrm>
          <a:prstGeom prst="rect">
            <a:avLst/>
          </a:prstGeom>
          <a:noFill/>
        </p:spPr>
        <p:txBody>
          <a:bodyPr wrap="square">
            <a:spAutoFit/>
          </a:bodyPr>
          <a:lstStyle/>
          <a:p>
            <a:r>
              <a:rPr lang="en-US" b="0" i="0" dirty="0">
                <a:solidFill>
                  <a:srgbClr val="0070C0"/>
                </a:solidFill>
                <a:effectLst/>
                <a:latin typeface="Neue Helvetica W01"/>
                <a:sym typeface="Wingdings" panose="05000000000000000000" pitchFamily="2" charset="2"/>
              </a:rPr>
              <a:t></a:t>
            </a:r>
            <a:endParaRPr lang="en-GB" dirty="0">
              <a:solidFill>
                <a:srgbClr val="0070C0"/>
              </a:solidFill>
            </a:endParaRPr>
          </a:p>
        </p:txBody>
      </p:sp>
      <p:sp>
        <p:nvSpPr>
          <p:cNvPr id="41" name="TextBox 40">
            <a:extLst>
              <a:ext uri="{FF2B5EF4-FFF2-40B4-BE49-F238E27FC236}">
                <a16:creationId xmlns:a16="http://schemas.microsoft.com/office/drawing/2014/main" id="{D4887069-AB5A-4463-B2F7-3B5CB89C7B7A}"/>
              </a:ext>
            </a:extLst>
          </p:cNvPr>
          <p:cNvSpPr txBox="1"/>
          <p:nvPr/>
        </p:nvSpPr>
        <p:spPr>
          <a:xfrm>
            <a:off x="5492877" y="988032"/>
            <a:ext cx="445476" cy="461665"/>
          </a:xfrm>
          <a:prstGeom prst="rect">
            <a:avLst/>
          </a:prstGeom>
          <a:noFill/>
        </p:spPr>
        <p:txBody>
          <a:bodyPr wrap="square">
            <a:spAutoFit/>
          </a:bodyPr>
          <a:lstStyle/>
          <a:p>
            <a:r>
              <a:rPr lang="en-US" b="0" i="0" dirty="0">
                <a:solidFill>
                  <a:srgbClr val="0070C0"/>
                </a:solidFill>
                <a:effectLst/>
                <a:latin typeface="Neue Helvetica W01"/>
                <a:sym typeface="Wingdings" panose="05000000000000000000" pitchFamily="2" charset="2"/>
              </a:rPr>
              <a:t></a:t>
            </a:r>
            <a:endParaRPr lang="en-GB" dirty="0">
              <a:solidFill>
                <a:srgbClr val="0070C0"/>
              </a:solidFill>
            </a:endParaRPr>
          </a:p>
        </p:txBody>
      </p:sp>
      <p:sp>
        <p:nvSpPr>
          <p:cNvPr id="8" name="Rectangle 1">
            <a:extLst>
              <a:ext uri="{FF2B5EF4-FFF2-40B4-BE49-F238E27FC236}">
                <a16:creationId xmlns:a16="http://schemas.microsoft.com/office/drawing/2014/main" id="{E0A79BC4-CF4E-4924-89FC-07451471B2EC}"/>
              </a:ext>
            </a:extLst>
          </p:cNvPr>
          <p:cNvSpPr>
            <a:spLocks noChangeArrowheads="1"/>
          </p:cNvSpPr>
          <p:nvPr/>
        </p:nvSpPr>
        <p:spPr bwMode="auto">
          <a:xfrm>
            <a:off x="6325155" y="4767703"/>
            <a:ext cx="273112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latin typeface="+mn-lt"/>
                <a:cs typeface="Times New Roman" panose="02020603050405020304" pitchFamily="18" charset="0"/>
              </a:rPr>
              <a:t>The function is defined over the closed interval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Times New Roman" panose="02020603050405020304" pitchFamily="18" charset="0"/>
                <a:cs typeface="Times New Roman" panose="02020603050405020304" pitchFamily="18" charset="0"/>
              </a:rPr>
              <a:t>[0, 4],</a:t>
            </a:r>
            <a:r>
              <a:rPr lang="en-US" altLang="en-US" sz="1600" dirty="0">
                <a:latin typeface="Times New Roman" panose="02020603050405020304" pitchFamily="18" charset="0"/>
                <a:cs typeface="Times New Roman" panose="02020603050405020304" pitchFamily="18" charset="0"/>
              </a:rPr>
              <a:t> but </a:t>
            </a:r>
            <a:r>
              <a:rPr lang="en-US" altLang="en-US" sz="1600" dirty="0">
                <a:latin typeface="+mn-lt"/>
                <a:cs typeface="Times New Roman" panose="02020603050405020304" pitchFamily="18" charset="0"/>
              </a:rPr>
              <a:t>the function is discontinuous at </a:t>
            </a:r>
            <a:r>
              <a:rPr kumimoji="0" lang="en-US" altLang="en-US" sz="1800" b="0" i="1" u="none" strike="noStrike" cap="none" normalizeH="0" baseline="0" dirty="0">
                <a:ln>
                  <a:noFill/>
                </a:ln>
                <a:effectLst/>
                <a:latin typeface="Times New Roman" panose="02020603050405020304" pitchFamily="18" charset="0"/>
                <a:cs typeface="Times New Roman" panose="02020603050405020304" pitchFamily="18" charset="0"/>
              </a:rPr>
              <a:t>x</a:t>
            </a:r>
            <a:r>
              <a:rPr kumimoji="0" lang="en-US" altLang="en-US" sz="1800" b="0" i="0" u="none" strike="noStrike" cap="none" normalizeH="0" baseline="0" dirty="0">
                <a:ln>
                  <a:noFill/>
                </a:ln>
                <a:effectLst/>
                <a:latin typeface="Times New Roman" panose="02020603050405020304" pitchFamily="18" charset="0"/>
                <a:cs typeface="Times New Roman" panose="02020603050405020304" pitchFamily="18" charset="0"/>
              </a:rPr>
              <a:t> = 2</a:t>
            </a:r>
            <a:r>
              <a:rPr kumimoji="0" lang="en-US" altLang="en-US" sz="1800" b="0" i="0" u="none" strike="noStrike" cap="none" normalizeH="0" baseline="0" dirty="0">
                <a:ln>
                  <a:noFill/>
                </a:ln>
                <a:effectLst/>
                <a:latin typeface="Neue Helvetica W01"/>
              </a:rPr>
              <a:t>.</a:t>
            </a:r>
            <a:endParaRPr kumimoji="0" lang="en-US" altLang="en-US" sz="1800" b="0" i="0" u="none" strike="noStrike" cap="none" normalizeH="0" baseline="0" dirty="0">
              <a:ln>
                <a:noFill/>
              </a:ln>
              <a:effectLst/>
            </a:endParaRPr>
          </a:p>
        </p:txBody>
      </p:sp>
      <p:sp>
        <p:nvSpPr>
          <p:cNvPr id="9" name="Rectangle 2">
            <a:extLst>
              <a:ext uri="{FF2B5EF4-FFF2-40B4-BE49-F238E27FC236}">
                <a16:creationId xmlns:a16="http://schemas.microsoft.com/office/drawing/2014/main" id="{BB0493FF-C03D-453B-9333-FF756DF65296}"/>
              </a:ext>
            </a:extLst>
          </p:cNvPr>
          <p:cNvSpPr>
            <a:spLocks noChangeArrowheads="1"/>
          </p:cNvSpPr>
          <p:nvPr/>
        </p:nvSpPr>
        <p:spPr bwMode="auto">
          <a:xfrm>
            <a:off x="3058650" y="4528421"/>
            <a:ext cx="3177379"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latin typeface="+mn-lt"/>
                <a:cs typeface="Times New Roman" panose="02020603050405020304" pitchFamily="18" charset="0"/>
              </a:rPr>
              <a:t>The function is continuous over the half-open interval </a:t>
            </a:r>
            <a:r>
              <a:rPr kumimoji="0" lang="en-US" altLang="en-US" sz="1800" b="0" i="0" u="none" strike="noStrike" cap="none" normalizeH="0" baseline="0" dirty="0">
                <a:ln>
                  <a:noFill/>
                </a:ln>
                <a:effectLst/>
                <a:latin typeface="Times New Roman" panose="02020603050405020304" pitchFamily="18" charset="0"/>
                <a:cs typeface="Times New Roman" panose="02020603050405020304" pitchFamily="18" charset="0"/>
              </a:rPr>
              <a:t>[0, 2),</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latin typeface="+mn-lt"/>
                <a:cs typeface="Times New Roman" panose="02020603050405020304" pitchFamily="18" charset="0"/>
              </a:rPr>
              <a:t>but is not defined at </a:t>
            </a:r>
            <a:r>
              <a:rPr kumimoji="0" lang="en-US" altLang="en-US" sz="1600" b="0" i="1" u="none" strike="noStrike" cap="none" normalizeH="0" baseline="0" dirty="0">
                <a:ln>
                  <a:noFill/>
                </a:ln>
                <a:effectLst/>
                <a:latin typeface="Times New Roman" panose="02020603050405020304" pitchFamily="18" charset="0"/>
                <a:cs typeface="Times New Roman" panose="02020603050405020304" pitchFamily="18" charset="0"/>
              </a:rPr>
              <a:t>x</a:t>
            </a:r>
            <a:r>
              <a:rPr kumimoji="0" lang="en-US" altLang="en-US" sz="1600" b="0" i="0" u="none" strike="noStrike" cap="none" normalizeH="0" baseline="0" dirty="0">
                <a:ln>
                  <a:noFill/>
                </a:ln>
                <a:effectLst/>
                <a:latin typeface="Times New Roman" panose="02020603050405020304" pitchFamily="18" charset="0"/>
                <a:cs typeface="Times New Roman" panose="02020603050405020304" pitchFamily="18" charset="0"/>
              </a:rPr>
              <a:t> = 2, </a:t>
            </a:r>
            <a:r>
              <a:rPr lang="en-US" altLang="en-US" sz="1600" dirty="0">
                <a:latin typeface="+mn-lt"/>
                <a:cs typeface="Times New Roman" panose="02020603050405020304" pitchFamily="18" charset="0"/>
              </a:rPr>
              <a:t>so, is not continuous over a closed, bounded interval. </a:t>
            </a:r>
          </a:p>
        </p:txBody>
      </p:sp>
      <p:sp>
        <p:nvSpPr>
          <p:cNvPr id="42" name="TextBox 41">
            <a:extLst>
              <a:ext uri="{FF2B5EF4-FFF2-40B4-BE49-F238E27FC236}">
                <a16:creationId xmlns:a16="http://schemas.microsoft.com/office/drawing/2014/main" id="{FB49EDB4-703C-41E2-B775-87C052F0E203}"/>
              </a:ext>
            </a:extLst>
          </p:cNvPr>
          <p:cNvSpPr txBox="1"/>
          <p:nvPr/>
        </p:nvSpPr>
        <p:spPr>
          <a:xfrm>
            <a:off x="213531" y="5834003"/>
            <a:ext cx="8842746" cy="769441"/>
          </a:xfrm>
          <a:prstGeom prst="rect">
            <a:avLst/>
          </a:prstGeom>
          <a:noFill/>
        </p:spPr>
        <p:txBody>
          <a:bodyPr wrap="square">
            <a:spAutoFit/>
          </a:bodyPr>
          <a:lstStyle/>
          <a:p>
            <a:r>
              <a:rPr lang="en-US" sz="2200" dirty="0">
                <a:solidFill>
                  <a:srgbClr val="000000"/>
                </a:solidFill>
                <a:latin typeface="+mn-lt"/>
                <a:cs typeface="Times New Roman" panose="02020603050405020304" pitchFamily="18" charset="0"/>
              </a:rPr>
              <a:t>The function </a:t>
            </a:r>
            <a:r>
              <a:rPr lang="en-US" sz="2000" b="0" i="0" dirty="0">
                <a:solidFill>
                  <a:srgbClr val="0070C0"/>
                </a:solidFill>
                <a:effectLst/>
                <a:latin typeface="Neue Helvetica W01"/>
                <a:sym typeface="Wingdings" panose="05000000000000000000" pitchFamily="2" charset="2"/>
              </a:rPr>
              <a:t></a:t>
            </a:r>
            <a:r>
              <a:rPr lang="en-GB" sz="2000" b="0" i="0" dirty="0">
                <a:solidFill>
                  <a:srgbClr val="0070C0"/>
                </a:solidFill>
                <a:effectLst/>
                <a:sym typeface="Wingdings" panose="05000000000000000000" pitchFamily="2" charset="2"/>
              </a:rPr>
              <a:t> </a:t>
            </a:r>
            <a:r>
              <a:rPr lang="en-US" sz="2200" dirty="0">
                <a:solidFill>
                  <a:srgbClr val="000000"/>
                </a:solidFill>
                <a:latin typeface="+mn-lt"/>
                <a:cs typeface="Times New Roman" panose="02020603050405020304" pitchFamily="18" charset="0"/>
              </a:rPr>
              <a:t>is the only one that has both an absolute maximum and an absolute minimum over its domain.</a:t>
            </a:r>
            <a:endParaRPr lang="en-GB" sz="2200" dirty="0">
              <a:solidFill>
                <a:srgbClr val="000000"/>
              </a:solidFill>
              <a:latin typeface="+mn-lt"/>
              <a:cs typeface="Times New Roman" panose="02020603050405020304" pitchFamily="18" charset="0"/>
            </a:endParaRPr>
          </a:p>
        </p:txBody>
      </p:sp>
    </p:spTree>
    <p:extLst>
      <p:ext uri="{BB962C8B-B14F-4D97-AF65-F5344CB8AC3E}">
        <p14:creationId xmlns:p14="http://schemas.microsoft.com/office/powerpoint/2010/main" val="752881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6" grpId="0"/>
      <p:bldP spid="17" grpId="0"/>
      <p:bldP spid="18" grpId="0"/>
      <p:bldP spid="19" grpId="0"/>
      <p:bldP spid="20" grpId="0"/>
      <p:bldP spid="22" grpId="0"/>
      <p:bldP spid="23" grpId="0"/>
      <p:bldP spid="24" grpId="0"/>
      <p:bldP spid="27" grpId="0"/>
      <p:bldP spid="29" grpId="0"/>
      <p:bldP spid="30" grpId="0"/>
      <p:bldP spid="35" grpId="0"/>
      <p:bldP spid="36" grpId="0"/>
      <p:bldP spid="5" grpId="0" animBg="1"/>
      <p:bldP spid="37" grpId="0"/>
      <p:bldP spid="38" grpId="0"/>
      <p:bldP spid="40" grpId="0"/>
      <p:bldP spid="41" grpId="0"/>
      <p:bldP spid="8" grpId="0"/>
      <p:bldP spid="9" grpId="0"/>
      <p:bldP spid="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2" name="Text Box 4"/>
          <p:cNvSpPr txBox="1">
            <a:spLocks noChangeArrowheads="1"/>
          </p:cNvSpPr>
          <p:nvPr/>
        </p:nvSpPr>
        <p:spPr bwMode="auto">
          <a:xfrm>
            <a:off x="183865" y="1346747"/>
            <a:ext cx="8676920" cy="430887"/>
          </a:xfrm>
          <a:prstGeom prst="rect">
            <a:avLst/>
          </a:prstGeom>
          <a:noFill/>
          <a:ln w="9525">
            <a:noFill/>
            <a:miter lim="800000"/>
            <a:headEnd/>
            <a:tailEnd/>
          </a:ln>
          <a:effectLst/>
        </p:spPr>
        <p:txBody>
          <a:bodyPr wrap="square">
            <a:spAutoFit/>
          </a:bodyPr>
          <a:lstStyle/>
          <a:p>
            <a:r>
              <a:rPr lang="en-US" sz="2200" dirty="0">
                <a:latin typeface="+mn-lt"/>
              </a:rPr>
              <a:t>This idea is useful in determining where absolute extrema occur.</a:t>
            </a:r>
            <a:endParaRPr lang="en-GB" sz="2200" dirty="0">
              <a:latin typeface="+mn-lt"/>
            </a:endParaRPr>
          </a:p>
        </p:txBody>
      </p:sp>
      <p:sp>
        <p:nvSpPr>
          <p:cNvPr id="8" name="Text Box 4"/>
          <p:cNvSpPr txBox="1">
            <a:spLocks noChangeArrowheads="1"/>
          </p:cNvSpPr>
          <p:nvPr/>
        </p:nvSpPr>
        <p:spPr bwMode="auto">
          <a:xfrm>
            <a:off x="246970" y="5167715"/>
            <a:ext cx="8477736" cy="769441"/>
          </a:xfrm>
          <a:prstGeom prst="rect">
            <a:avLst/>
          </a:prstGeom>
          <a:noFill/>
          <a:ln w="9525">
            <a:noFill/>
            <a:miter lim="800000"/>
            <a:headEnd/>
            <a:tailEnd/>
          </a:ln>
          <a:effectLst/>
        </p:spPr>
        <p:txBody>
          <a:bodyPr wrap="square">
            <a:spAutoFit/>
          </a:bodyPr>
          <a:lstStyle/>
          <a:p>
            <a:r>
              <a:rPr lang="en-US" sz="2200" dirty="0">
                <a:latin typeface="+mn-lt"/>
              </a:rPr>
              <a:t>Also, we know that the list of critical points is also a list of all possible relative extrema.</a:t>
            </a:r>
            <a:endParaRPr lang="en-GB" sz="2200" dirty="0">
              <a:latin typeface="+mn-lt"/>
            </a:endParaRPr>
          </a:p>
        </p:txBody>
      </p:sp>
      <p:sp>
        <p:nvSpPr>
          <p:cNvPr id="13" name="Rectangle 2">
            <a:extLst>
              <a:ext uri="{FF2B5EF4-FFF2-40B4-BE49-F238E27FC236}">
                <a16:creationId xmlns:a16="http://schemas.microsoft.com/office/drawing/2014/main" id="{69B7CB94-165C-479C-A4CA-D0DB4ACF10ED}"/>
              </a:ext>
            </a:extLst>
          </p:cNvPr>
          <p:cNvSpPr txBox="1">
            <a:spLocks noChangeArrowheads="1"/>
          </p:cNvSpPr>
          <p:nvPr/>
        </p:nvSpPr>
        <p:spPr>
          <a:xfrm>
            <a:off x="153905" y="183928"/>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14" name="Rectangle 13">
            <a:hlinkClick r:id="rId3"/>
            <a:extLst>
              <a:ext uri="{FF2B5EF4-FFF2-40B4-BE49-F238E27FC236}">
                <a16:creationId xmlns:a16="http://schemas.microsoft.com/office/drawing/2014/main" id="{FB161B45-53A9-4410-BA8B-2896D41F9B5A}"/>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3"/>
            <a:extLst>
              <a:ext uri="{FF2B5EF4-FFF2-40B4-BE49-F238E27FC236}">
                <a16:creationId xmlns:a16="http://schemas.microsoft.com/office/drawing/2014/main" id="{038781F6-2AE1-4234-99DC-7372972E5A55}"/>
              </a:ext>
            </a:extLst>
          </p:cNvPr>
          <p:cNvSpPr/>
          <p:nvPr/>
        </p:nvSpPr>
        <p:spPr>
          <a:xfrm>
            <a:off x="800100" y="633249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0FD20DCF-277E-4CB7-A838-AF0E1FD2BF2B}"/>
              </a:ext>
            </a:extLst>
          </p:cNvPr>
          <p:cNvSpPr txBox="1"/>
          <p:nvPr/>
        </p:nvSpPr>
        <p:spPr>
          <a:xfrm>
            <a:off x="247822" y="4490560"/>
            <a:ext cx="8496943" cy="769441"/>
          </a:xfrm>
          <a:prstGeom prst="rect">
            <a:avLst/>
          </a:prstGeom>
          <a:noFill/>
        </p:spPr>
        <p:txBody>
          <a:bodyPr wrap="square">
            <a:spAutoFit/>
          </a:bodyPr>
          <a:lstStyle/>
          <a:p>
            <a:r>
              <a:rPr lang="en-US" sz="2200" dirty="0">
                <a:latin typeface="+mn-lt"/>
              </a:rPr>
              <a:t>We know that absolute extrema can occur at endpoints or at relative extrema.</a:t>
            </a:r>
            <a:endParaRPr lang="en-GB" sz="2200" dirty="0">
              <a:latin typeface="+mn-lt"/>
            </a:endParaRPr>
          </a:p>
        </p:txBody>
      </p:sp>
      <p:sp>
        <p:nvSpPr>
          <p:cNvPr id="2" name="Rectangle 1">
            <a:extLst>
              <a:ext uri="{FF2B5EF4-FFF2-40B4-BE49-F238E27FC236}">
                <a16:creationId xmlns:a16="http://schemas.microsoft.com/office/drawing/2014/main" id="{6857E524-485F-4A5F-B716-8AA334DC08BF}"/>
              </a:ext>
            </a:extLst>
          </p:cNvPr>
          <p:cNvSpPr>
            <a:spLocks noChangeArrowheads="1"/>
          </p:cNvSpPr>
          <p:nvPr/>
        </p:nvSpPr>
        <p:spPr bwMode="auto">
          <a:xfrm>
            <a:off x="183865" y="2069394"/>
            <a:ext cx="624669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200" dirty="0">
                <a:latin typeface="+mn-lt"/>
              </a:rPr>
              <a:t>The </a:t>
            </a:r>
            <a:r>
              <a:rPr lang="en-US" altLang="en-US" sz="2200" b="1" dirty="0">
                <a:latin typeface="+mn-lt"/>
              </a:rPr>
              <a:t>absolute maximum </a:t>
            </a:r>
            <a:r>
              <a:rPr lang="en-US" altLang="en-US" sz="2200" dirty="0">
                <a:latin typeface="+mn-lt"/>
              </a:rPr>
              <a:t>value occurs at </a:t>
            </a:r>
            <a:r>
              <a:rPr lang="en-US" altLang="en-US" sz="2200" i="1" dirty="0">
                <a:latin typeface="Times New Roman" panose="02020603050405020304" pitchFamily="18" charset="0"/>
                <a:cs typeface="Times New Roman" panose="02020603050405020304" pitchFamily="18" charset="0"/>
              </a:rPr>
              <a:t>x</a:t>
            </a:r>
            <a:r>
              <a:rPr lang="en-US" altLang="en-US" sz="2200" dirty="0">
                <a:latin typeface="Times New Roman" panose="02020603050405020304" pitchFamily="18" charset="0"/>
                <a:cs typeface="Times New Roman" panose="02020603050405020304" pitchFamily="18" charset="0"/>
              </a:rPr>
              <a:t> = 2</a:t>
            </a:r>
            <a:r>
              <a:rPr lang="en-US" altLang="en-US" sz="2200" dirty="0">
                <a:latin typeface="+mn-lt"/>
              </a:rPr>
              <a:t>.</a:t>
            </a:r>
            <a:endParaRPr kumimoji="0" lang="en-US" altLang="en-US" sz="2200" b="0" i="0" u="none" strike="noStrike" cap="none" normalizeH="0" baseline="0" dirty="0">
              <a:ln>
                <a:noFill/>
              </a:ln>
              <a:effectLst/>
              <a:latin typeface="+mn-lt"/>
            </a:endParaRPr>
          </a:p>
        </p:txBody>
      </p:sp>
      <p:sp>
        <p:nvSpPr>
          <p:cNvPr id="18" name="TextBox 17">
            <a:extLst>
              <a:ext uri="{FF2B5EF4-FFF2-40B4-BE49-F238E27FC236}">
                <a16:creationId xmlns:a16="http://schemas.microsoft.com/office/drawing/2014/main" id="{46BDDB4F-52DE-48F7-8C49-F32370B8CE8A}"/>
              </a:ext>
            </a:extLst>
          </p:cNvPr>
          <p:cNvSpPr txBox="1"/>
          <p:nvPr/>
        </p:nvSpPr>
        <p:spPr>
          <a:xfrm>
            <a:off x="198272" y="620688"/>
            <a:ext cx="8945728" cy="769441"/>
          </a:xfrm>
          <a:prstGeom prst="rect">
            <a:avLst/>
          </a:prstGeom>
          <a:noFill/>
        </p:spPr>
        <p:txBody>
          <a:bodyPr wrap="square">
            <a:spAutoFit/>
          </a:bodyPr>
          <a:lstStyle/>
          <a:p>
            <a:r>
              <a:rPr lang="en-US" sz="2200" dirty="0">
                <a:latin typeface="+mn-lt"/>
              </a:rPr>
              <a:t>Before looking at how to find absolute extrema, let’s examine the related concept of local extrema. </a:t>
            </a:r>
            <a:endParaRPr lang="en-GB" sz="2200" dirty="0">
              <a:latin typeface="+mn-lt"/>
            </a:endParaRPr>
          </a:p>
        </p:txBody>
      </p:sp>
      <p:sp>
        <p:nvSpPr>
          <p:cNvPr id="20" name="Text Box 4">
            <a:extLst>
              <a:ext uri="{FF2B5EF4-FFF2-40B4-BE49-F238E27FC236}">
                <a16:creationId xmlns:a16="http://schemas.microsoft.com/office/drawing/2014/main" id="{7D568DAF-753A-41A5-B83A-6C69264DDD4E}"/>
              </a:ext>
            </a:extLst>
          </p:cNvPr>
          <p:cNvSpPr txBox="1">
            <a:spLocks noChangeArrowheads="1"/>
          </p:cNvSpPr>
          <p:nvPr/>
        </p:nvSpPr>
        <p:spPr bwMode="auto">
          <a:xfrm>
            <a:off x="611560" y="1701509"/>
            <a:ext cx="4497233" cy="430887"/>
          </a:xfrm>
          <a:prstGeom prst="rect">
            <a:avLst/>
          </a:prstGeom>
          <a:noFill/>
          <a:ln w="9525">
            <a:noFill/>
            <a:miter lim="800000"/>
            <a:headEnd/>
            <a:tailEnd/>
          </a:ln>
          <a:effectLst/>
        </p:spPr>
        <p:txBody>
          <a:bodyPr wrap="square">
            <a:spAutoFit/>
          </a:bodyPr>
          <a:lstStyle/>
          <a:p>
            <a:r>
              <a:rPr lang="en-US" altLang="en-US" sz="2200" dirty="0">
                <a:latin typeface="+mn-lt"/>
              </a:rPr>
              <a:t>Consider the function </a:t>
            </a:r>
            <a:r>
              <a:rPr lang="en-US" altLang="en-US" sz="2200" i="1" dirty="0">
                <a:cs typeface="Times New Roman" panose="02020603050405020304" pitchFamily="18" charset="0"/>
              </a:rPr>
              <a:t>f</a:t>
            </a:r>
            <a:r>
              <a:rPr lang="en-US" altLang="en-US" sz="2200" dirty="0">
                <a:cs typeface="Times New Roman" panose="02020603050405020304" pitchFamily="18" charset="0"/>
              </a:rPr>
              <a:t>(</a:t>
            </a:r>
            <a:r>
              <a:rPr lang="en-US" altLang="en-US" sz="2200" i="1" dirty="0">
                <a:cs typeface="Times New Roman" panose="02020603050405020304" pitchFamily="18" charset="0"/>
              </a:rPr>
              <a:t>x</a:t>
            </a:r>
            <a:r>
              <a:rPr lang="en-US" altLang="en-US" sz="2200" dirty="0">
                <a:cs typeface="Times New Roman" panose="02020603050405020304" pitchFamily="18" charset="0"/>
              </a:rPr>
              <a:t>)</a:t>
            </a:r>
            <a:r>
              <a:rPr lang="en-US" altLang="en-US" sz="2200" dirty="0">
                <a:latin typeface="+mn-lt"/>
              </a:rPr>
              <a:t> shown </a:t>
            </a:r>
          </a:p>
        </p:txBody>
      </p:sp>
      <p:sp>
        <p:nvSpPr>
          <p:cNvPr id="21" name="TextBox 20">
            <a:extLst>
              <a:ext uri="{FF2B5EF4-FFF2-40B4-BE49-F238E27FC236}">
                <a16:creationId xmlns:a16="http://schemas.microsoft.com/office/drawing/2014/main" id="{ECAA36C4-F201-4B26-A9D3-206ED323231E}"/>
              </a:ext>
            </a:extLst>
          </p:cNvPr>
          <p:cNvSpPr txBox="1"/>
          <p:nvPr/>
        </p:nvSpPr>
        <p:spPr>
          <a:xfrm>
            <a:off x="218663" y="5850141"/>
            <a:ext cx="8813311" cy="769441"/>
          </a:xfrm>
          <a:prstGeom prst="rect">
            <a:avLst/>
          </a:prstGeom>
          <a:noFill/>
        </p:spPr>
        <p:txBody>
          <a:bodyPr wrap="square">
            <a:spAutoFit/>
          </a:bodyPr>
          <a:lstStyle/>
          <a:p>
            <a:r>
              <a:rPr lang="en-US" sz="2200" dirty="0">
                <a:latin typeface="+mn-lt"/>
              </a:rPr>
              <a:t>So, the endpoints along with the list of all critical points will in fact be a list of all possible absolute extrema.</a:t>
            </a:r>
            <a:endParaRPr lang="en-GB" sz="2200" dirty="0">
              <a:latin typeface="+mn-lt"/>
            </a:endParaRPr>
          </a:p>
        </p:txBody>
      </p:sp>
      <p:pic>
        <p:nvPicPr>
          <p:cNvPr id="6" name="Picture 5" descr="Chart, line chart&#10;&#10;Description automatically generated">
            <a:extLst>
              <a:ext uri="{FF2B5EF4-FFF2-40B4-BE49-F238E27FC236}">
                <a16:creationId xmlns:a16="http://schemas.microsoft.com/office/drawing/2014/main" id="{AE3E5D76-437D-42A4-9280-B60DB2B7C29C}"/>
              </a:ext>
            </a:extLst>
          </p:cNvPr>
          <p:cNvPicPr>
            <a:picLocks noChangeAspect="1"/>
          </p:cNvPicPr>
          <p:nvPr/>
        </p:nvPicPr>
        <p:blipFill>
          <a:blip r:embed="rId4"/>
          <a:stretch>
            <a:fillRect/>
          </a:stretch>
        </p:blipFill>
        <p:spPr>
          <a:xfrm>
            <a:off x="6551331" y="1727504"/>
            <a:ext cx="2449329" cy="2201565"/>
          </a:xfrm>
          <a:prstGeom prst="rect">
            <a:avLst/>
          </a:prstGeom>
        </p:spPr>
      </p:pic>
      <p:sp>
        <p:nvSpPr>
          <p:cNvPr id="23" name="TextBox 22">
            <a:extLst>
              <a:ext uri="{FF2B5EF4-FFF2-40B4-BE49-F238E27FC236}">
                <a16:creationId xmlns:a16="http://schemas.microsoft.com/office/drawing/2014/main" id="{2AB9D0D0-A686-4963-94A0-977A2A18B56D}"/>
              </a:ext>
            </a:extLst>
          </p:cNvPr>
          <p:cNvSpPr txBox="1"/>
          <p:nvPr/>
        </p:nvSpPr>
        <p:spPr>
          <a:xfrm>
            <a:off x="198272" y="2424156"/>
            <a:ext cx="6306618" cy="769441"/>
          </a:xfrm>
          <a:prstGeom prst="rect">
            <a:avLst/>
          </a:prstGeom>
          <a:noFill/>
        </p:spPr>
        <p:txBody>
          <a:bodyPr wrap="square">
            <a:spAutoFit/>
          </a:bodyPr>
          <a:lstStyle/>
          <a:p>
            <a:r>
              <a:rPr kumimoji="0" lang="en-US" altLang="en-US" sz="2200" b="0" i="1" u="none" strike="noStrike" cap="none" normalizeH="0" baseline="0" dirty="0">
                <a:ln>
                  <a:noFill/>
                </a:ln>
                <a:effectLst/>
                <a:cs typeface="Times New Roman" panose="02020603050405020304" pitchFamily="18" charset="0"/>
              </a:rPr>
              <a:t>f</a:t>
            </a:r>
            <a:r>
              <a:rPr kumimoji="0" lang="en-US" altLang="en-US" sz="2200" b="0" i="0" u="none" strike="noStrike" cap="none" normalizeH="0" baseline="0" dirty="0">
                <a:ln>
                  <a:noFill/>
                </a:ln>
                <a:effectLst/>
                <a:cs typeface="Times New Roman" panose="02020603050405020304" pitchFamily="18" charset="0"/>
              </a:rPr>
              <a:t>(0) </a:t>
            </a:r>
            <a:r>
              <a:rPr lang="en-US" altLang="en-US" sz="2200" dirty="0">
                <a:latin typeface="+mn-lt"/>
              </a:rPr>
              <a:t>is not the largest value of </a:t>
            </a:r>
            <a:r>
              <a:rPr kumimoji="0" lang="en-US" altLang="en-US" sz="2200" b="0" i="1" u="none" strike="noStrike" cap="none" normalizeH="0" baseline="0" dirty="0">
                <a:ln>
                  <a:noFill/>
                </a:ln>
                <a:effectLst/>
                <a:cs typeface="Times New Roman" panose="02020603050405020304" pitchFamily="18" charset="0"/>
              </a:rPr>
              <a:t>f</a:t>
            </a:r>
            <a:r>
              <a:rPr kumimoji="0" lang="en-US" altLang="en-US" sz="2200" b="0" i="0" u="none" strike="noStrike" cap="none" normalizeH="0" baseline="0" dirty="0">
                <a:ln>
                  <a:noFill/>
                </a:ln>
                <a:effectLst/>
                <a:latin typeface="MathJax_Main"/>
              </a:rPr>
              <a:t>,</a:t>
            </a:r>
            <a:r>
              <a:rPr kumimoji="0" lang="en-US" altLang="en-US" sz="2200" b="0" i="0" u="none" strike="noStrike" cap="none" normalizeH="0" baseline="0" dirty="0">
                <a:ln>
                  <a:noFill/>
                </a:ln>
                <a:effectLst/>
                <a:latin typeface="Neue Helvetica W01"/>
              </a:rPr>
              <a:t> </a:t>
            </a:r>
            <a:r>
              <a:rPr lang="en-US" altLang="en-US" sz="2200" dirty="0">
                <a:latin typeface="+mn-lt"/>
              </a:rPr>
              <a:t>but is larger than</a:t>
            </a:r>
            <a:r>
              <a:rPr kumimoji="0" lang="en-US" altLang="en-US" sz="2200" b="0" i="0" u="none" strike="noStrike" cap="none" normalizeH="0" baseline="0" dirty="0">
                <a:ln>
                  <a:noFill/>
                </a:ln>
                <a:effectLst/>
                <a:latin typeface="Neue Helvetica W01"/>
              </a:rPr>
              <a:t> </a:t>
            </a:r>
            <a:r>
              <a:rPr lang="en-US" altLang="en-US" sz="2200" i="1" dirty="0">
                <a:cs typeface="Times New Roman" panose="02020603050405020304" pitchFamily="18" charset="0"/>
              </a:rPr>
              <a:t>f</a:t>
            </a:r>
            <a:r>
              <a:rPr kumimoji="0" lang="en-US" altLang="en-US" sz="2200" b="0" i="0" u="none" strike="noStrike" cap="none" normalizeH="0" baseline="0" dirty="0">
                <a:ln>
                  <a:noFill/>
                </a:ln>
                <a:effectLst/>
                <a:cs typeface="Times New Roman" panose="02020603050405020304" pitchFamily="18" charset="0"/>
              </a:rPr>
              <a:t>(</a:t>
            </a:r>
            <a:r>
              <a:rPr lang="en-US" altLang="en-US" sz="2200" i="1" dirty="0">
                <a:cs typeface="Times New Roman" panose="02020603050405020304" pitchFamily="18" charset="0"/>
              </a:rPr>
              <a:t>x</a:t>
            </a:r>
            <a:r>
              <a:rPr kumimoji="0" lang="en-US" altLang="en-US" sz="2200" b="0" i="0" u="none" strike="noStrike" cap="none" normalizeH="0" baseline="0" dirty="0">
                <a:ln>
                  <a:noFill/>
                </a:ln>
                <a:effectLst/>
                <a:cs typeface="Times New Roman" panose="02020603050405020304" pitchFamily="18" charset="0"/>
              </a:rPr>
              <a:t>) </a:t>
            </a:r>
            <a:r>
              <a:rPr lang="en-US" altLang="en-US" sz="2200" dirty="0">
                <a:latin typeface="+mn-lt"/>
              </a:rPr>
              <a:t>for all </a:t>
            </a:r>
            <a:r>
              <a:rPr lang="en-US" altLang="en-US" sz="2200" i="1" dirty="0">
                <a:cs typeface="Times New Roman" panose="02020603050405020304" pitchFamily="18" charset="0"/>
              </a:rPr>
              <a:t>x</a:t>
            </a:r>
            <a:r>
              <a:rPr kumimoji="0" lang="en-US" altLang="en-US" sz="2200" b="0" i="0" u="none" strike="noStrike" cap="none" normalizeH="0" baseline="0" dirty="0">
                <a:ln>
                  <a:noFill/>
                </a:ln>
                <a:effectLst/>
                <a:latin typeface="Neue Helvetica W01"/>
              </a:rPr>
              <a:t> </a:t>
            </a:r>
            <a:r>
              <a:rPr lang="en-US" altLang="en-US" sz="2200" dirty="0">
                <a:latin typeface="+mn-lt"/>
              </a:rPr>
              <a:t>near</a:t>
            </a:r>
            <a:r>
              <a:rPr kumimoji="0" lang="en-US" altLang="en-US" sz="2200" b="0" i="0" u="none" strike="noStrike" cap="none" normalizeH="0" baseline="0" dirty="0">
                <a:ln>
                  <a:noFill/>
                </a:ln>
                <a:effectLst/>
                <a:latin typeface="Neue Helvetica W01"/>
              </a:rPr>
              <a:t> </a:t>
            </a:r>
            <a:r>
              <a:rPr lang="en-US" altLang="en-US" sz="2200" dirty="0">
                <a:cs typeface="Times New Roman" panose="02020603050405020304" pitchFamily="18" charset="0"/>
              </a:rPr>
              <a:t>0.</a:t>
            </a:r>
            <a:r>
              <a:rPr kumimoji="0" lang="en-US" altLang="en-US" sz="2200" b="0" i="0" u="none" strike="noStrike" cap="none" normalizeH="0" baseline="0" dirty="0">
                <a:ln>
                  <a:noFill/>
                </a:ln>
                <a:effectLst/>
                <a:latin typeface="Neue Helvetica W01"/>
              </a:rPr>
              <a:t> </a:t>
            </a:r>
            <a:endParaRPr lang="en-GB" sz="2200" dirty="0"/>
          </a:p>
        </p:txBody>
      </p:sp>
      <p:sp>
        <p:nvSpPr>
          <p:cNvPr id="25" name="TextBox 24">
            <a:extLst>
              <a:ext uri="{FF2B5EF4-FFF2-40B4-BE49-F238E27FC236}">
                <a16:creationId xmlns:a16="http://schemas.microsoft.com/office/drawing/2014/main" id="{96C61330-FD38-4DD9-B58B-B0E88A2420DD}"/>
              </a:ext>
            </a:extLst>
          </p:cNvPr>
          <p:cNvSpPr txBox="1"/>
          <p:nvPr/>
        </p:nvSpPr>
        <p:spPr>
          <a:xfrm>
            <a:off x="198272" y="3121754"/>
            <a:ext cx="6029840" cy="461665"/>
          </a:xfrm>
          <a:prstGeom prst="rect">
            <a:avLst/>
          </a:prstGeom>
          <a:noFill/>
        </p:spPr>
        <p:txBody>
          <a:bodyPr wrap="square">
            <a:spAutoFit/>
          </a:bodyPr>
          <a:lstStyle/>
          <a:p>
            <a:r>
              <a:rPr lang="en-US" altLang="en-US" sz="2200" dirty="0">
                <a:latin typeface="+mn-lt"/>
              </a:rPr>
              <a:t>We say </a:t>
            </a:r>
            <a:r>
              <a:rPr lang="en-US" altLang="en-US" sz="2200" i="1" dirty="0">
                <a:cs typeface="Times New Roman" panose="02020603050405020304" pitchFamily="18" charset="0"/>
              </a:rPr>
              <a:t> f</a:t>
            </a:r>
            <a:r>
              <a:rPr kumimoji="0" lang="en-US" altLang="en-US" sz="2200" b="0" i="0" u="none" strike="noStrike" cap="none" normalizeH="0" baseline="0" dirty="0">
                <a:ln>
                  <a:noFill/>
                </a:ln>
                <a:effectLst/>
                <a:cs typeface="Times New Roman" panose="02020603050405020304" pitchFamily="18" charset="0"/>
              </a:rPr>
              <a:t>(</a:t>
            </a:r>
            <a:r>
              <a:rPr lang="en-US" altLang="en-US" sz="2200" i="1" dirty="0">
                <a:cs typeface="Times New Roman" panose="02020603050405020304" pitchFamily="18" charset="0"/>
              </a:rPr>
              <a:t>x</a:t>
            </a:r>
            <a:r>
              <a:rPr kumimoji="0" lang="en-US" altLang="en-US" sz="2200" b="0" i="0" u="none" strike="noStrike" cap="none" normalizeH="0" baseline="0" dirty="0">
                <a:ln>
                  <a:noFill/>
                </a:ln>
                <a:effectLst/>
                <a:cs typeface="Times New Roman" panose="02020603050405020304" pitchFamily="18" charset="0"/>
              </a:rPr>
              <a:t>) </a:t>
            </a:r>
            <a:r>
              <a:rPr lang="en-US" altLang="en-US" sz="2200" dirty="0">
                <a:latin typeface="+mn-lt"/>
              </a:rPr>
              <a:t> has a </a:t>
            </a:r>
            <a:r>
              <a:rPr lang="en-US" altLang="en-US" sz="2200" b="1" dirty="0">
                <a:latin typeface="+mn-lt"/>
              </a:rPr>
              <a:t>local maximum </a:t>
            </a:r>
            <a:r>
              <a:rPr lang="en-US" altLang="en-US" sz="2200" dirty="0">
                <a:latin typeface="+mn-lt"/>
              </a:rPr>
              <a:t>at </a:t>
            </a:r>
            <a:r>
              <a:rPr lang="en-US" altLang="en-US" sz="2400" i="1" dirty="0">
                <a:cs typeface="Times New Roman" panose="02020603050405020304" pitchFamily="18" charset="0"/>
              </a:rPr>
              <a:t> x</a:t>
            </a:r>
            <a:r>
              <a:rPr kumimoji="0" lang="en-US" altLang="en-US" sz="2400" b="0" i="0" u="none" strike="noStrike" cap="none" normalizeH="0" baseline="0" dirty="0">
                <a:ln>
                  <a:noFill/>
                </a:ln>
                <a:effectLst/>
                <a:cs typeface="Times New Roman" panose="02020603050405020304" pitchFamily="18" charset="0"/>
              </a:rPr>
              <a:t> = 0</a:t>
            </a:r>
            <a:r>
              <a:rPr kumimoji="0" lang="en-US" altLang="en-US" sz="2400" b="0" i="0" u="none" strike="noStrike" cap="none" normalizeH="0" baseline="0" dirty="0">
                <a:ln>
                  <a:noFill/>
                </a:ln>
                <a:effectLst/>
                <a:latin typeface="MathJax_Main"/>
              </a:rPr>
              <a:t>.</a:t>
            </a:r>
            <a:endParaRPr lang="en-GB" dirty="0"/>
          </a:p>
        </p:txBody>
      </p:sp>
      <p:sp>
        <p:nvSpPr>
          <p:cNvPr id="27" name="TextBox 26">
            <a:extLst>
              <a:ext uri="{FF2B5EF4-FFF2-40B4-BE49-F238E27FC236}">
                <a16:creationId xmlns:a16="http://schemas.microsoft.com/office/drawing/2014/main" id="{8415C861-09A7-490F-BE87-06083E73049A}"/>
              </a:ext>
            </a:extLst>
          </p:cNvPr>
          <p:cNvSpPr txBox="1"/>
          <p:nvPr/>
        </p:nvSpPr>
        <p:spPr>
          <a:xfrm>
            <a:off x="153905" y="3503833"/>
            <a:ext cx="6950462" cy="430887"/>
          </a:xfrm>
          <a:prstGeom prst="rect">
            <a:avLst/>
          </a:prstGeom>
          <a:noFill/>
        </p:spPr>
        <p:txBody>
          <a:bodyPr wrap="square">
            <a:spAutoFit/>
          </a:bodyPr>
          <a:lstStyle/>
          <a:p>
            <a:r>
              <a:rPr lang="en-US" altLang="en-US" sz="2200" dirty="0">
                <a:latin typeface="+mn-lt"/>
              </a:rPr>
              <a:t>The function does not have an </a:t>
            </a:r>
            <a:r>
              <a:rPr lang="en-US" altLang="en-US" sz="2200" b="1" dirty="0">
                <a:latin typeface="+mn-lt"/>
              </a:rPr>
              <a:t>absolute minimum</a:t>
            </a:r>
            <a:endParaRPr lang="en-GB" sz="2200" b="1" dirty="0">
              <a:latin typeface="+mn-lt"/>
            </a:endParaRPr>
          </a:p>
        </p:txBody>
      </p:sp>
      <p:sp>
        <p:nvSpPr>
          <p:cNvPr id="29" name="TextBox 28">
            <a:extLst>
              <a:ext uri="{FF2B5EF4-FFF2-40B4-BE49-F238E27FC236}">
                <a16:creationId xmlns:a16="http://schemas.microsoft.com/office/drawing/2014/main" id="{2FA492C8-2AE8-4B66-8AD5-10C71664A527}"/>
              </a:ext>
            </a:extLst>
          </p:cNvPr>
          <p:cNvSpPr txBox="1"/>
          <p:nvPr/>
        </p:nvSpPr>
        <p:spPr>
          <a:xfrm>
            <a:off x="246969" y="3824860"/>
            <a:ext cx="8676919" cy="769441"/>
          </a:xfrm>
          <a:prstGeom prst="rect">
            <a:avLst/>
          </a:prstGeom>
          <a:noFill/>
        </p:spPr>
        <p:txBody>
          <a:bodyPr wrap="square">
            <a:spAutoFit/>
          </a:bodyPr>
          <a:lstStyle/>
          <a:p>
            <a:r>
              <a:rPr lang="en-US" altLang="en-US" sz="2200" dirty="0">
                <a:latin typeface="+mn-lt"/>
              </a:rPr>
              <a:t>It does have a </a:t>
            </a:r>
            <a:r>
              <a:rPr lang="en-US" altLang="en-US" sz="2200" b="1" dirty="0">
                <a:latin typeface="+mn-lt"/>
              </a:rPr>
              <a:t>local minimum </a:t>
            </a:r>
            <a:r>
              <a:rPr lang="en-US" altLang="en-US" sz="2200" dirty="0">
                <a:latin typeface="+mn-lt"/>
              </a:rPr>
              <a:t>at </a:t>
            </a:r>
            <a:r>
              <a:rPr lang="en-US" altLang="en-US" sz="2200" i="1" dirty="0">
                <a:cs typeface="Times New Roman" panose="02020603050405020304" pitchFamily="18" charset="0"/>
              </a:rPr>
              <a:t> x</a:t>
            </a:r>
            <a:r>
              <a:rPr lang="en-US" altLang="en-US" sz="2200" dirty="0">
                <a:latin typeface="+mn-lt"/>
              </a:rPr>
              <a:t> </a:t>
            </a:r>
            <a:r>
              <a:rPr lang="en-US" altLang="en-US" sz="2200" dirty="0">
                <a:cs typeface="Times New Roman" panose="02020603050405020304" pitchFamily="18" charset="0"/>
              </a:rPr>
              <a:t>= 1</a:t>
            </a:r>
            <a:r>
              <a:rPr lang="en-US" altLang="en-US" sz="2200" dirty="0">
                <a:latin typeface="+mn-lt"/>
              </a:rPr>
              <a:t> because </a:t>
            </a:r>
            <a:r>
              <a:rPr lang="en-US" altLang="en-US" sz="2200" i="1" dirty="0">
                <a:cs typeface="Times New Roman" panose="02020603050405020304" pitchFamily="18" charset="0"/>
              </a:rPr>
              <a:t>f</a:t>
            </a:r>
            <a:r>
              <a:rPr lang="en-US" altLang="en-US" sz="2200" dirty="0">
                <a:cs typeface="Times New Roman" panose="02020603050405020304" pitchFamily="18" charset="0"/>
              </a:rPr>
              <a:t>(1)</a:t>
            </a:r>
            <a:r>
              <a:rPr lang="en-US" altLang="en-US" sz="2200" dirty="0">
                <a:latin typeface="+mn-lt"/>
              </a:rPr>
              <a:t> is less than </a:t>
            </a:r>
            <a:r>
              <a:rPr lang="en-US" altLang="en-US" sz="2200" i="1" dirty="0">
                <a:cs typeface="Times New Roman" panose="02020603050405020304" pitchFamily="18" charset="0"/>
              </a:rPr>
              <a:t>f</a:t>
            </a:r>
            <a:r>
              <a:rPr kumimoji="0" lang="en-US" altLang="en-US" sz="2200" b="0" i="0" u="none" strike="noStrike" cap="none" normalizeH="0" baseline="0" dirty="0">
                <a:ln>
                  <a:noFill/>
                </a:ln>
                <a:effectLst/>
                <a:cs typeface="Times New Roman" panose="02020603050405020304" pitchFamily="18" charset="0"/>
              </a:rPr>
              <a:t>(</a:t>
            </a:r>
            <a:r>
              <a:rPr lang="en-US" altLang="en-US" sz="2200" i="1" dirty="0">
                <a:cs typeface="Times New Roman" panose="02020603050405020304" pitchFamily="18" charset="0"/>
              </a:rPr>
              <a:t>x</a:t>
            </a:r>
            <a:r>
              <a:rPr kumimoji="0" lang="en-US" altLang="en-US" sz="2200" b="0" i="0" u="none" strike="noStrike" cap="none" normalizeH="0" baseline="0" dirty="0">
                <a:ln>
                  <a:noFill/>
                </a:ln>
                <a:effectLst/>
                <a:cs typeface="Times New Roman" panose="02020603050405020304" pitchFamily="18" charset="0"/>
              </a:rPr>
              <a:t>) </a:t>
            </a:r>
            <a:r>
              <a:rPr lang="en-US" altLang="en-US" sz="2200" dirty="0">
                <a:latin typeface="+mn-lt"/>
              </a:rPr>
              <a:t>for </a:t>
            </a:r>
            <a:r>
              <a:rPr lang="en-US" altLang="en-US" sz="2200" i="1" dirty="0">
                <a:cs typeface="Times New Roman" panose="02020603050405020304" pitchFamily="18" charset="0"/>
              </a:rPr>
              <a:t> x </a:t>
            </a:r>
            <a:r>
              <a:rPr lang="en-US" altLang="en-US" sz="2200" dirty="0">
                <a:latin typeface="+mn-lt"/>
              </a:rPr>
              <a:t> near 1. </a:t>
            </a:r>
            <a:endParaRPr lang="en-GB" sz="2200" dirty="0">
              <a:latin typeface="+mn-lt"/>
            </a:endParaRPr>
          </a:p>
        </p:txBody>
      </p:sp>
      <p:sp>
        <p:nvSpPr>
          <p:cNvPr id="26" name="Oval 25">
            <a:extLst>
              <a:ext uri="{FF2B5EF4-FFF2-40B4-BE49-F238E27FC236}">
                <a16:creationId xmlns:a16="http://schemas.microsoft.com/office/drawing/2014/main" id="{ACF7F39B-3B72-43BF-8D69-EC0C62DC38DD}"/>
              </a:ext>
            </a:extLst>
          </p:cNvPr>
          <p:cNvSpPr/>
          <p:nvPr/>
        </p:nvSpPr>
        <p:spPr>
          <a:xfrm>
            <a:off x="8253328" y="232818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958D661B-14B7-4C7D-8096-E0F362941A37}"/>
              </a:ext>
            </a:extLst>
          </p:cNvPr>
          <p:cNvSpPr/>
          <p:nvPr/>
        </p:nvSpPr>
        <p:spPr>
          <a:xfrm>
            <a:off x="7208890" y="280542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E9C52425-6180-42C7-9500-51D8252B6002}"/>
              </a:ext>
            </a:extLst>
          </p:cNvPr>
          <p:cNvSpPr/>
          <p:nvPr/>
        </p:nvSpPr>
        <p:spPr>
          <a:xfrm>
            <a:off x="7730275" y="3305550"/>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4" name="Straight Connector 33">
            <a:extLst>
              <a:ext uri="{FF2B5EF4-FFF2-40B4-BE49-F238E27FC236}">
                <a16:creationId xmlns:a16="http://schemas.microsoft.com/office/drawing/2014/main" id="{A1F760BE-C64F-49E1-BEC4-551FBF8968E8}"/>
              </a:ext>
            </a:extLst>
          </p:cNvPr>
          <p:cNvCxnSpPr/>
          <p:nvPr/>
        </p:nvCxnSpPr>
        <p:spPr>
          <a:xfrm>
            <a:off x="7231750" y="2851146"/>
            <a:ext cx="0" cy="640080"/>
          </a:xfrm>
          <a:prstGeom prst="line">
            <a:avLst/>
          </a:prstGeom>
          <a:ln w="158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CD3DAE-987E-4893-8C53-8504AF33D9FE}"/>
              </a:ext>
            </a:extLst>
          </p:cNvPr>
          <p:cNvCxnSpPr/>
          <p:nvPr/>
        </p:nvCxnSpPr>
        <p:spPr>
          <a:xfrm>
            <a:off x="8285108" y="2373908"/>
            <a:ext cx="0" cy="1133856"/>
          </a:xfrm>
          <a:prstGeom prst="line">
            <a:avLst/>
          </a:prstGeom>
          <a:ln w="158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D34E655-6F3B-4471-AFFF-B352F83900F3}"/>
              </a:ext>
            </a:extLst>
          </p:cNvPr>
          <p:cNvCxnSpPr/>
          <p:nvPr/>
        </p:nvCxnSpPr>
        <p:spPr>
          <a:xfrm>
            <a:off x="7759638" y="3305550"/>
            <a:ext cx="0" cy="182880"/>
          </a:xfrm>
          <a:prstGeom prst="line">
            <a:avLst/>
          </a:prstGeom>
          <a:ln w="15875">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724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86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wipe(down)">
                                      <p:cBhvr>
                                        <p:cTn id="23" dur="500"/>
                                        <p:tgtEl>
                                          <p:spTgt spid="37"/>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wipe(down)">
                                      <p:cBhvr>
                                        <p:cTn id="36" dur="500"/>
                                        <p:tgtEl>
                                          <p:spTgt spid="34"/>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wipe(down)">
                                      <p:cBhvr>
                                        <p:cTn id="57" dur="500"/>
                                        <p:tgtEl>
                                          <p:spTgt spid="38"/>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8"/>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612" grpId="0"/>
      <p:bldP spid="8" grpId="0"/>
      <p:bldP spid="17" grpId="0"/>
      <p:bldP spid="2" grpId="0"/>
      <p:bldP spid="20" grpId="0"/>
      <p:bldP spid="21" grpId="0"/>
      <p:bldP spid="23" grpId="0"/>
      <p:bldP spid="25" grpId="0"/>
      <p:bldP spid="27" grpId="0"/>
      <p:bldP spid="29" grpId="0"/>
      <p:bldP spid="26"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2" name="Text Box 4"/>
          <p:cNvSpPr txBox="1">
            <a:spLocks noChangeArrowheads="1"/>
          </p:cNvSpPr>
          <p:nvPr/>
        </p:nvSpPr>
        <p:spPr bwMode="auto">
          <a:xfrm>
            <a:off x="800225" y="1448412"/>
            <a:ext cx="7769844" cy="830997"/>
          </a:xfrm>
          <a:prstGeom prst="rect">
            <a:avLst/>
          </a:prstGeom>
          <a:noFill/>
          <a:ln w="9525">
            <a:noFill/>
            <a:miter lim="800000"/>
            <a:headEnd/>
            <a:tailEnd/>
          </a:ln>
          <a:effectLst/>
        </p:spPr>
        <p:txBody>
          <a:bodyPr wrap="square">
            <a:spAutoFit/>
          </a:bodyPr>
          <a:lstStyle/>
          <a:p>
            <a:r>
              <a:rPr lang="en-US" dirty="0">
                <a:solidFill>
                  <a:srgbClr val="000000"/>
                </a:solidFill>
                <a:latin typeface="+mn-lt"/>
              </a:rPr>
              <a:t>All that we really need to do is get a list of possible absolute extrema</a:t>
            </a:r>
            <a:r>
              <a:rPr lang="en-US" dirty="0">
                <a:solidFill>
                  <a:srgbClr val="000000"/>
                </a:solidFill>
                <a:cs typeface="Times New Roman" panose="02020603050405020304" pitchFamily="18" charset="0"/>
              </a:rPr>
              <a:t>.</a:t>
            </a:r>
            <a:endParaRPr lang="en-GB" sz="2400" dirty="0">
              <a:solidFill>
                <a:schemeClr val="tx1"/>
              </a:solidFill>
              <a:latin typeface="+mn-lt"/>
            </a:endParaRPr>
          </a:p>
        </p:txBody>
      </p:sp>
      <p:sp>
        <p:nvSpPr>
          <p:cNvPr id="8" name="Text Box 4"/>
          <p:cNvSpPr txBox="1">
            <a:spLocks noChangeArrowheads="1"/>
          </p:cNvSpPr>
          <p:nvPr/>
        </p:nvSpPr>
        <p:spPr bwMode="auto">
          <a:xfrm>
            <a:off x="151707" y="3589405"/>
            <a:ext cx="8678366" cy="430887"/>
          </a:xfrm>
          <a:prstGeom prst="rect">
            <a:avLst/>
          </a:prstGeom>
          <a:noFill/>
          <a:ln w="9525">
            <a:noFill/>
            <a:miter lim="800000"/>
            <a:headEnd/>
            <a:tailEnd/>
          </a:ln>
          <a:effectLst/>
        </p:spPr>
        <p:txBody>
          <a:bodyPr wrap="square">
            <a:spAutoFit/>
          </a:bodyPr>
          <a:lstStyle/>
          <a:p>
            <a:r>
              <a:rPr lang="en-US" sz="2200" dirty="0">
                <a:latin typeface="+mn-lt"/>
              </a:rPr>
              <a:t>1. Verify that the function is continuous on the interval </a:t>
            </a:r>
            <a:r>
              <a:rPr lang="en-US" sz="2200" dirty="0">
                <a:cs typeface="Times New Roman" panose="02020603050405020304" pitchFamily="18" charset="0"/>
              </a:rPr>
              <a:t> [</a:t>
            </a:r>
            <a:r>
              <a:rPr lang="en-US" sz="2200" i="1" dirty="0">
                <a:cs typeface="Times New Roman" panose="02020603050405020304" pitchFamily="18" charset="0"/>
              </a:rPr>
              <a:t>a, b</a:t>
            </a:r>
            <a:r>
              <a:rPr lang="en-US" sz="2200" dirty="0">
                <a:cs typeface="Times New Roman" panose="02020603050405020304" pitchFamily="18" charset="0"/>
              </a:rPr>
              <a:t>]</a:t>
            </a:r>
            <a:r>
              <a:rPr lang="en-US" sz="2200" dirty="0">
                <a:latin typeface="+mn-lt"/>
              </a:rPr>
              <a:t>.</a:t>
            </a:r>
            <a:endParaRPr lang="en-GB" sz="2200" dirty="0">
              <a:latin typeface="+mn-lt"/>
            </a:endParaRPr>
          </a:p>
        </p:txBody>
      </p:sp>
      <p:sp>
        <p:nvSpPr>
          <p:cNvPr id="13" name="Rectangle 2">
            <a:extLst>
              <a:ext uri="{FF2B5EF4-FFF2-40B4-BE49-F238E27FC236}">
                <a16:creationId xmlns:a16="http://schemas.microsoft.com/office/drawing/2014/main" id="{69B7CB94-165C-479C-A4CA-D0DB4ACF10ED}"/>
              </a:ext>
            </a:extLst>
          </p:cNvPr>
          <p:cNvSpPr txBox="1">
            <a:spLocks noChangeArrowheads="1"/>
          </p:cNvSpPr>
          <p:nvPr/>
        </p:nvSpPr>
        <p:spPr>
          <a:xfrm>
            <a:off x="153905" y="183928"/>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14" name="Rectangle 13">
            <a:hlinkClick r:id="rId3"/>
            <a:extLst>
              <a:ext uri="{FF2B5EF4-FFF2-40B4-BE49-F238E27FC236}">
                <a16:creationId xmlns:a16="http://schemas.microsoft.com/office/drawing/2014/main" id="{FB161B45-53A9-4410-BA8B-2896D41F9B5A}"/>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3"/>
            <a:extLst>
              <a:ext uri="{FF2B5EF4-FFF2-40B4-BE49-F238E27FC236}">
                <a16:creationId xmlns:a16="http://schemas.microsoft.com/office/drawing/2014/main" id="{038781F6-2AE1-4234-99DC-7372972E5A55}"/>
              </a:ext>
            </a:extLst>
          </p:cNvPr>
          <p:cNvSpPr/>
          <p:nvPr/>
        </p:nvSpPr>
        <p:spPr>
          <a:xfrm>
            <a:off x="800100" y="633249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6857E524-485F-4A5F-B716-8AA334DC08BF}"/>
              </a:ext>
            </a:extLst>
          </p:cNvPr>
          <p:cNvSpPr>
            <a:spLocks noChangeArrowheads="1"/>
          </p:cNvSpPr>
          <p:nvPr/>
        </p:nvSpPr>
        <p:spPr bwMode="auto">
          <a:xfrm>
            <a:off x="800100" y="2719964"/>
            <a:ext cx="74213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dirty="0">
                <a:latin typeface="+mn-lt"/>
              </a:rPr>
              <a:t>And then identify the largest and smallest values. </a:t>
            </a:r>
            <a:endParaRPr kumimoji="0" lang="en-US" altLang="en-US" b="0" i="0" u="none" strike="noStrike" cap="none" normalizeH="0" baseline="0" dirty="0">
              <a:ln>
                <a:noFill/>
              </a:ln>
              <a:effectLst/>
              <a:latin typeface="+mn-lt"/>
            </a:endParaRPr>
          </a:p>
        </p:txBody>
      </p:sp>
      <p:sp>
        <p:nvSpPr>
          <p:cNvPr id="18" name="TextBox 17">
            <a:extLst>
              <a:ext uri="{FF2B5EF4-FFF2-40B4-BE49-F238E27FC236}">
                <a16:creationId xmlns:a16="http://schemas.microsoft.com/office/drawing/2014/main" id="{46BDDB4F-52DE-48F7-8C49-F32370B8CE8A}"/>
              </a:ext>
            </a:extLst>
          </p:cNvPr>
          <p:cNvSpPr txBox="1"/>
          <p:nvPr/>
        </p:nvSpPr>
        <p:spPr>
          <a:xfrm>
            <a:off x="153905" y="646495"/>
            <a:ext cx="8883816" cy="830997"/>
          </a:xfrm>
          <a:prstGeom prst="rect">
            <a:avLst/>
          </a:prstGeom>
          <a:noFill/>
        </p:spPr>
        <p:txBody>
          <a:bodyPr wrap="square">
            <a:spAutoFit/>
          </a:bodyPr>
          <a:lstStyle/>
          <a:p>
            <a:r>
              <a:rPr lang="en-US" dirty="0">
                <a:latin typeface="+mn-lt"/>
              </a:rPr>
              <a:t>We just need to recall that the absolute extrema are just the largest and smallest values that a function will take</a:t>
            </a:r>
            <a:endParaRPr lang="en-GB" dirty="0">
              <a:latin typeface="+mn-lt"/>
            </a:endParaRPr>
          </a:p>
        </p:txBody>
      </p:sp>
      <p:sp>
        <p:nvSpPr>
          <p:cNvPr id="20" name="Text Box 4">
            <a:extLst>
              <a:ext uri="{FF2B5EF4-FFF2-40B4-BE49-F238E27FC236}">
                <a16:creationId xmlns:a16="http://schemas.microsoft.com/office/drawing/2014/main" id="{7D568DAF-753A-41A5-B83A-6C69264DDD4E}"/>
              </a:ext>
            </a:extLst>
          </p:cNvPr>
          <p:cNvSpPr txBox="1">
            <a:spLocks noChangeArrowheads="1"/>
          </p:cNvSpPr>
          <p:nvPr/>
        </p:nvSpPr>
        <p:spPr bwMode="auto">
          <a:xfrm>
            <a:off x="800100" y="2234512"/>
            <a:ext cx="5716116" cy="461665"/>
          </a:xfrm>
          <a:prstGeom prst="rect">
            <a:avLst/>
          </a:prstGeom>
          <a:noFill/>
          <a:ln w="9525">
            <a:noFill/>
            <a:miter lim="800000"/>
            <a:headEnd/>
            <a:tailEnd/>
          </a:ln>
          <a:effectLst/>
        </p:spPr>
        <p:txBody>
          <a:bodyPr wrap="square">
            <a:spAutoFit/>
          </a:bodyPr>
          <a:lstStyle/>
          <a:p>
            <a:r>
              <a:rPr lang="en-US" dirty="0">
                <a:solidFill>
                  <a:srgbClr val="000000"/>
                </a:solidFill>
                <a:latin typeface="+mn-lt"/>
              </a:rPr>
              <a:t>Plug these points into our function.</a:t>
            </a:r>
            <a:endParaRPr lang="en-GB" sz="2400" dirty="0">
              <a:solidFill>
                <a:schemeClr val="tx1"/>
              </a:solidFill>
              <a:latin typeface="+mn-lt"/>
            </a:endParaRPr>
          </a:p>
        </p:txBody>
      </p:sp>
      <p:sp>
        <p:nvSpPr>
          <p:cNvPr id="16" name="TextBox 15">
            <a:extLst>
              <a:ext uri="{FF2B5EF4-FFF2-40B4-BE49-F238E27FC236}">
                <a16:creationId xmlns:a16="http://schemas.microsoft.com/office/drawing/2014/main" id="{C29E5446-E5F8-4F1F-BF95-2BBD55CDC05C}"/>
              </a:ext>
            </a:extLst>
          </p:cNvPr>
          <p:cNvSpPr txBox="1"/>
          <p:nvPr/>
        </p:nvSpPr>
        <p:spPr>
          <a:xfrm>
            <a:off x="162748" y="3168265"/>
            <a:ext cx="8883815" cy="430887"/>
          </a:xfrm>
          <a:prstGeom prst="rect">
            <a:avLst/>
          </a:prstGeom>
          <a:noFill/>
        </p:spPr>
        <p:txBody>
          <a:bodyPr wrap="square">
            <a:spAutoFit/>
          </a:bodyPr>
          <a:lstStyle/>
          <a:p>
            <a:r>
              <a:rPr lang="en-US" sz="2200" dirty="0">
                <a:latin typeface="+mn-lt"/>
              </a:rPr>
              <a:t>Here is the procedure for finding absolute extrema of </a:t>
            </a:r>
            <a:r>
              <a:rPr lang="en-US" sz="2200" i="1" dirty="0">
                <a:cs typeface="Times New Roman" panose="02020603050405020304" pitchFamily="18" charset="0"/>
              </a:rPr>
              <a:t>f</a:t>
            </a:r>
            <a:r>
              <a:rPr lang="en-US" sz="2200" dirty="0">
                <a:cs typeface="Times New Roman" panose="02020603050405020304" pitchFamily="18" charset="0"/>
              </a:rPr>
              <a:t>(</a:t>
            </a:r>
            <a:r>
              <a:rPr lang="en-US" sz="2200" i="1" dirty="0">
                <a:cs typeface="Times New Roman" panose="02020603050405020304" pitchFamily="18" charset="0"/>
              </a:rPr>
              <a:t>x</a:t>
            </a:r>
            <a:r>
              <a:rPr lang="en-US" sz="2200" dirty="0">
                <a:cs typeface="Times New Roman" panose="02020603050405020304" pitchFamily="18" charset="0"/>
              </a:rPr>
              <a:t>) </a:t>
            </a:r>
            <a:r>
              <a:rPr lang="en-US" sz="2200" dirty="0">
                <a:latin typeface="+mn-lt"/>
              </a:rPr>
              <a:t>on </a:t>
            </a:r>
            <a:r>
              <a:rPr lang="en-US" sz="2200" dirty="0">
                <a:cs typeface="Times New Roman" panose="02020603050405020304" pitchFamily="18" charset="0"/>
              </a:rPr>
              <a:t>[</a:t>
            </a:r>
            <a:r>
              <a:rPr lang="en-US" sz="2200" i="1" dirty="0">
                <a:cs typeface="Times New Roman" panose="02020603050405020304" pitchFamily="18" charset="0"/>
              </a:rPr>
              <a:t>a, b</a:t>
            </a:r>
            <a:r>
              <a:rPr lang="en-US" sz="2200" dirty="0">
                <a:cs typeface="Times New Roman" panose="02020603050405020304" pitchFamily="18" charset="0"/>
              </a:rPr>
              <a:t>]</a:t>
            </a:r>
          </a:p>
        </p:txBody>
      </p:sp>
      <p:sp>
        <p:nvSpPr>
          <p:cNvPr id="17" name="Text Box 4">
            <a:extLst>
              <a:ext uri="{FF2B5EF4-FFF2-40B4-BE49-F238E27FC236}">
                <a16:creationId xmlns:a16="http://schemas.microsoft.com/office/drawing/2014/main" id="{81F31237-62FA-4AD7-AA11-FC98A5A830C1}"/>
              </a:ext>
            </a:extLst>
          </p:cNvPr>
          <p:cNvSpPr txBox="1">
            <a:spLocks noChangeArrowheads="1"/>
          </p:cNvSpPr>
          <p:nvPr/>
        </p:nvSpPr>
        <p:spPr bwMode="auto">
          <a:xfrm>
            <a:off x="151707" y="3979804"/>
            <a:ext cx="8833703" cy="1446550"/>
          </a:xfrm>
          <a:prstGeom prst="rect">
            <a:avLst/>
          </a:prstGeom>
          <a:noFill/>
          <a:ln w="9525">
            <a:noFill/>
            <a:miter lim="800000"/>
            <a:headEnd/>
            <a:tailEnd/>
          </a:ln>
          <a:effectLst/>
        </p:spPr>
        <p:txBody>
          <a:bodyPr wrap="square">
            <a:spAutoFit/>
          </a:bodyPr>
          <a:lstStyle/>
          <a:p>
            <a:pPr marL="287338" indent="-287338"/>
            <a:r>
              <a:rPr lang="en-US" sz="2200" dirty="0">
                <a:latin typeface="+mn-lt"/>
              </a:rPr>
              <a:t>2. Find all critical points of </a:t>
            </a:r>
            <a:r>
              <a:rPr lang="en-US" sz="2200" i="1" dirty="0">
                <a:cs typeface="Times New Roman" panose="02020603050405020304" pitchFamily="18" charset="0"/>
              </a:rPr>
              <a:t> f</a:t>
            </a:r>
            <a:r>
              <a:rPr lang="en-US" sz="2200" dirty="0">
                <a:cs typeface="Times New Roman" panose="02020603050405020304" pitchFamily="18" charset="0"/>
              </a:rPr>
              <a:t>(</a:t>
            </a:r>
            <a:r>
              <a:rPr lang="en-US" sz="2200" i="1" dirty="0">
                <a:cs typeface="Times New Roman" panose="02020603050405020304" pitchFamily="18" charset="0"/>
              </a:rPr>
              <a:t>x</a:t>
            </a:r>
            <a:r>
              <a:rPr lang="en-US" sz="2200" dirty="0">
                <a:cs typeface="Times New Roman" panose="02020603050405020304" pitchFamily="18" charset="0"/>
              </a:rPr>
              <a:t>) </a:t>
            </a:r>
            <a:r>
              <a:rPr lang="en-US" sz="2200" dirty="0">
                <a:latin typeface="+mn-lt"/>
              </a:rPr>
              <a:t> that are in the interval </a:t>
            </a:r>
            <a:r>
              <a:rPr lang="en-US" sz="2200" dirty="0">
                <a:cs typeface="Times New Roman" panose="02020603050405020304" pitchFamily="18" charset="0"/>
              </a:rPr>
              <a:t> [</a:t>
            </a:r>
            <a:r>
              <a:rPr lang="en-US" sz="2200" i="1" dirty="0">
                <a:cs typeface="Times New Roman" panose="02020603050405020304" pitchFamily="18" charset="0"/>
              </a:rPr>
              <a:t>a, b</a:t>
            </a:r>
            <a:r>
              <a:rPr lang="en-US" sz="2200" dirty="0">
                <a:cs typeface="Times New Roman" panose="02020603050405020304" pitchFamily="18" charset="0"/>
              </a:rPr>
              <a:t>]</a:t>
            </a:r>
            <a:r>
              <a:rPr lang="en-US" sz="2200" dirty="0">
                <a:latin typeface="+mn-lt"/>
              </a:rPr>
              <a:t>. Since we are only interested in what the function is doing in this interval, we don’t care about critical points that fall outside the interval.</a:t>
            </a:r>
            <a:endParaRPr lang="en-GB" sz="2200" dirty="0">
              <a:latin typeface="+mn-lt"/>
            </a:endParaRPr>
          </a:p>
        </p:txBody>
      </p:sp>
      <p:sp>
        <p:nvSpPr>
          <p:cNvPr id="19" name="TextBox 18">
            <a:extLst>
              <a:ext uri="{FF2B5EF4-FFF2-40B4-BE49-F238E27FC236}">
                <a16:creationId xmlns:a16="http://schemas.microsoft.com/office/drawing/2014/main" id="{50848408-86BE-4891-B6E5-4940C31E72C0}"/>
              </a:ext>
            </a:extLst>
          </p:cNvPr>
          <p:cNvSpPr txBox="1"/>
          <p:nvPr/>
        </p:nvSpPr>
        <p:spPr>
          <a:xfrm>
            <a:off x="166296" y="5367862"/>
            <a:ext cx="8833703" cy="769441"/>
          </a:xfrm>
          <a:prstGeom prst="rect">
            <a:avLst/>
          </a:prstGeom>
          <a:noFill/>
        </p:spPr>
        <p:txBody>
          <a:bodyPr wrap="square">
            <a:spAutoFit/>
          </a:bodyPr>
          <a:lstStyle/>
          <a:p>
            <a:pPr marL="287338" indent="-287338"/>
            <a:r>
              <a:rPr lang="en-US" sz="2200" dirty="0">
                <a:latin typeface="+mn-lt"/>
              </a:rPr>
              <a:t>3. Evaluate the function at the critical points found in step 2 and the end points.</a:t>
            </a:r>
            <a:endParaRPr lang="en-GB" sz="2200" dirty="0">
              <a:latin typeface="+mn-lt"/>
            </a:endParaRPr>
          </a:p>
        </p:txBody>
      </p:sp>
      <p:sp>
        <p:nvSpPr>
          <p:cNvPr id="21" name="TextBox 20">
            <a:extLst>
              <a:ext uri="{FF2B5EF4-FFF2-40B4-BE49-F238E27FC236}">
                <a16:creationId xmlns:a16="http://schemas.microsoft.com/office/drawing/2014/main" id="{36B50B53-8231-4AAB-BEF1-696B69D5D65F}"/>
              </a:ext>
            </a:extLst>
          </p:cNvPr>
          <p:cNvSpPr txBox="1"/>
          <p:nvPr/>
        </p:nvSpPr>
        <p:spPr>
          <a:xfrm>
            <a:off x="174009" y="6083868"/>
            <a:ext cx="4681182" cy="430887"/>
          </a:xfrm>
          <a:prstGeom prst="rect">
            <a:avLst/>
          </a:prstGeom>
          <a:noFill/>
        </p:spPr>
        <p:txBody>
          <a:bodyPr wrap="square">
            <a:spAutoFit/>
          </a:bodyPr>
          <a:lstStyle/>
          <a:p>
            <a:r>
              <a:rPr lang="en-GB" sz="2200" dirty="0">
                <a:latin typeface="+mn-lt"/>
              </a:rPr>
              <a:t>4. Identify the absolute extrema.</a:t>
            </a:r>
          </a:p>
        </p:txBody>
      </p:sp>
    </p:spTree>
    <p:extLst>
      <p:ext uri="{BB962C8B-B14F-4D97-AF65-F5344CB8AC3E}">
        <p14:creationId xmlns:p14="http://schemas.microsoft.com/office/powerpoint/2010/main" val="163219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86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612" grpId="0"/>
      <p:bldP spid="8" grpId="0"/>
      <p:bldP spid="2" grpId="0"/>
      <p:bldP spid="20" grpId="0"/>
      <p:bldP spid="16" grpId="0"/>
      <p:bldP spid="17" grpId="0"/>
      <p:bldP spid="19"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4" name="Text Box 8"/>
          <p:cNvSpPr txBox="1">
            <a:spLocks noChangeArrowheads="1"/>
          </p:cNvSpPr>
          <p:nvPr/>
        </p:nvSpPr>
        <p:spPr bwMode="auto">
          <a:xfrm>
            <a:off x="109327" y="747415"/>
            <a:ext cx="8766076" cy="830997"/>
          </a:xfrm>
          <a:prstGeom prst="rect">
            <a:avLst/>
          </a:prstGeom>
          <a:solidFill>
            <a:srgbClr val="FFFFCC"/>
          </a:solidFill>
          <a:ln w="28575">
            <a:solidFill>
              <a:schemeClr val="tx1"/>
            </a:solidFill>
            <a:miter lim="800000"/>
            <a:headEnd/>
            <a:tailEnd/>
          </a:ln>
          <a:effectLst/>
        </p:spPr>
        <p:txBody>
          <a:bodyPr wrap="square">
            <a:spAutoFit/>
          </a:bodyPr>
          <a:lstStyle/>
          <a:p>
            <a:pPr indent="1433513"/>
            <a:r>
              <a:rPr lang="en-US" dirty="0">
                <a:latin typeface="+mn-lt"/>
              </a:rPr>
              <a:t>Determine the absolute extrema for the following function and interval. </a:t>
            </a:r>
            <a:r>
              <a:rPr lang="en-GB" sz="2400" i="1" dirty="0">
                <a:latin typeface="Times New Roman" pitchFamily="18" charset="0"/>
              </a:rPr>
              <a:t>g</a:t>
            </a:r>
            <a:r>
              <a:rPr lang="en-GB" sz="2400" dirty="0">
                <a:latin typeface="Times New Roman" pitchFamily="18" charset="0"/>
              </a:rPr>
              <a:t>(</a:t>
            </a:r>
            <a:r>
              <a:rPr lang="en-GB" sz="2400" i="1" dirty="0">
                <a:latin typeface="Times New Roman" pitchFamily="18" charset="0"/>
              </a:rPr>
              <a:t>t</a:t>
            </a:r>
            <a:r>
              <a:rPr lang="en-GB" sz="2400" dirty="0">
                <a:latin typeface="Times New Roman" pitchFamily="18" charset="0"/>
              </a:rPr>
              <a:t>)</a:t>
            </a:r>
            <a:r>
              <a:rPr lang="en-GB" sz="2400" dirty="0"/>
              <a:t> = 2</a:t>
            </a:r>
            <a:r>
              <a:rPr lang="en-GB" sz="2400" i="1" dirty="0">
                <a:latin typeface="Times New Roman" pitchFamily="18" charset="0"/>
              </a:rPr>
              <a:t>t</a:t>
            </a:r>
            <a:r>
              <a:rPr lang="en-GB" sz="2400" baseline="30000" dirty="0"/>
              <a:t>3 </a:t>
            </a:r>
            <a:r>
              <a:rPr lang="en-GB" sz="2400" dirty="0"/>
              <a:t>+ 3</a:t>
            </a:r>
            <a:r>
              <a:rPr lang="en-GB" sz="2400" i="1" dirty="0">
                <a:latin typeface="Times New Roman" pitchFamily="18" charset="0"/>
              </a:rPr>
              <a:t>t</a:t>
            </a:r>
            <a:r>
              <a:rPr lang="en-GB" sz="2400" baseline="30000" dirty="0"/>
              <a:t>2</a:t>
            </a:r>
            <a:r>
              <a:rPr lang="en-GB" sz="2400" dirty="0"/>
              <a:t> – 12</a:t>
            </a:r>
            <a:r>
              <a:rPr lang="en-GB" sz="2400" i="1" dirty="0">
                <a:latin typeface="Times New Roman" pitchFamily="18" charset="0"/>
              </a:rPr>
              <a:t>t </a:t>
            </a:r>
            <a:r>
              <a:rPr lang="en-GB" sz="2400" dirty="0">
                <a:latin typeface="Times New Roman" pitchFamily="18" charset="0"/>
              </a:rPr>
              <a:t>+ 4</a:t>
            </a:r>
            <a:r>
              <a:rPr lang="en-GB" sz="2400" dirty="0"/>
              <a:t> </a:t>
            </a:r>
            <a:r>
              <a:rPr lang="en-GB" dirty="0">
                <a:latin typeface="+mn-lt"/>
              </a:rPr>
              <a:t>on</a:t>
            </a:r>
            <a:r>
              <a:rPr lang="en-GB" sz="2400" dirty="0"/>
              <a:t> [–4, 2].</a:t>
            </a:r>
            <a:r>
              <a:rPr lang="en-US" b="0" i="0" dirty="0">
                <a:solidFill>
                  <a:srgbClr val="000000"/>
                </a:solidFill>
                <a:effectLst/>
                <a:latin typeface="Helvetica" panose="020B0604020202020204" pitchFamily="34" charset="0"/>
              </a:rPr>
              <a:t> </a:t>
            </a:r>
            <a:endParaRPr lang="en-GB" dirty="0">
              <a:latin typeface="+mn-lt"/>
            </a:endParaRPr>
          </a:p>
        </p:txBody>
      </p:sp>
      <p:sp>
        <p:nvSpPr>
          <p:cNvPr id="17" name="16 Rectángulo"/>
          <p:cNvSpPr/>
          <p:nvPr/>
        </p:nvSpPr>
        <p:spPr>
          <a:xfrm>
            <a:off x="40944" y="764395"/>
            <a:ext cx="1693092" cy="461665"/>
          </a:xfrm>
          <a:prstGeom prst="rect">
            <a:avLst/>
          </a:prstGeom>
        </p:spPr>
        <p:txBody>
          <a:bodyPr wrap="none">
            <a:spAutoFit/>
          </a:bodyPr>
          <a:lstStyle/>
          <a:p>
            <a:r>
              <a:rPr lang="en-GB" sz="2400" dirty="0">
                <a:latin typeface="+mn-lt"/>
              </a:rPr>
              <a:t>Example 1:</a:t>
            </a:r>
          </a:p>
        </p:txBody>
      </p:sp>
      <p:sp>
        <p:nvSpPr>
          <p:cNvPr id="60" name="Rectangle 2">
            <a:extLst>
              <a:ext uri="{FF2B5EF4-FFF2-40B4-BE49-F238E27FC236}">
                <a16:creationId xmlns:a16="http://schemas.microsoft.com/office/drawing/2014/main" id="{9786A5AF-FBAD-4AA5-B374-B010E15B9778}"/>
              </a:ext>
            </a:extLst>
          </p:cNvPr>
          <p:cNvSpPr txBox="1">
            <a:spLocks noChangeArrowheads="1"/>
          </p:cNvSpPr>
          <p:nvPr/>
        </p:nvSpPr>
        <p:spPr>
          <a:xfrm>
            <a:off x="153905" y="116632"/>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63" name="Rectangle 62">
            <a:hlinkClick r:id="rId3"/>
            <a:extLst>
              <a:ext uri="{FF2B5EF4-FFF2-40B4-BE49-F238E27FC236}">
                <a16:creationId xmlns:a16="http://schemas.microsoft.com/office/drawing/2014/main" id="{9975B0A7-0754-4C2F-9B8C-C4EB202BC312}"/>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a:extLst>
              <a:ext uri="{FF2B5EF4-FFF2-40B4-BE49-F238E27FC236}">
                <a16:creationId xmlns:a16="http://schemas.microsoft.com/office/drawing/2014/main" id="{43A8FA65-84F4-4EFB-9709-672346E6CCBA}"/>
              </a:ext>
            </a:extLst>
          </p:cNvPr>
          <p:cNvSpPr txBox="1"/>
          <p:nvPr/>
        </p:nvSpPr>
        <p:spPr>
          <a:xfrm>
            <a:off x="205739" y="1553344"/>
            <a:ext cx="1266061" cy="461665"/>
          </a:xfrm>
          <a:prstGeom prst="rect">
            <a:avLst/>
          </a:prstGeom>
          <a:noFill/>
        </p:spPr>
        <p:txBody>
          <a:bodyPr wrap="square">
            <a:spAutoFit/>
          </a:bodyPr>
          <a:lstStyle/>
          <a:p>
            <a:r>
              <a:rPr lang="en-US" dirty="0">
                <a:latin typeface="+mn-lt"/>
              </a:rPr>
              <a:t>Step 1:</a:t>
            </a:r>
            <a:endParaRPr lang="en-GB" dirty="0"/>
          </a:p>
        </p:txBody>
      </p:sp>
      <p:sp>
        <p:nvSpPr>
          <p:cNvPr id="67" name="TextBox 66">
            <a:extLst>
              <a:ext uri="{FF2B5EF4-FFF2-40B4-BE49-F238E27FC236}">
                <a16:creationId xmlns:a16="http://schemas.microsoft.com/office/drawing/2014/main" id="{6058AA96-294A-4457-ADB0-3433C842A586}"/>
              </a:ext>
            </a:extLst>
          </p:cNvPr>
          <p:cNvSpPr txBox="1"/>
          <p:nvPr/>
        </p:nvSpPr>
        <p:spPr>
          <a:xfrm>
            <a:off x="1273725" y="1588616"/>
            <a:ext cx="7861863" cy="707886"/>
          </a:xfrm>
          <a:prstGeom prst="rect">
            <a:avLst/>
          </a:prstGeom>
          <a:noFill/>
        </p:spPr>
        <p:txBody>
          <a:bodyPr wrap="square">
            <a:spAutoFit/>
          </a:bodyPr>
          <a:lstStyle/>
          <a:p>
            <a:r>
              <a:rPr lang="en-US" sz="2000" dirty="0">
                <a:latin typeface="+mn-lt"/>
              </a:rPr>
              <a:t>This is a polynomial function therefore is continuous on the given interval.</a:t>
            </a:r>
            <a:endParaRPr lang="en-GB" sz="2000" dirty="0">
              <a:latin typeface="+mn-lt"/>
            </a:endParaRPr>
          </a:p>
        </p:txBody>
      </p:sp>
      <p:sp>
        <p:nvSpPr>
          <p:cNvPr id="20" name="TextBox 19">
            <a:extLst>
              <a:ext uri="{FF2B5EF4-FFF2-40B4-BE49-F238E27FC236}">
                <a16:creationId xmlns:a16="http://schemas.microsoft.com/office/drawing/2014/main" id="{7D339882-9DF2-4E14-A9E1-4F08B0E09A55}"/>
              </a:ext>
            </a:extLst>
          </p:cNvPr>
          <p:cNvSpPr txBox="1"/>
          <p:nvPr/>
        </p:nvSpPr>
        <p:spPr>
          <a:xfrm>
            <a:off x="1232448" y="2242887"/>
            <a:ext cx="7698090" cy="400110"/>
          </a:xfrm>
          <a:prstGeom prst="rect">
            <a:avLst/>
          </a:prstGeom>
          <a:noFill/>
        </p:spPr>
        <p:txBody>
          <a:bodyPr wrap="square">
            <a:spAutoFit/>
          </a:bodyPr>
          <a:lstStyle/>
          <a:p>
            <a:r>
              <a:rPr lang="en-US" sz="2000" dirty="0">
                <a:latin typeface="+mn-lt"/>
              </a:rPr>
              <a:t>Find all critical points of </a:t>
            </a:r>
            <a:r>
              <a:rPr lang="en-US" sz="2000" i="1" dirty="0">
                <a:cs typeface="Times New Roman" panose="02020603050405020304" pitchFamily="18" charset="0"/>
              </a:rPr>
              <a:t>g</a:t>
            </a:r>
            <a:r>
              <a:rPr lang="en-US" sz="2000" dirty="0">
                <a:cs typeface="Times New Roman" panose="02020603050405020304" pitchFamily="18" charset="0"/>
              </a:rPr>
              <a:t>(</a:t>
            </a:r>
            <a:r>
              <a:rPr lang="en-US" sz="2000" i="1" dirty="0">
                <a:cs typeface="Times New Roman" panose="02020603050405020304" pitchFamily="18" charset="0"/>
              </a:rPr>
              <a:t>t</a:t>
            </a:r>
            <a:r>
              <a:rPr lang="en-US" sz="2000" dirty="0">
                <a:cs typeface="Times New Roman" panose="02020603050405020304" pitchFamily="18" charset="0"/>
              </a:rPr>
              <a:t>) </a:t>
            </a:r>
            <a:r>
              <a:rPr lang="en-US" sz="2000" dirty="0">
                <a:latin typeface="+mn-lt"/>
              </a:rPr>
              <a:t>that are in the interval </a:t>
            </a:r>
            <a:r>
              <a:rPr lang="en-US" sz="2000" dirty="0">
                <a:cs typeface="Times New Roman" panose="02020603050405020304" pitchFamily="18" charset="0"/>
              </a:rPr>
              <a:t>[</a:t>
            </a:r>
            <a:r>
              <a:rPr lang="en-GB" sz="2000" dirty="0"/>
              <a:t>–4, 2</a:t>
            </a:r>
            <a:r>
              <a:rPr lang="en-US" sz="2000" dirty="0">
                <a:cs typeface="Times New Roman" panose="02020603050405020304" pitchFamily="18" charset="0"/>
              </a:rPr>
              <a:t>]</a:t>
            </a:r>
            <a:r>
              <a:rPr lang="en-US" sz="2000" dirty="0">
                <a:latin typeface="+mn-lt"/>
              </a:rPr>
              <a:t>. </a:t>
            </a:r>
            <a:endParaRPr lang="en-GB" sz="2000" dirty="0"/>
          </a:p>
        </p:txBody>
      </p:sp>
      <p:sp>
        <p:nvSpPr>
          <p:cNvPr id="21" name="TextBox 20">
            <a:extLst>
              <a:ext uri="{FF2B5EF4-FFF2-40B4-BE49-F238E27FC236}">
                <a16:creationId xmlns:a16="http://schemas.microsoft.com/office/drawing/2014/main" id="{D8830C00-D6F1-4930-B797-3F88397E7E4F}"/>
              </a:ext>
            </a:extLst>
          </p:cNvPr>
          <p:cNvSpPr txBox="1"/>
          <p:nvPr/>
        </p:nvSpPr>
        <p:spPr>
          <a:xfrm>
            <a:off x="129823" y="2209962"/>
            <a:ext cx="1266061" cy="461665"/>
          </a:xfrm>
          <a:prstGeom prst="rect">
            <a:avLst/>
          </a:prstGeom>
          <a:noFill/>
        </p:spPr>
        <p:txBody>
          <a:bodyPr wrap="square">
            <a:spAutoFit/>
          </a:bodyPr>
          <a:lstStyle/>
          <a:p>
            <a:r>
              <a:rPr lang="en-US" dirty="0">
                <a:latin typeface="+mn-lt"/>
              </a:rPr>
              <a:t>Step 2:</a:t>
            </a:r>
            <a:endParaRPr lang="en-GB" dirty="0"/>
          </a:p>
        </p:txBody>
      </p:sp>
      <p:sp>
        <p:nvSpPr>
          <p:cNvPr id="22" name="TextBox 21">
            <a:extLst>
              <a:ext uri="{FF2B5EF4-FFF2-40B4-BE49-F238E27FC236}">
                <a16:creationId xmlns:a16="http://schemas.microsoft.com/office/drawing/2014/main" id="{0578D0BD-8431-4C30-8D98-590C5E3547EC}"/>
              </a:ext>
            </a:extLst>
          </p:cNvPr>
          <p:cNvSpPr txBox="1"/>
          <p:nvPr/>
        </p:nvSpPr>
        <p:spPr>
          <a:xfrm>
            <a:off x="1147971" y="2582276"/>
            <a:ext cx="7782567" cy="707886"/>
          </a:xfrm>
          <a:prstGeom prst="rect">
            <a:avLst/>
          </a:prstGeom>
          <a:noFill/>
        </p:spPr>
        <p:txBody>
          <a:bodyPr wrap="square">
            <a:spAutoFit/>
          </a:bodyPr>
          <a:lstStyle/>
          <a:p>
            <a:r>
              <a:rPr lang="en-US" sz="2000" dirty="0">
                <a:latin typeface="+mn-lt"/>
              </a:rPr>
              <a:t>We first need the derivative of the function in order to find the critical points</a:t>
            </a:r>
            <a:endParaRPr lang="en-GB" sz="2000" dirty="0">
              <a:latin typeface="+mn-lt"/>
            </a:endParaRPr>
          </a:p>
        </p:txBody>
      </p:sp>
      <p:sp>
        <p:nvSpPr>
          <p:cNvPr id="23" name="TextBox 22">
            <a:extLst>
              <a:ext uri="{FF2B5EF4-FFF2-40B4-BE49-F238E27FC236}">
                <a16:creationId xmlns:a16="http://schemas.microsoft.com/office/drawing/2014/main" id="{D357D33E-6359-4425-A259-2B05354F971E}"/>
              </a:ext>
            </a:extLst>
          </p:cNvPr>
          <p:cNvSpPr txBox="1"/>
          <p:nvPr/>
        </p:nvSpPr>
        <p:spPr>
          <a:xfrm>
            <a:off x="3692209" y="3125565"/>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p:sp>
        <p:nvSpPr>
          <p:cNvPr id="24" name="TextBox 23">
            <a:extLst>
              <a:ext uri="{FF2B5EF4-FFF2-40B4-BE49-F238E27FC236}">
                <a16:creationId xmlns:a16="http://schemas.microsoft.com/office/drawing/2014/main" id="{861CC615-599D-4153-8956-EA80DE375521}"/>
              </a:ext>
            </a:extLst>
          </p:cNvPr>
          <p:cNvSpPr txBox="1"/>
          <p:nvPr/>
        </p:nvSpPr>
        <p:spPr>
          <a:xfrm>
            <a:off x="4524278" y="3125567"/>
            <a:ext cx="875714" cy="430887"/>
          </a:xfrm>
          <a:prstGeom prst="rect">
            <a:avLst/>
          </a:prstGeom>
          <a:noFill/>
        </p:spPr>
        <p:txBody>
          <a:bodyPr wrap="square">
            <a:spAutoFit/>
          </a:bodyPr>
          <a:lstStyle/>
          <a:p>
            <a:r>
              <a:rPr lang="en-US" sz="2200" dirty="0">
                <a:solidFill>
                  <a:srgbClr val="000000"/>
                </a:solidFill>
                <a:latin typeface="+mn-lt"/>
              </a:rPr>
              <a:t>6</a:t>
            </a:r>
            <a:r>
              <a:rPr lang="en-US" sz="2200" i="1" dirty="0">
                <a:solidFill>
                  <a:srgbClr val="000000"/>
                </a:solidFill>
                <a:cs typeface="Times New Roman" panose="02020603050405020304" pitchFamily="18" charset="0"/>
              </a:rPr>
              <a:t>t</a:t>
            </a:r>
            <a:r>
              <a:rPr lang="en-US" sz="2200" baseline="30000" dirty="0">
                <a:solidFill>
                  <a:srgbClr val="000000"/>
                </a:solidFill>
                <a:latin typeface="+mn-lt"/>
              </a:rPr>
              <a:t>2</a:t>
            </a:r>
            <a:endParaRPr lang="en-GB" sz="2200" dirty="0"/>
          </a:p>
        </p:txBody>
      </p:sp>
      <p:sp>
        <p:nvSpPr>
          <p:cNvPr id="25" name="TextBox 24">
            <a:extLst>
              <a:ext uri="{FF2B5EF4-FFF2-40B4-BE49-F238E27FC236}">
                <a16:creationId xmlns:a16="http://schemas.microsoft.com/office/drawing/2014/main" id="{BCAD65F0-F067-40C2-8B92-4A4FAC7FA02E}"/>
              </a:ext>
            </a:extLst>
          </p:cNvPr>
          <p:cNvSpPr txBox="1"/>
          <p:nvPr/>
        </p:nvSpPr>
        <p:spPr>
          <a:xfrm>
            <a:off x="5316366" y="3125565"/>
            <a:ext cx="626945" cy="430887"/>
          </a:xfrm>
          <a:prstGeom prst="rect">
            <a:avLst/>
          </a:prstGeom>
          <a:noFill/>
        </p:spPr>
        <p:txBody>
          <a:bodyPr wrap="square">
            <a:spAutoFit/>
          </a:bodyPr>
          <a:lstStyle/>
          <a:p>
            <a:r>
              <a:rPr lang="en-US" sz="2200" dirty="0">
                <a:solidFill>
                  <a:srgbClr val="000000"/>
                </a:solidFill>
                <a:latin typeface="+mn-lt"/>
              </a:rPr>
              <a:t>6</a:t>
            </a:r>
            <a:r>
              <a:rPr lang="en-US" sz="2200" i="1" dirty="0">
                <a:solidFill>
                  <a:srgbClr val="000000"/>
                </a:solidFill>
                <a:cs typeface="Times New Roman" panose="02020603050405020304" pitchFamily="18" charset="0"/>
              </a:rPr>
              <a:t>t</a:t>
            </a:r>
            <a:endParaRPr lang="en-GB" sz="2200" dirty="0"/>
          </a:p>
        </p:txBody>
      </p:sp>
      <p:sp>
        <p:nvSpPr>
          <p:cNvPr id="26" name="TextBox 25">
            <a:extLst>
              <a:ext uri="{FF2B5EF4-FFF2-40B4-BE49-F238E27FC236}">
                <a16:creationId xmlns:a16="http://schemas.microsoft.com/office/drawing/2014/main" id="{61F41F7F-6CF1-4948-B836-26489D8055FF}"/>
              </a:ext>
            </a:extLst>
          </p:cNvPr>
          <p:cNvSpPr txBox="1"/>
          <p:nvPr/>
        </p:nvSpPr>
        <p:spPr>
          <a:xfrm>
            <a:off x="6036446" y="3125565"/>
            <a:ext cx="640535" cy="430887"/>
          </a:xfrm>
          <a:prstGeom prst="rect">
            <a:avLst/>
          </a:prstGeom>
          <a:noFill/>
        </p:spPr>
        <p:txBody>
          <a:bodyPr wrap="square">
            <a:spAutoFit/>
          </a:bodyPr>
          <a:lstStyle/>
          <a:p>
            <a:r>
              <a:rPr lang="en-US" sz="2200" dirty="0">
                <a:solidFill>
                  <a:srgbClr val="000000"/>
                </a:solidFill>
                <a:latin typeface="+mn-lt"/>
              </a:rPr>
              <a:t>12</a:t>
            </a:r>
            <a:endParaRPr lang="en-GB" sz="2200" dirty="0"/>
          </a:p>
        </p:txBody>
      </p:sp>
      <p:sp>
        <p:nvSpPr>
          <p:cNvPr id="27" name="TextBox 26">
            <a:extLst>
              <a:ext uri="{FF2B5EF4-FFF2-40B4-BE49-F238E27FC236}">
                <a16:creationId xmlns:a16="http://schemas.microsoft.com/office/drawing/2014/main" id="{46A8FD32-8267-4006-9C31-2474288BB665}"/>
              </a:ext>
            </a:extLst>
          </p:cNvPr>
          <p:cNvSpPr txBox="1"/>
          <p:nvPr/>
        </p:nvSpPr>
        <p:spPr>
          <a:xfrm>
            <a:off x="5748414" y="3125564"/>
            <a:ext cx="508195"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28" name="TextBox 27">
            <a:extLst>
              <a:ext uri="{FF2B5EF4-FFF2-40B4-BE49-F238E27FC236}">
                <a16:creationId xmlns:a16="http://schemas.microsoft.com/office/drawing/2014/main" id="{7635BE4E-8495-4349-B5B6-222FFFE6868A}"/>
              </a:ext>
            </a:extLst>
          </p:cNvPr>
          <p:cNvSpPr txBox="1"/>
          <p:nvPr/>
        </p:nvSpPr>
        <p:spPr>
          <a:xfrm>
            <a:off x="5028334" y="3125563"/>
            <a:ext cx="508195"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29" name="TextBox 28">
            <a:extLst>
              <a:ext uri="{FF2B5EF4-FFF2-40B4-BE49-F238E27FC236}">
                <a16:creationId xmlns:a16="http://schemas.microsoft.com/office/drawing/2014/main" id="{6DDB5B6B-3012-435E-8A0A-C7E52D083AC0}"/>
              </a:ext>
            </a:extLst>
          </p:cNvPr>
          <p:cNvSpPr txBox="1"/>
          <p:nvPr/>
        </p:nvSpPr>
        <p:spPr>
          <a:xfrm>
            <a:off x="186874" y="4274462"/>
            <a:ext cx="3859237"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There are two critical points</a:t>
            </a:r>
            <a:endParaRPr lang="en-GB" sz="1800" dirty="0">
              <a:solidFill>
                <a:srgbClr val="FF6600"/>
              </a:solidFill>
              <a:latin typeface="+mn-lt"/>
              <a:cs typeface="Times New Roman" panose="02020603050405020304" pitchFamily="18" charset="0"/>
            </a:endParaRPr>
          </a:p>
        </p:txBody>
      </p:sp>
      <p:sp>
        <p:nvSpPr>
          <p:cNvPr id="30" name="TextBox 29">
            <a:extLst>
              <a:ext uri="{FF2B5EF4-FFF2-40B4-BE49-F238E27FC236}">
                <a16:creationId xmlns:a16="http://schemas.microsoft.com/office/drawing/2014/main" id="{B30043DD-431D-44AE-BCA4-7E971B93689C}"/>
              </a:ext>
            </a:extLst>
          </p:cNvPr>
          <p:cNvSpPr txBox="1"/>
          <p:nvPr/>
        </p:nvSpPr>
        <p:spPr>
          <a:xfrm>
            <a:off x="6468494" y="3125562"/>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31" name="TextBox 30">
            <a:extLst>
              <a:ext uri="{FF2B5EF4-FFF2-40B4-BE49-F238E27FC236}">
                <a16:creationId xmlns:a16="http://schemas.microsoft.com/office/drawing/2014/main" id="{09C35432-F645-4EDD-B9FA-DFA90763C1CC}"/>
              </a:ext>
            </a:extLst>
          </p:cNvPr>
          <p:cNvSpPr txBox="1"/>
          <p:nvPr/>
        </p:nvSpPr>
        <p:spPr>
          <a:xfrm>
            <a:off x="4763561" y="3506273"/>
            <a:ext cx="875714" cy="430887"/>
          </a:xfrm>
          <a:prstGeom prst="rect">
            <a:avLst/>
          </a:prstGeom>
          <a:noFill/>
        </p:spPr>
        <p:txBody>
          <a:bodyPr wrap="square">
            <a:spAutoFit/>
          </a:bodyPr>
          <a:lstStyle/>
          <a:p>
            <a:r>
              <a:rPr lang="en-US" sz="2200" dirty="0">
                <a:solidFill>
                  <a:srgbClr val="000000"/>
                </a:solidFill>
                <a:latin typeface="+mn-lt"/>
              </a:rPr>
              <a:t>(</a:t>
            </a:r>
            <a:r>
              <a:rPr lang="en-US" sz="2200" i="1" dirty="0">
                <a:solidFill>
                  <a:srgbClr val="000000"/>
                </a:solidFill>
                <a:cs typeface="Times New Roman" panose="02020603050405020304" pitchFamily="18" charset="0"/>
              </a:rPr>
              <a:t>t</a:t>
            </a:r>
            <a:r>
              <a:rPr lang="en-US" sz="2200" baseline="30000" dirty="0">
                <a:solidFill>
                  <a:srgbClr val="000000"/>
                </a:solidFill>
                <a:latin typeface="+mn-lt"/>
              </a:rPr>
              <a:t>2</a:t>
            </a:r>
            <a:endParaRPr lang="en-GB" sz="2200" dirty="0"/>
          </a:p>
        </p:txBody>
      </p:sp>
      <p:sp>
        <p:nvSpPr>
          <p:cNvPr id="32" name="TextBox 31">
            <a:extLst>
              <a:ext uri="{FF2B5EF4-FFF2-40B4-BE49-F238E27FC236}">
                <a16:creationId xmlns:a16="http://schemas.microsoft.com/office/drawing/2014/main" id="{42F5E6FD-7B65-4107-BB71-01915F82B186}"/>
              </a:ext>
            </a:extLst>
          </p:cNvPr>
          <p:cNvSpPr txBox="1"/>
          <p:nvPr/>
        </p:nvSpPr>
        <p:spPr>
          <a:xfrm>
            <a:off x="5479151" y="3506953"/>
            <a:ext cx="326622"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t</a:t>
            </a:r>
            <a:endParaRPr lang="en-GB" sz="2200" dirty="0"/>
          </a:p>
        </p:txBody>
      </p:sp>
      <p:sp>
        <p:nvSpPr>
          <p:cNvPr id="33" name="TextBox 32">
            <a:extLst>
              <a:ext uri="{FF2B5EF4-FFF2-40B4-BE49-F238E27FC236}">
                <a16:creationId xmlns:a16="http://schemas.microsoft.com/office/drawing/2014/main" id="{8EDF5C7D-174A-4FB5-A6D3-5EB5AB604E4D}"/>
              </a:ext>
            </a:extLst>
          </p:cNvPr>
          <p:cNvSpPr txBox="1"/>
          <p:nvPr/>
        </p:nvSpPr>
        <p:spPr>
          <a:xfrm>
            <a:off x="6031337" y="3465952"/>
            <a:ext cx="508195" cy="430887"/>
          </a:xfrm>
          <a:prstGeom prst="rect">
            <a:avLst/>
          </a:prstGeom>
          <a:noFill/>
        </p:spPr>
        <p:txBody>
          <a:bodyPr wrap="square">
            <a:spAutoFit/>
          </a:bodyPr>
          <a:lstStyle/>
          <a:p>
            <a:r>
              <a:rPr lang="en-US" sz="2200" dirty="0">
                <a:solidFill>
                  <a:srgbClr val="000000"/>
                </a:solidFill>
                <a:latin typeface="+mn-lt"/>
              </a:rPr>
              <a:t>2)</a:t>
            </a:r>
            <a:endParaRPr lang="en-GB" sz="2200" dirty="0"/>
          </a:p>
        </p:txBody>
      </p:sp>
      <p:sp>
        <p:nvSpPr>
          <p:cNvPr id="34" name="TextBox 33">
            <a:extLst>
              <a:ext uri="{FF2B5EF4-FFF2-40B4-BE49-F238E27FC236}">
                <a16:creationId xmlns:a16="http://schemas.microsoft.com/office/drawing/2014/main" id="{1D6D031E-D927-4D54-9F7B-0A8EEF4C8DEE}"/>
              </a:ext>
            </a:extLst>
          </p:cNvPr>
          <p:cNvSpPr txBox="1"/>
          <p:nvPr/>
        </p:nvSpPr>
        <p:spPr>
          <a:xfrm>
            <a:off x="5733825" y="3465952"/>
            <a:ext cx="508195"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35" name="TextBox 34">
            <a:extLst>
              <a:ext uri="{FF2B5EF4-FFF2-40B4-BE49-F238E27FC236}">
                <a16:creationId xmlns:a16="http://schemas.microsoft.com/office/drawing/2014/main" id="{E766DB06-7419-456E-BD05-087901DBC213}"/>
              </a:ext>
            </a:extLst>
          </p:cNvPr>
          <p:cNvSpPr txBox="1"/>
          <p:nvPr/>
        </p:nvSpPr>
        <p:spPr>
          <a:xfrm>
            <a:off x="5214715" y="3506951"/>
            <a:ext cx="352209"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36" name="TextBox 35">
            <a:extLst>
              <a:ext uri="{FF2B5EF4-FFF2-40B4-BE49-F238E27FC236}">
                <a16:creationId xmlns:a16="http://schemas.microsoft.com/office/drawing/2014/main" id="{845891F8-3167-400B-A998-C17990CFB12E}"/>
              </a:ext>
            </a:extLst>
          </p:cNvPr>
          <p:cNvSpPr txBox="1"/>
          <p:nvPr/>
        </p:nvSpPr>
        <p:spPr>
          <a:xfrm>
            <a:off x="218514" y="3220304"/>
            <a:ext cx="3200183"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Equating the derivative to 0</a:t>
            </a:r>
            <a:endParaRPr lang="en-GB" sz="1800" dirty="0">
              <a:solidFill>
                <a:srgbClr val="FF6600"/>
              </a:solidFill>
            </a:endParaRPr>
          </a:p>
        </p:txBody>
      </p:sp>
      <p:sp>
        <p:nvSpPr>
          <p:cNvPr id="37" name="TextBox 36">
            <a:extLst>
              <a:ext uri="{FF2B5EF4-FFF2-40B4-BE49-F238E27FC236}">
                <a16:creationId xmlns:a16="http://schemas.microsoft.com/office/drawing/2014/main" id="{7FE9ED13-8379-4DBB-A31E-3802D8BFD3B8}"/>
              </a:ext>
            </a:extLst>
          </p:cNvPr>
          <p:cNvSpPr txBox="1"/>
          <p:nvPr/>
        </p:nvSpPr>
        <p:spPr>
          <a:xfrm>
            <a:off x="213849" y="3568818"/>
            <a:ext cx="1528297"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Factor out 6</a:t>
            </a:r>
            <a:endParaRPr lang="en-GB" sz="1800" baseline="30000" dirty="0">
              <a:solidFill>
                <a:srgbClr val="FF6600"/>
              </a:solidFill>
              <a:cs typeface="Times New Roman" panose="02020603050405020304" pitchFamily="18" charset="0"/>
            </a:endParaRPr>
          </a:p>
        </p:txBody>
      </p:sp>
      <p:sp>
        <p:nvSpPr>
          <p:cNvPr id="42" name="TextBox 41">
            <a:extLst>
              <a:ext uri="{FF2B5EF4-FFF2-40B4-BE49-F238E27FC236}">
                <a16:creationId xmlns:a16="http://schemas.microsoft.com/office/drawing/2014/main" id="{A68571CD-345C-45A5-A54A-41CCE465054F}"/>
              </a:ext>
            </a:extLst>
          </p:cNvPr>
          <p:cNvSpPr txBox="1"/>
          <p:nvPr/>
        </p:nvSpPr>
        <p:spPr>
          <a:xfrm>
            <a:off x="7391647" y="5318241"/>
            <a:ext cx="616369" cy="461665"/>
          </a:xfrm>
          <a:prstGeom prst="rect">
            <a:avLst/>
          </a:prstGeom>
          <a:noFill/>
        </p:spPr>
        <p:txBody>
          <a:bodyPr wrap="square">
            <a:spAutoFit/>
          </a:bodyPr>
          <a:lstStyle/>
          <a:p>
            <a:r>
              <a:rPr lang="en-US" dirty="0">
                <a:solidFill>
                  <a:srgbClr val="000000"/>
                </a:solidFill>
                <a:latin typeface="+mn-lt"/>
              </a:rPr>
              <a:t>24</a:t>
            </a:r>
            <a:endParaRPr lang="en-GB" dirty="0"/>
          </a:p>
        </p:txBody>
      </p:sp>
      <p:sp>
        <p:nvSpPr>
          <p:cNvPr id="43" name="TextBox 42">
            <a:extLst>
              <a:ext uri="{FF2B5EF4-FFF2-40B4-BE49-F238E27FC236}">
                <a16:creationId xmlns:a16="http://schemas.microsoft.com/office/drawing/2014/main" id="{CDCE4F56-D3D6-4567-972D-E97DCB7DC057}"/>
              </a:ext>
            </a:extLst>
          </p:cNvPr>
          <p:cNvSpPr txBox="1"/>
          <p:nvPr/>
        </p:nvSpPr>
        <p:spPr>
          <a:xfrm>
            <a:off x="4655343" y="5347422"/>
            <a:ext cx="649523" cy="461665"/>
          </a:xfrm>
          <a:prstGeom prst="rect">
            <a:avLst/>
          </a:prstGeom>
          <a:noFill/>
        </p:spPr>
        <p:txBody>
          <a:bodyPr wrap="square">
            <a:spAutoFit/>
          </a:bodyPr>
          <a:lstStyle/>
          <a:p>
            <a:r>
              <a:rPr lang="en-US" dirty="0">
                <a:solidFill>
                  <a:srgbClr val="000000"/>
                </a:solidFill>
                <a:cs typeface="Times New Roman" panose="02020603050405020304" pitchFamily="18" charset="0"/>
              </a:rPr>
              <a:t>–</a:t>
            </a:r>
            <a:r>
              <a:rPr lang="en-US" dirty="0">
                <a:solidFill>
                  <a:srgbClr val="000000"/>
                </a:solidFill>
                <a:latin typeface="+mn-lt"/>
                <a:cs typeface="Times New Roman" panose="02020603050405020304" pitchFamily="18" charset="0"/>
              </a:rPr>
              <a:t>3</a:t>
            </a:r>
            <a:endParaRPr lang="en-GB" dirty="0">
              <a:latin typeface="+mn-lt"/>
            </a:endParaRPr>
          </a:p>
        </p:txBody>
      </p:sp>
      <p:sp>
        <p:nvSpPr>
          <p:cNvPr id="46" name="TextBox 45">
            <a:extLst>
              <a:ext uri="{FF2B5EF4-FFF2-40B4-BE49-F238E27FC236}">
                <a16:creationId xmlns:a16="http://schemas.microsoft.com/office/drawing/2014/main" id="{69729711-EE3B-4317-ABAE-C1EEF166095E}"/>
              </a:ext>
            </a:extLst>
          </p:cNvPr>
          <p:cNvSpPr txBox="1"/>
          <p:nvPr/>
        </p:nvSpPr>
        <p:spPr>
          <a:xfrm>
            <a:off x="4219462" y="3857513"/>
            <a:ext cx="291909" cy="430887"/>
          </a:xfrm>
          <a:prstGeom prst="rect">
            <a:avLst/>
          </a:prstGeom>
          <a:noFill/>
        </p:spPr>
        <p:txBody>
          <a:bodyPr wrap="square">
            <a:spAutoFit/>
          </a:bodyPr>
          <a:lstStyle/>
          <a:p>
            <a:r>
              <a:rPr lang="en-US" sz="2200" dirty="0">
                <a:solidFill>
                  <a:srgbClr val="000000"/>
                </a:solidFill>
                <a:latin typeface="+mn-lt"/>
              </a:rPr>
              <a:t>6</a:t>
            </a:r>
            <a:endParaRPr lang="en-GB" sz="2200" dirty="0"/>
          </a:p>
        </p:txBody>
      </p:sp>
      <p:sp>
        <p:nvSpPr>
          <p:cNvPr id="47" name="TextBox 46">
            <a:extLst>
              <a:ext uri="{FF2B5EF4-FFF2-40B4-BE49-F238E27FC236}">
                <a16:creationId xmlns:a16="http://schemas.microsoft.com/office/drawing/2014/main" id="{89CB577B-2F90-4D9B-A3BA-D4B0BC6A14A3}"/>
              </a:ext>
            </a:extLst>
          </p:cNvPr>
          <p:cNvSpPr txBox="1"/>
          <p:nvPr/>
        </p:nvSpPr>
        <p:spPr>
          <a:xfrm>
            <a:off x="6440453" y="3884216"/>
            <a:ext cx="712458"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48" name="TextBox 47">
            <a:extLst>
              <a:ext uri="{FF2B5EF4-FFF2-40B4-BE49-F238E27FC236}">
                <a16:creationId xmlns:a16="http://schemas.microsoft.com/office/drawing/2014/main" id="{B1B7B55E-9BBA-4326-AAFC-54CDAD15586D}"/>
              </a:ext>
            </a:extLst>
          </p:cNvPr>
          <p:cNvSpPr txBox="1"/>
          <p:nvPr/>
        </p:nvSpPr>
        <p:spPr>
          <a:xfrm>
            <a:off x="4481934" y="3847871"/>
            <a:ext cx="480591" cy="430887"/>
          </a:xfrm>
          <a:prstGeom prst="rect">
            <a:avLst/>
          </a:prstGeom>
          <a:noFill/>
        </p:spPr>
        <p:txBody>
          <a:bodyPr wrap="square">
            <a:spAutoFit/>
          </a:bodyPr>
          <a:lstStyle/>
          <a:p>
            <a:r>
              <a:rPr lang="en-US" sz="2200" dirty="0">
                <a:solidFill>
                  <a:srgbClr val="000000"/>
                </a:solidFill>
                <a:latin typeface="+mn-lt"/>
              </a:rPr>
              <a:t>(</a:t>
            </a:r>
            <a:r>
              <a:rPr lang="en-US" sz="2200" i="1" dirty="0">
                <a:solidFill>
                  <a:srgbClr val="000000"/>
                </a:solidFill>
                <a:cs typeface="Times New Roman" panose="02020603050405020304" pitchFamily="18" charset="0"/>
              </a:rPr>
              <a:t>t</a:t>
            </a:r>
            <a:endParaRPr lang="en-GB" sz="2200" dirty="0"/>
          </a:p>
        </p:txBody>
      </p:sp>
      <p:sp>
        <p:nvSpPr>
          <p:cNvPr id="49" name="TextBox 48">
            <a:extLst>
              <a:ext uri="{FF2B5EF4-FFF2-40B4-BE49-F238E27FC236}">
                <a16:creationId xmlns:a16="http://schemas.microsoft.com/office/drawing/2014/main" id="{0F57B521-B2EA-4DD9-82F1-A296D3C6BDA1}"/>
              </a:ext>
            </a:extLst>
          </p:cNvPr>
          <p:cNvSpPr txBox="1"/>
          <p:nvPr/>
        </p:nvSpPr>
        <p:spPr>
          <a:xfrm>
            <a:off x="5380225" y="3846413"/>
            <a:ext cx="507453" cy="430887"/>
          </a:xfrm>
          <a:prstGeom prst="rect">
            <a:avLst/>
          </a:prstGeom>
          <a:noFill/>
        </p:spPr>
        <p:txBody>
          <a:bodyPr wrap="square">
            <a:spAutoFit/>
          </a:bodyPr>
          <a:lstStyle/>
          <a:p>
            <a:r>
              <a:rPr lang="en-US" sz="2200" dirty="0">
                <a:solidFill>
                  <a:srgbClr val="000000"/>
                </a:solidFill>
                <a:latin typeface="+mn-lt"/>
              </a:rPr>
              <a:t>(</a:t>
            </a:r>
            <a:r>
              <a:rPr lang="en-US" sz="2200" i="1" dirty="0">
                <a:solidFill>
                  <a:srgbClr val="000000"/>
                </a:solidFill>
                <a:cs typeface="Times New Roman" panose="02020603050405020304" pitchFamily="18" charset="0"/>
              </a:rPr>
              <a:t>t</a:t>
            </a:r>
            <a:endParaRPr lang="en-GB" sz="2200" dirty="0"/>
          </a:p>
        </p:txBody>
      </p:sp>
      <p:sp>
        <p:nvSpPr>
          <p:cNvPr id="50" name="TextBox 49">
            <a:extLst>
              <a:ext uri="{FF2B5EF4-FFF2-40B4-BE49-F238E27FC236}">
                <a16:creationId xmlns:a16="http://schemas.microsoft.com/office/drawing/2014/main" id="{0DC4BA3E-B6F1-4A65-9504-48A0163940BF}"/>
              </a:ext>
            </a:extLst>
          </p:cNvPr>
          <p:cNvSpPr txBox="1"/>
          <p:nvPr/>
        </p:nvSpPr>
        <p:spPr>
          <a:xfrm>
            <a:off x="5699002" y="3847663"/>
            <a:ext cx="818594"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r>
              <a:rPr lang="en-GB" sz="2200" dirty="0">
                <a:cs typeface="Times New Roman" panose="02020603050405020304" pitchFamily="18" charset="0"/>
              </a:rPr>
              <a:t> </a:t>
            </a:r>
            <a:r>
              <a:rPr lang="en-US" sz="2200" dirty="0">
                <a:solidFill>
                  <a:srgbClr val="000000"/>
                </a:solidFill>
                <a:latin typeface="+mn-lt"/>
              </a:rPr>
              <a:t>2)</a:t>
            </a:r>
            <a:endParaRPr lang="en-GB" sz="2200" dirty="0"/>
          </a:p>
        </p:txBody>
      </p:sp>
      <p:sp>
        <p:nvSpPr>
          <p:cNvPr id="51" name="TextBox 50">
            <a:extLst>
              <a:ext uri="{FF2B5EF4-FFF2-40B4-BE49-F238E27FC236}">
                <a16:creationId xmlns:a16="http://schemas.microsoft.com/office/drawing/2014/main" id="{C36D9342-F54C-4CEB-98EA-26E0E463EC9F}"/>
              </a:ext>
            </a:extLst>
          </p:cNvPr>
          <p:cNvSpPr txBox="1"/>
          <p:nvPr/>
        </p:nvSpPr>
        <p:spPr>
          <a:xfrm>
            <a:off x="4843467" y="3856210"/>
            <a:ext cx="740052"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1)</a:t>
            </a:r>
            <a:endParaRPr lang="en-GB" sz="2200" dirty="0">
              <a:latin typeface="+mn-lt"/>
            </a:endParaRPr>
          </a:p>
        </p:txBody>
      </p:sp>
      <p:sp>
        <p:nvSpPr>
          <p:cNvPr id="52" name="TextBox 51">
            <a:extLst>
              <a:ext uri="{FF2B5EF4-FFF2-40B4-BE49-F238E27FC236}">
                <a16:creationId xmlns:a16="http://schemas.microsoft.com/office/drawing/2014/main" id="{55B40DD4-A008-4ABF-895E-2CBF17F3212D}"/>
              </a:ext>
            </a:extLst>
          </p:cNvPr>
          <p:cNvSpPr txBox="1"/>
          <p:nvPr/>
        </p:nvSpPr>
        <p:spPr>
          <a:xfrm>
            <a:off x="4470669" y="4204132"/>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t </a:t>
            </a:r>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1,</a:t>
            </a:r>
            <a:endParaRPr lang="en-GB" sz="2200" dirty="0">
              <a:latin typeface="+mn-lt"/>
              <a:cs typeface="Times New Roman" panose="02020603050405020304" pitchFamily="18" charset="0"/>
            </a:endParaRPr>
          </a:p>
        </p:txBody>
      </p:sp>
      <p:sp>
        <p:nvSpPr>
          <p:cNvPr id="54" name="TextBox 53">
            <a:extLst>
              <a:ext uri="{FF2B5EF4-FFF2-40B4-BE49-F238E27FC236}">
                <a16:creationId xmlns:a16="http://schemas.microsoft.com/office/drawing/2014/main" id="{D67C2CE1-2717-44BD-B42A-EB6234CDA328}"/>
              </a:ext>
            </a:extLst>
          </p:cNvPr>
          <p:cNvSpPr txBox="1"/>
          <p:nvPr/>
        </p:nvSpPr>
        <p:spPr>
          <a:xfrm>
            <a:off x="5432610" y="4209599"/>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t </a:t>
            </a:r>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2,</a:t>
            </a:r>
            <a:endParaRPr lang="en-GB" sz="2200" dirty="0">
              <a:latin typeface="+mn-lt"/>
              <a:cs typeface="Times New Roman" panose="02020603050405020304" pitchFamily="18" charset="0"/>
            </a:endParaRPr>
          </a:p>
        </p:txBody>
      </p:sp>
      <p:sp>
        <p:nvSpPr>
          <p:cNvPr id="55" name="TextBox 54">
            <a:extLst>
              <a:ext uri="{FF2B5EF4-FFF2-40B4-BE49-F238E27FC236}">
                <a16:creationId xmlns:a16="http://schemas.microsoft.com/office/drawing/2014/main" id="{3EFF031F-B18D-4F8F-BBD3-3236C22B50A9}"/>
              </a:ext>
            </a:extLst>
          </p:cNvPr>
          <p:cNvSpPr txBox="1"/>
          <p:nvPr/>
        </p:nvSpPr>
        <p:spPr>
          <a:xfrm>
            <a:off x="213849" y="3907968"/>
            <a:ext cx="211788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Fully </a:t>
            </a:r>
            <a:r>
              <a:rPr lang="en-US" sz="1800" dirty="0" err="1">
                <a:solidFill>
                  <a:srgbClr val="FF6600"/>
                </a:solidFill>
                <a:latin typeface="+mn-lt"/>
                <a:cs typeface="Times New Roman" panose="02020603050405020304" pitchFamily="18" charset="0"/>
              </a:rPr>
              <a:t>factorising</a:t>
            </a:r>
            <a:endParaRPr lang="en-GB" sz="1800" baseline="30000" dirty="0">
              <a:solidFill>
                <a:srgbClr val="FF6600"/>
              </a:solidFill>
              <a:cs typeface="Times New Roman" panose="02020603050405020304" pitchFamily="18" charset="0"/>
            </a:endParaRPr>
          </a:p>
        </p:txBody>
      </p:sp>
      <p:sp>
        <p:nvSpPr>
          <p:cNvPr id="56" name="TextBox 55">
            <a:extLst>
              <a:ext uri="{FF2B5EF4-FFF2-40B4-BE49-F238E27FC236}">
                <a16:creationId xmlns:a16="http://schemas.microsoft.com/office/drawing/2014/main" id="{2C916E6B-0269-414F-9599-728F95CA44DB}"/>
              </a:ext>
            </a:extLst>
          </p:cNvPr>
          <p:cNvSpPr txBox="1"/>
          <p:nvPr/>
        </p:nvSpPr>
        <p:spPr>
          <a:xfrm>
            <a:off x="4540764" y="3507904"/>
            <a:ext cx="507453" cy="430887"/>
          </a:xfrm>
          <a:prstGeom prst="rect">
            <a:avLst/>
          </a:prstGeom>
          <a:noFill/>
        </p:spPr>
        <p:txBody>
          <a:bodyPr wrap="square">
            <a:spAutoFit/>
          </a:bodyPr>
          <a:lstStyle/>
          <a:p>
            <a:r>
              <a:rPr lang="en-US" sz="2200" dirty="0">
                <a:solidFill>
                  <a:srgbClr val="000000"/>
                </a:solidFill>
                <a:latin typeface="+mn-lt"/>
              </a:rPr>
              <a:t>6</a:t>
            </a:r>
            <a:endParaRPr lang="en-GB" sz="2200" dirty="0"/>
          </a:p>
        </p:txBody>
      </p:sp>
      <p:sp>
        <p:nvSpPr>
          <p:cNvPr id="57" name="TextBox 56">
            <a:extLst>
              <a:ext uri="{FF2B5EF4-FFF2-40B4-BE49-F238E27FC236}">
                <a16:creationId xmlns:a16="http://schemas.microsoft.com/office/drawing/2014/main" id="{81F73CC8-5F88-4EF4-84D4-15C95B50CFA0}"/>
              </a:ext>
            </a:extLst>
          </p:cNvPr>
          <p:cNvSpPr txBox="1"/>
          <p:nvPr/>
        </p:nvSpPr>
        <p:spPr>
          <a:xfrm>
            <a:off x="6446035" y="3510598"/>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59" name="TextBox 58">
            <a:extLst>
              <a:ext uri="{FF2B5EF4-FFF2-40B4-BE49-F238E27FC236}">
                <a16:creationId xmlns:a16="http://schemas.microsoft.com/office/drawing/2014/main" id="{5A080463-BB60-44EC-8BB9-DA58DE6D9509}"/>
              </a:ext>
            </a:extLst>
          </p:cNvPr>
          <p:cNvSpPr txBox="1"/>
          <p:nvPr/>
        </p:nvSpPr>
        <p:spPr>
          <a:xfrm>
            <a:off x="142925" y="4578735"/>
            <a:ext cx="8929849" cy="584775"/>
          </a:xfrm>
          <a:prstGeom prst="rect">
            <a:avLst/>
          </a:prstGeom>
          <a:noFill/>
        </p:spPr>
        <p:txBody>
          <a:bodyPr wrap="square">
            <a:spAutoFit/>
          </a:bodyPr>
          <a:lstStyle/>
          <a:p>
            <a:r>
              <a:rPr lang="en-US" sz="1600" dirty="0">
                <a:latin typeface="+mn-lt"/>
              </a:rPr>
              <a:t>We only want the critical points of the function that lie in the interval in question. Both of these do fall in the interval as so we will use both of them</a:t>
            </a:r>
            <a:endParaRPr lang="en-GB" sz="1600" dirty="0">
              <a:latin typeface="+mn-lt"/>
            </a:endParaRPr>
          </a:p>
        </p:txBody>
      </p:sp>
      <p:sp>
        <p:nvSpPr>
          <p:cNvPr id="64" name="TextBox 63">
            <a:extLst>
              <a:ext uri="{FF2B5EF4-FFF2-40B4-BE49-F238E27FC236}">
                <a16:creationId xmlns:a16="http://schemas.microsoft.com/office/drawing/2014/main" id="{FF853ECB-0339-4BC4-A344-1095D6426FEB}"/>
              </a:ext>
            </a:extLst>
          </p:cNvPr>
          <p:cNvSpPr txBox="1"/>
          <p:nvPr/>
        </p:nvSpPr>
        <p:spPr>
          <a:xfrm>
            <a:off x="189042" y="5410574"/>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critical points</a:t>
            </a:r>
            <a:endParaRPr lang="en-GB" sz="1800" baseline="30000" dirty="0">
              <a:solidFill>
                <a:srgbClr val="FF6600"/>
              </a:solidFill>
              <a:cs typeface="Times New Roman" panose="02020603050405020304" pitchFamily="18" charset="0"/>
            </a:endParaRPr>
          </a:p>
        </p:txBody>
      </p:sp>
      <p:sp>
        <p:nvSpPr>
          <p:cNvPr id="71" name="TextBox 70">
            <a:extLst>
              <a:ext uri="{FF2B5EF4-FFF2-40B4-BE49-F238E27FC236}">
                <a16:creationId xmlns:a16="http://schemas.microsoft.com/office/drawing/2014/main" id="{277F7AEF-06F7-4496-AA7F-5EF0D3FBDFEB}"/>
              </a:ext>
            </a:extLst>
          </p:cNvPr>
          <p:cNvSpPr txBox="1"/>
          <p:nvPr/>
        </p:nvSpPr>
        <p:spPr>
          <a:xfrm>
            <a:off x="3866819" y="5378200"/>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(1) =</a:t>
            </a:r>
            <a:endParaRPr lang="en-GB" sz="2200" dirty="0">
              <a:cs typeface="Times New Roman" panose="02020603050405020304" pitchFamily="18" charset="0"/>
            </a:endParaRPr>
          </a:p>
        </p:txBody>
      </p:sp>
      <p:sp>
        <p:nvSpPr>
          <p:cNvPr id="72" name="TextBox 71">
            <a:extLst>
              <a:ext uri="{FF2B5EF4-FFF2-40B4-BE49-F238E27FC236}">
                <a16:creationId xmlns:a16="http://schemas.microsoft.com/office/drawing/2014/main" id="{EE15EC21-1B0E-4A4E-BAD9-3C8BEAF77F55}"/>
              </a:ext>
            </a:extLst>
          </p:cNvPr>
          <p:cNvSpPr txBox="1"/>
          <p:nvPr/>
        </p:nvSpPr>
        <p:spPr>
          <a:xfrm>
            <a:off x="6448782" y="5329373"/>
            <a:ext cx="1136002"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(–2) =</a:t>
            </a:r>
            <a:endParaRPr lang="en-GB" sz="2200" dirty="0">
              <a:cs typeface="Times New Roman" panose="02020603050405020304" pitchFamily="18" charset="0"/>
            </a:endParaRPr>
          </a:p>
        </p:txBody>
      </p:sp>
      <p:sp>
        <p:nvSpPr>
          <p:cNvPr id="73" name="TextBox 72">
            <a:extLst>
              <a:ext uri="{FF2B5EF4-FFF2-40B4-BE49-F238E27FC236}">
                <a16:creationId xmlns:a16="http://schemas.microsoft.com/office/drawing/2014/main" id="{B8BFA73D-25C9-4549-9A30-B4A39941B732}"/>
              </a:ext>
            </a:extLst>
          </p:cNvPr>
          <p:cNvSpPr txBox="1"/>
          <p:nvPr/>
        </p:nvSpPr>
        <p:spPr>
          <a:xfrm>
            <a:off x="7380312" y="5674572"/>
            <a:ext cx="616369" cy="461665"/>
          </a:xfrm>
          <a:prstGeom prst="rect">
            <a:avLst/>
          </a:prstGeom>
          <a:noFill/>
        </p:spPr>
        <p:txBody>
          <a:bodyPr wrap="square">
            <a:spAutoFit/>
          </a:bodyPr>
          <a:lstStyle/>
          <a:p>
            <a:r>
              <a:rPr lang="en-US" dirty="0">
                <a:solidFill>
                  <a:srgbClr val="000000"/>
                </a:solidFill>
                <a:latin typeface="+mn-lt"/>
              </a:rPr>
              <a:t>8</a:t>
            </a:r>
            <a:endParaRPr lang="en-GB" dirty="0"/>
          </a:p>
        </p:txBody>
      </p:sp>
      <p:sp>
        <p:nvSpPr>
          <p:cNvPr id="74" name="TextBox 73">
            <a:extLst>
              <a:ext uri="{FF2B5EF4-FFF2-40B4-BE49-F238E27FC236}">
                <a16:creationId xmlns:a16="http://schemas.microsoft.com/office/drawing/2014/main" id="{4C14565D-0F6E-4490-BDD7-6B1FCEF175A9}"/>
              </a:ext>
            </a:extLst>
          </p:cNvPr>
          <p:cNvSpPr txBox="1"/>
          <p:nvPr/>
        </p:nvSpPr>
        <p:spPr>
          <a:xfrm>
            <a:off x="4644008" y="5703753"/>
            <a:ext cx="760732" cy="461665"/>
          </a:xfrm>
          <a:prstGeom prst="rect">
            <a:avLst/>
          </a:prstGeom>
          <a:noFill/>
        </p:spPr>
        <p:txBody>
          <a:bodyPr wrap="square">
            <a:spAutoFit/>
          </a:bodyPr>
          <a:lstStyle/>
          <a:p>
            <a:r>
              <a:rPr lang="en-US" dirty="0">
                <a:solidFill>
                  <a:srgbClr val="000000"/>
                </a:solidFill>
                <a:cs typeface="Times New Roman" panose="02020603050405020304" pitchFamily="18" charset="0"/>
              </a:rPr>
              <a:t>–</a:t>
            </a:r>
            <a:r>
              <a:rPr lang="en-US" dirty="0">
                <a:solidFill>
                  <a:srgbClr val="000000"/>
                </a:solidFill>
                <a:latin typeface="+mn-lt"/>
                <a:cs typeface="Times New Roman" panose="02020603050405020304" pitchFamily="18" charset="0"/>
              </a:rPr>
              <a:t>28</a:t>
            </a:r>
            <a:endParaRPr lang="en-GB" dirty="0">
              <a:latin typeface="+mn-lt"/>
            </a:endParaRPr>
          </a:p>
        </p:txBody>
      </p:sp>
      <p:sp>
        <p:nvSpPr>
          <p:cNvPr id="75" name="TextBox 74">
            <a:extLst>
              <a:ext uri="{FF2B5EF4-FFF2-40B4-BE49-F238E27FC236}">
                <a16:creationId xmlns:a16="http://schemas.microsoft.com/office/drawing/2014/main" id="{AB4AEAF5-C36C-4C41-90DB-BB44B48B17B1}"/>
              </a:ext>
            </a:extLst>
          </p:cNvPr>
          <p:cNvSpPr txBox="1"/>
          <p:nvPr/>
        </p:nvSpPr>
        <p:spPr>
          <a:xfrm>
            <a:off x="177707" y="5766905"/>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end points</a:t>
            </a:r>
            <a:endParaRPr lang="en-GB" sz="1800" baseline="30000" dirty="0">
              <a:solidFill>
                <a:srgbClr val="FF6600"/>
              </a:solidFill>
              <a:cs typeface="Times New Roman" panose="02020603050405020304" pitchFamily="18" charset="0"/>
            </a:endParaRPr>
          </a:p>
        </p:txBody>
      </p:sp>
      <p:sp>
        <p:nvSpPr>
          <p:cNvPr id="76" name="TextBox 75">
            <a:extLst>
              <a:ext uri="{FF2B5EF4-FFF2-40B4-BE49-F238E27FC236}">
                <a16:creationId xmlns:a16="http://schemas.microsoft.com/office/drawing/2014/main" id="{D0D65E41-F612-4A5A-81BB-CB340F1A9DB4}"/>
              </a:ext>
            </a:extLst>
          </p:cNvPr>
          <p:cNvSpPr txBox="1"/>
          <p:nvPr/>
        </p:nvSpPr>
        <p:spPr>
          <a:xfrm>
            <a:off x="3720219" y="5734531"/>
            <a:ext cx="1149120"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(–4) =</a:t>
            </a:r>
            <a:endParaRPr lang="en-GB" sz="2200" dirty="0">
              <a:cs typeface="Times New Roman" panose="02020603050405020304" pitchFamily="18" charset="0"/>
            </a:endParaRPr>
          </a:p>
        </p:txBody>
      </p:sp>
      <p:sp>
        <p:nvSpPr>
          <p:cNvPr id="77" name="TextBox 76">
            <a:extLst>
              <a:ext uri="{FF2B5EF4-FFF2-40B4-BE49-F238E27FC236}">
                <a16:creationId xmlns:a16="http://schemas.microsoft.com/office/drawing/2014/main" id="{4AE48A25-5FE9-417F-B195-B14DDC3FE735}"/>
              </a:ext>
            </a:extLst>
          </p:cNvPr>
          <p:cNvSpPr txBox="1"/>
          <p:nvPr/>
        </p:nvSpPr>
        <p:spPr>
          <a:xfrm>
            <a:off x="6572133" y="5699159"/>
            <a:ext cx="966488"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(2) =</a:t>
            </a:r>
            <a:endParaRPr lang="en-GB" sz="2200" dirty="0">
              <a:cs typeface="Times New Roman" panose="02020603050405020304" pitchFamily="18" charset="0"/>
            </a:endParaRPr>
          </a:p>
        </p:txBody>
      </p:sp>
      <p:sp>
        <p:nvSpPr>
          <p:cNvPr id="78" name="TextBox 77">
            <a:extLst>
              <a:ext uri="{FF2B5EF4-FFF2-40B4-BE49-F238E27FC236}">
                <a16:creationId xmlns:a16="http://schemas.microsoft.com/office/drawing/2014/main" id="{F15F90B5-43AF-4B09-B848-C9424D81CDF6}"/>
              </a:ext>
            </a:extLst>
          </p:cNvPr>
          <p:cNvSpPr txBox="1"/>
          <p:nvPr/>
        </p:nvSpPr>
        <p:spPr>
          <a:xfrm>
            <a:off x="1269955" y="5103865"/>
            <a:ext cx="7605447" cy="400110"/>
          </a:xfrm>
          <a:prstGeom prst="rect">
            <a:avLst/>
          </a:prstGeom>
          <a:noFill/>
        </p:spPr>
        <p:txBody>
          <a:bodyPr wrap="square">
            <a:spAutoFit/>
          </a:bodyPr>
          <a:lstStyle/>
          <a:p>
            <a:r>
              <a:rPr lang="en-US" sz="2000" dirty="0">
                <a:latin typeface="+mn-lt"/>
              </a:rPr>
              <a:t>Evaluate the function at the critical points</a:t>
            </a:r>
            <a:endParaRPr lang="en-GB" sz="2000" dirty="0"/>
          </a:p>
        </p:txBody>
      </p:sp>
      <p:sp>
        <p:nvSpPr>
          <p:cNvPr id="79" name="TextBox 78">
            <a:extLst>
              <a:ext uri="{FF2B5EF4-FFF2-40B4-BE49-F238E27FC236}">
                <a16:creationId xmlns:a16="http://schemas.microsoft.com/office/drawing/2014/main" id="{995A6A1B-137B-496E-BB70-52938F84F272}"/>
              </a:ext>
            </a:extLst>
          </p:cNvPr>
          <p:cNvSpPr txBox="1"/>
          <p:nvPr/>
        </p:nvSpPr>
        <p:spPr>
          <a:xfrm>
            <a:off x="153905" y="5058176"/>
            <a:ext cx="1266061" cy="461665"/>
          </a:xfrm>
          <a:prstGeom prst="rect">
            <a:avLst/>
          </a:prstGeom>
          <a:noFill/>
        </p:spPr>
        <p:txBody>
          <a:bodyPr wrap="square">
            <a:spAutoFit/>
          </a:bodyPr>
          <a:lstStyle/>
          <a:p>
            <a:r>
              <a:rPr lang="en-US" dirty="0">
                <a:latin typeface="+mn-lt"/>
              </a:rPr>
              <a:t>Step 3:</a:t>
            </a:r>
            <a:endParaRPr lang="en-GB" dirty="0"/>
          </a:p>
        </p:txBody>
      </p:sp>
      <p:sp>
        <p:nvSpPr>
          <p:cNvPr id="80" name="TextBox 79">
            <a:extLst>
              <a:ext uri="{FF2B5EF4-FFF2-40B4-BE49-F238E27FC236}">
                <a16:creationId xmlns:a16="http://schemas.microsoft.com/office/drawing/2014/main" id="{1D6C15B5-C5A4-4DD1-98AA-B48AE587AEAE}"/>
              </a:ext>
            </a:extLst>
          </p:cNvPr>
          <p:cNvSpPr txBox="1"/>
          <p:nvPr/>
        </p:nvSpPr>
        <p:spPr>
          <a:xfrm>
            <a:off x="6422573" y="5103865"/>
            <a:ext cx="2788778" cy="400110"/>
          </a:xfrm>
          <a:prstGeom prst="rect">
            <a:avLst/>
          </a:prstGeom>
          <a:noFill/>
        </p:spPr>
        <p:txBody>
          <a:bodyPr wrap="square">
            <a:spAutoFit/>
          </a:bodyPr>
          <a:lstStyle/>
          <a:p>
            <a:r>
              <a:rPr lang="en-US" sz="2000" dirty="0">
                <a:latin typeface="+mn-lt"/>
              </a:rPr>
              <a:t>and at the end points.</a:t>
            </a:r>
            <a:endParaRPr lang="en-GB" sz="2000" dirty="0"/>
          </a:p>
        </p:txBody>
      </p:sp>
      <p:sp>
        <p:nvSpPr>
          <p:cNvPr id="81" name="TextBox 80">
            <a:extLst>
              <a:ext uri="{FF2B5EF4-FFF2-40B4-BE49-F238E27FC236}">
                <a16:creationId xmlns:a16="http://schemas.microsoft.com/office/drawing/2014/main" id="{623A3BBF-36FF-4C27-AF13-27AF1DCD3BEC}"/>
              </a:ext>
            </a:extLst>
          </p:cNvPr>
          <p:cNvSpPr txBox="1"/>
          <p:nvPr/>
        </p:nvSpPr>
        <p:spPr>
          <a:xfrm>
            <a:off x="1227331" y="6070773"/>
            <a:ext cx="4681182" cy="400110"/>
          </a:xfrm>
          <a:prstGeom prst="rect">
            <a:avLst/>
          </a:prstGeom>
          <a:noFill/>
        </p:spPr>
        <p:txBody>
          <a:bodyPr wrap="square">
            <a:spAutoFit/>
          </a:bodyPr>
          <a:lstStyle/>
          <a:p>
            <a:r>
              <a:rPr lang="en-GB" sz="2000" dirty="0">
                <a:latin typeface="+mn-lt"/>
              </a:rPr>
              <a:t>Identify the absolute extrema.</a:t>
            </a:r>
          </a:p>
        </p:txBody>
      </p:sp>
      <p:sp>
        <p:nvSpPr>
          <p:cNvPr id="82" name="TextBox 81">
            <a:extLst>
              <a:ext uri="{FF2B5EF4-FFF2-40B4-BE49-F238E27FC236}">
                <a16:creationId xmlns:a16="http://schemas.microsoft.com/office/drawing/2014/main" id="{FFF4C17B-023D-429C-A8AE-B66AC7644182}"/>
              </a:ext>
            </a:extLst>
          </p:cNvPr>
          <p:cNvSpPr txBox="1"/>
          <p:nvPr/>
        </p:nvSpPr>
        <p:spPr>
          <a:xfrm>
            <a:off x="156573" y="6041592"/>
            <a:ext cx="1266061" cy="461665"/>
          </a:xfrm>
          <a:prstGeom prst="rect">
            <a:avLst/>
          </a:prstGeom>
          <a:noFill/>
        </p:spPr>
        <p:txBody>
          <a:bodyPr wrap="square">
            <a:spAutoFit/>
          </a:bodyPr>
          <a:lstStyle/>
          <a:p>
            <a:r>
              <a:rPr lang="en-US" dirty="0">
                <a:latin typeface="+mn-lt"/>
              </a:rPr>
              <a:t>Step 4:</a:t>
            </a:r>
            <a:endParaRPr lang="en-GB" dirty="0"/>
          </a:p>
        </p:txBody>
      </p:sp>
      <p:sp>
        <p:nvSpPr>
          <p:cNvPr id="83" name="TextBox 82">
            <a:extLst>
              <a:ext uri="{FF2B5EF4-FFF2-40B4-BE49-F238E27FC236}">
                <a16:creationId xmlns:a16="http://schemas.microsoft.com/office/drawing/2014/main" id="{5C38F1CA-16BB-4E4D-9DD0-2C713B618E9D}"/>
              </a:ext>
            </a:extLst>
          </p:cNvPr>
          <p:cNvSpPr txBox="1"/>
          <p:nvPr/>
        </p:nvSpPr>
        <p:spPr>
          <a:xfrm>
            <a:off x="5282431" y="6100658"/>
            <a:ext cx="3330358" cy="400110"/>
          </a:xfrm>
          <a:prstGeom prst="rect">
            <a:avLst/>
          </a:prstGeom>
          <a:noFill/>
        </p:spPr>
        <p:txBody>
          <a:bodyPr wrap="square">
            <a:spAutoFit/>
          </a:bodyPr>
          <a:lstStyle/>
          <a:p>
            <a:r>
              <a:rPr lang="en-US" sz="2000" dirty="0">
                <a:latin typeface="+mn-lt"/>
              </a:rPr>
              <a:t>Absolute extrema are the</a:t>
            </a:r>
            <a:endParaRPr lang="en-GB" sz="2000" dirty="0">
              <a:latin typeface="+mn-lt"/>
            </a:endParaRPr>
          </a:p>
        </p:txBody>
      </p:sp>
      <p:sp>
        <p:nvSpPr>
          <p:cNvPr id="84" name="TextBox 83">
            <a:extLst>
              <a:ext uri="{FF2B5EF4-FFF2-40B4-BE49-F238E27FC236}">
                <a16:creationId xmlns:a16="http://schemas.microsoft.com/office/drawing/2014/main" id="{7ABAB05D-403A-4AD8-AA08-B02B9976AF6F}"/>
              </a:ext>
            </a:extLst>
          </p:cNvPr>
          <p:cNvSpPr txBox="1"/>
          <p:nvPr/>
        </p:nvSpPr>
        <p:spPr>
          <a:xfrm>
            <a:off x="3367489" y="6420913"/>
            <a:ext cx="5664485" cy="400110"/>
          </a:xfrm>
          <a:prstGeom prst="rect">
            <a:avLst/>
          </a:prstGeom>
          <a:noFill/>
        </p:spPr>
        <p:txBody>
          <a:bodyPr wrap="square">
            <a:spAutoFit/>
          </a:bodyPr>
          <a:lstStyle/>
          <a:p>
            <a:r>
              <a:rPr lang="en-US" sz="2000" dirty="0">
                <a:latin typeface="+mn-lt"/>
              </a:rPr>
              <a:t>largest and smallest the function will ever be</a:t>
            </a:r>
            <a:endParaRPr lang="en-GB" sz="2000" dirty="0">
              <a:latin typeface="+mn-lt"/>
            </a:endParaRPr>
          </a:p>
        </p:txBody>
      </p:sp>
      <p:sp>
        <p:nvSpPr>
          <p:cNvPr id="11" name="Rectangle: Rounded Corners 10">
            <a:extLst>
              <a:ext uri="{FF2B5EF4-FFF2-40B4-BE49-F238E27FC236}">
                <a16:creationId xmlns:a16="http://schemas.microsoft.com/office/drawing/2014/main" id="{AE23D40A-DBE6-4F8B-B1AC-DB90C12D1ACB}"/>
              </a:ext>
            </a:extLst>
          </p:cNvPr>
          <p:cNvSpPr/>
          <p:nvPr/>
        </p:nvSpPr>
        <p:spPr>
          <a:xfrm>
            <a:off x="6472005" y="5391848"/>
            <a:ext cx="1511028" cy="367622"/>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Rectangle: Rounded Corners 84">
            <a:extLst>
              <a:ext uri="{FF2B5EF4-FFF2-40B4-BE49-F238E27FC236}">
                <a16:creationId xmlns:a16="http://schemas.microsoft.com/office/drawing/2014/main" id="{A4746046-C789-455E-9EE4-9DEE61FC0E47}"/>
              </a:ext>
            </a:extLst>
          </p:cNvPr>
          <p:cNvSpPr/>
          <p:nvPr/>
        </p:nvSpPr>
        <p:spPr>
          <a:xfrm>
            <a:off x="3759538" y="5759470"/>
            <a:ext cx="1556827" cy="376767"/>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TextBox 85">
            <a:extLst>
              <a:ext uri="{FF2B5EF4-FFF2-40B4-BE49-F238E27FC236}">
                <a16:creationId xmlns:a16="http://schemas.microsoft.com/office/drawing/2014/main" id="{6B137B41-7CC7-4D44-BF28-D9A4D0BB8145}"/>
              </a:ext>
            </a:extLst>
          </p:cNvPr>
          <p:cNvSpPr txBox="1"/>
          <p:nvPr/>
        </p:nvSpPr>
        <p:spPr>
          <a:xfrm>
            <a:off x="7970575" y="5378200"/>
            <a:ext cx="1068502" cy="584775"/>
          </a:xfrm>
          <a:prstGeom prst="rect">
            <a:avLst/>
          </a:prstGeom>
          <a:noFill/>
        </p:spPr>
        <p:txBody>
          <a:bodyPr wrap="square">
            <a:spAutoFit/>
          </a:bodyPr>
          <a:lstStyle/>
          <a:p>
            <a:r>
              <a:rPr lang="en-US" sz="1600" dirty="0">
                <a:solidFill>
                  <a:srgbClr val="0070C0"/>
                </a:solidFill>
                <a:latin typeface="+mn-lt"/>
              </a:rPr>
              <a:t>Absolute maximum</a:t>
            </a:r>
            <a:endParaRPr lang="en-GB" sz="1600" dirty="0">
              <a:solidFill>
                <a:srgbClr val="0070C0"/>
              </a:solidFill>
            </a:endParaRPr>
          </a:p>
        </p:txBody>
      </p:sp>
      <p:sp>
        <p:nvSpPr>
          <p:cNvPr id="87" name="TextBox 86">
            <a:extLst>
              <a:ext uri="{FF2B5EF4-FFF2-40B4-BE49-F238E27FC236}">
                <a16:creationId xmlns:a16="http://schemas.microsoft.com/office/drawing/2014/main" id="{E3AF4872-AC3A-4307-8EE7-6063AD4DD12B}"/>
              </a:ext>
            </a:extLst>
          </p:cNvPr>
          <p:cNvSpPr txBox="1"/>
          <p:nvPr/>
        </p:nvSpPr>
        <p:spPr>
          <a:xfrm>
            <a:off x="5355418" y="5557143"/>
            <a:ext cx="1211048" cy="584775"/>
          </a:xfrm>
          <a:prstGeom prst="rect">
            <a:avLst/>
          </a:prstGeom>
          <a:noFill/>
        </p:spPr>
        <p:txBody>
          <a:bodyPr wrap="square">
            <a:spAutoFit/>
          </a:bodyPr>
          <a:lstStyle/>
          <a:p>
            <a:r>
              <a:rPr lang="en-US" sz="1600" dirty="0">
                <a:solidFill>
                  <a:srgbClr val="0070C0"/>
                </a:solidFill>
                <a:latin typeface="+mn-lt"/>
              </a:rPr>
              <a:t>Absolute minimum</a:t>
            </a:r>
            <a:endParaRPr lang="en-GB" sz="16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3"/>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8"/>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51"/>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49"/>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50"/>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47"/>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9"/>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52"/>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54"/>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59"/>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79"/>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78"/>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64"/>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71"/>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43"/>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72"/>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42"/>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80"/>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75"/>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76"/>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74"/>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77"/>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73"/>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82"/>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81"/>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85"/>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11"/>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83"/>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84"/>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87"/>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7" grpId="0"/>
      <p:bldP spid="20" grpId="0"/>
      <p:bldP spid="21" grpId="0"/>
      <p:bldP spid="22" grpId="0"/>
      <p:bldP spid="23" grpId="0"/>
      <p:bldP spid="23" grpId="1"/>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42" grpId="0"/>
      <p:bldP spid="43" grpId="0"/>
      <p:bldP spid="46" grpId="0"/>
      <p:bldP spid="47" grpId="0"/>
      <p:bldP spid="48" grpId="0"/>
      <p:bldP spid="49" grpId="0"/>
      <p:bldP spid="50" grpId="0"/>
      <p:bldP spid="51" grpId="0"/>
      <p:bldP spid="52" grpId="0"/>
      <p:bldP spid="54" grpId="0"/>
      <p:bldP spid="55" grpId="0"/>
      <p:bldP spid="56" grpId="0"/>
      <p:bldP spid="57" grpId="0"/>
      <p:bldP spid="59" grpId="0"/>
      <p:bldP spid="64" grpId="0"/>
      <p:bldP spid="71" grpId="0"/>
      <p:bldP spid="72" grpId="0"/>
      <p:bldP spid="73" grpId="0"/>
      <p:bldP spid="74" grpId="0"/>
      <p:bldP spid="75" grpId="0"/>
      <p:bldP spid="76" grpId="0"/>
      <p:bldP spid="77" grpId="0"/>
      <p:bldP spid="78" grpId="0"/>
      <p:bldP spid="79" grpId="0"/>
      <p:bldP spid="80" grpId="0"/>
      <p:bldP spid="81" grpId="0"/>
      <p:bldP spid="82" grpId="0"/>
      <p:bldP spid="83" grpId="0"/>
      <p:bldP spid="84" grpId="0"/>
      <p:bldP spid="11" grpId="0" animBg="1"/>
      <p:bldP spid="85" grpId="0" animBg="1"/>
      <p:bldP spid="86" grpId="0"/>
      <p:bldP spid="8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4" name="Text Box 8"/>
          <p:cNvSpPr txBox="1">
            <a:spLocks noChangeArrowheads="1"/>
          </p:cNvSpPr>
          <p:nvPr/>
        </p:nvSpPr>
        <p:spPr bwMode="auto">
          <a:xfrm>
            <a:off x="109326" y="747415"/>
            <a:ext cx="8821211" cy="830997"/>
          </a:xfrm>
          <a:prstGeom prst="rect">
            <a:avLst/>
          </a:prstGeom>
          <a:solidFill>
            <a:srgbClr val="FFFFCC"/>
          </a:solidFill>
          <a:ln w="28575">
            <a:solidFill>
              <a:schemeClr val="tx1"/>
            </a:solidFill>
            <a:miter lim="800000"/>
            <a:headEnd/>
            <a:tailEnd/>
          </a:ln>
          <a:effectLst/>
        </p:spPr>
        <p:txBody>
          <a:bodyPr wrap="square">
            <a:spAutoFit/>
          </a:bodyPr>
          <a:lstStyle/>
          <a:p>
            <a:pPr indent="1487488"/>
            <a:r>
              <a:rPr lang="en-US" dirty="0">
                <a:latin typeface="+mn-lt"/>
              </a:rPr>
              <a:t>Determine the absolute extrema for the following function and interval. </a:t>
            </a:r>
            <a:r>
              <a:rPr lang="en-GB" sz="2400" i="1" dirty="0">
                <a:latin typeface="Times New Roman" pitchFamily="18" charset="0"/>
              </a:rPr>
              <a:t>g</a:t>
            </a:r>
            <a:r>
              <a:rPr lang="en-GB" sz="2400" dirty="0">
                <a:latin typeface="Times New Roman" pitchFamily="18" charset="0"/>
              </a:rPr>
              <a:t>(</a:t>
            </a:r>
            <a:r>
              <a:rPr lang="en-GB" sz="2400" i="1" dirty="0">
                <a:latin typeface="Times New Roman" pitchFamily="18" charset="0"/>
              </a:rPr>
              <a:t>t</a:t>
            </a:r>
            <a:r>
              <a:rPr lang="en-GB" sz="2400" dirty="0">
                <a:latin typeface="Times New Roman" pitchFamily="18" charset="0"/>
              </a:rPr>
              <a:t>)</a:t>
            </a:r>
            <a:r>
              <a:rPr lang="en-GB" sz="2400" dirty="0"/>
              <a:t> = 2</a:t>
            </a:r>
            <a:r>
              <a:rPr lang="en-GB" sz="2400" i="1" dirty="0">
                <a:latin typeface="Times New Roman" pitchFamily="18" charset="0"/>
              </a:rPr>
              <a:t>t</a:t>
            </a:r>
            <a:r>
              <a:rPr lang="en-GB" sz="2400" baseline="30000" dirty="0"/>
              <a:t>3 </a:t>
            </a:r>
            <a:r>
              <a:rPr lang="en-GB" sz="2400" dirty="0"/>
              <a:t>+ 3</a:t>
            </a:r>
            <a:r>
              <a:rPr lang="en-GB" sz="2400" i="1" dirty="0">
                <a:latin typeface="Times New Roman" pitchFamily="18" charset="0"/>
              </a:rPr>
              <a:t>t</a:t>
            </a:r>
            <a:r>
              <a:rPr lang="en-GB" sz="2400" baseline="30000" dirty="0"/>
              <a:t>2</a:t>
            </a:r>
            <a:r>
              <a:rPr lang="en-GB" sz="2400" dirty="0"/>
              <a:t> – 12</a:t>
            </a:r>
            <a:r>
              <a:rPr lang="en-GB" sz="2400" i="1" dirty="0">
                <a:latin typeface="Times New Roman" pitchFamily="18" charset="0"/>
              </a:rPr>
              <a:t>t </a:t>
            </a:r>
            <a:r>
              <a:rPr lang="en-GB" sz="2400" dirty="0">
                <a:latin typeface="Times New Roman" pitchFamily="18" charset="0"/>
              </a:rPr>
              <a:t>+ 4</a:t>
            </a:r>
            <a:r>
              <a:rPr lang="en-GB" sz="2400" dirty="0"/>
              <a:t> </a:t>
            </a:r>
            <a:r>
              <a:rPr lang="en-GB" dirty="0">
                <a:latin typeface="+mn-lt"/>
              </a:rPr>
              <a:t>on</a:t>
            </a:r>
            <a:r>
              <a:rPr lang="en-GB" sz="2400" dirty="0"/>
              <a:t> [0, 2].</a:t>
            </a:r>
            <a:r>
              <a:rPr lang="en-US" b="0" i="0" dirty="0">
                <a:solidFill>
                  <a:srgbClr val="000000"/>
                </a:solidFill>
                <a:effectLst/>
                <a:latin typeface="Helvetica" panose="020B0604020202020204" pitchFamily="34" charset="0"/>
              </a:rPr>
              <a:t> </a:t>
            </a:r>
            <a:endParaRPr lang="en-GB" dirty="0">
              <a:latin typeface="+mn-lt"/>
            </a:endParaRPr>
          </a:p>
        </p:txBody>
      </p:sp>
      <p:sp>
        <p:nvSpPr>
          <p:cNvPr id="17" name="16 Rectángulo"/>
          <p:cNvSpPr/>
          <p:nvPr/>
        </p:nvSpPr>
        <p:spPr>
          <a:xfrm>
            <a:off x="40944" y="764395"/>
            <a:ext cx="1742785" cy="461665"/>
          </a:xfrm>
          <a:prstGeom prst="rect">
            <a:avLst/>
          </a:prstGeom>
        </p:spPr>
        <p:txBody>
          <a:bodyPr wrap="none">
            <a:spAutoFit/>
          </a:bodyPr>
          <a:lstStyle/>
          <a:p>
            <a:r>
              <a:rPr lang="en-GB" sz="2400" dirty="0">
                <a:latin typeface="+mn-lt"/>
              </a:rPr>
              <a:t>Example 2:</a:t>
            </a:r>
          </a:p>
        </p:txBody>
      </p:sp>
      <p:sp>
        <p:nvSpPr>
          <p:cNvPr id="60" name="Rectangle 2">
            <a:extLst>
              <a:ext uri="{FF2B5EF4-FFF2-40B4-BE49-F238E27FC236}">
                <a16:creationId xmlns:a16="http://schemas.microsoft.com/office/drawing/2014/main" id="{9786A5AF-FBAD-4AA5-B374-B010E15B9778}"/>
              </a:ext>
            </a:extLst>
          </p:cNvPr>
          <p:cNvSpPr txBox="1">
            <a:spLocks noChangeArrowheads="1"/>
          </p:cNvSpPr>
          <p:nvPr/>
        </p:nvSpPr>
        <p:spPr>
          <a:xfrm>
            <a:off x="153905" y="116632"/>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63" name="Rectangle 62">
            <a:hlinkClick r:id="rId3"/>
            <a:extLst>
              <a:ext uri="{FF2B5EF4-FFF2-40B4-BE49-F238E27FC236}">
                <a16:creationId xmlns:a16="http://schemas.microsoft.com/office/drawing/2014/main" id="{9975B0A7-0754-4C2F-9B8C-C4EB202BC312}"/>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a:extLst>
              <a:ext uri="{FF2B5EF4-FFF2-40B4-BE49-F238E27FC236}">
                <a16:creationId xmlns:a16="http://schemas.microsoft.com/office/drawing/2014/main" id="{43A8FA65-84F4-4EFB-9709-672346E6CCBA}"/>
              </a:ext>
            </a:extLst>
          </p:cNvPr>
          <p:cNvSpPr txBox="1"/>
          <p:nvPr/>
        </p:nvSpPr>
        <p:spPr>
          <a:xfrm>
            <a:off x="205739" y="1553344"/>
            <a:ext cx="1266061" cy="461665"/>
          </a:xfrm>
          <a:prstGeom prst="rect">
            <a:avLst/>
          </a:prstGeom>
          <a:noFill/>
        </p:spPr>
        <p:txBody>
          <a:bodyPr wrap="square">
            <a:spAutoFit/>
          </a:bodyPr>
          <a:lstStyle/>
          <a:p>
            <a:r>
              <a:rPr lang="en-US" dirty="0">
                <a:latin typeface="+mn-lt"/>
              </a:rPr>
              <a:t>Step 1:</a:t>
            </a:r>
            <a:endParaRPr lang="en-GB" dirty="0"/>
          </a:p>
        </p:txBody>
      </p:sp>
      <p:sp>
        <p:nvSpPr>
          <p:cNvPr id="67" name="TextBox 66">
            <a:extLst>
              <a:ext uri="{FF2B5EF4-FFF2-40B4-BE49-F238E27FC236}">
                <a16:creationId xmlns:a16="http://schemas.microsoft.com/office/drawing/2014/main" id="{6058AA96-294A-4457-ADB0-3433C842A586}"/>
              </a:ext>
            </a:extLst>
          </p:cNvPr>
          <p:cNvSpPr txBox="1"/>
          <p:nvPr/>
        </p:nvSpPr>
        <p:spPr>
          <a:xfrm>
            <a:off x="1273725" y="1588616"/>
            <a:ext cx="7861863" cy="707886"/>
          </a:xfrm>
          <a:prstGeom prst="rect">
            <a:avLst/>
          </a:prstGeom>
          <a:noFill/>
        </p:spPr>
        <p:txBody>
          <a:bodyPr wrap="square">
            <a:spAutoFit/>
          </a:bodyPr>
          <a:lstStyle/>
          <a:p>
            <a:r>
              <a:rPr lang="en-US" sz="2000" dirty="0">
                <a:latin typeface="+mn-lt"/>
              </a:rPr>
              <a:t>This is a polynomial function therefore is continuous on the given interval.</a:t>
            </a:r>
            <a:endParaRPr lang="en-GB" sz="2000" dirty="0">
              <a:latin typeface="+mn-lt"/>
            </a:endParaRPr>
          </a:p>
        </p:txBody>
      </p:sp>
      <p:sp>
        <p:nvSpPr>
          <p:cNvPr id="20" name="TextBox 19">
            <a:extLst>
              <a:ext uri="{FF2B5EF4-FFF2-40B4-BE49-F238E27FC236}">
                <a16:creationId xmlns:a16="http://schemas.microsoft.com/office/drawing/2014/main" id="{7D339882-9DF2-4E14-A9E1-4F08B0E09A55}"/>
              </a:ext>
            </a:extLst>
          </p:cNvPr>
          <p:cNvSpPr txBox="1"/>
          <p:nvPr/>
        </p:nvSpPr>
        <p:spPr>
          <a:xfrm>
            <a:off x="1232448" y="2242887"/>
            <a:ext cx="7698090" cy="400110"/>
          </a:xfrm>
          <a:prstGeom prst="rect">
            <a:avLst/>
          </a:prstGeom>
          <a:noFill/>
        </p:spPr>
        <p:txBody>
          <a:bodyPr wrap="square">
            <a:spAutoFit/>
          </a:bodyPr>
          <a:lstStyle/>
          <a:p>
            <a:r>
              <a:rPr lang="en-US" sz="2000" dirty="0">
                <a:latin typeface="+mn-lt"/>
              </a:rPr>
              <a:t>Find all critical points of </a:t>
            </a:r>
            <a:r>
              <a:rPr lang="en-US" sz="2000" i="1" dirty="0">
                <a:cs typeface="Times New Roman" panose="02020603050405020304" pitchFamily="18" charset="0"/>
              </a:rPr>
              <a:t>g</a:t>
            </a:r>
            <a:r>
              <a:rPr lang="en-US" sz="2000" dirty="0">
                <a:cs typeface="Times New Roman" panose="02020603050405020304" pitchFamily="18" charset="0"/>
              </a:rPr>
              <a:t>(</a:t>
            </a:r>
            <a:r>
              <a:rPr lang="en-US" sz="2000" i="1" dirty="0">
                <a:cs typeface="Times New Roman" panose="02020603050405020304" pitchFamily="18" charset="0"/>
              </a:rPr>
              <a:t>t</a:t>
            </a:r>
            <a:r>
              <a:rPr lang="en-US" sz="2000" dirty="0">
                <a:cs typeface="Times New Roman" panose="02020603050405020304" pitchFamily="18" charset="0"/>
              </a:rPr>
              <a:t>) </a:t>
            </a:r>
            <a:r>
              <a:rPr lang="en-US" sz="2000" dirty="0">
                <a:latin typeface="+mn-lt"/>
              </a:rPr>
              <a:t>that are in the interval </a:t>
            </a:r>
            <a:r>
              <a:rPr lang="en-US" sz="2000" dirty="0">
                <a:cs typeface="Times New Roman" panose="02020603050405020304" pitchFamily="18" charset="0"/>
              </a:rPr>
              <a:t>[</a:t>
            </a:r>
            <a:r>
              <a:rPr lang="en-GB" sz="2000" dirty="0"/>
              <a:t>0, 2</a:t>
            </a:r>
            <a:r>
              <a:rPr lang="en-US" sz="2000" dirty="0">
                <a:cs typeface="Times New Roman" panose="02020603050405020304" pitchFamily="18" charset="0"/>
              </a:rPr>
              <a:t>]</a:t>
            </a:r>
            <a:r>
              <a:rPr lang="en-US" sz="2000" dirty="0">
                <a:latin typeface="+mn-lt"/>
              </a:rPr>
              <a:t>. </a:t>
            </a:r>
            <a:endParaRPr lang="en-GB" sz="2000" dirty="0"/>
          </a:p>
        </p:txBody>
      </p:sp>
      <p:sp>
        <p:nvSpPr>
          <p:cNvPr id="21" name="TextBox 20">
            <a:extLst>
              <a:ext uri="{FF2B5EF4-FFF2-40B4-BE49-F238E27FC236}">
                <a16:creationId xmlns:a16="http://schemas.microsoft.com/office/drawing/2014/main" id="{D8830C00-D6F1-4930-B797-3F88397E7E4F}"/>
              </a:ext>
            </a:extLst>
          </p:cNvPr>
          <p:cNvSpPr txBox="1"/>
          <p:nvPr/>
        </p:nvSpPr>
        <p:spPr>
          <a:xfrm>
            <a:off x="129823" y="2209962"/>
            <a:ext cx="1266061" cy="461665"/>
          </a:xfrm>
          <a:prstGeom prst="rect">
            <a:avLst/>
          </a:prstGeom>
          <a:noFill/>
        </p:spPr>
        <p:txBody>
          <a:bodyPr wrap="square">
            <a:spAutoFit/>
          </a:bodyPr>
          <a:lstStyle/>
          <a:p>
            <a:r>
              <a:rPr lang="en-US" dirty="0">
                <a:latin typeface="+mn-lt"/>
              </a:rPr>
              <a:t>Step 2:</a:t>
            </a:r>
            <a:endParaRPr lang="en-GB" dirty="0"/>
          </a:p>
        </p:txBody>
      </p:sp>
      <p:sp>
        <p:nvSpPr>
          <p:cNvPr id="22" name="TextBox 21">
            <a:extLst>
              <a:ext uri="{FF2B5EF4-FFF2-40B4-BE49-F238E27FC236}">
                <a16:creationId xmlns:a16="http://schemas.microsoft.com/office/drawing/2014/main" id="{0578D0BD-8431-4C30-8D98-590C5E3547EC}"/>
              </a:ext>
            </a:extLst>
          </p:cNvPr>
          <p:cNvSpPr txBox="1"/>
          <p:nvPr/>
        </p:nvSpPr>
        <p:spPr>
          <a:xfrm>
            <a:off x="1147971" y="2582276"/>
            <a:ext cx="7782567" cy="707886"/>
          </a:xfrm>
          <a:prstGeom prst="rect">
            <a:avLst/>
          </a:prstGeom>
          <a:noFill/>
        </p:spPr>
        <p:txBody>
          <a:bodyPr wrap="square">
            <a:spAutoFit/>
          </a:bodyPr>
          <a:lstStyle/>
          <a:p>
            <a:r>
              <a:rPr lang="en-US" sz="2000" dirty="0">
                <a:latin typeface="+mn-lt"/>
              </a:rPr>
              <a:t>We first need the derivative of the function in order to find the critical points</a:t>
            </a:r>
            <a:endParaRPr lang="en-GB" sz="2000" dirty="0">
              <a:latin typeface="+mn-lt"/>
            </a:endParaRPr>
          </a:p>
        </p:txBody>
      </p:sp>
      <p:sp>
        <p:nvSpPr>
          <p:cNvPr id="23" name="TextBox 22">
            <a:extLst>
              <a:ext uri="{FF2B5EF4-FFF2-40B4-BE49-F238E27FC236}">
                <a16:creationId xmlns:a16="http://schemas.microsoft.com/office/drawing/2014/main" id="{D357D33E-6359-4425-A259-2B05354F971E}"/>
              </a:ext>
            </a:extLst>
          </p:cNvPr>
          <p:cNvSpPr txBox="1"/>
          <p:nvPr/>
        </p:nvSpPr>
        <p:spPr>
          <a:xfrm>
            <a:off x="3692209" y="3125565"/>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p:sp>
        <p:nvSpPr>
          <p:cNvPr id="24" name="TextBox 23">
            <a:extLst>
              <a:ext uri="{FF2B5EF4-FFF2-40B4-BE49-F238E27FC236}">
                <a16:creationId xmlns:a16="http://schemas.microsoft.com/office/drawing/2014/main" id="{861CC615-599D-4153-8956-EA80DE375521}"/>
              </a:ext>
            </a:extLst>
          </p:cNvPr>
          <p:cNvSpPr txBox="1"/>
          <p:nvPr/>
        </p:nvSpPr>
        <p:spPr>
          <a:xfrm>
            <a:off x="4524278" y="3125567"/>
            <a:ext cx="875714" cy="430887"/>
          </a:xfrm>
          <a:prstGeom prst="rect">
            <a:avLst/>
          </a:prstGeom>
          <a:noFill/>
        </p:spPr>
        <p:txBody>
          <a:bodyPr wrap="square">
            <a:spAutoFit/>
          </a:bodyPr>
          <a:lstStyle/>
          <a:p>
            <a:r>
              <a:rPr lang="en-US" sz="2200" dirty="0">
                <a:solidFill>
                  <a:srgbClr val="000000"/>
                </a:solidFill>
                <a:latin typeface="+mn-lt"/>
              </a:rPr>
              <a:t>6</a:t>
            </a:r>
            <a:r>
              <a:rPr lang="en-US" sz="2200" i="1" dirty="0">
                <a:solidFill>
                  <a:srgbClr val="000000"/>
                </a:solidFill>
                <a:cs typeface="Times New Roman" panose="02020603050405020304" pitchFamily="18" charset="0"/>
              </a:rPr>
              <a:t>t</a:t>
            </a:r>
            <a:r>
              <a:rPr lang="en-US" sz="2200" baseline="30000" dirty="0">
                <a:solidFill>
                  <a:srgbClr val="000000"/>
                </a:solidFill>
                <a:latin typeface="+mn-lt"/>
              </a:rPr>
              <a:t>2</a:t>
            </a:r>
            <a:endParaRPr lang="en-GB" sz="2200" dirty="0"/>
          </a:p>
        </p:txBody>
      </p:sp>
      <p:sp>
        <p:nvSpPr>
          <p:cNvPr id="25" name="TextBox 24">
            <a:extLst>
              <a:ext uri="{FF2B5EF4-FFF2-40B4-BE49-F238E27FC236}">
                <a16:creationId xmlns:a16="http://schemas.microsoft.com/office/drawing/2014/main" id="{BCAD65F0-F067-40C2-8B92-4A4FAC7FA02E}"/>
              </a:ext>
            </a:extLst>
          </p:cNvPr>
          <p:cNvSpPr txBox="1"/>
          <p:nvPr/>
        </p:nvSpPr>
        <p:spPr>
          <a:xfrm>
            <a:off x="5316366" y="3125565"/>
            <a:ext cx="626945" cy="430887"/>
          </a:xfrm>
          <a:prstGeom prst="rect">
            <a:avLst/>
          </a:prstGeom>
          <a:noFill/>
        </p:spPr>
        <p:txBody>
          <a:bodyPr wrap="square">
            <a:spAutoFit/>
          </a:bodyPr>
          <a:lstStyle/>
          <a:p>
            <a:r>
              <a:rPr lang="en-US" sz="2200" dirty="0">
                <a:solidFill>
                  <a:srgbClr val="000000"/>
                </a:solidFill>
                <a:latin typeface="+mn-lt"/>
              </a:rPr>
              <a:t>6</a:t>
            </a:r>
            <a:r>
              <a:rPr lang="en-US" sz="2200" i="1" dirty="0">
                <a:solidFill>
                  <a:srgbClr val="000000"/>
                </a:solidFill>
                <a:cs typeface="Times New Roman" panose="02020603050405020304" pitchFamily="18" charset="0"/>
              </a:rPr>
              <a:t>t</a:t>
            </a:r>
            <a:endParaRPr lang="en-GB" sz="2200" dirty="0"/>
          </a:p>
        </p:txBody>
      </p:sp>
      <p:sp>
        <p:nvSpPr>
          <p:cNvPr id="26" name="TextBox 25">
            <a:extLst>
              <a:ext uri="{FF2B5EF4-FFF2-40B4-BE49-F238E27FC236}">
                <a16:creationId xmlns:a16="http://schemas.microsoft.com/office/drawing/2014/main" id="{61F41F7F-6CF1-4948-B836-26489D8055FF}"/>
              </a:ext>
            </a:extLst>
          </p:cNvPr>
          <p:cNvSpPr txBox="1"/>
          <p:nvPr/>
        </p:nvSpPr>
        <p:spPr>
          <a:xfrm>
            <a:off x="6036446" y="3125565"/>
            <a:ext cx="640535" cy="430887"/>
          </a:xfrm>
          <a:prstGeom prst="rect">
            <a:avLst/>
          </a:prstGeom>
          <a:noFill/>
        </p:spPr>
        <p:txBody>
          <a:bodyPr wrap="square">
            <a:spAutoFit/>
          </a:bodyPr>
          <a:lstStyle/>
          <a:p>
            <a:r>
              <a:rPr lang="en-US" sz="2200" dirty="0">
                <a:solidFill>
                  <a:srgbClr val="000000"/>
                </a:solidFill>
                <a:latin typeface="+mn-lt"/>
              </a:rPr>
              <a:t>12</a:t>
            </a:r>
            <a:endParaRPr lang="en-GB" sz="2200" dirty="0"/>
          </a:p>
        </p:txBody>
      </p:sp>
      <p:sp>
        <p:nvSpPr>
          <p:cNvPr id="27" name="TextBox 26">
            <a:extLst>
              <a:ext uri="{FF2B5EF4-FFF2-40B4-BE49-F238E27FC236}">
                <a16:creationId xmlns:a16="http://schemas.microsoft.com/office/drawing/2014/main" id="{46A8FD32-8267-4006-9C31-2474288BB665}"/>
              </a:ext>
            </a:extLst>
          </p:cNvPr>
          <p:cNvSpPr txBox="1"/>
          <p:nvPr/>
        </p:nvSpPr>
        <p:spPr>
          <a:xfrm>
            <a:off x="5748414" y="3125564"/>
            <a:ext cx="508195"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28" name="TextBox 27">
            <a:extLst>
              <a:ext uri="{FF2B5EF4-FFF2-40B4-BE49-F238E27FC236}">
                <a16:creationId xmlns:a16="http://schemas.microsoft.com/office/drawing/2014/main" id="{7635BE4E-8495-4349-B5B6-222FFFE6868A}"/>
              </a:ext>
            </a:extLst>
          </p:cNvPr>
          <p:cNvSpPr txBox="1"/>
          <p:nvPr/>
        </p:nvSpPr>
        <p:spPr>
          <a:xfrm>
            <a:off x="5028334" y="3125563"/>
            <a:ext cx="508195"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29" name="TextBox 28">
            <a:extLst>
              <a:ext uri="{FF2B5EF4-FFF2-40B4-BE49-F238E27FC236}">
                <a16:creationId xmlns:a16="http://schemas.microsoft.com/office/drawing/2014/main" id="{6DDB5B6B-3012-435E-8A0A-C7E52D083AC0}"/>
              </a:ext>
            </a:extLst>
          </p:cNvPr>
          <p:cNvSpPr txBox="1"/>
          <p:nvPr/>
        </p:nvSpPr>
        <p:spPr>
          <a:xfrm>
            <a:off x="186874" y="4274462"/>
            <a:ext cx="3859237"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There are two critical points</a:t>
            </a:r>
            <a:endParaRPr lang="en-GB" sz="1800" dirty="0">
              <a:solidFill>
                <a:srgbClr val="FF6600"/>
              </a:solidFill>
              <a:latin typeface="+mn-lt"/>
              <a:cs typeface="Times New Roman" panose="02020603050405020304" pitchFamily="18" charset="0"/>
            </a:endParaRPr>
          </a:p>
        </p:txBody>
      </p:sp>
      <p:sp>
        <p:nvSpPr>
          <p:cNvPr id="30" name="TextBox 29">
            <a:extLst>
              <a:ext uri="{FF2B5EF4-FFF2-40B4-BE49-F238E27FC236}">
                <a16:creationId xmlns:a16="http://schemas.microsoft.com/office/drawing/2014/main" id="{B30043DD-431D-44AE-BCA4-7E971B93689C}"/>
              </a:ext>
            </a:extLst>
          </p:cNvPr>
          <p:cNvSpPr txBox="1"/>
          <p:nvPr/>
        </p:nvSpPr>
        <p:spPr>
          <a:xfrm>
            <a:off x="6468494" y="3125562"/>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31" name="TextBox 30">
            <a:extLst>
              <a:ext uri="{FF2B5EF4-FFF2-40B4-BE49-F238E27FC236}">
                <a16:creationId xmlns:a16="http://schemas.microsoft.com/office/drawing/2014/main" id="{09C35432-F645-4EDD-B9FA-DFA90763C1CC}"/>
              </a:ext>
            </a:extLst>
          </p:cNvPr>
          <p:cNvSpPr txBox="1"/>
          <p:nvPr/>
        </p:nvSpPr>
        <p:spPr>
          <a:xfrm>
            <a:off x="4763561" y="3506273"/>
            <a:ext cx="875714" cy="430887"/>
          </a:xfrm>
          <a:prstGeom prst="rect">
            <a:avLst/>
          </a:prstGeom>
          <a:noFill/>
        </p:spPr>
        <p:txBody>
          <a:bodyPr wrap="square">
            <a:spAutoFit/>
          </a:bodyPr>
          <a:lstStyle/>
          <a:p>
            <a:r>
              <a:rPr lang="en-US" sz="2200" dirty="0">
                <a:solidFill>
                  <a:srgbClr val="000000"/>
                </a:solidFill>
                <a:latin typeface="+mn-lt"/>
              </a:rPr>
              <a:t>(</a:t>
            </a:r>
            <a:r>
              <a:rPr lang="en-US" sz="2200" i="1" dirty="0">
                <a:solidFill>
                  <a:srgbClr val="000000"/>
                </a:solidFill>
                <a:cs typeface="Times New Roman" panose="02020603050405020304" pitchFamily="18" charset="0"/>
              </a:rPr>
              <a:t>t</a:t>
            </a:r>
            <a:r>
              <a:rPr lang="en-US" sz="2200" baseline="30000" dirty="0">
                <a:solidFill>
                  <a:srgbClr val="000000"/>
                </a:solidFill>
                <a:latin typeface="+mn-lt"/>
              </a:rPr>
              <a:t>2</a:t>
            </a:r>
            <a:endParaRPr lang="en-GB" sz="2200" dirty="0"/>
          </a:p>
        </p:txBody>
      </p:sp>
      <p:sp>
        <p:nvSpPr>
          <p:cNvPr id="32" name="TextBox 31">
            <a:extLst>
              <a:ext uri="{FF2B5EF4-FFF2-40B4-BE49-F238E27FC236}">
                <a16:creationId xmlns:a16="http://schemas.microsoft.com/office/drawing/2014/main" id="{42F5E6FD-7B65-4107-BB71-01915F82B186}"/>
              </a:ext>
            </a:extLst>
          </p:cNvPr>
          <p:cNvSpPr txBox="1"/>
          <p:nvPr/>
        </p:nvSpPr>
        <p:spPr>
          <a:xfrm>
            <a:off x="5479151" y="3506953"/>
            <a:ext cx="326622"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t</a:t>
            </a:r>
            <a:endParaRPr lang="en-GB" sz="2200" dirty="0"/>
          </a:p>
        </p:txBody>
      </p:sp>
      <p:sp>
        <p:nvSpPr>
          <p:cNvPr id="33" name="TextBox 32">
            <a:extLst>
              <a:ext uri="{FF2B5EF4-FFF2-40B4-BE49-F238E27FC236}">
                <a16:creationId xmlns:a16="http://schemas.microsoft.com/office/drawing/2014/main" id="{8EDF5C7D-174A-4FB5-A6D3-5EB5AB604E4D}"/>
              </a:ext>
            </a:extLst>
          </p:cNvPr>
          <p:cNvSpPr txBox="1"/>
          <p:nvPr/>
        </p:nvSpPr>
        <p:spPr>
          <a:xfrm>
            <a:off x="6031337" y="3465952"/>
            <a:ext cx="508195" cy="430887"/>
          </a:xfrm>
          <a:prstGeom prst="rect">
            <a:avLst/>
          </a:prstGeom>
          <a:noFill/>
        </p:spPr>
        <p:txBody>
          <a:bodyPr wrap="square">
            <a:spAutoFit/>
          </a:bodyPr>
          <a:lstStyle/>
          <a:p>
            <a:r>
              <a:rPr lang="en-US" sz="2200" dirty="0">
                <a:solidFill>
                  <a:srgbClr val="000000"/>
                </a:solidFill>
                <a:latin typeface="+mn-lt"/>
              </a:rPr>
              <a:t>2)</a:t>
            </a:r>
            <a:endParaRPr lang="en-GB" sz="2200" dirty="0"/>
          </a:p>
        </p:txBody>
      </p:sp>
      <p:sp>
        <p:nvSpPr>
          <p:cNvPr id="34" name="TextBox 33">
            <a:extLst>
              <a:ext uri="{FF2B5EF4-FFF2-40B4-BE49-F238E27FC236}">
                <a16:creationId xmlns:a16="http://schemas.microsoft.com/office/drawing/2014/main" id="{1D6D031E-D927-4D54-9F7B-0A8EEF4C8DEE}"/>
              </a:ext>
            </a:extLst>
          </p:cNvPr>
          <p:cNvSpPr txBox="1"/>
          <p:nvPr/>
        </p:nvSpPr>
        <p:spPr>
          <a:xfrm>
            <a:off x="5733825" y="3465952"/>
            <a:ext cx="508195"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35" name="TextBox 34">
            <a:extLst>
              <a:ext uri="{FF2B5EF4-FFF2-40B4-BE49-F238E27FC236}">
                <a16:creationId xmlns:a16="http://schemas.microsoft.com/office/drawing/2014/main" id="{E766DB06-7419-456E-BD05-087901DBC213}"/>
              </a:ext>
            </a:extLst>
          </p:cNvPr>
          <p:cNvSpPr txBox="1"/>
          <p:nvPr/>
        </p:nvSpPr>
        <p:spPr>
          <a:xfrm>
            <a:off x="5214715" y="3506951"/>
            <a:ext cx="352209"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36" name="TextBox 35">
            <a:extLst>
              <a:ext uri="{FF2B5EF4-FFF2-40B4-BE49-F238E27FC236}">
                <a16:creationId xmlns:a16="http://schemas.microsoft.com/office/drawing/2014/main" id="{845891F8-3167-400B-A998-C17990CFB12E}"/>
              </a:ext>
            </a:extLst>
          </p:cNvPr>
          <p:cNvSpPr txBox="1"/>
          <p:nvPr/>
        </p:nvSpPr>
        <p:spPr>
          <a:xfrm>
            <a:off x="218514" y="3220304"/>
            <a:ext cx="3200183"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Equating the derivative to 0</a:t>
            </a:r>
            <a:endParaRPr lang="en-GB" sz="1800" dirty="0">
              <a:solidFill>
                <a:srgbClr val="FF6600"/>
              </a:solidFill>
            </a:endParaRPr>
          </a:p>
        </p:txBody>
      </p:sp>
      <p:sp>
        <p:nvSpPr>
          <p:cNvPr id="37" name="TextBox 36">
            <a:extLst>
              <a:ext uri="{FF2B5EF4-FFF2-40B4-BE49-F238E27FC236}">
                <a16:creationId xmlns:a16="http://schemas.microsoft.com/office/drawing/2014/main" id="{7FE9ED13-8379-4DBB-A31E-3802D8BFD3B8}"/>
              </a:ext>
            </a:extLst>
          </p:cNvPr>
          <p:cNvSpPr txBox="1"/>
          <p:nvPr/>
        </p:nvSpPr>
        <p:spPr>
          <a:xfrm>
            <a:off x="213849" y="3568818"/>
            <a:ext cx="1528297"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Factor out 6</a:t>
            </a:r>
            <a:endParaRPr lang="en-GB" sz="1800" baseline="30000" dirty="0">
              <a:solidFill>
                <a:srgbClr val="FF6600"/>
              </a:solidFill>
              <a:cs typeface="Times New Roman" panose="02020603050405020304" pitchFamily="18" charset="0"/>
            </a:endParaRPr>
          </a:p>
        </p:txBody>
      </p:sp>
      <p:sp>
        <p:nvSpPr>
          <p:cNvPr id="43" name="TextBox 42">
            <a:extLst>
              <a:ext uri="{FF2B5EF4-FFF2-40B4-BE49-F238E27FC236}">
                <a16:creationId xmlns:a16="http://schemas.microsoft.com/office/drawing/2014/main" id="{CDCE4F56-D3D6-4567-972D-E97DCB7DC057}"/>
              </a:ext>
            </a:extLst>
          </p:cNvPr>
          <p:cNvSpPr txBox="1"/>
          <p:nvPr/>
        </p:nvSpPr>
        <p:spPr>
          <a:xfrm>
            <a:off x="4655343" y="5347422"/>
            <a:ext cx="649523" cy="461665"/>
          </a:xfrm>
          <a:prstGeom prst="rect">
            <a:avLst/>
          </a:prstGeom>
          <a:noFill/>
        </p:spPr>
        <p:txBody>
          <a:bodyPr wrap="square">
            <a:spAutoFit/>
          </a:bodyPr>
          <a:lstStyle/>
          <a:p>
            <a:r>
              <a:rPr lang="en-US" dirty="0">
                <a:solidFill>
                  <a:srgbClr val="000000"/>
                </a:solidFill>
                <a:cs typeface="Times New Roman" panose="02020603050405020304" pitchFamily="18" charset="0"/>
              </a:rPr>
              <a:t>–</a:t>
            </a:r>
            <a:r>
              <a:rPr lang="en-US" dirty="0">
                <a:solidFill>
                  <a:srgbClr val="000000"/>
                </a:solidFill>
                <a:latin typeface="+mn-lt"/>
                <a:cs typeface="Times New Roman" panose="02020603050405020304" pitchFamily="18" charset="0"/>
              </a:rPr>
              <a:t>3</a:t>
            </a:r>
            <a:endParaRPr lang="en-GB" dirty="0">
              <a:latin typeface="+mn-lt"/>
            </a:endParaRPr>
          </a:p>
        </p:txBody>
      </p:sp>
      <p:sp>
        <p:nvSpPr>
          <p:cNvPr id="46" name="TextBox 45">
            <a:extLst>
              <a:ext uri="{FF2B5EF4-FFF2-40B4-BE49-F238E27FC236}">
                <a16:creationId xmlns:a16="http://schemas.microsoft.com/office/drawing/2014/main" id="{69729711-EE3B-4317-ABAE-C1EEF166095E}"/>
              </a:ext>
            </a:extLst>
          </p:cNvPr>
          <p:cNvSpPr txBox="1"/>
          <p:nvPr/>
        </p:nvSpPr>
        <p:spPr>
          <a:xfrm>
            <a:off x="4219462" y="3857513"/>
            <a:ext cx="291909" cy="430887"/>
          </a:xfrm>
          <a:prstGeom prst="rect">
            <a:avLst/>
          </a:prstGeom>
          <a:noFill/>
        </p:spPr>
        <p:txBody>
          <a:bodyPr wrap="square">
            <a:spAutoFit/>
          </a:bodyPr>
          <a:lstStyle/>
          <a:p>
            <a:r>
              <a:rPr lang="en-US" sz="2200" dirty="0">
                <a:solidFill>
                  <a:srgbClr val="000000"/>
                </a:solidFill>
                <a:latin typeface="+mn-lt"/>
              </a:rPr>
              <a:t>6</a:t>
            </a:r>
            <a:endParaRPr lang="en-GB" sz="2200" dirty="0"/>
          </a:p>
        </p:txBody>
      </p:sp>
      <p:sp>
        <p:nvSpPr>
          <p:cNvPr id="47" name="TextBox 46">
            <a:extLst>
              <a:ext uri="{FF2B5EF4-FFF2-40B4-BE49-F238E27FC236}">
                <a16:creationId xmlns:a16="http://schemas.microsoft.com/office/drawing/2014/main" id="{89CB577B-2F90-4D9B-A3BA-D4B0BC6A14A3}"/>
              </a:ext>
            </a:extLst>
          </p:cNvPr>
          <p:cNvSpPr txBox="1"/>
          <p:nvPr/>
        </p:nvSpPr>
        <p:spPr>
          <a:xfrm>
            <a:off x="6440453" y="3884216"/>
            <a:ext cx="712458"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48" name="TextBox 47">
            <a:extLst>
              <a:ext uri="{FF2B5EF4-FFF2-40B4-BE49-F238E27FC236}">
                <a16:creationId xmlns:a16="http://schemas.microsoft.com/office/drawing/2014/main" id="{B1B7B55E-9BBA-4326-AAFC-54CDAD15586D}"/>
              </a:ext>
            </a:extLst>
          </p:cNvPr>
          <p:cNvSpPr txBox="1"/>
          <p:nvPr/>
        </p:nvSpPr>
        <p:spPr>
          <a:xfrm>
            <a:off x="4481934" y="3847871"/>
            <a:ext cx="480591" cy="430887"/>
          </a:xfrm>
          <a:prstGeom prst="rect">
            <a:avLst/>
          </a:prstGeom>
          <a:noFill/>
        </p:spPr>
        <p:txBody>
          <a:bodyPr wrap="square">
            <a:spAutoFit/>
          </a:bodyPr>
          <a:lstStyle/>
          <a:p>
            <a:r>
              <a:rPr lang="en-US" sz="2200" dirty="0">
                <a:solidFill>
                  <a:srgbClr val="000000"/>
                </a:solidFill>
                <a:latin typeface="+mn-lt"/>
              </a:rPr>
              <a:t>(</a:t>
            </a:r>
            <a:r>
              <a:rPr lang="en-US" sz="2200" i="1" dirty="0">
                <a:solidFill>
                  <a:srgbClr val="000000"/>
                </a:solidFill>
                <a:cs typeface="Times New Roman" panose="02020603050405020304" pitchFamily="18" charset="0"/>
              </a:rPr>
              <a:t>t</a:t>
            </a:r>
            <a:endParaRPr lang="en-GB" sz="2200" dirty="0"/>
          </a:p>
        </p:txBody>
      </p:sp>
      <p:sp>
        <p:nvSpPr>
          <p:cNvPr id="49" name="TextBox 48">
            <a:extLst>
              <a:ext uri="{FF2B5EF4-FFF2-40B4-BE49-F238E27FC236}">
                <a16:creationId xmlns:a16="http://schemas.microsoft.com/office/drawing/2014/main" id="{0F57B521-B2EA-4DD9-82F1-A296D3C6BDA1}"/>
              </a:ext>
            </a:extLst>
          </p:cNvPr>
          <p:cNvSpPr txBox="1"/>
          <p:nvPr/>
        </p:nvSpPr>
        <p:spPr>
          <a:xfrm>
            <a:off x="5380225" y="3846413"/>
            <a:ext cx="507453" cy="430887"/>
          </a:xfrm>
          <a:prstGeom prst="rect">
            <a:avLst/>
          </a:prstGeom>
          <a:noFill/>
        </p:spPr>
        <p:txBody>
          <a:bodyPr wrap="square">
            <a:spAutoFit/>
          </a:bodyPr>
          <a:lstStyle/>
          <a:p>
            <a:r>
              <a:rPr lang="en-US" sz="2200" dirty="0">
                <a:solidFill>
                  <a:srgbClr val="000000"/>
                </a:solidFill>
                <a:latin typeface="+mn-lt"/>
              </a:rPr>
              <a:t>(</a:t>
            </a:r>
            <a:r>
              <a:rPr lang="en-US" sz="2200" i="1" dirty="0">
                <a:solidFill>
                  <a:srgbClr val="000000"/>
                </a:solidFill>
                <a:cs typeface="Times New Roman" panose="02020603050405020304" pitchFamily="18" charset="0"/>
              </a:rPr>
              <a:t>t</a:t>
            </a:r>
            <a:endParaRPr lang="en-GB" sz="2200" dirty="0"/>
          </a:p>
        </p:txBody>
      </p:sp>
      <p:sp>
        <p:nvSpPr>
          <p:cNvPr id="50" name="TextBox 49">
            <a:extLst>
              <a:ext uri="{FF2B5EF4-FFF2-40B4-BE49-F238E27FC236}">
                <a16:creationId xmlns:a16="http://schemas.microsoft.com/office/drawing/2014/main" id="{0DC4BA3E-B6F1-4A65-9504-48A0163940BF}"/>
              </a:ext>
            </a:extLst>
          </p:cNvPr>
          <p:cNvSpPr txBox="1"/>
          <p:nvPr/>
        </p:nvSpPr>
        <p:spPr>
          <a:xfrm>
            <a:off x="5699002" y="3847663"/>
            <a:ext cx="818594"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r>
              <a:rPr lang="en-GB" sz="2200" dirty="0">
                <a:cs typeface="Times New Roman" panose="02020603050405020304" pitchFamily="18" charset="0"/>
              </a:rPr>
              <a:t> </a:t>
            </a:r>
            <a:r>
              <a:rPr lang="en-US" sz="2200" dirty="0">
                <a:solidFill>
                  <a:srgbClr val="000000"/>
                </a:solidFill>
                <a:latin typeface="+mn-lt"/>
              </a:rPr>
              <a:t>2)</a:t>
            </a:r>
            <a:endParaRPr lang="en-GB" sz="2200" dirty="0"/>
          </a:p>
        </p:txBody>
      </p:sp>
      <p:sp>
        <p:nvSpPr>
          <p:cNvPr id="51" name="TextBox 50">
            <a:extLst>
              <a:ext uri="{FF2B5EF4-FFF2-40B4-BE49-F238E27FC236}">
                <a16:creationId xmlns:a16="http://schemas.microsoft.com/office/drawing/2014/main" id="{C36D9342-F54C-4CEB-98EA-26E0E463EC9F}"/>
              </a:ext>
            </a:extLst>
          </p:cNvPr>
          <p:cNvSpPr txBox="1"/>
          <p:nvPr/>
        </p:nvSpPr>
        <p:spPr>
          <a:xfrm>
            <a:off x="4843467" y="3856210"/>
            <a:ext cx="740052"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1)</a:t>
            </a:r>
            <a:endParaRPr lang="en-GB" sz="2200" dirty="0">
              <a:latin typeface="+mn-lt"/>
            </a:endParaRPr>
          </a:p>
        </p:txBody>
      </p:sp>
      <p:sp>
        <p:nvSpPr>
          <p:cNvPr id="52" name="TextBox 51">
            <a:extLst>
              <a:ext uri="{FF2B5EF4-FFF2-40B4-BE49-F238E27FC236}">
                <a16:creationId xmlns:a16="http://schemas.microsoft.com/office/drawing/2014/main" id="{55B40DD4-A008-4ABF-895E-2CBF17F3212D}"/>
              </a:ext>
            </a:extLst>
          </p:cNvPr>
          <p:cNvSpPr txBox="1"/>
          <p:nvPr/>
        </p:nvSpPr>
        <p:spPr>
          <a:xfrm>
            <a:off x="4470669" y="4204132"/>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t </a:t>
            </a:r>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1</a:t>
            </a:r>
            <a:endParaRPr lang="en-GB" sz="2200" dirty="0">
              <a:latin typeface="+mn-lt"/>
              <a:cs typeface="Times New Roman" panose="02020603050405020304" pitchFamily="18" charset="0"/>
            </a:endParaRPr>
          </a:p>
        </p:txBody>
      </p:sp>
      <p:sp>
        <p:nvSpPr>
          <p:cNvPr id="54" name="TextBox 53">
            <a:extLst>
              <a:ext uri="{FF2B5EF4-FFF2-40B4-BE49-F238E27FC236}">
                <a16:creationId xmlns:a16="http://schemas.microsoft.com/office/drawing/2014/main" id="{D67C2CE1-2717-44BD-B42A-EB6234CDA328}"/>
              </a:ext>
            </a:extLst>
          </p:cNvPr>
          <p:cNvSpPr txBox="1"/>
          <p:nvPr/>
        </p:nvSpPr>
        <p:spPr>
          <a:xfrm>
            <a:off x="5432610" y="4209599"/>
            <a:ext cx="880595"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t </a:t>
            </a:r>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2</a:t>
            </a:r>
            <a:endParaRPr lang="en-GB" sz="2200" dirty="0">
              <a:latin typeface="+mn-lt"/>
              <a:cs typeface="Times New Roman" panose="02020603050405020304" pitchFamily="18" charset="0"/>
            </a:endParaRPr>
          </a:p>
        </p:txBody>
      </p:sp>
      <p:sp>
        <p:nvSpPr>
          <p:cNvPr id="55" name="TextBox 54">
            <a:extLst>
              <a:ext uri="{FF2B5EF4-FFF2-40B4-BE49-F238E27FC236}">
                <a16:creationId xmlns:a16="http://schemas.microsoft.com/office/drawing/2014/main" id="{3EFF031F-B18D-4F8F-BBD3-3236C22B50A9}"/>
              </a:ext>
            </a:extLst>
          </p:cNvPr>
          <p:cNvSpPr txBox="1"/>
          <p:nvPr/>
        </p:nvSpPr>
        <p:spPr>
          <a:xfrm>
            <a:off x="213849" y="3907968"/>
            <a:ext cx="211788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Fully </a:t>
            </a:r>
            <a:r>
              <a:rPr lang="en-US" sz="1800" dirty="0" err="1">
                <a:solidFill>
                  <a:srgbClr val="FF6600"/>
                </a:solidFill>
                <a:latin typeface="+mn-lt"/>
                <a:cs typeface="Times New Roman" panose="02020603050405020304" pitchFamily="18" charset="0"/>
              </a:rPr>
              <a:t>factorising</a:t>
            </a:r>
            <a:endParaRPr lang="en-GB" sz="1800" baseline="30000" dirty="0">
              <a:solidFill>
                <a:srgbClr val="FF6600"/>
              </a:solidFill>
              <a:cs typeface="Times New Roman" panose="02020603050405020304" pitchFamily="18" charset="0"/>
            </a:endParaRPr>
          </a:p>
        </p:txBody>
      </p:sp>
      <p:sp>
        <p:nvSpPr>
          <p:cNvPr id="56" name="TextBox 55">
            <a:extLst>
              <a:ext uri="{FF2B5EF4-FFF2-40B4-BE49-F238E27FC236}">
                <a16:creationId xmlns:a16="http://schemas.microsoft.com/office/drawing/2014/main" id="{2C916E6B-0269-414F-9599-728F95CA44DB}"/>
              </a:ext>
            </a:extLst>
          </p:cNvPr>
          <p:cNvSpPr txBox="1"/>
          <p:nvPr/>
        </p:nvSpPr>
        <p:spPr>
          <a:xfrm>
            <a:off x="4540764" y="3507904"/>
            <a:ext cx="507453" cy="430887"/>
          </a:xfrm>
          <a:prstGeom prst="rect">
            <a:avLst/>
          </a:prstGeom>
          <a:noFill/>
        </p:spPr>
        <p:txBody>
          <a:bodyPr wrap="square">
            <a:spAutoFit/>
          </a:bodyPr>
          <a:lstStyle/>
          <a:p>
            <a:r>
              <a:rPr lang="en-US" sz="2200" dirty="0">
                <a:solidFill>
                  <a:srgbClr val="000000"/>
                </a:solidFill>
                <a:latin typeface="+mn-lt"/>
              </a:rPr>
              <a:t>6</a:t>
            </a:r>
            <a:endParaRPr lang="en-GB" sz="2200" dirty="0"/>
          </a:p>
        </p:txBody>
      </p:sp>
      <p:sp>
        <p:nvSpPr>
          <p:cNvPr id="57" name="TextBox 56">
            <a:extLst>
              <a:ext uri="{FF2B5EF4-FFF2-40B4-BE49-F238E27FC236}">
                <a16:creationId xmlns:a16="http://schemas.microsoft.com/office/drawing/2014/main" id="{81F73CC8-5F88-4EF4-84D4-15C95B50CFA0}"/>
              </a:ext>
            </a:extLst>
          </p:cNvPr>
          <p:cNvSpPr txBox="1"/>
          <p:nvPr/>
        </p:nvSpPr>
        <p:spPr>
          <a:xfrm>
            <a:off x="6446035" y="3510598"/>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59" name="TextBox 58">
            <a:extLst>
              <a:ext uri="{FF2B5EF4-FFF2-40B4-BE49-F238E27FC236}">
                <a16:creationId xmlns:a16="http://schemas.microsoft.com/office/drawing/2014/main" id="{5A080463-BB60-44EC-8BB9-DA58DE6D9509}"/>
              </a:ext>
            </a:extLst>
          </p:cNvPr>
          <p:cNvSpPr txBox="1"/>
          <p:nvPr/>
        </p:nvSpPr>
        <p:spPr>
          <a:xfrm>
            <a:off x="142925" y="4578735"/>
            <a:ext cx="8029475" cy="338554"/>
          </a:xfrm>
          <a:prstGeom prst="rect">
            <a:avLst/>
          </a:prstGeom>
          <a:noFill/>
        </p:spPr>
        <p:txBody>
          <a:bodyPr wrap="square">
            <a:spAutoFit/>
          </a:bodyPr>
          <a:lstStyle/>
          <a:p>
            <a:r>
              <a:rPr lang="en-US" sz="1600" dirty="0">
                <a:latin typeface="+mn-lt"/>
              </a:rPr>
              <a:t>We only want the critical points of the function that lie in the interval in question. </a:t>
            </a:r>
            <a:endParaRPr lang="en-GB" sz="1600" dirty="0">
              <a:latin typeface="+mn-lt"/>
            </a:endParaRPr>
          </a:p>
        </p:txBody>
      </p:sp>
      <p:sp>
        <p:nvSpPr>
          <p:cNvPr id="64" name="TextBox 63">
            <a:extLst>
              <a:ext uri="{FF2B5EF4-FFF2-40B4-BE49-F238E27FC236}">
                <a16:creationId xmlns:a16="http://schemas.microsoft.com/office/drawing/2014/main" id="{FF853ECB-0339-4BC4-A344-1095D6426FEB}"/>
              </a:ext>
            </a:extLst>
          </p:cNvPr>
          <p:cNvSpPr txBox="1"/>
          <p:nvPr/>
        </p:nvSpPr>
        <p:spPr>
          <a:xfrm>
            <a:off x="189042" y="5410574"/>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critical points</a:t>
            </a:r>
            <a:endParaRPr lang="en-GB" sz="1800" baseline="30000" dirty="0">
              <a:solidFill>
                <a:srgbClr val="FF6600"/>
              </a:solidFill>
              <a:cs typeface="Times New Roman" panose="02020603050405020304" pitchFamily="18" charset="0"/>
            </a:endParaRPr>
          </a:p>
        </p:txBody>
      </p:sp>
      <p:sp>
        <p:nvSpPr>
          <p:cNvPr id="71" name="TextBox 70">
            <a:extLst>
              <a:ext uri="{FF2B5EF4-FFF2-40B4-BE49-F238E27FC236}">
                <a16:creationId xmlns:a16="http://schemas.microsoft.com/office/drawing/2014/main" id="{277F7AEF-06F7-4496-AA7F-5EF0D3FBDFEB}"/>
              </a:ext>
            </a:extLst>
          </p:cNvPr>
          <p:cNvSpPr txBox="1"/>
          <p:nvPr/>
        </p:nvSpPr>
        <p:spPr>
          <a:xfrm>
            <a:off x="3866819" y="5378200"/>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(1) =</a:t>
            </a:r>
            <a:endParaRPr lang="en-GB" sz="2200" dirty="0">
              <a:cs typeface="Times New Roman" panose="02020603050405020304" pitchFamily="18" charset="0"/>
            </a:endParaRPr>
          </a:p>
        </p:txBody>
      </p:sp>
      <p:sp>
        <p:nvSpPr>
          <p:cNvPr id="73" name="TextBox 72">
            <a:extLst>
              <a:ext uri="{FF2B5EF4-FFF2-40B4-BE49-F238E27FC236}">
                <a16:creationId xmlns:a16="http://schemas.microsoft.com/office/drawing/2014/main" id="{B8BFA73D-25C9-4549-9A30-B4A39941B732}"/>
              </a:ext>
            </a:extLst>
          </p:cNvPr>
          <p:cNvSpPr txBox="1"/>
          <p:nvPr/>
        </p:nvSpPr>
        <p:spPr>
          <a:xfrm>
            <a:off x="7382818" y="5713687"/>
            <a:ext cx="616369" cy="461665"/>
          </a:xfrm>
          <a:prstGeom prst="rect">
            <a:avLst/>
          </a:prstGeom>
          <a:noFill/>
        </p:spPr>
        <p:txBody>
          <a:bodyPr wrap="square">
            <a:spAutoFit/>
          </a:bodyPr>
          <a:lstStyle/>
          <a:p>
            <a:r>
              <a:rPr lang="en-US" dirty="0">
                <a:solidFill>
                  <a:srgbClr val="000000"/>
                </a:solidFill>
                <a:latin typeface="+mn-lt"/>
              </a:rPr>
              <a:t>8</a:t>
            </a:r>
            <a:endParaRPr lang="en-GB" dirty="0"/>
          </a:p>
        </p:txBody>
      </p:sp>
      <p:sp>
        <p:nvSpPr>
          <p:cNvPr id="74" name="TextBox 73">
            <a:extLst>
              <a:ext uri="{FF2B5EF4-FFF2-40B4-BE49-F238E27FC236}">
                <a16:creationId xmlns:a16="http://schemas.microsoft.com/office/drawing/2014/main" id="{4C14565D-0F6E-4490-BDD7-6B1FCEF175A9}"/>
              </a:ext>
            </a:extLst>
          </p:cNvPr>
          <p:cNvSpPr txBox="1"/>
          <p:nvPr/>
        </p:nvSpPr>
        <p:spPr>
          <a:xfrm>
            <a:off x="4688250" y="5702433"/>
            <a:ext cx="760732" cy="461665"/>
          </a:xfrm>
          <a:prstGeom prst="rect">
            <a:avLst/>
          </a:prstGeom>
          <a:noFill/>
        </p:spPr>
        <p:txBody>
          <a:bodyPr wrap="square">
            <a:spAutoFit/>
          </a:bodyPr>
          <a:lstStyle/>
          <a:p>
            <a:r>
              <a:rPr lang="en-US" dirty="0">
                <a:solidFill>
                  <a:srgbClr val="000000"/>
                </a:solidFill>
                <a:latin typeface="+mn-lt"/>
                <a:cs typeface="Times New Roman" panose="02020603050405020304" pitchFamily="18" charset="0"/>
              </a:rPr>
              <a:t>4</a:t>
            </a:r>
            <a:endParaRPr lang="en-GB" dirty="0">
              <a:latin typeface="+mn-lt"/>
            </a:endParaRPr>
          </a:p>
        </p:txBody>
      </p:sp>
      <p:sp>
        <p:nvSpPr>
          <p:cNvPr id="75" name="TextBox 74">
            <a:extLst>
              <a:ext uri="{FF2B5EF4-FFF2-40B4-BE49-F238E27FC236}">
                <a16:creationId xmlns:a16="http://schemas.microsoft.com/office/drawing/2014/main" id="{AB4AEAF5-C36C-4C41-90DB-BB44B48B17B1}"/>
              </a:ext>
            </a:extLst>
          </p:cNvPr>
          <p:cNvSpPr txBox="1"/>
          <p:nvPr/>
        </p:nvSpPr>
        <p:spPr>
          <a:xfrm>
            <a:off x="177707" y="5766905"/>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end points</a:t>
            </a:r>
            <a:endParaRPr lang="en-GB" sz="1800" baseline="30000" dirty="0">
              <a:solidFill>
                <a:srgbClr val="FF6600"/>
              </a:solidFill>
              <a:cs typeface="Times New Roman" panose="02020603050405020304" pitchFamily="18" charset="0"/>
            </a:endParaRPr>
          </a:p>
        </p:txBody>
      </p:sp>
      <p:sp>
        <p:nvSpPr>
          <p:cNvPr id="76" name="TextBox 75">
            <a:extLst>
              <a:ext uri="{FF2B5EF4-FFF2-40B4-BE49-F238E27FC236}">
                <a16:creationId xmlns:a16="http://schemas.microsoft.com/office/drawing/2014/main" id="{D0D65E41-F612-4A5A-81BB-CB340F1A9DB4}"/>
              </a:ext>
            </a:extLst>
          </p:cNvPr>
          <p:cNvSpPr txBox="1"/>
          <p:nvPr/>
        </p:nvSpPr>
        <p:spPr>
          <a:xfrm>
            <a:off x="3894564" y="5697444"/>
            <a:ext cx="916625"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(0) =</a:t>
            </a:r>
            <a:endParaRPr lang="en-GB" sz="2200" dirty="0">
              <a:cs typeface="Times New Roman" panose="02020603050405020304" pitchFamily="18" charset="0"/>
            </a:endParaRPr>
          </a:p>
        </p:txBody>
      </p:sp>
      <p:sp>
        <p:nvSpPr>
          <p:cNvPr id="77" name="TextBox 76">
            <a:extLst>
              <a:ext uri="{FF2B5EF4-FFF2-40B4-BE49-F238E27FC236}">
                <a16:creationId xmlns:a16="http://schemas.microsoft.com/office/drawing/2014/main" id="{4AE48A25-5FE9-417F-B195-B14DDC3FE735}"/>
              </a:ext>
            </a:extLst>
          </p:cNvPr>
          <p:cNvSpPr txBox="1"/>
          <p:nvPr/>
        </p:nvSpPr>
        <p:spPr>
          <a:xfrm>
            <a:off x="6572133" y="5699159"/>
            <a:ext cx="966488"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g</a:t>
            </a:r>
            <a:r>
              <a:rPr lang="en-US" sz="2200" dirty="0">
                <a:solidFill>
                  <a:srgbClr val="000000"/>
                </a:solidFill>
                <a:cs typeface="Times New Roman" panose="02020603050405020304" pitchFamily="18" charset="0"/>
              </a:rPr>
              <a:t>(2) =</a:t>
            </a:r>
            <a:endParaRPr lang="en-GB" sz="2200" dirty="0">
              <a:cs typeface="Times New Roman" panose="02020603050405020304" pitchFamily="18" charset="0"/>
            </a:endParaRPr>
          </a:p>
        </p:txBody>
      </p:sp>
      <p:sp>
        <p:nvSpPr>
          <p:cNvPr id="78" name="TextBox 77">
            <a:extLst>
              <a:ext uri="{FF2B5EF4-FFF2-40B4-BE49-F238E27FC236}">
                <a16:creationId xmlns:a16="http://schemas.microsoft.com/office/drawing/2014/main" id="{F15F90B5-43AF-4B09-B848-C9424D81CDF6}"/>
              </a:ext>
            </a:extLst>
          </p:cNvPr>
          <p:cNvSpPr txBox="1"/>
          <p:nvPr/>
        </p:nvSpPr>
        <p:spPr>
          <a:xfrm>
            <a:off x="1269955" y="5103865"/>
            <a:ext cx="7605447" cy="400110"/>
          </a:xfrm>
          <a:prstGeom prst="rect">
            <a:avLst/>
          </a:prstGeom>
          <a:noFill/>
        </p:spPr>
        <p:txBody>
          <a:bodyPr wrap="square">
            <a:spAutoFit/>
          </a:bodyPr>
          <a:lstStyle/>
          <a:p>
            <a:r>
              <a:rPr lang="en-US" sz="2000" dirty="0">
                <a:latin typeface="+mn-lt"/>
              </a:rPr>
              <a:t>Evaluate the function at the critical points</a:t>
            </a:r>
            <a:endParaRPr lang="en-GB" sz="2000" dirty="0"/>
          </a:p>
        </p:txBody>
      </p:sp>
      <p:sp>
        <p:nvSpPr>
          <p:cNvPr id="79" name="TextBox 78">
            <a:extLst>
              <a:ext uri="{FF2B5EF4-FFF2-40B4-BE49-F238E27FC236}">
                <a16:creationId xmlns:a16="http://schemas.microsoft.com/office/drawing/2014/main" id="{995A6A1B-137B-496E-BB70-52938F84F272}"/>
              </a:ext>
            </a:extLst>
          </p:cNvPr>
          <p:cNvSpPr txBox="1"/>
          <p:nvPr/>
        </p:nvSpPr>
        <p:spPr>
          <a:xfrm>
            <a:off x="153905" y="5058176"/>
            <a:ext cx="1266061" cy="461665"/>
          </a:xfrm>
          <a:prstGeom prst="rect">
            <a:avLst/>
          </a:prstGeom>
          <a:noFill/>
        </p:spPr>
        <p:txBody>
          <a:bodyPr wrap="square">
            <a:spAutoFit/>
          </a:bodyPr>
          <a:lstStyle/>
          <a:p>
            <a:r>
              <a:rPr lang="en-US" dirty="0">
                <a:latin typeface="+mn-lt"/>
              </a:rPr>
              <a:t>Step 3:</a:t>
            </a:r>
            <a:endParaRPr lang="en-GB" dirty="0"/>
          </a:p>
        </p:txBody>
      </p:sp>
      <p:sp>
        <p:nvSpPr>
          <p:cNvPr id="80" name="TextBox 79">
            <a:extLst>
              <a:ext uri="{FF2B5EF4-FFF2-40B4-BE49-F238E27FC236}">
                <a16:creationId xmlns:a16="http://schemas.microsoft.com/office/drawing/2014/main" id="{1D6C15B5-C5A4-4DD1-98AA-B48AE587AEAE}"/>
              </a:ext>
            </a:extLst>
          </p:cNvPr>
          <p:cNvSpPr txBox="1"/>
          <p:nvPr/>
        </p:nvSpPr>
        <p:spPr>
          <a:xfrm>
            <a:off x="6422573" y="5103865"/>
            <a:ext cx="2788778" cy="400110"/>
          </a:xfrm>
          <a:prstGeom prst="rect">
            <a:avLst/>
          </a:prstGeom>
          <a:noFill/>
        </p:spPr>
        <p:txBody>
          <a:bodyPr wrap="square">
            <a:spAutoFit/>
          </a:bodyPr>
          <a:lstStyle/>
          <a:p>
            <a:r>
              <a:rPr lang="en-US" sz="2000" dirty="0">
                <a:latin typeface="+mn-lt"/>
              </a:rPr>
              <a:t>and at the end points.</a:t>
            </a:r>
            <a:endParaRPr lang="en-GB" sz="2000" dirty="0"/>
          </a:p>
        </p:txBody>
      </p:sp>
      <p:sp>
        <p:nvSpPr>
          <p:cNvPr id="81" name="TextBox 80">
            <a:extLst>
              <a:ext uri="{FF2B5EF4-FFF2-40B4-BE49-F238E27FC236}">
                <a16:creationId xmlns:a16="http://schemas.microsoft.com/office/drawing/2014/main" id="{623A3BBF-36FF-4C27-AF13-27AF1DCD3BEC}"/>
              </a:ext>
            </a:extLst>
          </p:cNvPr>
          <p:cNvSpPr txBox="1"/>
          <p:nvPr/>
        </p:nvSpPr>
        <p:spPr>
          <a:xfrm>
            <a:off x="1227331" y="6070773"/>
            <a:ext cx="4681182" cy="400110"/>
          </a:xfrm>
          <a:prstGeom prst="rect">
            <a:avLst/>
          </a:prstGeom>
          <a:noFill/>
        </p:spPr>
        <p:txBody>
          <a:bodyPr wrap="square">
            <a:spAutoFit/>
          </a:bodyPr>
          <a:lstStyle/>
          <a:p>
            <a:r>
              <a:rPr lang="en-GB" sz="2000" dirty="0">
                <a:latin typeface="+mn-lt"/>
              </a:rPr>
              <a:t>Identify the absolute extrema.</a:t>
            </a:r>
          </a:p>
        </p:txBody>
      </p:sp>
      <p:sp>
        <p:nvSpPr>
          <p:cNvPr id="82" name="TextBox 81">
            <a:extLst>
              <a:ext uri="{FF2B5EF4-FFF2-40B4-BE49-F238E27FC236}">
                <a16:creationId xmlns:a16="http://schemas.microsoft.com/office/drawing/2014/main" id="{FFF4C17B-023D-429C-A8AE-B66AC7644182}"/>
              </a:ext>
            </a:extLst>
          </p:cNvPr>
          <p:cNvSpPr txBox="1"/>
          <p:nvPr/>
        </p:nvSpPr>
        <p:spPr>
          <a:xfrm>
            <a:off x="156573" y="6041592"/>
            <a:ext cx="1266061" cy="461665"/>
          </a:xfrm>
          <a:prstGeom prst="rect">
            <a:avLst/>
          </a:prstGeom>
          <a:noFill/>
        </p:spPr>
        <p:txBody>
          <a:bodyPr wrap="square">
            <a:spAutoFit/>
          </a:bodyPr>
          <a:lstStyle/>
          <a:p>
            <a:r>
              <a:rPr lang="en-US" dirty="0">
                <a:latin typeface="+mn-lt"/>
              </a:rPr>
              <a:t>Step 4:</a:t>
            </a:r>
            <a:endParaRPr lang="en-GB" dirty="0"/>
          </a:p>
        </p:txBody>
      </p:sp>
      <p:sp>
        <p:nvSpPr>
          <p:cNvPr id="83" name="TextBox 82">
            <a:extLst>
              <a:ext uri="{FF2B5EF4-FFF2-40B4-BE49-F238E27FC236}">
                <a16:creationId xmlns:a16="http://schemas.microsoft.com/office/drawing/2014/main" id="{5C38F1CA-16BB-4E4D-9DD0-2C713B618E9D}"/>
              </a:ext>
            </a:extLst>
          </p:cNvPr>
          <p:cNvSpPr txBox="1"/>
          <p:nvPr/>
        </p:nvSpPr>
        <p:spPr>
          <a:xfrm>
            <a:off x="5282431" y="6100658"/>
            <a:ext cx="3330358" cy="400110"/>
          </a:xfrm>
          <a:prstGeom prst="rect">
            <a:avLst/>
          </a:prstGeom>
          <a:noFill/>
        </p:spPr>
        <p:txBody>
          <a:bodyPr wrap="square">
            <a:spAutoFit/>
          </a:bodyPr>
          <a:lstStyle/>
          <a:p>
            <a:r>
              <a:rPr lang="en-US" sz="2000" dirty="0">
                <a:latin typeface="+mn-lt"/>
              </a:rPr>
              <a:t>Absolute extrema are the</a:t>
            </a:r>
            <a:endParaRPr lang="en-GB" sz="2000" dirty="0">
              <a:latin typeface="+mn-lt"/>
            </a:endParaRPr>
          </a:p>
        </p:txBody>
      </p:sp>
      <p:sp>
        <p:nvSpPr>
          <p:cNvPr id="84" name="TextBox 83">
            <a:extLst>
              <a:ext uri="{FF2B5EF4-FFF2-40B4-BE49-F238E27FC236}">
                <a16:creationId xmlns:a16="http://schemas.microsoft.com/office/drawing/2014/main" id="{7ABAB05D-403A-4AD8-AA08-B02B9976AF6F}"/>
              </a:ext>
            </a:extLst>
          </p:cNvPr>
          <p:cNvSpPr txBox="1"/>
          <p:nvPr/>
        </p:nvSpPr>
        <p:spPr>
          <a:xfrm>
            <a:off x="3367489" y="6420913"/>
            <a:ext cx="5664485" cy="400110"/>
          </a:xfrm>
          <a:prstGeom prst="rect">
            <a:avLst/>
          </a:prstGeom>
          <a:noFill/>
        </p:spPr>
        <p:txBody>
          <a:bodyPr wrap="square">
            <a:spAutoFit/>
          </a:bodyPr>
          <a:lstStyle/>
          <a:p>
            <a:r>
              <a:rPr lang="en-US" sz="2000" dirty="0">
                <a:latin typeface="+mn-lt"/>
              </a:rPr>
              <a:t>largest and smallest the function will ever be</a:t>
            </a:r>
            <a:endParaRPr lang="en-GB" sz="2000" dirty="0">
              <a:latin typeface="+mn-lt"/>
            </a:endParaRPr>
          </a:p>
        </p:txBody>
      </p:sp>
      <p:sp>
        <p:nvSpPr>
          <p:cNvPr id="11" name="Rectangle: Rounded Corners 10">
            <a:extLst>
              <a:ext uri="{FF2B5EF4-FFF2-40B4-BE49-F238E27FC236}">
                <a16:creationId xmlns:a16="http://schemas.microsoft.com/office/drawing/2014/main" id="{AE23D40A-DBE6-4F8B-B1AC-DB90C12D1ACB}"/>
              </a:ext>
            </a:extLst>
          </p:cNvPr>
          <p:cNvSpPr/>
          <p:nvPr/>
        </p:nvSpPr>
        <p:spPr>
          <a:xfrm>
            <a:off x="6566466" y="5760709"/>
            <a:ext cx="1350203" cy="367622"/>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Rectangle: Rounded Corners 84">
            <a:extLst>
              <a:ext uri="{FF2B5EF4-FFF2-40B4-BE49-F238E27FC236}">
                <a16:creationId xmlns:a16="http://schemas.microsoft.com/office/drawing/2014/main" id="{A4746046-C789-455E-9EE4-9DEE61FC0E47}"/>
              </a:ext>
            </a:extLst>
          </p:cNvPr>
          <p:cNvSpPr/>
          <p:nvPr/>
        </p:nvSpPr>
        <p:spPr>
          <a:xfrm>
            <a:off x="3859626" y="5405259"/>
            <a:ext cx="1351436" cy="376767"/>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TextBox 85">
            <a:extLst>
              <a:ext uri="{FF2B5EF4-FFF2-40B4-BE49-F238E27FC236}">
                <a16:creationId xmlns:a16="http://schemas.microsoft.com/office/drawing/2014/main" id="{6B137B41-7CC7-4D44-BF28-D9A4D0BB8145}"/>
              </a:ext>
            </a:extLst>
          </p:cNvPr>
          <p:cNvSpPr txBox="1"/>
          <p:nvPr/>
        </p:nvSpPr>
        <p:spPr>
          <a:xfrm>
            <a:off x="7916669" y="5579323"/>
            <a:ext cx="1068502" cy="584775"/>
          </a:xfrm>
          <a:prstGeom prst="rect">
            <a:avLst/>
          </a:prstGeom>
          <a:noFill/>
        </p:spPr>
        <p:txBody>
          <a:bodyPr wrap="square">
            <a:spAutoFit/>
          </a:bodyPr>
          <a:lstStyle/>
          <a:p>
            <a:r>
              <a:rPr lang="en-US" sz="1600" dirty="0">
                <a:solidFill>
                  <a:srgbClr val="0070C0"/>
                </a:solidFill>
                <a:latin typeface="+mn-lt"/>
              </a:rPr>
              <a:t>Absolute maximum</a:t>
            </a:r>
            <a:endParaRPr lang="en-GB" sz="1600" dirty="0">
              <a:solidFill>
                <a:srgbClr val="0070C0"/>
              </a:solidFill>
            </a:endParaRPr>
          </a:p>
        </p:txBody>
      </p:sp>
      <p:sp>
        <p:nvSpPr>
          <p:cNvPr id="87" name="TextBox 86">
            <a:extLst>
              <a:ext uri="{FF2B5EF4-FFF2-40B4-BE49-F238E27FC236}">
                <a16:creationId xmlns:a16="http://schemas.microsoft.com/office/drawing/2014/main" id="{E3AF4872-AC3A-4307-8EE7-6063AD4DD12B}"/>
              </a:ext>
            </a:extLst>
          </p:cNvPr>
          <p:cNvSpPr txBox="1"/>
          <p:nvPr/>
        </p:nvSpPr>
        <p:spPr>
          <a:xfrm>
            <a:off x="5219267" y="5339707"/>
            <a:ext cx="1211048" cy="584775"/>
          </a:xfrm>
          <a:prstGeom prst="rect">
            <a:avLst/>
          </a:prstGeom>
          <a:noFill/>
        </p:spPr>
        <p:txBody>
          <a:bodyPr wrap="square">
            <a:spAutoFit/>
          </a:bodyPr>
          <a:lstStyle/>
          <a:p>
            <a:r>
              <a:rPr lang="en-US" sz="1600" dirty="0">
                <a:solidFill>
                  <a:srgbClr val="0070C0"/>
                </a:solidFill>
                <a:latin typeface="+mn-lt"/>
              </a:rPr>
              <a:t>Absolute minimum</a:t>
            </a:r>
            <a:endParaRPr lang="en-GB" sz="1600" dirty="0">
              <a:solidFill>
                <a:srgbClr val="0070C0"/>
              </a:solidFill>
            </a:endParaRPr>
          </a:p>
        </p:txBody>
      </p:sp>
      <p:sp>
        <p:nvSpPr>
          <p:cNvPr id="61" name="TextBox 60">
            <a:extLst>
              <a:ext uri="{FF2B5EF4-FFF2-40B4-BE49-F238E27FC236}">
                <a16:creationId xmlns:a16="http://schemas.microsoft.com/office/drawing/2014/main" id="{5B6D8873-5AB9-48E4-A060-CC39DA1A3693}"/>
              </a:ext>
            </a:extLst>
          </p:cNvPr>
          <p:cNvSpPr txBox="1"/>
          <p:nvPr/>
        </p:nvSpPr>
        <p:spPr>
          <a:xfrm>
            <a:off x="6253477" y="4231922"/>
            <a:ext cx="3040478" cy="369332"/>
          </a:xfrm>
          <a:prstGeom prst="rect">
            <a:avLst/>
          </a:prstGeom>
          <a:noFill/>
        </p:spPr>
        <p:txBody>
          <a:bodyPr wrap="square">
            <a:spAutoFit/>
          </a:bodyPr>
          <a:lstStyle/>
          <a:p>
            <a:r>
              <a:rPr lang="en-GB" sz="1800" dirty="0">
                <a:solidFill>
                  <a:srgbClr val="FF6600"/>
                </a:solidFill>
                <a:latin typeface="+mn-lt"/>
                <a:cs typeface="Times New Roman" panose="02020603050405020304" pitchFamily="18" charset="0"/>
              </a:rPr>
              <a:t>falls outside the interval</a:t>
            </a:r>
          </a:p>
        </p:txBody>
      </p:sp>
      <p:sp>
        <p:nvSpPr>
          <p:cNvPr id="65" name="Rectangle: Rounded Corners 64">
            <a:extLst>
              <a:ext uri="{FF2B5EF4-FFF2-40B4-BE49-F238E27FC236}">
                <a16:creationId xmlns:a16="http://schemas.microsoft.com/office/drawing/2014/main" id="{D8348A1A-19C4-4D30-A8BC-ABA9772976B0}"/>
              </a:ext>
            </a:extLst>
          </p:cNvPr>
          <p:cNvSpPr/>
          <p:nvPr/>
        </p:nvSpPr>
        <p:spPr>
          <a:xfrm>
            <a:off x="5421318" y="4248014"/>
            <a:ext cx="832160" cy="376767"/>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a:extLst>
              <a:ext uri="{FF2B5EF4-FFF2-40B4-BE49-F238E27FC236}">
                <a16:creationId xmlns:a16="http://schemas.microsoft.com/office/drawing/2014/main" id="{CE79760C-B441-43E2-A089-153B0AFE7237}"/>
              </a:ext>
            </a:extLst>
          </p:cNvPr>
          <p:cNvSpPr txBox="1"/>
          <p:nvPr/>
        </p:nvSpPr>
        <p:spPr>
          <a:xfrm>
            <a:off x="119281" y="4853917"/>
            <a:ext cx="4674358" cy="338554"/>
          </a:xfrm>
          <a:prstGeom prst="rect">
            <a:avLst/>
          </a:prstGeom>
          <a:noFill/>
        </p:spPr>
        <p:txBody>
          <a:bodyPr wrap="square">
            <a:spAutoFit/>
          </a:bodyPr>
          <a:lstStyle/>
          <a:p>
            <a:r>
              <a:rPr lang="en-US" sz="1600" dirty="0">
                <a:latin typeface="+mn-lt"/>
              </a:rPr>
              <a:t>This means that we only want </a:t>
            </a:r>
            <a:r>
              <a:rPr lang="en-US" sz="1600" i="1" dirty="0">
                <a:cs typeface="Times New Roman" panose="02020603050405020304" pitchFamily="18" charset="0"/>
              </a:rPr>
              <a:t>t</a:t>
            </a:r>
            <a:r>
              <a:rPr lang="en-US" sz="1600" dirty="0">
                <a:latin typeface="+mn-lt"/>
              </a:rPr>
              <a:t> = 1</a:t>
            </a:r>
            <a:endParaRPr lang="en-GB" sz="1600" dirty="0">
              <a:latin typeface="+mn-lt"/>
            </a:endParaRPr>
          </a:p>
        </p:txBody>
      </p:sp>
    </p:spTree>
    <p:extLst>
      <p:ext uri="{BB962C8B-B14F-4D97-AF65-F5344CB8AC3E}">
        <p14:creationId xmlns:p14="http://schemas.microsoft.com/office/powerpoint/2010/main" val="379540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3"/>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8"/>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51"/>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49"/>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50"/>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47"/>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9"/>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52"/>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54"/>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59"/>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65"/>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61"/>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66"/>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79"/>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78"/>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64"/>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71"/>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43"/>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80"/>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75"/>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76"/>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74"/>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77"/>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73"/>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82"/>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81"/>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83"/>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84"/>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85"/>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grpId="0" nodeType="clickEffect">
                                  <p:stCondLst>
                                    <p:cond delay="0"/>
                                  </p:stCondLst>
                                  <p:childTnLst>
                                    <p:set>
                                      <p:cBhvr>
                                        <p:cTn id="212" dur="1" fill="hold">
                                          <p:stCondLst>
                                            <p:cond delay="0"/>
                                          </p:stCondLst>
                                        </p:cTn>
                                        <p:tgtEl>
                                          <p:spTgt spid="11"/>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grpId="0" nodeType="clickEffect">
                                  <p:stCondLst>
                                    <p:cond delay="0"/>
                                  </p:stCondLst>
                                  <p:childTnLst>
                                    <p:set>
                                      <p:cBhvr>
                                        <p:cTn id="216" dur="1" fill="hold">
                                          <p:stCondLst>
                                            <p:cond delay="0"/>
                                          </p:stCondLst>
                                        </p:cTn>
                                        <p:tgtEl>
                                          <p:spTgt spid="87"/>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7" grpId="0"/>
      <p:bldP spid="20" grpId="0"/>
      <p:bldP spid="21" grpId="0"/>
      <p:bldP spid="22" grpId="0"/>
      <p:bldP spid="23" grpId="0"/>
      <p:bldP spid="23" grpId="1"/>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43" grpId="0"/>
      <p:bldP spid="46" grpId="0"/>
      <p:bldP spid="47" grpId="0"/>
      <p:bldP spid="48" grpId="0"/>
      <p:bldP spid="49" grpId="0"/>
      <p:bldP spid="50" grpId="0"/>
      <p:bldP spid="51" grpId="0"/>
      <p:bldP spid="52" grpId="0"/>
      <p:bldP spid="54" grpId="0"/>
      <p:bldP spid="55" grpId="0"/>
      <p:bldP spid="56" grpId="0"/>
      <p:bldP spid="57" grpId="0"/>
      <p:bldP spid="59" grpId="0"/>
      <p:bldP spid="64" grpId="0"/>
      <p:bldP spid="71" grpId="0"/>
      <p:bldP spid="73" grpId="0"/>
      <p:bldP spid="74" grpId="0"/>
      <p:bldP spid="75" grpId="0"/>
      <p:bldP spid="76" grpId="0"/>
      <p:bldP spid="77" grpId="0"/>
      <p:bldP spid="78" grpId="0"/>
      <p:bldP spid="79" grpId="0"/>
      <p:bldP spid="80" grpId="0"/>
      <p:bldP spid="81" grpId="0"/>
      <p:bldP spid="82" grpId="0"/>
      <p:bldP spid="83" grpId="0"/>
      <p:bldP spid="84" grpId="0"/>
      <p:bldP spid="11" grpId="0" animBg="1"/>
      <p:bldP spid="85" grpId="0" animBg="1"/>
      <p:bldP spid="86" grpId="0"/>
      <p:bldP spid="87" grpId="0"/>
      <p:bldP spid="61" grpId="0"/>
      <p:bldP spid="65" grpId="0" animBg="1"/>
      <p:bldP spid="6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5" name="Text Box 8">
                <a:extLst>
                  <a:ext uri="{FF2B5EF4-FFF2-40B4-BE49-F238E27FC236}">
                    <a16:creationId xmlns:a16="http://schemas.microsoft.com/office/drawing/2014/main" id="{EA4A4418-044F-4ED8-A8B6-6A4355202C8B}"/>
                  </a:ext>
                </a:extLst>
              </p:cNvPr>
              <p:cNvSpPr txBox="1">
                <a:spLocks noChangeArrowheads="1"/>
              </p:cNvSpPr>
              <p:nvPr/>
            </p:nvSpPr>
            <p:spPr bwMode="auto">
              <a:xfrm>
                <a:off x="109326" y="747415"/>
                <a:ext cx="8821211" cy="1034642"/>
              </a:xfrm>
              <a:prstGeom prst="rect">
                <a:avLst/>
              </a:prstGeom>
              <a:solidFill>
                <a:srgbClr val="FFFFCC"/>
              </a:solidFill>
              <a:ln w="28575">
                <a:solidFill>
                  <a:schemeClr val="tx1"/>
                </a:solidFill>
                <a:miter lim="800000"/>
                <a:headEnd/>
                <a:tailEnd/>
              </a:ln>
              <a:effectLst/>
            </p:spPr>
            <p:txBody>
              <a:bodyPr wrap="square">
                <a:spAutoFit/>
              </a:bodyPr>
              <a:lstStyle/>
              <a:p>
                <a:pPr indent="1487488"/>
                <a:r>
                  <a:rPr lang="en-US" dirty="0">
                    <a:latin typeface="+mn-lt"/>
                  </a:rPr>
                  <a:t>Determine the absolute extrema for the following function and interval. </a:t>
                </a:r>
                <a:r>
                  <a:rPr lang="en-GB" sz="2400" i="1" dirty="0">
                    <a:latin typeface="Times New Roman" pitchFamily="18" charset="0"/>
                  </a:rPr>
                  <a:t>A</a:t>
                </a:r>
                <a:r>
                  <a:rPr lang="en-GB" sz="2400" dirty="0">
                    <a:latin typeface="Times New Roman" pitchFamily="18" charset="0"/>
                  </a:rPr>
                  <a:t>(</a:t>
                </a:r>
                <a:r>
                  <a:rPr lang="en-GB" sz="2400" i="1" dirty="0">
                    <a:latin typeface="Times New Roman" pitchFamily="18" charset="0"/>
                  </a:rPr>
                  <a:t>t</a:t>
                </a:r>
                <a:r>
                  <a:rPr lang="en-GB" sz="2400" dirty="0">
                    <a:latin typeface="Times New Roman" pitchFamily="18" charset="0"/>
                  </a:rPr>
                  <a:t>)</a:t>
                </a:r>
                <a:r>
                  <a:rPr lang="en-GB" sz="2400" dirty="0"/>
                  <a:t> = 2000 </a:t>
                </a:r>
                <a:r>
                  <a:rPr lang="en-GB" dirty="0"/>
                  <a:t>– </a:t>
                </a:r>
                <a:r>
                  <a:rPr lang="en-GB" sz="2400" dirty="0"/>
                  <a:t>10</a:t>
                </a:r>
                <a:r>
                  <a:rPr lang="en-GB" sz="2400" i="1" dirty="0">
                    <a:latin typeface="Times New Roman" pitchFamily="18" charset="0"/>
                  </a:rPr>
                  <a:t>t</a:t>
                </a:r>
                <a14:m>
                  <m:oMath xmlns:m="http://schemas.openxmlformats.org/officeDocument/2006/math">
                    <m:sSup>
                      <m:sSupPr>
                        <m:ctrlPr>
                          <a:rPr lang="en-GB" sz="2400" i="1" dirty="0" smtClean="0">
                            <a:latin typeface="Cambria Math" panose="02040503050406030204" pitchFamily="18" charset="0"/>
                          </a:rPr>
                        </m:ctrlPr>
                      </m:sSupPr>
                      <m:e>
                        <m:r>
                          <a:rPr lang="en-US" sz="2400" b="0" i="1" dirty="0" smtClean="0">
                            <a:latin typeface="Cambria Math" panose="02040503050406030204" pitchFamily="18" charset="0"/>
                          </a:rPr>
                          <m:t>𝑒</m:t>
                        </m:r>
                      </m:e>
                      <m:sup>
                        <m:r>
                          <a:rPr lang="en-US" sz="2400" b="0" i="1" dirty="0" smtClean="0">
                            <a:latin typeface="Cambria Math" panose="02040503050406030204" pitchFamily="18" charset="0"/>
                          </a:rPr>
                          <m:t>5− </m:t>
                        </m:r>
                        <m:box>
                          <m:boxPr>
                            <m:ctrlPr>
                              <a:rPr lang="en-US" sz="2400" b="0" i="1" dirty="0" smtClean="0">
                                <a:latin typeface="Cambria Math" panose="02040503050406030204" pitchFamily="18" charset="0"/>
                              </a:rPr>
                            </m:ctrlPr>
                          </m:boxPr>
                          <m:e>
                            <m:argPr>
                              <m:argSz m:val="-1"/>
                            </m:argPr>
                            <m:f>
                              <m:fPr>
                                <m:ctrlPr>
                                  <a:rPr lang="en-US" sz="2400" b="0" i="1" dirty="0" smtClean="0">
                                    <a:latin typeface="Cambria Math" panose="02040503050406030204" pitchFamily="18" charset="0"/>
                                  </a:rPr>
                                </m:ctrlPr>
                              </m:fPr>
                              <m:num>
                                <m:sSup>
                                  <m:sSupPr>
                                    <m:ctrlPr>
                                      <a:rPr lang="en-US" sz="2400" b="0" i="1" dirty="0" smtClean="0">
                                        <a:latin typeface="Cambria Math" panose="02040503050406030204" pitchFamily="18" charset="0"/>
                                      </a:rPr>
                                    </m:ctrlPr>
                                  </m:sSupPr>
                                  <m:e>
                                    <m:r>
                                      <a:rPr lang="en-US" sz="2400" b="0" i="1" dirty="0" smtClean="0">
                                        <a:latin typeface="Cambria Math" panose="02040503050406030204" pitchFamily="18" charset="0"/>
                                      </a:rPr>
                                      <m:t>𝑡</m:t>
                                    </m:r>
                                  </m:e>
                                  <m:sup>
                                    <m:r>
                                      <a:rPr lang="en-US" sz="2400" b="0" i="1" dirty="0" smtClean="0">
                                        <a:latin typeface="Cambria Math" panose="02040503050406030204" pitchFamily="18" charset="0"/>
                                      </a:rPr>
                                      <m:t>2</m:t>
                                    </m:r>
                                  </m:sup>
                                </m:sSup>
                              </m:num>
                              <m:den>
                                <m:r>
                                  <a:rPr lang="en-US" sz="2400" b="0" i="1" dirty="0" smtClean="0">
                                    <a:latin typeface="Cambria Math" panose="02040503050406030204" pitchFamily="18" charset="0"/>
                                  </a:rPr>
                                  <m:t>8</m:t>
                                </m:r>
                              </m:den>
                            </m:f>
                          </m:e>
                        </m:box>
                      </m:sup>
                    </m:sSup>
                  </m:oMath>
                </a14:m>
                <a:r>
                  <a:rPr lang="en-GB" sz="2400" i="1" dirty="0">
                    <a:latin typeface="Times New Roman" pitchFamily="18" charset="0"/>
                  </a:rPr>
                  <a:t> </a:t>
                </a:r>
                <a:r>
                  <a:rPr lang="en-GB" sz="2400" dirty="0"/>
                  <a:t> </a:t>
                </a:r>
                <a:r>
                  <a:rPr lang="en-GB" dirty="0">
                    <a:latin typeface="+mn-lt"/>
                  </a:rPr>
                  <a:t>on</a:t>
                </a:r>
                <a:r>
                  <a:rPr lang="en-GB" sz="2400" dirty="0"/>
                  <a:t> [0, 10].</a:t>
                </a:r>
                <a:r>
                  <a:rPr lang="en-US" b="0" i="0" dirty="0">
                    <a:solidFill>
                      <a:srgbClr val="000000"/>
                    </a:solidFill>
                    <a:effectLst/>
                    <a:latin typeface="Helvetica" panose="020B0604020202020204" pitchFamily="34" charset="0"/>
                  </a:rPr>
                  <a:t> </a:t>
                </a:r>
                <a:endParaRPr lang="en-GB" dirty="0">
                  <a:latin typeface="+mn-lt"/>
                </a:endParaRPr>
              </a:p>
            </p:txBody>
          </p:sp>
        </mc:Choice>
        <mc:Fallback xmlns="">
          <p:sp>
            <p:nvSpPr>
              <p:cNvPr id="75" name="Text Box 8">
                <a:extLst>
                  <a:ext uri="{FF2B5EF4-FFF2-40B4-BE49-F238E27FC236}">
                    <a16:creationId xmlns:a16="http://schemas.microsoft.com/office/drawing/2014/main" id="{EA4A4418-044F-4ED8-A8B6-6A4355202C8B}"/>
                  </a:ext>
                </a:extLst>
              </p:cNvPr>
              <p:cNvSpPr txBox="1">
                <a:spLocks noRot="1" noChangeAspect="1" noMove="1" noResize="1" noEditPoints="1" noAdjustHandles="1" noChangeArrowheads="1" noChangeShapeType="1" noTextEdit="1"/>
              </p:cNvSpPr>
              <p:nvPr/>
            </p:nvSpPr>
            <p:spPr bwMode="auto">
              <a:xfrm>
                <a:off x="109326" y="747415"/>
                <a:ext cx="8821211" cy="1034642"/>
              </a:xfrm>
              <a:prstGeom prst="rect">
                <a:avLst/>
              </a:prstGeom>
              <a:blipFill>
                <a:blip r:embed="rId3"/>
                <a:stretch>
                  <a:fillRect l="-964" t="-3448" r="-1515" b="-11494"/>
                </a:stretch>
              </a:blipFill>
              <a:ln w="28575">
                <a:solidFill>
                  <a:schemeClr val="tx1"/>
                </a:solidFill>
                <a:miter lim="800000"/>
                <a:headEnd/>
                <a:tailEnd/>
              </a:ln>
              <a:effectLst/>
            </p:spPr>
            <p:txBody>
              <a:bodyPr/>
              <a:lstStyle/>
              <a:p>
                <a:r>
                  <a:rPr lang="en-GB">
                    <a:noFill/>
                  </a:rPr>
                  <a:t> </a:t>
                </a:r>
              </a:p>
            </p:txBody>
          </p:sp>
        </mc:Fallback>
      </mc:AlternateContent>
      <p:sp>
        <p:nvSpPr>
          <p:cNvPr id="17" name="16 Rectángulo"/>
          <p:cNvSpPr/>
          <p:nvPr/>
        </p:nvSpPr>
        <p:spPr>
          <a:xfrm>
            <a:off x="75820" y="759388"/>
            <a:ext cx="1742785" cy="461665"/>
          </a:xfrm>
          <a:prstGeom prst="rect">
            <a:avLst/>
          </a:prstGeom>
        </p:spPr>
        <p:txBody>
          <a:bodyPr wrap="none">
            <a:spAutoFit/>
          </a:bodyPr>
          <a:lstStyle/>
          <a:p>
            <a:r>
              <a:rPr lang="en-GB" sz="2400" dirty="0">
                <a:latin typeface="+mn-lt"/>
              </a:rPr>
              <a:t>Example 3:</a:t>
            </a:r>
          </a:p>
        </p:txBody>
      </p:sp>
      <p:sp>
        <p:nvSpPr>
          <p:cNvPr id="60" name="Rectangle 2">
            <a:extLst>
              <a:ext uri="{FF2B5EF4-FFF2-40B4-BE49-F238E27FC236}">
                <a16:creationId xmlns:a16="http://schemas.microsoft.com/office/drawing/2014/main" id="{9786A5AF-FBAD-4AA5-B374-B010E15B9778}"/>
              </a:ext>
            </a:extLst>
          </p:cNvPr>
          <p:cNvSpPr txBox="1">
            <a:spLocks noChangeArrowheads="1"/>
          </p:cNvSpPr>
          <p:nvPr/>
        </p:nvSpPr>
        <p:spPr>
          <a:xfrm>
            <a:off x="153905" y="116632"/>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63" name="Rectangle 62">
            <a:hlinkClick r:id="rId4"/>
            <a:extLst>
              <a:ext uri="{FF2B5EF4-FFF2-40B4-BE49-F238E27FC236}">
                <a16:creationId xmlns:a16="http://schemas.microsoft.com/office/drawing/2014/main" id="{9975B0A7-0754-4C2F-9B8C-C4EB202BC312}"/>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a:extLst>
              <a:ext uri="{FF2B5EF4-FFF2-40B4-BE49-F238E27FC236}">
                <a16:creationId xmlns:a16="http://schemas.microsoft.com/office/drawing/2014/main" id="{43A8FA65-84F4-4EFB-9709-672346E6CCBA}"/>
              </a:ext>
            </a:extLst>
          </p:cNvPr>
          <p:cNvSpPr txBox="1"/>
          <p:nvPr/>
        </p:nvSpPr>
        <p:spPr>
          <a:xfrm>
            <a:off x="205739" y="1676446"/>
            <a:ext cx="1266061" cy="461665"/>
          </a:xfrm>
          <a:prstGeom prst="rect">
            <a:avLst/>
          </a:prstGeom>
          <a:noFill/>
        </p:spPr>
        <p:txBody>
          <a:bodyPr wrap="square">
            <a:spAutoFit/>
          </a:bodyPr>
          <a:lstStyle/>
          <a:p>
            <a:r>
              <a:rPr lang="en-US" dirty="0">
                <a:latin typeface="+mn-lt"/>
              </a:rPr>
              <a:t>Step 1:</a:t>
            </a:r>
            <a:endParaRPr lang="en-GB" dirty="0"/>
          </a:p>
        </p:txBody>
      </p:sp>
      <p:sp>
        <p:nvSpPr>
          <p:cNvPr id="67" name="TextBox 66">
            <a:extLst>
              <a:ext uri="{FF2B5EF4-FFF2-40B4-BE49-F238E27FC236}">
                <a16:creationId xmlns:a16="http://schemas.microsoft.com/office/drawing/2014/main" id="{6058AA96-294A-4457-ADB0-3433C842A586}"/>
              </a:ext>
            </a:extLst>
          </p:cNvPr>
          <p:cNvSpPr txBox="1"/>
          <p:nvPr/>
        </p:nvSpPr>
        <p:spPr>
          <a:xfrm>
            <a:off x="1273725" y="1711718"/>
            <a:ext cx="7861863" cy="707886"/>
          </a:xfrm>
          <a:prstGeom prst="rect">
            <a:avLst/>
          </a:prstGeom>
          <a:noFill/>
        </p:spPr>
        <p:txBody>
          <a:bodyPr wrap="square">
            <a:spAutoFit/>
          </a:bodyPr>
          <a:lstStyle/>
          <a:p>
            <a:r>
              <a:rPr lang="en-US" sz="2000" dirty="0">
                <a:latin typeface="+mn-lt"/>
              </a:rPr>
              <a:t>This is an exponential function therefore is continuous on the given interval.</a:t>
            </a:r>
            <a:endParaRPr lang="en-GB" sz="2000" dirty="0">
              <a:latin typeface="+mn-lt"/>
            </a:endParaRPr>
          </a:p>
        </p:txBody>
      </p:sp>
      <p:sp>
        <p:nvSpPr>
          <p:cNvPr id="20" name="TextBox 19">
            <a:extLst>
              <a:ext uri="{FF2B5EF4-FFF2-40B4-BE49-F238E27FC236}">
                <a16:creationId xmlns:a16="http://schemas.microsoft.com/office/drawing/2014/main" id="{7D339882-9DF2-4E14-A9E1-4F08B0E09A55}"/>
              </a:ext>
            </a:extLst>
          </p:cNvPr>
          <p:cNvSpPr txBox="1"/>
          <p:nvPr/>
        </p:nvSpPr>
        <p:spPr>
          <a:xfrm>
            <a:off x="1232448" y="2365989"/>
            <a:ext cx="7698090" cy="400110"/>
          </a:xfrm>
          <a:prstGeom prst="rect">
            <a:avLst/>
          </a:prstGeom>
          <a:noFill/>
        </p:spPr>
        <p:txBody>
          <a:bodyPr wrap="square">
            <a:spAutoFit/>
          </a:bodyPr>
          <a:lstStyle/>
          <a:p>
            <a:r>
              <a:rPr lang="en-US" sz="2000" dirty="0">
                <a:latin typeface="+mn-lt"/>
              </a:rPr>
              <a:t>Find all critical points of </a:t>
            </a:r>
            <a:r>
              <a:rPr lang="en-US" sz="2000" i="1" dirty="0">
                <a:cs typeface="Times New Roman" panose="02020603050405020304" pitchFamily="18" charset="0"/>
              </a:rPr>
              <a:t>A</a:t>
            </a:r>
            <a:r>
              <a:rPr lang="en-US" sz="2000" dirty="0">
                <a:cs typeface="Times New Roman" panose="02020603050405020304" pitchFamily="18" charset="0"/>
              </a:rPr>
              <a:t>(</a:t>
            </a:r>
            <a:r>
              <a:rPr lang="en-US" sz="2000" i="1" dirty="0">
                <a:cs typeface="Times New Roman" panose="02020603050405020304" pitchFamily="18" charset="0"/>
              </a:rPr>
              <a:t>t</a:t>
            </a:r>
            <a:r>
              <a:rPr lang="en-US" sz="2000" dirty="0">
                <a:cs typeface="Times New Roman" panose="02020603050405020304" pitchFamily="18" charset="0"/>
              </a:rPr>
              <a:t>) </a:t>
            </a:r>
            <a:r>
              <a:rPr lang="en-US" sz="2000" dirty="0">
                <a:latin typeface="+mn-lt"/>
              </a:rPr>
              <a:t>that are in the interval </a:t>
            </a:r>
            <a:r>
              <a:rPr lang="en-US" sz="2000" dirty="0">
                <a:cs typeface="Times New Roman" panose="02020603050405020304" pitchFamily="18" charset="0"/>
              </a:rPr>
              <a:t>[0, 10]</a:t>
            </a:r>
            <a:r>
              <a:rPr lang="en-US" sz="2000" dirty="0">
                <a:latin typeface="+mn-lt"/>
              </a:rPr>
              <a:t>. </a:t>
            </a:r>
            <a:endParaRPr lang="en-GB" sz="2000" dirty="0"/>
          </a:p>
        </p:txBody>
      </p:sp>
      <p:sp>
        <p:nvSpPr>
          <p:cNvPr id="21" name="TextBox 20">
            <a:extLst>
              <a:ext uri="{FF2B5EF4-FFF2-40B4-BE49-F238E27FC236}">
                <a16:creationId xmlns:a16="http://schemas.microsoft.com/office/drawing/2014/main" id="{D8830C00-D6F1-4930-B797-3F88397E7E4F}"/>
              </a:ext>
            </a:extLst>
          </p:cNvPr>
          <p:cNvSpPr txBox="1"/>
          <p:nvPr/>
        </p:nvSpPr>
        <p:spPr>
          <a:xfrm>
            <a:off x="129823" y="2333064"/>
            <a:ext cx="1266061" cy="461665"/>
          </a:xfrm>
          <a:prstGeom prst="rect">
            <a:avLst/>
          </a:prstGeom>
          <a:noFill/>
        </p:spPr>
        <p:txBody>
          <a:bodyPr wrap="square">
            <a:spAutoFit/>
          </a:bodyPr>
          <a:lstStyle/>
          <a:p>
            <a:r>
              <a:rPr lang="en-US" dirty="0">
                <a:latin typeface="+mn-lt"/>
              </a:rPr>
              <a:t>Step 2:</a:t>
            </a:r>
            <a:endParaRPr lang="en-GB" dirty="0"/>
          </a:p>
        </p:txBody>
      </p:sp>
      <p:sp>
        <p:nvSpPr>
          <p:cNvPr id="22" name="TextBox 21">
            <a:extLst>
              <a:ext uri="{FF2B5EF4-FFF2-40B4-BE49-F238E27FC236}">
                <a16:creationId xmlns:a16="http://schemas.microsoft.com/office/drawing/2014/main" id="{0578D0BD-8431-4C30-8D98-590C5E3547EC}"/>
              </a:ext>
            </a:extLst>
          </p:cNvPr>
          <p:cNvSpPr txBox="1"/>
          <p:nvPr/>
        </p:nvSpPr>
        <p:spPr>
          <a:xfrm>
            <a:off x="1147971" y="2705378"/>
            <a:ext cx="7782567" cy="707886"/>
          </a:xfrm>
          <a:prstGeom prst="rect">
            <a:avLst/>
          </a:prstGeom>
          <a:noFill/>
        </p:spPr>
        <p:txBody>
          <a:bodyPr wrap="square">
            <a:spAutoFit/>
          </a:bodyPr>
          <a:lstStyle/>
          <a:p>
            <a:r>
              <a:rPr lang="en-US" sz="2000" dirty="0">
                <a:latin typeface="+mn-lt"/>
              </a:rPr>
              <a:t>We first need the derivative of the function in order to find the critical points</a:t>
            </a:r>
            <a:endParaRPr lang="en-GB" sz="2000" dirty="0">
              <a:latin typeface="+mn-lt"/>
            </a:endParaRPr>
          </a:p>
        </p:txBody>
      </p:sp>
      <p:sp>
        <p:nvSpPr>
          <p:cNvPr id="23" name="TextBox 22">
            <a:extLst>
              <a:ext uri="{FF2B5EF4-FFF2-40B4-BE49-F238E27FC236}">
                <a16:creationId xmlns:a16="http://schemas.microsoft.com/office/drawing/2014/main" id="{D357D33E-6359-4425-A259-2B05354F971E}"/>
              </a:ext>
            </a:extLst>
          </p:cNvPr>
          <p:cNvSpPr txBox="1"/>
          <p:nvPr/>
        </p:nvSpPr>
        <p:spPr>
          <a:xfrm>
            <a:off x="3713005" y="3170058"/>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A′</a:t>
            </a:r>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861CC615-599D-4153-8956-EA80DE375521}"/>
                  </a:ext>
                </a:extLst>
              </p:cNvPr>
              <p:cNvSpPr txBox="1"/>
              <p:nvPr/>
            </p:nvSpPr>
            <p:spPr>
              <a:xfrm>
                <a:off x="4558247" y="2973199"/>
                <a:ext cx="1152857" cy="619978"/>
              </a:xfrm>
              <a:prstGeom prst="rect">
                <a:avLst/>
              </a:prstGeom>
              <a:noFill/>
            </p:spPr>
            <p:txBody>
              <a:bodyPr wrap="square">
                <a:spAutoFit/>
              </a:bodyPr>
              <a:lstStyle/>
              <a:p>
                <a:r>
                  <a:rPr lang="en-US" sz="2200" dirty="0">
                    <a:solidFill>
                      <a:srgbClr val="000000"/>
                    </a:solidFill>
                    <a:latin typeface="+mn-lt"/>
                  </a:rPr>
                  <a:t>10</a:t>
                </a:r>
                <a14:m>
                  <m:oMath xmlns:m="http://schemas.openxmlformats.org/officeDocument/2006/math">
                    <m:sSup>
                      <m:sSupPr>
                        <m:ctrlPr>
                          <a:rPr lang="en-US" sz="2200" i="1" smtClean="0">
                            <a:solidFill>
                              <a:srgbClr val="000000"/>
                            </a:solidFill>
                            <a:latin typeface="Cambria Math" panose="02040503050406030204" pitchFamily="18" charset="0"/>
                          </a:rPr>
                        </m:ctrlPr>
                      </m:sSupPr>
                      <m:e>
                        <m:r>
                          <a:rPr lang="en-US" sz="2200" b="0" i="1" smtClean="0">
                            <a:solidFill>
                              <a:srgbClr val="000000"/>
                            </a:solidFill>
                            <a:latin typeface="Cambria Math" panose="02040503050406030204" pitchFamily="18" charset="0"/>
                          </a:rPr>
                          <m:t>𝑒</m:t>
                        </m:r>
                      </m:e>
                      <m:sup>
                        <m:r>
                          <a:rPr lang="en-US" sz="2200" b="0" i="1" smtClean="0">
                            <a:solidFill>
                              <a:srgbClr val="000000"/>
                            </a:solidFill>
                            <a:latin typeface="Cambria Math" panose="02040503050406030204" pitchFamily="18" charset="0"/>
                          </a:rPr>
                          <m:t>5−</m:t>
                        </m:r>
                        <m:box>
                          <m:boxPr>
                            <m:ctrlPr>
                              <a:rPr lang="en-US" sz="2200" b="0" i="1" smtClean="0">
                                <a:solidFill>
                                  <a:srgbClr val="000000"/>
                                </a:solidFill>
                                <a:latin typeface="Cambria Math" panose="02040503050406030204" pitchFamily="18" charset="0"/>
                              </a:rPr>
                            </m:ctrlPr>
                          </m:boxPr>
                          <m:e>
                            <m:argPr>
                              <m:argSz m:val="-1"/>
                            </m:argPr>
                            <m:f>
                              <m:fPr>
                                <m:ctrlPr>
                                  <a:rPr lang="en-US" sz="2200" b="0" i="1" smtClean="0">
                                    <a:solidFill>
                                      <a:srgbClr val="000000"/>
                                    </a:solidFill>
                                    <a:latin typeface="Cambria Math" panose="02040503050406030204" pitchFamily="18" charset="0"/>
                                  </a:rPr>
                                </m:ctrlPr>
                              </m:fPr>
                              <m:num>
                                <m:sSup>
                                  <m:sSupPr>
                                    <m:ctrlPr>
                                      <a:rPr lang="en-US" sz="2200" b="0" i="1" smtClean="0">
                                        <a:solidFill>
                                          <a:srgbClr val="000000"/>
                                        </a:solidFill>
                                        <a:latin typeface="Cambria Math" panose="02040503050406030204" pitchFamily="18" charset="0"/>
                                      </a:rPr>
                                    </m:ctrlPr>
                                  </m:sSupPr>
                                  <m:e>
                                    <m:r>
                                      <a:rPr lang="en-US" sz="2200" b="0" i="1" smtClean="0">
                                        <a:solidFill>
                                          <a:srgbClr val="000000"/>
                                        </a:solidFill>
                                        <a:latin typeface="Cambria Math" panose="02040503050406030204" pitchFamily="18" charset="0"/>
                                      </a:rPr>
                                      <m:t>𝑡</m:t>
                                    </m:r>
                                  </m:e>
                                  <m:sup>
                                    <m:r>
                                      <a:rPr lang="en-US" sz="2200" b="0" i="1" smtClean="0">
                                        <a:solidFill>
                                          <a:srgbClr val="000000"/>
                                        </a:solidFill>
                                        <a:latin typeface="Cambria Math" panose="02040503050406030204" pitchFamily="18" charset="0"/>
                                      </a:rPr>
                                      <m:t>2</m:t>
                                    </m:r>
                                  </m:sup>
                                </m:sSup>
                              </m:num>
                              <m:den>
                                <m:r>
                                  <a:rPr lang="en-US" sz="2200" b="0" i="1" smtClean="0">
                                    <a:solidFill>
                                      <a:srgbClr val="000000"/>
                                    </a:solidFill>
                                    <a:latin typeface="Cambria Math" panose="02040503050406030204" pitchFamily="18" charset="0"/>
                                  </a:rPr>
                                  <m:t>8</m:t>
                                </m:r>
                              </m:den>
                            </m:f>
                          </m:e>
                        </m:box>
                      </m:sup>
                    </m:sSup>
                  </m:oMath>
                </a14:m>
                <a:endParaRPr lang="en-GB" sz="2200" dirty="0"/>
              </a:p>
            </p:txBody>
          </p:sp>
        </mc:Choice>
        <mc:Fallback xmlns="">
          <p:sp>
            <p:nvSpPr>
              <p:cNvPr id="24" name="TextBox 23">
                <a:extLst>
                  <a:ext uri="{FF2B5EF4-FFF2-40B4-BE49-F238E27FC236}">
                    <a16:creationId xmlns:a16="http://schemas.microsoft.com/office/drawing/2014/main" id="{861CC615-599D-4153-8956-EA80DE375521}"/>
                  </a:ext>
                </a:extLst>
              </p:cNvPr>
              <p:cNvSpPr txBox="1">
                <a:spLocks noRot="1" noChangeAspect="1" noMove="1" noResize="1" noEditPoints="1" noAdjustHandles="1" noChangeArrowheads="1" noChangeShapeType="1" noTextEdit="1"/>
              </p:cNvSpPr>
              <p:nvPr/>
            </p:nvSpPr>
            <p:spPr>
              <a:xfrm>
                <a:off x="4558247" y="2973199"/>
                <a:ext cx="1152857" cy="619978"/>
              </a:xfrm>
              <a:prstGeom prst="rect">
                <a:avLst/>
              </a:prstGeom>
              <a:blipFill>
                <a:blip r:embed="rId5"/>
                <a:stretch>
                  <a:fillRect l="-6878" b="-1881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BCAD65F0-F067-40C2-8B92-4A4FAC7FA02E}"/>
                  </a:ext>
                </a:extLst>
              </p:cNvPr>
              <p:cNvSpPr txBox="1"/>
              <p:nvPr/>
            </p:nvSpPr>
            <p:spPr>
              <a:xfrm>
                <a:off x="5425657" y="2956981"/>
                <a:ext cx="2200784" cy="628826"/>
              </a:xfrm>
              <a:prstGeom prst="rect">
                <a:avLst/>
              </a:prstGeom>
              <a:noFill/>
            </p:spPr>
            <p:txBody>
              <a:bodyPr wrap="square">
                <a:spAutoFit/>
              </a:bodyPr>
              <a:lstStyle/>
              <a:p>
                <a:r>
                  <a:rPr lang="en-US" sz="2200" dirty="0">
                    <a:solidFill>
                      <a:srgbClr val="000000"/>
                    </a:solidFill>
                    <a:latin typeface="+mn-lt"/>
                  </a:rPr>
                  <a:t> </a:t>
                </a:r>
                <a14:m>
                  <m:oMath xmlns:m="http://schemas.openxmlformats.org/officeDocument/2006/math">
                    <m:d>
                      <m:dPr>
                        <m:ctrlPr>
                          <a:rPr lang="en-US" sz="2200" i="1" smtClean="0">
                            <a:solidFill>
                              <a:srgbClr val="000000"/>
                            </a:solidFill>
                            <a:latin typeface="Cambria Math" panose="02040503050406030204" pitchFamily="18" charset="0"/>
                          </a:rPr>
                        </m:ctrlPr>
                      </m:dPr>
                      <m:e>
                        <m:r>
                          <a:rPr lang="en-US" sz="2200" b="0" i="1" smtClean="0">
                            <a:solidFill>
                              <a:srgbClr val="000000"/>
                            </a:solidFill>
                            <a:latin typeface="Cambria Math" panose="02040503050406030204" pitchFamily="18" charset="0"/>
                          </a:rPr>
                          <m:t>−1+</m:t>
                        </m:r>
                        <m:f>
                          <m:fPr>
                            <m:ctrlPr>
                              <a:rPr lang="en-US" sz="2200" i="1">
                                <a:solidFill>
                                  <a:srgbClr val="000000"/>
                                </a:solidFill>
                                <a:latin typeface="Cambria Math" panose="02040503050406030204" pitchFamily="18" charset="0"/>
                              </a:rPr>
                            </m:ctrlPr>
                          </m:fPr>
                          <m:num>
                            <m:sSup>
                              <m:sSupPr>
                                <m:ctrlPr>
                                  <a:rPr lang="en-US" sz="2200" i="1">
                                    <a:solidFill>
                                      <a:srgbClr val="000000"/>
                                    </a:solidFill>
                                    <a:latin typeface="Cambria Math" panose="02040503050406030204" pitchFamily="18" charset="0"/>
                                  </a:rPr>
                                </m:ctrlPr>
                              </m:sSupPr>
                              <m:e>
                                <m:r>
                                  <a:rPr lang="en-US" sz="2200" i="1">
                                    <a:solidFill>
                                      <a:srgbClr val="000000"/>
                                    </a:solidFill>
                                    <a:latin typeface="Cambria Math" panose="02040503050406030204" pitchFamily="18" charset="0"/>
                                  </a:rPr>
                                  <m:t>𝑡</m:t>
                                </m:r>
                              </m:e>
                              <m:sup>
                                <m:r>
                                  <a:rPr lang="en-US" sz="2200" i="1">
                                    <a:solidFill>
                                      <a:srgbClr val="000000"/>
                                    </a:solidFill>
                                    <a:latin typeface="Cambria Math" panose="02040503050406030204" pitchFamily="18" charset="0"/>
                                  </a:rPr>
                                  <m:t>2</m:t>
                                </m:r>
                              </m:sup>
                            </m:sSup>
                          </m:num>
                          <m:den>
                            <m:r>
                              <a:rPr lang="en-US" sz="2200" i="1">
                                <a:solidFill>
                                  <a:srgbClr val="000000"/>
                                </a:solidFill>
                                <a:latin typeface="Cambria Math" panose="02040503050406030204" pitchFamily="18" charset="0"/>
                              </a:rPr>
                              <m:t>4</m:t>
                            </m:r>
                          </m:den>
                        </m:f>
                      </m:e>
                    </m:d>
                  </m:oMath>
                </a14:m>
                <a:endParaRPr lang="en-GB" sz="2200" dirty="0">
                  <a:solidFill>
                    <a:srgbClr val="000000"/>
                  </a:solidFill>
                  <a:latin typeface="+mn-lt"/>
                </a:endParaRPr>
              </a:p>
            </p:txBody>
          </p:sp>
        </mc:Choice>
        <mc:Fallback xmlns="">
          <p:sp>
            <p:nvSpPr>
              <p:cNvPr id="25" name="TextBox 24">
                <a:extLst>
                  <a:ext uri="{FF2B5EF4-FFF2-40B4-BE49-F238E27FC236}">
                    <a16:creationId xmlns:a16="http://schemas.microsoft.com/office/drawing/2014/main" id="{BCAD65F0-F067-40C2-8B92-4A4FAC7FA02E}"/>
                  </a:ext>
                </a:extLst>
              </p:cNvPr>
              <p:cNvSpPr txBox="1">
                <a:spLocks noRot="1" noChangeAspect="1" noMove="1" noResize="1" noEditPoints="1" noAdjustHandles="1" noChangeArrowheads="1" noChangeShapeType="1" noTextEdit="1"/>
              </p:cNvSpPr>
              <p:nvPr/>
            </p:nvSpPr>
            <p:spPr>
              <a:xfrm>
                <a:off x="5425657" y="2956981"/>
                <a:ext cx="2200784" cy="628826"/>
              </a:xfrm>
              <a:prstGeom prst="rect">
                <a:avLst/>
              </a:prstGeom>
              <a:blipFill>
                <a:blip r:embed="rId6"/>
                <a:stretch>
                  <a:fillRect/>
                </a:stretch>
              </a:blipFill>
            </p:spPr>
            <p:txBody>
              <a:bodyPr/>
              <a:lstStyle/>
              <a:p>
                <a:r>
                  <a:rPr lang="en-GB">
                    <a:noFill/>
                  </a:rPr>
                  <a:t> </a:t>
                </a:r>
              </a:p>
            </p:txBody>
          </p:sp>
        </mc:Fallback>
      </mc:AlternateContent>
      <p:sp>
        <p:nvSpPr>
          <p:cNvPr id="30" name="TextBox 29">
            <a:extLst>
              <a:ext uri="{FF2B5EF4-FFF2-40B4-BE49-F238E27FC236}">
                <a16:creationId xmlns:a16="http://schemas.microsoft.com/office/drawing/2014/main" id="{B30043DD-431D-44AE-BCA4-7E971B93689C}"/>
              </a:ext>
            </a:extLst>
          </p:cNvPr>
          <p:cNvSpPr txBox="1"/>
          <p:nvPr/>
        </p:nvSpPr>
        <p:spPr>
          <a:xfrm>
            <a:off x="6788170" y="3082779"/>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36" name="TextBox 35">
            <a:extLst>
              <a:ext uri="{FF2B5EF4-FFF2-40B4-BE49-F238E27FC236}">
                <a16:creationId xmlns:a16="http://schemas.microsoft.com/office/drawing/2014/main" id="{845891F8-3167-400B-A998-C17990CFB12E}"/>
              </a:ext>
            </a:extLst>
          </p:cNvPr>
          <p:cNvSpPr txBox="1"/>
          <p:nvPr/>
        </p:nvSpPr>
        <p:spPr>
          <a:xfrm>
            <a:off x="148539" y="3305719"/>
            <a:ext cx="3200183"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Equating the derivative to 0</a:t>
            </a:r>
            <a:endParaRPr lang="en-GB" sz="1800" dirty="0">
              <a:solidFill>
                <a:srgbClr val="FF6600"/>
              </a:solidFill>
            </a:endParaRPr>
          </a:p>
        </p:txBody>
      </p:sp>
      <p:sp>
        <p:nvSpPr>
          <p:cNvPr id="37" name="TextBox 36">
            <a:extLst>
              <a:ext uri="{FF2B5EF4-FFF2-40B4-BE49-F238E27FC236}">
                <a16:creationId xmlns:a16="http://schemas.microsoft.com/office/drawing/2014/main" id="{7FE9ED13-8379-4DBB-A31E-3802D8BFD3B8}"/>
              </a:ext>
            </a:extLst>
          </p:cNvPr>
          <p:cNvSpPr txBox="1"/>
          <p:nvPr/>
        </p:nvSpPr>
        <p:spPr>
          <a:xfrm>
            <a:off x="81458" y="3569734"/>
            <a:ext cx="7827526"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The derivative exist everywhere, and the exponential is never zero</a:t>
            </a:r>
            <a:endParaRPr lang="en-GB" sz="1800" baseline="30000" dirty="0">
              <a:solidFill>
                <a:srgbClr val="FF6600"/>
              </a:solidFill>
              <a:cs typeface="Times New Roman" panose="02020603050405020304" pitchFamily="18" charset="0"/>
            </a:endParaRPr>
          </a:p>
        </p:txBody>
      </p:sp>
      <p:sp>
        <p:nvSpPr>
          <p:cNvPr id="46" name="TextBox 45">
            <a:extLst>
              <a:ext uri="{FF2B5EF4-FFF2-40B4-BE49-F238E27FC236}">
                <a16:creationId xmlns:a16="http://schemas.microsoft.com/office/drawing/2014/main" id="{69729711-EE3B-4317-ABAE-C1EEF166095E}"/>
              </a:ext>
            </a:extLst>
          </p:cNvPr>
          <p:cNvSpPr txBox="1"/>
          <p:nvPr/>
        </p:nvSpPr>
        <p:spPr>
          <a:xfrm>
            <a:off x="6740129" y="3931920"/>
            <a:ext cx="655009"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t</a:t>
            </a:r>
            <a:r>
              <a:rPr lang="en-US" sz="2200" baseline="30000" dirty="0">
                <a:solidFill>
                  <a:srgbClr val="000000"/>
                </a:solidFill>
                <a:cs typeface="Times New Roman" panose="02020603050405020304" pitchFamily="18" charset="0"/>
              </a:rPr>
              <a:t>2</a:t>
            </a:r>
            <a:r>
              <a:rPr lang="en-US" sz="2200" i="1" dirty="0">
                <a:solidFill>
                  <a:srgbClr val="000000"/>
                </a:solidFill>
                <a:cs typeface="Times New Roman" panose="02020603050405020304" pitchFamily="18" charset="0"/>
              </a:rPr>
              <a:t> =</a:t>
            </a:r>
            <a:endParaRPr lang="en-GB" sz="2200" dirty="0"/>
          </a:p>
        </p:txBody>
      </p:sp>
      <p:sp>
        <p:nvSpPr>
          <p:cNvPr id="47" name="TextBox 46">
            <a:extLst>
              <a:ext uri="{FF2B5EF4-FFF2-40B4-BE49-F238E27FC236}">
                <a16:creationId xmlns:a16="http://schemas.microsoft.com/office/drawing/2014/main" id="{89CB577B-2F90-4D9B-A3BA-D4B0BC6A14A3}"/>
              </a:ext>
            </a:extLst>
          </p:cNvPr>
          <p:cNvSpPr txBox="1"/>
          <p:nvPr/>
        </p:nvSpPr>
        <p:spPr>
          <a:xfrm>
            <a:off x="6293161" y="3931920"/>
            <a:ext cx="388283" cy="430887"/>
          </a:xfrm>
          <a:prstGeom prst="rect">
            <a:avLst/>
          </a:prstGeom>
          <a:noFill/>
        </p:spPr>
        <p:txBody>
          <a:bodyPr wrap="square">
            <a:spAutoFit/>
          </a:bodyPr>
          <a:lstStyle/>
          <a:p>
            <a:r>
              <a:rPr lang="en-US" sz="2200" dirty="0">
                <a:solidFill>
                  <a:srgbClr val="000000"/>
                </a:solidFill>
                <a:latin typeface="Cambria Math" panose="02040503050406030204" pitchFamily="18" charset="0"/>
                <a:ea typeface="Cambria Math" panose="02040503050406030204" pitchFamily="18" charset="0"/>
                <a:cs typeface="Times New Roman" panose="02020603050405020304" pitchFamily="18" charset="0"/>
              </a:rPr>
              <a:t>⇒</a:t>
            </a:r>
            <a:endParaRPr lang="en-GB" sz="2200" dirty="0">
              <a:latin typeface="+mn-lt"/>
              <a:cs typeface="Times New Roman" panose="02020603050405020304" pitchFamily="18" charset="0"/>
            </a:endParaRPr>
          </a:p>
        </p:txBody>
      </p:sp>
      <p:sp>
        <p:nvSpPr>
          <p:cNvPr id="48" name="TextBox 47">
            <a:extLst>
              <a:ext uri="{FF2B5EF4-FFF2-40B4-BE49-F238E27FC236}">
                <a16:creationId xmlns:a16="http://schemas.microsoft.com/office/drawing/2014/main" id="{B1B7B55E-9BBA-4326-AAFC-54CDAD15586D}"/>
              </a:ext>
            </a:extLst>
          </p:cNvPr>
          <p:cNvSpPr txBox="1"/>
          <p:nvPr/>
        </p:nvSpPr>
        <p:spPr>
          <a:xfrm>
            <a:off x="7275794" y="3931920"/>
            <a:ext cx="388283"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4</a:t>
            </a:r>
            <a:endParaRPr lang="en-GB" sz="2200" dirty="0">
              <a:cs typeface="Times New Roman" panose="02020603050405020304" pitchFamily="18" charset="0"/>
            </a:endParaRPr>
          </a:p>
        </p:txBody>
      </p:sp>
      <p:sp>
        <p:nvSpPr>
          <p:cNvPr id="55" name="TextBox 54">
            <a:extLst>
              <a:ext uri="{FF2B5EF4-FFF2-40B4-BE49-F238E27FC236}">
                <a16:creationId xmlns:a16="http://schemas.microsoft.com/office/drawing/2014/main" id="{3EFF031F-B18D-4F8F-BBD3-3236C22B50A9}"/>
              </a:ext>
            </a:extLst>
          </p:cNvPr>
          <p:cNvSpPr txBox="1"/>
          <p:nvPr/>
        </p:nvSpPr>
        <p:spPr>
          <a:xfrm>
            <a:off x="177707" y="3882033"/>
            <a:ext cx="3927347"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The derivative will only be zero if </a:t>
            </a:r>
            <a:endParaRPr lang="en-GB" sz="1800" dirty="0">
              <a:solidFill>
                <a:srgbClr val="FF6600"/>
              </a:solidFill>
              <a:latin typeface="+mn-lt"/>
              <a:cs typeface="Times New Roman" panose="02020603050405020304" pitchFamily="18" charset="0"/>
            </a:endParaRPr>
          </a:p>
        </p:txBody>
      </p:sp>
      <p:sp>
        <p:nvSpPr>
          <p:cNvPr id="80" name="TextBox 79">
            <a:extLst>
              <a:ext uri="{FF2B5EF4-FFF2-40B4-BE49-F238E27FC236}">
                <a16:creationId xmlns:a16="http://schemas.microsoft.com/office/drawing/2014/main" id="{1D6C15B5-C5A4-4DD1-98AA-B48AE587AEAE}"/>
              </a:ext>
            </a:extLst>
          </p:cNvPr>
          <p:cNvSpPr txBox="1"/>
          <p:nvPr/>
        </p:nvSpPr>
        <p:spPr>
          <a:xfrm>
            <a:off x="113043" y="4319703"/>
            <a:ext cx="8898584" cy="400110"/>
          </a:xfrm>
          <a:prstGeom prst="rect">
            <a:avLst/>
          </a:prstGeom>
          <a:noFill/>
        </p:spPr>
        <p:txBody>
          <a:bodyPr wrap="square">
            <a:spAutoFit/>
          </a:bodyPr>
          <a:lstStyle/>
          <a:p>
            <a:r>
              <a:rPr lang="en-US" sz="2000" dirty="0">
                <a:latin typeface="+mn-lt"/>
              </a:rPr>
              <a:t>There are two critical points, however only </a:t>
            </a:r>
            <a:r>
              <a:rPr lang="en-US" sz="2000" i="1" dirty="0">
                <a:cs typeface="Times New Roman" panose="02020603050405020304" pitchFamily="18" charset="0"/>
              </a:rPr>
              <a:t>t</a:t>
            </a:r>
            <a:r>
              <a:rPr lang="en-US" sz="2000" dirty="0">
                <a:cs typeface="Times New Roman" panose="02020603050405020304" pitchFamily="18" charset="0"/>
              </a:rPr>
              <a:t> = 2 </a:t>
            </a:r>
            <a:r>
              <a:rPr lang="en-US" sz="2000" dirty="0">
                <a:latin typeface="+mn-lt"/>
              </a:rPr>
              <a:t>is actually in the interval.</a:t>
            </a:r>
            <a:endParaRPr lang="en-GB" sz="2000" dirty="0"/>
          </a:p>
        </p:txBody>
      </p:sp>
      <mc:AlternateContent xmlns:mc="http://schemas.openxmlformats.org/markup-compatibility/2006" xmlns:a14="http://schemas.microsoft.com/office/drawing/2010/main">
        <mc:Choice Requires="a14">
          <p:sp>
            <p:nvSpPr>
              <p:cNvPr id="78" name="TextBox 77">
                <a:extLst>
                  <a:ext uri="{FF2B5EF4-FFF2-40B4-BE49-F238E27FC236}">
                    <a16:creationId xmlns:a16="http://schemas.microsoft.com/office/drawing/2014/main" id="{5E0C17A5-4594-42BD-81A0-E7F4E1F1C901}"/>
                  </a:ext>
                </a:extLst>
              </p:cNvPr>
              <p:cNvSpPr txBox="1"/>
              <p:nvPr/>
            </p:nvSpPr>
            <p:spPr>
              <a:xfrm>
                <a:off x="4379070" y="3788160"/>
                <a:ext cx="1285787" cy="618631"/>
              </a:xfrm>
              <a:prstGeom prst="rect">
                <a:avLst/>
              </a:prstGeom>
              <a:noFill/>
            </p:spPr>
            <p:txBody>
              <a:bodyPr wrap="square">
                <a:spAutoFit/>
              </a:bodyPr>
              <a:lstStyle/>
              <a:p>
                <a:r>
                  <a:rPr lang="en-US" sz="2200" dirty="0">
                    <a:solidFill>
                      <a:srgbClr val="000000"/>
                    </a:solidFill>
                    <a:latin typeface="+mn-lt"/>
                  </a:rPr>
                  <a:t> </a:t>
                </a:r>
                <a14:m>
                  <m:oMath xmlns:m="http://schemas.openxmlformats.org/officeDocument/2006/math">
                    <m:r>
                      <a:rPr lang="en-US" sz="2200" i="1">
                        <a:solidFill>
                          <a:srgbClr val="000000"/>
                        </a:solidFill>
                        <a:latin typeface="Cambria Math" panose="02040503050406030204" pitchFamily="18" charset="0"/>
                      </a:rPr>
                      <m:t>−1+</m:t>
                    </m:r>
                    <m:f>
                      <m:fPr>
                        <m:ctrlPr>
                          <a:rPr lang="en-US" sz="2200" i="1">
                            <a:solidFill>
                              <a:srgbClr val="000000"/>
                            </a:solidFill>
                            <a:latin typeface="Cambria Math" panose="02040503050406030204" pitchFamily="18" charset="0"/>
                          </a:rPr>
                        </m:ctrlPr>
                      </m:fPr>
                      <m:num>
                        <m:sSup>
                          <m:sSupPr>
                            <m:ctrlPr>
                              <a:rPr lang="en-US" sz="2200" i="1">
                                <a:solidFill>
                                  <a:srgbClr val="000000"/>
                                </a:solidFill>
                                <a:latin typeface="Cambria Math" panose="02040503050406030204" pitchFamily="18" charset="0"/>
                              </a:rPr>
                            </m:ctrlPr>
                          </m:sSupPr>
                          <m:e>
                            <m:r>
                              <a:rPr lang="en-US" sz="2200" i="1">
                                <a:solidFill>
                                  <a:srgbClr val="000000"/>
                                </a:solidFill>
                                <a:latin typeface="Cambria Math" panose="02040503050406030204" pitchFamily="18" charset="0"/>
                              </a:rPr>
                              <m:t>𝑡</m:t>
                            </m:r>
                          </m:e>
                          <m:sup>
                            <m:r>
                              <a:rPr lang="en-US" sz="2200" i="1">
                                <a:solidFill>
                                  <a:srgbClr val="000000"/>
                                </a:solidFill>
                                <a:latin typeface="Cambria Math" panose="02040503050406030204" pitchFamily="18" charset="0"/>
                              </a:rPr>
                              <m:t>2</m:t>
                            </m:r>
                          </m:sup>
                        </m:sSup>
                      </m:num>
                      <m:den>
                        <m:r>
                          <a:rPr lang="en-US" sz="2200" i="1">
                            <a:solidFill>
                              <a:srgbClr val="000000"/>
                            </a:solidFill>
                            <a:latin typeface="Cambria Math" panose="02040503050406030204" pitchFamily="18" charset="0"/>
                          </a:rPr>
                          <m:t>4</m:t>
                        </m:r>
                      </m:den>
                    </m:f>
                  </m:oMath>
                </a14:m>
                <a:endParaRPr lang="en-GB" sz="2200" dirty="0">
                  <a:solidFill>
                    <a:srgbClr val="000000"/>
                  </a:solidFill>
                  <a:latin typeface="+mn-lt"/>
                </a:endParaRPr>
              </a:p>
            </p:txBody>
          </p:sp>
        </mc:Choice>
        <mc:Fallback xmlns="">
          <p:sp>
            <p:nvSpPr>
              <p:cNvPr id="78" name="TextBox 77">
                <a:extLst>
                  <a:ext uri="{FF2B5EF4-FFF2-40B4-BE49-F238E27FC236}">
                    <a16:creationId xmlns:a16="http://schemas.microsoft.com/office/drawing/2014/main" id="{5E0C17A5-4594-42BD-81A0-E7F4E1F1C901}"/>
                  </a:ext>
                </a:extLst>
              </p:cNvPr>
              <p:cNvSpPr txBox="1">
                <a:spLocks noRot="1" noChangeAspect="1" noMove="1" noResize="1" noEditPoints="1" noAdjustHandles="1" noChangeArrowheads="1" noChangeShapeType="1" noTextEdit="1"/>
              </p:cNvSpPr>
              <p:nvPr/>
            </p:nvSpPr>
            <p:spPr>
              <a:xfrm>
                <a:off x="4379070" y="3788160"/>
                <a:ext cx="1285787" cy="618631"/>
              </a:xfrm>
              <a:prstGeom prst="rect">
                <a:avLst/>
              </a:prstGeom>
              <a:blipFill>
                <a:blip r:embed="rId7"/>
                <a:stretch>
                  <a:fillRect/>
                </a:stretch>
              </a:blipFill>
            </p:spPr>
            <p:txBody>
              <a:bodyPr/>
              <a:lstStyle/>
              <a:p>
                <a:r>
                  <a:rPr lang="en-GB">
                    <a:noFill/>
                  </a:rPr>
                  <a:t> </a:t>
                </a:r>
              </a:p>
            </p:txBody>
          </p:sp>
        </mc:Fallback>
      </mc:AlternateContent>
      <p:sp>
        <p:nvSpPr>
          <p:cNvPr id="79" name="TextBox 78">
            <a:extLst>
              <a:ext uri="{FF2B5EF4-FFF2-40B4-BE49-F238E27FC236}">
                <a16:creationId xmlns:a16="http://schemas.microsoft.com/office/drawing/2014/main" id="{5427B292-2565-4C71-9B3B-3C6177A8B903}"/>
              </a:ext>
            </a:extLst>
          </p:cNvPr>
          <p:cNvSpPr txBox="1"/>
          <p:nvPr/>
        </p:nvSpPr>
        <p:spPr>
          <a:xfrm>
            <a:off x="5546429" y="3931920"/>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81" name="TextBox 80">
            <a:extLst>
              <a:ext uri="{FF2B5EF4-FFF2-40B4-BE49-F238E27FC236}">
                <a16:creationId xmlns:a16="http://schemas.microsoft.com/office/drawing/2014/main" id="{171B165C-BA9F-4667-A6E9-F1BE24BD0979}"/>
              </a:ext>
            </a:extLst>
          </p:cNvPr>
          <p:cNvSpPr txBox="1"/>
          <p:nvPr/>
        </p:nvSpPr>
        <p:spPr>
          <a:xfrm>
            <a:off x="8087679" y="3931920"/>
            <a:ext cx="655009"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t =</a:t>
            </a:r>
            <a:endParaRPr lang="en-GB" sz="2200" dirty="0"/>
          </a:p>
        </p:txBody>
      </p:sp>
      <p:sp>
        <p:nvSpPr>
          <p:cNvPr id="82" name="TextBox 81">
            <a:extLst>
              <a:ext uri="{FF2B5EF4-FFF2-40B4-BE49-F238E27FC236}">
                <a16:creationId xmlns:a16="http://schemas.microsoft.com/office/drawing/2014/main" id="{9E2A5EA7-AA0C-4F3B-BF3D-0F94D6B27DDD}"/>
              </a:ext>
            </a:extLst>
          </p:cNvPr>
          <p:cNvSpPr txBox="1"/>
          <p:nvPr/>
        </p:nvSpPr>
        <p:spPr>
          <a:xfrm>
            <a:off x="7640711" y="3931920"/>
            <a:ext cx="388283" cy="430887"/>
          </a:xfrm>
          <a:prstGeom prst="rect">
            <a:avLst/>
          </a:prstGeom>
          <a:noFill/>
        </p:spPr>
        <p:txBody>
          <a:bodyPr wrap="square">
            <a:spAutoFit/>
          </a:bodyPr>
          <a:lstStyle/>
          <a:p>
            <a:r>
              <a:rPr lang="en-US" sz="2200" dirty="0">
                <a:solidFill>
                  <a:srgbClr val="000000"/>
                </a:solidFill>
                <a:latin typeface="Cambria Math" panose="02040503050406030204" pitchFamily="18" charset="0"/>
                <a:ea typeface="Cambria Math" panose="02040503050406030204" pitchFamily="18" charset="0"/>
                <a:cs typeface="Times New Roman" panose="02020603050405020304" pitchFamily="18" charset="0"/>
              </a:rPr>
              <a:t>⇒</a:t>
            </a:r>
            <a:endParaRPr lang="en-GB" sz="2200" dirty="0">
              <a:latin typeface="+mn-lt"/>
              <a:cs typeface="Times New Roman" panose="02020603050405020304" pitchFamily="18" charset="0"/>
            </a:endParaRPr>
          </a:p>
        </p:txBody>
      </p:sp>
      <p:sp>
        <p:nvSpPr>
          <p:cNvPr id="83" name="TextBox 82">
            <a:extLst>
              <a:ext uri="{FF2B5EF4-FFF2-40B4-BE49-F238E27FC236}">
                <a16:creationId xmlns:a16="http://schemas.microsoft.com/office/drawing/2014/main" id="{2E6E2C73-4062-4DCD-A381-505F42DE759B}"/>
              </a:ext>
            </a:extLst>
          </p:cNvPr>
          <p:cNvSpPr txBox="1"/>
          <p:nvPr/>
        </p:nvSpPr>
        <p:spPr>
          <a:xfrm>
            <a:off x="8503334" y="3931920"/>
            <a:ext cx="508293"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±2</a:t>
            </a:r>
            <a:endParaRPr lang="en-GB" sz="2200" dirty="0">
              <a:cs typeface="Times New Roman" panose="02020603050405020304" pitchFamily="18" charset="0"/>
            </a:endParaRPr>
          </a:p>
        </p:txBody>
      </p:sp>
      <p:sp>
        <p:nvSpPr>
          <p:cNvPr id="84" name="TextBox 83">
            <a:extLst>
              <a:ext uri="{FF2B5EF4-FFF2-40B4-BE49-F238E27FC236}">
                <a16:creationId xmlns:a16="http://schemas.microsoft.com/office/drawing/2014/main" id="{E0693771-EC4F-4143-A632-9C4E1E568CF5}"/>
              </a:ext>
            </a:extLst>
          </p:cNvPr>
          <p:cNvSpPr txBox="1"/>
          <p:nvPr/>
        </p:nvSpPr>
        <p:spPr>
          <a:xfrm>
            <a:off x="126237" y="4685025"/>
            <a:ext cx="5538620" cy="400110"/>
          </a:xfrm>
          <a:prstGeom prst="rect">
            <a:avLst/>
          </a:prstGeom>
          <a:noFill/>
        </p:spPr>
        <p:txBody>
          <a:bodyPr wrap="square">
            <a:spAutoFit/>
          </a:bodyPr>
          <a:lstStyle/>
          <a:p>
            <a:r>
              <a:rPr lang="en-US" sz="2000" dirty="0">
                <a:latin typeface="+mn-lt"/>
              </a:rPr>
              <a:t>This is the only critical point we will use</a:t>
            </a:r>
            <a:endParaRPr lang="en-GB" sz="2000" dirty="0">
              <a:latin typeface="+mn-lt"/>
            </a:endParaRPr>
          </a:p>
        </p:txBody>
      </p:sp>
      <p:sp>
        <p:nvSpPr>
          <p:cNvPr id="85" name="TextBox 84">
            <a:extLst>
              <a:ext uri="{FF2B5EF4-FFF2-40B4-BE49-F238E27FC236}">
                <a16:creationId xmlns:a16="http://schemas.microsoft.com/office/drawing/2014/main" id="{102214AB-96DD-4933-8C2B-4C76A9D923A0}"/>
              </a:ext>
            </a:extLst>
          </p:cNvPr>
          <p:cNvSpPr txBox="1"/>
          <p:nvPr/>
        </p:nvSpPr>
        <p:spPr>
          <a:xfrm>
            <a:off x="189042" y="5327516"/>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critical point</a:t>
            </a:r>
            <a:endParaRPr lang="en-GB" sz="1800" baseline="30000" dirty="0">
              <a:solidFill>
                <a:srgbClr val="FF6600"/>
              </a:solidFill>
              <a:cs typeface="Times New Roman" panose="02020603050405020304" pitchFamily="18" charset="0"/>
            </a:endParaRPr>
          </a:p>
        </p:txBody>
      </p:sp>
      <p:sp>
        <p:nvSpPr>
          <p:cNvPr id="86" name="TextBox 85">
            <a:extLst>
              <a:ext uri="{FF2B5EF4-FFF2-40B4-BE49-F238E27FC236}">
                <a16:creationId xmlns:a16="http://schemas.microsoft.com/office/drawing/2014/main" id="{98F4E55F-1062-45E0-88C3-509E1F622352}"/>
              </a:ext>
            </a:extLst>
          </p:cNvPr>
          <p:cNvSpPr txBox="1"/>
          <p:nvPr/>
        </p:nvSpPr>
        <p:spPr>
          <a:xfrm>
            <a:off x="3866819" y="5295142"/>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A</a:t>
            </a:r>
            <a:r>
              <a:rPr lang="en-US" sz="2200" dirty="0">
                <a:solidFill>
                  <a:srgbClr val="000000"/>
                </a:solidFill>
                <a:cs typeface="Times New Roman" panose="02020603050405020304" pitchFamily="18" charset="0"/>
              </a:rPr>
              <a:t>(2) =</a:t>
            </a:r>
            <a:endParaRPr lang="en-GB" sz="2200" dirty="0">
              <a:cs typeface="Times New Roman" panose="02020603050405020304" pitchFamily="18" charset="0"/>
            </a:endParaRPr>
          </a:p>
        </p:txBody>
      </p:sp>
      <p:sp>
        <p:nvSpPr>
          <p:cNvPr id="87" name="TextBox 86">
            <a:extLst>
              <a:ext uri="{FF2B5EF4-FFF2-40B4-BE49-F238E27FC236}">
                <a16:creationId xmlns:a16="http://schemas.microsoft.com/office/drawing/2014/main" id="{3297E468-BA71-49B2-A5EE-57215E6C6A1F}"/>
              </a:ext>
            </a:extLst>
          </p:cNvPr>
          <p:cNvSpPr txBox="1"/>
          <p:nvPr/>
        </p:nvSpPr>
        <p:spPr>
          <a:xfrm>
            <a:off x="7680353" y="5617938"/>
            <a:ext cx="1428151" cy="461665"/>
          </a:xfrm>
          <a:prstGeom prst="rect">
            <a:avLst/>
          </a:prstGeom>
          <a:noFill/>
        </p:spPr>
        <p:txBody>
          <a:bodyPr wrap="square">
            <a:spAutoFit/>
          </a:bodyPr>
          <a:lstStyle/>
          <a:p>
            <a:r>
              <a:rPr lang="en-US" dirty="0">
                <a:solidFill>
                  <a:srgbClr val="000000"/>
                </a:solidFill>
                <a:latin typeface="+mn-lt"/>
              </a:rPr>
              <a:t>1999.94</a:t>
            </a:r>
            <a:endParaRPr lang="en-GB" dirty="0"/>
          </a:p>
        </p:txBody>
      </p:sp>
      <p:sp>
        <p:nvSpPr>
          <p:cNvPr id="90" name="TextBox 89">
            <a:extLst>
              <a:ext uri="{FF2B5EF4-FFF2-40B4-BE49-F238E27FC236}">
                <a16:creationId xmlns:a16="http://schemas.microsoft.com/office/drawing/2014/main" id="{C3EBD822-0A83-43CD-895E-CA96A17DBC54}"/>
              </a:ext>
            </a:extLst>
          </p:cNvPr>
          <p:cNvSpPr txBox="1"/>
          <p:nvPr/>
        </p:nvSpPr>
        <p:spPr>
          <a:xfrm>
            <a:off x="4688249" y="5619375"/>
            <a:ext cx="1050605" cy="461665"/>
          </a:xfrm>
          <a:prstGeom prst="rect">
            <a:avLst/>
          </a:prstGeom>
          <a:noFill/>
        </p:spPr>
        <p:txBody>
          <a:bodyPr wrap="square">
            <a:spAutoFit/>
          </a:bodyPr>
          <a:lstStyle/>
          <a:p>
            <a:r>
              <a:rPr lang="en-US" dirty="0">
                <a:solidFill>
                  <a:srgbClr val="000000"/>
                </a:solidFill>
                <a:latin typeface="+mn-lt"/>
                <a:cs typeface="Times New Roman" panose="02020603050405020304" pitchFamily="18" charset="0"/>
              </a:rPr>
              <a:t>2000</a:t>
            </a:r>
            <a:endParaRPr lang="en-GB" dirty="0">
              <a:latin typeface="+mn-lt"/>
            </a:endParaRPr>
          </a:p>
        </p:txBody>
      </p:sp>
      <p:sp>
        <p:nvSpPr>
          <p:cNvPr id="97" name="TextBox 96">
            <a:extLst>
              <a:ext uri="{FF2B5EF4-FFF2-40B4-BE49-F238E27FC236}">
                <a16:creationId xmlns:a16="http://schemas.microsoft.com/office/drawing/2014/main" id="{7B06EEF7-0D09-4269-A15C-241C340B1EE5}"/>
              </a:ext>
            </a:extLst>
          </p:cNvPr>
          <p:cNvSpPr txBox="1"/>
          <p:nvPr/>
        </p:nvSpPr>
        <p:spPr>
          <a:xfrm>
            <a:off x="177707" y="5683847"/>
            <a:ext cx="3755234"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Evaluating at the end points</a:t>
            </a:r>
            <a:endParaRPr lang="en-GB" sz="1800" baseline="30000" dirty="0">
              <a:solidFill>
                <a:srgbClr val="FF6600"/>
              </a:solidFill>
              <a:cs typeface="Times New Roman" panose="02020603050405020304" pitchFamily="18" charset="0"/>
            </a:endParaRPr>
          </a:p>
        </p:txBody>
      </p:sp>
      <p:sp>
        <p:nvSpPr>
          <p:cNvPr id="124" name="TextBox 123">
            <a:extLst>
              <a:ext uri="{FF2B5EF4-FFF2-40B4-BE49-F238E27FC236}">
                <a16:creationId xmlns:a16="http://schemas.microsoft.com/office/drawing/2014/main" id="{0B93F5B4-5C0A-496E-878B-2075881E8EF8}"/>
              </a:ext>
            </a:extLst>
          </p:cNvPr>
          <p:cNvSpPr txBox="1"/>
          <p:nvPr/>
        </p:nvSpPr>
        <p:spPr>
          <a:xfrm>
            <a:off x="3894564" y="5614386"/>
            <a:ext cx="916625"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A</a:t>
            </a:r>
            <a:r>
              <a:rPr lang="en-US" sz="2200" dirty="0">
                <a:solidFill>
                  <a:srgbClr val="000000"/>
                </a:solidFill>
                <a:cs typeface="Times New Roman" panose="02020603050405020304" pitchFamily="18" charset="0"/>
              </a:rPr>
              <a:t>(0) =</a:t>
            </a:r>
            <a:endParaRPr lang="en-GB" sz="2200" dirty="0">
              <a:cs typeface="Times New Roman" panose="02020603050405020304" pitchFamily="18" charset="0"/>
            </a:endParaRPr>
          </a:p>
        </p:txBody>
      </p:sp>
      <p:sp>
        <p:nvSpPr>
          <p:cNvPr id="128" name="TextBox 127">
            <a:extLst>
              <a:ext uri="{FF2B5EF4-FFF2-40B4-BE49-F238E27FC236}">
                <a16:creationId xmlns:a16="http://schemas.microsoft.com/office/drawing/2014/main" id="{0A907467-D91A-4CB4-8E40-55511FCD41D1}"/>
              </a:ext>
            </a:extLst>
          </p:cNvPr>
          <p:cNvSpPr txBox="1"/>
          <p:nvPr/>
        </p:nvSpPr>
        <p:spPr>
          <a:xfrm>
            <a:off x="6696658" y="5633326"/>
            <a:ext cx="1089000"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A</a:t>
            </a:r>
            <a:r>
              <a:rPr lang="en-US" sz="2200" dirty="0">
                <a:solidFill>
                  <a:srgbClr val="000000"/>
                </a:solidFill>
                <a:cs typeface="Times New Roman" panose="02020603050405020304" pitchFamily="18" charset="0"/>
              </a:rPr>
              <a:t>(10) =</a:t>
            </a:r>
            <a:endParaRPr lang="en-GB" sz="2200" dirty="0">
              <a:cs typeface="Times New Roman" panose="02020603050405020304" pitchFamily="18" charset="0"/>
            </a:endParaRPr>
          </a:p>
        </p:txBody>
      </p:sp>
      <p:sp>
        <p:nvSpPr>
          <p:cNvPr id="129" name="TextBox 128">
            <a:extLst>
              <a:ext uri="{FF2B5EF4-FFF2-40B4-BE49-F238E27FC236}">
                <a16:creationId xmlns:a16="http://schemas.microsoft.com/office/drawing/2014/main" id="{44FF3759-6340-42CF-93DC-BA598C36793C}"/>
              </a:ext>
            </a:extLst>
          </p:cNvPr>
          <p:cNvSpPr txBox="1"/>
          <p:nvPr/>
        </p:nvSpPr>
        <p:spPr>
          <a:xfrm>
            <a:off x="1269955" y="5020807"/>
            <a:ext cx="7605447" cy="400110"/>
          </a:xfrm>
          <a:prstGeom prst="rect">
            <a:avLst/>
          </a:prstGeom>
          <a:noFill/>
        </p:spPr>
        <p:txBody>
          <a:bodyPr wrap="square">
            <a:spAutoFit/>
          </a:bodyPr>
          <a:lstStyle/>
          <a:p>
            <a:r>
              <a:rPr lang="en-US" sz="2000" dirty="0">
                <a:latin typeface="+mn-lt"/>
              </a:rPr>
              <a:t>Evaluate the function at the critical point</a:t>
            </a:r>
            <a:endParaRPr lang="en-GB" sz="2000" dirty="0"/>
          </a:p>
        </p:txBody>
      </p:sp>
      <p:sp>
        <p:nvSpPr>
          <p:cNvPr id="130" name="TextBox 129">
            <a:extLst>
              <a:ext uri="{FF2B5EF4-FFF2-40B4-BE49-F238E27FC236}">
                <a16:creationId xmlns:a16="http://schemas.microsoft.com/office/drawing/2014/main" id="{D37C6A9A-979A-4DEF-8D42-626EE150CF61}"/>
              </a:ext>
            </a:extLst>
          </p:cNvPr>
          <p:cNvSpPr txBox="1"/>
          <p:nvPr/>
        </p:nvSpPr>
        <p:spPr>
          <a:xfrm>
            <a:off x="153905" y="4975118"/>
            <a:ext cx="1266061" cy="461665"/>
          </a:xfrm>
          <a:prstGeom prst="rect">
            <a:avLst/>
          </a:prstGeom>
          <a:noFill/>
        </p:spPr>
        <p:txBody>
          <a:bodyPr wrap="square">
            <a:spAutoFit/>
          </a:bodyPr>
          <a:lstStyle/>
          <a:p>
            <a:r>
              <a:rPr lang="en-US" dirty="0">
                <a:latin typeface="+mn-lt"/>
              </a:rPr>
              <a:t>Step 3:</a:t>
            </a:r>
            <a:endParaRPr lang="en-GB" dirty="0"/>
          </a:p>
        </p:txBody>
      </p:sp>
      <p:sp>
        <p:nvSpPr>
          <p:cNvPr id="131" name="TextBox 130">
            <a:extLst>
              <a:ext uri="{FF2B5EF4-FFF2-40B4-BE49-F238E27FC236}">
                <a16:creationId xmlns:a16="http://schemas.microsoft.com/office/drawing/2014/main" id="{7E365804-59BF-45DC-9860-5F56FD5E0105}"/>
              </a:ext>
            </a:extLst>
          </p:cNvPr>
          <p:cNvSpPr txBox="1"/>
          <p:nvPr/>
        </p:nvSpPr>
        <p:spPr>
          <a:xfrm>
            <a:off x="6356804" y="5035335"/>
            <a:ext cx="2788778" cy="400110"/>
          </a:xfrm>
          <a:prstGeom prst="rect">
            <a:avLst/>
          </a:prstGeom>
          <a:noFill/>
        </p:spPr>
        <p:txBody>
          <a:bodyPr wrap="square">
            <a:spAutoFit/>
          </a:bodyPr>
          <a:lstStyle/>
          <a:p>
            <a:r>
              <a:rPr lang="en-US" sz="2000" dirty="0">
                <a:latin typeface="+mn-lt"/>
              </a:rPr>
              <a:t>and at the end points.</a:t>
            </a:r>
            <a:endParaRPr lang="en-GB" sz="2000" dirty="0"/>
          </a:p>
        </p:txBody>
      </p:sp>
      <p:sp>
        <p:nvSpPr>
          <p:cNvPr id="132" name="TextBox 131">
            <a:extLst>
              <a:ext uri="{FF2B5EF4-FFF2-40B4-BE49-F238E27FC236}">
                <a16:creationId xmlns:a16="http://schemas.microsoft.com/office/drawing/2014/main" id="{B0C624E1-16B5-40D8-B932-0579D582AC09}"/>
              </a:ext>
            </a:extLst>
          </p:cNvPr>
          <p:cNvSpPr txBox="1"/>
          <p:nvPr/>
        </p:nvSpPr>
        <p:spPr>
          <a:xfrm>
            <a:off x="4669709" y="5254305"/>
            <a:ext cx="1197067" cy="461665"/>
          </a:xfrm>
          <a:prstGeom prst="rect">
            <a:avLst/>
          </a:prstGeom>
          <a:noFill/>
        </p:spPr>
        <p:txBody>
          <a:bodyPr wrap="square">
            <a:spAutoFit/>
          </a:bodyPr>
          <a:lstStyle/>
          <a:p>
            <a:r>
              <a:rPr lang="en-US" dirty="0">
                <a:solidFill>
                  <a:srgbClr val="000000"/>
                </a:solidFill>
                <a:latin typeface="+mn-lt"/>
                <a:cs typeface="Times New Roman" panose="02020603050405020304" pitchFamily="18" charset="0"/>
              </a:rPr>
              <a:t>199.66</a:t>
            </a:r>
            <a:endParaRPr lang="en-GB" dirty="0">
              <a:latin typeface="+mn-lt"/>
            </a:endParaRPr>
          </a:p>
        </p:txBody>
      </p:sp>
      <p:sp>
        <p:nvSpPr>
          <p:cNvPr id="133" name="TextBox 132">
            <a:extLst>
              <a:ext uri="{FF2B5EF4-FFF2-40B4-BE49-F238E27FC236}">
                <a16:creationId xmlns:a16="http://schemas.microsoft.com/office/drawing/2014/main" id="{6C325534-B341-47B1-AC56-60436A7BF24D}"/>
              </a:ext>
            </a:extLst>
          </p:cNvPr>
          <p:cNvSpPr txBox="1"/>
          <p:nvPr/>
        </p:nvSpPr>
        <p:spPr>
          <a:xfrm>
            <a:off x="1196801" y="5954840"/>
            <a:ext cx="4681182" cy="400110"/>
          </a:xfrm>
          <a:prstGeom prst="rect">
            <a:avLst/>
          </a:prstGeom>
          <a:noFill/>
        </p:spPr>
        <p:txBody>
          <a:bodyPr wrap="square">
            <a:spAutoFit/>
          </a:bodyPr>
          <a:lstStyle/>
          <a:p>
            <a:r>
              <a:rPr lang="en-GB" sz="2000" dirty="0">
                <a:latin typeface="+mn-lt"/>
              </a:rPr>
              <a:t>Identify the absolute extrema.</a:t>
            </a:r>
          </a:p>
        </p:txBody>
      </p:sp>
      <p:sp>
        <p:nvSpPr>
          <p:cNvPr id="134" name="TextBox 133">
            <a:extLst>
              <a:ext uri="{FF2B5EF4-FFF2-40B4-BE49-F238E27FC236}">
                <a16:creationId xmlns:a16="http://schemas.microsoft.com/office/drawing/2014/main" id="{D29555BF-F0B8-4B20-BFC2-A6E4C6F57B2A}"/>
              </a:ext>
            </a:extLst>
          </p:cNvPr>
          <p:cNvSpPr txBox="1"/>
          <p:nvPr/>
        </p:nvSpPr>
        <p:spPr>
          <a:xfrm>
            <a:off x="126043" y="5925659"/>
            <a:ext cx="1266061" cy="461665"/>
          </a:xfrm>
          <a:prstGeom prst="rect">
            <a:avLst/>
          </a:prstGeom>
          <a:noFill/>
        </p:spPr>
        <p:txBody>
          <a:bodyPr wrap="square">
            <a:spAutoFit/>
          </a:bodyPr>
          <a:lstStyle/>
          <a:p>
            <a:r>
              <a:rPr lang="en-US" dirty="0">
                <a:latin typeface="+mn-lt"/>
              </a:rPr>
              <a:t>Step 4:</a:t>
            </a:r>
            <a:endParaRPr lang="en-GB" dirty="0"/>
          </a:p>
        </p:txBody>
      </p:sp>
      <p:sp>
        <p:nvSpPr>
          <p:cNvPr id="135" name="TextBox 134">
            <a:extLst>
              <a:ext uri="{FF2B5EF4-FFF2-40B4-BE49-F238E27FC236}">
                <a16:creationId xmlns:a16="http://schemas.microsoft.com/office/drawing/2014/main" id="{B7AB9BDF-C217-460B-9BD0-1E614A29F8CF}"/>
              </a:ext>
            </a:extLst>
          </p:cNvPr>
          <p:cNvSpPr txBox="1"/>
          <p:nvPr/>
        </p:nvSpPr>
        <p:spPr>
          <a:xfrm>
            <a:off x="189042" y="6259952"/>
            <a:ext cx="4297680" cy="400110"/>
          </a:xfrm>
          <a:prstGeom prst="rect">
            <a:avLst/>
          </a:prstGeom>
          <a:noFill/>
        </p:spPr>
        <p:txBody>
          <a:bodyPr wrap="square">
            <a:spAutoFit/>
          </a:bodyPr>
          <a:lstStyle/>
          <a:p>
            <a:r>
              <a:rPr lang="en-US" sz="2000" dirty="0">
                <a:latin typeface="+mn-lt"/>
              </a:rPr>
              <a:t>Absolute extrema are the largest</a:t>
            </a:r>
            <a:endParaRPr lang="en-GB" sz="2000" dirty="0">
              <a:latin typeface="+mn-lt"/>
            </a:endParaRPr>
          </a:p>
        </p:txBody>
      </p:sp>
      <p:sp>
        <p:nvSpPr>
          <p:cNvPr id="136" name="TextBox 135">
            <a:extLst>
              <a:ext uri="{FF2B5EF4-FFF2-40B4-BE49-F238E27FC236}">
                <a16:creationId xmlns:a16="http://schemas.microsoft.com/office/drawing/2014/main" id="{6CE98823-387C-428F-A6A2-E92520589E5C}"/>
              </a:ext>
            </a:extLst>
          </p:cNvPr>
          <p:cNvSpPr txBox="1"/>
          <p:nvPr/>
        </p:nvSpPr>
        <p:spPr>
          <a:xfrm>
            <a:off x="4313689" y="6246921"/>
            <a:ext cx="4882367" cy="400110"/>
          </a:xfrm>
          <a:prstGeom prst="rect">
            <a:avLst/>
          </a:prstGeom>
          <a:noFill/>
        </p:spPr>
        <p:txBody>
          <a:bodyPr wrap="square">
            <a:spAutoFit/>
          </a:bodyPr>
          <a:lstStyle/>
          <a:p>
            <a:r>
              <a:rPr lang="en-US" sz="2000" dirty="0">
                <a:latin typeface="+mn-lt"/>
              </a:rPr>
              <a:t>and smallest the function will ever be</a:t>
            </a:r>
            <a:endParaRPr lang="en-GB" sz="2000" dirty="0">
              <a:latin typeface="+mn-lt"/>
            </a:endParaRPr>
          </a:p>
        </p:txBody>
      </p:sp>
      <p:sp>
        <p:nvSpPr>
          <p:cNvPr id="137" name="TextBox 136">
            <a:extLst>
              <a:ext uri="{FF2B5EF4-FFF2-40B4-BE49-F238E27FC236}">
                <a16:creationId xmlns:a16="http://schemas.microsoft.com/office/drawing/2014/main" id="{AFCB2489-37FF-484B-AFB2-98B9509EEDBC}"/>
              </a:ext>
            </a:extLst>
          </p:cNvPr>
          <p:cNvSpPr txBox="1"/>
          <p:nvPr/>
        </p:nvSpPr>
        <p:spPr>
          <a:xfrm>
            <a:off x="5744638" y="5595578"/>
            <a:ext cx="1069146" cy="584775"/>
          </a:xfrm>
          <a:prstGeom prst="rect">
            <a:avLst/>
          </a:prstGeom>
          <a:noFill/>
        </p:spPr>
        <p:txBody>
          <a:bodyPr wrap="square">
            <a:spAutoFit/>
          </a:bodyPr>
          <a:lstStyle/>
          <a:p>
            <a:r>
              <a:rPr lang="en-US" sz="1600" dirty="0">
                <a:solidFill>
                  <a:srgbClr val="0070C0"/>
                </a:solidFill>
                <a:latin typeface="+mn-lt"/>
              </a:rPr>
              <a:t>Absolute maximum</a:t>
            </a:r>
            <a:endParaRPr lang="en-GB" sz="1600" dirty="0">
              <a:solidFill>
                <a:srgbClr val="0070C0"/>
              </a:solidFill>
            </a:endParaRPr>
          </a:p>
        </p:txBody>
      </p:sp>
      <p:sp>
        <p:nvSpPr>
          <p:cNvPr id="138" name="TextBox 137">
            <a:extLst>
              <a:ext uri="{FF2B5EF4-FFF2-40B4-BE49-F238E27FC236}">
                <a16:creationId xmlns:a16="http://schemas.microsoft.com/office/drawing/2014/main" id="{14D4528E-6486-4096-9D31-DDC6258C4D0E}"/>
              </a:ext>
            </a:extLst>
          </p:cNvPr>
          <p:cNvSpPr txBox="1"/>
          <p:nvPr/>
        </p:nvSpPr>
        <p:spPr>
          <a:xfrm>
            <a:off x="5675764" y="5313661"/>
            <a:ext cx="2128729" cy="338554"/>
          </a:xfrm>
          <a:prstGeom prst="rect">
            <a:avLst/>
          </a:prstGeom>
          <a:noFill/>
        </p:spPr>
        <p:txBody>
          <a:bodyPr wrap="square">
            <a:spAutoFit/>
          </a:bodyPr>
          <a:lstStyle/>
          <a:p>
            <a:r>
              <a:rPr lang="en-US" sz="1600" dirty="0">
                <a:solidFill>
                  <a:srgbClr val="0070C0"/>
                </a:solidFill>
                <a:latin typeface="+mn-lt"/>
              </a:rPr>
              <a:t>Absolute minimum</a:t>
            </a:r>
            <a:endParaRPr lang="en-GB" sz="1600" dirty="0">
              <a:solidFill>
                <a:srgbClr val="0070C0"/>
              </a:solidFill>
            </a:endParaRPr>
          </a:p>
        </p:txBody>
      </p:sp>
      <p:sp>
        <p:nvSpPr>
          <p:cNvPr id="139" name="Rectangle: Rounded Corners 138">
            <a:extLst>
              <a:ext uri="{FF2B5EF4-FFF2-40B4-BE49-F238E27FC236}">
                <a16:creationId xmlns:a16="http://schemas.microsoft.com/office/drawing/2014/main" id="{8520CE9D-6FA4-4743-B1EB-C2D5C9339C7B}"/>
              </a:ext>
            </a:extLst>
          </p:cNvPr>
          <p:cNvSpPr/>
          <p:nvPr/>
        </p:nvSpPr>
        <p:spPr>
          <a:xfrm>
            <a:off x="3890666" y="5704155"/>
            <a:ext cx="1848188" cy="367622"/>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0" name="Rectangle: Rounded Corners 139">
            <a:extLst>
              <a:ext uri="{FF2B5EF4-FFF2-40B4-BE49-F238E27FC236}">
                <a16:creationId xmlns:a16="http://schemas.microsoft.com/office/drawing/2014/main" id="{66937CD6-9BA6-4CB0-B708-9BAAEF2920C9}"/>
              </a:ext>
            </a:extLst>
          </p:cNvPr>
          <p:cNvSpPr/>
          <p:nvPr/>
        </p:nvSpPr>
        <p:spPr>
          <a:xfrm>
            <a:off x="3916090" y="5320081"/>
            <a:ext cx="1822764" cy="376767"/>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85131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23"/>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8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8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3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85"/>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8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32"/>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31"/>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9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2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9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28"/>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87"/>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34"/>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33"/>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35"/>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39"/>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137"/>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136"/>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40"/>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7" grpId="0"/>
      <p:bldP spid="20" grpId="0"/>
      <p:bldP spid="21" grpId="0"/>
      <p:bldP spid="22" grpId="0"/>
      <p:bldP spid="23" grpId="0"/>
      <p:bldP spid="23" grpId="1"/>
      <p:bldP spid="24" grpId="0"/>
      <p:bldP spid="25" grpId="0"/>
      <p:bldP spid="30" grpId="0"/>
      <p:bldP spid="36" grpId="0"/>
      <p:bldP spid="37" grpId="0"/>
      <p:bldP spid="46" grpId="0"/>
      <p:bldP spid="47" grpId="0"/>
      <p:bldP spid="48" grpId="0"/>
      <p:bldP spid="55" grpId="0"/>
      <p:bldP spid="80" grpId="0"/>
      <p:bldP spid="78" grpId="0"/>
      <p:bldP spid="79" grpId="0"/>
      <p:bldP spid="81" grpId="0"/>
      <p:bldP spid="82" grpId="0"/>
      <p:bldP spid="83" grpId="0"/>
      <p:bldP spid="84" grpId="0"/>
      <p:bldP spid="85" grpId="0"/>
      <p:bldP spid="86" grpId="0"/>
      <p:bldP spid="87" grpId="0"/>
      <p:bldP spid="90" grpId="0"/>
      <p:bldP spid="97" grpId="0"/>
      <p:bldP spid="124" grpId="0"/>
      <p:bldP spid="128" grpId="0"/>
      <p:bldP spid="129" grpId="0"/>
      <p:bldP spid="130" grpId="0"/>
      <p:bldP spid="131" grpId="0"/>
      <p:bldP spid="132" grpId="0"/>
      <p:bldP spid="133" grpId="0"/>
      <p:bldP spid="134" grpId="0"/>
      <p:bldP spid="135" grpId="0"/>
      <p:bldP spid="136" grpId="0"/>
      <p:bldP spid="137" grpId="0"/>
      <p:bldP spid="138" grpId="0"/>
      <p:bldP spid="139" grpId="0" animBg="1"/>
      <p:bldP spid="14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Box 116">
            <a:extLst>
              <a:ext uri="{FF2B5EF4-FFF2-40B4-BE49-F238E27FC236}">
                <a16:creationId xmlns:a16="http://schemas.microsoft.com/office/drawing/2014/main" id="{839AE890-70A5-4A49-B765-C7B1261CF1CC}"/>
              </a:ext>
            </a:extLst>
          </p:cNvPr>
          <p:cNvSpPr txBox="1"/>
          <p:nvPr/>
        </p:nvSpPr>
        <p:spPr>
          <a:xfrm>
            <a:off x="3130050" y="5737226"/>
            <a:ext cx="113419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 3.7463</a:t>
            </a:r>
            <a:endParaRPr lang="en-GB" sz="1800" dirty="0">
              <a:cs typeface="Times New Roman" panose="02020603050405020304" pitchFamily="18" charset="0"/>
            </a:endParaRPr>
          </a:p>
        </p:txBody>
      </p:sp>
      <p:sp>
        <p:nvSpPr>
          <p:cNvPr id="101" name="TextBox 100">
            <a:extLst>
              <a:ext uri="{FF2B5EF4-FFF2-40B4-BE49-F238E27FC236}">
                <a16:creationId xmlns:a16="http://schemas.microsoft.com/office/drawing/2014/main" id="{CF05D346-A682-4D77-B3C2-2793AE80F2E8}"/>
              </a:ext>
            </a:extLst>
          </p:cNvPr>
          <p:cNvSpPr txBox="1"/>
          <p:nvPr/>
        </p:nvSpPr>
        <p:spPr>
          <a:xfrm>
            <a:off x="1888064" y="4882136"/>
            <a:ext cx="81605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0.6047</a:t>
            </a:r>
            <a:endParaRPr lang="en-GB" sz="1800" dirty="0">
              <a:cs typeface="Times New Roman" panose="02020603050405020304" pitchFamily="18" charset="0"/>
            </a:endParaRPr>
          </a:p>
        </p:txBody>
      </p:sp>
      <p:sp>
        <p:nvSpPr>
          <p:cNvPr id="710664" name="Text Box 8"/>
          <p:cNvSpPr txBox="1">
            <a:spLocks noChangeArrowheads="1"/>
          </p:cNvSpPr>
          <p:nvPr/>
        </p:nvSpPr>
        <p:spPr bwMode="auto">
          <a:xfrm>
            <a:off x="109325" y="514187"/>
            <a:ext cx="8828935" cy="400110"/>
          </a:xfrm>
          <a:prstGeom prst="rect">
            <a:avLst/>
          </a:prstGeom>
          <a:noFill/>
          <a:ln w="28575">
            <a:noFill/>
            <a:miter lim="800000"/>
            <a:headEnd/>
            <a:tailEnd/>
          </a:ln>
          <a:effectLst/>
        </p:spPr>
        <p:txBody>
          <a:bodyPr wrap="square">
            <a:spAutoFit/>
          </a:bodyPr>
          <a:lstStyle/>
          <a:p>
            <a:pPr indent="1487488"/>
            <a:r>
              <a:rPr lang="en-US" sz="2000" dirty="0">
                <a:latin typeface="+mn-lt"/>
              </a:rPr>
              <a:t>Suppose that the population (in thousands) of a certain kind</a:t>
            </a:r>
            <a:endParaRPr lang="en-GB" dirty="0">
              <a:latin typeface="+mn-lt"/>
            </a:endParaRPr>
          </a:p>
        </p:txBody>
      </p:sp>
      <p:sp>
        <p:nvSpPr>
          <p:cNvPr id="17" name="16 Rectángulo"/>
          <p:cNvSpPr/>
          <p:nvPr/>
        </p:nvSpPr>
        <p:spPr>
          <a:xfrm>
            <a:off x="69096" y="491895"/>
            <a:ext cx="1742785" cy="461665"/>
          </a:xfrm>
          <a:prstGeom prst="rect">
            <a:avLst/>
          </a:prstGeom>
        </p:spPr>
        <p:txBody>
          <a:bodyPr wrap="none">
            <a:spAutoFit/>
          </a:bodyPr>
          <a:lstStyle/>
          <a:p>
            <a:r>
              <a:rPr lang="en-GB" sz="2400" dirty="0">
                <a:latin typeface="+mn-lt"/>
              </a:rPr>
              <a:t>Example 4:</a:t>
            </a:r>
          </a:p>
        </p:txBody>
      </p:sp>
      <p:sp>
        <p:nvSpPr>
          <p:cNvPr id="60" name="Rectangle 2">
            <a:extLst>
              <a:ext uri="{FF2B5EF4-FFF2-40B4-BE49-F238E27FC236}">
                <a16:creationId xmlns:a16="http://schemas.microsoft.com/office/drawing/2014/main" id="{9786A5AF-FBAD-4AA5-B374-B010E15B9778}"/>
              </a:ext>
            </a:extLst>
          </p:cNvPr>
          <p:cNvSpPr txBox="1">
            <a:spLocks noChangeArrowheads="1"/>
          </p:cNvSpPr>
          <p:nvPr/>
        </p:nvSpPr>
        <p:spPr>
          <a:xfrm>
            <a:off x="153905" y="116632"/>
            <a:ext cx="8229600" cy="503238"/>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dirty="0"/>
              <a:t>Maxima/minima</a:t>
            </a:r>
          </a:p>
        </p:txBody>
      </p:sp>
      <p:sp>
        <p:nvSpPr>
          <p:cNvPr id="63" name="Rectangle 62">
            <a:hlinkClick r:id="rId3"/>
            <a:extLst>
              <a:ext uri="{FF2B5EF4-FFF2-40B4-BE49-F238E27FC236}">
                <a16:creationId xmlns:a16="http://schemas.microsoft.com/office/drawing/2014/main" id="{9975B0A7-0754-4C2F-9B8C-C4EB202BC312}"/>
              </a:ext>
            </a:extLst>
          </p:cNvPr>
          <p:cNvSpPr/>
          <p:nvPr/>
        </p:nvSpPr>
        <p:spPr>
          <a:xfrm>
            <a:off x="8041375" y="67398"/>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a:extLst>
              <a:ext uri="{FF2B5EF4-FFF2-40B4-BE49-F238E27FC236}">
                <a16:creationId xmlns:a16="http://schemas.microsoft.com/office/drawing/2014/main" id="{43A8FA65-84F4-4EFB-9709-672346E6CCBA}"/>
              </a:ext>
            </a:extLst>
          </p:cNvPr>
          <p:cNvSpPr txBox="1"/>
          <p:nvPr/>
        </p:nvSpPr>
        <p:spPr>
          <a:xfrm>
            <a:off x="205739" y="1553344"/>
            <a:ext cx="1266061" cy="461665"/>
          </a:xfrm>
          <a:prstGeom prst="rect">
            <a:avLst/>
          </a:prstGeom>
          <a:noFill/>
        </p:spPr>
        <p:txBody>
          <a:bodyPr wrap="square">
            <a:spAutoFit/>
          </a:bodyPr>
          <a:lstStyle/>
          <a:p>
            <a:r>
              <a:rPr lang="en-US" dirty="0">
                <a:latin typeface="+mn-lt"/>
              </a:rPr>
              <a:t>Step 1:</a:t>
            </a:r>
            <a:endParaRPr lang="en-GB" dirty="0"/>
          </a:p>
        </p:txBody>
      </p:sp>
      <p:sp>
        <p:nvSpPr>
          <p:cNvPr id="67" name="TextBox 66">
            <a:extLst>
              <a:ext uri="{FF2B5EF4-FFF2-40B4-BE49-F238E27FC236}">
                <a16:creationId xmlns:a16="http://schemas.microsoft.com/office/drawing/2014/main" id="{6058AA96-294A-4457-ADB0-3433C842A586}"/>
              </a:ext>
            </a:extLst>
          </p:cNvPr>
          <p:cNvSpPr txBox="1"/>
          <p:nvPr/>
        </p:nvSpPr>
        <p:spPr>
          <a:xfrm>
            <a:off x="1273725" y="1588616"/>
            <a:ext cx="7861863" cy="707886"/>
          </a:xfrm>
          <a:prstGeom prst="rect">
            <a:avLst/>
          </a:prstGeom>
          <a:noFill/>
        </p:spPr>
        <p:txBody>
          <a:bodyPr wrap="square">
            <a:spAutoFit/>
          </a:bodyPr>
          <a:lstStyle/>
          <a:p>
            <a:r>
              <a:rPr lang="en-US" sz="2000" dirty="0">
                <a:latin typeface="+mn-lt"/>
              </a:rPr>
              <a:t>This is a polynomial-trigonometric function therefore is continuous on the given interval.</a:t>
            </a:r>
            <a:endParaRPr lang="en-GB" sz="2000" dirty="0">
              <a:latin typeface="+mn-lt"/>
            </a:endParaRPr>
          </a:p>
        </p:txBody>
      </p:sp>
      <p:sp>
        <p:nvSpPr>
          <p:cNvPr id="20" name="TextBox 19">
            <a:extLst>
              <a:ext uri="{FF2B5EF4-FFF2-40B4-BE49-F238E27FC236}">
                <a16:creationId xmlns:a16="http://schemas.microsoft.com/office/drawing/2014/main" id="{7D339882-9DF2-4E14-A9E1-4F08B0E09A55}"/>
              </a:ext>
            </a:extLst>
          </p:cNvPr>
          <p:cNvSpPr txBox="1"/>
          <p:nvPr/>
        </p:nvSpPr>
        <p:spPr>
          <a:xfrm>
            <a:off x="1232448" y="2242887"/>
            <a:ext cx="7698090" cy="400110"/>
          </a:xfrm>
          <a:prstGeom prst="rect">
            <a:avLst/>
          </a:prstGeom>
          <a:noFill/>
        </p:spPr>
        <p:txBody>
          <a:bodyPr wrap="square">
            <a:spAutoFit/>
          </a:bodyPr>
          <a:lstStyle/>
          <a:p>
            <a:r>
              <a:rPr lang="en-US" sz="2000" dirty="0">
                <a:latin typeface="+mn-lt"/>
              </a:rPr>
              <a:t>Find all critical points of </a:t>
            </a:r>
            <a:r>
              <a:rPr lang="en-US" sz="2000" i="1" dirty="0">
                <a:cs typeface="Times New Roman" panose="02020603050405020304" pitchFamily="18" charset="0"/>
              </a:rPr>
              <a:t>P</a:t>
            </a:r>
            <a:r>
              <a:rPr lang="en-US" sz="2000" dirty="0">
                <a:cs typeface="Times New Roman" panose="02020603050405020304" pitchFamily="18" charset="0"/>
              </a:rPr>
              <a:t>(</a:t>
            </a:r>
            <a:r>
              <a:rPr lang="en-US" sz="2000" i="1" dirty="0">
                <a:cs typeface="Times New Roman" panose="02020603050405020304" pitchFamily="18" charset="0"/>
              </a:rPr>
              <a:t>t</a:t>
            </a:r>
            <a:r>
              <a:rPr lang="en-US" sz="2000" dirty="0">
                <a:cs typeface="Times New Roman" panose="02020603050405020304" pitchFamily="18" charset="0"/>
              </a:rPr>
              <a:t>) </a:t>
            </a:r>
            <a:r>
              <a:rPr lang="en-US" sz="2000" dirty="0">
                <a:latin typeface="+mn-lt"/>
              </a:rPr>
              <a:t>that are in the interval </a:t>
            </a:r>
            <a:r>
              <a:rPr lang="en-US" sz="2000" dirty="0">
                <a:cs typeface="Times New Roman" panose="02020603050405020304" pitchFamily="18" charset="0"/>
              </a:rPr>
              <a:t>[0, 4]</a:t>
            </a:r>
            <a:r>
              <a:rPr lang="en-US" sz="2000" dirty="0">
                <a:latin typeface="+mn-lt"/>
              </a:rPr>
              <a:t>. </a:t>
            </a:r>
            <a:endParaRPr lang="en-GB" sz="2000" dirty="0"/>
          </a:p>
        </p:txBody>
      </p:sp>
      <p:sp>
        <p:nvSpPr>
          <p:cNvPr id="21" name="TextBox 20">
            <a:extLst>
              <a:ext uri="{FF2B5EF4-FFF2-40B4-BE49-F238E27FC236}">
                <a16:creationId xmlns:a16="http://schemas.microsoft.com/office/drawing/2014/main" id="{D8830C00-D6F1-4930-B797-3F88397E7E4F}"/>
              </a:ext>
            </a:extLst>
          </p:cNvPr>
          <p:cNvSpPr txBox="1"/>
          <p:nvPr/>
        </p:nvSpPr>
        <p:spPr>
          <a:xfrm>
            <a:off x="129823" y="2209962"/>
            <a:ext cx="1266061" cy="461665"/>
          </a:xfrm>
          <a:prstGeom prst="rect">
            <a:avLst/>
          </a:prstGeom>
          <a:noFill/>
        </p:spPr>
        <p:txBody>
          <a:bodyPr wrap="square">
            <a:spAutoFit/>
          </a:bodyPr>
          <a:lstStyle/>
          <a:p>
            <a:r>
              <a:rPr lang="en-US" dirty="0">
                <a:latin typeface="+mn-lt"/>
              </a:rPr>
              <a:t>Step 2:</a:t>
            </a:r>
            <a:endParaRPr lang="en-GB" dirty="0"/>
          </a:p>
        </p:txBody>
      </p:sp>
      <p:sp>
        <p:nvSpPr>
          <p:cNvPr id="22" name="TextBox 21">
            <a:extLst>
              <a:ext uri="{FF2B5EF4-FFF2-40B4-BE49-F238E27FC236}">
                <a16:creationId xmlns:a16="http://schemas.microsoft.com/office/drawing/2014/main" id="{0578D0BD-8431-4C30-8D98-590C5E3547EC}"/>
              </a:ext>
            </a:extLst>
          </p:cNvPr>
          <p:cNvSpPr txBox="1"/>
          <p:nvPr/>
        </p:nvSpPr>
        <p:spPr>
          <a:xfrm>
            <a:off x="1147971" y="2582276"/>
            <a:ext cx="7782567" cy="707886"/>
          </a:xfrm>
          <a:prstGeom prst="rect">
            <a:avLst/>
          </a:prstGeom>
          <a:noFill/>
        </p:spPr>
        <p:txBody>
          <a:bodyPr wrap="square">
            <a:spAutoFit/>
          </a:bodyPr>
          <a:lstStyle/>
          <a:p>
            <a:r>
              <a:rPr lang="en-US" sz="2000" dirty="0">
                <a:latin typeface="+mn-lt"/>
              </a:rPr>
              <a:t>We first need the derivative of the function in order to find the critical points</a:t>
            </a:r>
            <a:endParaRPr lang="en-GB" sz="2000" dirty="0">
              <a:latin typeface="+mn-lt"/>
            </a:endParaRPr>
          </a:p>
        </p:txBody>
      </p:sp>
      <p:sp>
        <p:nvSpPr>
          <p:cNvPr id="23" name="TextBox 22">
            <a:extLst>
              <a:ext uri="{FF2B5EF4-FFF2-40B4-BE49-F238E27FC236}">
                <a16:creationId xmlns:a16="http://schemas.microsoft.com/office/drawing/2014/main" id="{D357D33E-6359-4425-A259-2B05354F971E}"/>
              </a:ext>
            </a:extLst>
          </p:cNvPr>
          <p:cNvSpPr txBox="1"/>
          <p:nvPr/>
        </p:nvSpPr>
        <p:spPr>
          <a:xfrm>
            <a:off x="3713507" y="3043845"/>
            <a:ext cx="1069146" cy="430887"/>
          </a:xfrm>
          <a:prstGeom prst="rect">
            <a:avLst/>
          </a:prstGeom>
          <a:noFill/>
        </p:spPr>
        <p:txBody>
          <a:bodyPr wrap="square">
            <a:spAutoFit/>
          </a:bodyPr>
          <a:lstStyle/>
          <a:p>
            <a:r>
              <a:rPr lang="en-US" sz="2200" i="1" dirty="0">
                <a:solidFill>
                  <a:srgbClr val="000000"/>
                </a:solidFill>
                <a:cs typeface="Times New Roman" panose="02020603050405020304" pitchFamily="18" charset="0"/>
              </a:rPr>
              <a:t>P′</a:t>
            </a:r>
            <a:r>
              <a:rPr lang="en-US" sz="2200" dirty="0">
                <a:solidFill>
                  <a:srgbClr val="000000"/>
                </a:solidFill>
                <a:cs typeface="Times New Roman" panose="02020603050405020304" pitchFamily="18" charset="0"/>
              </a:rPr>
              <a:t>(</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 =</a:t>
            </a:r>
            <a:endParaRPr lang="en-GB" sz="2200" dirty="0">
              <a:cs typeface="Times New Roman" panose="02020603050405020304" pitchFamily="18" charset="0"/>
            </a:endParaRPr>
          </a:p>
        </p:txBody>
      </p:sp>
      <p:sp>
        <p:nvSpPr>
          <p:cNvPr id="24" name="TextBox 23">
            <a:extLst>
              <a:ext uri="{FF2B5EF4-FFF2-40B4-BE49-F238E27FC236}">
                <a16:creationId xmlns:a16="http://schemas.microsoft.com/office/drawing/2014/main" id="{861CC615-599D-4153-8956-EA80DE375521}"/>
              </a:ext>
            </a:extLst>
          </p:cNvPr>
          <p:cNvSpPr txBox="1"/>
          <p:nvPr/>
        </p:nvSpPr>
        <p:spPr>
          <a:xfrm>
            <a:off x="4545576" y="3043847"/>
            <a:ext cx="875714" cy="430887"/>
          </a:xfrm>
          <a:prstGeom prst="rect">
            <a:avLst/>
          </a:prstGeom>
          <a:noFill/>
        </p:spPr>
        <p:txBody>
          <a:bodyPr wrap="square">
            <a:spAutoFit/>
          </a:bodyPr>
          <a:lstStyle/>
          <a:p>
            <a:r>
              <a:rPr lang="en-US" sz="2200" dirty="0">
                <a:solidFill>
                  <a:srgbClr val="000000"/>
                </a:solidFill>
                <a:latin typeface="+mn-lt"/>
              </a:rPr>
              <a:t>3</a:t>
            </a:r>
            <a:endParaRPr lang="en-GB" sz="2200" dirty="0"/>
          </a:p>
        </p:txBody>
      </p:sp>
      <p:sp>
        <p:nvSpPr>
          <p:cNvPr id="25" name="TextBox 24">
            <a:extLst>
              <a:ext uri="{FF2B5EF4-FFF2-40B4-BE49-F238E27FC236}">
                <a16:creationId xmlns:a16="http://schemas.microsoft.com/office/drawing/2014/main" id="{BCAD65F0-F067-40C2-8B92-4A4FAC7FA02E}"/>
              </a:ext>
            </a:extLst>
          </p:cNvPr>
          <p:cNvSpPr txBox="1"/>
          <p:nvPr/>
        </p:nvSpPr>
        <p:spPr>
          <a:xfrm>
            <a:off x="5056165" y="3043845"/>
            <a:ext cx="1405586" cy="430887"/>
          </a:xfrm>
          <a:prstGeom prst="rect">
            <a:avLst/>
          </a:prstGeom>
          <a:noFill/>
        </p:spPr>
        <p:txBody>
          <a:bodyPr wrap="square">
            <a:spAutoFit/>
          </a:bodyPr>
          <a:lstStyle/>
          <a:p>
            <a:r>
              <a:rPr lang="en-US" sz="2200" dirty="0">
                <a:solidFill>
                  <a:srgbClr val="000000"/>
                </a:solidFill>
                <a:latin typeface="+mn-lt"/>
              </a:rPr>
              <a:t>4 cos (4</a:t>
            </a:r>
            <a:r>
              <a:rPr lang="en-US" sz="2200" i="1" dirty="0">
                <a:solidFill>
                  <a:srgbClr val="000000"/>
                </a:solidFill>
                <a:cs typeface="Times New Roman" panose="02020603050405020304" pitchFamily="18" charset="0"/>
              </a:rPr>
              <a:t>t</a:t>
            </a:r>
            <a:r>
              <a:rPr lang="en-US" sz="2200" dirty="0">
                <a:solidFill>
                  <a:srgbClr val="000000"/>
                </a:solidFill>
                <a:latin typeface="+mn-lt"/>
              </a:rPr>
              <a:t>)</a:t>
            </a:r>
            <a:endParaRPr lang="en-GB" sz="2200" dirty="0">
              <a:solidFill>
                <a:srgbClr val="000000"/>
              </a:solidFill>
              <a:latin typeface="+mn-lt"/>
            </a:endParaRPr>
          </a:p>
        </p:txBody>
      </p:sp>
      <p:sp>
        <p:nvSpPr>
          <p:cNvPr id="28" name="TextBox 27">
            <a:extLst>
              <a:ext uri="{FF2B5EF4-FFF2-40B4-BE49-F238E27FC236}">
                <a16:creationId xmlns:a16="http://schemas.microsoft.com/office/drawing/2014/main" id="{7635BE4E-8495-4349-B5B6-222FFFE6868A}"/>
              </a:ext>
            </a:extLst>
          </p:cNvPr>
          <p:cNvSpPr txBox="1"/>
          <p:nvPr/>
        </p:nvSpPr>
        <p:spPr>
          <a:xfrm>
            <a:off x="4831903" y="3043841"/>
            <a:ext cx="508195"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a:t>
            </a:r>
            <a:endParaRPr lang="en-GB" sz="2200" dirty="0"/>
          </a:p>
        </p:txBody>
      </p:sp>
      <p:sp>
        <p:nvSpPr>
          <p:cNvPr id="29" name="TextBox 28">
            <a:extLst>
              <a:ext uri="{FF2B5EF4-FFF2-40B4-BE49-F238E27FC236}">
                <a16:creationId xmlns:a16="http://schemas.microsoft.com/office/drawing/2014/main" id="{6DDB5B6B-3012-435E-8A0A-C7E52D083AC0}"/>
              </a:ext>
            </a:extLst>
          </p:cNvPr>
          <p:cNvSpPr txBox="1"/>
          <p:nvPr/>
        </p:nvSpPr>
        <p:spPr>
          <a:xfrm>
            <a:off x="129824" y="4968097"/>
            <a:ext cx="1213600"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If </a:t>
            </a:r>
            <a:r>
              <a:rPr lang="en-US" sz="1800" i="1" dirty="0">
                <a:solidFill>
                  <a:srgbClr val="FF6600"/>
                </a:solidFill>
                <a:cs typeface="Times New Roman" panose="02020603050405020304" pitchFamily="18" charset="0"/>
              </a:rPr>
              <a:t>n</a:t>
            </a:r>
            <a:r>
              <a:rPr lang="en-US" sz="1800" dirty="0">
                <a:solidFill>
                  <a:srgbClr val="FF6600"/>
                </a:solidFill>
                <a:latin typeface="+mn-lt"/>
                <a:cs typeface="Times New Roman" panose="02020603050405020304" pitchFamily="18" charset="0"/>
              </a:rPr>
              <a:t> </a:t>
            </a:r>
            <a:r>
              <a:rPr lang="en-US" sz="1800" dirty="0">
                <a:solidFill>
                  <a:srgbClr val="FF6600"/>
                </a:solidFill>
                <a:cs typeface="Times New Roman" panose="02020603050405020304" pitchFamily="18" charset="0"/>
              </a:rPr>
              <a:t>= 0</a:t>
            </a:r>
            <a:endParaRPr lang="en-GB" sz="1800" dirty="0">
              <a:solidFill>
                <a:srgbClr val="FF6600"/>
              </a:solidFill>
              <a:cs typeface="Times New Roman" panose="02020603050405020304" pitchFamily="18" charset="0"/>
            </a:endParaRPr>
          </a:p>
        </p:txBody>
      </p:sp>
      <p:sp>
        <p:nvSpPr>
          <p:cNvPr id="30" name="TextBox 29">
            <a:extLst>
              <a:ext uri="{FF2B5EF4-FFF2-40B4-BE49-F238E27FC236}">
                <a16:creationId xmlns:a16="http://schemas.microsoft.com/office/drawing/2014/main" id="{B30043DD-431D-44AE-BCA4-7E971B93689C}"/>
              </a:ext>
            </a:extLst>
          </p:cNvPr>
          <p:cNvSpPr txBox="1"/>
          <p:nvPr/>
        </p:nvSpPr>
        <p:spPr>
          <a:xfrm>
            <a:off x="6382271" y="3056211"/>
            <a:ext cx="681350" cy="430887"/>
          </a:xfrm>
          <a:prstGeom prst="rect">
            <a:avLst/>
          </a:prstGeom>
          <a:noFill/>
        </p:spPr>
        <p:txBody>
          <a:bodyPr wrap="square">
            <a:spAutoFit/>
          </a:bodyPr>
          <a:lstStyle/>
          <a:p>
            <a:r>
              <a:rPr lang="en-US" sz="2200" dirty="0">
                <a:solidFill>
                  <a:srgbClr val="000000"/>
                </a:solidFill>
                <a:cs typeface="Times New Roman" panose="02020603050405020304" pitchFamily="18" charset="0"/>
              </a:rPr>
              <a:t>= </a:t>
            </a:r>
            <a:r>
              <a:rPr lang="en-US" sz="2200" dirty="0">
                <a:solidFill>
                  <a:srgbClr val="000000"/>
                </a:solidFill>
                <a:latin typeface="+mn-lt"/>
                <a:cs typeface="Times New Roman" panose="02020603050405020304" pitchFamily="18" charset="0"/>
              </a:rPr>
              <a:t>0</a:t>
            </a:r>
            <a:endParaRPr lang="en-GB" sz="2200" dirty="0">
              <a:latin typeface="+mn-lt"/>
              <a:cs typeface="Times New Roman" panose="02020603050405020304" pitchFamily="18" charset="0"/>
            </a:endParaRPr>
          </a:p>
        </p:txBody>
      </p:sp>
      <p:sp>
        <p:nvSpPr>
          <p:cNvPr id="33" name="TextBox 32">
            <a:extLst>
              <a:ext uri="{FF2B5EF4-FFF2-40B4-BE49-F238E27FC236}">
                <a16:creationId xmlns:a16="http://schemas.microsoft.com/office/drawing/2014/main" id="{8EDF5C7D-174A-4FB5-A6D3-5EB5AB604E4D}"/>
              </a:ext>
            </a:extLst>
          </p:cNvPr>
          <p:cNvSpPr txBox="1"/>
          <p:nvPr/>
        </p:nvSpPr>
        <p:spPr>
          <a:xfrm>
            <a:off x="5316582" y="3395643"/>
            <a:ext cx="1305146" cy="430887"/>
          </a:xfrm>
          <a:prstGeom prst="rect">
            <a:avLst/>
          </a:prstGeom>
          <a:noFill/>
        </p:spPr>
        <p:txBody>
          <a:bodyPr wrap="square">
            <a:spAutoFit/>
          </a:bodyPr>
          <a:lstStyle/>
          <a:p>
            <a:r>
              <a:rPr lang="en-US" sz="2200" dirty="0">
                <a:solidFill>
                  <a:srgbClr val="000000"/>
                </a:solidFill>
                <a:latin typeface="+mn-lt"/>
              </a:rPr>
              <a:t>cos</a:t>
            </a:r>
            <a:r>
              <a:rPr lang="en-US" sz="2200" dirty="0">
                <a:solidFill>
                  <a:srgbClr val="000000"/>
                </a:solidFill>
              </a:rPr>
              <a:t> </a:t>
            </a:r>
            <a:r>
              <a:rPr lang="en-US" sz="2200" dirty="0">
                <a:solidFill>
                  <a:srgbClr val="000000"/>
                </a:solidFill>
                <a:latin typeface="+mn-lt"/>
              </a:rPr>
              <a:t>(4</a:t>
            </a:r>
            <a:r>
              <a:rPr lang="en-US" sz="2200" i="1" dirty="0">
                <a:solidFill>
                  <a:srgbClr val="000000"/>
                </a:solidFill>
                <a:cs typeface="Times New Roman" panose="02020603050405020304" pitchFamily="18" charset="0"/>
              </a:rPr>
              <a:t>t</a:t>
            </a:r>
            <a:r>
              <a:rPr lang="en-US" sz="2200" dirty="0">
                <a:solidFill>
                  <a:srgbClr val="000000"/>
                </a:solidFill>
                <a:latin typeface="+mn-lt"/>
              </a:rPr>
              <a:t>)</a:t>
            </a:r>
            <a:endParaRPr lang="en-GB" sz="2200" dirty="0">
              <a:solidFill>
                <a:srgbClr val="000000"/>
              </a:solidFill>
              <a:latin typeface="+mn-lt"/>
            </a:endParaRPr>
          </a:p>
        </p:txBody>
      </p:sp>
      <p:sp>
        <p:nvSpPr>
          <p:cNvPr id="36" name="TextBox 35">
            <a:extLst>
              <a:ext uri="{FF2B5EF4-FFF2-40B4-BE49-F238E27FC236}">
                <a16:creationId xmlns:a16="http://schemas.microsoft.com/office/drawing/2014/main" id="{845891F8-3167-400B-A998-C17990CFB12E}"/>
              </a:ext>
            </a:extLst>
          </p:cNvPr>
          <p:cNvSpPr txBox="1"/>
          <p:nvPr/>
        </p:nvSpPr>
        <p:spPr>
          <a:xfrm>
            <a:off x="218514" y="3220304"/>
            <a:ext cx="3200183"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Equating the derivative to 0</a:t>
            </a:r>
            <a:endParaRPr lang="en-GB" sz="1800" dirty="0">
              <a:solidFill>
                <a:srgbClr val="FF6600"/>
              </a:solidFill>
            </a:endParaRPr>
          </a:p>
        </p:txBody>
      </p:sp>
      <p:sp>
        <p:nvSpPr>
          <p:cNvPr id="37" name="TextBox 36">
            <a:extLst>
              <a:ext uri="{FF2B5EF4-FFF2-40B4-BE49-F238E27FC236}">
                <a16:creationId xmlns:a16="http://schemas.microsoft.com/office/drawing/2014/main" id="{7FE9ED13-8379-4DBB-A31E-3802D8BFD3B8}"/>
              </a:ext>
            </a:extLst>
          </p:cNvPr>
          <p:cNvSpPr txBox="1"/>
          <p:nvPr/>
        </p:nvSpPr>
        <p:spPr>
          <a:xfrm>
            <a:off x="213849" y="3568818"/>
            <a:ext cx="1528297"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Rearranging</a:t>
            </a:r>
            <a:endParaRPr lang="en-GB" sz="1800" baseline="30000" dirty="0">
              <a:solidFill>
                <a:srgbClr val="FF6600"/>
              </a:solidFill>
              <a:cs typeface="Times New Roman" panose="02020603050405020304" pitchFamily="18" charset="0"/>
            </a:endParaRPr>
          </a:p>
        </p:txBody>
      </p:sp>
      <p:sp>
        <p:nvSpPr>
          <p:cNvPr id="46" name="TextBox 45">
            <a:extLst>
              <a:ext uri="{FF2B5EF4-FFF2-40B4-BE49-F238E27FC236}">
                <a16:creationId xmlns:a16="http://schemas.microsoft.com/office/drawing/2014/main" id="{69729711-EE3B-4317-ABAE-C1EEF166095E}"/>
              </a:ext>
            </a:extLst>
          </p:cNvPr>
          <p:cNvSpPr txBox="1"/>
          <p:nvPr/>
        </p:nvSpPr>
        <p:spPr>
          <a:xfrm>
            <a:off x="1899901" y="3831931"/>
            <a:ext cx="713426" cy="369332"/>
          </a:xfrm>
          <a:prstGeom prst="rect">
            <a:avLst/>
          </a:prstGeom>
          <a:noFill/>
        </p:spPr>
        <p:txBody>
          <a:bodyPr wrap="square">
            <a:spAutoFit/>
          </a:bodyPr>
          <a:lstStyle/>
          <a:p>
            <a:r>
              <a:rPr lang="en-US" sz="1800" dirty="0">
                <a:solidFill>
                  <a:srgbClr val="000000"/>
                </a:solidFill>
              </a:rPr>
              <a:t>4</a:t>
            </a:r>
            <a:r>
              <a:rPr lang="en-US" sz="1800" i="1" dirty="0">
                <a:solidFill>
                  <a:srgbClr val="000000"/>
                </a:solidFill>
                <a:cs typeface="Times New Roman" panose="02020603050405020304" pitchFamily="18" charset="0"/>
              </a:rPr>
              <a:t>t =</a:t>
            </a:r>
            <a:endParaRPr lang="en-GB" sz="1800" dirty="0"/>
          </a:p>
        </p:txBody>
      </p:sp>
      <p:sp>
        <p:nvSpPr>
          <p:cNvPr id="47" name="TextBox 46">
            <a:extLst>
              <a:ext uri="{FF2B5EF4-FFF2-40B4-BE49-F238E27FC236}">
                <a16:creationId xmlns:a16="http://schemas.microsoft.com/office/drawing/2014/main" id="{89CB577B-2F90-4D9B-A3BA-D4B0BC6A14A3}"/>
              </a:ext>
            </a:extLst>
          </p:cNvPr>
          <p:cNvSpPr txBox="1"/>
          <p:nvPr/>
        </p:nvSpPr>
        <p:spPr>
          <a:xfrm>
            <a:off x="5425657" y="4097477"/>
            <a:ext cx="388283" cy="430887"/>
          </a:xfrm>
          <a:prstGeom prst="rect">
            <a:avLst/>
          </a:prstGeom>
          <a:noFill/>
        </p:spPr>
        <p:txBody>
          <a:bodyPr wrap="square">
            <a:spAutoFit/>
          </a:bodyPr>
          <a:lstStyle/>
          <a:p>
            <a:r>
              <a:rPr lang="en-US" sz="2200" dirty="0">
                <a:solidFill>
                  <a:srgbClr val="000000"/>
                </a:solidFill>
                <a:latin typeface="Cambria Math" panose="02040503050406030204" pitchFamily="18" charset="0"/>
                <a:ea typeface="Cambria Math" panose="02040503050406030204" pitchFamily="18" charset="0"/>
                <a:cs typeface="Times New Roman" panose="02020603050405020304" pitchFamily="18" charset="0"/>
              </a:rPr>
              <a:t>⇒</a:t>
            </a:r>
            <a:endParaRPr lang="en-GB" sz="2200" dirty="0">
              <a:latin typeface="+mn-lt"/>
              <a:cs typeface="Times New Roman" panose="02020603050405020304" pitchFamily="18" charset="0"/>
            </a:endParaRPr>
          </a:p>
        </p:txBody>
      </p:sp>
      <p:sp>
        <p:nvSpPr>
          <p:cNvPr id="48" name="TextBox 47">
            <a:extLst>
              <a:ext uri="{FF2B5EF4-FFF2-40B4-BE49-F238E27FC236}">
                <a16:creationId xmlns:a16="http://schemas.microsoft.com/office/drawing/2014/main" id="{B1B7B55E-9BBA-4326-AAFC-54CDAD15586D}"/>
              </a:ext>
            </a:extLst>
          </p:cNvPr>
          <p:cNvSpPr txBox="1"/>
          <p:nvPr/>
        </p:nvSpPr>
        <p:spPr>
          <a:xfrm>
            <a:off x="2363829" y="3819702"/>
            <a:ext cx="113419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2.4189</a:t>
            </a:r>
            <a:endParaRPr lang="en-GB" sz="1800" dirty="0">
              <a:cs typeface="Times New Roman" panose="02020603050405020304" pitchFamily="18" charset="0"/>
            </a:endParaRPr>
          </a:p>
        </p:txBody>
      </p:sp>
      <p:sp>
        <p:nvSpPr>
          <p:cNvPr id="50" name="TextBox 49">
            <a:extLst>
              <a:ext uri="{FF2B5EF4-FFF2-40B4-BE49-F238E27FC236}">
                <a16:creationId xmlns:a16="http://schemas.microsoft.com/office/drawing/2014/main" id="{0DC4BA3E-B6F1-4A65-9504-48A0163940BF}"/>
              </a:ext>
            </a:extLst>
          </p:cNvPr>
          <p:cNvSpPr txBox="1"/>
          <p:nvPr/>
        </p:nvSpPr>
        <p:spPr>
          <a:xfrm>
            <a:off x="3075914" y="4254123"/>
            <a:ext cx="971951"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 </a:t>
            </a:r>
            <a:r>
              <a:rPr lang="en-US" sz="1800" dirty="0">
                <a:solidFill>
                  <a:srgbClr val="000000"/>
                </a:solidFill>
                <a:cs typeface="Times New Roman" panose="02020603050405020304" pitchFamily="18" charset="0"/>
              </a:rPr>
              <a:t>2</a:t>
            </a:r>
            <a:r>
              <a:rPr lang="en-US" sz="1800" dirty="0">
                <a:solidFill>
                  <a:srgbClr val="000000"/>
                </a:solidFill>
                <a:latin typeface="Symbol" panose="05050102010706020507" pitchFamily="18" charset="2"/>
                <a:cs typeface="Times New Roman" panose="02020603050405020304" pitchFamily="18" charset="0"/>
              </a:rPr>
              <a:t>p</a:t>
            </a:r>
            <a:r>
              <a:rPr lang="en-US" sz="1800" i="1" dirty="0">
                <a:solidFill>
                  <a:srgbClr val="000000"/>
                </a:solidFill>
                <a:cs typeface="Times New Roman" panose="02020603050405020304" pitchFamily="18" charset="0"/>
              </a:rPr>
              <a:t>n,</a:t>
            </a:r>
            <a:endParaRPr lang="en-GB" sz="1800" i="1" dirty="0">
              <a:cs typeface="Times New Roman" panose="02020603050405020304" pitchFamily="18" charset="0"/>
            </a:endParaRPr>
          </a:p>
        </p:txBody>
      </p:sp>
      <p:sp>
        <p:nvSpPr>
          <p:cNvPr id="51" name="TextBox 50">
            <a:extLst>
              <a:ext uri="{FF2B5EF4-FFF2-40B4-BE49-F238E27FC236}">
                <a16:creationId xmlns:a16="http://schemas.microsoft.com/office/drawing/2014/main" id="{C36D9342-F54C-4CEB-98EA-26E0E463EC9F}"/>
              </a:ext>
            </a:extLst>
          </p:cNvPr>
          <p:cNvSpPr txBox="1"/>
          <p:nvPr/>
        </p:nvSpPr>
        <p:spPr>
          <a:xfrm>
            <a:off x="2337156" y="4237189"/>
            <a:ext cx="1113551"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3.8643</a:t>
            </a:r>
            <a:endParaRPr lang="en-GB" sz="1800" dirty="0">
              <a:cs typeface="Times New Roman" panose="02020603050405020304" pitchFamily="18" charset="0"/>
            </a:endParaRPr>
          </a:p>
        </p:txBody>
      </p:sp>
      <p:sp>
        <p:nvSpPr>
          <p:cNvPr id="52" name="TextBox 51">
            <a:extLst>
              <a:ext uri="{FF2B5EF4-FFF2-40B4-BE49-F238E27FC236}">
                <a16:creationId xmlns:a16="http://schemas.microsoft.com/office/drawing/2014/main" id="{55B40DD4-A008-4ABF-895E-2CBF17F3212D}"/>
              </a:ext>
            </a:extLst>
          </p:cNvPr>
          <p:cNvSpPr txBox="1"/>
          <p:nvPr/>
        </p:nvSpPr>
        <p:spPr>
          <a:xfrm>
            <a:off x="3798888" y="3823747"/>
            <a:ext cx="1830774"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n </a:t>
            </a:r>
            <a:r>
              <a:rPr lang="en-US" sz="1800" dirty="0">
                <a:solidFill>
                  <a:srgbClr val="000000"/>
                </a:solidFill>
                <a:cs typeface="Times New Roman" panose="02020603050405020304" pitchFamily="18" charset="0"/>
              </a:rPr>
              <a:t>= 0, ±1 , ±2…</a:t>
            </a:r>
            <a:endParaRPr lang="en-GB" sz="1800" dirty="0">
              <a:cs typeface="Times New Roman" panose="02020603050405020304" pitchFamily="18" charset="0"/>
            </a:endParaRPr>
          </a:p>
        </p:txBody>
      </p:sp>
      <p:sp>
        <p:nvSpPr>
          <p:cNvPr id="54" name="TextBox 53">
            <a:extLst>
              <a:ext uri="{FF2B5EF4-FFF2-40B4-BE49-F238E27FC236}">
                <a16:creationId xmlns:a16="http://schemas.microsoft.com/office/drawing/2014/main" id="{D67C2CE1-2717-44BD-B42A-EB6234CDA328}"/>
              </a:ext>
            </a:extLst>
          </p:cNvPr>
          <p:cNvSpPr txBox="1"/>
          <p:nvPr/>
        </p:nvSpPr>
        <p:spPr>
          <a:xfrm>
            <a:off x="3077262" y="3834420"/>
            <a:ext cx="106914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 </a:t>
            </a:r>
            <a:r>
              <a:rPr lang="en-US" sz="1800" dirty="0">
                <a:solidFill>
                  <a:srgbClr val="000000"/>
                </a:solidFill>
                <a:cs typeface="Times New Roman" panose="02020603050405020304" pitchFamily="18" charset="0"/>
              </a:rPr>
              <a:t>2</a:t>
            </a:r>
            <a:r>
              <a:rPr lang="en-US" sz="1800" dirty="0">
                <a:solidFill>
                  <a:srgbClr val="000000"/>
                </a:solidFill>
                <a:latin typeface="Symbol" panose="05050102010706020507" pitchFamily="18" charset="2"/>
                <a:cs typeface="Times New Roman" panose="02020603050405020304" pitchFamily="18" charset="0"/>
              </a:rPr>
              <a:t>p</a:t>
            </a:r>
            <a:r>
              <a:rPr lang="en-US" sz="1800" i="1" dirty="0">
                <a:solidFill>
                  <a:srgbClr val="000000"/>
                </a:solidFill>
                <a:cs typeface="Times New Roman" panose="02020603050405020304" pitchFamily="18" charset="0"/>
              </a:rPr>
              <a:t>n,</a:t>
            </a:r>
            <a:endParaRPr lang="en-GB" sz="1800" i="1" dirty="0">
              <a:cs typeface="Times New Roman" panose="02020603050405020304" pitchFamily="18" charset="0"/>
            </a:endParaRPr>
          </a:p>
        </p:txBody>
      </p:sp>
      <p:sp>
        <p:nvSpPr>
          <p:cNvPr id="55" name="TextBox 54">
            <a:extLst>
              <a:ext uri="{FF2B5EF4-FFF2-40B4-BE49-F238E27FC236}">
                <a16:creationId xmlns:a16="http://schemas.microsoft.com/office/drawing/2014/main" id="{3EFF031F-B18D-4F8F-BBD3-3236C22B50A9}"/>
              </a:ext>
            </a:extLst>
          </p:cNvPr>
          <p:cNvSpPr txBox="1"/>
          <p:nvPr/>
        </p:nvSpPr>
        <p:spPr>
          <a:xfrm>
            <a:off x="177708" y="3882033"/>
            <a:ext cx="1777178" cy="646331"/>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The solutions to this are,</a:t>
            </a:r>
            <a:endParaRPr lang="en-GB" sz="1800" dirty="0">
              <a:solidFill>
                <a:srgbClr val="FF6600"/>
              </a:solidFill>
              <a:latin typeface="+mn-lt"/>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81F73CC8-5F88-4EF4-84D4-15C95B50CFA0}"/>
                  </a:ext>
                </a:extLst>
              </p:cNvPr>
              <p:cNvSpPr txBox="1"/>
              <p:nvPr/>
            </p:nvSpPr>
            <p:spPr>
              <a:xfrm>
                <a:off x="6372689" y="3345869"/>
                <a:ext cx="828142" cy="527580"/>
              </a:xfrm>
              <a:prstGeom prst="rect">
                <a:avLst/>
              </a:prstGeom>
              <a:noFill/>
            </p:spPr>
            <p:txBody>
              <a:bodyPr wrap="square">
                <a:spAutoFit/>
              </a:bodyPr>
              <a:lstStyle/>
              <a:p>
                <a:r>
                  <a:rPr lang="en-US" sz="2000" dirty="0">
                    <a:solidFill>
                      <a:srgbClr val="000000"/>
                    </a:solidFill>
                    <a:cs typeface="Times New Roman" panose="02020603050405020304" pitchFamily="18" charset="0"/>
                  </a:rPr>
                  <a:t>= </a:t>
                </a:r>
                <a14:m>
                  <m:oMath xmlns:m="http://schemas.openxmlformats.org/officeDocument/2006/math">
                    <m:r>
                      <a:rPr lang="en-US" sz="2000" b="0" i="0" dirty="0" smtClean="0">
                        <a:solidFill>
                          <a:srgbClr val="000000"/>
                        </a:solidFill>
                        <a:latin typeface="Cambria Math" panose="02040503050406030204" pitchFamily="18" charset="0"/>
                        <a:cs typeface="Times New Roman" panose="02020603050405020304" pitchFamily="18" charset="0"/>
                      </a:rPr>
                      <m:t>−</m:t>
                    </m:r>
                    <m:f>
                      <m:fPr>
                        <m:ctrlPr>
                          <a:rPr lang="en-US" sz="2000" i="1" dirty="0" smtClean="0">
                            <a:solidFill>
                              <a:srgbClr val="000000"/>
                            </a:solidFill>
                            <a:latin typeface="Cambria Math" panose="02040503050406030204" pitchFamily="18" charset="0"/>
                            <a:cs typeface="Times New Roman" panose="02020603050405020304" pitchFamily="18" charset="0"/>
                          </a:rPr>
                        </m:ctrlPr>
                      </m:fPr>
                      <m:num>
                        <m:r>
                          <a:rPr lang="en-US" sz="2000" b="0" i="1" dirty="0" smtClean="0">
                            <a:solidFill>
                              <a:srgbClr val="000000"/>
                            </a:solidFill>
                            <a:latin typeface="Cambria Math" panose="02040503050406030204" pitchFamily="18" charset="0"/>
                            <a:cs typeface="Times New Roman" panose="02020603050405020304" pitchFamily="18" charset="0"/>
                          </a:rPr>
                          <m:t>3</m:t>
                        </m:r>
                      </m:num>
                      <m:den>
                        <m:r>
                          <a:rPr lang="en-US" sz="2000" b="0" i="1" dirty="0" smtClean="0">
                            <a:solidFill>
                              <a:srgbClr val="000000"/>
                            </a:solidFill>
                            <a:latin typeface="Cambria Math" panose="02040503050406030204" pitchFamily="18" charset="0"/>
                            <a:cs typeface="Times New Roman" panose="02020603050405020304" pitchFamily="18" charset="0"/>
                          </a:rPr>
                          <m:t>4</m:t>
                        </m:r>
                      </m:den>
                    </m:f>
                  </m:oMath>
                </a14:m>
                <a:endParaRPr lang="en-GB" sz="2000" dirty="0">
                  <a:latin typeface="+mn-lt"/>
                  <a:cs typeface="Times New Roman" panose="02020603050405020304" pitchFamily="18" charset="0"/>
                </a:endParaRPr>
              </a:p>
            </p:txBody>
          </p:sp>
        </mc:Choice>
        <mc:Fallback xmlns="">
          <p:sp>
            <p:nvSpPr>
              <p:cNvPr id="57" name="TextBox 56">
                <a:extLst>
                  <a:ext uri="{FF2B5EF4-FFF2-40B4-BE49-F238E27FC236}">
                    <a16:creationId xmlns:a16="http://schemas.microsoft.com/office/drawing/2014/main" id="{81F73CC8-5F88-4EF4-84D4-15C95B50CFA0}"/>
                  </a:ext>
                </a:extLst>
              </p:cNvPr>
              <p:cNvSpPr txBox="1">
                <a:spLocks noRot="1" noChangeAspect="1" noMove="1" noResize="1" noEditPoints="1" noAdjustHandles="1" noChangeArrowheads="1" noChangeShapeType="1" noTextEdit="1"/>
              </p:cNvSpPr>
              <p:nvPr/>
            </p:nvSpPr>
            <p:spPr>
              <a:xfrm>
                <a:off x="6372689" y="3345869"/>
                <a:ext cx="828142" cy="527580"/>
              </a:xfrm>
              <a:prstGeom prst="rect">
                <a:avLst/>
              </a:prstGeom>
              <a:blipFill>
                <a:blip r:embed="rId4"/>
                <a:stretch>
                  <a:fillRect l="-7353" b="-8140"/>
                </a:stretch>
              </a:blipFill>
            </p:spPr>
            <p:txBody>
              <a:bodyPr/>
              <a:lstStyle/>
              <a:p>
                <a:r>
                  <a:rPr lang="en-GB">
                    <a:noFill/>
                  </a:rPr>
                  <a:t> </a:t>
                </a:r>
              </a:p>
            </p:txBody>
          </p:sp>
        </mc:Fallback>
      </mc:AlternateContent>
      <p:sp>
        <p:nvSpPr>
          <p:cNvPr id="59" name="TextBox 58">
            <a:extLst>
              <a:ext uri="{FF2B5EF4-FFF2-40B4-BE49-F238E27FC236}">
                <a16:creationId xmlns:a16="http://schemas.microsoft.com/office/drawing/2014/main" id="{5A080463-BB60-44EC-8BB9-DA58DE6D9509}"/>
              </a:ext>
            </a:extLst>
          </p:cNvPr>
          <p:cNvSpPr txBox="1"/>
          <p:nvPr/>
        </p:nvSpPr>
        <p:spPr>
          <a:xfrm>
            <a:off x="142924" y="4578735"/>
            <a:ext cx="8992663" cy="369332"/>
          </a:xfrm>
          <a:prstGeom prst="rect">
            <a:avLst/>
          </a:prstGeom>
          <a:noFill/>
        </p:spPr>
        <p:txBody>
          <a:bodyPr wrap="square">
            <a:spAutoFit/>
          </a:bodyPr>
          <a:lstStyle/>
          <a:p>
            <a:r>
              <a:rPr lang="en-US" sz="1800" dirty="0">
                <a:latin typeface="Calibri" panose="020F0502020204030204" pitchFamily="34" charset="0"/>
                <a:cs typeface="Calibri" panose="020F0502020204030204" pitchFamily="34" charset="0"/>
              </a:rPr>
              <a:t>So, these are all the critical points. We need to determine the ones that fall in the interval [0,4]</a:t>
            </a:r>
          </a:p>
        </p:txBody>
      </p:sp>
      <p:sp>
        <p:nvSpPr>
          <p:cNvPr id="80" name="TextBox 79">
            <a:extLst>
              <a:ext uri="{FF2B5EF4-FFF2-40B4-BE49-F238E27FC236}">
                <a16:creationId xmlns:a16="http://schemas.microsoft.com/office/drawing/2014/main" id="{1D6C15B5-C5A4-4DD1-98AA-B48AE587AEAE}"/>
              </a:ext>
            </a:extLst>
          </p:cNvPr>
          <p:cNvSpPr txBox="1"/>
          <p:nvPr/>
        </p:nvSpPr>
        <p:spPr>
          <a:xfrm>
            <a:off x="227718" y="6205939"/>
            <a:ext cx="8702820" cy="400110"/>
          </a:xfrm>
          <a:prstGeom prst="rect">
            <a:avLst/>
          </a:prstGeom>
          <a:noFill/>
        </p:spPr>
        <p:txBody>
          <a:bodyPr wrap="square">
            <a:spAutoFit/>
          </a:bodyPr>
          <a:lstStyle/>
          <a:p>
            <a:r>
              <a:rPr lang="en-US" sz="2000" dirty="0">
                <a:latin typeface="+mn-lt"/>
              </a:rPr>
              <a:t>There are five critical points that are in the interval.</a:t>
            </a:r>
            <a:endParaRPr lang="en-GB" sz="2000" dirty="0"/>
          </a:p>
        </p:txBody>
      </p:sp>
      <p:sp>
        <p:nvSpPr>
          <p:cNvPr id="61" name="TextBox 60">
            <a:extLst>
              <a:ext uri="{FF2B5EF4-FFF2-40B4-BE49-F238E27FC236}">
                <a16:creationId xmlns:a16="http://schemas.microsoft.com/office/drawing/2014/main" id="{5B6D8873-5AB9-48E4-A060-CC39DA1A3693}"/>
              </a:ext>
            </a:extLst>
          </p:cNvPr>
          <p:cNvSpPr txBox="1"/>
          <p:nvPr/>
        </p:nvSpPr>
        <p:spPr>
          <a:xfrm>
            <a:off x="6846540" y="5625810"/>
            <a:ext cx="2414958" cy="307777"/>
          </a:xfrm>
          <a:prstGeom prst="rect">
            <a:avLst/>
          </a:prstGeom>
          <a:noFill/>
        </p:spPr>
        <p:txBody>
          <a:bodyPr wrap="square">
            <a:spAutoFit/>
          </a:bodyPr>
          <a:lstStyle/>
          <a:p>
            <a:r>
              <a:rPr lang="en-GB" sz="1400" dirty="0">
                <a:solidFill>
                  <a:srgbClr val="FF6600"/>
                </a:solidFill>
                <a:latin typeface="+mn-lt"/>
                <a:cs typeface="Times New Roman" panose="02020603050405020304" pitchFamily="18" charset="0"/>
              </a:rPr>
              <a:t>falls outside the interval</a:t>
            </a:r>
          </a:p>
        </p:txBody>
      </p:sp>
      <p:sp>
        <p:nvSpPr>
          <p:cNvPr id="65" name="Rectangle: Rounded Corners 64">
            <a:extLst>
              <a:ext uri="{FF2B5EF4-FFF2-40B4-BE49-F238E27FC236}">
                <a16:creationId xmlns:a16="http://schemas.microsoft.com/office/drawing/2014/main" id="{D8348A1A-19C4-4D30-A8BC-ABA9772976B0}"/>
              </a:ext>
            </a:extLst>
          </p:cNvPr>
          <p:cNvSpPr/>
          <p:nvPr/>
        </p:nvSpPr>
        <p:spPr>
          <a:xfrm>
            <a:off x="1925751" y="4901257"/>
            <a:ext cx="758433" cy="341393"/>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a:extLst>
              <a:ext uri="{FF2B5EF4-FFF2-40B4-BE49-F238E27FC236}">
                <a16:creationId xmlns:a16="http://schemas.microsoft.com/office/drawing/2014/main" id="{CE79760C-B441-43E2-A089-153B0AFE7237}"/>
              </a:ext>
            </a:extLst>
          </p:cNvPr>
          <p:cNvSpPr txBox="1"/>
          <p:nvPr/>
        </p:nvSpPr>
        <p:spPr>
          <a:xfrm>
            <a:off x="6992149" y="4975301"/>
            <a:ext cx="2143438" cy="307777"/>
          </a:xfrm>
          <a:prstGeom prst="rect">
            <a:avLst/>
          </a:prstGeom>
          <a:noFill/>
        </p:spPr>
        <p:txBody>
          <a:bodyPr wrap="square">
            <a:spAutoFit/>
          </a:bodyPr>
          <a:lstStyle/>
          <a:p>
            <a:r>
              <a:rPr lang="en-US" sz="1400" dirty="0">
                <a:solidFill>
                  <a:srgbClr val="FF6600"/>
                </a:solidFill>
                <a:latin typeface="+mn-lt"/>
              </a:rPr>
              <a:t>We need both of these</a:t>
            </a:r>
            <a:endParaRPr lang="en-GB" sz="1400" dirty="0">
              <a:solidFill>
                <a:srgbClr val="FF6600"/>
              </a:solidFill>
              <a:latin typeface="+mn-lt"/>
            </a:endParaRPr>
          </a:p>
        </p:txBody>
      </p:sp>
      <p:sp>
        <p:nvSpPr>
          <p:cNvPr id="69" name="Text Box 8">
            <a:extLst>
              <a:ext uri="{FF2B5EF4-FFF2-40B4-BE49-F238E27FC236}">
                <a16:creationId xmlns:a16="http://schemas.microsoft.com/office/drawing/2014/main" id="{2820C091-F8F6-473C-97C7-D1D51828101F}"/>
              </a:ext>
            </a:extLst>
          </p:cNvPr>
          <p:cNvSpPr txBox="1">
            <a:spLocks noChangeArrowheads="1"/>
          </p:cNvSpPr>
          <p:nvPr/>
        </p:nvSpPr>
        <p:spPr bwMode="auto">
          <a:xfrm>
            <a:off x="94189" y="828535"/>
            <a:ext cx="8808438" cy="769441"/>
          </a:xfrm>
          <a:prstGeom prst="rect">
            <a:avLst/>
          </a:prstGeom>
          <a:noFill/>
          <a:ln w="28575">
            <a:noFill/>
            <a:miter lim="800000"/>
            <a:headEnd/>
            <a:tailEnd/>
          </a:ln>
          <a:effectLst/>
        </p:spPr>
        <p:txBody>
          <a:bodyPr wrap="square">
            <a:spAutoFit/>
          </a:bodyPr>
          <a:lstStyle/>
          <a:p>
            <a:r>
              <a:rPr lang="en-US" sz="2000" dirty="0">
                <a:latin typeface="+mn-lt"/>
              </a:rPr>
              <a:t>of insect after </a:t>
            </a:r>
            <a:r>
              <a:rPr lang="en-US" i="1" dirty="0"/>
              <a:t>t</a:t>
            </a:r>
            <a:r>
              <a:rPr lang="en-US" sz="2000" dirty="0">
                <a:latin typeface="+mn-lt"/>
              </a:rPr>
              <a:t> months is given by the formula.</a:t>
            </a:r>
            <a:r>
              <a:rPr lang="en-US" dirty="0">
                <a:solidFill>
                  <a:srgbClr val="000000"/>
                </a:solidFill>
                <a:latin typeface="Helvetica" panose="020B0604020202020204" pitchFamily="34" charset="0"/>
              </a:rPr>
              <a:t> </a:t>
            </a:r>
            <a:r>
              <a:rPr lang="en-GB" sz="2200" i="1" dirty="0">
                <a:latin typeface="Times New Roman" pitchFamily="18" charset="0"/>
              </a:rPr>
              <a:t>P</a:t>
            </a:r>
            <a:r>
              <a:rPr lang="en-GB" sz="2200" dirty="0">
                <a:latin typeface="Times New Roman" pitchFamily="18" charset="0"/>
              </a:rPr>
              <a:t>(</a:t>
            </a:r>
            <a:r>
              <a:rPr lang="en-GB" sz="2200" i="1" dirty="0">
                <a:latin typeface="Times New Roman" pitchFamily="18" charset="0"/>
              </a:rPr>
              <a:t>t</a:t>
            </a:r>
            <a:r>
              <a:rPr lang="en-GB" sz="2200" dirty="0">
                <a:latin typeface="Times New Roman" pitchFamily="18" charset="0"/>
              </a:rPr>
              <a:t>)</a:t>
            </a:r>
            <a:r>
              <a:rPr lang="en-GB" sz="2200" dirty="0"/>
              <a:t> = 3</a:t>
            </a:r>
            <a:r>
              <a:rPr lang="en-GB" sz="2200" i="1" dirty="0">
                <a:latin typeface="Times New Roman" pitchFamily="18" charset="0"/>
              </a:rPr>
              <a:t>t</a:t>
            </a:r>
            <a:r>
              <a:rPr lang="en-GB" sz="2200" baseline="30000" dirty="0"/>
              <a:t> </a:t>
            </a:r>
            <a:r>
              <a:rPr lang="en-GB" sz="2200" dirty="0"/>
              <a:t>+ sin (4</a:t>
            </a:r>
            <a:r>
              <a:rPr lang="en-GB" sz="2200" i="1" dirty="0">
                <a:latin typeface="Times New Roman" pitchFamily="18" charset="0"/>
              </a:rPr>
              <a:t>t</a:t>
            </a:r>
            <a:r>
              <a:rPr lang="en-GB" sz="2200" dirty="0">
                <a:latin typeface="Times New Roman" pitchFamily="18" charset="0"/>
              </a:rPr>
              <a:t>)</a:t>
            </a:r>
            <a:r>
              <a:rPr lang="en-GB" sz="2200" dirty="0"/>
              <a:t> </a:t>
            </a:r>
            <a:r>
              <a:rPr lang="en-GB" sz="2200" dirty="0">
                <a:latin typeface="Times New Roman" pitchFamily="18" charset="0"/>
              </a:rPr>
              <a:t>+ 100</a:t>
            </a:r>
            <a:r>
              <a:rPr lang="en-GB" sz="2200" dirty="0"/>
              <a:t>.</a:t>
            </a:r>
            <a:r>
              <a:rPr lang="en-US" sz="2200" b="0" i="0" dirty="0">
                <a:solidFill>
                  <a:srgbClr val="000000"/>
                </a:solidFill>
                <a:effectLst/>
                <a:latin typeface="Helvetica" panose="020B0604020202020204" pitchFamily="34" charset="0"/>
              </a:rPr>
              <a:t> </a:t>
            </a:r>
            <a:r>
              <a:rPr lang="en-US" sz="2000" dirty="0">
                <a:latin typeface="+mn-lt"/>
              </a:rPr>
              <a:t>Determine the minimum and maximum population in the first 4 months.</a:t>
            </a:r>
            <a:endParaRPr lang="en-GB" sz="2000" dirty="0">
              <a:latin typeface="+mn-lt"/>
            </a:endParaRPr>
          </a:p>
        </p:txBody>
      </p:sp>
      <p:sp>
        <p:nvSpPr>
          <p:cNvPr id="70" name="TextBox 69">
            <a:extLst>
              <a:ext uri="{FF2B5EF4-FFF2-40B4-BE49-F238E27FC236}">
                <a16:creationId xmlns:a16="http://schemas.microsoft.com/office/drawing/2014/main" id="{798D5807-58FC-4188-A54F-F66D10D9C825}"/>
              </a:ext>
            </a:extLst>
          </p:cNvPr>
          <p:cNvSpPr txBox="1"/>
          <p:nvPr/>
        </p:nvSpPr>
        <p:spPr>
          <a:xfrm>
            <a:off x="1904284" y="4254519"/>
            <a:ext cx="713426" cy="369332"/>
          </a:xfrm>
          <a:prstGeom prst="rect">
            <a:avLst/>
          </a:prstGeom>
          <a:noFill/>
        </p:spPr>
        <p:txBody>
          <a:bodyPr wrap="square">
            <a:spAutoFit/>
          </a:bodyPr>
          <a:lstStyle/>
          <a:p>
            <a:r>
              <a:rPr lang="en-US" sz="1800" dirty="0">
                <a:solidFill>
                  <a:srgbClr val="000000"/>
                </a:solidFill>
              </a:rPr>
              <a:t>4</a:t>
            </a:r>
            <a:r>
              <a:rPr lang="en-US" sz="1800" i="1" dirty="0">
                <a:solidFill>
                  <a:srgbClr val="000000"/>
                </a:solidFill>
                <a:cs typeface="Times New Roman" panose="02020603050405020304" pitchFamily="18" charset="0"/>
              </a:rPr>
              <a:t>t =</a:t>
            </a:r>
            <a:endParaRPr lang="en-GB" sz="1800" dirty="0"/>
          </a:p>
        </p:txBody>
      </p:sp>
      <p:sp>
        <p:nvSpPr>
          <p:cNvPr id="72" name="TextBox 71">
            <a:extLst>
              <a:ext uri="{FF2B5EF4-FFF2-40B4-BE49-F238E27FC236}">
                <a16:creationId xmlns:a16="http://schemas.microsoft.com/office/drawing/2014/main" id="{4DB9DB8D-B8D5-410A-9335-8186AE014693}"/>
              </a:ext>
            </a:extLst>
          </p:cNvPr>
          <p:cNvSpPr txBox="1"/>
          <p:nvPr/>
        </p:nvSpPr>
        <p:spPr>
          <a:xfrm>
            <a:off x="3750861" y="4233649"/>
            <a:ext cx="1830774"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n </a:t>
            </a:r>
            <a:r>
              <a:rPr lang="en-US" sz="1800" dirty="0">
                <a:solidFill>
                  <a:srgbClr val="000000"/>
                </a:solidFill>
                <a:cs typeface="Times New Roman" panose="02020603050405020304" pitchFamily="18" charset="0"/>
              </a:rPr>
              <a:t>= 0, ±1 , ±2…</a:t>
            </a:r>
            <a:endParaRPr lang="en-GB" sz="1800" dirty="0">
              <a:cs typeface="Times New Roman" panose="02020603050405020304" pitchFamily="18" charset="0"/>
            </a:endParaRPr>
          </a:p>
        </p:txBody>
      </p:sp>
      <p:sp>
        <p:nvSpPr>
          <p:cNvPr id="88" name="TextBox 87">
            <a:extLst>
              <a:ext uri="{FF2B5EF4-FFF2-40B4-BE49-F238E27FC236}">
                <a16:creationId xmlns:a16="http://schemas.microsoft.com/office/drawing/2014/main" id="{014A5A05-A9A2-4FA8-AD95-10FB4D7B5D17}"/>
              </a:ext>
            </a:extLst>
          </p:cNvPr>
          <p:cNvSpPr txBox="1"/>
          <p:nvPr/>
        </p:nvSpPr>
        <p:spPr>
          <a:xfrm>
            <a:off x="5925361" y="3862083"/>
            <a:ext cx="71342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89" name="TextBox 88">
            <a:extLst>
              <a:ext uri="{FF2B5EF4-FFF2-40B4-BE49-F238E27FC236}">
                <a16:creationId xmlns:a16="http://schemas.microsoft.com/office/drawing/2014/main" id="{FF125B63-8B5D-464F-BC40-F0EBE8FA7BD3}"/>
              </a:ext>
            </a:extLst>
          </p:cNvPr>
          <p:cNvSpPr txBox="1"/>
          <p:nvPr/>
        </p:nvSpPr>
        <p:spPr>
          <a:xfrm>
            <a:off x="6277536" y="3837867"/>
            <a:ext cx="113419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0.6047</a:t>
            </a:r>
            <a:endParaRPr lang="en-GB" sz="1800" dirty="0">
              <a:cs typeface="Times New Roman" panose="02020603050405020304" pitchFamily="18" charset="0"/>
            </a:endParaRPr>
          </a:p>
        </p:txBody>
      </p:sp>
      <p:sp>
        <p:nvSpPr>
          <p:cNvPr id="91" name="TextBox 90">
            <a:extLst>
              <a:ext uri="{FF2B5EF4-FFF2-40B4-BE49-F238E27FC236}">
                <a16:creationId xmlns:a16="http://schemas.microsoft.com/office/drawing/2014/main" id="{FA4AF119-704F-4C39-9173-772756AD47D4}"/>
              </a:ext>
            </a:extLst>
          </p:cNvPr>
          <p:cNvSpPr txBox="1"/>
          <p:nvPr/>
        </p:nvSpPr>
        <p:spPr>
          <a:xfrm>
            <a:off x="6275294" y="4283805"/>
            <a:ext cx="1113551"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0.9661</a:t>
            </a:r>
            <a:endParaRPr lang="en-GB" sz="1800" dirty="0">
              <a:cs typeface="Times New Roman" panose="02020603050405020304" pitchFamily="18" charset="0"/>
            </a:endParaRPr>
          </a:p>
        </p:txBody>
      </p:sp>
      <p:sp>
        <p:nvSpPr>
          <p:cNvPr id="92" name="TextBox 91">
            <a:extLst>
              <a:ext uri="{FF2B5EF4-FFF2-40B4-BE49-F238E27FC236}">
                <a16:creationId xmlns:a16="http://schemas.microsoft.com/office/drawing/2014/main" id="{703DC708-2107-4862-92DF-72B08173387A}"/>
              </a:ext>
            </a:extLst>
          </p:cNvPr>
          <p:cNvSpPr txBox="1"/>
          <p:nvPr/>
        </p:nvSpPr>
        <p:spPr>
          <a:xfrm>
            <a:off x="7506367" y="3800598"/>
            <a:ext cx="1704984"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n </a:t>
            </a:r>
            <a:r>
              <a:rPr lang="en-US" sz="1800" dirty="0">
                <a:solidFill>
                  <a:srgbClr val="000000"/>
                </a:solidFill>
                <a:cs typeface="Times New Roman" panose="02020603050405020304" pitchFamily="18" charset="0"/>
              </a:rPr>
              <a:t>= 0, ±1 , ±2…</a:t>
            </a:r>
            <a:endParaRPr lang="en-GB" sz="18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3" name="TextBox 92">
                <a:extLst>
                  <a:ext uri="{FF2B5EF4-FFF2-40B4-BE49-F238E27FC236}">
                    <a16:creationId xmlns:a16="http://schemas.microsoft.com/office/drawing/2014/main" id="{14594C81-496C-4EEC-BAB6-89D1FCA51C58}"/>
                  </a:ext>
                </a:extLst>
              </p:cNvPr>
              <p:cNvSpPr txBox="1"/>
              <p:nvPr/>
            </p:nvSpPr>
            <p:spPr>
              <a:xfrm>
                <a:off x="6944323" y="3822679"/>
                <a:ext cx="911731" cy="461473"/>
              </a:xfrm>
              <a:prstGeom prst="rect">
                <a:avLst/>
              </a:prstGeom>
              <a:noFill/>
            </p:spPr>
            <p:txBody>
              <a:bodyPr wrap="square">
                <a:spAutoFit/>
              </a:bodyPr>
              <a:lstStyle/>
              <a:p>
                <a:r>
                  <a:rPr lang="en-US" sz="1800" i="1" dirty="0">
                    <a:solidFill>
                      <a:srgbClr val="000000"/>
                    </a:solidFill>
                    <a:cs typeface="Times New Roman" panose="02020603050405020304" pitchFamily="18" charset="0"/>
                  </a:rPr>
                  <a:t>+ </a:t>
                </a:r>
                <a14:m>
                  <m:oMath xmlns:m="http://schemas.openxmlformats.org/officeDocument/2006/math">
                    <m:f>
                      <m:fPr>
                        <m:ctrlPr>
                          <a:rPr lang="en-US" sz="1800" i="1" dirty="0" smtClean="0">
                            <a:solidFill>
                              <a:srgbClr val="000000"/>
                            </a:solidFill>
                            <a:latin typeface="Cambria Math" panose="02040503050406030204" pitchFamily="18" charset="0"/>
                            <a:cs typeface="Times New Roman" panose="02020603050405020304" pitchFamily="18" charset="0"/>
                          </a:rPr>
                        </m:ctrlPr>
                      </m:fPr>
                      <m:num>
                        <m:r>
                          <a:rPr lang="en-US" sz="1800" i="1" dirty="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𝜋</m:t>
                        </m:r>
                        <m:r>
                          <a:rPr lang="en-US" sz="1800" b="0" i="1" dirty="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𝑛</m:t>
                        </m:r>
                      </m:num>
                      <m:den>
                        <m:r>
                          <a:rPr lang="en-US" sz="1800" b="0" i="1" dirty="0" smtClean="0">
                            <a:solidFill>
                              <a:srgbClr val="000000"/>
                            </a:solidFill>
                            <a:latin typeface="Cambria Math" panose="02040503050406030204" pitchFamily="18" charset="0"/>
                            <a:cs typeface="Times New Roman" panose="02020603050405020304" pitchFamily="18" charset="0"/>
                          </a:rPr>
                          <m:t>2</m:t>
                        </m:r>
                      </m:den>
                    </m:f>
                  </m:oMath>
                </a14:m>
                <a:r>
                  <a:rPr lang="en-US" sz="1800" i="1" dirty="0">
                    <a:solidFill>
                      <a:srgbClr val="000000"/>
                    </a:solidFill>
                    <a:cs typeface="Times New Roman" panose="02020603050405020304" pitchFamily="18" charset="0"/>
                  </a:rPr>
                  <a:t>,</a:t>
                </a:r>
                <a:endParaRPr lang="en-GB" sz="1800" i="1" dirty="0">
                  <a:cs typeface="Times New Roman" panose="02020603050405020304" pitchFamily="18" charset="0"/>
                </a:endParaRPr>
              </a:p>
            </p:txBody>
          </p:sp>
        </mc:Choice>
        <mc:Fallback xmlns="">
          <p:sp>
            <p:nvSpPr>
              <p:cNvPr id="93" name="TextBox 92">
                <a:extLst>
                  <a:ext uri="{FF2B5EF4-FFF2-40B4-BE49-F238E27FC236}">
                    <a16:creationId xmlns:a16="http://schemas.microsoft.com/office/drawing/2014/main" id="{14594C81-496C-4EEC-BAB6-89D1FCA51C58}"/>
                  </a:ext>
                </a:extLst>
              </p:cNvPr>
              <p:cNvSpPr txBox="1">
                <a:spLocks noRot="1" noChangeAspect="1" noMove="1" noResize="1" noEditPoints="1" noAdjustHandles="1" noChangeArrowheads="1" noChangeShapeType="1" noTextEdit="1"/>
              </p:cNvSpPr>
              <p:nvPr/>
            </p:nvSpPr>
            <p:spPr>
              <a:xfrm>
                <a:off x="6944323" y="3822679"/>
                <a:ext cx="911731" cy="461473"/>
              </a:xfrm>
              <a:prstGeom prst="rect">
                <a:avLst/>
              </a:prstGeom>
              <a:blipFill>
                <a:blip r:embed="rId5"/>
                <a:stretch>
                  <a:fillRect l="-5333" b="-6579"/>
                </a:stretch>
              </a:blipFill>
            </p:spPr>
            <p:txBody>
              <a:bodyPr/>
              <a:lstStyle/>
              <a:p>
                <a:r>
                  <a:rPr lang="en-GB">
                    <a:noFill/>
                  </a:rPr>
                  <a:t> </a:t>
                </a:r>
              </a:p>
            </p:txBody>
          </p:sp>
        </mc:Fallback>
      </mc:AlternateContent>
      <p:sp>
        <p:nvSpPr>
          <p:cNvPr id="94" name="TextBox 93">
            <a:extLst>
              <a:ext uri="{FF2B5EF4-FFF2-40B4-BE49-F238E27FC236}">
                <a16:creationId xmlns:a16="http://schemas.microsoft.com/office/drawing/2014/main" id="{75AC3691-340A-4197-8A2D-34E3091C5398}"/>
              </a:ext>
            </a:extLst>
          </p:cNvPr>
          <p:cNvSpPr txBox="1"/>
          <p:nvPr/>
        </p:nvSpPr>
        <p:spPr>
          <a:xfrm>
            <a:off x="5959376" y="4273279"/>
            <a:ext cx="71342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95" name="TextBox 94">
            <a:extLst>
              <a:ext uri="{FF2B5EF4-FFF2-40B4-BE49-F238E27FC236}">
                <a16:creationId xmlns:a16="http://schemas.microsoft.com/office/drawing/2014/main" id="{7A4DDE63-D2C7-442F-A6E5-9E1336F798AE}"/>
              </a:ext>
            </a:extLst>
          </p:cNvPr>
          <p:cNvSpPr txBox="1"/>
          <p:nvPr/>
        </p:nvSpPr>
        <p:spPr>
          <a:xfrm>
            <a:off x="7470329" y="4268555"/>
            <a:ext cx="1704984"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n </a:t>
            </a:r>
            <a:r>
              <a:rPr lang="en-US" sz="1800" dirty="0">
                <a:solidFill>
                  <a:srgbClr val="000000"/>
                </a:solidFill>
                <a:cs typeface="Times New Roman" panose="02020603050405020304" pitchFamily="18" charset="0"/>
              </a:rPr>
              <a:t>= 0, ±1 , ±2…</a:t>
            </a:r>
            <a:endParaRPr lang="en-GB" sz="18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6" name="TextBox 95">
                <a:extLst>
                  <a:ext uri="{FF2B5EF4-FFF2-40B4-BE49-F238E27FC236}">
                    <a16:creationId xmlns:a16="http://schemas.microsoft.com/office/drawing/2014/main" id="{2C8B318B-CB66-4CE4-899A-88D19C9ACB81}"/>
                  </a:ext>
                </a:extLst>
              </p:cNvPr>
              <p:cNvSpPr txBox="1"/>
              <p:nvPr/>
            </p:nvSpPr>
            <p:spPr>
              <a:xfrm>
                <a:off x="6934444" y="4248930"/>
                <a:ext cx="911731" cy="461473"/>
              </a:xfrm>
              <a:prstGeom prst="rect">
                <a:avLst/>
              </a:prstGeom>
              <a:noFill/>
            </p:spPr>
            <p:txBody>
              <a:bodyPr wrap="square">
                <a:spAutoFit/>
              </a:bodyPr>
              <a:lstStyle/>
              <a:p>
                <a:r>
                  <a:rPr lang="en-US" sz="1800" i="1" dirty="0">
                    <a:solidFill>
                      <a:srgbClr val="000000"/>
                    </a:solidFill>
                    <a:cs typeface="Times New Roman" panose="02020603050405020304" pitchFamily="18" charset="0"/>
                  </a:rPr>
                  <a:t>+ </a:t>
                </a:r>
                <a14:m>
                  <m:oMath xmlns:m="http://schemas.openxmlformats.org/officeDocument/2006/math">
                    <m:f>
                      <m:fPr>
                        <m:ctrlPr>
                          <a:rPr lang="en-US" sz="1800" i="1" dirty="0" smtClean="0">
                            <a:solidFill>
                              <a:srgbClr val="000000"/>
                            </a:solidFill>
                            <a:latin typeface="Cambria Math" panose="02040503050406030204" pitchFamily="18" charset="0"/>
                            <a:cs typeface="Times New Roman" panose="02020603050405020304" pitchFamily="18" charset="0"/>
                          </a:rPr>
                        </m:ctrlPr>
                      </m:fPr>
                      <m:num>
                        <m:r>
                          <a:rPr lang="en-US" sz="1800" i="1" dirty="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𝜋</m:t>
                        </m:r>
                        <m:r>
                          <a:rPr lang="en-US" sz="1800" b="0" i="1" dirty="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𝑛</m:t>
                        </m:r>
                      </m:num>
                      <m:den>
                        <m:r>
                          <a:rPr lang="en-US" sz="1800" b="0" i="1" dirty="0" smtClean="0">
                            <a:solidFill>
                              <a:srgbClr val="000000"/>
                            </a:solidFill>
                            <a:latin typeface="Cambria Math" panose="02040503050406030204" pitchFamily="18" charset="0"/>
                            <a:cs typeface="Times New Roman" panose="02020603050405020304" pitchFamily="18" charset="0"/>
                          </a:rPr>
                          <m:t>2</m:t>
                        </m:r>
                      </m:den>
                    </m:f>
                  </m:oMath>
                </a14:m>
                <a:r>
                  <a:rPr lang="en-US" sz="1800" i="1" dirty="0">
                    <a:solidFill>
                      <a:srgbClr val="000000"/>
                    </a:solidFill>
                    <a:cs typeface="Times New Roman" panose="02020603050405020304" pitchFamily="18" charset="0"/>
                  </a:rPr>
                  <a:t>,</a:t>
                </a:r>
                <a:endParaRPr lang="en-GB" sz="1800" i="1" dirty="0">
                  <a:cs typeface="Times New Roman" panose="02020603050405020304" pitchFamily="18" charset="0"/>
                </a:endParaRPr>
              </a:p>
            </p:txBody>
          </p:sp>
        </mc:Choice>
        <mc:Fallback xmlns="">
          <p:sp>
            <p:nvSpPr>
              <p:cNvPr id="96" name="TextBox 95">
                <a:extLst>
                  <a:ext uri="{FF2B5EF4-FFF2-40B4-BE49-F238E27FC236}">
                    <a16:creationId xmlns:a16="http://schemas.microsoft.com/office/drawing/2014/main" id="{2C8B318B-CB66-4CE4-899A-88D19C9ACB81}"/>
                  </a:ext>
                </a:extLst>
              </p:cNvPr>
              <p:cNvSpPr txBox="1">
                <a:spLocks noRot="1" noChangeAspect="1" noMove="1" noResize="1" noEditPoints="1" noAdjustHandles="1" noChangeArrowheads="1" noChangeShapeType="1" noTextEdit="1"/>
              </p:cNvSpPr>
              <p:nvPr/>
            </p:nvSpPr>
            <p:spPr>
              <a:xfrm>
                <a:off x="6934444" y="4248930"/>
                <a:ext cx="911731" cy="461473"/>
              </a:xfrm>
              <a:prstGeom prst="rect">
                <a:avLst/>
              </a:prstGeom>
              <a:blipFill>
                <a:blip r:embed="rId6"/>
                <a:stretch>
                  <a:fillRect l="-6040" b="-6579"/>
                </a:stretch>
              </a:blipFill>
            </p:spPr>
            <p:txBody>
              <a:bodyPr/>
              <a:lstStyle/>
              <a:p>
                <a:r>
                  <a:rPr lang="en-GB">
                    <a:noFill/>
                  </a:rPr>
                  <a:t> </a:t>
                </a:r>
              </a:p>
            </p:txBody>
          </p:sp>
        </mc:Fallback>
      </mc:AlternateContent>
      <p:sp>
        <p:nvSpPr>
          <p:cNvPr id="98" name="TextBox 97">
            <a:extLst>
              <a:ext uri="{FF2B5EF4-FFF2-40B4-BE49-F238E27FC236}">
                <a16:creationId xmlns:a16="http://schemas.microsoft.com/office/drawing/2014/main" id="{B30DB414-A471-4FBF-933B-490025F4EB31}"/>
              </a:ext>
            </a:extLst>
          </p:cNvPr>
          <p:cNvSpPr txBox="1"/>
          <p:nvPr/>
        </p:nvSpPr>
        <p:spPr>
          <a:xfrm>
            <a:off x="4739847" y="4874304"/>
            <a:ext cx="1113551"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0.9661</a:t>
            </a:r>
            <a:endParaRPr lang="en-GB" sz="1800" dirty="0">
              <a:cs typeface="Times New Roman" panose="02020603050405020304" pitchFamily="18" charset="0"/>
            </a:endParaRPr>
          </a:p>
        </p:txBody>
      </p:sp>
      <p:sp>
        <p:nvSpPr>
          <p:cNvPr id="99" name="TextBox 98">
            <a:extLst>
              <a:ext uri="{FF2B5EF4-FFF2-40B4-BE49-F238E27FC236}">
                <a16:creationId xmlns:a16="http://schemas.microsoft.com/office/drawing/2014/main" id="{3E9FFA37-9BF3-4E52-8776-F57C19A67E79}"/>
              </a:ext>
            </a:extLst>
          </p:cNvPr>
          <p:cNvSpPr txBox="1"/>
          <p:nvPr/>
        </p:nvSpPr>
        <p:spPr>
          <a:xfrm>
            <a:off x="4423929" y="4863778"/>
            <a:ext cx="71342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0" name="TextBox 99">
            <a:extLst>
              <a:ext uri="{FF2B5EF4-FFF2-40B4-BE49-F238E27FC236}">
                <a16:creationId xmlns:a16="http://schemas.microsoft.com/office/drawing/2014/main" id="{A3451FAC-CF46-4004-B88B-1968F2BA8D9D}"/>
              </a:ext>
            </a:extLst>
          </p:cNvPr>
          <p:cNvSpPr txBox="1"/>
          <p:nvPr/>
        </p:nvSpPr>
        <p:spPr>
          <a:xfrm>
            <a:off x="1535889" y="4906352"/>
            <a:ext cx="71342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2" name="TextBox 101">
            <a:extLst>
              <a:ext uri="{FF2B5EF4-FFF2-40B4-BE49-F238E27FC236}">
                <a16:creationId xmlns:a16="http://schemas.microsoft.com/office/drawing/2014/main" id="{70C37446-FC68-417C-A527-3E3E6C8141B5}"/>
              </a:ext>
            </a:extLst>
          </p:cNvPr>
          <p:cNvSpPr txBox="1"/>
          <p:nvPr/>
        </p:nvSpPr>
        <p:spPr>
          <a:xfrm>
            <a:off x="129824" y="5408802"/>
            <a:ext cx="1203748"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If </a:t>
            </a:r>
            <a:r>
              <a:rPr lang="en-US" sz="1800" i="1" dirty="0">
                <a:solidFill>
                  <a:srgbClr val="FF6600"/>
                </a:solidFill>
                <a:cs typeface="Times New Roman" panose="02020603050405020304" pitchFamily="18" charset="0"/>
              </a:rPr>
              <a:t>n</a:t>
            </a:r>
            <a:r>
              <a:rPr lang="en-US" sz="1800" dirty="0">
                <a:solidFill>
                  <a:srgbClr val="FF6600"/>
                </a:solidFill>
                <a:latin typeface="+mn-lt"/>
                <a:cs typeface="Times New Roman" panose="02020603050405020304" pitchFamily="18" charset="0"/>
              </a:rPr>
              <a:t> </a:t>
            </a:r>
            <a:r>
              <a:rPr lang="en-US" sz="1800" dirty="0">
                <a:solidFill>
                  <a:srgbClr val="FF6600"/>
                </a:solidFill>
                <a:cs typeface="Times New Roman" panose="02020603050405020304" pitchFamily="18" charset="0"/>
              </a:rPr>
              <a:t>= 1</a:t>
            </a:r>
            <a:endParaRPr lang="en-GB" sz="1800" dirty="0">
              <a:solidFill>
                <a:srgbClr val="FF6600"/>
              </a:solidFill>
              <a:cs typeface="Times New Roman" panose="02020603050405020304" pitchFamily="18" charset="0"/>
            </a:endParaRPr>
          </a:p>
        </p:txBody>
      </p:sp>
      <p:sp>
        <p:nvSpPr>
          <p:cNvPr id="103" name="TextBox 102">
            <a:extLst>
              <a:ext uri="{FF2B5EF4-FFF2-40B4-BE49-F238E27FC236}">
                <a16:creationId xmlns:a16="http://schemas.microsoft.com/office/drawing/2014/main" id="{6BC86ED2-1586-4C0F-9CAF-2421D0C647CB}"/>
              </a:ext>
            </a:extLst>
          </p:cNvPr>
          <p:cNvSpPr txBox="1"/>
          <p:nvPr/>
        </p:nvSpPr>
        <p:spPr>
          <a:xfrm>
            <a:off x="4739847" y="5315009"/>
            <a:ext cx="1113551"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0.9661</a:t>
            </a:r>
            <a:endParaRPr lang="en-GB" sz="1800" dirty="0">
              <a:cs typeface="Times New Roman" panose="02020603050405020304" pitchFamily="18" charset="0"/>
            </a:endParaRPr>
          </a:p>
        </p:txBody>
      </p:sp>
      <p:sp>
        <p:nvSpPr>
          <p:cNvPr id="104" name="TextBox 103">
            <a:extLst>
              <a:ext uri="{FF2B5EF4-FFF2-40B4-BE49-F238E27FC236}">
                <a16:creationId xmlns:a16="http://schemas.microsoft.com/office/drawing/2014/main" id="{A9407224-993F-430C-9351-ADDCF5AA8051}"/>
              </a:ext>
            </a:extLst>
          </p:cNvPr>
          <p:cNvSpPr txBox="1"/>
          <p:nvPr/>
        </p:nvSpPr>
        <p:spPr>
          <a:xfrm>
            <a:off x="4423929" y="5304483"/>
            <a:ext cx="71342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5" name="TextBox 104">
            <a:extLst>
              <a:ext uri="{FF2B5EF4-FFF2-40B4-BE49-F238E27FC236}">
                <a16:creationId xmlns:a16="http://schemas.microsoft.com/office/drawing/2014/main" id="{1F27BECD-919B-4871-8CF6-24D2FDEBB76B}"/>
              </a:ext>
            </a:extLst>
          </p:cNvPr>
          <p:cNvSpPr txBox="1"/>
          <p:nvPr/>
        </p:nvSpPr>
        <p:spPr>
          <a:xfrm>
            <a:off x="1535889" y="5347057"/>
            <a:ext cx="71342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06" name="TextBox 105">
            <a:extLst>
              <a:ext uri="{FF2B5EF4-FFF2-40B4-BE49-F238E27FC236}">
                <a16:creationId xmlns:a16="http://schemas.microsoft.com/office/drawing/2014/main" id="{67C341C3-4085-49B9-8AE7-FAE343940DFF}"/>
              </a:ext>
            </a:extLst>
          </p:cNvPr>
          <p:cNvSpPr txBox="1"/>
          <p:nvPr/>
        </p:nvSpPr>
        <p:spPr>
          <a:xfrm>
            <a:off x="1888064" y="5322841"/>
            <a:ext cx="113419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0.6047</a:t>
            </a:r>
            <a:endParaRPr lang="en-GB" sz="18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7" name="TextBox 106">
                <a:extLst>
                  <a:ext uri="{FF2B5EF4-FFF2-40B4-BE49-F238E27FC236}">
                    <a16:creationId xmlns:a16="http://schemas.microsoft.com/office/drawing/2014/main" id="{9D908D46-3EA2-478F-999E-7FCCF4724613}"/>
                  </a:ext>
                </a:extLst>
              </p:cNvPr>
              <p:cNvSpPr txBox="1"/>
              <p:nvPr/>
            </p:nvSpPr>
            <p:spPr>
              <a:xfrm>
                <a:off x="2550826" y="5283912"/>
                <a:ext cx="911731" cy="461473"/>
              </a:xfrm>
              <a:prstGeom prst="rect">
                <a:avLst/>
              </a:prstGeom>
              <a:noFill/>
            </p:spPr>
            <p:txBody>
              <a:bodyPr wrap="square">
                <a:spAutoFit/>
              </a:bodyPr>
              <a:lstStyle/>
              <a:p>
                <a:r>
                  <a:rPr lang="en-US" sz="1800" i="1" dirty="0">
                    <a:solidFill>
                      <a:srgbClr val="000000"/>
                    </a:solidFill>
                    <a:cs typeface="Times New Roman" panose="02020603050405020304" pitchFamily="18" charset="0"/>
                  </a:rPr>
                  <a:t>+ </a:t>
                </a:r>
                <a14:m>
                  <m:oMath xmlns:m="http://schemas.openxmlformats.org/officeDocument/2006/math">
                    <m:f>
                      <m:fPr>
                        <m:ctrlPr>
                          <a:rPr lang="en-US" sz="1800" i="1" dirty="0" smtClean="0">
                            <a:solidFill>
                              <a:srgbClr val="000000"/>
                            </a:solidFill>
                            <a:latin typeface="Cambria Math" panose="02040503050406030204" pitchFamily="18" charset="0"/>
                            <a:cs typeface="Times New Roman" panose="02020603050405020304" pitchFamily="18" charset="0"/>
                          </a:rPr>
                        </m:ctrlPr>
                      </m:fPr>
                      <m:num>
                        <m:r>
                          <a:rPr lang="en-US" sz="1800" i="1" dirty="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𝜋</m:t>
                        </m:r>
                      </m:num>
                      <m:den>
                        <m:r>
                          <a:rPr lang="en-US" sz="1800" b="0" i="1" dirty="0" smtClean="0">
                            <a:solidFill>
                              <a:srgbClr val="000000"/>
                            </a:solidFill>
                            <a:latin typeface="Cambria Math" panose="02040503050406030204" pitchFamily="18" charset="0"/>
                            <a:cs typeface="Times New Roman" panose="02020603050405020304" pitchFamily="18" charset="0"/>
                          </a:rPr>
                          <m:t>2</m:t>
                        </m:r>
                      </m:den>
                    </m:f>
                  </m:oMath>
                </a14:m>
                <a:r>
                  <a:rPr lang="en-US" sz="1800" i="1" dirty="0">
                    <a:solidFill>
                      <a:srgbClr val="000000"/>
                    </a:solidFill>
                    <a:cs typeface="Times New Roman" panose="02020603050405020304" pitchFamily="18" charset="0"/>
                  </a:rPr>
                  <a:t>,</a:t>
                </a:r>
                <a:endParaRPr lang="en-GB" sz="1800" i="1" dirty="0">
                  <a:cs typeface="Times New Roman" panose="02020603050405020304" pitchFamily="18" charset="0"/>
                </a:endParaRPr>
              </a:p>
            </p:txBody>
          </p:sp>
        </mc:Choice>
        <mc:Fallback xmlns="">
          <p:sp>
            <p:nvSpPr>
              <p:cNvPr id="107" name="TextBox 106">
                <a:extLst>
                  <a:ext uri="{FF2B5EF4-FFF2-40B4-BE49-F238E27FC236}">
                    <a16:creationId xmlns:a16="http://schemas.microsoft.com/office/drawing/2014/main" id="{9D908D46-3EA2-478F-999E-7FCCF4724613}"/>
                  </a:ext>
                </a:extLst>
              </p:cNvPr>
              <p:cNvSpPr txBox="1">
                <a:spLocks noRot="1" noChangeAspect="1" noMove="1" noResize="1" noEditPoints="1" noAdjustHandles="1" noChangeArrowheads="1" noChangeShapeType="1" noTextEdit="1"/>
              </p:cNvSpPr>
              <p:nvPr/>
            </p:nvSpPr>
            <p:spPr>
              <a:xfrm>
                <a:off x="2550826" y="5283912"/>
                <a:ext cx="911731" cy="461473"/>
              </a:xfrm>
              <a:prstGeom prst="rect">
                <a:avLst/>
              </a:prstGeom>
              <a:blipFill>
                <a:blip r:embed="rId7"/>
                <a:stretch>
                  <a:fillRect l="-5333" t="-1333" b="-8000"/>
                </a:stretch>
              </a:blipFill>
            </p:spPr>
            <p:txBody>
              <a:bodyPr/>
              <a:lstStyle/>
              <a:p>
                <a:r>
                  <a:rPr lang="en-GB">
                    <a:noFill/>
                  </a:rPr>
                  <a:t> </a:t>
                </a:r>
              </a:p>
            </p:txBody>
          </p:sp>
        </mc:Fallback>
      </mc:AlternateContent>
      <p:sp>
        <p:nvSpPr>
          <p:cNvPr id="108" name="TextBox 107">
            <a:extLst>
              <a:ext uri="{FF2B5EF4-FFF2-40B4-BE49-F238E27FC236}">
                <a16:creationId xmlns:a16="http://schemas.microsoft.com/office/drawing/2014/main" id="{DE14E7D3-E428-42BB-9F83-A343A4FFCB08}"/>
              </a:ext>
            </a:extLst>
          </p:cNvPr>
          <p:cNvSpPr txBox="1"/>
          <p:nvPr/>
        </p:nvSpPr>
        <p:spPr>
          <a:xfrm>
            <a:off x="3117218" y="5311146"/>
            <a:ext cx="113419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 2.1755</a:t>
            </a:r>
            <a:endParaRPr lang="en-GB" sz="18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9" name="TextBox 108">
                <a:extLst>
                  <a:ext uri="{FF2B5EF4-FFF2-40B4-BE49-F238E27FC236}">
                    <a16:creationId xmlns:a16="http://schemas.microsoft.com/office/drawing/2014/main" id="{8510DCC7-5F2F-4530-9806-3243615EB83B}"/>
                  </a:ext>
                </a:extLst>
              </p:cNvPr>
              <p:cNvSpPr txBox="1"/>
              <p:nvPr/>
            </p:nvSpPr>
            <p:spPr>
              <a:xfrm>
                <a:off x="5390168" y="5274321"/>
                <a:ext cx="911731" cy="461473"/>
              </a:xfrm>
              <a:prstGeom prst="rect">
                <a:avLst/>
              </a:prstGeom>
              <a:noFill/>
            </p:spPr>
            <p:txBody>
              <a:bodyPr wrap="square">
                <a:spAutoFit/>
              </a:bodyPr>
              <a:lstStyle/>
              <a:p>
                <a:r>
                  <a:rPr lang="en-US" sz="1800" i="1" dirty="0">
                    <a:solidFill>
                      <a:srgbClr val="000000"/>
                    </a:solidFill>
                    <a:cs typeface="Times New Roman" panose="02020603050405020304" pitchFamily="18" charset="0"/>
                  </a:rPr>
                  <a:t>+ </a:t>
                </a:r>
                <a14:m>
                  <m:oMath xmlns:m="http://schemas.openxmlformats.org/officeDocument/2006/math">
                    <m:f>
                      <m:fPr>
                        <m:ctrlPr>
                          <a:rPr lang="en-US" sz="1800" i="1" dirty="0" smtClean="0">
                            <a:solidFill>
                              <a:srgbClr val="000000"/>
                            </a:solidFill>
                            <a:latin typeface="Cambria Math" panose="02040503050406030204" pitchFamily="18" charset="0"/>
                            <a:cs typeface="Times New Roman" panose="02020603050405020304" pitchFamily="18" charset="0"/>
                          </a:rPr>
                        </m:ctrlPr>
                      </m:fPr>
                      <m:num>
                        <m:r>
                          <a:rPr lang="en-US" sz="1800" i="1" dirty="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𝜋</m:t>
                        </m:r>
                      </m:num>
                      <m:den>
                        <m:r>
                          <a:rPr lang="en-US" sz="1800" b="0" i="1" dirty="0" smtClean="0">
                            <a:solidFill>
                              <a:srgbClr val="000000"/>
                            </a:solidFill>
                            <a:latin typeface="Cambria Math" panose="02040503050406030204" pitchFamily="18" charset="0"/>
                            <a:cs typeface="Times New Roman" panose="02020603050405020304" pitchFamily="18" charset="0"/>
                          </a:rPr>
                          <m:t>2</m:t>
                        </m:r>
                      </m:den>
                    </m:f>
                  </m:oMath>
                </a14:m>
                <a:r>
                  <a:rPr lang="en-US" sz="1800" i="1" dirty="0">
                    <a:solidFill>
                      <a:srgbClr val="000000"/>
                    </a:solidFill>
                    <a:cs typeface="Times New Roman" panose="02020603050405020304" pitchFamily="18" charset="0"/>
                  </a:rPr>
                  <a:t>,</a:t>
                </a:r>
                <a:endParaRPr lang="en-GB" sz="1800" i="1" dirty="0">
                  <a:cs typeface="Times New Roman" panose="02020603050405020304" pitchFamily="18" charset="0"/>
                </a:endParaRPr>
              </a:p>
            </p:txBody>
          </p:sp>
        </mc:Choice>
        <mc:Fallback xmlns="">
          <p:sp>
            <p:nvSpPr>
              <p:cNvPr id="109" name="TextBox 108">
                <a:extLst>
                  <a:ext uri="{FF2B5EF4-FFF2-40B4-BE49-F238E27FC236}">
                    <a16:creationId xmlns:a16="http://schemas.microsoft.com/office/drawing/2014/main" id="{8510DCC7-5F2F-4530-9806-3243615EB83B}"/>
                  </a:ext>
                </a:extLst>
              </p:cNvPr>
              <p:cNvSpPr txBox="1">
                <a:spLocks noRot="1" noChangeAspect="1" noMove="1" noResize="1" noEditPoints="1" noAdjustHandles="1" noChangeArrowheads="1" noChangeShapeType="1" noTextEdit="1"/>
              </p:cNvSpPr>
              <p:nvPr/>
            </p:nvSpPr>
            <p:spPr>
              <a:xfrm>
                <a:off x="5390168" y="5274321"/>
                <a:ext cx="911731" cy="461473"/>
              </a:xfrm>
              <a:prstGeom prst="rect">
                <a:avLst/>
              </a:prstGeom>
              <a:blipFill>
                <a:blip r:embed="rId8"/>
                <a:stretch>
                  <a:fillRect l="-5333" b="-6579"/>
                </a:stretch>
              </a:blipFill>
            </p:spPr>
            <p:txBody>
              <a:bodyPr/>
              <a:lstStyle/>
              <a:p>
                <a:r>
                  <a:rPr lang="en-GB">
                    <a:noFill/>
                  </a:rPr>
                  <a:t> </a:t>
                </a:r>
              </a:p>
            </p:txBody>
          </p:sp>
        </mc:Fallback>
      </mc:AlternateContent>
      <p:sp>
        <p:nvSpPr>
          <p:cNvPr id="110" name="TextBox 109">
            <a:extLst>
              <a:ext uri="{FF2B5EF4-FFF2-40B4-BE49-F238E27FC236}">
                <a16:creationId xmlns:a16="http://schemas.microsoft.com/office/drawing/2014/main" id="{D55B5690-1151-404A-88F0-2337DB956CC5}"/>
              </a:ext>
            </a:extLst>
          </p:cNvPr>
          <p:cNvSpPr txBox="1"/>
          <p:nvPr/>
        </p:nvSpPr>
        <p:spPr>
          <a:xfrm>
            <a:off x="5956560" y="5301555"/>
            <a:ext cx="113419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 2.5369</a:t>
            </a:r>
            <a:endParaRPr lang="en-GB" sz="1800" dirty="0">
              <a:cs typeface="Times New Roman" panose="02020603050405020304" pitchFamily="18" charset="0"/>
            </a:endParaRPr>
          </a:p>
        </p:txBody>
      </p:sp>
      <p:sp>
        <p:nvSpPr>
          <p:cNvPr id="111" name="TextBox 110">
            <a:extLst>
              <a:ext uri="{FF2B5EF4-FFF2-40B4-BE49-F238E27FC236}">
                <a16:creationId xmlns:a16="http://schemas.microsoft.com/office/drawing/2014/main" id="{7E8A9F11-823F-4249-AF03-21EA59B45190}"/>
              </a:ext>
            </a:extLst>
          </p:cNvPr>
          <p:cNvSpPr txBox="1"/>
          <p:nvPr/>
        </p:nvSpPr>
        <p:spPr>
          <a:xfrm>
            <a:off x="142655" y="5834882"/>
            <a:ext cx="1138459" cy="369332"/>
          </a:xfrm>
          <a:prstGeom prst="rect">
            <a:avLst/>
          </a:prstGeom>
          <a:noFill/>
        </p:spPr>
        <p:txBody>
          <a:bodyPr wrap="square">
            <a:spAutoFit/>
          </a:bodyPr>
          <a:lstStyle/>
          <a:p>
            <a:r>
              <a:rPr lang="en-US" sz="1800" dirty="0">
                <a:solidFill>
                  <a:srgbClr val="FF6600"/>
                </a:solidFill>
                <a:latin typeface="+mn-lt"/>
                <a:cs typeface="Times New Roman" panose="02020603050405020304" pitchFamily="18" charset="0"/>
              </a:rPr>
              <a:t>If </a:t>
            </a:r>
            <a:r>
              <a:rPr lang="en-US" sz="1800" i="1" dirty="0">
                <a:solidFill>
                  <a:srgbClr val="FF6600"/>
                </a:solidFill>
                <a:cs typeface="Times New Roman" panose="02020603050405020304" pitchFamily="18" charset="0"/>
              </a:rPr>
              <a:t>n</a:t>
            </a:r>
            <a:r>
              <a:rPr lang="en-US" sz="1800" dirty="0">
                <a:solidFill>
                  <a:srgbClr val="FF6600"/>
                </a:solidFill>
                <a:latin typeface="+mn-lt"/>
                <a:cs typeface="Times New Roman" panose="02020603050405020304" pitchFamily="18" charset="0"/>
              </a:rPr>
              <a:t> </a:t>
            </a:r>
            <a:r>
              <a:rPr lang="en-US" sz="1800" dirty="0">
                <a:solidFill>
                  <a:srgbClr val="FF6600"/>
                </a:solidFill>
                <a:cs typeface="Times New Roman" panose="02020603050405020304" pitchFamily="18" charset="0"/>
              </a:rPr>
              <a:t>= 2</a:t>
            </a:r>
            <a:endParaRPr lang="en-GB" sz="1800" dirty="0">
              <a:solidFill>
                <a:srgbClr val="FF6600"/>
              </a:solidFill>
              <a:cs typeface="Times New Roman" panose="02020603050405020304" pitchFamily="18" charset="0"/>
            </a:endParaRPr>
          </a:p>
        </p:txBody>
      </p:sp>
      <p:sp>
        <p:nvSpPr>
          <p:cNvPr id="112" name="TextBox 111">
            <a:extLst>
              <a:ext uri="{FF2B5EF4-FFF2-40B4-BE49-F238E27FC236}">
                <a16:creationId xmlns:a16="http://schemas.microsoft.com/office/drawing/2014/main" id="{0C37B42E-212C-4DF5-B4FD-7953E5B676EE}"/>
              </a:ext>
            </a:extLst>
          </p:cNvPr>
          <p:cNvSpPr txBox="1"/>
          <p:nvPr/>
        </p:nvSpPr>
        <p:spPr>
          <a:xfrm>
            <a:off x="4752679" y="5741089"/>
            <a:ext cx="1113551"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0.9661</a:t>
            </a:r>
            <a:endParaRPr lang="en-GB" sz="1800" dirty="0">
              <a:cs typeface="Times New Roman" panose="02020603050405020304" pitchFamily="18" charset="0"/>
            </a:endParaRPr>
          </a:p>
        </p:txBody>
      </p:sp>
      <p:sp>
        <p:nvSpPr>
          <p:cNvPr id="113" name="TextBox 112">
            <a:extLst>
              <a:ext uri="{FF2B5EF4-FFF2-40B4-BE49-F238E27FC236}">
                <a16:creationId xmlns:a16="http://schemas.microsoft.com/office/drawing/2014/main" id="{14F0E9C5-BAD8-464E-8912-206132125C01}"/>
              </a:ext>
            </a:extLst>
          </p:cNvPr>
          <p:cNvSpPr txBox="1"/>
          <p:nvPr/>
        </p:nvSpPr>
        <p:spPr>
          <a:xfrm>
            <a:off x="4436761" y="5730563"/>
            <a:ext cx="71342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14" name="TextBox 113">
            <a:extLst>
              <a:ext uri="{FF2B5EF4-FFF2-40B4-BE49-F238E27FC236}">
                <a16:creationId xmlns:a16="http://schemas.microsoft.com/office/drawing/2014/main" id="{BCE89E1D-F2D8-46C4-A35D-52A4F7486D5F}"/>
              </a:ext>
            </a:extLst>
          </p:cNvPr>
          <p:cNvSpPr txBox="1"/>
          <p:nvPr/>
        </p:nvSpPr>
        <p:spPr>
          <a:xfrm>
            <a:off x="1548721" y="5773137"/>
            <a:ext cx="713426"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t =</a:t>
            </a:r>
            <a:endParaRPr lang="en-GB" sz="1800" dirty="0"/>
          </a:p>
        </p:txBody>
      </p:sp>
      <p:sp>
        <p:nvSpPr>
          <p:cNvPr id="115" name="TextBox 114">
            <a:extLst>
              <a:ext uri="{FF2B5EF4-FFF2-40B4-BE49-F238E27FC236}">
                <a16:creationId xmlns:a16="http://schemas.microsoft.com/office/drawing/2014/main" id="{A6CD6ED8-BE40-4258-B78B-2CD017889A27}"/>
              </a:ext>
            </a:extLst>
          </p:cNvPr>
          <p:cNvSpPr txBox="1"/>
          <p:nvPr/>
        </p:nvSpPr>
        <p:spPr>
          <a:xfrm>
            <a:off x="1900896" y="5748921"/>
            <a:ext cx="113419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0.6047</a:t>
            </a:r>
            <a:endParaRPr lang="en-GB" sz="18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6" name="TextBox 115">
                <a:extLst>
                  <a:ext uri="{FF2B5EF4-FFF2-40B4-BE49-F238E27FC236}">
                    <a16:creationId xmlns:a16="http://schemas.microsoft.com/office/drawing/2014/main" id="{751F28A8-07E2-470F-81F1-94F67AABED6F}"/>
                  </a:ext>
                </a:extLst>
              </p:cNvPr>
              <p:cNvSpPr txBox="1"/>
              <p:nvPr/>
            </p:nvSpPr>
            <p:spPr>
              <a:xfrm>
                <a:off x="2550826" y="5748921"/>
                <a:ext cx="911731"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 </a:t>
                </a:r>
                <a14:m>
                  <m:oMath xmlns:m="http://schemas.openxmlformats.org/officeDocument/2006/math">
                    <m:r>
                      <a:rPr lang="en-US" sz="1800" i="1" dirty="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𝜋</m:t>
                    </m:r>
                  </m:oMath>
                </a14:m>
                <a:endParaRPr lang="en-GB" sz="1800" i="1" dirty="0">
                  <a:cs typeface="Times New Roman" panose="02020603050405020304" pitchFamily="18" charset="0"/>
                </a:endParaRPr>
              </a:p>
            </p:txBody>
          </p:sp>
        </mc:Choice>
        <mc:Fallback xmlns="">
          <p:sp>
            <p:nvSpPr>
              <p:cNvPr id="116" name="TextBox 115">
                <a:extLst>
                  <a:ext uri="{FF2B5EF4-FFF2-40B4-BE49-F238E27FC236}">
                    <a16:creationId xmlns:a16="http://schemas.microsoft.com/office/drawing/2014/main" id="{751F28A8-07E2-470F-81F1-94F67AABED6F}"/>
                  </a:ext>
                </a:extLst>
              </p:cNvPr>
              <p:cNvSpPr txBox="1">
                <a:spLocks noRot="1" noChangeAspect="1" noMove="1" noResize="1" noEditPoints="1" noAdjustHandles="1" noChangeArrowheads="1" noChangeShapeType="1" noTextEdit="1"/>
              </p:cNvSpPr>
              <p:nvPr/>
            </p:nvSpPr>
            <p:spPr>
              <a:xfrm>
                <a:off x="2550826" y="5748921"/>
                <a:ext cx="911731" cy="369332"/>
              </a:xfrm>
              <a:prstGeom prst="rect">
                <a:avLst/>
              </a:prstGeom>
              <a:blipFill>
                <a:blip r:embed="rId9"/>
                <a:stretch>
                  <a:fillRect l="-5333" t="-8197"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8" name="TextBox 117">
                <a:extLst>
                  <a:ext uri="{FF2B5EF4-FFF2-40B4-BE49-F238E27FC236}">
                    <a16:creationId xmlns:a16="http://schemas.microsoft.com/office/drawing/2014/main" id="{5FB04728-BBA1-4631-BE09-3A5F659EAAB8}"/>
                  </a:ext>
                </a:extLst>
              </p:cNvPr>
              <p:cNvSpPr txBox="1"/>
              <p:nvPr/>
            </p:nvSpPr>
            <p:spPr>
              <a:xfrm>
                <a:off x="5417794" y="5727635"/>
                <a:ext cx="911731" cy="369332"/>
              </a:xfrm>
              <a:prstGeom prst="rect">
                <a:avLst/>
              </a:prstGeom>
              <a:noFill/>
            </p:spPr>
            <p:txBody>
              <a:bodyPr wrap="square">
                <a:spAutoFit/>
              </a:bodyPr>
              <a:lstStyle/>
              <a:p>
                <a:r>
                  <a:rPr lang="en-US" sz="1800" i="1" dirty="0">
                    <a:solidFill>
                      <a:srgbClr val="000000"/>
                    </a:solidFill>
                    <a:cs typeface="Times New Roman" panose="02020603050405020304" pitchFamily="18" charset="0"/>
                  </a:rPr>
                  <a:t>+ </a:t>
                </a:r>
                <a14:m>
                  <m:oMath xmlns:m="http://schemas.openxmlformats.org/officeDocument/2006/math">
                    <m:r>
                      <a:rPr lang="en-US" sz="1800" i="1" dirty="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𝜋</m:t>
                    </m:r>
                  </m:oMath>
                </a14:m>
                <a:endParaRPr lang="en-GB" sz="1800" i="1" dirty="0">
                  <a:cs typeface="Times New Roman" panose="02020603050405020304" pitchFamily="18" charset="0"/>
                </a:endParaRPr>
              </a:p>
            </p:txBody>
          </p:sp>
        </mc:Choice>
        <mc:Fallback xmlns="">
          <p:sp>
            <p:nvSpPr>
              <p:cNvPr id="118" name="TextBox 117">
                <a:extLst>
                  <a:ext uri="{FF2B5EF4-FFF2-40B4-BE49-F238E27FC236}">
                    <a16:creationId xmlns:a16="http://schemas.microsoft.com/office/drawing/2014/main" id="{5FB04728-BBA1-4631-BE09-3A5F659EAAB8}"/>
                  </a:ext>
                </a:extLst>
              </p:cNvPr>
              <p:cNvSpPr txBox="1">
                <a:spLocks noRot="1" noChangeAspect="1" noMove="1" noResize="1" noEditPoints="1" noAdjustHandles="1" noChangeArrowheads="1" noChangeShapeType="1" noTextEdit="1"/>
              </p:cNvSpPr>
              <p:nvPr/>
            </p:nvSpPr>
            <p:spPr>
              <a:xfrm>
                <a:off x="5417794" y="5727635"/>
                <a:ext cx="911731" cy="369332"/>
              </a:xfrm>
              <a:prstGeom prst="rect">
                <a:avLst/>
              </a:prstGeom>
              <a:blipFill>
                <a:blip r:embed="rId10"/>
                <a:stretch>
                  <a:fillRect l="-6040" t="-10000" b="-26667"/>
                </a:stretch>
              </a:blipFill>
            </p:spPr>
            <p:txBody>
              <a:bodyPr/>
              <a:lstStyle/>
              <a:p>
                <a:r>
                  <a:rPr lang="en-GB">
                    <a:noFill/>
                  </a:rPr>
                  <a:t> </a:t>
                </a:r>
              </a:p>
            </p:txBody>
          </p:sp>
        </mc:Fallback>
      </mc:AlternateContent>
      <p:sp>
        <p:nvSpPr>
          <p:cNvPr id="119" name="TextBox 118">
            <a:extLst>
              <a:ext uri="{FF2B5EF4-FFF2-40B4-BE49-F238E27FC236}">
                <a16:creationId xmlns:a16="http://schemas.microsoft.com/office/drawing/2014/main" id="{DF818F58-E551-42E8-BB84-DBB73E7089D6}"/>
              </a:ext>
            </a:extLst>
          </p:cNvPr>
          <p:cNvSpPr txBox="1"/>
          <p:nvPr/>
        </p:nvSpPr>
        <p:spPr>
          <a:xfrm>
            <a:off x="5969392" y="5727635"/>
            <a:ext cx="1134199" cy="369332"/>
          </a:xfrm>
          <a:prstGeom prst="rect">
            <a:avLst/>
          </a:prstGeom>
          <a:noFill/>
        </p:spPr>
        <p:txBody>
          <a:bodyPr wrap="square">
            <a:spAutoFit/>
          </a:bodyPr>
          <a:lstStyle/>
          <a:p>
            <a:r>
              <a:rPr lang="en-US" sz="1800" dirty="0">
                <a:solidFill>
                  <a:srgbClr val="000000"/>
                </a:solidFill>
                <a:cs typeface="Times New Roman" panose="02020603050405020304" pitchFamily="18" charset="0"/>
              </a:rPr>
              <a:t>= 4.1077</a:t>
            </a:r>
            <a:endParaRPr lang="en-GB" sz="1800" dirty="0">
              <a:cs typeface="Times New Roman" panose="02020603050405020304" pitchFamily="18" charset="0"/>
            </a:endParaRPr>
          </a:p>
        </p:txBody>
      </p:sp>
      <p:sp>
        <p:nvSpPr>
          <p:cNvPr id="120" name="Rectangle: Rounded Corners 119">
            <a:extLst>
              <a:ext uri="{FF2B5EF4-FFF2-40B4-BE49-F238E27FC236}">
                <a16:creationId xmlns:a16="http://schemas.microsoft.com/office/drawing/2014/main" id="{A0D0D55D-57C2-4E2A-8D80-B9DAADA4D32F}"/>
              </a:ext>
            </a:extLst>
          </p:cNvPr>
          <p:cNvSpPr/>
          <p:nvPr/>
        </p:nvSpPr>
        <p:spPr>
          <a:xfrm>
            <a:off x="4778002" y="4876180"/>
            <a:ext cx="758433" cy="341393"/>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 name="Rectangle: Rounded Corners 120">
            <a:extLst>
              <a:ext uri="{FF2B5EF4-FFF2-40B4-BE49-F238E27FC236}">
                <a16:creationId xmlns:a16="http://schemas.microsoft.com/office/drawing/2014/main" id="{BD343FFB-0FDE-4AA8-9905-249EE4D2A126}"/>
              </a:ext>
            </a:extLst>
          </p:cNvPr>
          <p:cNvSpPr/>
          <p:nvPr/>
        </p:nvSpPr>
        <p:spPr>
          <a:xfrm>
            <a:off x="3333789" y="5325545"/>
            <a:ext cx="758433" cy="341393"/>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 name="Rectangle: Rounded Corners 121">
            <a:extLst>
              <a:ext uri="{FF2B5EF4-FFF2-40B4-BE49-F238E27FC236}">
                <a16:creationId xmlns:a16="http://schemas.microsoft.com/office/drawing/2014/main" id="{588FB139-2221-423F-817C-C4A125BEF9CC}"/>
              </a:ext>
            </a:extLst>
          </p:cNvPr>
          <p:cNvSpPr/>
          <p:nvPr/>
        </p:nvSpPr>
        <p:spPr>
          <a:xfrm>
            <a:off x="6208916" y="5299312"/>
            <a:ext cx="758433" cy="341393"/>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3" name="Rectangle: Rounded Corners 122">
            <a:extLst>
              <a:ext uri="{FF2B5EF4-FFF2-40B4-BE49-F238E27FC236}">
                <a16:creationId xmlns:a16="http://schemas.microsoft.com/office/drawing/2014/main" id="{97951916-2C59-42D5-B7B9-AEC15B21C41E}"/>
              </a:ext>
            </a:extLst>
          </p:cNvPr>
          <p:cNvSpPr/>
          <p:nvPr/>
        </p:nvSpPr>
        <p:spPr>
          <a:xfrm>
            <a:off x="3346621" y="5737226"/>
            <a:ext cx="758433" cy="341393"/>
          </a:xfrm>
          <a:prstGeom prst="round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a:extLst>
              <a:ext uri="{FF2B5EF4-FFF2-40B4-BE49-F238E27FC236}">
                <a16:creationId xmlns:a16="http://schemas.microsoft.com/office/drawing/2014/main" id="{4CDF0F73-A2D7-4D34-92B7-E73B20CAE9C3}"/>
              </a:ext>
            </a:extLst>
          </p:cNvPr>
          <p:cNvCxnSpPr>
            <a:cxnSpLocks/>
          </p:cNvCxnSpPr>
          <p:nvPr/>
        </p:nvCxnSpPr>
        <p:spPr>
          <a:xfrm flipV="1">
            <a:off x="6189664" y="5871710"/>
            <a:ext cx="691459" cy="10822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648E8BDE-7DEE-4353-BA0D-80D0D24420ED}"/>
              </a:ext>
            </a:extLst>
          </p:cNvPr>
          <p:cNvCxnSpPr>
            <a:cxnSpLocks/>
          </p:cNvCxnSpPr>
          <p:nvPr/>
        </p:nvCxnSpPr>
        <p:spPr>
          <a:xfrm>
            <a:off x="6205391" y="5871710"/>
            <a:ext cx="639244" cy="10822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4A256462-CB47-4E92-9DFB-AACECC104C51}"/>
              </a:ext>
            </a:extLst>
          </p:cNvPr>
          <p:cNvSpPr txBox="1"/>
          <p:nvPr/>
        </p:nvSpPr>
        <p:spPr>
          <a:xfrm>
            <a:off x="6995989" y="5345708"/>
            <a:ext cx="2143438" cy="307777"/>
          </a:xfrm>
          <a:prstGeom prst="rect">
            <a:avLst/>
          </a:prstGeom>
          <a:noFill/>
        </p:spPr>
        <p:txBody>
          <a:bodyPr wrap="square">
            <a:spAutoFit/>
          </a:bodyPr>
          <a:lstStyle/>
          <a:p>
            <a:r>
              <a:rPr lang="en-US" sz="1400" dirty="0">
                <a:solidFill>
                  <a:srgbClr val="FF6600"/>
                </a:solidFill>
                <a:latin typeface="+mn-lt"/>
              </a:rPr>
              <a:t>We need both of these</a:t>
            </a:r>
            <a:endParaRPr lang="en-GB" sz="1400" dirty="0">
              <a:solidFill>
                <a:srgbClr val="FF6600"/>
              </a:solidFill>
              <a:latin typeface="+mn-lt"/>
            </a:endParaRPr>
          </a:p>
        </p:txBody>
      </p:sp>
      <p:sp>
        <p:nvSpPr>
          <p:cNvPr id="127" name="TextBox 126">
            <a:extLst>
              <a:ext uri="{FF2B5EF4-FFF2-40B4-BE49-F238E27FC236}">
                <a16:creationId xmlns:a16="http://schemas.microsoft.com/office/drawing/2014/main" id="{D1232A5A-0E6D-449B-94CA-C8237EBB7EFB}"/>
              </a:ext>
            </a:extLst>
          </p:cNvPr>
          <p:cNvSpPr txBox="1"/>
          <p:nvPr/>
        </p:nvSpPr>
        <p:spPr>
          <a:xfrm>
            <a:off x="6896850" y="5896437"/>
            <a:ext cx="2143438" cy="307777"/>
          </a:xfrm>
          <a:prstGeom prst="rect">
            <a:avLst/>
          </a:prstGeom>
          <a:noFill/>
        </p:spPr>
        <p:txBody>
          <a:bodyPr wrap="square">
            <a:spAutoFit/>
          </a:bodyPr>
          <a:lstStyle/>
          <a:p>
            <a:r>
              <a:rPr lang="en-US" sz="1400" dirty="0">
                <a:solidFill>
                  <a:srgbClr val="FF6600"/>
                </a:solidFill>
                <a:latin typeface="+mn-lt"/>
              </a:rPr>
              <a:t>We only need the first</a:t>
            </a:r>
            <a:endParaRPr lang="en-GB" sz="1400" dirty="0">
              <a:solidFill>
                <a:srgbClr val="FF6600"/>
              </a:solidFill>
              <a:latin typeface="+mn-lt"/>
            </a:endParaRPr>
          </a:p>
        </p:txBody>
      </p:sp>
    </p:spTree>
    <p:extLst>
      <p:ext uri="{BB962C8B-B14F-4D97-AF65-F5344CB8AC3E}">
        <p14:creationId xmlns:p14="http://schemas.microsoft.com/office/powerpoint/2010/main" val="198400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23"/>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7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88"/>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9"/>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93"/>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92"/>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94"/>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91"/>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96"/>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95"/>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59"/>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29"/>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00"/>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01"/>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99"/>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98"/>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66"/>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65"/>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120"/>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102"/>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105"/>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106"/>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grpId="0" nodeType="clickEffect">
                                  <p:stCondLst>
                                    <p:cond delay="0"/>
                                  </p:stCondLst>
                                  <p:childTnLst>
                                    <p:set>
                                      <p:cBhvr>
                                        <p:cTn id="184" dur="1" fill="hold">
                                          <p:stCondLst>
                                            <p:cond delay="0"/>
                                          </p:stCondLst>
                                        </p:cTn>
                                        <p:tgtEl>
                                          <p:spTgt spid="107"/>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108"/>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104"/>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103"/>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109"/>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110"/>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126"/>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grpId="0" nodeType="clickEffect">
                                  <p:stCondLst>
                                    <p:cond delay="0"/>
                                  </p:stCondLst>
                                  <p:childTnLst>
                                    <p:set>
                                      <p:cBhvr>
                                        <p:cTn id="212" dur="1" fill="hold">
                                          <p:stCondLst>
                                            <p:cond delay="0"/>
                                          </p:stCondLst>
                                        </p:cTn>
                                        <p:tgtEl>
                                          <p:spTgt spid="121"/>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grpId="0" nodeType="clickEffect">
                                  <p:stCondLst>
                                    <p:cond delay="0"/>
                                  </p:stCondLst>
                                  <p:childTnLst>
                                    <p:set>
                                      <p:cBhvr>
                                        <p:cTn id="216" dur="1" fill="hold">
                                          <p:stCondLst>
                                            <p:cond delay="0"/>
                                          </p:stCondLst>
                                        </p:cTn>
                                        <p:tgtEl>
                                          <p:spTgt spid="122"/>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111"/>
                                        </p:tgtEl>
                                        <p:attrNameLst>
                                          <p:attrName>style.visibility</p:attrName>
                                        </p:attrNameLst>
                                      </p:cBhvr>
                                      <p:to>
                                        <p:strVal val="visible"/>
                                      </p:to>
                                    </p:set>
                                  </p:childTnLst>
                                </p:cTn>
                              </p:par>
                            </p:childTnLst>
                          </p:cTn>
                        </p:par>
                      </p:childTnLst>
                    </p:cTn>
                  </p:par>
                  <p:par>
                    <p:cTn id="221" fill="hold">
                      <p:stCondLst>
                        <p:cond delay="indefinite"/>
                      </p:stCondLst>
                      <p:childTnLst>
                        <p:par>
                          <p:cTn id="222" fill="hold">
                            <p:stCondLst>
                              <p:cond delay="0"/>
                            </p:stCondLst>
                            <p:childTnLst>
                              <p:par>
                                <p:cTn id="223" presetID="1" presetClass="entr" presetSubtype="0" fill="hold" grpId="0" nodeType="clickEffect">
                                  <p:stCondLst>
                                    <p:cond delay="0"/>
                                  </p:stCondLst>
                                  <p:childTnLst>
                                    <p:set>
                                      <p:cBhvr>
                                        <p:cTn id="224" dur="1" fill="hold">
                                          <p:stCondLst>
                                            <p:cond delay="0"/>
                                          </p:stCondLst>
                                        </p:cTn>
                                        <p:tgtEl>
                                          <p:spTgt spid="114"/>
                                        </p:tgtEl>
                                        <p:attrNameLst>
                                          <p:attrName>style.visibility</p:attrName>
                                        </p:attrNameLst>
                                      </p:cBhvr>
                                      <p:to>
                                        <p:strVal val="visible"/>
                                      </p:to>
                                    </p:se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115"/>
                                        </p:tgtEl>
                                        <p:attrNameLst>
                                          <p:attrName>style.visibility</p:attrName>
                                        </p:attrNameLst>
                                      </p:cBhvr>
                                      <p:to>
                                        <p:strVal val="visible"/>
                                      </p:to>
                                    </p:set>
                                  </p:childTnLst>
                                </p:cTn>
                              </p:par>
                            </p:childTnLst>
                          </p:cTn>
                        </p:par>
                      </p:childTnLst>
                    </p:cTn>
                  </p:par>
                  <p:par>
                    <p:cTn id="229" fill="hold">
                      <p:stCondLst>
                        <p:cond delay="indefinite"/>
                      </p:stCondLst>
                      <p:childTnLst>
                        <p:par>
                          <p:cTn id="230" fill="hold">
                            <p:stCondLst>
                              <p:cond delay="0"/>
                            </p:stCondLst>
                            <p:childTnLst>
                              <p:par>
                                <p:cTn id="231" presetID="1" presetClass="entr" presetSubtype="0" fill="hold" grpId="0" nodeType="clickEffect">
                                  <p:stCondLst>
                                    <p:cond delay="0"/>
                                  </p:stCondLst>
                                  <p:childTnLst>
                                    <p:set>
                                      <p:cBhvr>
                                        <p:cTn id="232" dur="1" fill="hold">
                                          <p:stCondLst>
                                            <p:cond delay="0"/>
                                          </p:stCondLst>
                                        </p:cTn>
                                        <p:tgtEl>
                                          <p:spTgt spid="116"/>
                                        </p:tgtEl>
                                        <p:attrNameLst>
                                          <p:attrName>style.visibility</p:attrName>
                                        </p:attrNameLst>
                                      </p:cBhvr>
                                      <p:to>
                                        <p:strVal val="visible"/>
                                      </p:to>
                                    </p:set>
                                  </p:childTnLst>
                                </p:cTn>
                              </p:par>
                            </p:childTnLst>
                          </p:cTn>
                        </p:par>
                      </p:childTnLst>
                    </p:cTn>
                  </p:par>
                  <p:par>
                    <p:cTn id="233" fill="hold">
                      <p:stCondLst>
                        <p:cond delay="indefinite"/>
                      </p:stCondLst>
                      <p:childTnLst>
                        <p:par>
                          <p:cTn id="234" fill="hold">
                            <p:stCondLst>
                              <p:cond delay="0"/>
                            </p:stCondLst>
                            <p:childTnLst>
                              <p:par>
                                <p:cTn id="235" presetID="1" presetClass="entr" presetSubtype="0" fill="hold" grpId="0" nodeType="clickEffect">
                                  <p:stCondLst>
                                    <p:cond delay="0"/>
                                  </p:stCondLst>
                                  <p:childTnLst>
                                    <p:set>
                                      <p:cBhvr>
                                        <p:cTn id="236" dur="1" fill="hold">
                                          <p:stCondLst>
                                            <p:cond delay="0"/>
                                          </p:stCondLst>
                                        </p:cTn>
                                        <p:tgtEl>
                                          <p:spTgt spid="117"/>
                                        </p:tgtEl>
                                        <p:attrNameLst>
                                          <p:attrName>style.visibility</p:attrName>
                                        </p:attrNameLst>
                                      </p:cBhvr>
                                      <p:to>
                                        <p:strVal val="visible"/>
                                      </p:to>
                                    </p:set>
                                  </p:childTnLst>
                                </p:cTn>
                              </p:par>
                            </p:childTnLst>
                          </p:cTn>
                        </p:par>
                      </p:childTnLst>
                    </p:cTn>
                  </p:par>
                  <p:par>
                    <p:cTn id="237" fill="hold">
                      <p:stCondLst>
                        <p:cond delay="indefinite"/>
                      </p:stCondLst>
                      <p:childTnLst>
                        <p:par>
                          <p:cTn id="238" fill="hold">
                            <p:stCondLst>
                              <p:cond delay="0"/>
                            </p:stCondLst>
                            <p:childTnLst>
                              <p:par>
                                <p:cTn id="239" presetID="1" presetClass="entr" presetSubtype="0" fill="hold" grpId="0" nodeType="clickEffect">
                                  <p:stCondLst>
                                    <p:cond delay="0"/>
                                  </p:stCondLst>
                                  <p:childTnLst>
                                    <p:set>
                                      <p:cBhvr>
                                        <p:cTn id="240" dur="1" fill="hold">
                                          <p:stCondLst>
                                            <p:cond delay="0"/>
                                          </p:stCondLst>
                                        </p:cTn>
                                        <p:tgtEl>
                                          <p:spTgt spid="113"/>
                                        </p:tgtEl>
                                        <p:attrNameLst>
                                          <p:attrName>style.visibility</p:attrName>
                                        </p:attrNameLst>
                                      </p:cBhvr>
                                      <p:to>
                                        <p:strVal val="visible"/>
                                      </p:to>
                                    </p:se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grpId="0" nodeType="clickEffect">
                                  <p:stCondLst>
                                    <p:cond delay="0"/>
                                  </p:stCondLst>
                                  <p:childTnLst>
                                    <p:set>
                                      <p:cBhvr>
                                        <p:cTn id="244" dur="1" fill="hold">
                                          <p:stCondLst>
                                            <p:cond delay="0"/>
                                          </p:stCondLst>
                                        </p:cTn>
                                        <p:tgtEl>
                                          <p:spTgt spid="112"/>
                                        </p:tgtEl>
                                        <p:attrNameLst>
                                          <p:attrName>style.visibility</p:attrName>
                                        </p:attrNameLst>
                                      </p:cBhvr>
                                      <p:to>
                                        <p:strVal val="visible"/>
                                      </p:to>
                                    </p:set>
                                  </p:childTnLst>
                                </p:cTn>
                              </p:par>
                            </p:childTnLst>
                          </p:cTn>
                        </p:par>
                      </p:childTnLst>
                    </p:cTn>
                  </p:par>
                  <p:par>
                    <p:cTn id="245" fill="hold">
                      <p:stCondLst>
                        <p:cond delay="indefinite"/>
                      </p:stCondLst>
                      <p:childTnLst>
                        <p:par>
                          <p:cTn id="246" fill="hold">
                            <p:stCondLst>
                              <p:cond delay="0"/>
                            </p:stCondLst>
                            <p:childTnLst>
                              <p:par>
                                <p:cTn id="247" presetID="1" presetClass="entr" presetSubtype="0" fill="hold" grpId="0" nodeType="clickEffect">
                                  <p:stCondLst>
                                    <p:cond delay="0"/>
                                  </p:stCondLst>
                                  <p:childTnLst>
                                    <p:set>
                                      <p:cBhvr>
                                        <p:cTn id="248" dur="1" fill="hold">
                                          <p:stCondLst>
                                            <p:cond delay="0"/>
                                          </p:stCondLst>
                                        </p:cTn>
                                        <p:tgtEl>
                                          <p:spTgt spid="118"/>
                                        </p:tgtEl>
                                        <p:attrNameLst>
                                          <p:attrName>style.visibility</p:attrName>
                                        </p:attrNameLst>
                                      </p:cBhvr>
                                      <p:to>
                                        <p:strVal val="visible"/>
                                      </p:to>
                                    </p:set>
                                  </p:childTnLst>
                                </p:cTn>
                              </p:par>
                            </p:childTnLst>
                          </p:cTn>
                        </p:par>
                      </p:childTnLst>
                    </p:cTn>
                  </p:par>
                  <p:par>
                    <p:cTn id="249" fill="hold">
                      <p:stCondLst>
                        <p:cond delay="indefinite"/>
                      </p:stCondLst>
                      <p:childTnLst>
                        <p:par>
                          <p:cTn id="250" fill="hold">
                            <p:stCondLst>
                              <p:cond delay="0"/>
                            </p:stCondLst>
                            <p:childTnLst>
                              <p:par>
                                <p:cTn id="251" presetID="1" presetClass="entr" presetSubtype="0" fill="hold" grpId="0" nodeType="clickEffect">
                                  <p:stCondLst>
                                    <p:cond delay="0"/>
                                  </p:stCondLst>
                                  <p:childTnLst>
                                    <p:set>
                                      <p:cBhvr>
                                        <p:cTn id="252" dur="1" fill="hold">
                                          <p:stCondLst>
                                            <p:cond delay="0"/>
                                          </p:stCondLst>
                                        </p:cTn>
                                        <p:tgtEl>
                                          <p:spTgt spid="119"/>
                                        </p:tgtEl>
                                        <p:attrNameLst>
                                          <p:attrName>style.visibility</p:attrName>
                                        </p:attrNameLst>
                                      </p:cBhvr>
                                      <p:to>
                                        <p:strVal val="visible"/>
                                      </p:to>
                                    </p:set>
                                  </p:childTnLst>
                                </p:cTn>
                              </p:par>
                            </p:childTnLst>
                          </p:cTn>
                        </p:par>
                      </p:childTnLst>
                    </p:cTn>
                  </p:par>
                  <p:par>
                    <p:cTn id="253" fill="hold">
                      <p:stCondLst>
                        <p:cond delay="indefinite"/>
                      </p:stCondLst>
                      <p:childTnLst>
                        <p:par>
                          <p:cTn id="254" fill="hold">
                            <p:stCondLst>
                              <p:cond delay="0"/>
                            </p:stCondLst>
                            <p:childTnLst>
                              <p:par>
                                <p:cTn id="255" presetID="1" presetClass="entr" presetSubtype="0" fill="hold" grpId="0" nodeType="clickEffect">
                                  <p:stCondLst>
                                    <p:cond delay="0"/>
                                  </p:stCondLst>
                                  <p:childTnLst>
                                    <p:set>
                                      <p:cBhvr>
                                        <p:cTn id="256" dur="1" fill="hold">
                                          <p:stCondLst>
                                            <p:cond delay="0"/>
                                          </p:stCondLst>
                                        </p:cTn>
                                        <p:tgtEl>
                                          <p:spTgt spid="61"/>
                                        </p:tgtEl>
                                        <p:attrNameLst>
                                          <p:attrName>style.visibility</p:attrName>
                                        </p:attrNameLst>
                                      </p:cBhvr>
                                      <p:to>
                                        <p:strVal val="visible"/>
                                      </p:to>
                                    </p:set>
                                  </p:childTnLst>
                                </p:cTn>
                              </p:par>
                            </p:childTnLst>
                          </p:cTn>
                        </p:par>
                      </p:childTnLst>
                    </p:cTn>
                  </p:par>
                  <p:par>
                    <p:cTn id="257" fill="hold">
                      <p:stCondLst>
                        <p:cond delay="indefinite"/>
                      </p:stCondLst>
                      <p:childTnLst>
                        <p:par>
                          <p:cTn id="258" fill="hold">
                            <p:stCondLst>
                              <p:cond delay="0"/>
                            </p:stCondLst>
                            <p:childTnLst>
                              <p:par>
                                <p:cTn id="259" presetID="22" presetClass="entr" presetSubtype="8" fill="hold" nodeType="clickEffect">
                                  <p:stCondLst>
                                    <p:cond delay="0"/>
                                  </p:stCondLst>
                                  <p:childTnLst>
                                    <p:set>
                                      <p:cBhvr>
                                        <p:cTn id="260" dur="1" fill="hold">
                                          <p:stCondLst>
                                            <p:cond delay="0"/>
                                          </p:stCondLst>
                                        </p:cTn>
                                        <p:tgtEl>
                                          <p:spTgt spid="125"/>
                                        </p:tgtEl>
                                        <p:attrNameLst>
                                          <p:attrName>style.visibility</p:attrName>
                                        </p:attrNameLst>
                                      </p:cBhvr>
                                      <p:to>
                                        <p:strVal val="visible"/>
                                      </p:to>
                                    </p:set>
                                    <p:animEffect transition="in" filter="wipe(left)">
                                      <p:cBhvr>
                                        <p:cTn id="261" dur="500"/>
                                        <p:tgtEl>
                                          <p:spTgt spid="125"/>
                                        </p:tgtEl>
                                      </p:cBhvr>
                                    </p:animEffect>
                                  </p:childTnLst>
                                </p:cTn>
                              </p:par>
                            </p:childTnLst>
                          </p:cTn>
                        </p:par>
                      </p:childTnLst>
                    </p:cTn>
                  </p:par>
                  <p:par>
                    <p:cTn id="262" fill="hold">
                      <p:stCondLst>
                        <p:cond delay="indefinite"/>
                      </p:stCondLst>
                      <p:childTnLst>
                        <p:par>
                          <p:cTn id="263" fill="hold">
                            <p:stCondLst>
                              <p:cond delay="0"/>
                            </p:stCondLst>
                            <p:childTnLst>
                              <p:par>
                                <p:cTn id="264" presetID="22" presetClass="entr" presetSubtype="2" fill="hold" nodeType="clickEffect">
                                  <p:stCondLst>
                                    <p:cond delay="0"/>
                                  </p:stCondLst>
                                  <p:childTnLst>
                                    <p:set>
                                      <p:cBhvr>
                                        <p:cTn id="265" dur="1" fill="hold">
                                          <p:stCondLst>
                                            <p:cond delay="0"/>
                                          </p:stCondLst>
                                        </p:cTn>
                                        <p:tgtEl>
                                          <p:spTgt spid="9"/>
                                        </p:tgtEl>
                                        <p:attrNameLst>
                                          <p:attrName>style.visibility</p:attrName>
                                        </p:attrNameLst>
                                      </p:cBhvr>
                                      <p:to>
                                        <p:strVal val="visible"/>
                                      </p:to>
                                    </p:set>
                                    <p:animEffect transition="in" filter="wipe(right)">
                                      <p:cBhvr>
                                        <p:cTn id="266" dur="500"/>
                                        <p:tgtEl>
                                          <p:spTgt spid="9"/>
                                        </p:tgtEl>
                                      </p:cBhvr>
                                    </p:animEffec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27"/>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1" presetClass="entr" presetSubtype="0" fill="hold" grpId="0" nodeType="clickEffect">
                                  <p:stCondLst>
                                    <p:cond delay="0"/>
                                  </p:stCondLst>
                                  <p:childTnLst>
                                    <p:set>
                                      <p:cBhvr>
                                        <p:cTn id="274" dur="1" fill="hold">
                                          <p:stCondLst>
                                            <p:cond delay="0"/>
                                          </p:stCondLst>
                                        </p:cTn>
                                        <p:tgtEl>
                                          <p:spTgt spid="123"/>
                                        </p:tgtEl>
                                        <p:attrNameLst>
                                          <p:attrName>style.visibility</p:attrName>
                                        </p:attrNameLst>
                                      </p:cBhvr>
                                      <p:to>
                                        <p:strVal val="visible"/>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grpId="0" nodeType="clickEffect">
                                  <p:stCondLst>
                                    <p:cond delay="0"/>
                                  </p:stCondLst>
                                  <p:childTnLst>
                                    <p:set>
                                      <p:cBhvr>
                                        <p:cTn id="278"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P spid="101" grpId="0"/>
      <p:bldP spid="62" grpId="0"/>
      <p:bldP spid="67" grpId="0"/>
      <p:bldP spid="20" grpId="0"/>
      <p:bldP spid="21" grpId="0"/>
      <p:bldP spid="22" grpId="0"/>
      <p:bldP spid="23" grpId="0"/>
      <p:bldP spid="23" grpId="1"/>
      <p:bldP spid="24" grpId="0"/>
      <p:bldP spid="25" grpId="0"/>
      <p:bldP spid="28" grpId="0"/>
      <p:bldP spid="29" grpId="0"/>
      <p:bldP spid="30" grpId="0"/>
      <p:bldP spid="33" grpId="0"/>
      <p:bldP spid="36" grpId="0"/>
      <p:bldP spid="37" grpId="0"/>
      <p:bldP spid="46" grpId="0"/>
      <p:bldP spid="47" grpId="0"/>
      <p:bldP spid="48" grpId="0"/>
      <p:bldP spid="50" grpId="0"/>
      <p:bldP spid="51" grpId="0"/>
      <p:bldP spid="52" grpId="0"/>
      <p:bldP spid="54" grpId="0"/>
      <p:bldP spid="55" grpId="0"/>
      <p:bldP spid="57" grpId="0"/>
      <p:bldP spid="59" grpId="0"/>
      <p:bldP spid="80" grpId="0"/>
      <p:bldP spid="61" grpId="0"/>
      <p:bldP spid="65" grpId="0" animBg="1"/>
      <p:bldP spid="66" grpId="0"/>
      <p:bldP spid="70" grpId="0"/>
      <p:bldP spid="72" grpId="0"/>
      <p:bldP spid="88" grpId="0"/>
      <p:bldP spid="89" grpId="0"/>
      <p:bldP spid="91" grpId="0"/>
      <p:bldP spid="92" grpId="0"/>
      <p:bldP spid="93" grpId="0"/>
      <p:bldP spid="94" grpId="0"/>
      <p:bldP spid="95" grpId="0"/>
      <p:bldP spid="96" grpId="0"/>
      <p:bldP spid="98" grpId="0"/>
      <p:bldP spid="99" grpId="0"/>
      <p:bldP spid="100" grpId="0"/>
      <p:bldP spid="102" grpId="0"/>
      <p:bldP spid="103" grpId="0"/>
      <p:bldP spid="104" grpId="0"/>
      <p:bldP spid="105" grpId="0"/>
      <p:bldP spid="106" grpId="0"/>
      <p:bldP spid="107" grpId="0"/>
      <p:bldP spid="108" grpId="0"/>
      <p:bldP spid="109" grpId="0"/>
      <p:bldP spid="110" grpId="0"/>
      <p:bldP spid="111" grpId="0"/>
      <p:bldP spid="112" grpId="0"/>
      <p:bldP spid="113" grpId="0"/>
      <p:bldP spid="114" grpId="0"/>
      <p:bldP spid="115" grpId="0"/>
      <p:bldP spid="116" grpId="0"/>
      <p:bldP spid="118" grpId="0"/>
      <p:bldP spid="119" grpId="0"/>
      <p:bldP spid="120" grpId="0" animBg="1"/>
      <p:bldP spid="121" grpId="0" animBg="1"/>
      <p:bldP spid="122" grpId="0" animBg="1"/>
      <p:bldP spid="123" grpId="0" animBg="1"/>
      <p:bldP spid="126" grpId="0"/>
      <p:bldP spid="12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ustom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emplate 4a_IBAA" id="{EA486DE6-56AA-470A-B098-B31830625E61}" vid="{F4A86DA8-54E2-49B1-9DF1-B2111BA4D86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4a_IBAA</Template>
  <TotalTime>6122</TotalTime>
  <Words>2275</Words>
  <Application>Microsoft Office PowerPoint</Application>
  <PresentationFormat>On-screen Show (4:3)</PresentationFormat>
  <Paragraphs>377</Paragraphs>
  <Slides>13</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Arial</vt:lpstr>
      <vt:lpstr>Calibri</vt:lpstr>
      <vt:lpstr>Cambria Math</vt:lpstr>
      <vt:lpstr>Comic Sans MS</vt:lpstr>
      <vt:lpstr>Helvetica</vt:lpstr>
      <vt:lpstr>MathJax_Main</vt:lpstr>
      <vt:lpstr>Neue Helvetica W01</vt:lpstr>
      <vt:lpstr>Symbol</vt:lpstr>
      <vt:lpstr>Times New Roman</vt:lpstr>
      <vt:lpstr>Wingdings 2</vt:lpstr>
      <vt:lpstr>Theme1</vt:lpstr>
      <vt:lpstr>Finding Absolute Extrema</vt:lpstr>
      <vt:lpstr>PowerPoint Presentation</vt:lpstr>
      <vt:lpstr>Maxima/minima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Mathssupport</dc:creator>
  <cp:lastModifiedBy>Orlando Hurtado</cp:lastModifiedBy>
  <cp:revision>105</cp:revision>
  <dcterms:created xsi:type="dcterms:W3CDTF">2013-02-27T02:24:37Z</dcterms:created>
  <dcterms:modified xsi:type="dcterms:W3CDTF">2021-12-18T06:01:37Z</dcterms:modified>
</cp:coreProperties>
</file>