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5"/>
  </p:notesMasterIdLst>
  <p:sldIdLst>
    <p:sldId id="256" r:id="rId2"/>
    <p:sldId id="258" r:id="rId3"/>
    <p:sldId id="300" r:id="rId4"/>
    <p:sldId id="257" r:id="rId5"/>
    <p:sldId id="302" r:id="rId6"/>
    <p:sldId id="303" r:id="rId7"/>
    <p:sldId id="301" r:id="rId8"/>
    <p:sldId id="270" r:id="rId9"/>
    <p:sldId id="259" r:id="rId10"/>
    <p:sldId id="304" r:id="rId11"/>
    <p:sldId id="305" r:id="rId12"/>
    <p:sldId id="306" r:id="rId13"/>
    <p:sldId id="298" r:id="rId14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7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265" autoAdjust="0"/>
    <p:restoredTop sz="94249" autoAdjust="0"/>
  </p:normalViewPr>
  <p:slideViewPr>
    <p:cSldViewPr>
      <p:cViewPr varScale="1">
        <p:scale>
          <a:sx n="68" d="100"/>
          <a:sy n="68" d="100"/>
        </p:scale>
        <p:origin x="141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D5B5023-9442-414D-9FC3-D53E55364AC2}" type="datetimeFigureOut">
              <a:rPr lang="en-GB" smtClean="0"/>
              <a:pPr/>
              <a:t>18/12/2021</a:t>
            </a:fld>
            <a:endParaRPr lang="en-GB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GB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44BCCFD-D04F-48DF-A6DD-3E94AF978D99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74933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4C74244-C180-4D63-94E8-537B27490F2B}" type="slidenum">
              <a:rPr lang="en-GB"/>
              <a:pPr/>
              <a:t>2</a:t>
            </a:fld>
            <a:endParaRPr lang="en-GB"/>
          </a:p>
        </p:txBody>
      </p:sp>
      <p:sp>
        <p:nvSpPr>
          <p:cNvPr id="7096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9635" name="Rectangle 3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374035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346BBF7-6FFF-440E-B629-AAC6A6235005}" type="slidenum">
              <a:rPr lang="en-GB"/>
              <a:pPr/>
              <a:t>11</a:t>
            </a:fld>
            <a:endParaRPr lang="en-GB"/>
          </a:p>
        </p:txBody>
      </p:sp>
      <p:sp>
        <p:nvSpPr>
          <p:cNvPr id="7116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1683" name="Rectangle 3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633887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346BBF7-6FFF-440E-B629-AAC6A6235005}" type="slidenum">
              <a:rPr lang="en-GB"/>
              <a:pPr/>
              <a:t>12</a:t>
            </a:fld>
            <a:endParaRPr lang="en-GB"/>
          </a:p>
        </p:txBody>
      </p:sp>
      <p:sp>
        <p:nvSpPr>
          <p:cNvPr id="7116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1683" name="Rectangle 3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870715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4C74244-C180-4D63-94E8-537B27490F2B}" type="slidenum">
              <a:rPr lang="en-GB"/>
              <a:pPr/>
              <a:t>3</a:t>
            </a:fld>
            <a:endParaRPr lang="en-GB"/>
          </a:p>
        </p:txBody>
      </p:sp>
      <p:sp>
        <p:nvSpPr>
          <p:cNvPr id="7096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9635" name="Rectangle 3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295924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628808C-D470-479D-97DF-E3C8681C10ED}" type="slidenum">
              <a:rPr lang="en-GB"/>
              <a:pPr/>
              <a:t>4</a:t>
            </a:fld>
            <a:endParaRPr lang="en-GB"/>
          </a:p>
        </p:txBody>
      </p:sp>
      <p:sp>
        <p:nvSpPr>
          <p:cNvPr id="7075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7587" name="Rectangle 3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422245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628808C-D470-479D-97DF-E3C8681C10ED}" type="slidenum">
              <a:rPr lang="en-GB"/>
              <a:pPr/>
              <a:t>5</a:t>
            </a:fld>
            <a:endParaRPr lang="en-GB"/>
          </a:p>
        </p:txBody>
      </p:sp>
      <p:sp>
        <p:nvSpPr>
          <p:cNvPr id="7075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7587" name="Rectangle 3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653837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4C74244-C180-4D63-94E8-537B27490F2B}" type="slidenum">
              <a:rPr lang="en-GB"/>
              <a:pPr/>
              <a:t>6</a:t>
            </a:fld>
            <a:endParaRPr lang="en-GB"/>
          </a:p>
        </p:txBody>
      </p:sp>
      <p:sp>
        <p:nvSpPr>
          <p:cNvPr id="7096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9635" name="Rectangle 3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368963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628808C-D470-479D-97DF-E3C8681C10ED}" type="slidenum">
              <a:rPr lang="en-GB"/>
              <a:pPr/>
              <a:t>7</a:t>
            </a:fld>
            <a:endParaRPr lang="en-GB"/>
          </a:p>
        </p:txBody>
      </p:sp>
      <p:sp>
        <p:nvSpPr>
          <p:cNvPr id="7075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7587" name="Rectangle 3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454761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628808C-D470-479D-97DF-E3C8681C10ED}" type="slidenum">
              <a:rPr lang="en-GB"/>
              <a:pPr/>
              <a:t>8</a:t>
            </a:fld>
            <a:endParaRPr lang="en-GB"/>
          </a:p>
        </p:txBody>
      </p:sp>
      <p:sp>
        <p:nvSpPr>
          <p:cNvPr id="7075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7587" name="Rectangle 3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517480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346BBF7-6FFF-440E-B629-AAC6A6235005}" type="slidenum">
              <a:rPr lang="en-GB"/>
              <a:pPr/>
              <a:t>9</a:t>
            </a:fld>
            <a:endParaRPr lang="en-GB"/>
          </a:p>
        </p:txBody>
      </p:sp>
      <p:sp>
        <p:nvSpPr>
          <p:cNvPr id="7116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1683" name="Rectangle 3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840638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346BBF7-6FFF-440E-B629-AAC6A6235005}" type="slidenum">
              <a:rPr lang="en-GB"/>
              <a:pPr/>
              <a:t>10</a:t>
            </a:fld>
            <a:endParaRPr lang="en-GB"/>
          </a:p>
        </p:txBody>
      </p:sp>
      <p:sp>
        <p:nvSpPr>
          <p:cNvPr id="7116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1683" name="Rectangle 3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62050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11 Rectángulo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12 Rectángulo redondeado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2031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8 Subtítulo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l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  <a:endParaRPr kumimoji="0" lang="en-US" dirty="0"/>
          </a:p>
        </p:txBody>
      </p:sp>
      <p:sp>
        <p:nvSpPr>
          <p:cNvPr id="28" name="27 Marcador de fecha"/>
          <p:cNvSpPr>
            <a:spLocks noGrp="1"/>
          </p:cNvSpPr>
          <p:nvPr>
            <p:ph type="dt" sz="half" idx="10"/>
          </p:nvPr>
        </p:nvSpPr>
        <p:spPr>
          <a:xfrm>
            <a:off x="6210300" y="243379"/>
            <a:ext cx="2476500" cy="476250"/>
          </a:xfrm>
        </p:spPr>
        <p:txBody>
          <a:bodyPr/>
          <a:lstStyle>
            <a:lvl1pPr>
              <a:defRPr sz="2000"/>
            </a:lvl1pPr>
          </a:lstStyle>
          <a:p>
            <a:fld id="{47C9B81F-C347-4BEF-BFDF-29C42F48304A}" type="datetimeFigureOut">
              <a:rPr lang="en-US" smtClean="0"/>
              <a:pPr/>
              <a:t>12/18/2021</a:t>
            </a:fld>
            <a:endParaRPr lang="en-US"/>
          </a:p>
        </p:txBody>
      </p:sp>
      <p:sp>
        <p:nvSpPr>
          <p:cNvPr id="17" name="16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29" name="2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042AED99-7FB4-404E-8A97-64753DCE42EC}" type="slidenum">
              <a:rPr kumimoji="0" lang="en-US" smtClean="0"/>
              <a:pPr/>
              <a:t>‹#›</a:t>
            </a:fld>
            <a:endParaRPr kumimoji="0" lang="en-US"/>
          </a:p>
        </p:txBody>
      </p:sp>
      <p:sp>
        <p:nvSpPr>
          <p:cNvPr id="7" name="6 Rectángulo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9 Rectángulo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10 Rectángulo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7 Título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pic>
        <p:nvPicPr>
          <p:cNvPr id="15" name="Picture 14" descr="A close up of a cage&#10;&#10;Description automatically generated">
            <a:extLst>
              <a:ext uri="{FF2B5EF4-FFF2-40B4-BE49-F238E27FC236}">
                <a16:creationId xmlns:a16="http://schemas.microsoft.com/office/drawing/2014/main" id="{8DB13122-E156-4F56-B01E-886703548E0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5062" y="6116497"/>
            <a:ext cx="1003623" cy="644806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381E29B0-30D1-4948-A8C7-EDC20D5B8B65}"/>
              </a:ext>
            </a:extLst>
          </p:cNvPr>
          <p:cNvSpPr/>
          <p:nvPr/>
        </p:nvSpPr>
        <p:spPr>
          <a:xfrm>
            <a:off x="762000" y="6475511"/>
            <a:ext cx="297309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>
                <a:solidFill>
                  <a:srgbClr val="0070C0"/>
                </a:solidFill>
              </a:rPr>
              <a:t>www.mathssupport.org</a:t>
            </a:r>
          </a:p>
        </p:txBody>
      </p:sp>
    </p:spTree>
    <p:extLst>
      <p:ext uri="{BB962C8B-B14F-4D97-AF65-F5344CB8AC3E}">
        <p14:creationId xmlns:p14="http://schemas.microsoft.com/office/powerpoint/2010/main" val="154339617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9B81F-C347-4BEF-BFDF-29C42F48304A}" type="datetimeFigureOut">
              <a:rPr lang="en-US" smtClean="0"/>
              <a:pPr/>
              <a:t>12/18/2021</a:t>
            </a:fld>
            <a:endParaRPr lang="en-U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AED99-7FB4-404E-8A97-64753DCE42E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537219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9B81F-C347-4BEF-BFDF-29C42F48304A}" type="datetimeFigureOut">
              <a:rPr lang="en-US" smtClean="0"/>
              <a:pPr/>
              <a:t>12/18/2021</a:t>
            </a:fld>
            <a:endParaRPr lang="en-U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AED99-7FB4-404E-8A97-64753DCE42E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6323768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9B81F-C347-4BEF-BFDF-29C42F48304A}" type="datetimeFigureOut">
              <a:rPr lang="en-US" smtClean="0"/>
              <a:pPr/>
              <a:t>12/18/2021</a:t>
            </a:fld>
            <a:endParaRPr lang="en-U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AED99-7FB4-404E-8A97-64753DCE42EC}" type="slidenum">
              <a:rPr kumimoji="0" lang="en-US" smtClean="0"/>
              <a:pPr/>
              <a:t>‹#›</a:t>
            </a:fld>
            <a:endParaRPr kumimoji="0" lang="en-US"/>
          </a:p>
        </p:txBody>
      </p:sp>
      <p:sp>
        <p:nvSpPr>
          <p:cNvPr id="8" name="7 Marcador de contenido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B5AE6F4-D447-4198-AB9D-8450669138EB}"/>
              </a:ext>
            </a:extLst>
          </p:cNvPr>
          <p:cNvSpPr/>
          <p:nvPr/>
        </p:nvSpPr>
        <p:spPr>
          <a:xfrm>
            <a:off x="762000" y="6475511"/>
            <a:ext cx="297309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>
                <a:solidFill>
                  <a:srgbClr val="0070C0"/>
                </a:solidFill>
              </a:rPr>
              <a:t>www.mathssupport.org</a:t>
            </a:r>
          </a:p>
        </p:txBody>
      </p:sp>
    </p:spTree>
    <p:extLst>
      <p:ext uri="{BB962C8B-B14F-4D97-AF65-F5344CB8AC3E}">
        <p14:creationId xmlns:p14="http://schemas.microsoft.com/office/powerpoint/2010/main" val="35208599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10 Rectángulo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9 Rectángulo redondeado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2238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5465332" y="6201849"/>
            <a:ext cx="2476500" cy="476250"/>
          </a:xfrm>
        </p:spPr>
        <p:txBody>
          <a:bodyPr/>
          <a:lstStyle/>
          <a:p>
            <a:fld id="{47C9B81F-C347-4BEF-BFDF-29C42F48304A}" type="datetimeFigureOut">
              <a:rPr lang="en-US" smtClean="0"/>
              <a:pPr/>
              <a:t>12/18/2021</a:t>
            </a:fld>
            <a:endParaRPr lang="en-U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kumimoji="0" lang="en-US"/>
          </a:p>
        </p:txBody>
      </p:sp>
      <p:sp>
        <p:nvSpPr>
          <p:cNvPr id="7" name="6 Rectángulo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7 Rectángulo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8 Rectángulo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042AED99-7FB4-404E-8A97-64753DCE42EC}" type="slidenum">
              <a:rPr kumimoji="0" lang="en-US" smtClean="0"/>
              <a:pPr/>
              <a:t>‹#›</a:t>
            </a:fld>
            <a:endParaRPr kumimoji="0" lang="en-US"/>
          </a:p>
        </p:txBody>
      </p:sp>
      <p:pic>
        <p:nvPicPr>
          <p:cNvPr id="13" name="Picture 12" descr="A close up of a cage&#10;&#10;Description automatically generated">
            <a:extLst>
              <a:ext uri="{FF2B5EF4-FFF2-40B4-BE49-F238E27FC236}">
                <a16:creationId xmlns:a16="http://schemas.microsoft.com/office/drawing/2014/main" id="{AD73ABF7-01E0-40C9-AF32-E6F00652779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4177" y="6114973"/>
            <a:ext cx="1003623" cy="644806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F119D081-AE8D-41C7-90E9-AD0A0DFB1489}"/>
              </a:ext>
            </a:extLst>
          </p:cNvPr>
          <p:cNvSpPr/>
          <p:nvPr/>
        </p:nvSpPr>
        <p:spPr>
          <a:xfrm>
            <a:off x="762000" y="6475511"/>
            <a:ext cx="297309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>
                <a:solidFill>
                  <a:srgbClr val="0070C0"/>
                </a:solidFill>
              </a:rPr>
              <a:t>www.mathssupport.org</a:t>
            </a:r>
          </a:p>
        </p:txBody>
      </p:sp>
    </p:spTree>
    <p:extLst>
      <p:ext uri="{BB962C8B-B14F-4D97-AF65-F5344CB8AC3E}">
        <p14:creationId xmlns:p14="http://schemas.microsoft.com/office/powerpoint/2010/main" val="22226293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9B81F-C347-4BEF-BFDF-29C42F48304A}" type="datetimeFigureOut">
              <a:rPr lang="en-US" smtClean="0"/>
              <a:pPr/>
              <a:t>12/18/2021</a:t>
            </a:fld>
            <a:endParaRPr lang="en-U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AED99-7FB4-404E-8A97-64753DCE42EC}" type="slidenum">
              <a:rPr kumimoji="0" lang="en-US" smtClean="0"/>
              <a:pPr/>
              <a:t>‹#›</a:t>
            </a:fld>
            <a:endParaRPr kumimoji="0" lang="en-US"/>
          </a:p>
        </p:txBody>
      </p:sp>
      <p:sp>
        <p:nvSpPr>
          <p:cNvPr id="9" name="8 Marcador de contenido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1" name="10 Marcador de contenido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C94A031-9F30-44BA-A1B1-4B67D3D312BF}"/>
              </a:ext>
            </a:extLst>
          </p:cNvPr>
          <p:cNvSpPr/>
          <p:nvPr/>
        </p:nvSpPr>
        <p:spPr>
          <a:xfrm>
            <a:off x="762000" y="6475511"/>
            <a:ext cx="297309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>
                <a:solidFill>
                  <a:srgbClr val="0070C0"/>
                </a:solidFill>
              </a:rPr>
              <a:t>www.mathssupport.org</a:t>
            </a:r>
          </a:p>
        </p:txBody>
      </p:sp>
    </p:spTree>
    <p:extLst>
      <p:ext uri="{BB962C8B-B14F-4D97-AF65-F5344CB8AC3E}">
        <p14:creationId xmlns:p14="http://schemas.microsoft.com/office/powerpoint/2010/main" val="25366577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9B81F-C347-4BEF-BFDF-29C42F48304A}" type="datetimeFigureOut">
              <a:rPr lang="en-US" smtClean="0"/>
              <a:pPr/>
              <a:t>12/18/2021</a:t>
            </a:fld>
            <a:endParaRPr lang="en-U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AED99-7FB4-404E-8A97-64753DCE42EC}" type="slidenum">
              <a:rPr kumimoji="0" lang="en-US" smtClean="0"/>
              <a:pPr/>
              <a:t>‹#›</a:t>
            </a:fld>
            <a:endParaRPr kumimoji="0" lang="en-US"/>
          </a:p>
        </p:txBody>
      </p:sp>
      <p:sp>
        <p:nvSpPr>
          <p:cNvPr id="11" name="10 Marcador de contenido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3" name="12 Marcador de contenido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201140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9B81F-C347-4BEF-BFDF-29C42F48304A}" type="datetimeFigureOut">
              <a:rPr lang="en-US" smtClean="0"/>
              <a:pPr/>
              <a:t>12/18/2021</a:t>
            </a:fld>
            <a:endParaRPr lang="en-U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AED99-7FB4-404E-8A97-64753DCE42E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3214250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9B81F-C347-4BEF-BFDF-29C42F48304A}" type="datetimeFigureOut">
              <a:rPr lang="en-US" smtClean="0"/>
              <a:pPr/>
              <a:t>12/18/2021</a:t>
            </a:fld>
            <a:endParaRPr lang="en-U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AED99-7FB4-404E-8A97-64753DCE42E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41207499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Rectángulo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8 Rectángulo redondeado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9B81F-C347-4BEF-BFDF-29C42F48304A}" type="datetimeFigureOut">
              <a:rPr lang="en-US" smtClean="0"/>
              <a:pPr/>
              <a:t>12/18/2021</a:t>
            </a:fld>
            <a:endParaRPr lang="en-U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AED99-7FB4-404E-8A97-64753DCE42EC}" type="slidenum">
              <a:rPr kumimoji="0" lang="en-US" smtClean="0"/>
              <a:pPr/>
              <a:t>‹#›</a:t>
            </a:fld>
            <a:endParaRPr kumimoji="0" lang="en-US"/>
          </a:p>
        </p:txBody>
      </p:sp>
      <p:sp>
        <p:nvSpPr>
          <p:cNvPr id="11" name="10 Marcador de contenido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3C17ECA-20B4-4577-A86F-8A0DAADAFDE5}"/>
              </a:ext>
            </a:extLst>
          </p:cNvPr>
          <p:cNvSpPr/>
          <p:nvPr/>
        </p:nvSpPr>
        <p:spPr>
          <a:xfrm>
            <a:off x="762000" y="6475511"/>
            <a:ext cx="297309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>
                <a:solidFill>
                  <a:srgbClr val="0070C0"/>
                </a:solidFill>
              </a:rPr>
              <a:t>www.mathssupport.org</a:t>
            </a:r>
          </a:p>
        </p:txBody>
      </p:sp>
    </p:spTree>
    <p:extLst>
      <p:ext uri="{BB962C8B-B14F-4D97-AF65-F5344CB8AC3E}">
        <p14:creationId xmlns:p14="http://schemas.microsoft.com/office/powerpoint/2010/main" val="12208004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9B81F-C347-4BEF-BFDF-29C42F48304A}" type="datetimeFigureOut">
              <a:rPr lang="en-US" smtClean="0"/>
              <a:pPr/>
              <a:t>12/18/2021</a:t>
            </a:fld>
            <a:endParaRPr lang="en-U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kumimoji="0" lang="en-U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042AED99-7FB4-404E-8A97-64753DCE42EC}" type="slidenum">
              <a:rPr kumimoji="0" lang="en-US" smtClean="0"/>
              <a:pPr/>
              <a:t>‹#›</a:t>
            </a:fld>
            <a:endParaRPr kumimoji="0" lang="en-US"/>
          </a:p>
        </p:txBody>
      </p:sp>
      <p:sp>
        <p:nvSpPr>
          <p:cNvPr id="11" name="10 Rectángulo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11 Rectángulo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12 Rectángulo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12646407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Rectángulo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7 Rectángulo redondeado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2238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21 Marcador de título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13" name="12 Marcador de texto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es-ES"/>
              <a:t>Haga clic para modificar el estilo de texto del patrón</a:t>
            </a:r>
          </a:p>
          <a:p>
            <a:pPr lvl="1" eaLnBrk="1" latinLnBrk="0" hangingPunct="1"/>
            <a:r>
              <a:rPr kumimoji="0" lang="es-ES"/>
              <a:t>Segundo nivel</a:t>
            </a:r>
          </a:p>
          <a:p>
            <a:pPr lvl="2" eaLnBrk="1" latinLnBrk="0" hangingPunct="1"/>
            <a:r>
              <a:rPr kumimoji="0" lang="es-ES"/>
              <a:t>Tercer nivel</a:t>
            </a:r>
          </a:p>
          <a:p>
            <a:pPr lvl="3" eaLnBrk="1" latinLnBrk="0" hangingPunct="1"/>
            <a:r>
              <a:rPr kumimoji="0" lang="es-ES"/>
              <a:t>Cuarto nivel</a:t>
            </a:r>
          </a:p>
          <a:p>
            <a:pPr lvl="4" eaLnBrk="1" latinLnBrk="0" hangingPunct="1"/>
            <a:r>
              <a:rPr kumimoji="0" lang="es-ES"/>
              <a:t>Quinto nivel</a:t>
            </a:r>
            <a:endParaRPr kumimoji="0" lang="en-US"/>
          </a:p>
        </p:txBody>
      </p:sp>
      <p:sp>
        <p:nvSpPr>
          <p:cNvPr id="14" name="13 Marcador de fecha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47C9B81F-C347-4BEF-BFDF-29C42F48304A}" type="datetimeFigureOut">
              <a:rPr lang="en-US" smtClean="0"/>
              <a:pPr/>
              <a:t>12/18/2021</a:t>
            </a:fld>
            <a:endParaRPr lang="en-US" dirty="0">
              <a:solidFill>
                <a:schemeClr val="tx2">
                  <a:shade val="90000"/>
                </a:schemeClr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pPr algn="l" eaLnBrk="1" latinLnBrk="0" hangingPunct="1"/>
            <a:endParaRPr kumimoji="0" lang="en-US" dirty="0">
              <a:solidFill>
                <a:schemeClr val="tx2">
                  <a:shade val="90000"/>
                </a:schemeClr>
              </a:solidFill>
            </a:endParaRPr>
          </a:p>
        </p:txBody>
      </p:sp>
      <p:sp>
        <p:nvSpPr>
          <p:cNvPr id="23" name="22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042AED99-7FB4-404E-8A97-64753DCE42EC}" type="slidenum">
              <a:rPr kumimoji="0" lang="en-US" smtClean="0"/>
              <a:pPr/>
              <a:t>‹#›</a:t>
            </a:fld>
            <a:endParaRPr kumimoji="0" lang="en-US" dirty="0">
              <a:solidFill>
                <a:schemeClr val="tx2">
                  <a:shade val="90000"/>
                </a:schemeClr>
              </a:solidFill>
            </a:endParaRPr>
          </a:p>
        </p:txBody>
      </p:sp>
      <p:pic>
        <p:nvPicPr>
          <p:cNvPr id="10" name="Picture 9" descr="A close up of a cage&#10;&#10;Description automatically generated">
            <a:extLst>
              <a:ext uri="{FF2B5EF4-FFF2-40B4-BE49-F238E27FC236}">
                <a16:creationId xmlns:a16="http://schemas.microsoft.com/office/drawing/2014/main" id="{3947B0CA-B858-4459-ACB0-3F8573129FFC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2975" y="76200"/>
            <a:ext cx="1003623" cy="644806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72BF179C-024A-4D64-BCFA-43374F974387}"/>
              </a:ext>
            </a:extLst>
          </p:cNvPr>
          <p:cNvSpPr/>
          <p:nvPr/>
        </p:nvSpPr>
        <p:spPr>
          <a:xfrm>
            <a:off x="762000" y="6475511"/>
            <a:ext cx="297309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>
                <a:solidFill>
                  <a:srgbClr val="0070C0"/>
                </a:solidFill>
              </a:rPr>
              <a:t>www.mathssupport.org</a:t>
            </a:r>
          </a:p>
        </p:txBody>
      </p:sp>
    </p:spTree>
    <p:extLst>
      <p:ext uri="{BB962C8B-B14F-4D97-AF65-F5344CB8AC3E}">
        <p14:creationId xmlns:p14="http://schemas.microsoft.com/office/powerpoint/2010/main" val="1731183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mathssupport.org/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athssupport.org/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athssupport.org/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athssupport.org/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hyperlink" Target="https://www.mathssupport.org/" TargetMode="External"/><Relationship Id="rId1" Type="http://schemas.openxmlformats.org/officeDocument/2006/relationships/slideLayout" Target="../slideLayouts/slideLayout7.xml"/><Relationship Id="rId5" Type="http://schemas.openxmlformats.org/officeDocument/2006/relationships/hyperlink" Target="http://www.mathssupport.org/" TargetMode="External"/><Relationship Id="rId4" Type="http://schemas.openxmlformats.org/officeDocument/2006/relationships/hyperlink" Target="mailto:info@mathssupport.org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athssupport.org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athssupport.org/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athssupport.org/" TargetMode="External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athssupport.org/" TargetMode="External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athssupport.org/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athssupport.org/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athssupport.org/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athssupport.org/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660976" cy="1600200"/>
          </a:xfrm>
        </p:spPr>
        <p:txBody>
          <a:bodyPr/>
          <a:lstStyle/>
          <a:p>
            <a:pPr marL="627063" indent="-627063"/>
            <a:r>
              <a:rPr lang="en-US" dirty="0"/>
              <a:t>LO: Identify either maximum or minimum values.</a:t>
            </a:r>
            <a:endParaRPr lang="en-GB" dirty="0"/>
          </a:p>
        </p:txBody>
      </p:sp>
      <p:sp>
        <p:nvSpPr>
          <p:cNvPr id="2" name="1 Título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GB" dirty="0"/>
              <a:t>Minimum and maximum values</a:t>
            </a:r>
          </a:p>
        </p:txBody>
      </p:sp>
      <p:sp>
        <p:nvSpPr>
          <p:cNvPr id="4" name="Rectangle 3">
            <a:hlinkClick r:id="rId2"/>
            <a:extLst>
              <a:ext uri="{FF2B5EF4-FFF2-40B4-BE49-F238E27FC236}">
                <a16:creationId xmlns:a16="http://schemas.microsoft.com/office/drawing/2014/main" id="{FC5C3288-D3A7-497A-A1F1-105841A5CC93}"/>
              </a:ext>
            </a:extLst>
          </p:cNvPr>
          <p:cNvSpPr/>
          <p:nvPr/>
        </p:nvSpPr>
        <p:spPr>
          <a:xfrm>
            <a:off x="8069328" y="6114758"/>
            <a:ext cx="990600" cy="640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Rectangle 4">
            <a:hlinkClick r:id="rId2"/>
            <a:extLst>
              <a:ext uri="{FF2B5EF4-FFF2-40B4-BE49-F238E27FC236}">
                <a16:creationId xmlns:a16="http://schemas.microsoft.com/office/drawing/2014/main" id="{6C6A7DB2-E983-4F14-88DB-DE0287DC32F3}"/>
              </a:ext>
            </a:extLst>
          </p:cNvPr>
          <p:cNvSpPr/>
          <p:nvPr/>
        </p:nvSpPr>
        <p:spPr>
          <a:xfrm>
            <a:off x="800100" y="6553200"/>
            <a:ext cx="1714500" cy="228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3C047C87-81C2-44A7-9F19-2EBDEAF38D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0F29B5-81BB-455C-9941-613966FC9014}" type="datetime3">
              <a:rPr lang="en-US" smtClean="0"/>
              <a:t>18 December 2021</a:t>
            </a:fld>
            <a:endParaRPr lang="en-US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0664" name="Text Box 8"/>
          <p:cNvSpPr txBox="1">
            <a:spLocks noChangeArrowheads="1"/>
          </p:cNvSpPr>
          <p:nvPr/>
        </p:nvSpPr>
        <p:spPr bwMode="auto">
          <a:xfrm>
            <a:off x="755576" y="1113238"/>
            <a:ext cx="8039062" cy="830997"/>
          </a:xfrm>
          <a:prstGeom prst="rect">
            <a:avLst/>
          </a:prstGeom>
          <a:solidFill>
            <a:srgbClr val="FFFFCC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en-US" dirty="0">
                <a:latin typeface="+mn-lt"/>
              </a:rPr>
              <a:t>Identify the absolute extrema and relative extrema for the following function. </a:t>
            </a:r>
            <a:r>
              <a:rPr lang="en-GB" sz="2400" i="1" dirty="0">
                <a:latin typeface="Times New Roman" pitchFamily="18" charset="0"/>
              </a:rPr>
              <a:t>f</a:t>
            </a:r>
            <a:r>
              <a:rPr lang="en-GB" sz="2400" dirty="0">
                <a:latin typeface="Times New Roman" pitchFamily="18" charset="0"/>
              </a:rPr>
              <a:t>(</a:t>
            </a:r>
            <a:r>
              <a:rPr lang="en-GB" sz="2400" i="1" dirty="0">
                <a:latin typeface="Times New Roman" pitchFamily="18" charset="0"/>
              </a:rPr>
              <a:t>x</a:t>
            </a:r>
            <a:r>
              <a:rPr lang="en-GB" sz="2400" dirty="0">
                <a:latin typeface="Times New Roman" pitchFamily="18" charset="0"/>
              </a:rPr>
              <a:t>)</a:t>
            </a:r>
            <a:r>
              <a:rPr lang="en-GB" sz="2400" dirty="0"/>
              <a:t> = </a:t>
            </a:r>
            <a:r>
              <a:rPr lang="en-GB" sz="2400" i="1" dirty="0">
                <a:latin typeface="Times New Roman" pitchFamily="18" charset="0"/>
              </a:rPr>
              <a:t>x</a:t>
            </a:r>
            <a:r>
              <a:rPr lang="en-GB" sz="2400" baseline="30000" dirty="0"/>
              <a:t>2</a:t>
            </a:r>
            <a:r>
              <a:rPr lang="en-GB" sz="2400" dirty="0"/>
              <a:t> </a:t>
            </a:r>
            <a:r>
              <a:rPr lang="en-GB" dirty="0">
                <a:latin typeface="+mn-lt"/>
              </a:rPr>
              <a:t>on</a:t>
            </a:r>
            <a:r>
              <a:rPr lang="en-GB" sz="2400" dirty="0"/>
              <a:t> [–2, 2].</a:t>
            </a:r>
          </a:p>
        </p:txBody>
      </p:sp>
      <p:sp>
        <p:nvSpPr>
          <p:cNvPr id="17" name="16 Rectángulo"/>
          <p:cNvSpPr/>
          <p:nvPr/>
        </p:nvSpPr>
        <p:spPr>
          <a:xfrm>
            <a:off x="179512" y="476672"/>
            <a:ext cx="165141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dirty="0">
                <a:latin typeface="+mn-lt"/>
              </a:rPr>
              <a:t>Example 2</a:t>
            </a:r>
          </a:p>
        </p:txBody>
      </p:sp>
      <p:sp>
        <p:nvSpPr>
          <p:cNvPr id="60" name="Rectangle 2">
            <a:extLst>
              <a:ext uri="{FF2B5EF4-FFF2-40B4-BE49-F238E27FC236}">
                <a16:creationId xmlns:a16="http://schemas.microsoft.com/office/drawing/2014/main" id="{9786A5AF-FBAD-4AA5-B374-B010E15B9778}"/>
              </a:ext>
            </a:extLst>
          </p:cNvPr>
          <p:cNvSpPr txBox="1">
            <a:spLocks noChangeArrowheads="1"/>
          </p:cNvSpPr>
          <p:nvPr/>
        </p:nvSpPr>
        <p:spPr>
          <a:xfrm>
            <a:off x="153905" y="116632"/>
            <a:ext cx="8229600" cy="503238"/>
          </a:xfrm>
          <a:prstGeom prst="rect">
            <a:avLst/>
          </a:prstGeom>
        </p:spPr>
        <p:txBody>
          <a:bodyPr bIns="91440" anchor="b" anchorCtr="0">
            <a:normAutofit fontScale="90000" lnSpcReduction="100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GB" sz="2800" dirty="0"/>
              <a:t>Maxima/minima</a:t>
            </a:r>
          </a:p>
        </p:txBody>
      </p:sp>
      <p:sp>
        <p:nvSpPr>
          <p:cNvPr id="63" name="Rectangle 62">
            <a:hlinkClick r:id="rId3"/>
            <a:extLst>
              <a:ext uri="{FF2B5EF4-FFF2-40B4-BE49-F238E27FC236}">
                <a16:creationId xmlns:a16="http://schemas.microsoft.com/office/drawing/2014/main" id="{9975B0A7-0754-4C2F-9B8C-C4EB202BC312}"/>
              </a:ext>
            </a:extLst>
          </p:cNvPr>
          <p:cNvSpPr/>
          <p:nvPr/>
        </p:nvSpPr>
        <p:spPr>
          <a:xfrm>
            <a:off x="8041375" y="67398"/>
            <a:ext cx="990600" cy="685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43A8FA65-84F4-4EFB-9709-672346E6CCBA}"/>
              </a:ext>
            </a:extLst>
          </p:cNvPr>
          <p:cNvSpPr txBox="1"/>
          <p:nvPr/>
        </p:nvSpPr>
        <p:spPr>
          <a:xfrm>
            <a:off x="209595" y="2083864"/>
            <a:ext cx="662473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latin typeface="+mn-lt"/>
              </a:rPr>
              <a:t>Let’s graph on the interval </a:t>
            </a:r>
            <a:r>
              <a:rPr lang="en-GB" sz="2400" dirty="0"/>
              <a:t> [–2, 2].</a:t>
            </a:r>
            <a:endParaRPr lang="en-GB" dirty="0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5EBA6D5F-63F9-49D7-934C-2DED98BAE08B}"/>
              </a:ext>
            </a:extLst>
          </p:cNvPr>
          <p:cNvGrpSpPr/>
          <p:nvPr/>
        </p:nvGrpSpPr>
        <p:grpSpPr>
          <a:xfrm>
            <a:off x="4994395" y="3316024"/>
            <a:ext cx="3888432" cy="3254081"/>
            <a:chOff x="4994395" y="3316024"/>
            <a:chExt cx="3888432" cy="3254081"/>
          </a:xfrm>
        </p:grpSpPr>
        <p:pic>
          <p:nvPicPr>
            <p:cNvPr id="3" name="Picture 2" descr="Chart, line chart&#10;&#10;Description automatically generated">
              <a:extLst>
                <a:ext uri="{FF2B5EF4-FFF2-40B4-BE49-F238E27FC236}">
                  <a16:creationId xmlns:a16="http://schemas.microsoft.com/office/drawing/2014/main" id="{040EAA3E-3B47-4D22-88F2-A319AC3C204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29903" t="24520" r="27573" b="12182"/>
            <a:stretch/>
          </p:blipFill>
          <p:spPr>
            <a:xfrm>
              <a:off x="4994395" y="3316024"/>
              <a:ext cx="3888432" cy="3254081"/>
            </a:xfrm>
            <a:prstGeom prst="rect">
              <a:avLst/>
            </a:prstGeom>
          </p:spPr>
        </p:pic>
        <p:sp>
          <p:nvSpPr>
            <p:cNvPr id="65" name="Oval 64">
              <a:extLst>
                <a:ext uri="{FF2B5EF4-FFF2-40B4-BE49-F238E27FC236}">
                  <a16:creationId xmlns:a16="http://schemas.microsoft.com/office/drawing/2014/main" id="{8B45EE10-430D-4DC4-9409-17D91C957ABE}"/>
                </a:ext>
              </a:extLst>
            </p:cNvPr>
            <p:cNvSpPr/>
            <p:nvPr/>
          </p:nvSpPr>
          <p:spPr>
            <a:xfrm>
              <a:off x="8250439" y="3939687"/>
              <a:ext cx="73152" cy="73152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6" name="Oval 65">
              <a:extLst>
                <a:ext uri="{FF2B5EF4-FFF2-40B4-BE49-F238E27FC236}">
                  <a16:creationId xmlns:a16="http://schemas.microsoft.com/office/drawing/2014/main" id="{01A55248-130F-4E9B-BC35-DD733ADD03BC}"/>
                </a:ext>
              </a:extLst>
            </p:cNvPr>
            <p:cNvSpPr/>
            <p:nvPr/>
          </p:nvSpPr>
          <p:spPr>
            <a:xfrm>
              <a:off x="5494249" y="3939687"/>
              <a:ext cx="73152" cy="73152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67" name="TextBox 66">
            <a:extLst>
              <a:ext uri="{FF2B5EF4-FFF2-40B4-BE49-F238E27FC236}">
                <a16:creationId xmlns:a16="http://schemas.microsoft.com/office/drawing/2014/main" id="{6058AA96-294A-4457-ADB0-3433C842A586}"/>
              </a:ext>
            </a:extLst>
          </p:cNvPr>
          <p:cNvSpPr txBox="1"/>
          <p:nvPr/>
        </p:nvSpPr>
        <p:spPr>
          <a:xfrm>
            <a:off x="179512" y="2545529"/>
            <a:ext cx="8750371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latin typeface="+mn-lt"/>
              </a:rPr>
              <a:t>We used dots at the end of the graph to remind us that the graph ends at these points</a:t>
            </a:r>
            <a:endParaRPr lang="en-GB" dirty="0">
              <a:latin typeface="+mn-lt"/>
            </a:endParaRP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19CDB2E6-D115-4511-B561-2EE28928183E}"/>
              </a:ext>
            </a:extLst>
          </p:cNvPr>
          <p:cNvSpPr txBox="1"/>
          <p:nvPr/>
        </p:nvSpPr>
        <p:spPr>
          <a:xfrm>
            <a:off x="198832" y="3481475"/>
            <a:ext cx="4799723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latin typeface="+mn-lt"/>
              </a:rPr>
              <a:t>We have a relative and absolute minimum of zero at </a:t>
            </a:r>
            <a:r>
              <a:rPr lang="en-US" i="1" dirty="0">
                <a:cs typeface="Times New Roman" panose="02020603050405020304" pitchFamily="18" charset="0"/>
              </a:rPr>
              <a:t>x</a:t>
            </a:r>
            <a:r>
              <a:rPr lang="en-US" dirty="0">
                <a:cs typeface="Times New Roman" panose="02020603050405020304" pitchFamily="18" charset="0"/>
              </a:rPr>
              <a:t> = 0</a:t>
            </a:r>
            <a:endParaRPr lang="en-GB" dirty="0">
              <a:cs typeface="Times New Roman" panose="02020603050405020304" pitchFamily="18" charset="0"/>
            </a:endParaRP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89890AFA-D3AF-43D9-B7CE-60222D53B659}"/>
              </a:ext>
            </a:extLst>
          </p:cNvPr>
          <p:cNvSpPr txBox="1"/>
          <p:nvPr/>
        </p:nvSpPr>
        <p:spPr>
          <a:xfrm>
            <a:off x="179512" y="4293944"/>
            <a:ext cx="457200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latin typeface="+mn-lt"/>
              </a:rPr>
              <a:t>We have an absolute maximum of four, but this will occur at two points, </a:t>
            </a:r>
            <a:r>
              <a:rPr lang="en-US" b="0" i="1" dirty="0">
                <a:solidFill>
                  <a:srgbClr val="000000"/>
                </a:solidFill>
                <a:effectLst/>
                <a:cs typeface="Times New Roman" panose="02020603050405020304" pitchFamily="18" charset="0"/>
              </a:rPr>
              <a:t>x</a:t>
            </a:r>
            <a:r>
              <a:rPr lang="en-US" b="0" i="0" dirty="0">
                <a:solidFill>
                  <a:srgbClr val="000000"/>
                </a:solidFill>
                <a:effectLst/>
                <a:cs typeface="Times New Roman" panose="02020603050405020304" pitchFamily="18" charset="0"/>
              </a:rPr>
              <a:t> = −2 </a:t>
            </a:r>
            <a:r>
              <a:rPr lang="en-US" dirty="0">
                <a:latin typeface="+mn-lt"/>
              </a:rPr>
              <a:t>and</a:t>
            </a:r>
            <a:r>
              <a:rPr lang="en-US" b="0" i="0" dirty="0">
                <a:solidFill>
                  <a:srgbClr val="000000"/>
                </a:solidFill>
                <a:effectLst/>
                <a:latin typeface="Helvetica" panose="020B0604020202020204" pitchFamily="34" charset="0"/>
              </a:rPr>
              <a:t> </a:t>
            </a:r>
            <a:r>
              <a:rPr lang="en-US" b="0" i="1" dirty="0">
                <a:solidFill>
                  <a:srgbClr val="000000"/>
                </a:solidFill>
                <a:effectLst/>
                <a:cs typeface="Times New Roman" panose="02020603050405020304" pitchFamily="18" charset="0"/>
              </a:rPr>
              <a:t>x</a:t>
            </a:r>
            <a:r>
              <a:rPr lang="en-US" b="0" i="0" dirty="0">
                <a:solidFill>
                  <a:srgbClr val="000000"/>
                </a:solidFill>
                <a:effectLst/>
                <a:cs typeface="Times New Roman" panose="02020603050405020304" pitchFamily="18" charset="0"/>
              </a:rPr>
              <a:t> = 2</a:t>
            </a:r>
            <a:endParaRPr lang="en-GB" dirty="0">
              <a:cs typeface="Times New Roman" panose="02020603050405020304" pitchFamily="18" charset="0"/>
            </a:endParaRP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A8029C5F-DE8C-456A-B0EC-58F704E6D7F5}"/>
              </a:ext>
            </a:extLst>
          </p:cNvPr>
          <p:cNvSpPr txBox="1"/>
          <p:nvPr/>
        </p:nvSpPr>
        <p:spPr>
          <a:xfrm>
            <a:off x="123817" y="5580694"/>
            <a:ext cx="457200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latin typeface="+mn-lt"/>
              </a:rPr>
              <a:t>This function doesn’t have any relative maximums.</a:t>
            </a:r>
            <a:endParaRPr lang="en-GB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1991099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" grpId="0"/>
      <p:bldP spid="67" grpId="0"/>
      <p:bldP spid="68" grpId="0"/>
      <p:bldP spid="69" grpId="0"/>
      <p:bldP spid="7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0664" name="Text Box 8"/>
          <p:cNvSpPr txBox="1">
            <a:spLocks noChangeArrowheads="1"/>
          </p:cNvSpPr>
          <p:nvPr/>
        </p:nvSpPr>
        <p:spPr bwMode="auto">
          <a:xfrm>
            <a:off x="755576" y="1113238"/>
            <a:ext cx="8039062" cy="830997"/>
          </a:xfrm>
          <a:prstGeom prst="rect">
            <a:avLst/>
          </a:prstGeom>
          <a:solidFill>
            <a:srgbClr val="FFFFCC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en-US" dirty="0">
                <a:latin typeface="+mn-lt"/>
              </a:rPr>
              <a:t>Identify the absolute extrema and relative extrema for the following function. </a:t>
            </a:r>
            <a:r>
              <a:rPr lang="en-GB" sz="2400" i="1" dirty="0">
                <a:latin typeface="Times New Roman" pitchFamily="18" charset="0"/>
              </a:rPr>
              <a:t>f</a:t>
            </a:r>
            <a:r>
              <a:rPr lang="en-GB" sz="2400" dirty="0">
                <a:latin typeface="Times New Roman" pitchFamily="18" charset="0"/>
              </a:rPr>
              <a:t>(</a:t>
            </a:r>
            <a:r>
              <a:rPr lang="en-GB" sz="2400" i="1" dirty="0">
                <a:latin typeface="Times New Roman" pitchFamily="18" charset="0"/>
              </a:rPr>
              <a:t>x</a:t>
            </a:r>
            <a:r>
              <a:rPr lang="en-GB" sz="2400" dirty="0">
                <a:latin typeface="Times New Roman" pitchFamily="18" charset="0"/>
              </a:rPr>
              <a:t>)</a:t>
            </a:r>
            <a:r>
              <a:rPr lang="en-GB" sz="2400" dirty="0"/>
              <a:t> = </a:t>
            </a:r>
            <a:r>
              <a:rPr lang="en-GB" sz="2400" i="1" dirty="0">
                <a:latin typeface="Times New Roman" pitchFamily="18" charset="0"/>
              </a:rPr>
              <a:t>x</a:t>
            </a:r>
            <a:r>
              <a:rPr lang="en-GB" sz="2400" baseline="30000" dirty="0"/>
              <a:t>2</a:t>
            </a:r>
            <a:endParaRPr lang="en-GB" sz="2400" dirty="0"/>
          </a:p>
        </p:txBody>
      </p:sp>
      <p:sp>
        <p:nvSpPr>
          <p:cNvPr id="17" name="16 Rectángulo"/>
          <p:cNvSpPr/>
          <p:nvPr/>
        </p:nvSpPr>
        <p:spPr>
          <a:xfrm>
            <a:off x="179512" y="476672"/>
            <a:ext cx="165141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dirty="0">
                <a:latin typeface="+mn-lt"/>
              </a:rPr>
              <a:t>Example 3</a:t>
            </a:r>
          </a:p>
        </p:txBody>
      </p:sp>
      <p:sp>
        <p:nvSpPr>
          <p:cNvPr id="60" name="Rectangle 2">
            <a:extLst>
              <a:ext uri="{FF2B5EF4-FFF2-40B4-BE49-F238E27FC236}">
                <a16:creationId xmlns:a16="http://schemas.microsoft.com/office/drawing/2014/main" id="{9786A5AF-FBAD-4AA5-B374-B010E15B9778}"/>
              </a:ext>
            </a:extLst>
          </p:cNvPr>
          <p:cNvSpPr txBox="1">
            <a:spLocks noChangeArrowheads="1"/>
          </p:cNvSpPr>
          <p:nvPr/>
        </p:nvSpPr>
        <p:spPr>
          <a:xfrm>
            <a:off x="153905" y="116632"/>
            <a:ext cx="8229600" cy="503238"/>
          </a:xfrm>
          <a:prstGeom prst="rect">
            <a:avLst/>
          </a:prstGeom>
        </p:spPr>
        <p:txBody>
          <a:bodyPr bIns="91440" anchor="b" anchorCtr="0">
            <a:normAutofit fontScale="90000" lnSpcReduction="100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GB" sz="2800" dirty="0"/>
              <a:t>Maxima/minima</a:t>
            </a:r>
          </a:p>
        </p:txBody>
      </p:sp>
      <p:sp>
        <p:nvSpPr>
          <p:cNvPr id="63" name="Rectangle 62">
            <a:hlinkClick r:id="rId3"/>
            <a:extLst>
              <a:ext uri="{FF2B5EF4-FFF2-40B4-BE49-F238E27FC236}">
                <a16:creationId xmlns:a16="http://schemas.microsoft.com/office/drawing/2014/main" id="{9975B0A7-0754-4C2F-9B8C-C4EB202BC312}"/>
              </a:ext>
            </a:extLst>
          </p:cNvPr>
          <p:cNvSpPr/>
          <p:nvPr/>
        </p:nvSpPr>
        <p:spPr>
          <a:xfrm>
            <a:off x="8041375" y="67398"/>
            <a:ext cx="990600" cy="685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6058AA96-294A-4457-ADB0-3433C842A586}"/>
              </a:ext>
            </a:extLst>
          </p:cNvPr>
          <p:cNvSpPr txBox="1"/>
          <p:nvPr/>
        </p:nvSpPr>
        <p:spPr>
          <a:xfrm>
            <a:off x="281604" y="2746939"/>
            <a:ext cx="875037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latin typeface="+mn-lt"/>
              </a:rPr>
              <a:t>For this function that means all the real numbers</a:t>
            </a:r>
            <a:endParaRPr lang="en-GB" dirty="0">
              <a:latin typeface="+mn-lt"/>
            </a:endParaRP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19CDB2E6-D115-4511-B561-2EE28928183E}"/>
              </a:ext>
            </a:extLst>
          </p:cNvPr>
          <p:cNvSpPr txBox="1"/>
          <p:nvPr/>
        </p:nvSpPr>
        <p:spPr>
          <a:xfrm>
            <a:off x="218394" y="3233898"/>
            <a:ext cx="4799723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latin typeface="+mn-lt"/>
              </a:rPr>
              <a:t>We have a relative and absolute minimum of zero at </a:t>
            </a:r>
            <a:r>
              <a:rPr lang="en-US" i="1" dirty="0">
                <a:cs typeface="Times New Roman" panose="02020603050405020304" pitchFamily="18" charset="0"/>
              </a:rPr>
              <a:t>x</a:t>
            </a:r>
            <a:r>
              <a:rPr lang="en-US" dirty="0">
                <a:cs typeface="Times New Roman" panose="02020603050405020304" pitchFamily="18" charset="0"/>
              </a:rPr>
              <a:t> = 0</a:t>
            </a:r>
            <a:endParaRPr lang="en-GB" dirty="0">
              <a:cs typeface="Times New Roman" panose="02020603050405020304" pitchFamily="18" charset="0"/>
            </a:endParaRP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C0E901BD-0830-4DB6-845E-4AC930BCBFA6}"/>
              </a:ext>
            </a:extLst>
          </p:cNvPr>
          <p:cNvGrpSpPr/>
          <p:nvPr/>
        </p:nvGrpSpPr>
        <p:grpSpPr>
          <a:xfrm>
            <a:off x="4963688" y="3268109"/>
            <a:ext cx="3888432" cy="3410412"/>
            <a:chOff x="4963688" y="3268109"/>
            <a:chExt cx="3888432" cy="3410412"/>
          </a:xfrm>
        </p:grpSpPr>
        <p:pic>
          <p:nvPicPr>
            <p:cNvPr id="4" name="Picture 3" descr="Graphical user interface, chart, line chart&#10;&#10;Description automatically generated">
              <a:extLst>
                <a:ext uri="{FF2B5EF4-FFF2-40B4-BE49-F238E27FC236}">
                  <a16:creationId xmlns:a16="http://schemas.microsoft.com/office/drawing/2014/main" id="{B72D9448-8740-4F41-9D96-8ED4ADD2FF9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29525" t="23835" r="27951" b="9827"/>
            <a:stretch/>
          </p:blipFill>
          <p:spPr>
            <a:xfrm>
              <a:off x="4963688" y="3268111"/>
              <a:ext cx="3888432" cy="3410410"/>
            </a:xfrm>
            <a:prstGeom prst="rect">
              <a:avLst/>
            </a:prstGeom>
          </p:spPr>
        </p:pic>
        <p:cxnSp>
          <p:nvCxnSpPr>
            <p:cNvPr id="6" name="Straight Arrow Connector 5">
              <a:extLst>
                <a:ext uri="{FF2B5EF4-FFF2-40B4-BE49-F238E27FC236}">
                  <a16:creationId xmlns:a16="http://schemas.microsoft.com/office/drawing/2014/main" id="{F4451F3D-5BCE-4D30-BC6C-BB2A1857A2C9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258032" y="3268109"/>
              <a:ext cx="61366" cy="132920"/>
            </a:xfrm>
            <a:prstGeom prst="straightConnector1">
              <a:avLst/>
            </a:prstGeom>
            <a:ln w="25400">
              <a:solidFill>
                <a:srgbClr val="FF0000"/>
              </a:solidFill>
              <a:headEnd w="lg" len="lg"/>
              <a:tailEnd type="arrow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Arrow Connector 18">
              <a:extLst>
                <a:ext uri="{FF2B5EF4-FFF2-40B4-BE49-F238E27FC236}">
                  <a16:creationId xmlns:a16="http://schemas.microsoft.com/office/drawing/2014/main" id="{577D21A5-63C2-4E31-920D-1248D59CBC4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517219" y="3282702"/>
              <a:ext cx="34380" cy="108416"/>
            </a:xfrm>
            <a:prstGeom prst="straightConnector1">
              <a:avLst/>
            </a:prstGeom>
            <a:ln w="25400">
              <a:solidFill>
                <a:srgbClr val="FF0000"/>
              </a:solidFill>
              <a:tailEnd type="arrow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7" name="TextBox 26">
            <a:extLst>
              <a:ext uri="{FF2B5EF4-FFF2-40B4-BE49-F238E27FC236}">
                <a16:creationId xmlns:a16="http://schemas.microsoft.com/office/drawing/2014/main" id="{0690F7BD-85DD-4845-9D50-C1C78A8DCAEF}"/>
              </a:ext>
            </a:extLst>
          </p:cNvPr>
          <p:cNvSpPr txBox="1"/>
          <p:nvPr/>
        </p:nvSpPr>
        <p:spPr>
          <a:xfrm>
            <a:off x="268756" y="1971874"/>
            <a:ext cx="8640487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latin typeface="+mn-lt"/>
              </a:rPr>
              <a:t>We’ve given no domain and so the assumption is that we will take the largest possible domain</a:t>
            </a:r>
            <a:endParaRPr lang="en-GB" dirty="0">
              <a:latin typeface="+mn-lt"/>
            </a:endParaRP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89890AFA-D3AF-43D9-B7CE-60222D53B659}"/>
              </a:ext>
            </a:extLst>
          </p:cNvPr>
          <p:cNvSpPr txBox="1"/>
          <p:nvPr/>
        </p:nvSpPr>
        <p:spPr>
          <a:xfrm>
            <a:off x="224381" y="4033756"/>
            <a:ext cx="4967029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latin typeface="+mn-lt"/>
              </a:rPr>
              <a:t>The graph doesn’t stop increasing at either end and so there are no maximums of any kind for this function</a:t>
            </a:r>
            <a:endParaRPr lang="en-GB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0237436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" grpId="0"/>
      <p:bldP spid="27" grpId="0"/>
      <p:bldP spid="6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0664" name="Text Box 8"/>
          <p:cNvSpPr txBox="1">
            <a:spLocks noChangeArrowheads="1"/>
          </p:cNvSpPr>
          <p:nvPr/>
        </p:nvSpPr>
        <p:spPr bwMode="auto">
          <a:xfrm>
            <a:off x="755576" y="1113238"/>
            <a:ext cx="8039062" cy="830997"/>
          </a:xfrm>
          <a:prstGeom prst="rect">
            <a:avLst/>
          </a:prstGeom>
          <a:solidFill>
            <a:srgbClr val="FFFFCC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en-US" dirty="0">
                <a:latin typeface="+mn-lt"/>
              </a:rPr>
              <a:t>Identify the absolute extrema and relative extrema for the following function. </a:t>
            </a:r>
            <a:r>
              <a:rPr lang="en-GB" sz="2400" i="1" dirty="0">
                <a:latin typeface="Times New Roman" pitchFamily="18" charset="0"/>
              </a:rPr>
              <a:t>f</a:t>
            </a:r>
            <a:r>
              <a:rPr lang="en-GB" sz="2400" dirty="0">
                <a:latin typeface="Times New Roman" pitchFamily="18" charset="0"/>
              </a:rPr>
              <a:t>(</a:t>
            </a:r>
            <a:r>
              <a:rPr lang="en-GB" sz="2400" i="1" dirty="0">
                <a:latin typeface="Times New Roman" pitchFamily="18" charset="0"/>
              </a:rPr>
              <a:t>x</a:t>
            </a:r>
            <a:r>
              <a:rPr lang="en-GB" sz="2400" dirty="0">
                <a:latin typeface="Times New Roman" pitchFamily="18" charset="0"/>
              </a:rPr>
              <a:t>)</a:t>
            </a:r>
            <a:r>
              <a:rPr lang="en-GB" sz="2400" dirty="0"/>
              <a:t> = </a:t>
            </a:r>
            <a:r>
              <a:rPr lang="en-GB" sz="2400" i="1" dirty="0">
                <a:latin typeface="Times New Roman" pitchFamily="18" charset="0"/>
              </a:rPr>
              <a:t>x</a:t>
            </a:r>
            <a:r>
              <a:rPr lang="en-GB" sz="2400" baseline="30000" dirty="0"/>
              <a:t>3</a:t>
            </a:r>
            <a:endParaRPr lang="en-GB" sz="2400" dirty="0"/>
          </a:p>
        </p:txBody>
      </p:sp>
      <p:sp>
        <p:nvSpPr>
          <p:cNvPr id="17" name="16 Rectángulo"/>
          <p:cNvSpPr/>
          <p:nvPr/>
        </p:nvSpPr>
        <p:spPr>
          <a:xfrm>
            <a:off x="179512" y="476672"/>
            <a:ext cx="165141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dirty="0">
                <a:latin typeface="+mn-lt"/>
              </a:rPr>
              <a:t>Example 4</a:t>
            </a:r>
          </a:p>
        </p:txBody>
      </p:sp>
      <p:sp>
        <p:nvSpPr>
          <p:cNvPr id="60" name="Rectangle 2">
            <a:extLst>
              <a:ext uri="{FF2B5EF4-FFF2-40B4-BE49-F238E27FC236}">
                <a16:creationId xmlns:a16="http://schemas.microsoft.com/office/drawing/2014/main" id="{9786A5AF-FBAD-4AA5-B374-B010E15B9778}"/>
              </a:ext>
            </a:extLst>
          </p:cNvPr>
          <p:cNvSpPr txBox="1">
            <a:spLocks noChangeArrowheads="1"/>
          </p:cNvSpPr>
          <p:nvPr/>
        </p:nvSpPr>
        <p:spPr>
          <a:xfrm>
            <a:off x="153905" y="116632"/>
            <a:ext cx="8229600" cy="503238"/>
          </a:xfrm>
          <a:prstGeom prst="rect">
            <a:avLst/>
          </a:prstGeom>
        </p:spPr>
        <p:txBody>
          <a:bodyPr bIns="91440" anchor="b" anchorCtr="0">
            <a:normAutofit fontScale="90000" lnSpcReduction="100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GB" sz="2800" dirty="0"/>
              <a:t>Maxima/minima</a:t>
            </a:r>
          </a:p>
        </p:txBody>
      </p:sp>
      <p:sp>
        <p:nvSpPr>
          <p:cNvPr id="63" name="Rectangle 62">
            <a:hlinkClick r:id="rId3"/>
            <a:extLst>
              <a:ext uri="{FF2B5EF4-FFF2-40B4-BE49-F238E27FC236}">
                <a16:creationId xmlns:a16="http://schemas.microsoft.com/office/drawing/2014/main" id="{9975B0A7-0754-4C2F-9B8C-C4EB202BC312}"/>
              </a:ext>
            </a:extLst>
          </p:cNvPr>
          <p:cNvSpPr/>
          <p:nvPr/>
        </p:nvSpPr>
        <p:spPr>
          <a:xfrm>
            <a:off x="8041375" y="67398"/>
            <a:ext cx="990600" cy="685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6058AA96-294A-4457-ADB0-3433C842A586}"/>
              </a:ext>
            </a:extLst>
          </p:cNvPr>
          <p:cNvSpPr txBox="1"/>
          <p:nvPr/>
        </p:nvSpPr>
        <p:spPr>
          <a:xfrm>
            <a:off x="281604" y="2746939"/>
            <a:ext cx="875037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latin typeface="+mn-lt"/>
              </a:rPr>
              <a:t>For this function that means all the real numbers</a:t>
            </a:r>
            <a:endParaRPr lang="en-GB" dirty="0">
              <a:latin typeface="+mn-lt"/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D0CB256C-8B9D-4C60-A80D-C3FD319EA916}"/>
              </a:ext>
            </a:extLst>
          </p:cNvPr>
          <p:cNvGrpSpPr/>
          <p:nvPr/>
        </p:nvGrpSpPr>
        <p:grpSpPr>
          <a:xfrm>
            <a:off x="5202188" y="3245470"/>
            <a:ext cx="3494012" cy="3410411"/>
            <a:chOff x="5202188" y="3245470"/>
            <a:chExt cx="3494012" cy="3410411"/>
          </a:xfrm>
        </p:grpSpPr>
        <p:pic>
          <p:nvPicPr>
            <p:cNvPr id="3" name="Picture 2" descr="Graphical user interface, application&#10;&#10;Description automatically generated">
              <a:extLst>
                <a:ext uri="{FF2B5EF4-FFF2-40B4-BE49-F238E27FC236}">
                  <a16:creationId xmlns:a16="http://schemas.microsoft.com/office/drawing/2014/main" id="{D2145220-26C1-4465-8C71-CEFE884E2F4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32675" t="24522" r="29114" b="9140"/>
            <a:stretch/>
          </p:blipFill>
          <p:spPr>
            <a:xfrm>
              <a:off x="5202188" y="3245470"/>
              <a:ext cx="3494012" cy="3410411"/>
            </a:xfrm>
            <a:prstGeom prst="rect">
              <a:avLst/>
            </a:prstGeom>
          </p:spPr>
        </p:pic>
        <p:cxnSp>
          <p:nvCxnSpPr>
            <p:cNvPr id="6" name="Straight Arrow Connector 5">
              <a:extLst>
                <a:ext uri="{FF2B5EF4-FFF2-40B4-BE49-F238E27FC236}">
                  <a16:creationId xmlns:a16="http://schemas.microsoft.com/office/drawing/2014/main" id="{F4451F3D-5BCE-4D30-BC6C-BB2A1857A2C9}"/>
                </a:ext>
              </a:extLst>
            </p:cNvPr>
            <p:cNvCxnSpPr>
              <a:cxnSpLocks/>
            </p:cNvCxnSpPr>
            <p:nvPr/>
          </p:nvCxnSpPr>
          <p:spPr>
            <a:xfrm>
              <a:off x="6300192" y="6525344"/>
              <a:ext cx="0" cy="72008"/>
            </a:xfrm>
            <a:prstGeom prst="straightConnector1">
              <a:avLst/>
            </a:prstGeom>
            <a:ln w="25400">
              <a:solidFill>
                <a:srgbClr val="FF0000"/>
              </a:solidFill>
              <a:headEnd w="lg" len="lg"/>
              <a:tailEnd type="arrow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Arrow Connector 18">
              <a:extLst>
                <a:ext uri="{FF2B5EF4-FFF2-40B4-BE49-F238E27FC236}">
                  <a16:creationId xmlns:a16="http://schemas.microsoft.com/office/drawing/2014/main" id="{577D21A5-63C2-4E31-920D-1248D59CBC4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596336" y="3245470"/>
              <a:ext cx="0" cy="81081"/>
            </a:xfrm>
            <a:prstGeom prst="straightConnector1">
              <a:avLst/>
            </a:prstGeom>
            <a:ln w="25400">
              <a:solidFill>
                <a:srgbClr val="FF0000"/>
              </a:solidFill>
              <a:tailEnd type="arrow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7" name="TextBox 26">
            <a:extLst>
              <a:ext uri="{FF2B5EF4-FFF2-40B4-BE49-F238E27FC236}">
                <a16:creationId xmlns:a16="http://schemas.microsoft.com/office/drawing/2014/main" id="{0690F7BD-85DD-4845-9D50-C1C78A8DCAEF}"/>
              </a:ext>
            </a:extLst>
          </p:cNvPr>
          <p:cNvSpPr txBox="1"/>
          <p:nvPr/>
        </p:nvSpPr>
        <p:spPr>
          <a:xfrm>
            <a:off x="268756" y="1971874"/>
            <a:ext cx="8640487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latin typeface="+mn-lt"/>
              </a:rPr>
              <a:t>We’ve given no domain and so the assumption is that we will take the largest possible domain</a:t>
            </a:r>
            <a:endParaRPr lang="en-GB" dirty="0">
              <a:latin typeface="+mn-lt"/>
            </a:endParaRP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89890AFA-D3AF-43D9-B7CE-60222D53B659}"/>
              </a:ext>
            </a:extLst>
          </p:cNvPr>
          <p:cNvSpPr txBox="1"/>
          <p:nvPr/>
        </p:nvSpPr>
        <p:spPr>
          <a:xfrm>
            <a:off x="250261" y="3743906"/>
            <a:ext cx="4967029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latin typeface="+mn-lt"/>
              </a:rPr>
              <a:t>In this case the function has no relative extrema and no absolute extrema.</a:t>
            </a:r>
            <a:endParaRPr lang="en-GB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008356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" grpId="0"/>
      <p:bldP spid="2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close up of a cage&#10;&#10;Description automatically generated">
            <a:hlinkClick r:id="rId2"/>
            <a:extLst>
              <a:ext uri="{FF2B5EF4-FFF2-40B4-BE49-F238E27FC236}">
                <a16:creationId xmlns:a16="http://schemas.microsoft.com/office/drawing/2014/main" id="{F1229F4D-42CD-45F9-A346-0BEB3F4D814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9775" y="762000"/>
            <a:ext cx="5381625" cy="345757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834A3044-064E-4F4F-9A40-DCB022A1AF45}"/>
              </a:ext>
            </a:extLst>
          </p:cNvPr>
          <p:cNvSpPr txBox="1"/>
          <p:nvPr/>
        </p:nvSpPr>
        <p:spPr>
          <a:xfrm>
            <a:off x="1524000" y="205115"/>
            <a:ext cx="6400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Thank you for using resources from</a:t>
            </a:r>
            <a:endParaRPr lang="en-GB" sz="28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3C7B91D-FA43-4DDC-AF24-F0D95F8771D8}"/>
              </a:ext>
            </a:extLst>
          </p:cNvPr>
          <p:cNvSpPr txBox="1"/>
          <p:nvPr/>
        </p:nvSpPr>
        <p:spPr>
          <a:xfrm>
            <a:off x="1828800" y="4678740"/>
            <a:ext cx="58150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hlinkClick r:id="rId2"/>
              </a:rPr>
              <a:t>https://www.mathssupport.org</a:t>
            </a:r>
            <a:r>
              <a:rPr lang="en-US" sz="2800" dirty="0"/>
              <a:t> </a:t>
            </a:r>
            <a:endParaRPr lang="en-GB" sz="28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F331B16-2188-481D-902D-B24DB2D19006}"/>
              </a:ext>
            </a:extLst>
          </p:cNvPr>
          <p:cNvSpPr txBox="1"/>
          <p:nvPr/>
        </p:nvSpPr>
        <p:spPr>
          <a:xfrm>
            <a:off x="762000" y="5201960"/>
            <a:ext cx="7848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If you have a special request, drop us an email</a:t>
            </a:r>
            <a:endParaRPr lang="en-GB" sz="280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7DDA8DB-4973-4CCB-A3BF-CDF0FC0B875C}"/>
              </a:ext>
            </a:extLst>
          </p:cNvPr>
          <p:cNvSpPr txBox="1"/>
          <p:nvPr/>
        </p:nvSpPr>
        <p:spPr>
          <a:xfrm>
            <a:off x="2286000" y="5725180"/>
            <a:ext cx="48529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hlinkClick r:id="rId4"/>
              </a:rPr>
              <a:t>info@mathssupport.org</a:t>
            </a:r>
            <a:r>
              <a:rPr lang="en-US" sz="2800" dirty="0"/>
              <a:t> </a:t>
            </a:r>
            <a:endParaRPr lang="en-GB" sz="2800" dirty="0"/>
          </a:p>
        </p:txBody>
      </p:sp>
      <p:sp>
        <p:nvSpPr>
          <p:cNvPr id="11" name="Rectangle 10">
            <a:hlinkClick r:id="rId5"/>
            <a:extLst>
              <a:ext uri="{FF2B5EF4-FFF2-40B4-BE49-F238E27FC236}">
                <a16:creationId xmlns:a16="http://schemas.microsoft.com/office/drawing/2014/main" id="{385B5B7E-21DC-4261-B654-DEFEDE6D8129}"/>
              </a:ext>
            </a:extLst>
          </p:cNvPr>
          <p:cNvSpPr/>
          <p:nvPr/>
        </p:nvSpPr>
        <p:spPr>
          <a:xfrm>
            <a:off x="8077200" y="6124136"/>
            <a:ext cx="990600" cy="609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ectangle 11">
            <a:hlinkClick r:id="rId5"/>
            <a:extLst>
              <a:ext uri="{FF2B5EF4-FFF2-40B4-BE49-F238E27FC236}">
                <a16:creationId xmlns:a16="http://schemas.microsoft.com/office/drawing/2014/main" id="{F35685D4-CF87-4E82-8D62-66EF53CDEA76}"/>
              </a:ext>
            </a:extLst>
          </p:cNvPr>
          <p:cNvSpPr/>
          <p:nvPr/>
        </p:nvSpPr>
        <p:spPr>
          <a:xfrm>
            <a:off x="800100" y="6553200"/>
            <a:ext cx="1714500" cy="19929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E8983EF-CE04-4600-8A87-8640EEF47371}"/>
              </a:ext>
            </a:extLst>
          </p:cNvPr>
          <p:cNvSpPr txBox="1"/>
          <p:nvPr/>
        </p:nvSpPr>
        <p:spPr>
          <a:xfrm>
            <a:off x="1524000" y="4155520"/>
            <a:ext cx="6400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For more resources visit our website</a:t>
            </a:r>
            <a:endParaRPr lang="en-GB" sz="2800" dirty="0"/>
          </a:p>
        </p:txBody>
      </p:sp>
      <p:sp>
        <p:nvSpPr>
          <p:cNvPr id="14" name="Rectangle 13">
            <a:hlinkClick r:id="rId5"/>
            <a:extLst>
              <a:ext uri="{FF2B5EF4-FFF2-40B4-BE49-F238E27FC236}">
                <a16:creationId xmlns:a16="http://schemas.microsoft.com/office/drawing/2014/main" id="{0FFB291B-44E3-48C3-811B-20809D6D5FAF}"/>
              </a:ext>
            </a:extLst>
          </p:cNvPr>
          <p:cNvSpPr/>
          <p:nvPr/>
        </p:nvSpPr>
        <p:spPr>
          <a:xfrm>
            <a:off x="8041375" y="67398"/>
            <a:ext cx="990600" cy="685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Rectangle 14">
            <a:hlinkClick r:id="rId5"/>
            <a:extLst>
              <a:ext uri="{FF2B5EF4-FFF2-40B4-BE49-F238E27FC236}">
                <a16:creationId xmlns:a16="http://schemas.microsoft.com/office/drawing/2014/main" id="{C5F37A8B-1007-44EE-9F4E-28C2E8B920B8}"/>
              </a:ext>
            </a:extLst>
          </p:cNvPr>
          <p:cNvSpPr/>
          <p:nvPr/>
        </p:nvSpPr>
        <p:spPr>
          <a:xfrm>
            <a:off x="800100" y="6553200"/>
            <a:ext cx="1714500" cy="228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089489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8611" name="Text Box 3"/>
          <p:cNvSpPr txBox="1">
            <a:spLocks noChangeArrowheads="1"/>
          </p:cNvSpPr>
          <p:nvPr/>
        </p:nvSpPr>
        <p:spPr bwMode="auto">
          <a:xfrm>
            <a:off x="251520" y="654610"/>
            <a:ext cx="8713788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dirty="0">
                <a:latin typeface="+mn-lt"/>
              </a:rPr>
              <a:t>Given a particular function, we are often interested in determining the largest and smallest values of the function. </a:t>
            </a:r>
            <a:endParaRPr lang="en-GB" dirty="0">
              <a:latin typeface="+mn-lt"/>
            </a:endParaRPr>
          </a:p>
        </p:txBody>
      </p:sp>
      <p:sp>
        <p:nvSpPr>
          <p:cNvPr id="708612" name="Text Box 4"/>
          <p:cNvSpPr txBox="1">
            <a:spLocks noChangeArrowheads="1"/>
          </p:cNvSpPr>
          <p:nvPr/>
        </p:nvSpPr>
        <p:spPr bwMode="auto">
          <a:xfrm>
            <a:off x="251520" y="1535455"/>
            <a:ext cx="849694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dirty="0">
                <a:latin typeface="+mn-lt"/>
              </a:rPr>
              <a:t>This information is important in creating accurate graphs. </a:t>
            </a:r>
            <a:endParaRPr lang="en-GB" sz="24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248139" y="1987619"/>
            <a:ext cx="8281988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dirty="0">
                <a:latin typeface="+mn-lt"/>
              </a:rPr>
              <a:t>Finding the maximum and minimum values of a function also has practical significance because we can use this method to solve problems:</a:t>
            </a:r>
            <a:endParaRPr lang="en-GB" sz="24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9" name="Text Box 4"/>
          <p:cNvSpPr txBox="1">
            <a:spLocks noChangeArrowheads="1"/>
          </p:cNvSpPr>
          <p:nvPr/>
        </p:nvSpPr>
        <p:spPr bwMode="auto">
          <a:xfrm>
            <a:off x="1547664" y="3199514"/>
            <a:ext cx="387633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GB" sz="2400" dirty="0">
                <a:latin typeface="+mn-lt"/>
              </a:rPr>
              <a:t>Optimisation Problems</a:t>
            </a:r>
            <a:endParaRPr lang="en-GB" sz="2400" dirty="0">
              <a:solidFill>
                <a:schemeClr val="tx1"/>
              </a:solidFill>
            </a:endParaRPr>
          </a:p>
        </p:txBody>
      </p:sp>
      <p:sp>
        <p:nvSpPr>
          <p:cNvPr id="10" name="Text Box 4"/>
          <p:cNvSpPr txBox="1">
            <a:spLocks noChangeArrowheads="1"/>
          </p:cNvSpPr>
          <p:nvPr/>
        </p:nvSpPr>
        <p:spPr bwMode="auto">
          <a:xfrm>
            <a:off x="1547664" y="3753790"/>
            <a:ext cx="4524409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dirty="0">
                <a:latin typeface="+mn-lt"/>
              </a:rPr>
              <a:t>Maximizing profit</a:t>
            </a:r>
            <a:endParaRPr lang="en-GB" dirty="0">
              <a:latin typeface="+mn-lt"/>
            </a:endParaRPr>
          </a:p>
        </p:txBody>
      </p:sp>
      <p:sp>
        <p:nvSpPr>
          <p:cNvPr id="11" name="Text Box 4"/>
          <p:cNvSpPr txBox="1">
            <a:spLocks noChangeArrowheads="1"/>
          </p:cNvSpPr>
          <p:nvPr/>
        </p:nvSpPr>
        <p:spPr bwMode="auto">
          <a:xfrm>
            <a:off x="1517867" y="4324121"/>
            <a:ext cx="701226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dirty="0">
                <a:latin typeface="+mn-lt"/>
              </a:rPr>
              <a:t>Minimizing the amount of material used in manufacturing an item</a:t>
            </a:r>
            <a:endParaRPr lang="en-GB" dirty="0">
              <a:latin typeface="+mn-lt"/>
            </a:endParaRPr>
          </a:p>
        </p:txBody>
      </p:sp>
      <p:sp>
        <p:nvSpPr>
          <p:cNvPr id="13" name="Rectangle 2">
            <a:extLst>
              <a:ext uri="{FF2B5EF4-FFF2-40B4-BE49-F238E27FC236}">
                <a16:creationId xmlns:a16="http://schemas.microsoft.com/office/drawing/2014/main" id="{69B7CB94-165C-479C-A4CA-D0DB4ACF10ED}"/>
              </a:ext>
            </a:extLst>
          </p:cNvPr>
          <p:cNvSpPr txBox="1">
            <a:spLocks noChangeArrowheads="1"/>
          </p:cNvSpPr>
          <p:nvPr/>
        </p:nvSpPr>
        <p:spPr>
          <a:xfrm>
            <a:off x="153905" y="183928"/>
            <a:ext cx="8229600" cy="503238"/>
          </a:xfrm>
          <a:prstGeom prst="rect">
            <a:avLst/>
          </a:prstGeom>
        </p:spPr>
        <p:txBody>
          <a:bodyPr bIns="91440" anchor="b" anchorCtr="0">
            <a:normAutofit fontScale="90000" lnSpcReduction="100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GB" sz="2800" dirty="0"/>
              <a:t>Maxima/minima</a:t>
            </a:r>
          </a:p>
        </p:txBody>
      </p:sp>
      <p:sp>
        <p:nvSpPr>
          <p:cNvPr id="14" name="Rectangle 13">
            <a:hlinkClick r:id="rId3"/>
            <a:extLst>
              <a:ext uri="{FF2B5EF4-FFF2-40B4-BE49-F238E27FC236}">
                <a16:creationId xmlns:a16="http://schemas.microsoft.com/office/drawing/2014/main" id="{FB161B45-53A9-4410-BA8B-2896D41F9B5A}"/>
              </a:ext>
            </a:extLst>
          </p:cNvPr>
          <p:cNvSpPr/>
          <p:nvPr/>
        </p:nvSpPr>
        <p:spPr>
          <a:xfrm>
            <a:off x="8041375" y="67398"/>
            <a:ext cx="990600" cy="685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Rectangle 14">
            <a:hlinkClick r:id="rId3"/>
            <a:extLst>
              <a:ext uri="{FF2B5EF4-FFF2-40B4-BE49-F238E27FC236}">
                <a16:creationId xmlns:a16="http://schemas.microsoft.com/office/drawing/2014/main" id="{038781F6-2AE1-4234-99DC-7372972E5A55}"/>
              </a:ext>
            </a:extLst>
          </p:cNvPr>
          <p:cNvSpPr/>
          <p:nvPr/>
        </p:nvSpPr>
        <p:spPr>
          <a:xfrm>
            <a:off x="800100" y="6553200"/>
            <a:ext cx="1714500" cy="228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6B72E52-9E6A-488C-B9A9-0346BFA2C50F}"/>
              </a:ext>
            </a:extLst>
          </p:cNvPr>
          <p:cNvSpPr txBox="1"/>
          <p:nvPr/>
        </p:nvSpPr>
        <p:spPr>
          <a:xfrm>
            <a:off x="1517867" y="5271591"/>
            <a:ext cx="736673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latin typeface="+mn-lt"/>
              </a:rPr>
              <a:t>Finding the maximum height a rocket can reach</a:t>
            </a:r>
            <a:endParaRPr lang="en-GB" dirty="0">
              <a:latin typeface="+mn-lt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0FD20DCF-277E-4CB7-A838-AF0E1FD2BF2B}"/>
              </a:ext>
            </a:extLst>
          </p:cNvPr>
          <p:cNvSpPr txBox="1"/>
          <p:nvPr/>
        </p:nvSpPr>
        <p:spPr>
          <a:xfrm>
            <a:off x="359942" y="5735327"/>
            <a:ext cx="8496943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latin typeface="+mn-lt"/>
              </a:rPr>
              <a:t>We will look at how to use derivatives to find the largest and smallest values for a function.</a:t>
            </a:r>
            <a:endParaRPr lang="en-GB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8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8612" grpId="0"/>
      <p:bldP spid="8" grpId="0"/>
      <p:bldP spid="9" grpId="0"/>
      <p:bldP spid="10" grpId="0"/>
      <p:bldP spid="11" grpId="0"/>
      <p:bldP spid="16" grpId="0"/>
      <p:bldP spid="1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8611" name="Text Box 3"/>
          <p:cNvSpPr txBox="1">
            <a:spLocks noChangeArrowheads="1"/>
          </p:cNvSpPr>
          <p:nvPr/>
        </p:nvSpPr>
        <p:spPr bwMode="auto">
          <a:xfrm>
            <a:off x="251520" y="654610"/>
            <a:ext cx="244827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b="1" dirty="0">
                <a:latin typeface="+mn-lt"/>
              </a:rPr>
              <a:t>Definitions:</a:t>
            </a:r>
            <a:endParaRPr lang="en-GB" b="1" dirty="0">
              <a:latin typeface="+mn-lt"/>
            </a:endParaRPr>
          </a:p>
        </p:txBody>
      </p:sp>
      <p:sp>
        <p:nvSpPr>
          <p:cNvPr id="708612" name="Text Box 4"/>
          <p:cNvSpPr txBox="1">
            <a:spLocks noChangeArrowheads="1"/>
          </p:cNvSpPr>
          <p:nvPr/>
        </p:nvSpPr>
        <p:spPr bwMode="auto">
          <a:xfrm>
            <a:off x="800100" y="1400532"/>
            <a:ext cx="82296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dirty="0">
                <a:solidFill>
                  <a:srgbClr val="000000"/>
                </a:solidFill>
                <a:latin typeface="+mn-lt"/>
              </a:rPr>
              <a:t>We say that </a:t>
            </a:r>
            <a:r>
              <a:rPr lang="en-US" i="1" dirty="0">
                <a:solidFill>
                  <a:srgbClr val="000000"/>
                </a:solidFill>
                <a:cs typeface="Times New Roman" panose="02020603050405020304" pitchFamily="18" charset="0"/>
              </a:rPr>
              <a:t>f</a:t>
            </a:r>
            <a:r>
              <a:rPr lang="en-US" dirty="0">
                <a:solidFill>
                  <a:srgbClr val="000000"/>
                </a:solidFill>
                <a:cs typeface="Times New Roman" panose="02020603050405020304" pitchFamily="18" charset="0"/>
              </a:rPr>
              <a:t>(</a:t>
            </a:r>
            <a:r>
              <a:rPr lang="en-US" i="1" dirty="0">
                <a:solidFill>
                  <a:srgbClr val="000000"/>
                </a:solidFill>
                <a:cs typeface="Times New Roman" panose="02020603050405020304" pitchFamily="18" charset="0"/>
              </a:rPr>
              <a:t>x</a:t>
            </a:r>
            <a:r>
              <a:rPr lang="en-US" dirty="0">
                <a:solidFill>
                  <a:srgbClr val="000000"/>
                </a:solidFill>
                <a:cs typeface="Times New Roman" panose="02020603050405020304" pitchFamily="18" charset="0"/>
              </a:rPr>
              <a:t>)</a:t>
            </a:r>
            <a:r>
              <a:rPr lang="en-US" dirty="0">
                <a:solidFill>
                  <a:srgbClr val="000000"/>
                </a:solidFill>
                <a:latin typeface="+mn-lt"/>
              </a:rPr>
              <a:t> has an </a:t>
            </a:r>
            <a:r>
              <a:rPr lang="en-US" b="1" dirty="0">
                <a:solidFill>
                  <a:srgbClr val="000000"/>
                </a:solidFill>
                <a:latin typeface="+mn-lt"/>
              </a:rPr>
              <a:t>absolute (or global) maximum</a:t>
            </a:r>
            <a:r>
              <a:rPr lang="en-US" dirty="0">
                <a:solidFill>
                  <a:srgbClr val="000000"/>
                </a:solidFill>
                <a:latin typeface="+mn-lt"/>
              </a:rPr>
              <a:t> </a:t>
            </a:r>
          </a:p>
          <a:p>
            <a:r>
              <a:rPr lang="en-US" dirty="0">
                <a:solidFill>
                  <a:srgbClr val="000000"/>
                </a:solidFill>
                <a:latin typeface="+mn-lt"/>
              </a:rPr>
              <a:t>on </a:t>
            </a:r>
            <a:r>
              <a:rPr lang="en-US" i="1" dirty="0">
                <a:solidFill>
                  <a:srgbClr val="000000"/>
                </a:solidFill>
                <a:cs typeface="Times New Roman" panose="02020603050405020304" pitchFamily="18" charset="0"/>
              </a:rPr>
              <a:t>I</a:t>
            </a:r>
            <a:r>
              <a:rPr lang="en-US" dirty="0">
                <a:solidFill>
                  <a:srgbClr val="000000"/>
                </a:solidFill>
                <a:latin typeface="+mn-lt"/>
              </a:rPr>
              <a:t> at </a:t>
            </a:r>
            <a:r>
              <a:rPr lang="en-US" i="1" dirty="0">
                <a:solidFill>
                  <a:srgbClr val="000000"/>
                </a:solidFill>
                <a:cs typeface="Times New Roman" panose="02020603050405020304" pitchFamily="18" charset="0"/>
              </a:rPr>
              <a:t>x = c </a:t>
            </a:r>
            <a:r>
              <a:rPr lang="en-US" dirty="0">
                <a:solidFill>
                  <a:srgbClr val="000000"/>
                </a:solidFill>
                <a:latin typeface="+mn-lt"/>
              </a:rPr>
              <a:t>if </a:t>
            </a:r>
            <a:r>
              <a:rPr lang="en-US" i="1" dirty="0">
                <a:solidFill>
                  <a:srgbClr val="000000"/>
                </a:solidFill>
                <a:cs typeface="Times New Roman" panose="02020603050405020304" pitchFamily="18" charset="0"/>
              </a:rPr>
              <a:t>f</a:t>
            </a:r>
            <a:r>
              <a:rPr lang="en-US" dirty="0">
                <a:solidFill>
                  <a:srgbClr val="000000"/>
                </a:solidFill>
                <a:cs typeface="Times New Roman" panose="02020603050405020304" pitchFamily="18" charset="0"/>
              </a:rPr>
              <a:t>(</a:t>
            </a:r>
            <a:r>
              <a:rPr lang="en-US" i="1" dirty="0">
                <a:solidFill>
                  <a:srgbClr val="000000"/>
                </a:solidFill>
                <a:cs typeface="Times New Roman" panose="02020603050405020304" pitchFamily="18" charset="0"/>
              </a:rPr>
              <a:t>x</a:t>
            </a:r>
            <a:r>
              <a:rPr lang="en-US" dirty="0">
                <a:solidFill>
                  <a:srgbClr val="000000"/>
                </a:solidFill>
                <a:cs typeface="Times New Roman" panose="02020603050405020304" pitchFamily="18" charset="0"/>
              </a:rPr>
              <a:t>) ≤ </a:t>
            </a:r>
            <a:r>
              <a:rPr lang="en-US" i="1" dirty="0">
                <a:solidFill>
                  <a:srgbClr val="000000"/>
                </a:solidFill>
                <a:cs typeface="Times New Roman" panose="02020603050405020304" pitchFamily="18" charset="0"/>
              </a:rPr>
              <a:t>f</a:t>
            </a:r>
            <a:r>
              <a:rPr lang="en-US" dirty="0">
                <a:solidFill>
                  <a:srgbClr val="000000"/>
                </a:solidFill>
                <a:cs typeface="Times New Roman" panose="02020603050405020304" pitchFamily="18" charset="0"/>
              </a:rPr>
              <a:t>(</a:t>
            </a:r>
            <a:r>
              <a:rPr lang="en-US" i="1" dirty="0">
                <a:solidFill>
                  <a:srgbClr val="000000"/>
                </a:solidFill>
                <a:cs typeface="Times New Roman" panose="02020603050405020304" pitchFamily="18" charset="0"/>
              </a:rPr>
              <a:t>c</a:t>
            </a:r>
            <a:r>
              <a:rPr lang="en-US" dirty="0">
                <a:solidFill>
                  <a:srgbClr val="000000"/>
                </a:solidFill>
                <a:cs typeface="Times New Roman" panose="02020603050405020304" pitchFamily="18" charset="0"/>
              </a:rPr>
              <a:t>) </a:t>
            </a:r>
            <a:r>
              <a:rPr lang="en-US" dirty="0">
                <a:solidFill>
                  <a:srgbClr val="000000"/>
                </a:solidFill>
                <a:latin typeface="+mn-lt"/>
              </a:rPr>
              <a:t>for all </a:t>
            </a:r>
            <a:r>
              <a:rPr lang="en-US" i="1" dirty="0">
                <a:solidFill>
                  <a:srgbClr val="000000"/>
                </a:solidFill>
                <a:cs typeface="Times New Roman" panose="02020603050405020304" pitchFamily="18" charset="0"/>
              </a:rPr>
              <a:t>x</a:t>
            </a:r>
            <a:r>
              <a:rPr lang="en-US" altLang="en-US" dirty="0">
                <a:solidFill>
                  <a:srgbClr val="424242"/>
                </a:solidFill>
                <a:cs typeface="Times New Roman" panose="02020603050405020304" pitchFamily="18" charset="0"/>
              </a:rPr>
              <a:t> ∈ </a:t>
            </a:r>
            <a:r>
              <a:rPr lang="en-US" altLang="en-US" i="1" dirty="0">
                <a:solidFill>
                  <a:srgbClr val="424242"/>
                </a:solidFill>
                <a:cs typeface="Times New Roman" panose="02020603050405020304" pitchFamily="18" charset="0"/>
              </a:rPr>
              <a:t>I</a:t>
            </a:r>
            <a:r>
              <a:rPr lang="en-US" altLang="en-US" dirty="0">
                <a:solidFill>
                  <a:srgbClr val="424242"/>
                </a:solidFill>
                <a:cs typeface="Times New Roman" panose="02020603050405020304" pitchFamily="18" charset="0"/>
              </a:rPr>
              <a:t> </a:t>
            </a:r>
            <a:r>
              <a:rPr lang="en-US" dirty="0">
                <a:solidFill>
                  <a:srgbClr val="000000"/>
                </a:solidFill>
                <a:latin typeface="+mn-lt"/>
              </a:rPr>
              <a:t>.</a:t>
            </a:r>
            <a:endParaRPr lang="en-GB" sz="24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246970" y="5209105"/>
            <a:ext cx="8281988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altLang="en-US" sz="2200" b="1" dirty="0">
                <a:latin typeface="+mn-lt"/>
              </a:rPr>
              <a:t>Second</a:t>
            </a:r>
            <a:r>
              <a:rPr lang="en-US" altLang="en-US" sz="2200" dirty="0">
                <a:latin typeface="+mn-lt"/>
              </a:rPr>
              <a:t>, if a function </a:t>
            </a:r>
            <a:r>
              <a:rPr lang="en-US" altLang="en-US" sz="2200" i="1" dirty="0">
                <a:cs typeface="Times New Roman" panose="02020603050405020304" pitchFamily="18" charset="0"/>
              </a:rPr>
              <a:t>f</a:t>
            </a:r>
            <a:r>
              <a:rPr lang="en-US" altLang="en-US" sz="2200" dirty="0">
                <a:latin typeface="+mn-lt"/>
              </a:rPr>
              <a:t> has an absolute extremum over an interval </a:t>
            </a:r>
            <a:r>
              <a:rPr lang="en-US" altLang="en-US" sz="2200" i="1" dirty="0">
                <a:cs typeface="Times New Roman" panose="02020603050405020304" pitchFamily="18" charset="0"/>
              </a:rPr>
              <a:t>I</a:t>
            </a:r>
            <a:r>
              <a:rPr lang="en-US" altLang="en-US" sz="2200" dirty="0">
                <a:latin typeface="+mn-lt"/>
              </a:rPr>
              <a:t> at </a:t>
            </a:r>
            <a:r>
              <a:rPr lang="en-US" altLang="en-US" sz="2200" i="1" dirty="0">
                <a:cs typeface="Times New Roman" panose="02020603050405020304" pitchFamily="18" charset="0"/>
              </a:rPr>
              <a:t>c</a:t>
            </a:r>
            <a:r>
              <a:rPr lang="en-US" altLang="en-US" sz="2200" dirty="0">
                <a:latin typeface="+mn-lt"/>
              </a:rPr>
              <a:t>, the absolute extremum is </a:t>
            </a:r>
            <a:r>
              <a:rPr lang="en-US" altLang="en-US" sz="2200" i="1" dirty="0">
                <a:cs typeface="Times New Roman" panose="02020603050405020304" pitchFamily="18" charset="0"/>
              </a:rPr>
              <a:t>f</a:t>
            </a:r>
            <a:r>
              <a:rPr lang="en-US" altLang="en-US" sz="2200" dirty="0">
                <a:cs typeface="Times New Roman" panose="02020603050405020304" pitchFamily="18" charset="0"/>
              </a:rPr>
              <a:t>(</a:t>
            </a:r>
            <a:r>
              <a:rPr lang="en-US" altLang="en-US" sz="2200" i="1" dirty="0">
                <a:cs typeface="Times New Roman" panose="02020603050405020304" pitchFamily="18" charset="0"/>
              </a:rPr>
              <a:t>c</a:t>
            </a:r>
            <a:r>
              <a:rPr lang="en-US" altLang="en-US" sz="2200" dirty="0">
                <a:cs typeface="Times New Roman" panose="02020603050405020304" pitchFamily="18" charset="0"/>
              </a:rPr>
              <a:t>). </a:t>
            </a:r>
            <a:endParaRPr lang="en-GB" sz="2200" dirty="0">
              <a:cs typeface="Times New Roman" panose="02020603050405020304" pitchFamily="18" charset="0"/>
            </a:endParaRPr>
          </a:p>
        </p:txBody>
      </p:sp>
      <p:sp>
        <p:nvSpPr>
          <p:cNvPr id="13" name="Rectangle 2">
            <a:extLst>
              <a:ext uri="{FF2B5EF4-FFF2-40B4-BE49-F238E27FC236}">
                <a16:creationId xmlns:a16="http://schemas.microsoft.com/office/drawing/2014/main" id="{69B7CB94-165C-479C-A4CA-D0DB4ACF10ED}"/>
              </a:ext>
            </a:extLst>
          </p:cNvPr>
          <p:cNvSpPr txBox="1">
            <a:spLocks noChangeArrowheads="1"/>
          </p:cNvSpPr>
          <p:nvPr/>
        </p:nvSpPr>
        <p:spPr>
          <a:xfrm>
            <a:off x="153905" y="183928"/>
            <a:ext cx="8229600" cy="503238"/>
          </a:xfrm>
          <a:prstGeom prst="rect">
            <a:avLst/>
          </a:prstGeom>
        </p:spPr>
        <p:txBody>
          <a:bodyPr bIns="91440" anchor="b" anchorCtr="0">
            <a:normAutofit fontScale="90000" lnSpcReduction="100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GB" sz="2800" dirty="0"/>
              <a:t>Maxima/minima</a:t>
            </a:r>
          </a:p>
        </p:txBody>
      </p:sp>
      <p:sp>
        <p:nvSpPr>
          <p:cNvPr id="14" name="Rectangle 13">
            <a:hlinkClick r:id="rId3"/>
            <a:extLst>
              <a:ext uri="{FF2B5EF4-FFF2-40B4-BE49-F238E27FC236}">
                <a16:creationId xmlns:a16="http://schemas.microsoft.com/office/drawing/2014/main" id="{FB161B45-53A9-4410-BA8B-2896D41F9B5A}"/>
              </a:ext>
            </a:extLst>
          </p:cNvPr>
          <p:cNvSpPr/>
          <p:nvPr/>
        </p:nvSpPr>
        <p:spPr>
          <a:xfrm>
            <a:off x="8041375" y="67398"/>
            <a:ext cx="990600" cy="685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Rectangle 14">
            <a:hlinkClick r:id="rId3"/>
            <a:extLst>
              <a:ext uri="{FF2B5EF4-FFF2-40B4-BE49-F238E27FC236}">
                <a16:creationId xmlns:a16="http://schemas.microsoft.com/office/drawing/2014/main" id="{038781F6-2AE1-4234-99DC-7372972E5A55}"/>
              </a:ext>
            </a:extLst>
          </p:cNvPr>
          <p:cNvSpPr/>
          <p:nvPr/>
        </p:nvSpPr>
        <p:spPr>
          <a:xfrm>
            <a:off x="800100" y="6332490"/>
            <a:ext cx="1714500" cy="228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6B72E52-9E6A-488C-B9A9-0346BFA2C50F}"/>
              </a:ext>
            </a:extLst>
          </p:cNvPr>
          <p:cNvSpPr txBox="1"/>
          <p:nvPr/>
        </p:nvSpPr>
        <p:spPr>
          <a:xfrm>
            <a:off x="251521" y="4044848"/>
            <a:ext cx="849694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latin typeface="+mn-lt"/>
              </a:rPr>
              <a:t>L</a:t>
            </a:r>
            <a:r>
              <a:rPr lang="en-US" altLang="en-US" dirty="0">
                <a:latin typeface="+mn-lt"/>
              </a:rPr>
              <a:t>et’s note two important issues regarding this definition</a:t>
            </a:r>
            <a:endParaRPr lang="en-GB" dirty="0">
              <a:latin typeface="+mn-lt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0FD20DCF-277E-4CB7-A838-AF0E1FD2BF2B}"/>
              </a:ext>
            </a:extLst>
          </p:cNvPr>
          <p:cNvSpPr txBox="1"/>
          <p:nvPr/>
        </p:nvSpPr>
        <p:spPr>
          <a:xfrm>
            <a:off x="251519" y="4475736"/>
            <a:ext cx="8496943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en-US" sz="2200" b="1" dirty="0">
                <a:latin typeface="+mn-lt"/>
              </a:rPr>
              <a:t>First</a:t>
            </a:r>
            <a:r>
              <a:rPr lang="en-US" altLang="en-US" sz="2200" dirty="0">
                <a:latin typeface="+mn-lt"/>
              </a:rPr>
              <a:t>, the term absolute here does not refer to absolute value. An absolute extremum may be positive, negative, or zero. </a:t>
            </a:r>
            <a:endParaRPr lang="en-GB" sz="2200" dirty="0">
              <a:latin typeface="+mn-lt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6857E524-485F-4A5F-B716-8AA334DC08B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6970" y="2915710"/>
            <a:ext cx="8506043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0"/>
            <a:r>
              <a:rPr kumimoji="0" lang="en-US" altLang="en-US" b="0" i="0" u="none" strike="noStrike" cap="none" normalizeH="0" baseline="0" dirty="0">
                <a:ln>
                  <a:noFill/>
                </a:ln>
                <a:effectLst/>
                <a:latin typeface="+mn-lt"/>
              </a:rPr>
              <a:t>If </a:t>
            </a:r>
            <a:r>
              <a:rPr lang="en-US" altLang="en-US" i="1" dirty="0">
                <a:latin typeface="Times New Roman" pitchFamily="18" charset="0"/>
                <a:cs typeface="Times New Roman" panose="02020603050405020304" pitchFamily="18" charset="0"/>
              </a:rPr>
              <a:t>f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effectLst/>
                <a:latin typeface="+mn-lt"/>
              </a:rPr>
              <a:t> has an absolute maximum on </a:t>
            </a:r>
            <a:r>
              <a:rPr lang="en-US" altLang="en-US" i="1" dirty="0">
                <a:latin typeface="Times New Roman" pitchFamily="18" charset="0"/>
                <a:cs typeface="Times New Roman" panose="02020603050405020304" pitchFamily="18" charset="0"/>
              </a:rPr>
              <a:t>I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effectLst/>
                <a:latin typeface="+mn-lt"/>
              </a:rPr>
              <a:t> at </a:t>
            </a:r>
            <a:r>
              <a:rPr lang="en-US" altLang="en-US" i="1" dirty="0">
                <a:latin typeface="Times New Roman" pitchFamily="18" charset="0"/>
                <a:cs typeface="Times New Roman" panose="02020603050405020304" pitchFamily="18" charset="0"/>
              </a:rPr>
              <a:t>x = c 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effectLst/>
                <a:latin typeface="+mn-lt"/>
              </a:rPr>
              <a:t>or an absolute minimum on </a:t>
            </a:r>
            <a:r>
              <a:rPr lang="en-US" altLang="en-US" i="1" dirty="0">
                <a:latin typeface="Times New Roman" pitchFamily="18" charset="0"/>
                <a:cs typeface="Times New Roman" panose="02020603050405020304" pitchFamily="18" charset="0"/>
              </a:rPr>
              <a:t>I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effectLst/>
                <a:latin typeface="+mn-lt"/>
              </a:rPr>
              <a:t> at </a:t>
            </a:r>
            <a:r>
              <a:rPr lang="en-US" altLang="en-US" i="1" dirty="0">
                <a:latin typeface="Times New Roman" pitchFamily="18" charset="0"/>
                <a:cs typeface="Times New Roman" panose="02020603050405020304" pitchFamily="18" charset="0"/>
              </a:rPr>
              <a:t> x = c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effectLst/>
                <a:latin typeface="+mn-lt"/>
              </a:rPr>
              <a:t>, we say </a:t>
            </a:r>
            <a:r>
              <a:rPr lang="en-US" altLang="en-US" i="1" dirty="0">
                <a:latin typeface="Times New Roman" pitchFamily="18" charset="0"/>
                <a:cs typeface="Times New Roman" panose="02020603050405020304" pitchFamily="18" charset="0"/>
              </a:rPr>
              <a:t>f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effectLst/>
                <a:latin typeface="+mn-lt"/>
              </a:rPr>
              <a:t> has an 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effectLst/>
                <a:latin typeface="+mn-lt"/>
              </a:rPr>
              <a:t>absolute extrema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effectLst/>
                <a:latin typeface="+mn-lt"/>
              </a:rPr>
              <a:t> </a:t>
            </a:r>
          </a:p>
          <a:p>
            <a:pPr lvl="0"/>
            <a:r>
              <a:rPr kumimoji="0" lang="en-US" altLang="en-US" b="0" i="0" u="none" strike="noStrike" cap="none" normalizeH="0" baseline="0" dirty="0">
                <a:ln>
                  <a:noFill/>
                </a:ln>
                <a:effectLst/>
                <a:latin typeface="+mn-lt"/>
              </a:rPr>
              <a:t>on </a:t>
            </a:r>
            <a:r>
              <a:rPr lang="en-US" altLang="en-US" i="1" dirty="0">
                <a:latin typeface="Times New Roman" pitchFamily="18" charset="0"/>
                <a:cs typeface="Times New Roman" panose="02020603050405020304" pitchFamily="18" charset="0"/>
              </a:rPr>
              <a:t>I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effectLst/>
                <a:latin typeface="+mn-lt"/>
              </a:rPr>
              <a:t> at </a:t>
            </a:r>
            <a:r>
              <a:rPr lang="en-US" altLang="en-US" i="1" dirty="0">
                <a:latin typeface="Times New Roman" pitchFamily="18" charset="0"/>
                <a:cs typeface="Times New Roman" panose="02020603050405020304" pitchFamily="18" charset="0"/>
              </a:rPr>
              <a:t>c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effectLst/>
                <a:latin typeface="+mn-lt"/>
              </a:rPr>
              <a:t>.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46BDDB4F-52DE-48F7-8C49-F32370B8CE8A}"/>
              </a:ext>
            </a:extLst>
          </p:cNvPr>
          <p:cNvSpPr txBox="1"/>
          <p:nvPr/>
        </p:nvSpPr>
        <p:spPr>
          <a:xfrm>
            <a:off x="198272" y="620688"/>
            <a:ext cx="8550192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1828800"/>
            <a:r>
              <a:rPr lang="en-US" altLang="en-US" dirty="0">
                <a:latin typeface="+mn-lt"/>
              </a:rPr>
              <a:t>Let </a:t>
            </a:r>
            <a:r>
              <a:rPr lang="en-US" altLang="en-US" i="1" dirty="0">
                <a:cs typeface="Times New Roman" panose="02020603050405020304" pitchFamily="18" charset="0"/>
              </a:rPr>
              <a:t>f</a:t>
            </a:r>
            <a:r>
              <a:rPr lang="en-US" altLang="en-US" dirty="0">
                <a:latin typeface="+mn-lt"/>
              </a:rPr>
              <a:t> be a function defined over an interval  </a:t>
            </a:r>
            <a:r>
              <a:rPr lang="en-US" altLang="en-US" i="1" dirty="0">
                <a:cs typeface="Times New Roman" panose="02020603050405020304" pitchFamily="18" charset="0"/>
              </a:rPr>
              <a:t>I</a:t>
            </a:r>
          </a:p>
          <a:p>
            <a:r>
              <a:rPr lang="en-US" altLang="en-US" dirty="0">
                <a:latin typeface="+mn-lt"/>
              </a:rPr>
              <a:t> and let </a:t>
            </a:r>
            <a:r>
              <a:rPr lang="en-US" altLang="en-US" i="1" dirty="0">
                <a:cs typeface="Times New Roman" panose="02020603050405020304" pitchFamily="18" charset="0"/>
              </a:rPr>
              <a:t>c</a:t>
            </a:r>
            <a:r>
              <a:rPr lang="en-US" altLang="en-US" dirty="0">
                <a:latin typeface="+mn-lt"/>
              </a:rPr>
              <a:t> </a:t>
            </a:r>
            <a:r>
              <a:rPr lang="en-US" altLang="en-US" dirty="0">
                <a:cs typeface="Times New Roman" panose="02020603050405020304" pitchFamily="18" charset="0"/>
              </a:rPr>
              <a:t>∈</a:t>
            </a:r>
            <a:r>
              <a:rPr lang="en-US" altLang="en-US" dirty="0">
                <a:latin typeface="+mn-lt"/>
              </a:rPr>
              <a:t> </a:t>
            </a:r>
            <a:r>
              <a:rPr lang="en-US" altLang="en-US" i="1" dirty="0">
                <a:cs typeface="Times New Roman" panose="02020603050405020304" pitchFamily="18" charset="0"/>
              </a:rPr>
              <a:t>I</a:t>
            </a:r>
            <a:endParaRPr lang="en-GB" i="1" dirty="0">
              <a:cs typeface="Times New Roman" panose="02020603050405020304" pitchFamily="18" charset="0"/>
            </a:endParaRPr>
          </a:p>
        </p:txBody>
      </p:sp>
      <p:sp>
        <p:nvSpPr>
          <p:cNvPr id="20" name="Text Box 4">
            <a:extLst>
              <a:ext uri="{FF2B5EF4-FFF2-40B4-BE49-F238E27FC236}">
                <a16:creationId xmlns:a16="http://schemas.microsoft.com/office/drawing/2014/main" id="{7D568DAF-753A-41A5-B83A-6C69264DDD4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0100" y="2154569"/>
            <a:ext cx="8281988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dirty="0">
                <a:solidFill>
                  <a:srgbClr val="000000"/>
                </a:solidFill>
                <a:latin typeface="+mn-lt"/>
              </a:rPr>
              <a:t>We say that </a:t>
            </a:r>
            <a:r>
              <a:rPr lang="en-US" i="1" dirty="0">
                <a:solidFill>
                  <a:srgbClr val="000000"/>
                </a:solidFill>
                <a:cs typeface="Times New Roman" panose="02020603050405020304" pitchFamily="18" charset="0"/>
              </a:rPr>
              <a:t>f</a:t>
            </a:r>
            <a:r>
              <a:rPr lang="en-US" dirty="0">
                <a:solidFill>
                  <a:srgbClr val="000000"/>
                </a:solidFill>
                <a:cs typeface="Times New Roman" panose="02020603050405020304" pitchFamily="18" charset="0"/>
              </a:rPr>
              <a:t>(</a:t>
            </a:r>
            <a:r>
              <a:rPr lang="en-US" i="1" dirty="0">
                <a:solidFill>
                  <a:srgbClr val="000000"/>
                </a:solidFill>
                <a:cs typeface="Times New Roman" panose="02020603050405020304" pitchFamily="18" charset="0"/>
              </a:rPr>
              <a:t>x</a:t>
            </a:r>
            <a:r>
              <a:rPr lang="en-US" dirty="0">
                <a:solidFill>
                  <a:srgbClr val="000000"/>
                </a:solidFill>
                <a:cs typeface="Times New Roman" panose="02020603050405020304" pitchFamily="18" charset="0"/>
              </a:rPr>
              <a:t>)</a:t>
            </a:r>
            <a:r>
              <a:rPr lang="en-US" dirty="0">
                <a:solidFill>
                  <a:srgbClr val="000000"/>
                </a:solidFill>
                <a:latin typeface="+mn-lt"/>
              </a:rPr>
              <a:t> has an </a:t>
            </a:r>
            <a:r>
              <a:rPr lang="en-US" b="1" dirty="0">
                <a:solidFill>
                  <a:srgbClr val="000000"/>
                </a:solidFill>
                <a:latin typeface="+mn-lt"/>
              </a:rPr>
              <a:t>absolute (or global) minimum</a:t>
            </a:r>
            <a:r>
              <a:rPr lang="en-US" dirty="0">
                <a:solidFill>
                  <a:srgbClr val="000000"/>
                </a:solidFill>
                <a:latin typeface="+mn-lt"/>
              </a:rPr>
              <a:t> </a:t>
            </a:r>
          </a:p>
          <a:p>
            <a:r>
              <a:rPr lang="en-US" dirty="0">
                <a:solidFill>
                  <a:srgbClr val="000000"/>
                </a:solidFill>
                <a:latin typeface="+mn-lt"/>
              </a:rPr>
              <a:t>on </a:t>
            </a:r>
            <a:r>
              <a:rPr lang="en-US" i="1" dirty="0">
                <a:solidFill>
                  <a:srgbClr val="000000"/>
                </a:solidFill>
                <a:cs typeface="Times New Roman" panose="02020603050405020304" pitchFamily="18" charset="0"/>
              </a:rPr>
              <a:t>I</a:t>
            </a:r>
            <a:r>
              <a:rPr lang="en-US" dirty="0">
                <a:solidFill>
                  <a:srgbClr val="000000"/>
                </a:solidFill>
                <a:latin typeface="+mn-lt"/>
              </a:rPr>
              <a:t> at </a:t>
            </a:r>
            <a:r>
              <a:rPr lang="en-US" i="1" dirty="0">
                <a:solidFill>
                  <a:srgbClr val="000000"/>
                </a:solidFill>
                <a:cs typeface="Times New Roman" panose="02020603050405020304" pitchFamily="18" charset="0"/>
              </a:rPr>
              <a:t>x = c </a:t>
            </a:r>
            <a:r>
              <a:rPr lang="en-US" dirty="0">
                <a:solidFill>
                  <a:srgbClr val="000000"/>
                </a:solidFill>
                <a:latin typeface="+mn-lt"/>
              </a:rPr>
              <a:t>if </a:t>
            </a:r>
            <a:r>
              <a:rPr lang="en-US" i="1" dirty="0">
                <a:solidFill>
                  <a:srgbClr val="000000"/>
                </a:solidFill>
                <a:cs typeface="Times New Roman" panose="02020603050405020304" pitchFamily="18" charset="0"/>
              </a:rPr>
              <a:t>f</a:t>
            </a:r>
            <a:r>
              <a:rPr lang="en-US" dirty="0">
                <a:solidFill>
                  <a:srgbClr val="000000"/>
                </a:solidFill>
                <a:cs typeface="Times New Roman" panose="02020603050405020304" pitchFamily="18" charset="0"/>
              </a:rPr>
              <a:t>(</a:t>
            </a:r>
            <a:r>
              <a:rPr lang="en-US" i="1" dirty="0">
                <a:solidFill>
                  <a:srgbClr val="000000"/>
                </a:solidFill>
                <a:cs typeface="Times New Roman" panose="02020603050405020304" pitchFamily="18" charset="0"/>
              </a:rPr>
              <a:t>x</a:t>
            </a:r>
            <a:r>
              <a:rPr lang="en-US" dirty="0">
                <a:solidFill>
                  <a:srgbClr val="000000"/>
                </a:solidFill>
                <a:cs typeface="Times New Roman" panose="02020603050405020304" pitchFamily="18" charset="0"/>
              </a:rPr>
              <a:t>) ≥ </a:t>
            </a:r>
            <a:r>
              <a:rPr lang="en-US" i="1" dirty="0">
                <a:solidFill>
                  <a:srgbClr val="000000"/>
                </a:solidFill>
                <a:cs typeface="Times New Roman" panose="02020603050405020304" pitchFamily="18" charset="0"/>
              </a:rPr>
              <a:t>f</a:t>
            </a:r>
            <a:r>
              <a:rPr lang="en-US" dirty="0">
                <a:solidFill>
                  <a:srgbClr val="000000"/>
                </a:solidFill>
                <a:cs typeface="Times New Roman" panose="02020603050405020304" pitchFamily="18" charset="0"/>
              </a:rPr>
              <a:t>(</a:t>
            </a:r>
            <a:r>
              <a:rPr lang="en-US" i="1" dirty="0">
                <a:solidFill>
                  <a:srgbClr val="000000"/>
                </a:solidFill>
                <a:cs typeface="Times New Roman" panose="02020603050405020304" pitchFamily="18" charset="0"/>
              </a:rPr>
              <a:t>c</a:t>
            </a:r>
            <a:r>
              <a:rPr lang="en-US" dirty="0">
                <a:solidFill>
                  <a:srgbClr val="000000"/>
                </a:solidFill>
                <a:cs typeface="Times New Roman" panose="02020603050405020304" pitchFamily="18" charset="0"/>
              </a:rPr>
              <a:t>) </a:t>
            </a:r>
            <a:r>
              <a:rPr lang="en-US" dirty="0">
                <a:solidFill>
                  <a:srgbClr val="000000"/>
                </a:solidFill>
                <a:latin typeface="+mn-lt"/>
              </a:rPr>
              <a:t>for all </a:t>
            </a:r>
            <a:r>
              <a:rPr lang="en-US" i="1" dirty="0">
                <a:solidFill>
                  <a:srgbClr val="000000"/>
                </a:solidFill>
                <a:cs typeface="Times New Roman" panose="02020603050405020304" pitchFamily="18" charset="0"/>
              </a:rPr>
              <a:t>x</a:t>
            </a:r>
            <a:r>
              <a:rPr lang="en-US" altLang="en-US" dirty="0">
                <a:solidFill>
                  <a:srgbClr val="424242"/>
                </a:solidFill>
                <a:cs typeface="Times New Roman" panose="02020603050405020304" pitchFamily="18" charset="0"/>
              </a:rPr>
              <a:t> ∈ </a:t>
            </a:r>
            <a:r>
              <a:rPr lang="en-US" altLang="en-US" i="1" dirty="0">
                <a:solidFill>
                  <a:srgbClr val="424242"/>
                </a:solidFill>
                <a:cs typeface="Times New Roman" panose="02020603050405020304" pitchFamily="18" charset="0"/>
              </a:rPr>
              <a:t>I</a:t>
            </a:r>
            <a:r>
              <a:rPr lang="en-US" altLang="en-US" dirty="0">
                <a:solidFill>
                  <a:srgbClr val="424242"/>
                </a:solidFill>
                <a:cs typeface="Times New Roman" panose="02020603050405020304" pitchFamily="18" charset="0"/>
              </a:rPr>
              <a:t> </a:t>
            </a:r>
            <a:r>
              <a:rPr lang="en-US" dirty="0">
                <a:solidFill>
                  <a:srgbClr val="000000"/>
                </a:solidFill>
                <a:latin typeface="+mn-lt"/>
              </a:rPr>
              <a:t>.</a:t>
            </a:r>
            <a:endParaRPr lang="en-GB" sz="24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ECAA36C4-F201-4B26-A9D3-206ED323231E}"/>
              </a:ext>
            </a:extLst>
          </p:cNvPr>
          <p:cNvSpPr txBox="1"/>
          <p:nvPr/>
        </p:nvSpPr>
        <p:spPr>
          <a:xfrm>
            <a:off x="218664" y="5850141"/>
            <a:ext cx="8550192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en-US" sz="2200" dirty="0">
                <a:latin typeface="+mn-lt"/>
              </a:rPr>
              <a:t>The real number c is a point in the domain at which the absolute extremum occurs. </a:t>
            </a:r>
            <a:endParaRPr lang="en-GB" sz="22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3072487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8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8612" grpId="0"/>
      <p:bldP spid="8" grpId="0"/>
      <p:bldP spid="16" grpId="0"/>
      <p:bldP spid="17" grpId="0"/>
      <p:bldP spid="2" grpId="0"/>
      <p:bldP spid="20" grpId="0"/>
      <p:bldP spid="2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6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53905" y="183928"/>
            <a:ext cx="8229600" cy="503238"/>
          </a:xfrm>
        </p:spPr>
        <p:txBody>
          <a:bodyPr>
            <a:normAutofit fontScale="90000"/>
          </a:bodyPr>
          <a:lstStyle/>
          <a:p>
            <a:r>
              <a:rPr lang="en-GB" sz="2800" dirty="0"/>
              <a:t>Maxima/minima</a:t>
            </a:r>
          </a:p>
        </p:txBody>
      </p:sp>
      <p:sp>
        <p:nvSpPr>
          <p:cNvPr id="706563" name="Text Box 3"/>
          <p:cNvSpPr txBox="1">
            <a:spLocks noChangeArrowheads="1"/>
          </p:cNvSpPr>
          <p:nvPr/>
        </p:nvSpPr>
        <p:spPr bwMode="auto">
          <a:xfrm>
            <a:off x="559746" y="813006"/>
            <a:ext cx="8024508" cy="830997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square">
            <a:spAutoFit/>
          </a:bodyPr>
          <a:lstStyle/>
          <a:p>
            <a:r>
              <a:rPr lang="en-US" dirty="0">
                <a:latin typeface="+mn-lt"/>
              </a:rPr>
              <a:t>A function may have both an absolute maximum and an absolute minimum, just one extremum, or neither.</a:t>
            </a:r>
            <a:endParaRPr lang="en-GB" dirty="0">
              <a:latin typeface="+mn-lt"/>
            </a:endParaRPr>
          </a:p>
        </p:txBody>
      </p:sp>
      <p:sp>
        <p:nvSpPr>
          <p:cNvPr id="39" name="Rectangle 38">
            <a:hlinkClick r:id="rId3"/>
            <a:extLst>
              <a:ext uri="{FF2B5EF4-FFF2-40B4-BE49-F238E27FC236}">
                <a16:creationId xmlns:a16="http://schemas.microsoft.com/office/drawing/2014/main" id="{C1FD939F-27C6-4F69-95F9-C3ACD7B9A56D}"/>
              </a:ext>
            </a:extLst>
          </p:cNvPr>
          <p:cNvSpPr/>
          <p:nvPr/>
        </p:nvSpPr>
        <p:spPr>
          <a:xfrm>
            <a:off x="8041375" y="67398"/>
            <a:ext cx="990600" cy="685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0" name="Picture 29" descr="Chart, line chart&#10;&#10;Description automatically generated">
            <a:extLst>
              <a:ext uri="{FF2B5EF4-FFF2-40B4-BE49-F238E27FC236}">
                <a16:creationId xmlns:a16="http://schemas.microsoft.com/office/drawing/2014/main" id="{BF21BAB7-F809-4F58-B9F7-7CECC8F48EB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8738" t="21987" r="28737" b="19185"/>
          <a:stretch/>
        </p:blipFill>
        <p:spPr>
          <a:xfrm>
            <a:off x="2393046" y="1769843"/>
            <a:ext cx="3087872" cy="2401679"/>
          </a:xfrm>
          <a:prstGeom prst="rect">
            <a:avLst/>
          </a:prstGeom>
        </p:spPr>
      </p:pic>
      <p:pic>
        <p:nvPicPr>
          <p:cNvPr id="35" name="Picture 34" descr="Graphical user interface, chart&#10;&#10;Description automatically generated">
            <a:extLst>
              <a:ext uri="{FF2B5EF4-FFF2-40B4-BE49-F238E27FC236}">
                <a16:creationId xmlns:a16="http://schemas.microsoft.com/office/drawing/2014/main" id="{5357571B-FA82-49A8-9B4F-0DB22779D96B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42125" t="21987" r="38975" b="19185"/>
          <a:stretch/>
        </p:blipFill>
        <p:spPr>
          <a:xfrm>
            <a:off x="246509" y="4097053"/>
            <a:ext cx="1372388" cy="2401679"/>
          </a:xfrm>
          <a:prstGeom prst="rect">
            <a:avLst/>
          </a:prstGeom>
        </p:spPr>
      </p:pic>
      <p:sp>
        <p:nvSpPr>
          <p:cNvPr id="66" name="TextBox 65">
            <a:extLst>
              <a:ext uri="{FF2B5EF4-FFF2-40B4-BE49-F238E27FC236}">
                <a16:creationId xmlns:a16="http://schemas.microsoft.com/office/drawing/2014/main" id="{4DADBD9D-1CDB-484A-B786-3D981ED35AF8}"/>
              </a:ext>
            </a:extLst>
          </p:cNvPr>
          <p:cNvSpPr txBox="1"/>
          <p:nvPr/>
        </p:nvSpPr>
        <p:spPr>
          <a:xfrm>
            <a:off x="169553" y="2603430"/>
            <a:ext cx="86774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i="1" dirty="0">
                <a:solidFill>
                  <a:srgbClr val="000000"/>
                </a:solidFill>
                <a:cs typeface="Times New Roman" panose="02020603050405020304" pitchFamily="18" charset="0"/>
              </a:rPr>
              <a:t>f</a:t>
            </a:r>
            <a:r>
              <a:rPr lang="en-US" dirty="0">
                <a:solidFill>
                  <a:srgbClr val="000000"/>
                </a:solidFill>
                <a:cs typeface="Times New Roman" panose="02020603050405020304" pitchFamily="18" charset="0"/>
              </a:rPr>
              <a:t>(</a:t>
            </a:r>
            <a:r>
              <a:rPr lang="en-US" i="1" dirty="0">
                <a:solidFill>
                  <a:srgbClr val="000000"/>
                </a:solidFill>
                <a:cs typeface="Times New Roman" panose="02020603050405020304" pitchFamily="18" charset="0"/>
              </a:rPr>
              <a:t>x</a:t>
            </a:r>
            <a:r>
              <a:rPr lang="en-US" dirty="0">
                <a:solidFill>
                  <a:srgbClr val="000000"/>
                </a:solidFill>
                <a:cs typeface="Times New Roman" panose="02020603050405020304" pitchFamily="18" charset="0"/>
              </a:rPr>
              <a:t>) =</a:t>
            </a:r>
            <a:endParaRPr lang="en-GB" dirty="0"/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B0315737-DB30-4FA2-A57A-D6B0A1B9830E}"/>
              </a:ext>
            </a:extLst>
          </p:cNvPr>
          <p:cNvSpPr txBox="1"/>
          <p:nvPr/>
        </p:nvSpPr>
        <p:spPr>
          <a:xfrm>
            <a:off x="1041335" y="2610121"/>
            <a:ext cx="107608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i="1" dirty="0">
                <a:solidFill>
                  <a:srgbClr val="000000"/>
                </a:solidFill>
                <a:cs typeface="Times New Roman" panose="02020603050405020304" pitchFamily="18" charset="0"/>
              </a:rPr>
              <a:t>x</a:t>
            </a:r>
            <a:r>
              <a:rPr lang="en-US" baseline="30000" dirty="0">
                <a:solidFill>
                  <a:srgbClr val="000000"/>
                </a:solidFill>
                <a:cs typeface="Times New Roman" panose="02020603050405020304" pitchFamily="18" charset="0"/>
              </a:rPr>
              <a:t>3</a:t>
            </a:r>
            <a:r>
              <a:rPr lang="en-US" dirty="0">
                <a:solidFill>
                  <a:srgbClr val="000000"/>
                </a:solidFill>
                <a:cs typeface="Times New Roman" panose="02020603050405020304" pitchFamily="18" charset="0"/>
              </a:rPr>
              <a:t> + 2</a:t>
            </a:r>
            <a:endParaRPr lang="en-GB" baseline="30000" dirty="0"/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9E72F54D-7C4C-4FDF-B5AF-18270A2BC096}"/>
              </a:ext>
            </a:extLst>
          </p:cNvPr>
          <p:cNvSpPr txBox="1"/>
          <p:nvPr/>
        </p:nvSpPr>
        <p:spPr>
          <a:xfrm>
            <a:off x="459753" y="2996700"/>
            <a:ext cx="117773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000000"/>
                </a:solidFill>
                <a:cs typeface="Times New Roman" panose="02020603050405020304" pitchFamily="18" charset="0"/>
              </a:rPr>
              <a:t>(–∞, ∞)</a:t>
            </a:r>
            <a:endParaRPr lang="en-GB" baseline="30000" dirty="0">
              <a:cs typeface="Times New Roman" panose="02020603050405020304" pitchFamily="18" charset="0"/>
            </a:endParaRP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A73C4CDB-FAE8-4DEE-93D0-A301CC27D4FA}"/>
              </a:ext>
            </a:extLst>
          </p:cNvPr>
          <p:cNvSpPr txBox="1"/>
          <p:nvPr/>
        </p:nvSpPr>
        <p:spPr>
          <a:xfrm>
            <a:off x="80480" y="3412195"/>
            <a:ext cx="2360115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dirty="0">
                <a:solidFill>
                  <a:srgbClr val="000000"/>
                </a:solidFill>
                <a:latin typeface="+mn-lt"/>
                <a:cs typeface="Times New Roman" panose="02020603050405020304" pitchFamily="18" charset="0"/>
              </a:rPr>
              <a:t>No absolute maximum</a:t>
            </a:r>
            <a:endParaRPr lang="en-GB" sz="1600" baseline="30000" dirty="0"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5080A9E7-E645-4FC0-B61F-76229737C0F0}"/>
              </a:ext>
            </a:extLst>
          </p:cNvPr>
          <p:cNvSpPr txBox="1"/>
          <p:nvPr/>
        </p:nvSpPr>
        <p:spPr>
          <a:xfrm>
            <a:off x="80480" y="3757440"/>
            <a:ext cx="2360115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dirty="0">
                <a:solidFill>
                  <a:srgbClr val="000000"/>
                </a:solidFill>
                <a:latin typeface="+mn-lt"/>
                <a:cs typeface="Times New Roman" panose="02020603050405020304" pitchFamily="18" charset="0"/>
              </a:rPr>
              <a:t>No absolute minimum</a:t>
            </a:r>
            <a:endParaRPr lang="en-GB" sz="1600" baseline="30000" dirty="0"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2A45456F-91E0-41AF-9A93-8B4CC462AC3A}"/>
              </a:ext>
            </a:extLst>
          </p:cNvPr>
          <p:cNvSpPr txBox="1"/>
          <p:nvPr/>
        </p:nvSpPr>
        <p:spPr>
          <a:xfrm>
            <a:off x="2844516" y="4321426"/>
            <a:ext cx="86774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i="1" dirty="0">
                <a:solidFill>
                  <a:srgbClr val="000000"/>
                </a:solidFill>
                <a:cs typeface="Times New Roman" panose="02020603050405020304" pitchFamily="18" charset="0"/>
              </a:rPr>
              <a:t>f</a:t>
            </a:r>
            <a:r>
              <a:rPr lang="en-US" dirty="0">
                <a:solidFill>
                  <a:srgbClr val="000000"/>
                </a:solidFill>
                <a:cs typeface="Times New Roman" panose="02020603050405020304" pitchFamily="18" charset="0"/>
              </a:rPr>
              <a:t>(</a:t>
            </a:r>
            <a:r>
              <a:rPr lang="en-US" i="1" dirty="0">
                <a:solidFill>
                  <a:srgbClr val="000000"/>
                </a:solidFill>
                <a:cs typeface="Times New Roman" panose="02020603050405020304" pitchFamily="18" charset="0"/>
              </a:rPr>
              <a:t>x</a:t>
            </a:r>
            <a:r>
              <a:rPr lang="en-US" dirty="0">
                <a:solidFill>
                  <a:srgbClr val="000000"/>
                </a:solidFill>
                <a:cs typeface="Times New Roman" panose="02020603050405020304" pitchFamily="18" charset="0"/>
              </a:rPr>
              <a:t>) =</a:t>
            </a:r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3" name="TextBox 72">
                <a:extLst>
                  <a:ext uri="{FF2B5EF4-FFF2-40B4-BE49-F238E27FC236}">
                    <a16:creationId xmlns:a16="http://schemas.microsoft.com/office/drawing/2014/main" id="{897D4A25-58B6-4C37-ADC9-5294179C0284}"/>
                  </a:ext>
                </a:extLst>
              </p:cNvPr>
              <p:cNvSpPr txBox="1"/>
              <p:nvPr/>
            </p:nvSpPr>
            <p:spPr>
              <a:xfrm>
                <a:off x="3663612" y="4142047"/>
                <a:ext cx="1076082" cy="79105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 dirty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b="0" i="1" dirty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4</m:t>
                          </m:r>
                        </m:num>
                        <m:den>
                          <m:sSup>
                            <m:sSupPr>
                              <m:ctrlPr>
                                <a:rPr lang="en-US" i="1" dirty="0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dirty="0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b="0" i="1" dirty="0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b="0" i="1" dirty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+2</m:t>
                          </m:r>
                        </m:den>
                      </m:f>
                    </m:oMath>
                  </m:oMathPara>
                </a14:m>
                <a:endParaRPr lang="en-GB" baseline="30000" dirty="0"/>
              </a:p>
            </p:txBody>
          </p:sp>
        </mc:Choice>
        <mc:Fallback xmlns="">
          <p:sp>
            <p:nvSpPr>
              <p:cNvPr id="73" name="TextBox 72">
                <a:extLst>
                  <a:ext uri="{FF2B5EF4-FFF2-40B4-BE49-F238E27FC236}">
                    <a16:creationId xmlns:a16="http://schemas.microsoft.com/office/drawing/2014/main" id="{897D4A25-58B6-4C37-ADC9-5294179C028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63612" y="4142047"/>
                <a:ext cx="1076082" cy="79105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4" name="TextBox 73">
            <a:extLst>
              <a:ext uri="{FF2B5EF4-FFF2-40B4-BE49-F238E27FC236}">
                <a16:creationId xmlns:a16="http://schemas.microsoft.com/office/drawing/2014/main" id="{DC12B09A-0DD0-4CDD-8498-1560DB1267D7}"/>
              </a:ext>
            </a:extLst>
          </p:cNvPr>
          <p:cNvSpPr txBox="1"/>
          <p:nvPr/>
        </p:nvSpPr>
        <p:spPr>
          <a:xfrm>
            <a:off x="3145926" y="4978872"/>
            <a:ext cx="117773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000000"/>
                </a:solidFill>
                <a:cs typeface="Times New Roman" panose="02020603050405020304" pitchFamily="18" charset="0"/>
              </a:rPr>
              <a:t>(–∞, ∞)</a:t>
            </a:r>
            <a:endParaRPr lang="en-GB" baseline="30000" dirty="0">
              <a:cs typeface="Times New Roman" panose="02020603050405020304" pitchFamily="18" charset="0"/>
            </a:endParaRPr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384CCC98-92A2-44FF-BB54-2C174BEB8A96}"/>
              </a:ext>
            </a:extLst>
          </p:cNvPr>
          <p:cNvSpPr txBox="1"/>
          <p:nvPr/>
        </p:nvSpPr>
        <p:spPr>
          <a:xfrm>
            <a:off x="2756925" y="5394367"/>
            <a:ext cx="2369844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dirty="0">
                <a:solidFill>
                  <a:srgbClr val="000000"/>
                </a:solidFill>
                <a:latin typeface="+mn-lt"/>
                <a:cs typeface="Times New Roman" panose="02020603050405020304" pitchFamily="18" charset="0"/>
              </a:rPr>
              <a:t>Absolute maximum of 1 at </a:t>
            </a:r>
            <a:r>
              <a:rPr lang="en-US" sz="1600" i="1" dirty="0">
                <a:solidFill>
                  <a:srgbClr val="000000"/>
                </a:solidFill>
                <a:cs typeface="Times New Roman" panose="02020603050405020304" pitchFamily="18" charset="0"/>
              </a:rPr>
              <a:t>x</a:t>
            </a:r>
            <a:r>
              <a:rPr lang="en-US" sz="1600" dirty="0">
                <a:solidFill>
                  <a:srgbClr val="000000"/>
                </a:solidFill>
                <a:cs typeface="Times New Roman" panose="02020603050405020304" pitchFamily="18" charset="0"/>
              </a:rPr>
              <a:t> = 0</a:t>
            </a:r>
            <a:endParaRPr lang="en-GB" sz="1600" baseline="30000" dirty="0">
              <a:cs typeface="Times New Roman" panose="02020603050405020304" pitchFamily="18" charset="0"/>
            </a:endParaRPr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id="{6C482655-6CA7-482B-9F52-9A53FDA7FA7A}"/>
              </a:ext>
            </a:extLst>
          </p:cNvPr>
          <p:cNvSpPr txBox="1"/>
          <p:nvPr/>
        </p:nvSpPr>
        <p:spPr>
          <a:xfrm>
            <a:off x="2756924" y="5979142"/>
            <a:ext cx="2360115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dirty="0">
                <a:solidFill>
                  <a:srgbClr val="000000"/>
                </a:solidFill>
                <a:latin typeface="+mn-lt"/>
                <a:cs typeface="Times New Roman" panose="02020603050405020304" pitchFamily="18" charset="0"/>
              </a:rPr>
              <a:t>No absolute minimum</a:t>
            </a:r>
            <a:endParaRPr lang="en-GB" sz="1600" baseline="30000" dirty="0"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id="{8CD17AC6-0442-40B1-B8A4-F5EC4CADF2BC}"/>
              </a:ext>
            </a:extLst>
          </p:cNvPr>
          <p:cNvSpPr txBox="1"/>
          <p:nvPr/>
        </p:nvSpPr>
        <p:spPr>
          <a:xfrm>
            <a:off x="5964886" y="1826177"/>
            <a:ext cx="86774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i="1" dirty="0">
                <a:solidFill>
                  <a:srgbClr val="000000"/>
                </a:solidFill>
                <a:cs typeface="Times New Roman" panose="02020603050405020304" pitchFamily="18" charset="0"/>
              </a:rPr>
              <a:t>f</a:t>
            </a:r>
            <a:r>
              <a:rPr lang="en-US" dirty="0">
                <a:solidFill>
                  <a:srgbClr val="000000"/>
                </a:solidFill>
                <a:cs typeface="Times New Roman" panose="02020603050405020304" pitchFamily="18" charset="0"/>
              </a:rPr>
              <a:t>(</a:t>
            </a:r>
            <a:r>
              <a:rPr lang="en-US" i="1" dirty="0">
                <a:solidFill>
                  <a:srgbClr val="000000"/>
                </a:solidFill>
                <a:cs typeface="Times New Roman" panose="02020603050405020304" pitchFamily="18" charset="0"/>
              </a:rPr>
              <a:t>x</a:t>
            </a:r>
            <a:r>
              <a:rPr lang="en-US" dirty="0">
                <a:solidFill>
                  <a:srgbClr val="000000"/>
                </a:solidFill>
                <a:cs typeface="Times New Roman" panose="02020603050405020304" pitchFamily="18" charset="0"/>
              </a:rPr>
              <a:t>) =</a:t>
            </a:r>
            <a:endParaRPr lang="en-GB" dirty="0"/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id="{91980724-298B-4BC9-B118-6A53187B90DF}"/>
              </a:ext>
            </a:extLst>
          </p:cNvPr>
          <p:cNvSpPr txBox="1"/>
          <p:nvPr/>
        </p:nvSpPr>
        <p:spPr>
          <a:xfrm>
            <a:off x="6836667" y="1832868"/>
            <a:ext cx="178945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000000"/>
                </a:solidFill>
                <a:cs typeface="Times New Roman" panose="02020603050405020304" pitchFamily="18" charset="0"/>
              </a:rPr>
              <a:t>2cos(</a:t>
            </a:r>
            <a:r>
              <a:rPr lang="en-US" i="1" dirty="0">
                <a:solidFill>
                  <a:srgbClr val="000000"/>
                </a:solidFill>
                <a:cs typeface="Times New Roman" panose="02020603050405020304" pitchFamily="18" charset="0"/>
              </a:rPr>
              <a:t>x</a:t>
            </a:r>
            <a:r>
              <a:rPr lang="en-US" dirty="0">
                <a:solidFill>
                  <a:srgbClr val="000000"/>
                </a:solidFill>
                <a:cs typeface="Times New Roman" panose="02020603050405020304" pitchFamily="18" charset="0"/>
              </a:rPr>
              <a:t>)</a:t>
            </a:r>
            <a:endParaRPr lang="en-GB" baseline="30000" dirty="0"/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id="{0CB3FD66-8857-4050-AC24-C14F86FA1985}"/>
              </a:ext>
            </a:extLst>
          </p:cNvPr>
          <p:cNvSpPr txBox="1"/>
          <p:nvPr/>
        </p:nvSpPr>
        <p:spPr>
          <a:xfrm>
            <a:off x="6615749" y="2260147"/>
            <a:ext cx="117773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000000"/>
                </a:solidFill>
                <a:cs typeface="Times New Roman" panose="02020603050405020304" pitchFamily="18" charset="0"/>
              </a:rPr>
              <a:t>(–∞, ∞)</a:t>
            </a:r>
            <a:endParaRPr lang="en-GB" baseline="30000" dirty="0">
              <a:cs typeface="Times New Roman" panose="02020603050405020304" pitchFamily="18" charset="0"/>
            </a:endParaRPr>
          </a:p>
        </p:txBody>
      </p:sp>
      <p:sp>
        <p:nvSpPr>
          <p:cNvPr id="80" name="TextBox 79">
            <a:extLst>
              <a:ext uri="{FF2B5EF4-FFF2-40B4-BE49-F238E27FC236}">
                <a16:creationId xmlns:a16="http://schemas.microsoft.com/office/drawing/2014/main" id="{0BCD9378-0547-42BC-807C-265D38CBADFC}"/>
              </a:ext>
            </a:extLst>
          </p:cNvPr>
          <p:cNvSpPr txBox="1"/>
          <p:nvPr/>
        </p:nvSpPr>
        <p:spPr>
          <a:xfrm>
            <a:off x="6018004" y="2663558"/>
            <a:ext cx="2566249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dirty="0">
                <a:solidFill>
                  <a:srgbClr val="000000"/>
                </a:solidFill>
                <a:latin typeface="+mn-lt"/>
                <a:cs typeface="Times New Roman" panose="02020603050405020304" pitchFamily="18" charset="0"/>
              </a:rPr>
              <a:t>Absolute maximum of 2 at x = 0, ±2</a:t>
            </a:r>
            <a:r>
              <a:rPr lang="en-US" sz="1600" dirty="0">
                <a:solidFill>
                  <a:srgbClr val="000000"/>
                </a:solidFill>
                <a:latin typeface="Symbol" panose="05050102010706020507" pitchFamily="18" charset="2"/>
                <a:cs typeface="Times New Roman" panose="02020603050405020304" pitchFamily="18" charset="0"/>
              </a:rPr>
              <a:t>p, </a:t>
            </a:r>
            <a:r>
              <a:rPr lang="en-US" sz="1600" dirty="0">
                <a:solidFill>
                  <a:srgbClr val="000000"/>
                </a:solidFill>
                <a:latin typeface="+mn-lt"/>
                <a:cs typeface="Times New Roman" panose="02020603050405020304" pitchFamily="18" charset="0"/>
              </a:rPr>
              <a:t>±4</a:t>
            </a:r>
            <a:r>
              <a:rPr lang="en-US" sz="1600" dirty="0">
                <a:solidFill>
                  <a:srgbClr val="000000"/>
                </a:solidFill>
                <a:latin typeface="Symbol" panose="05050102010706020507" pitchFamily="18" charset="2"/>
                <a:cs typeface="Times New Roman" panose="02020603050405020304" pitchFamily="18" charset="0"/>
              </a:rPr>
              <a:t>p, </a:t>
            </a:r>
            <a:r>
              <a:rPr lang="en-US" sz="1600" dirty="0">
                <a:solidFill>
                  <a:srgbClr val="000000"/>
                </a:solidFill>
                <a:latin typeface="+mn-lt"/>
                <a:cs typeface="Times New Roman" panose="02020603050405020304" pitchFamily="18" charset="0"/>
              </a:rPr>
              <a:t>±6</a:t>
            </a:r>
            <a:r>
              <a:rPr lang="en-US" sz="1600" dirty="0">
                <a:solidFill>
                  <a:srgbClr val="000000"/>
                </a:solidFill>
                <a:latin typeface="Symbol" panose="05050102010706020507" pitchFamily="18" charset="2"/>
                <a:cs typeface="Times New Roman" panose="02020603050405020304" pitchFamily="18" charset="0"/>
              </a:rPr>
              <a:t>p,...</a:t>
            </a:r>
            <a:r>
              <a:rPr lang="en-US" sz="1600" dirty="0">
                <a:solidFill>
                  <a:srgbClr val="000000"/>
                </a:solidFill>
                <a:latin typeface="+mn-lt"/>
                <a:cs typeface="Times New Roman" panose="02020603050405020304" pitchFamily="18" charset="0"/>
              </a:rPr>
              <a:t> </a:t>
            </a:r>
            <a:endParaRPr lang="en-GB" sz="1600" baseline="30000" dirty="0"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81" name="TextBox 80">
            <a:extLst>
              <a:ext uri="{FF2B5EF4-FFF2-40B4-BE49-F238E27FC236}">
                <a16:creationId xmlns:a16="http://schemas.microsoft.com/office/drawing/2014/main" id="{ACC4ACC7-6ECA-47C4-9FDD-9CAC900E6555}"/>
              </a:ext>
            </a:extLst>
          </p:cNvPr>
          <p:cNvSpPr txBox="1"/>
          <p:nvPr/>
        </p:nvSpPr>
        <p:spPr>
          <a:xfrm>
            <a:off x="6018005" y="3458365"/>
            <a:ext cx="256625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dirty="0">
                <a:solidFill>
                  <a:srgbClr val="000000"/>
                </a:solidFill>
                <a:latin typeface="+mn-lt"/>
                <a:cs typeface="Times New Roman" panose="02020603050405020304" pitchFamily="18" charset="0"/>
              </a:rPr>
              <a:t>Absolute minimum of –2 at x ±</a:t>
            </a:r>
            <a:r>
              <a:rPr lang="en-US" sz="1600" dirty="0">
                <a:solidFill>
                  <a:srgbClr val="000000"/>
                </a:solidFill>
                <a:latin typeface="Symbol" panose="05050102010706020507" pitchFamily="18" charset="2"/>
                <a:cs typeface="Times New Roman" panose="02020603050405020304" pitchFamily="18" charset="0"/>
              </a:rPr>
              <a:t>p, </a:t>
            </a:r>
            <a:r>
              <a:rPr lang="en-US" sz="1600" dirty="0">
                <a:solidFill>
                  <a:srgbClr val="000000"/>
                </a:solidFill>
                <a:latin typeface="+mn-lt"/>
                <a:cs typeface="Times New Roman" panose="02020603050405020304" pitchFamily="18" charset="0"/>
              </a:rPr>
              <a:t>±3</a:t>
            </a:r>
            <a:r>
              <a:rPr lang="en-US" sz="1600" dirty="0">
                <a:solidFill>
                  <a:srgbClr val="000000"/>
                </a:solidFill>
                <a:latin typeface="Symbol" panose="05050102010706020507" pitchFamily="18" charset="2"/>
                <a:cs typeface="Times New Roman" panose="02020603050405020304" pitchFamily="18" charset="0"/>
              </a:rPr>
              <a:t>p, </a:t>
            </a:r>
            <a:r>
              <a:rPr lang="en-US" sz="1600" dirty="0">
                <a:solidFill>
                  <a:srgbClr val="000000"/>
                </a:solidFill>
                <a:latin typeface="+mn-lt"/>
                <a:cs typeface="Times New Roman" panose="02020603050405020304" pitchFamily="18" charset="0"/>
              </a:rPr>
              <a:t>±5</a:t>
            </a:r>
            <a:r>
              <a:rPr lang="en-US" sz="1600" dirty="0">
                <a:solidFill>
                  <a:srgbClr val="000000"/>
                </a:solidFill>
                <a:latin typeface="Symbol" panose="05050102010706020507" pitchFamily="18" charset="2"/>
                <a:cs typeface="Times New Roman" panose="02020603050405020304" pitchFamily="18" charset="0"/>
              </a:rPr>
              <a:t>p,...</a:t>
            </a:r>
            <a:r>
              <a:rPr lang="en-US" sz="1600" dirty="0">
                <a:solidFill>
                  <a:srgbClr val="000000"/>
                </a:solidFill>
                <a:latin typeface="+mn-lt"/>
                <a:cs typeface="Times New Roman" panose="02020603050405020304" pitchFamily="18" charset="0"/>
              </a:rPr>
              <a:t> </a:t>
            </a:r>
            <a:endParaRPr lang="en-GB" sz="1600" baseline="30000" dirty="0">
              <a:latin typeface="+mn-lt"/>
              <a:cs typeface="Times New Roman" panose="02020603050405020304" pitchFamily="18" charset="0"/>
            </a:endParaRPr>
          </a:p>
        </p:txBody>
      </p:sp>
      <p:pic>
        <p:nvPicPr>
          <p:cNvPr id="43" name="Picture 42" descr="Chart&#10;&#10;Description automatically generated">
            <a:extLst>
              <a:ext uri="{FF2B5EF4-FFF2-40B4-BE49-F238E27FC236}">
                <a16:creationId xmlns:a16="http://schemas.microsoft.com/office/drawing/2014/main" id="{7DC70DD5-865C-492A-A3E4-DA02E17FBCF7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12242" t="22899" r="11389" b="18356"/>
          <a:stretch/>
        </p:blipFill>
        <p:spPr>
          <a:xfrm>
            <a:off x="5191829" y="4547238"/>
            <a:ext cx="3814404" cy="164964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" grpId="0"/>
      <p:bldP spid="67" grpId="0"/>
      <p:bldP spid="69" grpId="0"/>
      <p:bldP spid="70" grpId="0"/>
      <p:bldP spid="71" grpId="0"/>
      <p:bldP spid="72" grpId="0"/>
      <p:bldP spid="73" grpId="0"/>
      <p:bldP spid="74" grpId="0"/>
      <p:bldP spid="75" grpId="0"/>
      <p:bldP spid="76" grpId="0"/>
      <p:bldP spid="77" grpId="0"/>
      <p:bldP spid="78" grpId="0"/>
      <p:bldP spid="79" grpId="0"/>
      <p:bldP spid="80" grpId="0"/>
      <p:bldP spid="8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6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53905" y="183928"/>
            <a:ext cx="8229600" cy="503238"/>
          </a:xfrm>
        </p:spPr>
        <p:txBody>
          <a:bodyPr>
            <a:normAutofit fontScale="90000"/>
          </a:bodyPr>
          <a:lstStyle/>
          <a:p>
            <a:r>
              <a:rPr lang="en-GB" sz="2800" dirty="0"/>
              <a:t>Maxima/minima</a:t>
            </a:r>
          </a:p>
        </p:txBody>
      </p:sp>
      <p:sp>
        <p:nvSpPr>
          <p:cNvPr id="706563" name="Text Box 3"/>
          <p:cNvSpPr txBox="1">
            <a:spLocks noChangeArrowheads="1"/>
          </p:cNvSpPr>
          <p:nvPr/>
        </p:nvSpPr>
        <p:spPr bwMode="auto">
          <a:xfrm>
            <a:off x="559746" y="813006"/>
            <a:ext cx="8024508" cy="830997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square">
            <a:spAutoFit/>
          </a:bodyPr>
          <a:lstStyle/>
          <a:p>
            <a:r>
              <a:rPr lang="en-US" dirty="0">
                <a:latin typeface="+mn-lt"/>
              </a:rPr>
              <a:t>A function may have both an absolute maximum and an absolute minimum, just one extremum, or neither.</a:t>
            </a:r>
            <a:endParaRPr lang="en-GB" dirty="0">
              <a:latin typeface="+mn-lt"/>
            </a:endParaRPr>
          </a:p>
        </p:txBody>
      </p:sp>
      <p:sp>
        <p:nvSpPr>
          <p:cNvPr id="39" name="Rectangle 38">
            <a:hlinkClick r:id="rId3"/>
            <a:extLst>
              <a:ext uri="{FF2B5EF4-FFF2-40B4-BE49-F238E27FC236}">
                <a16:creationId xmlns:a16="http://schemas.microsoft.com/office/drawing/2014/main" id="{C1FD939F-27C6-4F69-95F9-C3ACD7B9A56D}"/>
              </a:ext>
            </a:extLst>
          </p:cNvPr>
          <p:cNvSpPr/>
          <p:nvPr/>
        </p:nvSpPr>
        <p:spPr>
          <a:xfrm>
            <a:off x="8041375" y="67398"/>
            <a:ext cx="990600" cy="685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A777B5F3-49A5-4144-B706-76647EC80BBE}"/>
              </a:ext>
            </a:extLst>
          </p:cNvPr>
          <p:cNvGrpSpPr/>
          <p:nvPr/>
        </p:nvGrpSpPr>
        <p:grpSpPr>
          <a:xfrm>
            <a:off x="5900528" y="1691493"/>
            <a:ext cx="3096344" cy="2952329"/>
            <a:chOff x="5516757" y="2564904"/>
            <a:chExt cx="3096344" cy="2952329"/>
          </a:xfrm>
        </p:grpSpPr>
        <p:pic>
          <p:nvPicPr>
            <p:cNvPr id="12" name="Picture 11" descr="Chart, line chart&#10;&#10;Description automatically generated">
              <a:extLst>
                <a:ext uri="{FF2B5EF4-FFF2-40B4-BE49-F238E27FC236}">
                  <a16:creationId xmlns:a16="http://schemas.microsoft.com/office/drawing/2014/main" id="{FBD04144-9F07-48BF-853F-F543E7AC8D2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28738" t="21987" r="37400" b="20586"/>
            <a:stretch/>
          </p:blipFill>
          <p:spPr>
            <a:xfrm>
              <a:off x="5516757" y="2564904"/>
              <a:ext cx="3096344" cy="2952329"/>
            </a:xfrm>
            <a:prstGeom prst="rect">
              <a:avLst/>
            </a:prstGeom>
          </p:spPr>
        </p:pic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3B650E63-6CA0-45C8-B663-085599232428}"/>
                </a:ext>
              </a:extLst>
            </p:cNvPr>
            <p:cNvSpPr/>
            <p:nvPr/>
          </p:nvSpPr>
          <p:spPr>
            <a:xfrm>
              <a:off x="7037273" y="3378097"/>
              <a:ext cx="73152" cy="73152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0" name="Oval 59">
              <a:extLst>
                <a:ext uri="{FF2B5EF4-FFF2-40B4-BE49-F238E27FC236}">
                  <a16:creationId xmlns:a16="http://schemas.microsoft.com/office/drawing/2014/main" id="{5EF9C19B-1FE2-43DB-B66F-A8A416F3C6BA}"/>
                </a:ext>
              </a:extLst>
            </p:cNvPr>
            <p:cNvSpPr/>
            <p:nvPr/>
          </p:nvSpPr>
          <p:spPr>
            <a:xfrm>
              <a:off x="8450143" y="3721492"/>
              <a:ext cx="73152" cy="73152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1" name="Oval 60">
              <a:extLst>
                <a:ext uri="{FF2B5EF4-FFF2-40B4-BE49-F238E27FC236}">
                  <a16:creationId xmlns:a16="http://schemas.microsoft.com/office/drawing/2014/main" id="{C2A5BBE9-CF8C-4BAC-BD65-335AABB4391C}"/>
                </a:ext>
              </a:extLst>
            </p:cNvPr>
            <p:cNvSpPr/>
            <p:nvPr/>
          </p:nvSpPr>
          <p:spPr>
            <a:xfrm>
              <a:off x="7744812" y="4428192"/>
              <a:ext cx="73152" cy="73152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3" name="Oval 62">
              <a:extLst>
                <a:ext uri="{FF2B5EF4-FFF2-40B4-BE49-F238E27FC236}">
                  <a16:creationId xmlns:a16="http://schemas.microsoft.com/office/drawing/2014/main" id="{81236C8B-F3C9-4EB6-8CFE-66362C341474}"/>
                </a:ext>
              </a:extLst>
            </p:cNvPr>
            <p:cNvSpPr/>
            <p:nvPr/>
          </p:nvSpPr>
          <p:spPr>
            <a:xfrm>
              <a:off x="7744812" y="4734064"/>
              <a:ext cx="73152" cy="73152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AB634336-C666-466E-B0D3-FE142EB59079}"/>
              </a:ext>
            </a:extLst>
          </p:cNvPr>
          <p:cNvSpPr txBox="1"/>
          <p:nvPr/>
        </p:nvSpPr>
        <p:spPr>
          <a:xfrm>
            <a:off x="519454" y="4890984"/>
            <a:ext cx="86774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i="1" dirty="0">
                <a:solidFill>
                  <a:srgbClr val="000000"/>
                </a:solidFill>
                <a:cs typeface="Times New Roman" panose="02020603050405020304" pitchFamily="18" charset="0"/>
              </a:rPr>
              <a:t>f</a:t>
            </a:r>
            <a:r>
              <a:rPr lang="en-US" dirty="0">
                <a:solidFill>
                  <a:srgbClr val="000000"/>
                </a:solidFill>
                <a:cs typeface="Times New Roman" panose="02020603050405020304" pitchFamily="18" charset="0"/>
              </a:rPr>
              <a:t>(</a:t>
            </a:r>
            <a:r>
              <a:rPr lang="en-US" i="1" dirty="0">
                <a:solidFill>
                  <a:srgbClr val="000000"/>
                </a:solidFill>
                <a:cs typeface="Times New Roman" panose="02020603050405020304" pitchFamily="18" charset="0"/>
              </a:rPr>
              <a:t>x</a:t>
            </a:r>
            <a:r>
              <a:rPr lang="en-US" dirty="0">
                <a:solidFill>
                  <a:srgbClr val="000000"/>
                </a:solidFill>
                <a:cs typeface="Times New Roman" panose="02020603050405020304" pitchFamily="18" charset="0"/>
              </a:rPr>
              <a:t>) =</a:t>
            </a:r>
            <a:endParaRPr lang="en-GB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41ECC30-6AA0-465A-BD56-3D0B3B76BB03}"/>
              </a:ext>
            </a:extLst>
          </p:cNvPr>
          <p:cNvSpPr txBox="1"/>
          <p:nvPr/>
        </p:nvSpPr>
        <p:spPr>
          <a:xfrm>
            <a:off x="1391235" y="4897675"/>
            <a:ext cx="121563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000000"/>
                </a:solidFill>
                <a:cs typeface="Times New Roman" panose="02020603050405020304" pitchFamily="18" charset="0"/>
              </a:rPr>
              <a:t>(</a:t>
            </a:r>
            <a:r>
              <a:rPr lang="en-US" i="1" dirty="0">
                <a:solidFill>
                  <a:srgbClr val="000000"/>
                </a:solidFill>
                <a:cs typeface="Times New Roman" panose="02020603050405020304" pitchFamily="18" charset="0"/>
              </a:rPr>
              <a:t>x – </a:t>
            </a:r>
            <a:r>
              <a:rPr lang="en-US" dirty="0">
                <a:solidFill>
                  <a:srgbClr val="000000"/>
                </a:solidFill>
                <a:cs typeface="Times New Roman" panose="02020603050405020304" pitchFamily="18" charset="0"/>
              </a:rPr>
              <a:t>2)</a:t>
            </a:r>
            <a:r>
              <a:rPr lang="en-US" baseline="30000" dirty="0">
                <a:solidFill>
                  <a:srgbClr val="000000"/>
                </a:solidFill>
                <a:cs typeface="Times New Roman" panose="02020603050405020304" pitchFamily="18" charset="0"/>
              </a:rPr>
              <a:t>2</a:t>
            </a:r>
            <a:endParaRPr lang="en-GB" baseline="30000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78EBFD4-9F1B-4D04-BD9C-991A538F61B9}"/>
              </a:ext>
            </a:extLst>
          </p:cNvPr>
          <p:cNvSpPr txBox="1"/>
          <p:nvPr/>
        </p:nvSpPr>
        <p:spPr>
          <a:xfrm>
            <a:off x="809654" y="5284254"/>
            <a:ext cx="117773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000000"/>
                </a:solidFill>
                <a:cs typeface="Times New Roman" panose="02020603050405020304" pitchFamily="18" charset="0"/>
              </a:rPr>
              <a:t>[1, 4]</a:t>
            </a:r>
            <a:endParaRPr lang="en-GB" baseline="30000" dirty="0">
              <a:cs typeface="Times New Roman" panose="02020603050405020304" pitchFamily="18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C52A9ED-0FB8-4622-90EA-D46633A3DFBB}"/>
              </a:ext>
            </a:extLst>
          </p:cNvPr>
          <p:cNvSpPr txBox="1"/>
          <p:nvPr/>
        </p:nvSpPr>
        <p:spPr>
          <a:xfrm>
            <a:off x="153905" y="5699749"/>
            <a:ext cx="3256075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dirty="0">
                <a:solidFill>
                  <a:srgbClr val="000000"/>
                </a:solidFill>
                <a:latin typeface="+mn-lt"/>
                <a:cs typeface="Times New Roman" panose="02020603050405020304" pitchFamily="18" charset="0"/>
              </a:rPr>
              <a:t>Absolute maximum of 4 at  x = 4</a:t>
            </a:r>
            <a:endParaRPr lang="en-GB" sz="1600" baseline="30000" dirty="0"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39C011D4-AF52-4E92-A9A5-72C7F60E2A77}"/>
              </a:ext>
            </a:extLst>
          </p:cNvPr>
          <p:cNvSpPr txBox="1"/>
          <p:nvPr/>
        </p:nvSpPr>
        <p:spPr>
          <a:xfrm>
            <a:off x="153905" y="6044994"/>
            <a:ext cx="3256075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dirty="0">
                <a:solidFill>
                  <a:srgbClr val="000000"/>
                </a:solidFill>
                <a:latin typeface="+mn-lt"/>
                <a:cs typeface="Times New Roman" panose="02020603050405020304" pitchFamily="18" charset="0"/>
              </a:rPr>
              <a:t>Absolute minimum of 0 at x = 2</a:t>
            </a:r>
            <a:endParaRPr lang="en-GB" sz="1600" baseline="30000" dirty="0"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DF00FEFF-21B5-4D95-A91B-C281C357DE82}"/>
              </a:ext>
            </a:extLst>
          </p:cNvPr>
          <p:cNvSpPr txBox="1"/>
          <p:nvPr/>
        </p:nvSpPr>
        <p:spPr>
          <a:xfrm>
            <a:off x="6015126" y="4882743"/>
            <a:ext cx="86774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i="1" dirty="0">
                <a:solidFill>
                  <a:srgbClr val="000000"/>
                </a:solidFill>
                <a:cs typeface="Times New Roman" panose="02020603050405020304" pitchFamily="18" charset="0"/>
              </a:rPr>
              <a:t>f</a:t>
            </a:r>
            <a:r>
              <a:rPr lang="en-US" dirty="0">
                <a:solidFill>
                  <a:srgbClr val="000000"/>
                </a:solidFill>
                <a:cs typeface="Times New Roman" panose="02020603050405020304" pitchFamily="18" charset="0"/>
              </a:rPr>
              <a:t>(</a:t>
            </a:r>
            <a:r>
              <a:rPr lang="en-US" i="1" dirty="0">
                <a:solidFill>
                  <a:srgbClr val="000000"/>
                </a:solidFill>
                <a:cs typeface="Times New Roman" panose="02020603050405020304" pitchFamily="18" charset="0"/>
              </a:rPr>
              <a:t>x</a:t>
            </a:r>
            <a:r>
              <a:rPr lang="en-US" dirty="0">
                <a:solidFill>
                  <a:srgbClr val="000000"/>
                </a:solidFill>
                <a:cs typeface="Times New Roman" panose="02020603050405020304" pitchFamily="18" charset="0"/>
              </a:rPr>
              <a:t>) =</a:t>
            </a:r>
            <a:endParaRPr lang="en-GB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527578AE-6703-41FF-AC20-17389D3F83C8}"/>
              </a:ext>
            </a:extLst>
          </p:cNvPr>
          <p:cNvSpPr txBox="1"/>
          <p:nvPr/>
        </p:nvSpPr>
        <p:spPr>
          <a:xfrm>
            <a:off x="6929923" y="4691312"/>
            <a:ext cx="210205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000000"/>
                </a:solidFill>
                <a:cs typeface="Times New Roman" panose="02020603050405020304" pitchFamily="18" charset="0"/>
              </a:rPr>
              <a:t>2 – </a:t>
            </a:r>
            <a:r>
              <a:rPr lang="en-US" i="1" dirty="0">
                <a:solidFill>
                  <a:srgbClr val="000000"/>
                </a:solidFill>
                <a:cs typeface="Times New Roman" panose="02020603050405020304" pitchFamily="18" charset="0"/>
              </a:rPr>
              <a:t>x</a:t>
            </a:r>
            <a:r>
              <a:rPr lang="en-US" baseline="30000" dirty="0">
                <a:solidFill>
                  <a:srgbClr val="000000"/>
                </a:solidFill>
                <a:cs typeface="Times New Roman" panose="02020603050405020304" pitchFamily="18" charset="0"/>
              </a:rPr>
              <a:t>2</a:t>
            </a:r>
            <a:r>
              <a:rPr lang="en-US" dirty="0">
                <a:solidFill>
                  <a:srgbClr val="000000"/>
                </a:solidFill>
                <a:cs typeface="Times New Roman" panose="02020603050405020304" pitchFamily="18" charset="0"/>
              </a:rPr>
              <a:t> 0 ≤ </a:t>
            </a:r>
            <a:r>
              <a:rPr lang="en-US" i="1" dirty="0">
                <a:solidFill>
                  <a:srgbClr val="000000"/>
                </a:solidFill>
                <a:cs typeface="Times New Roman" panose="02020603050405020304" pitchFamily="18" charset="0"/>
              </a:rPr>
              <a:t>x</a:t>
            </a:r>
            <a:r>
              <a:rPr lang="en-US" dirty="0">
                <a:solidFill>
                  <a:srgbClr val="000000"/>
                </a:solidFill>
                <a:cs typeface="Times New Roman" panose="02020603050405020304" pitchFamily="18" charset="0"/>
              </a:rPr>
              <a:t> &lt; 2</a:t>
            </a:r>
            <a:endParaRPr lang="en-GB" baseline="30000" dirty="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6D3AD518-0AE0-4710-A4D1-ACC454714720}"/>
              </a:ext>
            </a:extLst>
          </p:cNvPr>
          <p:cNvSpPr txBox="1"/>
          <p:nvPr/>
        </p:nvSpPr>
        <p:spPr>
          <a:xfrm>
            <a:off x="6015126" y="5674987"/>
            <a:ext cx="2793987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dirty="0">
                <a:solidFill>
                  <a:srgbClr val="000000"/>
                </a:solidFill>
                <a:latin typeface="+mn-lt"/>
                <a:cs typeface="Times New Roman" panose="02020603050405020304" pitchFamily="18" charset="0"/>
              </a:rPr>
              <a:t>Absolute maximum of 2 at x = 0</a:t>
            </a:r>
            <a:endParaRPr lang="en-GB" sz="1600" baseline="30000" dirty="0"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2BCE4DE5-4F37-4387-9581-C217525864AC}"/>
              </a:ext>
            </a:extLst>
          </p:cNvPr>
          <p:cNvSpPr txBox="1"/>
          <p:nvPr/>
        </p:nvSpPr>
        <p:spPr>
          <a:xfrm>
            <a:off x="6123768" y="6262661"/>
            <a:ext cx="2360115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dirty="0">
                <a:solidFill>
                  <a:srgbClr val="000000"/>
                </a:solidFill>
                <a:latin typeface="+mn-lt"/>
                <a:cs typeface="Times New Roman" panose="02020603050405020304" pitchFamily="18" charset="0"/>
              </a:rPr>
              <a:t>No absolute minimum</a:t>
            </a:r>
            <a:endParaRPr lang="en-GB" sz="1600" baseline="30000" dirty="0"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315F4F3C-FCC4-43CD-A02C-4C14391CD983}"/>
              </a:ext>
            </a:extLst>
          </p:cNvPr>
          <p:cNvSpPr txBox="1"/>
          <p:nvPr/>
        </p:nvSpPr>
        <p:spPr>
          <a:xfrm>
            <a:off x="3297332" y="1781628"/>
            <a:ext cx="86774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i="1" dirty="0">
                <a:solidFill>
                  <a:srgbClr val="000000"/>
                </a:solidFill>
                <a:cs typeface="Times New Roman" panose="02020603050405020304" pitchFamily="18" charset="0"/>
              </a:rPr>
              <a:t>f</a:t>
            </a:r>
            <a:r>
              <a:rPr lang="en-US" dirty="0">
                <a:solidFill>
                  <a:srgbClr val="000000"/>
                </a:solidFill>
                <a:cs typeface="Times New Roman" panose="02020603050405020304" pitchFamily="18" charset="0"/>
              </a:rPr>
              <a:t>(</a:t>
            </a:r>
            <a:r>
              <a:rPr lang="en-US" i="1" dirty="0">
                <a:solidFill>
                  <a:srgbClr val="000000"/>
                </a:solidFill>
                <a:cs typeface="Times New Roman" panose="02020603050405020304" pitchFamily="18" charset="0"/>
              </a:rPr>
              <a:t>x</a:t>
            </a:r>
            <a:r>
              <a:rPr lang="en-US" dirty="0">
                <a:solidFill>
                  <a:srgbClr val="000000"/>
                </a:solidFill>
                <a:cs typeface="Times New Roman" panose="02020603050405020304" pitchFamily="18" charset="0"/>
              </a:rPr>
              <a:t>) =</a:t>
            </a:r>
            <a:endParaRPr lang="en-GB" dirty="0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E464EE7A-8EF3-46DA-A2C6-A4568BA9EC07}"/>
              </a:ext>
            </a:extLst>
          </p:cNvPr>
          <p:cNvSpPr txBox="1"/>
          <p:nvPr/>
        </p:nvSpPr>
        <p:spPr>
          <a:xfrm>
            <a:off x="3838531" y="2310429"/>
            <a:ext cx="117773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000000"/>
                </a:solidFill>
                <a:cs typeface="Times New Roman" panose="02020603050405020304" pitchFamily="18" charset="0"/>
              </a:rPr>
              <a:t>[0, 2)</a:t>
            </a:r>
            <a:endParaRPr lang="en-GB" baseline="30000" dirty="0">
              <a:cs typeface="Times New Roman" panose="02020603050405020304" pitchFamily="18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1F1B505F-E6B9-476A-8E0A-C63027864222}"/>
              </a:ext>
            </a:extLst>
          </p:cNvPr>
          <p:cNvSpPr txBox="1"/>
          <p:nvPr/>
        </p:nvSpPr>
        <p:spPr>
          <a:xfrm>
            <a:off x="3147040" y="2699147"/>
            <a:ext cx="2360115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dirty="0">
                <a:solidFill>
                  <a:srgbClr val="000000"/>
                </a:solidFill>
                <a:latin typeface="+mn-lt"/>
                <a:cs typeface="Times New Roman" panose="02020603050405020304" pitchFamily="18" charset="0"/>
              </a:rPr>
              <a:t>No absolute maximum</a:t>
            </a:r>
            <a:endParaRPr lang="en-GB" sz="1600" baseline="30000" dirty="0"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E4919F02-4C22-460B-B300-361FBFF6B0FF}"/>
              </a:ext>
            </a:extLst>
          </p:cNvPr>
          <p:cNvSpPr txBox="1"/>
          <p:nvPr/>
        </p:nvSpPr>
        <p:spPr>
          <a:xfrm>
            <a:off x="3147039" y="3044392"/>
            <a:ext cx="2360115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dirty="0">
                <a:solidFill>
                  <a:srgbClr val="000000"/>
                </a:solidFill>
                <a:latin typeface="+mn-lt"/>
                <a:cs typeface="Times New Roman" panose="02020603050405020304" pitchFamily="18" charset="0"/>
              </a:rPr>
              <a:t>Absolute minimum of 0 at x = 0</a:t>
            </a:r>
            <a:endParaRPr lang="en-GB" sz="1600" baseline="30000" dirty="0">
              <a:latin typeface="+mn-lt"/>
              <a:cs typeface="Times New Roman" panose="02020603050405020304" pitchFamily="18" charset="0"/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A601FF3A-692C-465B-926C-9499859EF248}"/>
              </a:ext>
            </a:extLst>
          </p:cNvPr>
          <p:cNvGrpSpPr/>
          <p:nvPr/>
        </p:nvGrpSpPr>
        <p:grpSpPr>
          <a:xfrm>
            <a:off x="271360" y="1769843"/>
            <a:ext cx="2519136" cy="3023193"/>
            <a:chOff x="271360" y="1769843"/>
            <a:chExt cx="2519136" cy="3023193"/>
          </a:xfrm>
        </p:grpSpPr>
        <p:pic>
          <p:nvPicPr>
            <p:cNvPr id="26" name="Picture 25" descr="Chart, line chart&#10;&#10;Description automatically generated">
              <a:extLst>
                <a:ext uri="{FF2B5EF4-FFF2-40B4-BE49-F238E27FC236}">
                  <a16:creationId xmlns:a16="http://schemas.microsoft.com/office/drawing/2014/main" id="{553432DA-5BC3-4C4F-8ECE-2A95E000313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l="35825" t="21987" r="36625" b="19208"/>
            <a:stretch/>
          </p:blipFill>
          <p:spPr>
            <a:xfrm>
              <a:off x="271360" y="1769843"/>
              <a:ext cx="2519136" cy="3023193"/>
            </a:xfrm>
            <a:prstGeom prst="rect">
              <a:avLst/>
            </a:prstGeom>
          </p:spPr>
        </p:pic>
        <p:sp>
          <p:nvSpPr>
            <p:cNvPr id="31" name="Oval 30">
              <a:extLst>
                <a:ext uri="{FF2B5EF4-FFF2-40B4-BE49-F238E27FC236}">
                  <a16:creationId xmlns:a16="http://schemas.microsoft.com/office/drawing/2014/main" id="{C53F44D2-6160-4476-B546-EDBD13E3D239}"/>
                </a:ext>
              </a:extLst>
            </p:cNvPr>
            <p:cNvSpPr/>
            <p:nvPr/>
          </p:nvSpPr>
          <p:spPr>
            <a:xfrm>
              <a:off x="1494352" y="3208287"/>
              <a:ext cx="73152" cy="73152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2" name="Oval 31">
              <a:extLst>
                <a:ext uri="{FF2B5EF4-FFF2-40B4-BE49-F238E27FC236}">
                  <a16:creationId xmlns:a16="http://schemas.microsoft.com/office/drawing/2014/main" id="{9EE16362-6078-4D13-AFDF-31EDC7C59F43}"/>
                </a:ext>
              </a:extLst>
            </p:cNvPr>
            <p:cNvSpPr/>
            <p:nvPr/>
          </p:nvSpPr>
          <p:spPr>
            <a:xfrm>
              <a:off x="2542898" y="2152897"/>
              <a:ext cx="73152" cy="73152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3B0ADA28-CF38-4A00-A91F-4F8F201746B8}"/>
              </a:ext>
            </a:extLst>
          </p:cNvPr>
          <p:cNvGrpSpPr/>
          <p:nvPr/>
        </p:nvGrpSpPr>
        <p:grpSpPr>
          <a:xfrm>
            <a:off x="3409980" y="3648886"/>
            <a:ext cx="1871064" cy="2952329"/>
            <a:chOff x="3409980" y="3648886"/>
            <a:chExt cx="1871064" cy="2952329"/>
          </a:xfrm>
        </p:grpSpPr>
        <p:pic>
          <p:nvPicPr>
            <p:cNvPr id="28" name="Picture 27" descr="Chart&#10;&#10;Description automatically generated">
              <a:extLst>
                <a:ext uri="{FF2B5EF4-FFF2-40B4-BE49-F238E27FC236}">
                  <a16:creationId xmlns:a16="http://schemas.microsoft.com/office/drawing/2014/main" id="{C4CBD33C-C737-4A26-942B-33E623949E7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/>
            <a:srcRect l="40550" t="21987" r="38988" b="20586"/>
            <a:stretch/>
          </p:blipFill>
          <p:spPr>
            <a:xfrm>
              <a:off x="3409980" y="3648886"/>
              <a:ext cx="1871064" cy="2952329"/>
            </a:xfrm>
            <a:prstGeom prst="rect">
              <a:avLst/>
            </a:prstGeom>
          </p:spPr>
        </p:pic>
        <p:sp>
          <p:nvSpPr>
            <p:cNvPr id="33" name="Oval 32">
              <a:extLst>
                <a:ext uri="{FF2B5EF4-FFF2-40B4-BE49-F238E27FC236}">
                  <a16:creationId xmlns:a16="http://schemas.microsoft.com/office/drawing/2014/main" id="{0AAA7930-7209-4A7B-9EC6-DE95124BCB4C}"/>
                </a:ext>
              </a:extLst>
            </p:cNvPr>
            <p:cNvSpPr/>
            <p:nvPr/>
          </p:nvSpPr>
          <p:spPr>
            <a:xfrm>
              <a:off x="4120876" y="6101323"/>
              <a:ext cx="73152" cy="73152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ACFA6456-E006-47A5-A2DB-B760D08FA359}"/>
                  </a:ext>
                </a:extLst>
              </p:cNvPr>
              <p:cNvSpPr txBox="1"/>
              <p:nvPr/>
            </p:nvSpPr>
            <p:spPr>
              <a:xfrm>
                <a:off x="4037701" y="1635723"/>
                <a:ext cx="1076082" cy="75347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 dirty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b="0" i="1" dirty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𝑥</m:t>
                          </m:r>
                        </m:num>
                        <m:den>
                          <m:r>
                            <a:rPr lang="en-US" i="1" dirty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  <m:r>
                            <a:rPr lang="en-US" b="0" i="1" dirty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r>
                            <a:rPr lang="en-US" b="0" i="1" dirty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𝑥</m:t>
                          </m:r>
                        </m:den>
                      </m:f>
                    </m:oMath>
                  </m:oMathPara>
                </a14:m>
                <a:endParaRPr lang="en-GB" baseline="30000" dirty="0"/>
              </a:p>
            </p:txBody>
          </p:sp>
        </mc:Choice>
        <mc:Fallback xmlns="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ACFA6456-E006-47A5-A2DB-B760D08FA35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37701" y="1635723"/>
                <a:ext cx="1076082" cy="753476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6" name="TextBox 35">
            <a:extLst>
              <a:ext uri="{FF2B5EF4-FFF2-40B4-BE49-F238E27FC236}">
                <a16:creationId xmlns:a16="http://schemas.microsoft.com/office/drawing/2014/main" id="{ABAA686A-45F9-49E2-9773-2477B903E4AF}"/>
              </a:ext>
            </a:extLst>
          </p:cNvPr>
          <p:cNvSpPr txBox="1"/>
          <p:nvPr/>
        </p:nvSpPr>
        <p:spPr>
          <a:xfrm>
            <a:off x="6929923" y="5098579"/>
            <a:ext cx="210205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i="1" dirty="0">
                <a:solidFill>
                  <a:srgbClr val="000000"/>
                </a:solidFill>
                <a:cs typeface="Times New Roman" panose="02020603050405020304" pitchFamily="18" charset="0"/>
              </a:rPr>
              <a:t>x</a:t>
            </a:r>
            <a:r>
              <a:rPr lang="en-US" dirty="0">
                <a:solidFill>
                  <a:srgbClr val="000000"/>
                </a:solidFill>
                <a:cs typeface="Times New Roman" panose="02020603050405020304" pitchFamily="18" charset="0"/>
              </a:rPr>
              <a:t> – 3  2 ≤ </a:t>
            </a:r>
            <a:r>
              <a:rPr lang="en-US" i="1" dirty="0">
                <a:solidFill>
                  <a:srgbClr val="000000"/>
                </a:solidFill>
                <a:cs typeface="Times New Roman" panose="02020603050405020304" pitchFamily="18" charset="0"/>
              </a:rPr>
              <a:t>x</a:t>
            </a:r>
            <a:r>
              <a:rPr lang="en-US" dirty="0">
                <a:solidFill>
                  <a:srgbClr val="000000"/>
                </a:solidFill>
                <a:cs typeface="Times New Roman" panose="02020603050405020304" pitchFamily="18" charset="0"/>
              </a:rPr>
              <a:t> ≤ 4</a:t>
            </a:r>
            <a:endParaRPr lang="en-GB" baseline="30000" dirty="0"/>
          </a:p>
        </p:txBody>
      </p:sp>
      <p:sp>
        <p:nvSpPr>
          <p:cNvPr id="5" name="Left Brace 4">
            <a:extLst>
              <a:ext uri="{FF2B5EF4-FFF2-40B4-BE49-F238E27FC236}">
                <a16:creationId xmlns:a16="http://schemas.microsoft.com/office/drawing/2014/main" id="{11F0CE4B-011E-4984-BB0A-19E4E1F223C9}"/>
              </a:ext>
            </a:extLst>
          </p:cNvPr>
          <p:cNvSpPr/>
          <p:nvPr/>
        </p:nvSpPr>
        <p:spPr>
          <a:xfrm>
            <a:off x="6809484" y="4691312"/>
            <a:ext cx="120439" cy="868932"/>
          </a:xfrm>
          <a:prstGeom prst="leftBrac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528817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6" grpId="0"/>
      <p:bldP spid="17" grpId="0"/>
      <p:bldP spid="18" grpId="0"/>
      <p:bldP spid="19" grpId="0"/>
      <p:bldP spid="20" grpId="0"/>
      <p:bldP spid="22" grpId="0"/>
      <p:bldP spid="23" grpId="0"/>
      <p:bldP spid="24" grpId="0"/>
      <p:bldP spid="27" grpId="0"/>
      <p:bldP spid="29" grpId="0"/>
      <p:bldP spid="30" grpId="0"/>
      <p:bldP spid="35" grpId="0"/>
      <p:bldP spid="36" grpId="0"/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8611" name="Text Box 3"/>
          <p:cNvSpPr txBox="1">
            <a:spLocks noChangeArrowheads="1"/>
          </p:cNvSpPr>
          <p:nvPr/>
        </p:nvSpPr>
        <p:spPr bwMode="auto">
          <a:xfrm>
            <a:off x="251520" y="654610"/>
            <a:ext cx="244827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b="1" dirty="0">
                <a:latin typeface="+mn-lt"/>
              </a:rPr>
              <a:t>Definitions:</a:t>
            </a:r>
            <a:endParaRPr lang="en-GB" b="1" dirty="0">
              <a:latin typeface="+mn-lt"/>
            </a:endParaRPr>
          </a:p>
        </p:txBody>
      </p:sp>
      <p:sp>
        <p:nvSpPr>
          <p:cNvPr id="708612" name="Text Box 4"/>
          <p:cNvSpPr txBox="1">
            <a:spLocks noChangeArrowheads="1"/>
          </p:cNvSpPr>
          <p:nvPr/>
        </p:nvSpPr>
        <p:spPr bwMode="auto">
          <a:xfrm>
            <a:off x="800100" y="1400532"/>
            <a:ext cx="82296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dirty="0">
                <a:solidFill>
                  <a:srgbClr val="000000"/>
                </a:solidFill>
                <a:latin typeface="+mn-lt"/>
              </a:rPr>
              <a:t>We say that </a:t>
            </a:r>
            <a:r>
              <a:rPr lang="en-US" i="1" dirty="0">
                <a:solidFill>
                  <a:srgbClr val="000000"/>
                </a:solidFill>
                <a:cs typeface="Times New Roman" panose="02020603050405020304" pitchFamily="18" charset="0"/>
              </a:rPr>
              <a:t>f</a:t>
            </a:r>
            <a:r>
              <a:rPr lang="en-US" dirty="0">
                <a:solidFill>
                  <a:srgbClr val="000000"/>
                </a:solidFill>
                <a:cs typeface="Times New Roman" panose="02020603050405020304" pitchFamily="18" charset="0"/>
              </a:rPr>
              <a:t>(</a:t>
            </a:r>
            <a:r>
              <a:rPr lang="en-US" i="1" dirty="0">
                <a:solidFill>
                  <a:srgbClr val="000000"/>
                </a:solidFill>
                <a:cs typeface="Times New Roman" panose="02020603050405020304" pitchFamily="18" charset="0"/>
              </a:rPr>
              <a:t>x</a:t>
            </a:r>
            <a:r>
              <a:rPr lang="en-US" dirty="0">
                <a:solidFill>
                  <a:srgbClr val="000000"/>
                </a:solidFill>
                <a:cs typeface="Times New Roman" panose="02020603050405020304" pitchFamily="18" charset="0"/>
              </a:rPr>
              <a:t>)</a:t>
            </a:r>
            <a:r>
              <a:rPr lang="en-US" dirty="0">
                <a:solidFill>
                  <a:srgbClr val="000000"/>
                </a:solidFill>
                <a:latin typeface="+mn-lt"/>
              </a:rPr>
              <a:t> has a </a:t>
            </a:r>
            <a:r>
              <a:rPr lang="en-US" b="1" dirty="0">
                <a:solidFill>
                  <a:srgbClr val="000000"/>
                </a:solidFill>
                <a:latin typeface="+mn-lt"/>
              </a:rPr>
              <a:t>relative (or local) maximum</a:t>
            </a:r>
            <a:r>
              <a:rPr lang="en-US" dirty="0">
                <a:solidFill>
                  <a:srgbClr val="000000"/>
                </a:solidFill>
                <a:latin typeface="+mn-lt"/>
              </a:rPr>
              <a:t> </a:t>
            </a:r>
          </a:p>
          <a:p>
            <a:r>
              <a:rPr lang="en-US" dirty="0">
                <a:solidFill>
                  <a:srgbClr val="000000"/>
                </a:solidFill>
                <a:latin typeface="+mn-lt"/>
              </a:rPr>
              <a:t>on </a:t>
            </a:r>
            <a:r>
              <a:rPr lang="en-US" i="1" dirty="0">
                <a:solidFill>
                  <a:srgbClr val="000000"/>
                </a:solidFill>
                <a:cs typeface="Times New Roman" panose="02020603050405020304" pitchFamily="18" charset="0"/>
              </a:rPr>
              <a:t>I</a:t>
            </a:r>
            <a:r>
              <a:rPr lang="en-US" dirty="0">
                <a:solidFill>
                  <a:srgbClr val="000000"/>
                </a:solidFill>
                <a:latin typeface="+mn-lt"/>
              </a:rPr>
              <a:t> at </a:t>
            </a:r>
            <a:r>
              <a:rPr lang="en-US" i="1" dirty="0">
                <a:solidFill>
                  <a:srgbClr val="000000"/>
                </a:solidFill>
                <a:cs typeface="Times New Roman" panose="02020603050405020304" pitchFamily="18" charset="0"/>
              </a:rPr>
              <a:t>x = c </a:t>
            </a:r>
            <a:r>
              <a:rPr lang="en-US" dirty="0">
                <a:solidFill>
                  <a:srgbClr val="000000"/>
                </a:solidFill>
                <a:latin typeface="+mn-lt"/>
              </a:rPr>
              <a:t>if </a:t>
            </a:r>
            <a:r>
              <a:rPr lang="en-US" i="1" dirty="0">
                <a:solidFill>
                  <a:srgbClr val="000000"/>
                </a:solidFill>
                <a:cs typeface="Times New Roman" panose="02020603050405020304" pitchFamily="18" charset="0"/>
              </a:rPr>
              <a:t>f</a:t>
            </a:r>
            <a:r>
              <a:rPr lang="en-US" dirty="0">
                <a:solidFill>
                  <a:srgbClr val="000000"/>
                </a:solidFill>
                <a:cs typeface="Times New Roman" panose="02020603050405020304" pitchFamily="18" charset="0"/>
              </a:rPr>
              <a:t>(</a:t>
            </a:r>
            <a:r>
              <a:rPr lang="en-US" i="1" dirty="0">
                <a:solidFill>
                  <a:srgbClr val="000000"/>
                </a:solidFill>
                <a:cs typeface="Times New Roman" panose="02020603050405020304" pitchFamily="18" charset="0"/>
              </a:rPr>
              <a:t>x</a:t>
            </a:r>
            <a:r>
              <a:rPr lang="en-US" dirty="0">
                <a:solidFill>
                  <a:srgbClr val="000000"/>
                </a:solidFill>
                <a:cs typeface="Times New Roman" panose="02020603050405020304" pitchFamily="18" charset="0"/>
              </a:rPr>
              <a:t>) ≤ </a:t>
            </a:r>
            <a:r>
              <a:rPr lang="en-US" i="1" dirty="0">
                <a:solidFill>
                  <a:srgbClr val="000000"/>
                </a:solidFill>
                <a:cs typeface="Times New Roman" panose="02020603050405020304" pitchFamily="18" charset="0"/>
              </a:rPr>
              <a:t>f</a:t>
            </a:r>
            <a:r>
              <a:rPr lang="en-US" dirty="0">
                <a:solidFill>
                  <a:srgbClr val="000000"/>
                </a:solidFill>
                <a:cs typeface="Times New Roman" panose="02020603050405020304" pitchFamily="18" charset="0"/>
              </a:rPr>
              <a:t>(</a:t>
            </a:r>
            <a:r>
              <a:rPr lang="en-US" i="1" dirty="0">
                <a:solidFill>
                  <a:srgbClr val="000000"/>
                </a:solidFill>
                <a:cs typeface="Times New Roman" panose="02020603050405020304" pitchFamily="18" charset="0"/>
              </a:rPr>
              <a:t>c</a:t>
            </a:r>
            <a:r>
              <a:rPr lang="en-US" dirty="0">
                <a:solidFill>
                  <a:srgbClr val="000000"/>
                </a:solidFill>
                <a:cs typeface="Times New Roman" panose="02020603050405020304" pitchFamily="18" charset="0"/>
              </a:rPr>
              <a:t>) </a:t>
            </a:r>
            <a:r>
              <a:rPr lang="en-US" dirty="0">
                <a:solidFill>
                  <a:srgbClr val="000000"/>
                </a:solidFill>
                <a:latin typeface="+mn-lt"/>
              </a:rPr>
              <a:t>for all </a:t>
            </a:r>
            <a:r>
              <a:rPr lang="en-US" i="1" dirty="0">
                <a:solidFill>
                  <a:srgbClr val="000000"/>
                </a:solidFill>
                <a:cs typeface="Times New Roman" panose="02020603050405020304" pitchFamily="18" charset="0"/>
              </a:rPr>
              <a:t>x</a:t>
            </a:r>
            <a:r>
              <a:rPr lang="en-US" altLang="en-US" dirty="0">
                <a:solidFill>
                  <a:srgbClr val="424242"/>
                </a:solidFill>
                <a:cs typeface="Times New Roman" panose="02020603050405020304" pitchFamily="18" charset="0"/>
              </a:rPr>
              <a:t> ∈ </a:t>
            </a:r>
            <a:r>
              <a:rPr lang="en-US" altLang="en-US" i="1" dirty="0">
                <a:solidFill>
                  <a:srgbClr val="424242"/>
                </a:solidFill>
                <a:cs typeface="Times New Roman" panose="02020603050405020304" pitchFamily="18" charset="0"/>
              </a:rPr>
              <a:t>I</a:t>
            </a:r>
            <a:r>
              <a:rPr lang="en-US" altLang="en-US" dirty="0">
                <a:solidFill>
                  <a:srgbClr val="424242"/>
                </a:solidFill>
                <a:cs typeface="Times New Roman" panose="02020603050405020304" pitchFamily="18" charset="0"/>
              </a:rPr>
              <a:t> </a:t>
            </a:r>
            <a:r>
              <a:rPr lang="en-US" dirty="0">
                <a:solidFill>
                  <a:srgbClr val="000000"/>
                </a:solidFill>
                <a:latin typeface="+mn-lt"/>
              </a:rPr>
              <a:t>.</a:t>
            </a:r>
            <a:endParaRPr lang="en-GB" sz="24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198272" y="4021766"/>
            <a:ext cx="8678366" cy="21236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2200" dirty="0">
                <a:latin typeface="+mn-lt"/>
              </a:rPr>
              <a:t>All that’s required for a point to be a relative maximum or minimum is for that point to be a maximum or minimum in some interval of </a:t>
            </a:r>
            <a:r>
              <a:rPr lang="en-US" sz="2200" i="1" dirty="0">
                <a:cs typeface="Times New Roman" panose="02020603050405020304" pitchFamily="18" charset="0"/>
              </a:rPr>
              <a:t>x</a:t>
            </a:r>
            <a:r>
              <a:rPr lang="en-US" sz="2200" dirty="0">
                <a:latin typeface="+mn-lt"/>
              </a:rPr>
              <a:t>’s around </a:t>
            </a:r>
            <a:r>
              <a:rPr lang="en-US" sz="2200" i="1" dirty="0">
                <a:cs typeface="Times New Roman" panose="02020603050405020304" pitchFamily="18" charset="0"/>
              </a:rPr>
              <a:t>x = c</a:t>
            </a:r>
            <a:r>
              <a:rPr lang="en-US" sz="2200" dirty="0">
                <a:latin typeface="+mn-lt"/>
              </a:rPr>
              <a:t>. There may be larger or smaller values of the function at some other place, but relative to </a:t>
            </a:r>
            <a:r>
              <a:rPr lang="en-US" sz="2200" i="1" dirty="0">
                <a:cs typeface="Times New Roman" panose="02020603050405020304" pitchFamily="18" charset="0"/>
              </a:rPr>
              <a:t>x = c</a:t>
            </a:r>
            <a:r>
              <a:rPr lang="en-US" sz="2200" dirty="0">
                <a:latin typeface="+mn-lt"/>
              </a:rPr>
              <a:t>, or local to </a:t>
            </a:r>
            <a:r>
              <a:rPr lang="en-US" sz="2200" i="1" dirty="0">
                <a:cs typeface="Times New Roman" panose="02020603050405020304" pitchFamily="18" charset="0"/>
              </a:rPr>
              <a:t> x = c</a:t>
            </a:r>
            <a:r>
              <a:rPr lang="en-US" sz="2200" dirty="0">
                <a:latin typeface="+mn-lt"/>
              </a:rPr>
              <a:t>, </a:t>
            </a:r>
            <a:r>
              <a:rPr lang="en-US" sz="2200" i="1" dirty="0">
                <a:cs typeface="Times New Roman" panose="02020603050405020304" pitchFamily="18" charset="0"/>
              </a:rPr>
              <a:t>f</a:t>
            </a:r>
            <a:r>
              <a:rPr lang="en-US" sz="2200" dirty="0">
                <a:cs typeface="Times New Roman" panose="02020603050405020304" pitchFamily="18" charset="0"/>
              </a:rPr>
              <a:t>(</a:t>
            </a:r>
            <a:r>
              <a:rPr lang="en-US" sz="2200" i="1" dirty="0">
                <a:cs typeface="Times New Roman" panose="02020603050405020304" pitchFamily="18" charset="0"/>
              </a:rPr>
              <a:t>c</a:t>
            </a:r>
            <a:r>
              <a:rPr lang="en-US" sz="2200" dirty="0">
                <a:cs typeface="Times New Roman" panose="02020603050405020304" pitchFamily="18" charset="0"/>
              </a:rPr>
              <a:t>)</a:t>
            </a:r>
            <a:r>
              <a:rPr lang="en-US" sz="2200" dirty="0">
                <a:latin typeface="+mn-lt"/>
              </a:rPr>
              <a:t> is larger or smaller than all the other function values that are near it.</a:t>
            </a:r>
            <a:endParaRPr lang="en-GB" sz="2200" dirty="0">
              <a:latin typeface="+mn-lt"/>
            </a:endParaRPr>
          </a:p>
        </p:txBody>
      </p:sp>
      <p:sp>
        <p:nvSpPr>
          <p:cNvPr id="13" name="Rectangle 2">
            <a:extLst>
              <a:ext uri="{FF2B5EF4-FFF2-40B4-BE49-F238E27FC236}">
                <a16:creationId xmlns:a16="http://schemas.microsoft.com/office/drawing/2014/main" id="{69B7CB94-165C-479C-A4CA-D0DB4ACF10ED}"/>
              </a:ext>
            </a:extLst>
          </p:cNvPr>
          <p:cNvSpPr txBox="1">
            <a:spLocks noChangeArrowheads="1"/>
          </p:cNvSpPr>
          <p:nvPr/>
        </p:nvSpPr>
        <p:spPr>
          <a:xfrm>
            <a:off x="153905" y="183928"/>
            <a:ext cx="8229600" cy="503238"/>
          </a:xfrm>
          <a:prstGeom prst="rect">
            <a:avLst/>
          </a:prstGeom>
        </p:spPr>
        <p:txBody>
          <a:bodyPr bIns="91440" anchor="b" anchorCtr="0">
            <a:normAutofit fontScale="90000" lnSpcReduction="100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GB" sz="2800" dirty="0"/>
              <a:t>Maxima/minima</a:t>
            </a:r>
          </a:p>
        </p:txBody>
      </p:sp>
      <p:sp>
        <p:nvSpPr>
          <p:cNvPr id="14" name="Rectangle 13">
            <a:hlinkClick r:id="rId3"/>
            <a:extLst>
              <a:ext uri="{FF2B5EF4-FFF2-40B4-BE49-F238E27FC236}">
                <a16:creationId xmlns:a16="http://schemas.microsoft.com/office/drawing/2014/main" id="{FB161B45-53A9-4410-BA8B-2896D41F9B5A}"/>
              </a:ext>
            </a:extLst>
          </p:cNvPr>
          <p:cNvSpPr/>
          <p:nvPr/>
        </p:nvSpPr>
        <p:spPr>
          <a:xfrm>
            <a:off x="8041375" y="67398"/>
            <a:ext cx="990600" cy="685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Rectangle 14">
            <a:hlinkClick r:id="rId3"/>
            <a:extLst>
              <a:ext uri="{FF2B5EF4-FFF2-40B4-BE49-F238E27FC236}">
                <a16:creationId xmlns:a16="http://schemas.microsoft.com/office/drawing/2014/main" id="{038781F6-2AE1-4234-99DC-7372972E5A55}"/>
              </a:ext>
            </a:extLst>
          </p:cNvPr>
          <p:cNvSpPr/>
          <p:nvPr/>
        </p:nvSpPr>
        <p:spPr>
          <a:xfrm>
            <a:off x="800100" y="6332490"/>
            <a:ext cx="1714500" cy="228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6857E524-485F-4A5F-B716-8AA334DC08B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6970" y="3003703"/>
            <a:ext cx="8506043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0"/>
            <a:r>
              <a:rPr kumimoji="0" lang="en-US" altLang="en-US" b="0" i="0" u="none" strike="noStrike" cap="none" normalizeH="0" baseline="0" dirty="0">
                <a:ln>
                  <a:noFill/>
                </a:ln>
                <a:effectLst/>
                <a:latin typeface="+mn-lt"/>
              </a:rPr>
              <a:t>If </a:t>
            </a:r>
            <a:r>
              <a:rPr lang="en-US" altLang="en-US" i="1" dirty="0">
                <a:latin typeface="Times New Roman" pitchFamily="18" charset="0"/>
                <a:cs typeface="Times New Roman" panose="02020603050405020304" pitchFamily="18" charset="0"/>
              </a:rPr>
              <a:t>f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effectLst/>
                <a:latin typeface="+mn-lt"/>
              </a:rPr>
              <a:t> has a local maximum on </a:t>
            </a:r>
            <a:r>
              <a:rPr lang="en-US" altLang="en-US" i="1" dirty="0">
                <a:latin typeface="Times New Roman" pitchFamily="18" charset="0"/>
                <a:cs typeface="Times New Roman" panose="02020603050405020304" pitchFamily="18" charset="0"/>
              </a:rPr>
              <a:t>I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effectLst/>
                <a:latin typeface="+mn-lt"/>
              </a:rPr>
              <a:t> at </a:t>
            </a:r>
            <a:r>
              <a:rPr lang="en-US" altLang="en-US" i="1" dirty="0">
                <a:latin typeface="Times New Roman" pitchFamily="18" charset="0"/>
                <a:cs typeface="Times New Roman" panose="02020603050405020304" pitchFamily="18" charset="0"/>
              </a:rPr>
              <a:t>x = c 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effectLst/>
                <a:latin typeface="+mn-lt"/>
              </a:rPr>
              <a:t>or a local minimum on </a:t>
            </a:r>
            <a:r>
              <a:rPr lang="en-US" altLang="en-US" i="1" dirty="0">
                <a:latin typeface="Times New Roman" pitchFamily="18" charset="0"/>
                <a:cs typeface="Times New Roman" panose="02020603050405020304" pitchFamily="18" charset="0"/>
              </a:rPr>
              <a:t>I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effectLst/>
                <a:latin typeface="+mn-lt"/>
              </a:rPr>
              <a:t> at </a:t>
            </a:r>
            <a:r>
              <a:rPr lang="en-US" altLang="en-US" i="1" dirty="0">
                <a:latin typeface="Times New Roman" pitchFamily="18" charset="0"/>
                <a:cs typeface="Times New Roman" panose="02020603050405020304" pitchFamily="18" charset="0"/>
              </a:rPr>
              <a:t> x = c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effectLst/>
                <a:latin typeface="+mn-lt"/>
              </a:rPr>
              <a:t>, we say </a:t>
            </a:r>
            <a:r>
              <a:rPr lang="en-US" altLang="en-US" i="1" dirty="0">
                <a:latin typeface="Times New Roman" pitchFamily="18" charset="0"/>
                <a:cs typeface="Times New Roman" panose="02020603050405020304" pitchFamily="18" charset="0"/>
              </a:rPr>
              <a:t>f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effectLst/>
                <a:latin typeface="+mn-lt"/>
              </a:rPr>
              <a:t> has a 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effectLst/>
                <a:latin typeface="+mn-lt"/>
              </a:rPr>
              <a:t>relative extrema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effectLst/>
                <a:latin typeface="+mn-lt"/>
              </a:rPr>
              <a:t> on </a:t>
            </a:r>
            <a:r>
              <a:rPr lang="en-US" altLang="en-US" i="1" dirty="0">
                <a:latin typeface="Times New Roman" pitchFamily="18" charset="0"/>
                <a:cs typeface="Times New Roman" panose="02020603050405020304" pitchFamily="18" charset="0"/>
              </a:rPr>
              <a:t>I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effectLst/>
                <a:latin typeface="+mn-lt"/>
              </a:rPr>
              <a:t> at </a:t>
            </a:r>
            <a:r>
              <a:rPr lang="en-US" altLang="en-US" i="1" dirty="0">
                <a:latin typeface="Times New Roman" pitchFamily="18" charset="0"/>
                <a:cs typeface="Times New Roman" panose="02020603050405020304" pitchFamily="18" charset="0"/>
              </a:rPr>
              <a:t>c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effectLst/>
                <a:latin typeface="+mn-lt"/>
              </a:rPr>
              <a:t>.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46BDDB4F-52DE-48F7-8C49-F32370B8CE8A}"/>
              </a:ext>
            </a:extLst>
          </p:cNvPr>
          <p:cNvSpPr txBox="1"/>
          <p:nvPr/>
        </p:nvSpPr>
        <p:spPr>
          <a:xfrm>
            <a:off x="198272" y="620688"/>
            <a:ext cx="8883816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1828800"/>
            <a:r>
              <a:rPr lang="en-US" altLang="en-US" dirty="0">
                <a:latin typeface="+mn-lt"/>
              </a:rPr>
              <a:t>Let </a:t>
            </a:r>
            <a:r>
              <a:rPr lang="en-US" altLang="en-US" i="1" dirty="0">
                <a:cs typeface="Times New Roman" panose="02020603050405020304" pitchFamily="18" charset="0"/>
              </a:rPr>
              <a:t>f</a:t>
            </a:r>
            <a:r>
              <a:rPr lang="en-US" altLang="en-US" dirty="0">
                <a:latin typeface="+mn-lt"/>
              </a:rPr>
              <a:t> be a function defined over an open interval  </a:t>
            </a:r>
            <a:r>
              <a:rPr lang="en-US" altLang="en-US" i="1" dirty="0">
                <a:cs typeface="Times New Roman" panose="02020603050405020304" pitchFamily="18" charset="0"/>
              </a:rPr>
              <a:t>I </a:t>
            </a:r>
            <a:r>
              <a:rPr lang="en-US" altLang="en-US" dirty="0">
                <a:latin typeface="+mn-lt"/>
              </a:rPr>
              <a:t>and let </a:t>
            </a:r>
            <a:r>
              <a:rPr lang="en-US" altLang="en-US" i="1" dirty="0">
                <a:cs typeface="Times New Roman" panose="02020603050405020304" pitchFamily="18" charset="0"/>
              </a:rPr>
              <a:t>c</a:t>
            </a:r>
            <a:r>
              <a:rPr lang="en-US" altLang="en-US" dirty="0">
                <a:latin typeface="+mn-lt"/>
              </a:rPr>
              <a:t> </a:t>
            </a:r>
            <a:r>
              <a:rPr lang="en-US" altLang="en-US" dirty="0">
                <a:cs typeface="Times New Roman" panose="02020603050405020304" pitchFamily="18" charset="0"/>
              </a:rPr>
              <a:t>∈</a:t>
            </a:r>
            <a:r>
              <a:rPr lang="en-US" altLang="en-US" dirty="0">
                <a:latin typeface="+mn-lt"/>
              </a:rPr>
              <a:t> </a:t>
            </a:r>
            <a:r>
              <a:rPr lang="en-US" altLang="en-US" i="1" dirty="0">
                <a:cs typeface="Times New Roman" panose="02020603050405020304" pitchFamily="18" charset="0"/>
              </a:rPr>
              <a:t>I</a:t>
            </a:r>
            <a:endParaRPr lang="en-GB" i="1" dirty="0">
              <a:cs typeface="Times New Roman" panose="02020603050405020304" pitchFamily="18" charset="0"/>
            </a:endParaRPr>
          </a:p>
        </p:txBody>
      </p:sp>
      <p:sp>
        <p:nvSpPr>
          <p:cNvPr id="20" name="Text Box 4">
            <a:extLst>
              <a:ext uri="{FF2B5EF4-FFF2-40B4-BE49-F238E27FC236}">
                <a16:creationId xmlns:a16="http://schemas.microsoft.com/office/drawing/2014/main" id="{7D568DAF-753A-41A5-B83A-6C69264DDD4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0100" y="2154569"/>
            <a:ext cx="8281988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dirty="0">
                <a:solidFill>
                  <a:srgbClr val="000000"/>
                </a:solidFill>
                <a:latin typeface="+mn-lt"/>
              </a:rPr>
              <a:t>We say that </a:t>
            </a:r>
            <a:r>
              <a:rPr lang="en-US" i="1" dirty="0">
                <a:solidFill>
                  <a:srgbClr val="000000"/>
                </a:solidFill>
                <a:cs typeface="Times New Roman" panose="02020603050405020304" pitchFamily="18" charset="0"/>
              </a:rPr>
              <a:t>f</a:t>
            </a:r>
            <a:r>
              <a:rPr lang="en-US" dirty="0">
                <a:solidFill>
                  <a:srgbClr val="000000"/>
                </a:solidFill>
                <a:cs typeface="Times New Roman" panose="02020603050405020304" pitchFamily="18" charset="0"/>
              </a:rPr>
              <a:t>(</a:t>
            </a:r>
            <a:r>
              <a:rPr lang="en-US" i="1" dirty="0">
                <a:solidFill>
                  <a:srgbClr val="000000"/>
                </a:solidFill>
                <a:cs typeface="Times New Roman" panose="02020603050405020304" pitchFamily="18" charset="0"/>
              </a:rPr>
              <a:t>x</a:t>
            </a:r>
            <a:r>
              <a:rPr lang="en-US" dirty="0">
                <a:solidFill>
                  <a:srgbClr val="000000"/>
                </a:solidFill>
                <a:cs typeface="Times New Roman" panose="02020603050405020304" pitchFamily="18" charset="0"/>
              </a:rPr>
              <a:t>)</a:t>
            </a:r>
            <a:r>
              <a:rPr lang="en-US" dirty="0">
                <a:solidFill>
                  <a:srgbClr val="000000"/>
                </a:solidFill>
                <a:latin typeface="+mn-lt"/>
              </a:rPr>
              <a:t> has a </a:t>
            </a:r>
            <a:r>
              <a:rPr lang="en-US" b="1" dirty="0">
                <a:solidFill>
                  <a:srgbClr val="000000"/>
                </a:solidFill>
                <a:latin typeface="+mn-lt"/>
              </a:rPr>
              <a:t>relative (or local) minimum </a:t>
            </a:r>
          </a:p>
          <a:p>
            <a:r>
              <a:rPr lang="en-US" dirty="0">
                <a:solidFill>
                  <a:srgbClr val="000000"/>
                </a:solidFill>
                <a:latin typeface="+mn-lt"/>
              </a:rPr>
              <a:t>on </a:t>
            </a:r>
            <a:r>
              <a:rPr lang="en-US" i="1" dirty="0">
                <a:solidFill>
                  <a:srgbClr val="000000"/>
                </a:solidFill>
                <a:cs typeface="Times New Roman" panose="02020603050405020304" pitchFamily="18" charset="0"/>
              </a:rPr>
              <a:t>I</a:t>
            </a:r>
            <a:r>
              <a:rPr lang="en-US" dirty="0">
                <a:solidFill>
                  <a:srgbClr val="000000"/>
                </a:solidFill>
                <a:latin typeface="+mn-lt"/>
              </a:rPr>
              <a:t> at </a:t>
            </a:r>
            <a:r>
              <a:rPr lang="en-US" i="1" dirty="0">
                <a:solidFill>
                  <a:srgbClr val="000000"/>
                </a:solidFill>
                <a:cs typeface="Times New Roman" panose="02020603050405020304" pitchFamily="18" charset="0"/>
              </a:rPr>
              <a:t>x = c </a:t>
            </a:r>
            <a:r>
              <a:rPr lang="en-US" dirty="0">
                <a:solidFill>
                  <a:srgbClr val="000000"/>
                </a:solidFill>
                <a:latin typeface="+mn-lt"/>
              </a:rPr>
              <a:t>if </a:t>
            </a:r>
            <a:r>
              <a:rPr lang="en-US" i="1" dirty="0">
                <a:solidFill>
                  <a:srgbClr val="000000"/>
                </a:solidFill>
                <a:cs typeface="Times New Roman" panose="02020603050405020304" pitchFamily="18" charset="0"/>
              </a:rPr>
              <a:t>f</a:t>
            </a:r>
            <a:r>
              <a:rPr lang="en-US" dirty="0">
                <a:solidFill>
                  <a:srgbClr val="000000"/>
                </a:solidFill>
                <a:cs typeface="Times New Roman" panose="02020603050405020304" pitchFamily="18" charset="0"/>
              </a:rPr>
              <a:t>(</a:t>
            </a:r>
            <a:r>
              <a:rPr lang="en-US" i="1" dirty="0">
                <a:solidFill>
                  <a:srgbClr val="000000"/>
                </a:solidFill>
                <a:cs typeface="Times New Roman" panose="02020603050405020304" pitchFamily="18" charset="0"/>
              </a:rPr>
              <a:t>x</a:t>
            </a:r>
            <a:r>
              <a:rPr lang="en-US" dirty="0">
                <a:solidFill>
                  <a:srgbClr val="000000"/>
                </a:solidFill>
                <a:cs typeface="Times New Roman" panose="02020603050405020304" pitchFamily="18" charset="0"/>
              </a:rPr>
              <a:t>) ≥ </a:t>
            </a:r>
            <a:r>
              <a:rPr lang="en-US" i="1" dirty="0">
                <a:solidFill>
                  <a:srgbClr val="000000"/>
                </a:solidFill>
                <a:cs typeface="Times New Roman" panose="02020603050405020304" pitchFamily="18" charset="0"/>
              </a:rPr>
              <a:t>f</a:t>
            </a:r>
            <a:r>
              <a:rPr lang="en-US" dirty="0">
                <a:solidFill>
                  <a:srgbClr val="000000"/>
                </a:solidFill>
                <a:cs typeface="Times New Roman" panose="02020603050405020304" pitchFamily="18" charset="0"/>
              </a:rPr>
              <a:t>(</a:t>
            </a:r>
            <a:r>
              <a:rPr lang="en-US" i="1" dirty="0">
                <a:solidFill>
                  <a:srgbClr val="000000"/>
                </a:solidFill>
                <a:cs typeface="Times New Roman" panose="02020603050405020304" pitchFamily="18" charset="0"/>
              </a:rPr>
              <a:t>c</a:t>
            </a:r>
            <a:r>
              <a:rPr lang="en-US" dirty="0">
                <a:solidFill>
                  <a:srgbClr val="000000"/>
                </a:solidFill>
                <a:cs typeface="Times New Roman" panose="02020603050405020304" pitchFamily="18" charset="0"/>
              </a:rPr>
              <a:t>) </a:t>
            </a:r>
            <a:r>
              <a:rPr lang="en-US" dirty="0">
                <a:solidFill>
                  <a:srgbClr val="000000"/>
                </a:solidFill>
                <a:latin typeface="+mn-lt"/>
              </a:rPr>
              <a:t>for all </a:t>
            </a:r>
            <a:r>
              <a:rPr lang="en-US" i="1" dirty="0">
                <a:solidFill>
                  <a:srgbClr val="000000"/>
                </a:solidFill>
                <a:cs typeface="Times New Roman" panose="02020603050405020304" pitchFamily="18" charset="0"/>
              </a:rPr>
              <a:t>x</a:t>
            </a:r>
            <a:r>
              <a:rPr lang="en-US" altLang="en-US" dirty="0">
                <a:solidFill>
                  <a:srgbClr val="424242"/>
                </a:solidFill>
                <a:cs typeface="Times New Roman" panose="02020603050405020304" pitchFamily="18" charset="0"/>
              </a:rPr>
              <a:t> ∈ </a:t>
            </a:r>
            <a:r>
              <a:rPr lang="en-US" altLang="en-US" i="1" dirty="0">
                <a:solidFill>
                  <a:srgbClr val="424242"/>
                </a:solidFill>
                <a:cs typeface="Times New Roman" panose="02020603050405020304" pitchFamily="18" charset="0"/>
              </a:rPr>
              <a:t>I</a:t>
            </a:r>
            <a:r>
              <a:rPr lang="en-US" altLang="en-US" dirty="0">
                <a:solidFill>
                  <a:srgbClr val="424242"/>
                </a:solidFill>
                <a:cs typeface="Times New Roman" panose="02020603050405020304" pitchFamily="18" charset="0"/>
              </a:rPr>
              <a:t> </a:t>
            </a:r>
            <a:r>
              <a:rPr lang="en-US" dirty="0">
                <a:solidFill>
                  <a:srgbClr val="000000"/>
                </a:solidFill>
                <a:latin typeface="+mn-lt"/>
              </a:rPr>
              <a:t>.</a:t>
            </a:r>
            <a:endParaRPr lang="en-GB" sz="2400" dirty="0">
              <a:solidFill>
                <a:schemeClr val="tx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6321949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8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8612" grpId="0"/>
      <p:bldP spid="8" grpId="0"/>
      <p:bldP spid="2" grpId="0"/>
      <p:bldP spid="2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6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53905" y="183928"/>
            <a:ext cx="8229600" cy="503238"/>
          </a:xfrm>
        </p:spPr>
        <p:txBody>
          <a:bodyPr>
            <a:normAutofit fontScale="90000"/>
          </a:bodyPr>
          <a:lstStyle/>
          <a:p>
            <a:r>
              <a:rPr lang="en-GB" sz="2800" dirty="0"/>
              <a:t>Maxima/minima</a:t>
            </a:r>
          </a:p>
        </p:txBody>
      </p:sp>
      <p:sp>
        <p:nvSpPr>
          <p:cNvPr id="706563" name="Text Box 3"/>
          <p:cNvSpPr txBox="1">
            <a:spLocks noChangeArrowheads="1"/>
          </p:cNvSpPr>
          <p:nvPr/>
        </p:nvSpPr>
        <p:spPr bwMode="auto">
          <a:xfrm>
            <a:off x="179512" y="927100"/>
            <a:ext cx="8784976" cy="830997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en-GB" sz="2400" dirty="0">
                <a:latin typeface="+mn-lt"/>
              </a:rPr>
              <a:t>A function has a </a:t>
            </a:r>
            <a:r>
              <a:rPr lang="en-GB" sz="2400" b="1" dirty="0">
                <a:solidFill>
                  <a:srgbClr val="FF6600"/>
                </a:solidFill>
                <a:latin typeface="+mn-lt"/>
              </a:rPr>
              <a:t>relative maximum point</a:t>
            </a:r>
            <a:r>
              <a:rPr lang="en-GB" sz="2400" dirty="0">
                <a:latin typeface="+mn-lt"/>
              </a:rPr>
              <a:t> (or local maximum) when the function changes from increasing to decreasing.</a:t>
            </a:r>
          </a:p>
        </p:txBody>
      </p:sp>
      <p:sp>
        <p:nvSpPr>
          <p:cNvPr id="53" name="Text Box 3"/>
          <p:cNvSpPr txBox="1">
            <a:spLocks noChangeArrowheads="1"/>
          </p:cNvSpPr>
          <p:nvPr/>
        </p:nvSpPr>
        <p:spPr bwMode="auto">
          <a:xfrm>
            <a:off x="179512" y="1877923"/>
            <a:ext cx="8784976" cy="830997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en-GB" sz="2400" dirty="0">
                <a:latin typeface="+mn-lt"/>
              </a:rPr>
              <a:t>An </a:t>
            </a:r>
            <a:r>
              <a:rPr lang="en-GB" sz="2400" b="1" dirty="0">
                <a:solidFill>
                  <a:srgbClr val="FF6600"/>
                </a:solidFill>
                <a:latin typeface="+mn-lt"/>
              </a:rPr>
              <a:t>absolute maximum</a:t>
            </a:r>
            <a:r>
              <a:rPr lang="en-GB" sz="2400" dirty="0">
                <a:latin typeface="+mn-lt"/>
              </a:rPr>
              <a:t> (or global maximum) occurs at either the relative extrema or endpoints of a function.</a:t>
            </a:r>
          </a:p>
        </p:txBody>
      </p:sp>
      <p:sp>
        <p:nvSpPr>
          <p:cNvPr id="13" name="Rectangle 12"/>
          <p:cNvSpPr/>
          <p:nvPr/>
        </p:nvSpPr>
        <p:spPr>
          <a:xfrm>
            <a:off x="3160615" y="5980653"/>
            <a:ext cx="308610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dirty="0">
                <a:latin typeface="+mn-lt"/>
              </a:rPr>
              <a:t>B is a local maximum</a:t>
            </a:r>
          </a:p>
        </p:txBody>
      </p:sp>
      <p:sp>
        <p:nvSpPr>
          <p:cNvPr id="54" name="Rectangle 53"/>
          <p:cNvSpPr/>
          <p:nvPr/>
        </p:nvSpPr>
        <p:spPr>
          <a:xfrm>
            <a:off x="3174609" y="6331498"/>
            <a:ext cx="330250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dirty="0">
                <a:latin typeface="+mn-lt"/>
              </a:rPr>
              <a:t>E is a global maximum</a:t>
            </a:r>
          </a:p>
        </p:txBody>
      </p:sp>
      <p:grpSp>
        <p:nvGrpSpPr>
          <p:cNvPr id="56" name="Group 55"/>
          <p:cNvGrpSpPr/>
          <p:nvPr/>
        </p:nvGrpSpPr>
        <p:grpSpPr>
          <a:xfrm>
            <a:off x="2897283" y="3116354"/>
            <a:ext cx="3349433" cy="2777431"/>
            <a:chOff x="5220072" y="3027833"/>
            <a:chExt cx="3349433" cy="2777431"/>
          </a:xfrm>
        </p:grpSpPr>
        <p:grpSp>
          <p:nvGrpSpPr>
            <p:cNvPr id="32" name="Group 31"/>
            <p:cNvGrpSpPr/>
            <p:nvPr/>
          </p:nvGrpSpPr>
          <p:grpSpPr>
            <a:xfrm>
              <a:off x="5220072" y="3027833"/>
              <a:ext cx="3349433" cy="2777431"/>
              <a:chOff x="5220072" y="3027833"/>
              <a:chExt cx="3349433" cy="2777431"/>
            </a:xfrm>
          </p:grpSpPr>
          <p:cxnSp>
            <p:nvCxnSpPr>
              <p:cNvPr id="5" name="Straight Connector 4"/>
              <p:cNvCxnSpPr/>
              <p:nvPr/>
            </p:nvCxnSpPr>
            <p:spPr>
              <a:xfrm>
                <a:off x="5220072" y="4382274"/>
                <a:ext cx="3312368" cy="0"/>
              </a:xfrm>
              <a:prstGeom prst="line">
                <a:avLst/>
              </a:prstGeom>
              <a:ln w="22225">
                <a:solidFill>
                  <a:schemeClr val="tx1"/>
                </a:solidFill>
                <a:headEnd type="triangle" w="lg" len="lg"/>
                <a:tail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" name="Straight Connector 7"/>
              <p:cNvCxnSpPr/>
              <p:nvPr/>
            </p:nvCxnSpPr>
            <p:spPr>
              <a:xfrm>
                <a:off x="6876256" y="3027833"/>
                <a:ext cx="0" cy="2777431"/>
              </a:xfrm>
              <a:prstGeom prst="line">
                <a:avLst/>
              </a:prstGeom>
              <a:ln w="25400">
                <a:solidFill>
                  <a:schemeClr val="tx1"/>
                </a:solidFill>
                <a:headEnd type="triangle" w="lg" len="lg"/>
                <a:tail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" name="TextBox 10"/>
              <p:cNvSpPr txBox="1"/>
              <p:nvPr/>
            </p:nvSpPr>
            <p:spPr>
              <a:xfrm>
                <a:off x="5981038" y="3711495"/>
                <a:ext cx="448251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dirty="0">
                    <a:latin typeface="+mn-lt"/>
                  </a:rPr>
                  <a:t>B</a:t>
                </a:r>
              </a:p>
            </p:txBody>
          </p:sp>
          <p:sp>
            <p:nvSpPr>
              <p:cNvPr id="51" name="TextBox 50"/>
              <p:cNvSpPr txBox="1"/>
              <p:nvPr/>
            </p:nvSpPr>
            <p:spPr>
              <a:xfrm>
                <a:off x="8204021" y="3255983"/>
                <a:ext cx="365484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dirty="0">
                    <a:latin typeface="+mn-lt"/>
                  </a:rPr>
                  <a:t>E</a:t>
                </a:r>
              </a:p>
            </p:txBody>
          </p:sp>
          <p:sp>
            <p:nvSpPr>
              <p:cNvPr id="52" name="TextBox 51"/>
              <p:cNvSpPr txBox="1"/>
              <p:nvPr/>
            </p:nvSpPr>
            <p:spPr>
              <a:xfrm>
                <a:off x="5315088" y="5331698"/>
                <a:ext cx="409203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dirty="0">
                    <a:latin typeface="+mn-lt"/>
                  </a:rPr>
                  <a:t>A</a:t>
                </a:r>
              </a:p>
            </p:txBody>
          </p:sp>
          <p:sp>
            <p:nvSpPr>
              <p:cNvPr id="49" name="TextBox 48"/>
              <p:cNvSpPr txBox="1"/>
              <p:nvPr/>
            </p:nvSpPr>
            <p:spPr>
              <a:xfrm>
                <a:off x="7374360" y="4895605"/>
                <a:ext cx="511041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dirty="0">
                    <a:latin typeface="+mn-lt"/>
                  </a:rPr>
                  <a:t>D</a:t>
                </a:r>
              </a:p>
            </p:txBody>
          </p:sp>
          <p:sp>
            <p:nvSpPr>
              <p:cNvPr id="46" name="Oval 45"/>
              <p:cNvSpPr/>
              <p:nvPr/>
            </p:nvSpPr>
            <p:spPr>
              <a:xfrm>
                <a:off x="6087183" y="4011484"/>
                <a:ext cx="45720" cy="45719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8" name="Oval 47"/>
              <p:cNvSpPr/>
              <p:nvPr/>
            </p:nvSpPr>
            <p:spPr>
              <a:xfrm>
                <a:off x="7478024" y="4883545"/>
                <a:ext cx="45720" cy="45719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sp>
          <p:nvSpPr>
            <p:cNvPr id="55" name="Freeform 54"/>
            <p:cNvSpPr/>
            <p:nvPr/>
          </p:nvSpPr>
          <p:spPr>
            <a:xfrm>
              <a:off x="5649013" y="3725829"/>
              <a:ext cx="2734492" cy="1750423"/>
            </a:xfrm>
            <a:custGeom>
              <a:avLst/>
              <a:gdLst>
                <a:gd name="connsiteX0" fmla="*/ 0 w 2734492"/>
                <a:gd name="connsiteY0" fmla="*/ 1750423 h 1750423"/>
                <a:gd name="connsiteX1" fmla="*/ 365760 w 2734492"/>
                <a:gd name="connsiteY1" fmla="*/ 365760 h 1750423"/>
                <a:gd name="connsiteX2" fmla="*/ 940526 w 2734492"/>
                <a:gd name="connsiteY2" fmla="*/ 644434 h 1750423"/>
                <a:gd name="connsiteX3" fmla="*/ 1584960 w 2734492"/>
                <a:gd name="connsiteY3" fmla="*/ 653143 h 1750423"/>
                <a:gd name="connsiteX4" fmla="*/ 1898469 w 2734492"/>
                <a:gd name="connsiteY4" fmla="*/ 1158240 h 1750423"/>
                <a:gd name="connsiteX5" fmla="*/ 2734492 w 2734492"/>
                <a:gd name="connsiteY5" fmla="*/ 0 h 1750423"/>
                <a:gd name="connsiteX0" fmla="*/ 0 w 2734492"/>
                <a:gd name="connsiteY0" fmla="*/ 1750423 h 1750423"/>
                <a:gd name="connsiteX1" fmla="*/ 365760 w 2734492"/>
                <a:gd name="connsiteY1" fmla="*/ 365760 h 1750423"/>
                <a:gd name="connsiteX2" fmla="*/ 940526 w 2734492"/>
                <a:gd name="connsiteY2" fmla="*/ 644434 h 1750423"/>
                <a:gd name="connsiteX3" fmla="*/ 1228037 w 2734492"/>
                <a:gd name="connsiteY3" fmla="*/ 660434 h 1750423"/>
                <a:gd name="connsiteX4" fmla="*/ 1584960 w 2734492"/>
                <a:gd name="connsiteY4" fmla="*/ 653143 h 1750423"/>
                <a:gd name="connsiteX5" fmla="*/ 1898469 w 2734492"/>
                <a:gd name="connsiteY5" fmla="*/ 1158240 h 1750423"/>
                <a:gd name="connsiteX6" fmla="*/ 2734492 w 2734492"/>
                <a:gd name="connsiteY6" fmla="*/ 0 h 1750423"/>
                <a:gd name="connsiteX0" fmla="*/ 0 w 2734492"/>
                <a:gd name="connsiteY0" fmla="*/ 1750423 h 1750423"/>
                <a:gd name="connsiteX1" fmla="*/ 365760 w 2734492"/>
                <a:gd name="connsiteY1" fmla="*/ 365760 h 1750423"/>
                <a:gd name="connsiteX2" fmla="*/ 940526 w 2734492"/>
                <a:gd name="connsiteY2" fmla="*/ 644434 h 1750423"/>
                <a:gd name="connsiteX3" fmla="*/ 1228037 w 2734492"/>
                <a:gd name="connsiteY3" fmla="*/ 660434 h 1750423"/>
                <a:gd name="connsiteX4" fmla="*/ 1480450 w 2734492"/>
                <a:gd name="connsiteY4" fmla="*/ 655671 h 1750423"/>
                <a:gd name="connsiteX5" fmla="*/ 1584960 w 2734492"/>
                <a:gd name="connsiteY5" fmla="*/ 653143 h 1750423"/>
                <a:gd name="connsiteX6" fmla="*/ 1898469 w 2734492"/>
                <a:gd name="connsiteY6" fmla="*/ 1158240 h 1750423"/>
                <a:gd name="connsiteX7" fmla="*/ 2734492 w 2734492"/>
                <a:gd name="connsiteY7" fmla="*/ 0 h 1750423"/>
                <a:gd name="connsiteX0" fmla="*/ 0 w 2734492"/>
                <a:gd name="connsiteY0" fmla="*/ 1750423 h 1750423"/>
                <a:gd name="connsiteX1" fmla="*/ 365760 w 2734492"/>
                <a:gd name="connsiteY1" fmla="*/ 365760 h 1750423"/>
                <a:gd name="connsiteX2" fmla="*/ 940526 w 2734492"/>
                <a:gd name="connsiteY2" fmla="*/ 644434 h 1750423"/>
                <a:gd name="connsiteX3" fmla="*/ 1228037 w 2734492"/>
                <a:gd name="connsiteY3" fmla="*/ 660434 h 1750423"/>
                <a:gd name="connsiteX4" fmla="*/ 1480450 w 2734492"/>
                <a:gd name="connsiteY4" fmla="*/ 655671 h 1750423"/>
                <a:gd name="connsiteX5" fmla="*/ 1618298 w 2734492"/>
                <a:gd name="connsiteY5" fmla="*/ 743631 h 1750423"/>
                <a:gd name="connsiteX6" fmla="*/ 1898469 w 2734492"/>
                <a:gd name="connsiteY6" fmla="*/ 1158240 h 1750423"/>
                <a:gd name="connsiteX7" fmla="*/ 2734492 w 2734492"/>
                <a:gd name="connsiteY7" fmla="*/ 0 h 1750423"/>
                <a:gd name="connsiteX0" fmla="*/ 0 w 2734492"/>
                <a:gd name="connsiteY0" fmla="*/ 1750423 h 1750423"/>
                <a:gd name="connsiteX1" fmla="*/ 365760 w 2734492"/>
                <a:gd name="connsiteY1" fmla="*/ 365760 h 1750423"/>
                <a:gd name="connsiteX2" fmla="*/ 940526 w 2734492"/>
                <a:gd name="connsiteY2" fmla="*/ 644434 h 1750423"/>
                <a:gd name="connsiteX3" fmla="*/ 1061350 w 2734492"/>
                <a:gd name="connsiteY3" fmla="*/ 660434 h 1750423"/>
                <a:gd name="connsiteX4" fmla="*/ 1228037 w 2734492"/>
                <a:gd name="connsiteY4" fmla="*/ 660434 h 1750423"/>
                <a:gd name="connsiteX5" fmla="*/ 1480450 w 2734492"/>
                <a:gd name="connsiteY5" fmla="*/ 655671 h 1750423"/>
                <a:gd name="connsiteX6" fmla="*/ 1618298 w 2734492"/>
                <a:gd name="connsiteY6" fmla="*/ 743631 h 1750423"/>
                <a:gd name="connsiteX7" fmla="*/ 1898469 w 2734492"/>
                <a:gd name="connsiteY7" fmla="*/ 1158240 h 1750423"/>
                <a:gd name="connsiteX8" fmla="*/ 2734492 w 2734492"/>
                <a:gd name="connsiteY8" fmla="*/ 0 h 1750423"/>
                <a:gd name="connsiteX0" fmla="*/ 0 w 2734492"/>
                <a:gd name="connsiteY0" fmla="*/ 1750423 h 1750423"/>
                <a:gd name="connsiteX1" fmla="*/ 365760 w 2734492"/>
                <a:gd name="connsiteY1" fmla="*/ 365760 h 1750423"/>
                <a:gd name="connsiteX2" fmla="*/ 902426 w 2734492"/>
                <a:gd name="connsiteY2" fmla="*/ 596809 h 1750423"/>
                <a:gd name="connsiteX3" fmla="*/ 1061350 w 2734492"/>
                <a:gd name="connsiteY3" fmla="*/ 660434 h 1750423"/>
                <a:gd name="connsiteX4" fmla="*/ 1228037 w 2734492"/>
                <a:gd name="connsiteY4" fmla="*/ 660434 h 1750423"/>
                <a:gd name="connsiteX5" fmla="*/ 1480450 w 2734492"/>
                <a:gd name="connsiteY5" fmla="*/ 655671 h 1750423"/>
                <a:gd name="connsiteX6" fmla="*/ 1618298 w 2734492"/>
                <a:gd name="connsiteY6" fmla="*/ 743631 h 1750423"/>
                <a:gd name="connsiteX7" fmla="*/ 1898469 w 2734492"/>
                <a:gd name="connsiteY7" fmla="*/ 1158240 h 1750423"/>
                <a:gd name="connsiteX8" fmla="*/ 2734492 w 2734492"/>
                <a:gd name="connsiteY8" fmla="*/ 0 h 17504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734492" h="1750423">
                  <a:moveTo>
                    <a:pt x="0" y="1750423"/>
                  </a:moveTo>
                  <a:cubicBezTo>
                    <a:pt x="104503" y="1150257"/>
                    <a:pt x="215356" y="558029"/>
                    <a:pt x="365760" y="365760"/>
                  </a:cubicBezTo>
                  <a:cubicBezTo>
                    <a:pt x="516164" y="173491"/>
                    <a:pt x="786494" y="547697"/>
                    <a:pt x="902426" y="596809"/>
                  </a:cubicBezTo>
                  <a:cubicBezTo>
                    <a:pt x="1018358" y="645921"/>
                    <a:pt x="1013432" y="657767"/>
                    <a:pt x="1061350" y="660434"/>
                  </a:cubicBezTo>
                  <a:cubicBezTo>
                    <a:pt x="1109268" y="663101"/>
                    <a:pt x="1160568" y="664403"/>
                    <a:pt x="1228037" y="660434"/>
                  </a:cubicBezTo>
                  <a:cubicBezTo>
                    <a:pt x="1295506" y="656465"/>
                    <a:pt x="1420963" y="656886"/>
                    <a:pt x="1480450" y="655671"/>
                  </a:cubicBezTo>
                  <a:cubicBezTo>
                    <a:pt x="1539937" y="654456"/>
                    <a:pt x="1548628" y="659870"/>
                    <a:pt x="1618298" y="743631"/>
                  </a:cubicBezTo>
                  <a:cubicBezTo>
                    <a:pt x="1687968" y="827393"/>
                    <a:pt x="1712437" y="1282178"/>
                    <a:pt x="1898469" y="1158240"/>
                  </a:cubicBezTo>
                  <a:cubicBezTo>
                    <a:pt x="2084501" y="1034302"/>
                    <a:pt x="2412275" y="524691"/>
                    <a:pt x="2734492" y="0"/>
                  </a:cubicBezTo>
                </a:path>
              </a:pathLst>
            </a:custGeom>
            <a:noFill/>
            <a:ln>
              <a:solidFill>
                <a:srgbClr val="FF0000"/>
              </a:solidFill>
              <a:headEnd type="oval" w="lg" len="lg"/>
              <a:tailEnd type="oval" w="lg" len="lg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68" name="TextBox 67"/>
          <p:cNvSpPr txBox="1"/>
          <p:nvPr/>
        </p:nvSpPr>
        <p:spPr>
          <a:xfrm>
            <a:off x="4501588" y="4145724"/>
            <a:ext cx="4482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+mn-lt"/>
              </a:rPr>
              <a:t>C</a:t>
            </a:r>
          </a:p>
        </p:txBody>
      </p:sp>
      <p:sp>
        <p:nvSpPr>
          <p:cNvPr id="39" name="Rectangle 38">
            <a:hlinkClick r:id="rId3"/>
            <a:extLst>
              <a:ext uri="{FF2B5EF4-FFF2-40B4-BE49-F238E27FC236}">
                <a16:creationId xmlns:a16="http://schemas.microsoft.com/office/drawing/2014/main" id="{C1FD939F-27C6-4F69-95F9-C3ACD7B9A56D}"/>
              </a:ext>
            </a:extLst>
          </p:cNvPr>
          <p:cNvSpPr/>
          <p:nvPr/>
        </p:nvSpPr>
        <p:spPr>
          <a:xfrm>
            <a:off x="8041375" y="67398"/>
            <a:ext cx="990600" cy="685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0" name="Rectangle 39">
            <a:hlinkClick r:id="rId3"/>
            <a:extLst>
              <a:ext uri="{FF2B5EF4-FFF2-40B4-BE49-F238E27FC236}">
                <a16:creationId xmlns:a16="http://schemas.microsoft.com/office/drawing/2014/main" id="{6906F71F-E70E-43F6-A784-EAABC39C3F5A}"/>
              </a:ext>
            </a:extLst>
          </p:cNvPr>
          <p:cNvSpPr/>
          <p:nvPr/>
        </p:nvSpPr>
        <p:spPr>
          <a:xfrm>
            <a:off x="800100" y="6553200"/>
            <a:ext cx="1714500" cy="228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986316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" grpId="0" animBg="1"/>
      <p:bldP spid="13" grpId="0"/>
      <p:bldP spid="54" grpId="0"/>
      <p:bldP spid="6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63" name="Text Box 3"/>
          <p:cNvSpPr txBox="1">
            <a:spLocks noChangeArrowheads="1"/>
          </p:cNvSpPr>
          <p:nvPr/>
        </p:nvSpPr>
        <p:spPr bwMode="auto">
          <a:xfrm>
            <a:off x="179512" y="927100"/>
            <a:ext cx="8784976" cy="830997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en-GB" sz="2400" dirty="0">
                <a:latin typeface="+mn-lt"/>
              </a:rPr>
              <a:t>A function has a </a:t>
            </a:r>
            <a:r>
              <a:rPr lang="en-GB" sz="2400" b="1" dirty="0">
                <a:solidFill>
                  <a:srgbClr val="FF6600"/>
                </a:solidFill>
                <a:latin typeface="+mn-lt"/>
              </a:rPr>
              <a:t>relative minimum point</a:t>
            </a:r>
            <a:r>
              <a:rPr lang="en-GB" sz="2400" dirty="0">
                <a:latin typeface="+mn-lt"/>
              </a:rPr>
              <a:t> (or local minimum) when the function changes from decreasing to increasing.</a:t>
            </a:r>
          </a:p>
        </p:txBody>
      </p:sp>
      <p:sp>
        <p:nvSpPr>
          <p:cNvPr id="53" name="Text Box 3"/>
          <p:cNvSpPr txBox="1">
            <a:spLocks noChangeArrowheads="1"/>
          </p:cNvSpPr>
          <p:nvPr/>
        </p:nvSpPr>
        <p:spPr bwMode="auto">
          <a:xfrm>
            <a:off x="179512" y="1877923"/>
            <a:ext cx="8784976" cy="830997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en-GB" sz="2400" dirty="0">
                <a:latin typeface="+mn-lt"/>
              </a:rPr>
              <a:t>An </a:t>
            </a:r>
            <a:r>
              <a:rPr lang="en-GB" sz="2400" b="1" dirty="0">
                <a:solidFill>
                  <a:srgbClr val="FF6600"/>
                </a:solidFill>
                <a:latin typeface="+mn-lt"/>
              </a:rPr>
              <a:t>absolute minimum</a:t>
            </a:r>
            <a:r>
              <a:rPr lang="en-GB" sz="2400" dirty="0">
                <a:latin typeface="+mn-lt"/>
              </a:rPr>
              <a:t> (or global minimum) occurs at either the relative extrema or endpoints of a function.</a:t>
            </a:r>
          </a:p>
        </p:txBody>
      </p:sp>
      <p:sp>
        <p:nvSpPr>
          <p:cNvPr id="13" name="Rectangle 12"/>
          <p:cNvSpPr/>
          <p:nvPr/>
        </p:nvSpPr>
        <p:spPr>
          <a:xfrm>
            <a:off x="3160615" y="5840841"/>
            <a:ext cx="302518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dirty="0">
                <a:latin typeface="+mn-lt"/>
              </a:rPr>
              <a:t>D is a local minimum</a:t>
            </a:r>
          </a:p>
        </p:txBody>
      </p:sp>
      <p:sp>
        <p:nvSpPr>
          <p:cNvPr id="54" name="Rectangle 53"/>
          <p:cNvSpPr/>
          <p:nvPr/>
        </p:nvSpPr>
        <p:spPr>
          <a:xfrm>
            <a:off x="3174609" y="6191686"/>
            <a:ext cx="321434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dirty="0">
                <a:latin typeface="+mn-lt"/>
              </a:rPr>
              <a:t>A is a global minimum</a:t>
            </a:r>
          </a:p>
        </p:txBody>
      </p:sp>
      <p:grpSp>
        <p:nvGrpSpPr>
          <p:cNvPr id="83" name="Group 82"/>
          <p:cNvGrpSpPr/>
          <p:nvPr/>
        </p:nvGrpSpPr>
        <p:grpSpPr>
          <a:xfrm>
            <a:off x="2897283" y="2976542"/>
            <a:ext cx="3349433" cy="2777431"/>
            <a:chOff x="5220072" y="3027833"/>
            <a:chExt cx="3349433" cy="2777431"/>
          </a:xfrm>
        </p:grpSpPr>
        <p:grpSp>
          <p:nvGrpSpPr>
            <p:cNvPr id="84" name="Group 83"/>
            <p:cNvGrpSpPr/>
            <p:nvPr/>
          </p:nvGrpSpPr>
          <p:grpSpPr>
            <a:xfrm>
              <a:off x="5220072" y="3027833"/>
              <a:ext cx="3349433" cy="2777431"/>
              <a:chOff x="5220072" y="3027833"/>
              <a:chExt cx="3349433" cy="2777431"/>
            </a:xfrm>
          </p:grpSpPr>
          <p:cxnSp>
            <p:nvCxnSpPr>
              <p:cNvPr id="86" name="Straight Connector 85"/>
              <p:cNvCxnSpPr/>
              <p:nvPr/>
            </p:nvCxnSpPr>
            <p:spPr>
              <a:xfrm>
                <a:off x="5220072" y="4382274"/>
                <a:ext cx="3312368" cy="0"/>
              </a:xfrm>
              <a:prstGeom prst="line">
                <a:avLst/>
              </a:prstGeom>
              <a:ln w="22225">
                <a:solidFill>
                  <a:schemeClr val="tx1"/>
                </a:solidFill>
                <a:headEnd type="triangle" w="lg" len="lg"/>
                <a:tail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7" name="Straight Connector 86"/>
              <p:cNvCxnSpPr/>
              <p:nvPr/>
            </p:nvCxnSpPr>
            <p:spPr>
              <a:xfrm>
                <a:off x="6876256" y="3027833"/>
                <a:ext cx="0" cy="2777431"/>
              </a:xfrm>
              <a:prstGeom prst="line">
                <a:avLst/>
              </a:prstGeom>
              <a:ln w="25400">
                <a:solidFill>
                  <a:schemeClr val="tx1"/>
                </a:solidFill>
                <a:headEnd type="triangle" w="lg" len="lg"/>
                <a:tail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8" name="TextBox 87"/>
              <p:cNvSpPr txBox="1"/>
              <p:nvPr/>
            </p:nvSpPr>
            <p:spPr>
              <a:xfrm>
                <a:off x="5981038" y="3711495"/>
                <a:ext cx="448251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dirty="0">
                    <a:latin typeface="+mn-lt"/>
                  </a:rPr>
                  <a:t>B</a:t>
                </a:r>
              </a:p>
            </p:txBody>
          </p:sp>
          <p:sp>
            <p:nvSpPr>
              <p:cNvPr id="89" name="TextBox 88"/>
              <p:cNvSpPr txBox="1"/>
              <p:nvPr/>
            </p:nvSpPr>
            <p:spPr>
              <a:xfrm>
                <a:off x="8204021" y="3255983"/>
                <a:ext cx="365484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dirty="0">
                    <a:latin typeface="+mn-lt"/>
                  </a:rPr>
                  <a:t>E</a:t>
                </a:r>
              </a:p>
            </p:txBody>
          </p:sp>
          <p:sp>
            <p:nvSpPr>
              <p:cNvPr id="90" name="TextBox 89"/>
              <p:cNvSpPr txBox="1"/>
              <p:nvPr/>
            </p:nvSpPr>
            <p:spPr>
              <a:xfrm>
                <a:off x="5315088" y="5331698"/>
                <a:ext cx="409203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dirty="0">
                    <a:latin typeface="+mn-lt"/>
                  </a:rPr>
                  <a:t>A</a:t>
                </a:r>
              </a:p>
            </p:txBody>
          </p:sp>
          <p:sp>
            <p:nvSpPr>
              <p:cNvPr id="91" name="TextBox 90"/>
              <p:cNvSpPr txBox="1"/>
              <p:nvPr/>
            </p:nvSpPr>
            <p:spPr>
              <a:xfrm>
                <a:off x="7374360" y="4895605"/>
                <a:ext cx="511041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dirty="0">
                    <a:latin typeface="+mn-lt"/>
                  </a:rPr>
                  <a:t>D</a:t>
                </a:r>
              </a:p>
            </p:txBody>
          </p:sp>
          <p:cxnSp>
            <p:nvCxnSpPr>
              <p:cNvPr id="92" name="Straight Connector 91"/>
              <p:cNvCxnSpPr/>
              <p:nvPr/>
            </p:nvCxnSpPr>
            <p:spPr>
              <a:xfrm>
                <a:off x="5669238" y="4034343"/>
                <a:ext cx="914400" cy="0"/>
              </a:xfrm>
              <a:prstGeom prst="line">
                <a:avLst/>
              </a:prstGeom>
              <a:ln w="19050"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93" name="Oval 92"/>
              <p:cNvSpPr/>
              <p:nvPr/>
            </p:nvSpPr>
            <p:spPr>
              <a:xfrm>
                <a:off x="6087183" y="4011484"/>
                <a:ext cx="45720" cy="45719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cxnSp>
            <p:nvCxnSpPr>
              <p:cNvPr id="94" name="Straight Connector 93"/>
              <p:cNvCxnSpPr/>
              <p:nvPr/>
            </p:nvCxnSpPr>
            <p:spPr>
              <a:xfrm>
                <a:off x="7060079" y="4906404"/>
                <a:ext cx="914400" cy="0"/>
              </a:xfrm>
              <a:prstGeom prst="line">
                <a:avLst/>
              </a:prstGeom>
              <a:ln w="19050"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95" name="Oval 94"/>
              <p:cNvSpPr/>
              <p:nvPr/>
            </p:nvSpPr>
            <p:spPr>
              <a:xfrm>
                <a:off x="7478024" y="4883545"/>
                <a:ext cx="45720" cy="45719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sp>
          <p:nvSpPr>
            <p:cNvPr id="85" name="Freeform 84"/>
            <p:cNvSpPr/>
            <p:nvPr/>
          </p:nvSpPr>
          <p:spPr>
            <a:xfrm>
              <a:off x="5649013" y="3725829"/>
              <a:ext cx="2734492" cy="1750423"/>
            </a:xfrm>
            <a:custGeom>
              <a:avLst/>
              <a:gdLst>
                <a:gd name="connsiteX0" fmla="*/ 0 w 2734492"/>
                <a:gd name="connsiteY0" fmla="*/ 1750423 h 1750423"/>
                <a:gd name="connsiteX1" fmla="*/ 365760 w 2734492"/>
                <a:gd name="connsiteY1" fmla="*/ 365760 h 1750423"/>
                <a:gd name="connsiteX2" fmla="*/ 940526 w 2734492"/>
                <a:gd name="connsiteY2" fmla="*/ 644434 h 1750423"/>
                <a:gd name="connsiteX3" fmla="*/ 1584960 w 2734492"/>
                <a:gd name="connsiteY3" fmla="*/ 653143 h 1750423"/>
                <a:gd name="connsiteX4" fmla="*/ 1898469 w 2734492"/>
                <a:gd name="connsiteY4" fmla="*/ 1158240 h 1750423"/>
                <a:gd name="connsiteX5" fmla="*/ 2734492 w 2734492"/>
                <a:gd name="connsiteY5" fmla="*/ 0 h 1750423"/>
                <a:gd name="connsiteX0" fmla="*/ 0 w 2734492"/>
                <a:gd name="connsiteY0" fmla="*/ 1750423 h 1750423"/>
                <a:gd name="connsiteX1" fmla="*/ 365760 w 2734492"/>
                <a:gd name="connsiteY1" fmla="*/ 365760 h 1750423"/>
                <a:gd name="connsiteX2" fmla="*/ 940526 w 2734492"/>
                <a:gd name="connsiteY2" fmla="*/ 644434 h 1750423"/>
                <a:gd name="connsiteX3" fmla="*/ 1228037 w 2734492"/>
                <a:gd name="connsiteY3" fmla="*/ 660434 h 1750423"/>
                <a:gd name="connsiteX4" fmla="*/ 1584960 w 2734492"/>
                <a:gd name="connsiteY4" fmla="*/ 653143 h 1750423"/>
                <a:gd name="connsiteX5" fmla="*/ 1898469 w 2734492"/>
                <a:gd name="connsiteY5" fmla="*/ 1158240 h 1750423"/>
                <a:gd name="connsiteX6" fmla="*/ 2734492 w 2734492"/>
                <a:gd name="connsiteY6" fmla="*/ 0 h 1750423"/>
                <a:gd name="connsiteX0" fmla="*/ 0 w 2734492"/>
                <a:gd name="connsiteY0" fmla="*/ 1750423 h 1750423"/>
                <a:gd name="connsiteX1" fmla="*/ 365760 w 2734492"/>
                <a:gd name="connsiteY1" fmla="*/ 365760 h 1750423"/>
                <a:gd name="connsiteX2" fmla="*/ 940526 w 2734492"/>
                <a:gd name="connsiteY2" fmla="*/ 644434 h 1750423"/>
                <a:gd name="connsiteX3" fmla="*/ 1228037 w 2734492"/>
                <a:gd name="connsiteY3" fmla="*/ 660434 h 1750423"/>
                <a:gd name="connsiteX4" fmla="*/ 1480450 w 2734492"/>
                <a:gd name="connsiteY4" fmla="*/ 655671 h 1750423"/>
                <a:gd name="connsiteX5" fmla="*/ 1584960 w 2734492"/>
                <a:gd name="connsiteY5" fmla="*/ 653143 h 1750423"/>
                <a:gd name="connsiteX6" fmla="*/ 1898469 w 2734492"/>
                <a:gd name="connsiteY6" fmla="*/ 1158240 h 1750423"/>
                <a:gd name="connsiteX7" fmla="*/ 2734492 w 2734492"/>
                <a:gd name="connsiteY7" fmla="*/ 0 h 1750423"/>
                <a:gd name="connsiteX0" fmla="*/ 0 w 2734492"/>
                <a:gd name="connsiteY0" fmla="*/ 1750423 h 1750423"/>
                <a:gd name="connsiteX1" fmla="*/ 365760 w 2734492"/>
                <a:gd name="connsiteY1" fmla="*/ 365760 h 1750423"/>
                <a:gd name="connsiteX2" fmla="*/ 940526 w 2734492"/>
                <a:gd name="connsiteY2" fmla="*/ 644434 h 1750423"/>
                <a:gd name="connsiteX3" fmla="*/ 1228037 w 2734492"/>
                <a:gd name="connsiteY3" fmla="*/ 660434 h 1750423"/>
                <a:gd name="connsiteX4" fmla="*/ 1480450 w 2734492"/>
                <a:gd name="connsiteY4" fmla="*/ 655671 h 1750423"/>
                <a:gd name="connsiteX5" fmla="*/ 1618298 w 2734492"/>
                <a:gd name="connsiteY5" fmla="*/ 743631 h 1750423"/>
                <a:gd name="connsiteX6" fmla="*/ 1898469 w 2734492"/>
                <a:gd name="connsiteY6" fmla="*/ 1158240 h 1750423"/>
                <a:gd name="connsiteX7" fmla="*/ 2734492 w 2734492"/>
                <a:gd name="connsiteY7" fmla="*/ 0 h 1750423"/>
                <a:gd name="connsiteX0" fmla="*/ 0 w 2734492"/>
                <a:gd name="connsiteY0" fmla="*/ 1750423 h 1750423"/>
                <a:gd name="connsiteX1" fmla="*/ 365760 w 2734492"/>
                <a:gd name="connsiteY1" fmla="*/ 365760 h 1750423"/>
                <a:gd name="connsiteX2" fmla="*/ 940526 w 2734492"/>
                <a:gd name="connsiteY2" fmla="*/ 644434 h 1750423"/>
                <a:gd name="connsiteX3" fmla="*/ 1061350 w 2734492"/>
                <a:gd name="connsiteY3" fmla="*/ 660434 h 1750423"/>
                <a:gd name="connsiteX4" fmla="*/ 1228037 w 2734492"/>
                <a:gd name="connsiteY4" fmla="*/ 660434 h 1750423"/>
                <a:gd name="connsiteX5" fmla="*/ 1480450 w 2734492"/>
                <a:gd name="connsiteY5" fmla="*/ 655671 h 1750423"/>
                <a:gd name="connsiteX6" fmla="*/ 1618298 w 2734492"/>
                <a:gd name="connsiteY6" fmla="*/ 743631 h 1750423"/>
                <a:gd name="connsiteX7" fmla="*/ 1898469 w 2734492"/>
                <a:gd name="connsiteY7" fmla="*/ 1158240 h 1750423"/>
                <a:gd name="connsiteX8" fmla="*/ 2734492 w 2734492"/>
                <a:gd name="connsiteY8" fmla="*/ 0 h 1750423"/>
                <a:gd name="connsiteX0" fmla="*/ 0 w 2734492"/>
                <a:gd name="connsiteY0" fmla="*/ 1750423 h 1750423"/>
                <a:gd name="connsiteX1" fmla="*/ 365760 w 2734492"/>
                <a:gd name="connsiteY1" fmla="*/ 365760 h 1750423"/>
                <a:gd name="connsiteX2" fmla="*/ 902426 w 2734492"/>
                <a:gd name="connsiteY2" fmla="*/ 596809 h 1750423"/>
                <a:gd name="connsiteX3" fmla="*/ 1061350 w 2734492"/>
                <a:gd name="connsiteY3" fmla="*/ 660434 h 1750423"/>
                <a:gd name="connsiteX4" fmla="*/ 1228037 w 2734492"/>
                <a:gd name="connsiteY4" fmla="*/ 660434 h 1750423"/>
                <a:gd name="connsiteX5" fmla="*/ 1480450 w 2734492"/>
                <a:gd name="connsiteY5" fmla="*/ 655671 h 1750423"/>
                <a:gd name="connsiteX6" fmla="*/ 1618298 w 2734492"/>
                <a:gd name="connsiteY6" fmla="*/ 743631 h 1750423"/>
                <a:gd name="connsiteX7" fmla="*/ 1898469 w 2734492"/>
                <a:gd name="connsiteY7" fmla="*/ 1158240 h 1750423"/>
                <a:gd name="connsiteX8" fmla="*/ 2734492 w 2734492"/>
                <a:gd name="connsiteY8" fmla="*/ 0 h 17504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734492" h="1750423">
                  <a:moveTo>
                    <a:pt x="0" y="1750423"/>
                  </a:moveTo>
                  <a:cubicBezTo>
                    <a:pt x="104503" y="1150257"/>
                    <a:pt x="215356" y="558029"/>
                    <a:pt x="365760" y="365760"/>
                  </a:cubicBezTo>
                  <a:cubicBezTo>
                    <a:pt x="516164" y="173491"/>
                    <a:pt x="786494" y="547697"/>
                    <a:pt x="902426" y="596809"/>
                  </a:cubicBezTo>
                  <a:cubicBezTo>
                    <a:pt x="1018358" y="645921"/>
                    <a:pt x="1013432" y="657767"/>
                    <a:pt x="1061350" y="660434"/>
                  </a:cubicBezTo>
                  <a:cubicBezTo>
                    <a:pt x="1109268" y="663101"/>
                    <a:pt x="1160568" y="664403"/>
                    <a:pt x="1228037" y="660434"/>
                  </a:cubicBezTo>
                  <a:cubicBezTo>
                    <a:pt x="1295506" y="656465"/>
                    <a:pt x="1420963" y="656886"/>
                    <a:pt x="1480450" y="655671"/>
                  </a:cubicBezTo>
                  <a:cubicBezTo>
                    <a:pt x="1539937" y="654456"/>
                    <a:pt x="1548628" y="659870"/>
                    <a:pt x="1618298" y="743631"/>
                  </a:cubicBezTo>
                  <a:cubicBezTo>
                    <a:pt x="1687968" y="827393"/>
                    <a:pt x="1712437" y="1282178"/>
                    <a:pt x="1898469" y="1158240"/>
                  </a:cubicBezTo>
                  <a:cubicBezTo>
                    <a:pt x="2084501" y="1034302"/>
                    <a:pt x="2412275" y="524691"/>
                    <a:pt x="2734492" y="0"/>
                  </a:cubicBezTo>
                </a:path>
              </a:pathLst>
            </a:custGeom>
            <a:noFill/>
            <a:ln>
              <a:solidFill>
                <a:srgbClr val="FF0000"/>
              </a:solidFill>
              <a:headEnd type="oval" w="lg" len="lg"/>
              <a:tailEnd type="oval" w="lg" len="lg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96" name="TextBox 95"/>
          <p:cNvSpPr txBox="1"/>
          <p:nvPr/>
        </p:nvSpPr>
        <p:spPr>
          <a:xfrm>
            <a:off x="4501588" y="4005912"/>
            <a:ext cx="4482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+mn-lt"/>
              </a:rPr>
              <a:t>C</a:t>
            </a:r>
          </a:p>
        </p:txBody>
      </p:sp>
      <p:sp>
        <p:nvSpPr>
          <p:cNvPr id="39" name="Rectangle 2">
            <a:extLst>
              <a:ext uri="{FF2B5EF4-FFF2-40B4-BE49-F238E27FC236}">
                <a16:creationId xmlns:a16="http://schemas.microsoft.com/office/drawing/2014/main" id="{11B755B7-3676-41BB-AE90-D5BB57E19AEF}"/>
              </a:ext>
            </a:extLst>
          </p:cNvPr>
          <p:cNvSpPr txBox="1">
            <a:spLocks noChangeArrowheads="1"/>
          </p:cNvSpPr>
          <p:nvPr/>
        </p:nvSpPr>
        <p:spPr>
          <a:xfrm>
            <a:off x="153905" y="183928"/>
            <a:ext cx="8229600" cy="503238"/>
          </a:xfrm>
          <a:prstGeom prst="rect">
            <a:avLst/>
          </a:prstGeom>
        </p:spPr>
        <p:txBody>
          <a:bodyPr bIns="91440" anchor="b" anchorCtr="0">
            <a:normAutofit fontScale="90000" lnSpcReduction="100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GB" sz="2800"/>
              <a:t>Maxima/minima</a:t>
            </a:r>
            <a:endParaRPr lang="en-GB" sz="2800" dirty="0"/>
          </a:p>
        </p:txBody>
      </p:sp>
      <p:sp>
        <p:nvSpPr>
          <p:cNvPr id="40" name="Rectangle 39">
            <a:hlinkClick r:id="rId3"/>
            <a:extLst>
              <a:ext uri="{FF2B5EF4-FFF2-40B4-BE49-F238E27FC236}">
                <a16:creationId xmlns:a16="http://schemas.microsoft.com/office/drawing/2014/main" id="{14674F59-DFEB-4AFB-8CAF-023C0BC0C5E8}"/>
              </a:ext>
            </a:extLst>
          </p:cNvPr>
          <p:cNvSpPr/>
          <p:nvPr/>
        </p:nvSpPr>
        <p:spPr>
          <a:xfrm>
            <a:off x="8041375" y="67398"/>
            <a:ext cx="990600" cy="685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1" name="Rectangle 40">
            <a:hlinkClick r:id="rId3"/>
            <a:extLst>
              <a:ext uri="{FF2B5EF4-FFF2-40B4-BE49-F238E27FC236}">
                <a16:creationId xmlns:a16="http://schemas.microsoft.com/office/drawing/2014/main" id="{5BE0F9B4-877C-428F-AF5A-BB0F42ECCE4A}"/>
              </a:ext>
            </a:extLst>
          </p:cNvPr>
          <p:cNvSpPr/>
          <p:nvPr/>
        </p:nvSpPr>
        <p:spPr>
          <a:xfrm>
            <a:off x="800100" y="6553200"/>
            <a:ext cx="1714500" cy="228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947512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" grpId="0" animBg="1"/>
      <p:bldP spid="13" grpId="0"/>
      <p:bldP spid="54" grpId="0"/>
      <p:bldP spid="9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0664" name="Text Box 8"/>
          <p:cNvSpPr txBox="1">
            <a:spLocks noChangeArrowheads="1"/>
          </p:cNvSpPr>
          <p:nvPr/>
        </p:nvSpPr>
        <p:spPr bwMode="auto">
          <a:xfrm>
            <a:off x="755576" y="1113238"/>
            <a:ext cx="8039062" cy="830997"/>
          </a:xfrm>
          <a:prstGeom prst="rect">
            <a:avLst/>
          </a:prstGeom>
          <a:solidFill>
            <a:srgbClr val="FFFFCC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en-US" dirty="0">
                <a:latin typeface="+mn-lt"/>
              </a:rPr>
              <a:t>Identify the absolute extrema and relative extrema for the following function. </a:t>
            </a:r>
            <a:r>
              <a:rPr lang="en-GB" sz="2400" i="1" dirty="0">
                <a:latin typeface="Times New Roman" pitchFamily="18" charset="0"/>
              </a:rPr>
              <a:t>f</a:t>
            </a:r>
            <a:r>
              <a:rPr lang="en-GB" sz="2400" dirty="0">
                <a:latin typeface="Times New Roman" pitchFamily="18" charset="0"/>
              </a:rPr>
              <a:t>(</a:t>
            </a:r>
            <a:r>
              <a:rPr lang="en-GB" sz="2400" i="1" dirty="0">
                <a:latin typeface="Times New Roman" pitchFamily="18" charset="0"/>
              </a:rPr>
              <a:t>x</a:t>
            </a:r>
            <a:r>
              <a:rPr lang="en-GB" sz="2400" dirty="0">
                <a:latin typeface="Times New Roman" pitchFamily="18" charset="0"/>
              </a:rPr>
              <a:t>)</a:t>
            </a:r>
            <a:r>
              <a:rPr lang="en-GB" sz="2400" dirty="0"/>
              <a:t> = </a:t>
            </a:r>
            <a:r>
              <a:rPr lang="en-GB" sz="2400" i="1" dirty="0">
                <a:latin typeface="Times New Roman" pitchFamily="18" charset="0"/>
              </a:rPr>
              <a:t>x</a:t>
            </a:r>
            <a:r>
              <a:rPr lang="en-GB" sz="2400" baseline="30000" dirty="0"/>
              <a:t>2</a:t>
            </a:r>
            <a:r>
              <a:rPr lang="en-GB" sz="2400" dirty="0"/>
              <a:t> </a:t>
            </a:r>
            <a:r>
              <a:rPr lang="en-GB" dirty="0">
                <a:latin typeface="+mn-lt"/>
              </a:rPr>
              <a:t>on</a:t>
            </a:r>
            <a:r>
              <a:rPr lang="en-GB" sz="2400" dirty="0"/>
              <a:t> [–1, 2].</a:t>
            </a:r>
          </a:p>
        </p:txBody>
      </p:sp>
      <p:sp>
        <p:nvSpPr>
          <p:cNvPr id="17" name="16 Rectángulo"/>
          <p:cNvSpPr/>
          <p:nvPr/>
        </p:nvSpPr>
        <p:spPr>
          <a:xfrm>
            <a:off x="179512" y="476672"/>
            <a:ext cx="160172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dirty="0">
                <a:latin typeface="+mn-lt"/>
              </a:rPr>
              <a:t>Example 1</a:t>
            </a:r>
          </a:p>
        </p:txBody>
      </p:sp>
      <p:sp>
        <p:nvSpPr>
          <p:cNvPr id="60" name="Rectangle 2">
            <a:extLst>
              <a:ext uri="{FF2B5EF4-FFF2-40B4-BE49-F238E27FC236}">
                <a16:creationId xmlns:a16="http://schemas.microsoft.com/office/drawing/2014/main" id="{9786A5AF-FBAD-4AA5-B374-B010E15B9778}"/>
              </a:ext>
            </a:extLst>
          </p:cNvPr>
          <p:cNvSpPr txBox="1">
            <a:spLocks noChangeArrowheads="1"/>
          </p:cNvSpPr>
          <p:nvPr/>
        </p:nvSpPr>
        <p:spPr>
          <a:xfrm>
            <a:off x="153905" y="116632"/>
            <a:ext cx="8229600" cy="503238"/>
          </a:xfrm>
          <a:prstGeom prst="rect">
            <a:avLst/>
          </a:prstGeom>
        </p:spPr>
        <p:txBody>
          <a:bodyPr bIns="91440" anchor="b" anchorCtr="0">
            <a:normAutofit fontScale="90000" lnSpcReduction="100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GB" sz="2800" dirty="0"/>
              <a:t>Maxima/minima</a:t>
            </a:r>
          </a:p>
        </p:txBody>
      </p:sp>
      <p:sp>
        <p:nvSpPr>
          <p:cNvPr id="63" name="Rectangle 62">
            <a:hlinkClick r:id="rId3"/>
            <a:extLst>
              <a:ext uri="{FF2B5EF4-FFF2-40B4-BE49-F238E27FC236}">
                <a16:creationId xmlns:a16="http://schemas.microsoft.com/office/drawing/2014/main" id="{9975B0A7-0754-4C2F-9B8C-C4EB202BC312}"/>
              </a:ext>
            </a:extLst>
          </p:cNvPr>
          <p:cNvSpPr/>
          <p:nvPr/>
        </p:nvSpPr>
        <p:spPr>
          <a:xfrm>
            <a:off x="8041375" y="67398"/>
            <a:ext cx="990600" cy="685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43A8FA65-84F4-4EFB-9709-672346E6CCBA}"/>
              </a:ext>
            </a:extLst>
          </p:cNvPr>
          <p:cNvSpPr txBox="1"/>
          <p:nvPr/>
        </p:nvSpPr>
        <p:spPr>
          <a:xfrm>
            <a:off x="209595" y="2083864"/>
            <a:ext cx="662473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latin typeface="+mn-lt"/>
              </a:rPr>
              <a:t>Let’s graph on the interval </a:t>
            </a:r>
            <a:r>
              <a:rPr lang="en-GB" sz="2400" dirty="0"/>
              <a:t> [–1, 2].</a:t>
            </a:r>
            <a:endParaRPr lang="en-GB" dirty="0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5A9F12CE-8F2B-44D5-86C9-30871898BE38}"/>
              </a:ext>
            </a:extLst>
          </p:cNvPr>
          <p:cNvGrpSpPr/>
          <p:nvPr/>
        </p:nvGrpSpPr>
        <p:grpSpPr>
          <a:xfrm>
            <a:off x="5041451" y="3286725"/>
            <a:ext cx="3888432" cy="3254081"/>
            <a:chOff x="4545578" y="2668435"/>
            <a:chExt cx="3888432" cy="3254081"/>
          </a:xfrm>
        </p:grpSpPr>
        <p:pic>
          <p:nvPicPr>
            <p:cNvPr id="4" name="Picture 3" descr="Graphical user interface, chart, line chart&#10;&#10;Description automatically generated">
              <a:extLst>
                <a:ext uri="{FF2B5EF4-FFF2-40B4-BE49-F238E27FC236}">
                  <a16:creationId xmlns:a16="http://schemas.microsoft.com/office/drawing/2014/main" id="{9858C553-737B-47B4-B923-0743A896349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30313" t="24520" r="27163" b="12182"/>
            <a:stretch/>
          </p:blipFill>
          <p:spPr>
            <a:xfrm>
              <a:off x="4545578" y="2668435"/>
              <a:ext cx="3888432" cy="3254081"/>
            </a:xfrm>
            <a:prstGeom prst="rect">
              <a:avLst/>
            </a:prstGeom>
          </p:spPr>
        </p:pic>
        <p:sp>
          <p:nvSpPr>
            <p:cNvPr id="65" name="Oval 64">
              <a:extLst>
                <a:ext uri="{FF2B5EF4-FFF2-40B4-BE49-F238E27FC236}">
                  <a16:creationId xmlns:a16="http://schemas.microsoft.com/office/drawing/2014/main" id="{8B45EE10-430D-4DC4-9409-17D91C957ABE}"/>
                </a:ext>
              </a:extLst>
            </p:cNvPr>
            <p:cNvSpPr/>
            <p:nvPr/>
          </p:nvSpPr>
          <p:spPr>
            <a:xfrm>
              <a:off x="7754566" y="3321397"/>
              <a:ext cx="73152" cy="73152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6" name="Oval 65">
              <a:extLst>
                <a:ext uri="{FF2B5EF4-FFF2-40B4-BE49-F238E27FC236}">
                  <a16:creationId xmlns:a16="http://schemas.microsoft.com/office/drawing/2014/main" id="{01A55248-130F-4E9B-BC35-DD733ADD03BC}"/>
                </a:ext>
              </a:extLst>
            </p:cNvPr>
            <p:cNvSpPr/>
            <p:nvPr/>
          </p:nvSpPr>
          <p:spPr>
            <a:xfrm>
              <a:off x="5704237" y="4543224"/>
              <a:ext cx="73152" cy="73152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67" name="TextBox 66">
            <a:extLst>
              <a:ext uri="{FF2B5EF4-FFF2-40B4-BE49-F238E27FC236}">
                <a16:creationId xmlns:a16="http://schemas.microsoft.com/office/drawing/2014/main" id="{6058AA96-294A-4457-ADB0-3433C842A586}"/>
              </a:ext>
            </a:extLst>
          </p:cNvPr>
          <p:cNvSpPr txBox="1"/>
          <p:nvPr/>
        </p:nvSpPr>
        <p:spPr>
          <a:xfrm>
            <a:off x="179512" y="2545529"/>
            <a:ext cx="8750371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latin typeface="+mn-lt"/>
              </a:rPr>
              <a:t>We used dots at the end of the graph to remind us that the graph ends at these points</a:t>
            </a:r>
            <a:endParaRPr lang="en-GB" dirty="0">
              <a:latin typeface="+mn-lt"/>
            </a:endParaRP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19CDB2E6-D115-4511-B561-2EE28928183E}"/>
              </a:ext>
            </a:extLst>
          </p:cNvPr>
          <p:cNvSpPr txBox="1"/>
          <p:nvPr/>
        </p:nvSpPr>
        <p:spPr>
          <a:xfrm>
            <a:off x="198832" y="3481475"/>
            <a:ext cx="4799723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latin typeface="+mn-lt"/>
              </a:rPr>
              <a:t>We have a relative and absolute minimum of zero at </a:t>
            </a:r>
            <a:r>
              <a:rPr lang="en-US" i="1" dirty="0">
                <a:cs typeface="Times New Roman" panose="02020603050405020304" pitchFamily="18" charset="0"/>
              </a:rPr>
              <a:t>x</a:t>
            </a:r>
            <a:r>
              <a:rPr lang="en-US" dirty="0">
                <a:cs typeface="Times New Roman" panose="02020603050405020304" pitchFamily="18" charset="0"/>
              </a:rPr>
              <a:t> = 0</a:t>
            </a:r>
            <a:endParaRPr lang="en-GB" dirty="0">
              <a:cs typeface="Times New Roman" panose="02020603050405020304" pitchFamily="18" charset="0"/>
            </a:endParaRP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89890AFA-D3AF-43D9-B7CE-60222D53B659}"/>
              </a:ext>
            </a:extLst>
          </p:cNvPr>
          <p:cNvSpPr txBox="1"/>
          <p:nvPr/>
        </p:nvSpPr>
        <p:spPr>
          <a:xfrm>
            <a:off x="179512" y="4293944"/>
            <a:ext cx="457200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latin typeface="+mn-lt"/>
              </a:rPr>
              <a:t>We have an absolute maximum of four at </a:t>
            </a:r>
            <a:r>
              <a:rPr lang="en-US" b="0" i="1" dirty="0">
                <a:solidFill>
                  <a:srgbClr val="000000"/>
                </a:solidFill>
                <a:effectLst/>
                <a:cs typeface="Times New Roman" panose="02020603050405020304" pitchFamily="18" charset="0"/>
              </a:rPr>
              <a:t>x</a:t>
            </a:r>
            <a:r>
              <a:rPr lang="en-US" b="0" i="0" dirty="0">
                <a:solidFill>
                  <a:srgbClr val="000000"/>
                </a:solidFill>
                <a:effectLst/>
                <a:cs typeface="Times New Roman" panose="02020603050405020304" pitchFamily="18" charset="0"/>
              </a:rPr>
              <a:t> = 2</a:t>
            </a:r>
            <a:endParaRPr lang="en-GB" dirty="0">
              <a:cs typeface="Times New Roman" panose="02020603050405020304" pitchFamily="18" charset="0"/>
            </a:endParaRP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A8029C5F-DE8C-456A-B0EC-58F704E6D7F5}"/>
              </a:ext>
            </a:extLst>
          </p:cNvPr>
          <p:cNvSpPr txBox="1"/>
          <p:nvPr/>
        </p:nvSpPr>
        <p:spPr>
          <a:xfrm>
            <a:off x="146322" y="5098458"/>
            <a:ext cx="457200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latin typeface="+mn-lt"/>
              </a:rPr>
              <a:t>This function doesn’t have any relative maximums.</a:t>
            </a:r>
            <a:endParaRPr lang="en-GB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" grpId="0"/>
      <p:bldP spid="67" grpId="0"/>
      <p:bldP spid="68" grpId="0"/>
      <p:bldP spid="69" grpId="0"/>
      <p:bldP spid="70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heme1">
  <a:themeElements>
    <a:clrScheme name="Violet">
      <a:dk1>
        <a:sysClr val="windowText" lastClr="000000"/>
      </a:dk1>
      <a:lt1>
        <a:sysClr val="window" lastClr="FFFFFF"/>
      </a:lt1>
      <a:dk2>
        <a:srgbClr val="373545"/>
      </a:dk2>
      <a:lt2>
        <a:srgbClr val="DCD8DC"/>
      </a:lt2>
      <a:accent1>
        <a:srgbClr val="AD84C6"/>
      </a:accent1>
      <a:accent2>
        <a:srgbClr val="8784C7"/>
      </a:accent2>
      <a:accent3>
        <a:srgbClr val="5D739A"/>
      </a:accent3>
      <a:accent4>
        <a:srgbClr val="6997AF"/>
      </a:accent4>
      <a:accent5>
        <a:srgbClr val="84ACB6"/>
      </a:accent5>
      <a:accent6>
        <a:srgbClr val="6F8183"/>
      </a:accent6>
      <a:hlink>
        <a:srgbClr val="69A020"/>
      </a:hlink>
      <a:folHlink>
        <a:srgbClr val="8C8C8C"/>
      </a:folHlink>
    </a:clrScheme>
    <a:fontScheme name="Custom 1">
      <a:majorFont>
        <a:latin typeface="Comic Sans MS"/>
        <a:ea typeface=""/>
        <a:cs typeface=""/>
      </a:majorFont>
      <a:minorFont>
        <a:latin typeface="Comic Sans MS"/>
        <a:ea typeface=""/>
        <a:cs typeface=""/>
      </a:minorFont>
    </a:fontScheme>
    <a:fmtScheme name="Equidad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emplate 4a_IBAA" id="{EA486DE6-56AA-470A-B098-B31830625E61}" vid="{F4A86DA8-54E2-49B1-9DF1-B2111BA4D86D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template 4a_IBAA</Template>
  <TotalTime>3538</TotalTime>
  <Words>1247</Words>
  <Application>Microsoft Office PowerPoint</Application>
  <PresentationFormat>On-screen Show (4:3)</PresentationFormat>
  <Paragraphs>134</Paragraphs>
  <Slides>13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2" baseType="lpstr">
      <vt:lpstr>Calibri</vt:lpstr>
      <vt:lpstr>Cambria Math</vt:lpstr>
      <vt:lpstr>Comic Sans MS</vt:lpstr>
      <vt:lpstr>Helvetica</vt:lpstr>
      <vt:lpstr>Symbol</vt:lpstr>
      <vt:lpstr>Times New Roman</vt:lpstr>
      <vt:lpstr>Wingdings</vt:lpstr>
      <vt:lpstr>Wingdings 2</vt:lpstr>
      <vt:lpstr>Theme1</vt:lpstr>
      <vt:lpstr>Minimum and maximum values</vt:lpstr>
      <vt:lpstr>PowerPoint Presentation</vt:lpstr>
      <vt:lpstr>PowerPoint Presentation</vt:lpstr>
      <vt:lpstr>Maxima/minima</vt:lpstr>
      <vt:lpstr>Maxima/minima</vt:lpstr>
      <vt:lpstr>PowerPoint Presentation</vt:lpstr>
      <vt:lpstr>Maxima/minima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Mathssupport</dc:creator>
  <cp:lastModifiedBy>Orlando Hurtado</cp:lastModifiedBy>
  <cp:revision>94</cp:revision>
  <dcterms:created xsi:type="dcterms:W3CDTF">2013-02-27T02:24:37Z</dcterms:created>
  <dcterms:modified xsi:type="dcterms:W3CDTF">2021-12-18T05:57:23Z</dcterms:modified>
</cp:coreProperties>
</file>