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302" r:id="rId4"/>
    <p:sldId id="259" r:id="rId5"/>
    <p:sldId id="307" r:id="rId6"/>
    <p:sldId id="310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249" autoAdjust="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5023-9442-414D-9FC3-D53E55364AC2}" type="datetimeFigureOut">
              <a:rPr lang="en-GB" smtClean="0"/>
              <a:pPr/>
              <a:t>18/12/2021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BCCFD-D04F-48DF-A6DD-3E94AF978D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74244-C180-4D63-94E8-537B27490F2B}" type="slidenum">
              <a:rPr lang="en-GB"/>
              <a:pPr/>
              <a:t>2</a:t>
            </a:fld>
            <a:endParaRPr lang="en-GB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40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3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3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4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06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5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59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6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57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339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72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23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208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226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366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11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142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74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08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464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31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949008" cy="1600200"/>
          </a:xfrm>
        </p:spPr>
        <p:txBody>
          <a:bodyPr>
            <a:normAutofit/>
          </a:bodyPr>
          <a:lstStyle/>
          <a:p>
            <a:pPr marL="627063" indent="-627063"/>
            <a:r>
              <a:rPr lang="en-US" dirty="0"/>
              <a:t>LO: To describe the significance of the Mean Value Theorem.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Mean Value Theorem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C5C3288-D3A7-497A-A1F1-105841A5CC93}"/>
              </a:ext>
            </a:extLst>
          </p:cNvPr>
          <p:cNvSpPr/>
          <p:nvPr/>
        </p:nvSpPr>
        <p:spPr>
          <a:xfrm>
            <a:off x="8069328" y="6114758"/>
            <a:ext cx="990600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C6A7DB2-E983-4F14-88DB-DE0287DC32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047C87-81C2-44A7-9F19-2EBDEAF3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29B5-81BB-455C-9941-613966FC9014}" type="datetime3">
              <a:rPr lang="en-US" smtClean="0"/>
              <a:t>18 December 2021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1" name="Text Box 3"/>
          <p:cNvSpPr txBox="1">
            <a:spLocks noChangeArrowheads="1"/>
          </p:cNvSpPr>
          <p:nvPr/>
        </p:nvSpPr>
        <p:spPr bwMode="auto">
          <a:xfrm>
            <a:off x="221997" y="675230"/>
            <a:ext cx="87804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Suppose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r>
              <a:rPr lang="en-US" dirty="0">
                <a:latin typeface="+mn-lt"/>
              </a:rPr>
              <a:t> is a function hat satisfies both of the following. </a:t>
            </a:r>
            <a:endParaRPr lang="en-GB" dirty="0">
              <a:latin typeface="+mn-lt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74897" y="1196466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dirty="0">
                <a:latin typeface="+mn-lt"/>
              </a:rPr>
              <a:t>1.  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r>
              <a:rPr lang="en-US" altLang="en-US" dirty="0">
                <a:latin typeface="+mn-lt"/>
              </a:rPr>
              <a:t> is continuous on the closed interval </a:t>
            </a:r>
            <a:r>
              <a:rPr lang="en-US" dirty="0">
                <a:cs typeface="Times New Roman" panose="02020603050405020304" pitchFamily="18" charset="0"/>
              </a:rPr>
              <a:t>[</a:t>
            </a:r>
            <a:r>
              <a:rPr lang="en-US" i="1" dirty="0">
                <a:cs typeface="Times New Roman" panose="02020603050405020304" pitchFamily="18" charset="0"/>
              </a:rPr>
              <a:t>a, b</a:t>
            </a:r>
            <a:r>
              <a:rPr lang="en-US" dirty="0">
                <a:cs typeface="Times New Roman" panose="02020603050405020304" pitchFamily="18" charset="0"/>
              </a:rPr>
              <a:t>]</a:t>
            </a:r>
            <a:r>
              <a:rPr lang="en-US" dirty="0">
                <a:latin typeface="+mn-lt"/>
              </a:rPr>
              <a:t>.</a:t>
            </a:r>
            <a:endParaRPr lang="en-US" altLang="en-US" dirty="0">
              <a:latin typeface="+mn-l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9B7CB94-165C-479C-A4CA-D0DB4ACF10ED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Mean Value Theorem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FB161B45-53A9-4410-BA8B-2896D41F9B5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38781F6-2AE1-4234-99DC-7372972E5A5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B72E52-9E6A-488C-B9A9-0346BFA2C50F}"/>
              </a:ext>
            </a:extLst>
          </p:cNvPr>
          <p:cNvSpPr txBox="1"/>
          <p:nvPr/>
        </p:nvSpPr>
        <p:spPr>
          <a:xfrm>
            <a:off x="574897" y="1812651"/>
            <a:ext cx="81735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2.  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r>
              <a:rPr lang="en-US" altLang="en-US" dirty="0"/>
              <a:t> </a:t>
            </a:r>
            <a:r>
              <a:rPr lang="en-US" altLang="en-US" dirty="0">
                <a:latin typeface="+mn-lt"/>
              </a:rPr>
              <a:t>is differentiable on the open interval 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a, b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r>
              <a:rPr lang="en-US" dirty="0"/>
              <a:t>.</a:t>
            </a:r>
            <a:endParaRPr lang="en-US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20DCF-277E-4CB7-A838-AF0E1FD2BF2B}"/>
              </a:ext>
            </a:extLst>
          </p:cNvPr>
          <p:cNvSpPr txBox="1"/>
          <p:nvPr/>
        </p:nvSpPr>
        <p:spPr>
          <a:xfrm>
            <a:off x="247391" y="2316976"/>
            <a:ext cx="84969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Then there is a number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latin typeface="+mn-lt"/>
              </a:rPr>
              <a:t> such that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 &lt;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 &lt;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+mn-lt"/>
              </a:rPr>
              <a:t>and</a:t>
            </a:r>
            <a:endParaRPr lang="en-GB" dirty="0"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3515AD-CFBA-43A3-A3D8-381C956C5653}"/>
              </a:ext>
            </a:extLst>
          </p:cNvPr>
          <p:cNvSpPr txBox="1"/>
          <p:nvPr/>
        </p:nvSpPr>
        <p:spPr>
          <a:xfrm>
            <a:off x="2821486" y="3065937"/>
            <a:ext cx="1080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=</a:t>
            </a:r>
            <a:endParaRPr lang="en-GB" sz="2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F5B7BB-6F44-4410-AF5B-4C21CB873007}"/>
              </a:ext>
            </a:extLst>
          </p:cNvPr>
          <p:cNvSpPr txBox="1"/>
          <p:nvPr/>
        </p:nvSpPr>
        <p:spPr>
          <a:xfrm>
            <a:off x="3895638" y="2842190"/>
            <a:ext cx="14461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264725-BF6F-44CE-A8A1-BB5519E5CEA7}"/>
              </a:ext>
            </a:extLst>
          </p:cNvPr>
          <p:cNvSpPr txBox="1"/>
          <p:nvPr/>
        </p:nvSpPr>
        <p:spPr>
          <a:xfrm>
            <a:off x="4154717" y="3245902"/>
            <a:ext cx="92796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endParaRPr lang="en-GB" sz="22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71F53E-1387-4020-B2F7-EA9F11B04211}"/>
              </a:ext>
            </a:extLst>
          </p:cNvPr>
          <p:cNvCxnSpPr/>
          <p:nvPr/>
        </p:nvCxnSpPr>
        <p:spPr>
          <a:xfrm>
            <a:off x="3765588" y="3273077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5C75517-13B6-4457-8D43-02E95C460E3F}"/>
              </a:ext>
            </a:extLst>
          </p:cNvPr>
          <p:cNvSpPr txBox="1"/>
          <p:nvPr/>
        </p:nvSpPr>
        <p:spPr>
          <a:xfrm>
            <a:off x="1064370" y="3840480"/>
            <a:ext cx="783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or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7FF20F-A3C7-4447-9548-9893F300ADB6}"/>
              </a:ext>
            </a:extLst>
          </p:cNvPr>
          <p:cNvSpPr txBox="1"/>
          <p:nvPr/>
        </p:nvSpPr>
        <p:spPr>
          <a:xfrm>
            <a:off x="1879957" y="3840480"/>
            <a:ext cx="76990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endParaRPr lang="en-GB" sz="2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7E0A07-8B61-465E-AE22-DFBE517C2196}"/>
              </a:ext>
            </a:extLst>
          </p:cNvPr>
          <p:cNvSpPr txBox="1"/>
          <p:nvPr/>
        </p:nvSpPr>
        <p:spPr>
          <a:xfrm>
            <a:off x="3824187" y="3840480"/>
            <a:ext cx="14461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3E5B05-3053-420B-97FB-DD4A4FFA12E3}"/>
              </a:ext>
            </a:extLst>
          </p:cNvPr>
          <p:cNvSpPr txBox="1"/>
          <p:nvPr/>
        </p:nvSpPr>
        <p:spPr>
          <a:xfrm>
            <a:off x="2559702" y="3840480"/>
            <a:ext cx="110430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57A407-06F3-475B-9BAB-4446104D7CD2}"/>
              </a:ext>
            </a:extLst>
          </p:cNvPr>
          <p:cNvSpPr txBox="1"/>
          <p:nvPr/>
        </p:nvSpPr>
        <p:spPr>
          <a:xfrm>
            <a:off x="3442949" y="3840480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EAFB24-0DDD-496A-B07B-881BB27620B5}"/>
              </a:ext>
            </a:extLst>
          </p:cNvPr>
          <p:cNvSpPr txBox="1"/>
          <p:nvPr/>
        </p:nvSpPr>
        <p:spPr>
          <a:xfrm>
            <a:off x="340401" y="4937313"/>
            <a:ext cx="84969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Note that the mean Value Theorem doesn’t tell us what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latin typeface="+mn-lt"/>
              </a:rPr>
              <a:t> is, it only tells us that there is at least one number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latin typeface="+mn-lt"/>
              </a:rPr>
              <a:t> that satisfy the conclusion of the theorem.</a:t>
            </a:r>
            <a:endParaRPr lang="en-GB" dirty="0"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41B7862-7832-4E8F-A25D-EB45BBFC54A8}"/>
              </a:ext>
            </a:extLst>
          </p:cNvPr>
          <p:cNvSpPr txBox="1"/>
          <p:nvPr/>
        </p:nvSpPr>
        <p:spPr>
          <a:xfrm>
            <a:off x="4069535" y="3243389"/>
            <a:ext cx="110430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0.00416 L -0.16614 0.0856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42" y="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2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4" grpId="0"/>
      <p:bldP spid="24" grpId="1"/>
      <p:bldP spid="2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3905" y="183928"/>
            <a:ext cx="8229600" cy="5032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n-GB" sz="2800"/>
              <a:t>Mean Value Theorem</a:t>
            </a:r>
            <a:endParaRPr lang="en-GB" sz="2800" dirty="0"/>
          </a:p>
        </p:txBody>
      </p:sp>
      <p:sp>
        <p:nvSpPr>
          <p:cNvPr id="706563" name="Text Box 3"/>
          <p:cNvSpPr txBox="1">
            <a:spLocks noChangeArrowheads="1"/>
          </p:cNvSpPr>
          <p:nvPr/>
        </p:nvSpPr>
        <p:spPr bwMode="auto">
          <a:xfrm>
            <a:off x="314016" y="673235"/>
            <a:ext cx="8646715" cy="7694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Let’s think about a geometric interpretation of the Mean Value Theorem</a:t>
            </a:r>
            <a:r>
              <a:rPr lang="en-US" sz="2200" b="0" i="0" dirty="0">
                <a:solidFill>
                  <a:srgbClr val="424242"/>
                </a:solidFill>
                <a:effectLst/>
                <a:latin typeface="Neue Helvetica W01"/>
              </a:rPr>
              <a:t>.</a:t>
            </a:r>
            <a:endParaRPr lang="en-GB" sz="2200" dirty="0"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C1FD939F-27C6-4F69-95F9-C3ACD7B9A56D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634336-C666-466E-B0D3-FE142EB59079}"/>
              </a:ext>
            </a:extLst>
          </p:cNvPr>
          <p:cNvSpPr txBox="1"/>
          <p:nvPr/>
        </p:nvSpPr>
        <p:spPr>
          <a:xfrm>
            <a:off x="2542004" y="1347445"/>
            <a:ext cx="8677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1ECC30-6AA0-465A-BD56-3D0B3B76BB03}"/>
              </a:ext>
            </a:extLst>
          </p:cNvPr>
          <p:cNvSpPr txBox="1"/>
          <p:nvPr/>
        </p:nvSpPr>
        <p:spPr>
          <a:xfrm>
            <a:off x="3097860" y="1341312"/>
            <a:ext cx="1215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a, 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))</a:t>
            </a:r>
            <a:endParaRPr lang="en-GB" sz="2200" baseline="30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49EDB4-703C-41E2-B775-87C052F0E203}"/>
              </a:ext>
            </a:extLst>
          </p:cNvPr>
          <p:cNvSpPr txBox="1"/>
          <p:nvPr/>
        </p:nvSpPr>
        <p:spPr>
          <a:xfrm>
            <a:off x="307933" y="3363157"/>
            <a:ext cx="486915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Using a sketch of a function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endParaRPr lang="en-GB" sz="22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Text Box 3">
            <a:extLst>
              <a:ext uri="{FF2B5EF4-FFF2-40B4-BE49-F238E27FC236}">
                <a16:creationId xmlns:a16="http://schemas.microsoft.com/office/drawing/2014/main" id="{4A2047DF-9778-4005-A141-1B9FFE7B8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03" y="1347445"/>
            <a:ext cx="1985669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First define</a:t>
            </a:r>
            <a:endParaRPr lang="en-GB" sz="2200" dirty="0"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226DB0-B898-4D06-B623-2A43511B7AB8}"/>
              </a:ext>
            </a:extLst>
          </p:cNvPr>
          <p:cNvSpPr txBox="1"/>
          <p:nvPr/>
        </p:nvSpPr>
        <p:spPr>
          <a:xfrm>
            <a:off x="5029302" y="1346901"/>
            <a:ext cx="8677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570DDE5-DAA0-4B1D-9863-870424D871F1}"/>
              </a:ext>
            </a:extLst>
          </p:cNvPr>
          <p:cNvSpPr txBox="1"/>
          <p:nvPr/>
        </p:nvSpPr>
        <p:spPr>
          <a:xfrm>
            <a:off x="5585158" y="1340768"/>
            <a:ext cx="1215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b, 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))</a:t>
            </a:r>
            <a:endParaRPr lang="en-GB" sz="2200" baseline="30000" dirty="0"/>
          </a:p>
        </p:txBody>
      </p:sp>
      <p:sp>
        <p:nvSpPr>
          <p:cNvPr id="47" name="Text Box 3">
            <a:extLst>
              <a:ext uri="{FF2B5EF4-FFF2-40B4-BE49-F238E27FC236}">
                <a16:creationId xmlns:a16="http://schemas.microsoft.com/office/drawing/2014/main" id="{E073DA3D-D619-4C70-835D-CBC688397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033" y="1344555"/>
            <a:ext cx="716751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and</a:t>
            </a:r>
            <a:endParaRPr lang="en-GB" sz="2200" dirty="0"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B27F5E3-CD70-491B-8BEF-5EFF5AA168C5}"/>
              </a:ext>
            </a:extLst>
          </p:cNvPr>
          <p:cNvSpPr txBox="1"/>
          <p:nvPr/>
        </p:nvSpPr>
        <p:spPr>
          <a:xfrm>
            <a:off x="213531" y="1772816"/>
            <a:ext cx="84969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We know from the Mean Value Theorem that there is a number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latin typeface="+mn-lt"/>
              </a:rPr>
              <a:t> such that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 &lt;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 &lt;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+mn-lt"/>
              </a:rPr>
              <a:t>and that</a:t>
            </a:r>
            <a:endParaRPr lang="en-GB" dirty="0">
              <a:latin typeface="+mn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7BEAFFA-F503-4724-94A5-E1FE7B1D2B4D}"/>
              </a:ext>
            </a:extLst>
          </p:cNvPr>
          <p:cNvSpPr txBox="1"/>
          <p:nvPr/>
        </p:nvSpPr>
        <p:spPr>
          <a:xfrm>
            <a:off x="2821486" y="2811041"/>
            <a:ext cx="1080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=</a:t>
            </a:r>
            <a:endParaRPr lang="en-GB" sz="22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C44E6C-6AB2-4B1E-B0E4-4EED2AB6D39E}"/>
              </a:ext>
            </a:extLst>
          </p:cNvPr>
          <p:cNvSpPr txBox="1"/>
          <p:nvPr/>
        </p:nvSpPr>
        <p:spPr>
          <a:xfrm>
            <a:off x="3895638" y="2587294"/>
            <a:ext cx="14461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FE6E0C0-6492-4E1F-9DAD-4651EAEB58C8}"/>
              </a:ext>
            </a:extLst>
          </p:cNvPr>
          <p:cNvSpPr txBox="1"/>
          <p:nvPr/>
        </p:nvSpPr>
        <p:spPr>
          <a:xfrm>
            <a:off x="4154717" y="2991006"/>
            <a:ext cx="92796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endParaRPr lang="en-GB" sz="220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2A4D1E7-B9BC-40EB-9AEB-9D7B10FB05DF}"/>
              </a:ext>
            </a:extLst>
          </p:cNvPr>
          <p:cNvCxnSpPr/>
          <p:nvPr/>
        </p:nvCxnSpPr>
        <p:spPr>
          <a:xfrm>
            <a:off x="3765588" y="3018181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2EAEAD37-8F9C-4905-B279-63214820ACC7}"/>
              </a:ext>
            </a:extLst>
          </p:cNvPr>
          <p:cNvSpPr/>
          <p:nvPr/>
        </p:nvSpPr>
        <p:spPr>
          <a:xfrm>
            <a:off x="6283064" y="3192030"/>
            <a:ext cx="1947333" cy="1130300"/>
          </a:xfrm>
          <a:custGeom>
            <a:avLst/>
            <a:gdLst>
              <a:gd name="connsiteX0" fmla="*/ 0 w 1947333"/>
              <a:gd name="connsiteY0" fmla="*/ 1130300 h 1130300"/>
              <a:gd name="connsiteX1" fmla="*/ 110066 w 1947333"/>
              <a:gd name="connsiteY1" fmla="*/ 960967 h 1130300"/>
              <a:gd name="connsiteX2" fmla="*/ 254000 w 1947333"/>
              <a:gd name="connsiteY2" fmla="*/ 753534 h 1130300"/>
              <a:gd name="connsiteX3" fmla="*/ 406400 w 1947333"/>
              <a:gd name="connsiteY3" fmla="*/ 546100 h 1130300"/>
              <a:gd name="connsiteX4" fmla="*/ 524933 w 1947333"/>
              <a:gd name="connsiteY4" fmla="*/ 410634 h 1130300"/>
              <a:gd name="connsiteX5" fmla="*/ 719666 w 1947333"/>
              <a:gd name="connsiteY5" fmla="*/ 228600 h 1130300"/>
              <a:gd name="connsiteX6" fmla="*/ 867833 w 1947333"/>
              <a:gd name="connsiteY6" fmla="*/ 127000 h 1130300"/>
              <a:gd name="connsiteX7" fmla="*/ 965200 w 1947333"/>
              <a:gd name="connsiteY7" fmla="*/ 76200 h 1130300"/>
              <a:gd name="connsiteX8" fmla="*/ 1104900 w 1947333"/>
              <a:gd name="connsiteY8" fmla="*/ 25400 h 1130300"/>
              <a:gd name="connsiteX9" fmla="*/ 1236133 w 1947333"/>
              <a:gd name="connsiteY9" fmla="*/ 0 h 1130300"/>
              <a:gd name="connsiteX10" fmla="*/ 1439333 w 1947333"/>
              <a:gd name="connsiteY10" fmla="*/ 8467 h 1130300"/>
              <a:gd name="connsiteX11" fmla="*/ 1646766 w 1947333"/>
              <a:gd name="connsiteY11" fmla="*/ 80434 h 1130300"/>
              <a:gd name="connsiteX12" fmla="*/ 1849966 w 1947333"/>
              <a:gd name="connsiteY12" fmla="*/ 203200 h 1130300"/>
              <a:gd name="connsiteX13" fmla="*/ 1947333 w 1947333"/>
              <a:gd name="connsiteY13" fmla="*/ 275167 h 113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47333" h="1130300">
                <a:moveTo>
                  <a:pt x="0" y="1130300"/>
                </a:moveTo>
                <a:cubicBezTo>
                  <a:pt x="33866" y="1077030"/>
                  <a:pt x="67733" y="1023761"/>
                  <a:pt x="110066" y="960967"/>
                </a:cubicBezTo>
                <a:cubicBezTo>
                  <a:pt x="152399" y="898173"/>
                  <a:pt x="204611" y="822678"/>
                  <a:pt x="254000" y="753534"/>
                </a:cubicBezTo>
                <a:cubicBezTo>
                  <a:pt x="303389" y="684390"/>
                  <a:pt x="361245" y="603250"/>
                  <a:pt x="406400" y="546100"/>
                </a:cubicBezTo>
                <a:cubicBezTo>
                  <a:pt x="451555" y="488950"/>
                  <a:pt x="472722" y="463551"/>
                  <a:pt x="524933" y="410634"/>
                </a:cubicBezTo>
                <a:cubicBezTo>
                  <a:pt x="577144" y="357717"/>
                  <a:pt x="662516" y="275872"/>
                  <a:pt x="719666" y="228600"/>
                </a:cubicBezTo>
                <a:cubicBezTo>
                  <a:pt x="776816" y="181328"/>
                  <a:pt x="826911" y="152400"/>
                  <a:pt x="867833" y="127000"/>
                </a:cubicBezTo>
                <a:cubicBezTo>
                  <a:pt x="908755" y="101600"/>
                  <a:pt x="925689" y="93133"/>
                  <a:pt x="965200" y="76200"/>
                </a:cubicBezTo>
                <a:cubicBezTo>
                  <a:pt x="1004711" y="59267"/>
                  <a:pt x="1059745" y="38100"/>
                  <a:pt x="1104900" y="25400"/>
                </a:cubicBezTo>
                <a:cubicBezTo>
                  <a:pt x="1150055" y="12700"/>
                  <a:pt x="1180394" y="2822"/>
                  <a:pt x="1236133" y="0"/>
                </a:cubicBezTo>
                <a:lnTo>
                  <a:pt x="1439333" y="8467"/>
                </a:lnTo>
                <a:cubicBezTo>
                  <a:pt x="1507772" y="21873"/>
                  <a:pt x="1578327" y="47979"/>
                  <a:pt x="1646766" y="80434"/>
                </a:cubicBezTo>
                <a:cubicBezTo>
                  <a:pt x="1715205" y="112889"/>
                  <a:pt x="1799872" y="170745"/>
                  <a:pt x="1849966" y="203200"/>
                </a:cubicBezTo>
                <a:cubicBezTo>
                  <a:pt x="1900060" y="235655"/>
                  <a:pt x="1923696" y="255411"/>
                  <a:pt x="1947333" y="27516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723EDBD-33E1-48EA-BBBE-3EE34E9D14C7}"/>
              </a:ext>
            </a:extLst>
          </p:cNvPr>
          <p:cNvSpPr/>
          <p:nvPr/>
        </p:nvSpPr>
        <p:spPr>
          <a:xfrm>
            <a:off x="6255632" y="4301839"/>
            <a:ext cx="54864" cy="548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3582A7A-EDC8-44B8-8CC1-BCD17A0A1EE7}"/>
              </a:ext>
            </a:extLst>
          </p:cNvPr>
          <p:cNvSpPr/>
          <p:nvPr/>
        </p:nvSpPr>
        <p:spPr>
          <a:xfrm>
            <a:off x="8202965" y="3443450"/>
            <a:ext cx="54864" cy="548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31EEAF4-BD54-40DE-8FE0-EE9371EA3122}"/>
              </a:ext>
            </a:extLst>
          </p:cNvPr>
          <p:cNvSpPr/>
          <p:nvPr/>
        </p:nvSpPr>
        <p:spPr>
          <a:xfrm>
            <a:off x="7235599" y="3245610"/>
            <a:ext cx="54864" cy="548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D35E69-79B1-4BE8-80C7-D7A7009CB7C4}"/>
              </a:ext>
            </a:extLst>
          </p:cNvPr>
          <p:cNvCxnSpPr>
            <a:cxnSpLocks/>
            <a:stCxn id="57" idx="6"/>
            <a:endCxn id="64" idx="6"/>
          </p:cNvCxnSpPr>
          <p:nvPr/>
        </p:nvCxnSpPr>
        <p:spPr>
          <a:xfrm flipV="1">
            <a:off x="6310496" y="3470882"/>
            <a:ext cx="1947333" cy="85838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80B8AE5-8AF3-4021-B140-2C3139539CEA}"/>
              </a:ext>
            </a:extLst>
          </p:cNvPr>
          <p:cNvCxnSpPr>
            <a:cxnSpLocks/>
          </p:cNvCxnSpPr>
          <p:nvPr/>
        </p:nvCxnSpPr>
        <p:spPr>
          <a:xfrm flipV="1">
            <a:off x="6297596" y="3478774"/>
            <a:ext cx="1947333" cy="85838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1975953-5B97-45D6-B78F-3B060EE17235}"/>
              </a:ext>
            </a:extLst>
          </p:cNvPr>
          <p:cNvSpPr txBox="1"/>
          <p:nvPr/>
        </p:nvSpPr>
        <p:spPr>
          <a:xfrm>
            <a:off x="8125100" y="2952106"/>
            <a:ext cx="534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endParaRPr lang="en-GB" sz="14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6181E05-7BFD-4131-8B52-658719004068}"/>
              </a:ext>
            </a:extLst>
          </p:cNvPr>
          <p:cNvSpPr txBox="1"/>
          <p:nvPr/>
        </p:nvSpPr>
        <p:spPr>
          <a:xfrm>
            <a:off x="6050243" y="4147950"/>
            <a:ext cx="2503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endParaRPr lang="en-GB" sz="14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5543D28-6DFC-4D04-BE01-D328BDE23108}"/>
              </a:ext>
            </a:extLst>
          </p:cNvPr>
          <p:cNvSpPr txBox="1"/>
          <p:nvPr/>
        </p:nvSpPr>
        <p:spPr>
          <a:xfrm>
            <a:off x="8196260" y="3276813"/>
            <a:ext cx="2503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endParaRPr lang="en-GB" sz="14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0744105-7C9A-4773-8CDA-4235D1BCA176}"/>
              </a:ext>
            </a:extLst>
          </p:cNvPr>
          <p:cNvSpPr txBox="1"/>
          <p:nvPr/>
        </p:nvSpPr>
        <p:spPr>
          <a:xfrm>
            <a:off x="6245045" y="4225475"/>
            <a:ext cx="8863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a, f </a:t>
            </a:r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)) </a:t>
            </a:r>
            <a:endParaRPr lang="en-GB" sz="1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92618E8-C135-4A7B-AEF9-1684DD2750CF}"/>
              </a:ext>
            </a:extLst>
          </p:cNvPr>
          <p:cNvSpPr txBox="1"/>
          <p:nvPr/>
        </p:nvSpPr>
        <p:spPr>
          <a:xfrm>
            <a:off x="8224812" y="3452094"/>
            <a:ext cx="8863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b, f </a:t>
            </a:r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)) </a:t>
            </a:r>
            <a:endParaRPr lang="en-GB" sz="14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951B668-7903-4270-ACB9-C04E043C4B20}"/>
              </a:ext>
            </a:extLst>
          </p:cNvPr>
          <p:cNvSpPr txBox="1"/>
          <p:nvPr/>
        </p:nvSpPr>
        <p:spPr>
          <a:xfrm>
            <a:off x="7472936" y="3888297"/>
            <a:ext cx="8863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Secant line</a:t>
            </a:r>
            <a:endParaRPr lang="en-GB" sz="14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DE9C762-BD30-42AF-8E84-2517C4DE0515}"/>
              </a:ext>
            </a:extLst>
          </p:cNvPr>
          <p:cNvSpPr txBox="1"/>
          <p:nvPr/>
        </p:nvSpPr>
        <p:spPr>
          <a:xfrm>
            <a:off x="6379500" y="2801352"/>
            <a:ext cx="11084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Tangent line</a:t>
            </a:r>
            <a:endParaRPr lang="en-GB" sz="14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1F51039-2357-4203-B91B-CDB1D8DE117C}"/>
              </a:ext>
            </a:extLst>
          </p:cNvPr>
          <p:cNvSpPr txBox="1"/>
          <p:nvPr/>
        </p:nvSpPr>
        <p:spPr>
          <a:xfrm>
            <a:off x="6165628" y="4814817"/>
            <a:ext cx="2699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endParaRPr lang="en-GB" sz="14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15AEBC6-60DC-45D9-A3DD-CE7BFBDFBB34}"/>
              </a:ext>
            </a:extLst>
          </p:cNvPr>
          <p:cNvSpPr txBox="1"/>
          <p:nvPr/>
        </p:nvSpPr>
        <p:spPr>
          <a:xfrm>
            <a:off x="8128497" y="4833704"/>
            <a:ext cx="2699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endParaRPr lang="en-GB" sz="14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4D3DF73-AB1D-4A0D-A640-6E9D1AABDB26}"/>
              </a:ext>
            </a:extLst>
          </p:cNvPr>
          <p:cNvSpPr txBox="1"/>
          <p:nvPr/>
        </p:nvSpPr>
        <p:spPr>
          <a:xfrm>
            <a:off x="7147062" y="4813266"/>
            <a:ext cx="2699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endParaRPr lang="en-GB" sz="1400" dirty="0"/>
          </a:p>
        </p:txBody>
      </p:sp>
      <p:cxnSp>
        <p:nvCxnSpPr>
          <p:cNvPr id="706561" name="Straight Connector 706560">
            <a:extLst>
              <a:ext uri="{FF2B5EF4-FFF2-40B4-BE49-F238E27FC236}">
                <a16:creationId xmlns:a16="http://schemas.microsoft.com/office/drawing/2014/main" id="{F11578E2-75F5-4CA4-B114-711B5EA93064}"/>
              </a:ext>
            </a:extLst>
          </p:cNvPr>
          <p:cNvCxnSpPr/>
          <p:nvPr/>
        </p:nvCxnSpPr>
        <p:spPr>
          <a:xfrm>
            <a:off x="8235098" y="3496199"/>
            <a:ext cx="0" cy="1417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1D5F2179-558E-4131-B3CC-7EF202ECB9B5}"/>
              </a:ext>
            </a:extLst>
          </p:cNvPr>
          <p:cNvCxnSpPr/>
          <p:nvPr/>
        </p:nvCxnSpPr>
        <p:spPr>
          <a:xfrm>
            <a:off x="6283064" y="4329271"/>
            <a:ext cx="0" cy="576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82CB67E-F47F-477C-AF44-FAC0093158A8}"/>
              </a:ext>
            </a:extLst>
          </p:cNvPr>
          <p:cNvCxnSpPr/>
          <p:nvPr/>
        </p:nvCxnSpPr>
        <p:spPr>
          <a:xfrm>
            <a:off x="7261431" y="3300474"/>
            <a:ext cx="0" cy="158191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6564" name="Group 706563">
            <a:extLst>
              <a:ext uri="{FF2B5EF4-FFF2-40B4-BE49-F238E27FC236}">
                <a16:creationId xmlns:a16="http://schemas.microsoft.com/office/drawing/2014/main" id="{AFE03CD4-79AF-49E8-B5D0-2973DA1982A7}"/>
              </a:ext>
            </a:extLst>
          </p:cNvPr>
          <p:cNvGrpSpPr/>
          <p:nvPr/>
        </p:nvGrpSpPr>
        <p:grpSpPr>
          <a:xfrm>
            <a:off x="5497284" y="2492896"/>
            <a:ext cx="3637573" cy="2566335"/>
            <a:chOff x="5344087" y="2734099"/>
            <a:chExt cx="3637573" cy="2566335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8A21DDC-FD46-45FD-B0C9-3CF52304429F}"/>
                </a:ext>
              </a:extLst>
            </p:cNvPr>
            <p:cNvCxnSpPr/>
            <p:nvPr/>
          </p:nvCxnSpPr>
          <p:spPr>
            <a:xfrm>
              <a:off x="5436096" y="5148726"/>
              <a:ext cx="32918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5C6E1F5A-C363-42B8-83CC-85A622477F36}"/>
                </a:ext>
              </a:extLst>
            </p:cNvPr>
            <p:cNvCxnSpPr/>
            <p:nvPr/>
          </p:nvCxnSpPr>
          <p:spPr>
            <a:xfrm>
              <a:off x="5479076" y="2996952"/>
              <a:ext cx="0" cy="21945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BAD6B48-BB8E-455E-AF47-F7C3644C1B87}"/>
                </a:ext>
              </a:extLst>
            </p:cNvPr>
            <p:cNvSpPr txBox="1"/>
            <p:nvPr/>
          </p:nvSpPr>
          <p:spPr>
            <a:xfrm>
              <a:off x="8711683" y="4992657"/>
              <a:ext cx="26997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i="1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x</a:t>
              </a:r>
              <a:endParaRPr lang="en-GB" sz="1400" dirty="0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379D5163-F190-4BD5-BAF4-CD24CC5C11D8}"/>
                </a:ext>
              </a:extLst>
            </p:cNvPr>
            <p:cNvSpPr txBox="1"/>
            <p:nvPr/>
          </p:nvSpPr>
          <p:spPr>
            <a:xfrm>
              <a:off x="5344087" y="2734099"/>
              <a:ext cx="26997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i="1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y</a:t>
              </a:r>
              <a:endParaRPr lang="en-GB" sz="1400" dirty="0"/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EE22BF6F-216F-4772-9567-D01709B2DC27}"/>
              </a:ext>
            </a:extLst>
          </p:cNvPr>
          <p:cNvSpPr txBox="1"/>
          <p:nvPr/>
        </p:nvSpPr>
        <p:spPr>
          <a:xfrm>
            <a:off x="271418" y="3786666"/>
            <a:ext cx="4869155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If we draw the secant line connecting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and </a:t>
            </a:r>
            <a:r>
              <a:rPr lang="en-US" i="1" dirty="0">
                <a:cs typeface="Times New Roman" panose="02020603050405020304" pitchFamily="18" charset="0"/>
              </a:rPr>
              <a:t>B</a:t>
            </a:r>
            <a:endParaRPr lang="en-GB" i="1" dirty="0">
              <a:cs typeface="Times New Roman" panose="02020603050405020304" pitchFamily="18" charset="0"/>
            </a:endParaRPr>
          </a:p>
        </p:txBody>
      </p:sp>
      <p:cxnSp>
        <p:nvCxnSpPr>
          <p:cNvPr id="706566" name="Straight Arrow Connector 706565">
            <a:extLst>
              <a:ext uri="{FF2B5EF4-FFF2-40B4-BE49-F238E27FC236}">
                <a16:creationId xmlns:a16="http://schemas.microsoft.com/office/drawing/2014/main" id="{9988A88A-C159-4AEA-A8E4-D269A972E497}"/>
              </a:ext>
            </a:extLst>
          </p:cNvPr>
          <p:cNvCxnSpPr>
            <a:cxnSpLocks/>
          </p:cNvCxnSpPr>
          <p:nvPr/>
        </p:nvCxnSpPr>
        <p:spPr>
          <a:xfrm flipH="1" flipV="1">
            <a:off x="7342852" y="3881356"/>
            <a:ext cx="205522" cy="357183"/>
          </a:xfrm>
          <a:prstGeom prst="straightConnector1">
            <a:avLst/>
          </a:prstGeom>
          <a:ln w="19050">
            <a:solidFill>
              <a:srgbClr val="FF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F69811B-C428-413A-AC4B-3620D82C8A74}"/>
              </a:ext>
            </a:extLst>
          </p:cNvPr>
          <p:cNvCxnSpPr>
            <a:cxnSpLocks/>
          </p:cNvCxnSpPr>
          <p:nvPr/>
        </p:nvCxnSpPr>
        <p:spPr>
          <a:xfrm>
            <a:off x="6720009" y="3077287"/>
            <a:ext cx="237436" cy="299563"/>
          </a:xfrm>
          <a:prstGeom prst="straightConnector1">
            <a:avLst/>
          </a:prstGeom>
          <a:ln w="19050">
            <a:solidFill>
              <a:srgbClr val="FF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5695CB74-2355-4805-9B59-B9767DEA4E42}"/>
              </a:ext>
            </a:extLst>
          </p:cNvPr>
          <p:cNvSpPr txBox="1"/>
          <p:nvPr/>
        </p:nvSpPr>
        <p:spPr>
          <a:xfrm>
            <a:off x="109860" y="4535721"/>
            <a:ext cx="486915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The slope of the secant line is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1C60FCA-B6D1-4BF8-A4F6-6B40502B3212}"/>
              </a:ext>
            </a:extLst>
          </p:cNvPr>
          <p:cNvSpPr txBox="1"/>
          <p:nvPr/>
        </p:nvSpPr>
        <p:spPr>
          <a:xfrm>
            <a:off x="4295048" y="4345859"/>
            <a:ext cx="14461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966947E-02D4-4E0B-A1DB-11FC2EE09B7D}"/>
              </a:ext>
            </a:extLst>
          </p:cNvPr>
          <p:cNvSpPr txBox="1"/>
          <p:nvPr/>
        </p:nvSpPr>
        <p:spPr>
          <a:xfrm>
            <a:off x="4553049" y="4763951"/>
            <a:ext cx="92796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endParaRPr lang="en-GB" sz="2200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EE83FD4-D6A6-4FF7-A79A-383CBC25EE29}"/>
              </a:ext>
            </a:extLst>
          </p:cNvPr>
          <p:cNvCxnSpPr/>
          <p:nvPr/>
        </p:nvCxnSpPr>
        <p:spPr>
          <a:xfrm>
            <a:off x="4300556" y="4791126"/>
            <a:ext cx="128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209BC174-651A-425D-A398-07497A332ED4}"/>
              </a:ext>
            </a:extLst>
          </p:cNvPr>
          <p:cNvSpPr txBox="1"/>
          <p:nvPr/>
        </p:nvSpPr>
        <p:spPr>
          <a:xfrm>
            <a:off x="109860" y="5138700"/>
            <a:ext cx="885087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There is a point c in the function which slope is the same as the slope of the line </a:t>
            </a:r>
            <a:r>
              <a:rPr lang="en-US" i="1" dirty="0">
                <a:cs typeface="Times New Roman" panose="02020603050405020304" pitchFamily="18" charset="0"/>
              </a:rPr>
              <a:t>AB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82AD5D5-AD18-4ACF-A6B2-834E05EEDE60}"/>
              </a:ext>
            </a:extLst>
          </p:cNvPr>
          <p:cNvSpPr txBox="1"/>
          <p:nvPr/>
        </p:nvSpPr>
        <p:spPr>
          <a:xfrm>
            <a:off x="146565" y="6068042"/>
            <a:ext cx="88508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Let’s now look at some examples using the Mean Value Theorem.</a:t>
            </a:r>
            <a:endParaRPr lang="en-GB" sz="2200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88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70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70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00052 -0.09653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6" grpId="0" animBg="1"/>
      <p:bldP spid="57" grpId="0" animBg="1"/>
      <p:bldP spid="64" grpId="0" animBg="1"/>
      <p:bldP spid="65" grpId="0" animBg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6" grpId="0"/>
      <p:bldP spid="93" grpId="0"/>
      <p:bldP spid="94" grpId="0"/>
      <p:bldP spid="95" grpId="0"/>
      <p:bldP spid="97" grpId="0"/>
      <p:bldP spid="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109327" y="747415"/>
            <a:ext cx="8766076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1433513"/>
            <a:r>
              <a:rPr lang="en-US" dirty="0">
                <a:latin typeface="+mn-lt"/>
              </a:rPr>
              <a:t>Determine all the numbers </a:t>
            </a:r>
            <a:r>
              <a:rPr lang="en-US" i="1" dirty="0">
                <a:cs typeface="Times New Roman" panose="02020603050405020304" pitchFamily="18" charset="0"/>
              </a:rPr>
              <a:t>c</a:t>
            </a:r>
            <a:r>
              <a:rPr lang="en-US" dirty="0">
                <a:latin typeface="+mn-lt"/>
              </a:rPr>
              <a:t> which satisfy the conclusions of the Mean Value Theorem for the following function</a:t>
            </a:r>
            <a:r>
              <a:rPr lang="en-GB" dirty="0">
                <a:latin typeface="+mn-lt"/>
              </a:rPr>
              <a:t>.</a:t>
            </a:r>
            <a:r>
              <a:rPr lang="en-US" dirty="0">
                <a:latin typeface="+mn-lt"/>
              </a:rPr>
              <a:t> </a:t>
            </a:r>
            <a:r>
              <a:rPr lang="en-GB" i="1" dirty="0">
                <a:effectLst/>
                <a:cs typeface="Times New Roman" panose="02020603050405020304" pitchFamily="18" charset="0"/>
              </a:rPr>
              <a:t>f</a:t>
            </a:r>
            <a:r>
              <a:rPr lang="en-GB" dirty="0">
                <a:effectLst/>
                <a:cs typeface="Times New Roman" panose="02020603050405020304" pitchFamily="18" charset="0"/>
              </a:rPr>
              <a:t>(</a:t>
            </a:r>
            <a:r>
              <a:rPr lang="en-GB" i="1" dirty="0">
                <a:effectLst/>
                <a:cs typeface="Times New Roman" panose="02020603050405020304" pitchFamily="18" charset="0"/>
              </a:rPr>
              <a:t>x</a:t>
            </a:r>
            <a:r>
              <a:rPr lang="en-GB" dirty="0">
                <a:effectLst/>
                <a:cs typeface="Times New Roman" panose="02020603050405020304" pitchFamily="18" charset="0"/>
              </a:rPr>
              <a:t>) = </a:t>
            </a:r>
            <a:r>
              <a:rPr lang="en-GB" i="1" dirty="0">
                <a:effectLst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dirty="0">
                <a:effectLst/>
                <a:cs typeface="Times New Roman" panose="02020603050405020304" pitchFamily="18" charset="0"/>
              </a:rPr>
              <a:t> + 2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effectLst/>
                <a:cs typeface="Times New Roman" panose="02020603050405020304" pitchFamily="18" charset="0"/>
              </a:rPr>
              <a:t>2</a:t>
            </a:r>
            <a:r>
              <a:rPr lang="en-GB" dirty="0">
                <a:effectLst/>
                <a:cs typeface="Times New Roman" panose="02020603050405020304" pitchFamily="18" charset="0"/>
              </a:rPr>
              <a:t> −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effectLst/>
                <a:cs typeface="Times New Roman" panose="02020603050405020304" pitchFamily="18" charset="0"/>
              </a:rPr>
              <a:t> on </a:t>
            </a:r>
            <a:r>
              <a:rPr lang="en-GB" b="0" i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[−1,2]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0944" y="764395"/>
            <a:ext cx="1693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1: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39882-9DF2-4E14-A9E1-4F08B0E09A55}"/>
              </a:ext>
            </a:extLst>
          </p:cNvPr>
          <p:cNvSpPr txBox="1"/>
          <p:nvPr/>
        </p:nvSpPr>
        <p:spPr>
          <a:xfrm>
            <a:off x="95231" y="2054233"/>
            <a:ext cx="3849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First let’s find the derivative.</a:t>
            </a:r>
            <a:endParaRPr lang="en-GB" sz="1800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78D0BD-8431-4C30-8D98-590C5E3547EC}"/>
              </a:ext>
            </a:extLst>
          </p:cNvPr>
          <p:cNvSpPr txBox="1"/>
          <p:nvPr/>
        </p:nvSpPr>
        <p:spPr>
          <a:xfrm>
            <a:off x="319457" y="2379194"/>
            <a:ext cx="82841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Now, to find the numbers that satisfy the conclusions of the Mean Value Theorem all we need to do is plug this into the formula given by the Mean Value Theorem.</a:t>
            </a:r>
            <a:endParaRPr lang="en-GB" sz="2000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57D33E-6359-4425-A259-2B05354F971E}"/>
              </a:ext>
            </a:extLst>
          </p:cNvPr>
          <p:cNvSpPr txBox="1"/>
          <p:nvPr/>
        </p:nvSpPr>
        <p:spPr>
          <a:xfrm>
            <a:off x="3680890" y="1978974"/>
            <a:ext cx="106914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=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1CC615-599D-4153-8956-EA80DE375521}"/>
              </a:ext>
            </a:extLst>
          </p:cNvPr>
          <p:cNvSpPr txBox="1"/>
          <p:nvPr/>
        </p:nvSpPr>
        <p:spPr>
          <a:xfrm>
            <a:off x="4512959" y="1978976"/>
            <a:ext cx="8757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00"/>
                </a:solidFill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AD65F0-F067-40C2-8B92-4A4FAC7FA02E}"/>
              </a:ext>
            </a:extLst>
          </p:cNvPr>
          <p:cNvSpPr txBox="1"/>
          <p:nvPr/>
        </p:nvSpPr>
        <p:spPr>
          <a:xfrm>
            <a:off x="5305047" y="1978974"/>
            <a:ext cx="62694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4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endParaRPr lang="en-GB" sz="2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F41F7F-6CF1-4948-B836-26489D8055FF}"/>
              </a:ext>
            </a:extLst>
          </p:cNvPr>
          <p:cNvSpPr txBox="1"/>
          <p:nvPr/>
        </p:nvSpPr>
        <p:spPr>
          <a:xfrm>
            <a:off x="6025127" y="1978974"/>
            <a:ext cx="6405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A8FD32-8267-4006-9C31-2474288BB665}"/>
              </a:ext>
            </a:extLst>
          </p:cNvPr>
          <p:cNvSpPr txBox="1"/>
          <p:nvPr/>
        </p:nvSpPr>
        <p:spPr>
          <a:xfrm>
            <a:off x="5737095" y="1978973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sz="2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35BE4E-8495-4349-B5B6-222FFFE6868A}"/>
              </a:ext>
            </a:extLst>
          </p:cNvPr>
          <p:cNvSpPr txBox="1"/>
          <p:nvPr/>
        </p:nvSpPr>
        <p:spPr>
          <a:xfrm>
            <a:off x="5017015" y="1978972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</a:t>
            </a:r>
            <a:endParaRPr lang="en-GB" sz="2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0043DD-431D-44AE-BCA4-7E971B93689C}"/>
              </a:ext>
            </a:extLst>
          </p:cNvPr>
          <p:cNvSpPr txBox="1"/>
          <p:nvPr/>
        </p:nvSpPr>
        <p:spPr>
          <a:xfrm>
            <a:off x="6144695" y="5010607"/>
            <a:ext cx="12657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GB" dirty="0"/>
              <a:t>0.7863</a:t>
            </a:r>
            <a:endParaRPr lang="en-GB" sz="2200" dirty="0"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1B7B55E-9BBA-4326-AAFC-54CDAD15586D}"/>
                  </a:ext>
                </a:extLst>
              </p:cNvPr>
              <p:cNvSpPr txBox="1"/>
              <p:nvPr/>
            </p:nvSpPr>
            <p:spPr>
              <a:xfrm>
                <a:off x="4801916" y="4778645"/>
                <a:ext cx="1399268" cy="8180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2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b="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76</m:t>
                              </m:r>
                            </m:e>
                          </m:rad>
                        </m:num>
                        <m:den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1B7B55E-9BBA-4326-AAFC-54CDAD155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916" y="4778645"/>
                <a:ext cx="1399268" cy="8180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55B40DD4-A008-4ABF-895E-2CBF17F3212D}"/>
              </a:ext>
            </a:extLst>
          </p:cNvPr>
          <p:cNvSpPr txBox="1"/>
          <p:nvPr/>
        </p:nvSpPr>
        <p:spPr>
          <a:xfrm>
            <a:off x="4315851" y="5027699"/>
            <a:ext cx="64618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1F73CC8-5F88-4EF4-84D4-15C95B50CFA0}"/>
              </a:ext>
            </a:extLst>
          </p:cNvPr>
          <p:cNvSpPr txBox="1"/>
          <p:nvPr/>
        </p:nvSpPr>
        <p:spPr>
          <a:xfrm>
            <a:off x="7824236" y="5012693"/>
            <a:ext cx="12229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−2.1196</a:t>
            </a:r>
            <a:endParaRPr lang="en-GB" sz="2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F853ECB-0339-4BC4-A344-1095D6426FEB}"/>
              </a:ext>
            </a:extLst>
          </p:cNvPr>
          <p:cNvSpPr txBox="1"/>
          <p:nvPr/>
        </p:nvSpPr>
        <p:spPr>
          <a:xfrm>
            <a:off x="157953" y="4354776"/>
            <a:ext cx="27215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This is just a quadratic equation</a:t>
            </a:r>
            <a:endParaRPr lang="en-GB" sz="1800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B4AEAF5-C36C-4C41-90DB-BB44B48B17B1}"/>
              </a:ext>
            </a:extLst>
          </p:cNvPr>
          <p:cNvSpPr txBox="1"/>
          <p:nvPr/>
        </p:nvSpPr>
        <p:spPr>
          <a:xfrm>
            <a:off x="109799" y="5107779"/>
            <a:ext cx="3755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Using the quadratic formula</a:t>
            </a:r>
            <a:endParaRPr lang="en-GB" sz="1800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23A3BBF-36FF-4C27-AF13-27AF1DCD3BEC}"/>
              </a:ext>
            </a:extLst>
          </p:cNvPr>
          <p:cNvSpPr txBox="1"/>
          <p:nvPr/>
        </p:nvSpPr>
        <p:spPr>
          <a:xfrm>
            <a:off x="52488" y="5608691"/>
            <a:ext cx="8488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Notice that only one of these is in the interval given in the problem.</a:t>
            </a:r>
            <a:endParaRPr lang="en-GB" sz="2000" dirty="0">
              <a:latin typeface="+mn-lt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C38F1CA-16BB-4E4D-9DD0-2C713B618E9D}"/>
              </a:ext>
            </a:extLst>
          </p:cNvPr>
          <p:cNvSpPr txBox="1"/>
          <p:nvPr/>
        </p:nvSpPr>
        <p:spPr>
          <a:xfrm>
            <a:off x="7301567" y="5014453"/>
            <a:ext cx="6693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and</a:t>
            </a:r>
            <a:endParaRPr lang="en-GB" sz="2000" dirty="0">
              <a:latin typeface="+mn-lt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ABAB05D-403A-4AD8-AA08-B02B9976AF6F}"/>
              </a:ext>
            </a:extLst>
          </p:cNvPr>
          <p:cNvSpPr txBox="1"/>
          <p:nvPr/>
        </p:nvSpPr>
        <p:spPr>
          <a:xfrm>
            <a:off x="68184" y="6026848"/>
            <a:ext cx="60765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That means that we will exclude the second one</a:t>
            </a:r>
            <a:endParaRPr lang="en-GB" sz="2000" dirty="0">
              <a:latin typeface="+mn-lt"/>
            </a:endParaRPr>
          </a:p>
        </p:txBody>
      </p:sp>
      <p:sp>
        <p:nvSpPr>
          <p:cNvPr id="61" name="Rectangle 2">
            <a:extLst>
              <a:ext uri="{FF2B5EF4-FFF2-40B4-BE49-F238E27FC236}">
                <a16:creationId xmlns:a16="http://schemas.microsoft.com/office/drawing/2014/main" id="{D267982D-C863-4E57-855C-665DC3B244E3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Mean Value Theorem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E6530D5-AA75-4D33-873D-FAD01CB532AA}"/>
              </a:ext>
            </a:extLst>
          </p:cNvPr>
          <p:cNvSpPr txBox="1"/>
          <p:nvPr/>
        </p:nvSpPr>
        <p:spPr>
          <a:xfrm>
            <a:off x="4068487" y="3215186"/>
            <a:ext cx="1080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=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BAA53B8-B461-4B72-A553-1C2C4A9AF706}"/>
              </a:ext>
            </a:extLst>
          </p:cNvPr>
          <p:cNvSpPr txBox="1"/>
          <p:nvPr/>
        </p:nvSpPr>
        <p:spPr>
          <a:xfrm>
            <a:off x="5142640" y="2991439"/>
            <a:ext cx="7275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(2)</a:t>
            </a:r>
            <a:endParaRPr lang="en-GB" sz="22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DF76467-FBFB-4255-86D0-7C60C4FB0025}"/>
              </a:ext>
            </a:extLst>
          </p:cNvPr>
          <p:cNvSpPr txBox="1"/>
          <p:nvPr/>
        </p:nvSpPr>
        <p:spPr>
          <a:xfrm>
            <a:off x="5324053" y="3380740"/>
            <a:ext cx="11810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 – (–1)</a:t>
            </a:r>
            <a:endParaRPr lang="en-GB" sz="2200" dirty="0"/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37A8838-A4A5-4B8E-B5EB-F982D55C8F1C}"/>
              </a:ext>
            </a:extLst>
          </p:cNvPr>
          <p:cNvCxnSpPr/>
          <p:nvPr/>
        </p:nvCxnSpPr>
        <p:spPr>
          <a:xfrm>
            <a:off x="5012589" y="3422326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B1D4A929-F0C7-4F7A-828C-4551E7E3E27E}"/>
              </a:ext>
            </a:extLst>
          </p:cNvPr>
          <p:cNvSpPr txBox="1"/>
          <p:nvPr/>
        </p:nvSpPr>
        <p:spPr>
          <a:xfrm>
            <a:off x="2967401" y="3879786"/>
            <a:ext cx="8757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baseline="30000" dirty="0">
                <a:solidFill>
                  <a:srgbClr val="000000"/>
                </a:solidFill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659FEE6-D22F-4F3B-8F14-2FC90B4B8789}"/>
              </a:ext>
            </a:extLst>
          </p:cNvPr>
          <p:cNvSpPr txBox="1"/>
          <p:nvPr/>
        </p:nvSpPr>
        <p:spPr>
          <a:xfrm>
            <a:off x="3759489" y="3879784"/>
            <a:ext cx="62694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4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endParaRPr lang="en-GB" sz="22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08A3EF4-6C77-47B5-9566-86FDF77507AE}"/>
              </a:ext>
            </a:extLst>
          </p:cNvPr>
          <p:cNvSpPr txBox="1"/>
          <p:nvPr/>
        </p:nvSpPr>
        <p:spPr>
          <a:xfrm>
            <a:off x="4470682" y="3896015"/>
            <a:ext cx="5651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51DD895-F049-4607-831B-044E3FC55F4A}"/>
              </a:ext>
            </a:extLst>
          </p:cNvPr>
          <p:cNvSpPr txBox="1"/>
          <p:nvPr/>
        </p:nvSpPr>
        <p:spPr>
          <a:xfrm>
            <a:off x="4191537" y="3879783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sz="22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87C56D6-06A5-48CD-86EE-1B58DA8E21A0}"/>
              </a:ext>
            </a:extLst>
          </p:cNvPr>
          <p:cNvSpPr txBox="1"/>
          <p:nvPr/>
        </p:nvSpPr>
        <p:spPr>
          <a:xfrm>
            <a:off x="3471457" y="3879782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</a:t>
            </a:r>
            <a:endParaRPr lang="en-GB" sz="22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F1BC04E-8CF6-4342-A992-3CDD257F60E9}"/>
              </a:ext>
            </a:extLst>
          </p:cNvPr>
          <p:cNvSpPr txBox="1"/>
          <p:nvPr/>
        </p:nvSpPr>
        <p:spPr>
          <a:xfrm>
            <a:off x="4712758" y="3890265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398B88B-51AF-45FB-B1D3-AD4324CB4A7E}"/>
              </a:ext>
            </a:extLst>
          </p:cNvPr>
          <p:cNvSpPr txBox="1"/>
          <p:nvPr/>
        </p:nvSpPr>
        <p:spPr>
          <a:xfrm>
            <a:off x="5048857" y="3694054"/>
            <a:ext cx="4924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14</a:t>
            </a:r>
            <a:endParaRPr lang="en-GB" sz="22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C7871E2-0075-4DF6-906F-8558CE59EB9D}"/>
              </a:ext>
            </a:extLst>
          </p:cNvPr>
          <p:cNvSpPr txBox="1"/>
          <p:nvPr/>
        </p:nvSpPr>
        <p:spPr>
          <a:xfrm>
            <a:off x="5346314" y="4054121"/>
            <a:ext cx="55786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endParaRPr lang="en-GB" sz="2200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97EB6198-476D-45E0-A271-D66177F6FEA5}"/>
              </a:ext>
            </a:extLst>
          </p:cNvPr>
          <p:cNvCxnSpPr/>
          <p:nvPr/>
        </p:nvCxnSpPr>
        <p:spPr>
          <a:xfrm>
            <a:off x="5077060" y="4111459"/>
            <a:ext cx="8229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2C19DA24-3848-4E59-8EF7-76E883C89E18}"/>
              </a:ext>
            </a:extLst>
          </p:cNvPr>
          <p:cNvSpPr txBox="1"/>
          <p:nvPr/>
        </p:nvSpPr>
        <p:spPr>
          <a:xfrm>
            <a:off x="5951810" y="3883175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44F1594-04BC-4A5B-AD9A-5484E8C860FA}"/>
              </a:ext>
            </a:extLst>
          </p:cNvPr>
          <p:cNvSpPr txBox="1"/>
          <p:nvPr/>
        </p:nvSpPr>
        <p:spPr>
          <a:xfrm>
            <a:off x="6287909" y="3686964"/>
            <a:ext cx="112257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12</a:t>
            </a:r>
            <a:endParaRPr lang="en-GB" sz="22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8C6B8E8-38B9-482A-8F1F-6A050654DE62}"/>
              </a:ext>
            </a:extLst>
          </p:cNvPr>
          <p:cNvSpPr txBox="1"/>
          <p:nvPr/>
        </p:nvSpPr>
        <p:spPr>
          <a:xfrm>
            <a:off x="6367744" y="4033130"/>
            <a:ext cx="55786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endParaRPr lang="en-GB" sz="2200" dirty="0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2F51DA79-2CB9-4E7B-A6A0-FE50B5C51BD5}"/>
              </a:ext>
            </a:extLst>
          </p:cNvPr>
          <p:cNvCxnSpPr/>
          <p:nvPr/>
        </p:nvCxnSpPr>
        <p:spPr>
          <a:xfrm>
            <a:off x="6316112" y="4104369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F2795572-1DB1-4375-A419-3594F96D4267}"/>
              </a:ext>
            </a:extLst>
          </p:cNvPr>
          <p:cNvSpPr txBox="1"/>
          <p:nvPr/>
        </p:nvSpPr>
        <p:spPr>
          <a:xfrm>
            <a:off x="6710075" y="3890265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68AEF4D-05A9-4AFF-A1FE-0464A65D201A}"/>
              </a:ext>
            </a:extLst>
          </p:cNvPr>
          <p:cNvSpPr txBox="1"/>
          <p:nvPr/>
        </p:nvSpPr>
        <p:spPr>
          <a:xfrm>
            <a:off x="7005439" y="3919338"/>
            <a:ext cx="5651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4</a:t>
            </a:r>
            <a:endParaRPr lang="en-GB" sz="2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C57BB98-2D6D-45CA-B8C0-F73C843F5875}"/>
              </a:ext>
            </a:extLst>
          </p:cNvPr>
          <p:cNvSpPr txBox="1"/>
          <p:nvPr/>
        </p:nvSpPr>
        <p:spPr>
          <a:xfrm>
            <a:off x="3082710" y="4395651"/>
            <a:ext cx="8757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baseline="30000" dirty="0">
                <a:solidFill>
                  <a:srgbClr val="000000"/>
                </a:solidFill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DFC588C-E858-43EC-BE42-DD35879EDA5B}"/>
              </a:ext>
            </a:extLst>
          </p:cNvPr>
          <p:cNvSpPr txBox="1"/>
          <p:nvPr/>
        </p:nvSpPr>
        <p:spPr>
          <a:xfrm>
            <a:off x="3817066" y="4410552"/>
            <a:ext cx="62694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4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endParaRPr lang="en-GB" sz="22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EF5FE7A-7E20-4EED-8EF8-1B8638BEA6B0}"/>
              </a:ext>
            </a:extLst>
          </p:cNvPr>
          <p:cNvSpPr txBox="1"/>
          <p:nvPr/>
        </p:nvSpPr>
        <p:spPr>
          <a:xfrm>
            <a:off x="4499043" y="4400235"/>
            <a:ext cx="5651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F0FFFE1-96DF-4B38-BC33-84C14B6F371C}"/>
              </a:ext>
            </a:extLst>
          </p:cNvPr>
          <p:cNvSpPr txBox="1"/>
          <p:nvPr/>
        </p:nvSpPr>
        <p:spPr>
          <a:xfrm>
            <a:off x="4220041" y="4395651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sz="22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C08C93C-7110-4AB6-A4DC-90F754198596}"/>
              </a:ext>
            </a:extLst>
          </p:cNvPr>
          <p:cNvSpPr txBox="1"/>
          <p:nvPr/>
        </p:nvSpPr>
        <p:spPr>
          <a:xfrm>
            <a:off x="3558854" y="4411290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</a:t>
            </a:r>
            <a:endParaRPr lang="en-GB" sz="22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D7E09A5B-1EE7-4579-AF8C-C1364BF48A41}"/>
              </a:ext>
            </a:extLst>
          </p:cNvPr>
          <p:cNvSpPr txBox="1"/>
          <p:nvPr/>
        </p:nvSpPr>
        <p:spPr>
          <a:xfrm>
            <a:off x="4754707" y="4407950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647B42F-8A92-4354-A3CC-AD06403CD224}"/>
              </a:ext>
            </a:extLst>
          </p:cNvPr>
          <p:cNvSpPr txBox="1"/>
          <p:nvPr/>
        </p:nvSpPr>
        <p:spPr>
          <a:xfrm>
            <a:off x="5050054" y="4393647"/>
            <a:ext cx="5651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4</a:t>
            </a:r>
            <a:endParaRPr lang="en-GB" sz="22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64F025D-3229-47E3-A579-84384A16E609}"/>
              </a:ext>
            </a:extLst>
          </p:cNvPr>
          <p:cNvSpPr txBox="1"/>
          <p:nvPr/>
        </p:nvSpPr>
        <p:spPr>
          <a:xfrm>
            <a:off x="5992182" y="4404380"/>
            <a:ext cx="8757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baseline="30000" dirty="0">
                <a:solidFill>
                  <a:srgbClr val="000000"/>
                </a:solidFill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F13330B-F3F5-48F7-9DF0-320C46216F54}"/>
              </a:ext>
            </a:extLst>
          </p:cNvPr>
          <p:cNvSpPr txBox="1"/>
          <p:nvPr/>
        </p:nvSpPr>
        <p:spPr>
          <a:xfrm>
            <a:off x="6698659" y="4403450"/>
            <a:ext cx="53930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4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endParaRPr lang="en-GB" sz="22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3976859-E224-4189-B8F5-25B185F513DC}"/>
              </a:ext>
            </a:extLst>
          </p:cNvPr>
          <p:cNvSpPr txBox="1"/>
          <p:nvPr/>
        </p:nvSpPr>
        <p:spPr>
          <a:xfrm>
            <a:off x="7302569" y="4406754"/>
            <a:ext cx="5651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5</a:t>
            </a:r>
            <a:endParaRPr lang="en-GB" sz="22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650AF3B-EE4E-4D6C-B576-5651ABFDA8FC}"/>
              </a:ext>
            </a:extLst>
          </p:cNvPr>
          <p:cNvSpPr txBox="1"/>
          <p:nvPr/>
        </p:nvSpPr>
        <p:spPr>
          <a:xfrm>
            <a:off x="7056669" y="4403450"/>
            <a:ext cx="3877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sz="22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1F418D5-D58F-4748-8418-18B4A754E6A1}"/>
              </a:ext>
            </a:extLst>
          </p:cNvPr>
          <p:cNvSpPr txBox="1"/>
          <p:nvPr/>
        </p:nvSpPr>
        <p:spPr>
          <a:xfrm>
            <a:off x="6454394" y="4390403"/>
            <a:ext cx="50819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</a:t>
            </a:r>
            <a:endParaRPr lang="en-GB" sz="2200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786114E-6DD5-4AD1-80D0-9AEFFE03D669}"/>
              </a:ext>
            </a:extLst>
          </p:cNvPr>
          <p:cNvSpPr txBox="1"/>
          <p:nvPr/>
        </p:nvSpPr>
        <p:spPr>
          <a:xfrm>
            <a:off x="7565483" y="4400235"/>
            <a:ext cx="3644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4543178-C4ED-4DC9-888F-A8062372226D}"/>
              </a:ext>
            </a:extLst>
          </p:cNvPr>
          <p:cNvSpPr txBox="1"/>
          <p:nvPr/>
        </p:nvSpPr>
        <p:spPr>
          <a:xfrm>
            <a:off x="7867787" y="4401023"/>
            <a:ext cx="5651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+mn-lt"/>
              </a:rPr>
              <a:t>0</a:t>
            </a:r>
            <a:endParaRPr lang="en-GB" sz="2200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0231A94-2662-43CE-83DC-E23B25893911}"/>
              </a:ext>
            </a:extLst>
          </p:cNvPr>
          <p:cNvSpPr txBox="1"/>
          <p:nvPr/>
        </p:nvSpPr>
        <p:spPr>
          <a:xfrm>
            <a:off x="5515448" y="4386352"/>
            <a:ext cx="38828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sz="2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2A49759F-EBF7-4502-95F8-890946690BDF}"/>
              </a:ext>
            </a:extLst>
          </p:cNvPr>
          <p:cNvSpPr/>
          <p:nvPr/>
        </p:nvSpPr>
        <p:spPr>
          <a:xfrm>
            <a:off x="6386842" y="5057104"/>
            <a:ext cx="985485" cy="376767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A1FDCEE-D79C-4D6C-A595-1FC580F32C34}"/>
              </a:ext>
            </a:extLst>
          </p:cNvPr>
          <p:cNvSpPr txBox="1"/>
          <p:nvPr/>
        </p:nvSpPr>
        <p:spPr>
          <a:xfrm>
            <a:off x="6254307" y="6105920"/>
            <a:ext cx="64618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23536C0-2207-4AFF-B60F-FF4CDE4ACD92}"/>
              </a:ext>
            </a:extLst>
          </p:cNvPr>
          <p:cNvSpPr txBox="1"/>
          <p:nvPr/>
        </p:nvSpPr>
        <p:spPr>
          <a:xfrm>
            <a:off x="6717249" y="6075142"/>
            <a:ext cx="12657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0.7863</a:t>
            </a:r>
            <a:endParaRPr lang="en-GB" sz="2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2E8340D-1AC7-4F5C-B05E-15EB2BF18A90}"/>
              </a:ext>
            </a:extLst>
          </p:cNvPr>
          <p:cNvSpPr txBox="1"/>
          <p:nvPr/>
        </p:nvSpPr>
        <p:spPr>
          <a:xfrm>
            <a:off x="4537000" y="219409"/>
            <a:ext cx="1080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) =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B5BE10A-7709-4B61-913D-C26E16B5DD96}"/>
              </a:ext>
            </a:extLst>
          </p:cNvPr>
          <p:cNvSpPr txBox="1"/>
          <p:nvPr/>
        </p:nvSpPr>
        <p:spPr>
          <a:xfrm>
            <a:off x="5611152" y="-4338"/>
            <a:ext cx="14461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) – 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7288E7E-BFB8-4DA0-9090-0589E28B1035}"/>
              </a:ext>
            </a:extLst>
          </p:cNvPr>
          <p:cNvSpPr txBox="1"/>
          <p:nvPr/>
        </p:nvSpPr>
        <p:spPr>
          <a:xfrm>
            <a:off x="5870231" y="399374"/>
            <a:ext cx="92796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 – 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en-GB" sz="2200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FAEC7A0-70EA-481D-9C86-78B71FC324A5}"/>
              </a:ext>
            </a:extLst>
          </p:cNvPr>
          <p:cNvCxnSpPr/>
          <p:nvPr/>
        </p:nvCxnSpPr>
        <p:spPr>
          <a:xfrm>
            <a:off x="5481102" y="426549"/>
            <a:ext cx="14401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3DA6E254-7B3D-43FA-9FC5-5692ED18B7CF}"/>
              </a:ext>
            </a:extLst>
          </p:cNvPr>
          <p:cNvSpPr txBox="1"/>
          <p:nvPr/>
        </p:nvSpPr>
        <p:spPr>
          <a:xfrm>
            <a:off x="5673997" y="2949962"/>
            <a:ext cx="106630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(–1)</a:t>
            </a:r>
            <a:endParaRPr lang="en-GB" sz="22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DFB5228-34E7-477A-A18C-9C239B5C564B}"/>
              </a:ext>
            </a:extLst>
          </p:cNvPr>
          <p:cNvSpPr txBox="1"/>
          <p:nvPr/>
        </p:nvSpPr>
        <p:spPr>
          <a:xfrm>
            <a:off x="5404741" y="3703821"/>
            <a:ext cx="38772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endParaRPr lang="en-GB" sz="22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248A33-E7CF-4525-BC76-1E8D7613073E}"/>
              </a:ext>
            </a:extLst>
          </p:cNvPr>
          <p:cNvSpPr txBox="1"/>
          <p:nvPr/>
        </p:nvSpPr>
        <p:spPr>
          <a:xfrm>
            <a:off x="5602142" y="3694053"/>
            <a:ext cx="38772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endParaRPr lang="en-GB" sz="22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59E62D4-DB98-426B-8430-BF19B58F7041}"/>
              </a:ext>
            </a:extLst>
          </p:cNvPr>
          <p:cNvSpPr txBox="1"/>
          <p:nvPr/>
        </p:nvSpPr>
        <p:spPr>
          <a:xfrm>
            <a:off x="151524" y="3900232"/>
            <a:ext cx="18653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Using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′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c</a:t>
            </a:r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) </a:t>
            </a:r>
            <a:endParaRPr lang="en-GB" sz="1800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48" grpId="0"/>
      <p:bldP spid="52" grpId="0"/>
      <p:bldP spid="57" grpId="0"/>
      <p:bldP spid="64" grpId="0"/>
      <p:bldP spid="75" grpId="0"/>
      <p:bldP spid="81" grpId="0"/>
      <p:bldP spid="83" grpId="0"/>
      <p:bldP spid="84" grpId="0"/>
      <p:bldP spid="65" grpId="0"/>
      <p:bldP spid="66" grpId="0"/>
      <p:bldP spid="68" grpId="0"/>
      <p:bldP spid="70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6" grpId="0"/>
      <p:bldP spid="97" grpId="0"/>
      <p:bldP spid="98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 animBg="1"/>
      <p:bldP spid="118" grpId="0"/>
      <p:bldP spid="119" grpId="0"/>
      <p:bldP spid="60" grpId="0"/>
      <p:bldP spid="62" grpId="0"/>
      <p:bldP spid="67" grpId="0"/>
      <p:bldP spid="72" grpId="0"/>
      <p:bldP spid="73" grpId="0"/>
      <p:bldP spid="74" grpId="0"/>
      <p:bldP spid="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467544" y="747415"/>
            <a:ext cx="8462993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1487488"/>
            <a:r>
              <a:rPr lang="en-US" dirty="0">
                <a:latin typeface="+mn-lt"/>
              </a:rPr>
              <a:t> Suppose that we know that </a:t>
            </a:r>
            <a:r>
              <a:rPr lang="en-GB" i="1" dirty="0">
                <a:effectLst/>
                <a:cs typeface="Times New Roman" panose="02020603050405020304" pitchFamily="18" charset="0"/>
              </a:rPr>
              <a:t> f</a:t>
            </a:r>
            <a:r>
              <a:rPr lang="en-GB" dirty="0">
                <a:effectLst/>
                <a:cs typeface="Times New Roman" panose="02020603050405020304" pitchFamily="18" charset="0"/>
              </a:rPr>
              <a:t>(</a:t>
            </a:r>
            <a:r>
              <a:rPr lang="en-GB" i="1" dirty="0">
                <a:effectLst/>
                <a:cs typeface="Times New Roman" panose="02020603050405020304" pitchFamily="18" charset="0"/>
              </a:rPr>
              <a:t>x</a:t>
            </a:r>
            <a:r>
              <a:rPr lang="en-GB" dirty="0">
                <a:effectLst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+mn-lt"/>
              </a:rPr>
              <a:t> is continuous and differentiable on </a:t>
            </a:r>
            <a:r>
              <a:rPr lang="en-US" dirty="0">
                <a:cs typeface="Times New Roman" panose="02020603050405020304" pitchFamily="18" charset="0"/>
              </a:rPr>
              <a:t>(6, 15). </a:t>
            </a:r>
            <a:r>
              <a:rPr lang="en-US" dirty="0">
                <a:latin typeface="+mn-lt"/>
              </a:rPr>
              <a:t>Let’s also suppose that we know that 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(6) = −2 </a:t>
            </a:r>
            <a:r>
              <a:rPr lang="en-US" dirty="0">
                <a:latin typeface="+mn-lt"/>
              </a:rPr>
              <a:t>and that we know that </a:t>
            </a:r>
            <a:r>
              <a:rPr lang="en-GB" i="1" dirty="0">
                <a:effectLst/>
                <a:cs typeface="Times New Roman" panose="02020603050405020304" pitchFamily="18" charset="0"/>
              </a:rPr>
              <a:t> f ′</a:t>
            </a:r>
            <a:r>
              <a:rPr lang="en-GB" dirty="0">
                <a:effectLst/>
                <a:cs typeface="Times New Roman" panose="02020603050405020304" pitchFamily="18" charset="0"/>
              </a:rPr>
              <a:t>(</a:t>
            </a:r>
            <a:r>
              <a:rPr lang="en-GB" i="1" dirty="0">
                <a:effectLst/>
                <a:cs typeface="Times New Roman" panose="02020603050405020304" pitchFamily="18" charset="0"/>
              </a:rPr>
              <a:t>x</a:t>
            </a:r>
            <a:r>
              <a:rPr lang="en-GB" dirty="0">
                <a:effectLst/>
                <a:cs typeface="Times New Roman" panose="02020603050405020304" pitchFamily="18" charset="0"/>
              </a:rPr>
              <a:t>) </a:t>
            </a:r>
            <a:r>
              <a:rPr lang="en-US" dirty="0">
                <a:cs typeface="Times New Roman" panose="02020603050405020304" pitchFamily="18" charset="0"/>
              </a:rPr>
              <a:t>≤</a:t>
            </a:r>
            <a:r>
              <a:rPr lang="en-US" dirty="0">
                <a:latin typeface="+mn-lt"/>
              </a:rPr>
              <a:t> 10. What is the largest possible value for 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(15)</a:t>
            </a:r>
            <a:r>
              <a:rPr lang="en-US" dirty="0">
                <a:latin typeface="+mn-lt"/>
              </a:rPr>
              <a:t>? </a:t>
            </a:r>
            <a:endParaRPr lang="en-GB" dirty="0">
              <a:latin typeface="+mn-lt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67544" y="735850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2: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78D0BD-8431-4C30-8D98-590C5E3547EC}"/>
              </a:ext>
            </a:extLst>
          </p:cNvPr>
          <p:cNvSpPr txBox="1"/>
          <p:nvPr/>
        </p:nvSpPr>
        <p:spPr>
          <a:xfrm>
            <a:off x="377421" y="2357569"/>
            <a:ext cx="8607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Let’s start with the conclusion of the Mean Value Theorem.</a:t>
            </a:r>
            <a:endParaRPr lang="en-GB" dirty="0">
              <a:latin typeface="+mn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E9ED13-8379-4DBB-A31E-3802D8BFD3B8}"/>
              </a:ext>
            </a:extLst>
          </p:cNvPr>
          <p:cNvSpPr txBox="1"/>
          <p:nvPr/>
        </p:nvSpPr>
        <p:spPr>
          <a:xfrm>
            <a:off x="157405" y="3569459"/>
            <a:ext cx="36443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Plugging in for the known quantities</a:t>
            </a:r>
            <a:endParaRPr lang="en-GB" sz="1600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36D9342-F54C-4CEB-98EA-26E0E463EC9F}"/>
              </a:ext>
            </a:extLst>
          </p:cNvPr>
          <p:cNvSpPr txBox="1"/>
          <p:nvPr/>
        </p:nvSpPr>
        <p:spPr>
          <a:xfrm>
            <a:off x="4205819" y="3180423"/>
            <a:ext cx="30548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endParaRPr lang="en-GB" sz="2200" dirty="0">
              <a:latin typeface="+mn-lt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F853ECB-0339-4BC4-A344-1095D6426FEB}"/>
              </a:ext>
            </a:extLst>
          </p:cNvPr>
          <p:cNvSpPr txBox="1"/>
          <p:nvPr/>
        </p:nvSpPr>
        <p:spPr>
          <a:xfrm>
            <a:off x="159225" y="5040669"/>
            <a:ext cx="375523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Replacing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sz="1800" dirty="0">
                <a:solidFill>
                  <a:srgbClr val="FF6600"/>
                </a:solidFill>
              </a:rPr>
              <a:t>′(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c</a:t>
            </a:r>
            <a:r>
              <a:rPr lang="en-US" sz="1800" dirty="0">
                <a:solidFill>
                  <a:srgbClr val="FF6600"/>
                </a:solidFill>
              </a:rPr>
              <a:t>) </a:t>
            </a:r>
            <a:r>
              <a:rPr lang="en-US" sz="16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with its largest possible value </a:t>
            </a:r>
            <a:endParaRPr lang="en-GB" sz="1600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15F90B5-43AF-4B09-B848-C9424D81CDF6}"/>
              </a:ext>
            </a:extLst>
          </p:cNvPr>
          <p:cNvSpPr txBox="1"/>
          <p:nvPr/>
        </p:nvSpPr>
        <p:spPr>
          <a:xfrm>
            <a:off x="228803" y="4400844"/>
            <a:ext cx="87017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Now we know that </a:t>
            </a:r>
            <a:r>
              <a:rPr lang="en-US" sz="2000" i="1" dirty="0"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+mn-lt"/>
              </a:rPr>
              <a:t>′(</a:t>
            </a:r>
            <a:r>
              <a:rPr lang="en-US" sz="2000" i="1" dirty="0">
                <a:cs typeface="Times New Roman" panose="02020603050405020304" pitchFamily="18" charset="0"/>
              </a:rPr>
              <a:t>x</a:t>
            </a:r>
            <a:r>
              <a:rPr lang="en-US" sz="2000" dirty="0">
                <a:latin typeface="+mn-lt"/>
              </a:rPr>
              <a:t>) </a:t>
            </a:r>
            <a:r>
              <a:rPr lang="en-US" sz="2000" dirty="0">
                <a:cs typeface="Times New Roman" panose="02020603050405020304" pitchFamily="18" charset="0"/>
              </a:rPr>
              <a:t>≤</a:t>
            </a:r>
            <a:r>
              <a:rPr lang="en-US" sz="2000" dirty="0">
                <a:latin typeface="+mn-lt"/>
              </a:rPr>
              <a:t> 10 so in particular we know that </a:t>
            </a:r>
            <a:r>
              <a:rPr lang="en-US" sz="2000" i="1" dirty="0">
                <a:cs typeface="Times New Roman" panose="02020603050405020304" pitchFamily="18" charset="0"/>
              </a:rPr>
              <a:t>f </a:t>
            </a:r>
            <a:r>
              <a:rPr lang="en-US" sz="2000" dirty="0">
                <a:latin typeface="+mn-lt"/>
              </a:rPr>
              <a:t>′(</a:t>
            </a:r>
            <a:r>
              <a:rPr lang="en-US" sz="2000" i="1" dirty="0">
                <a:cs typeface="Times New Roman" panose="02020603050405020304" pitchFamily="18" charset="0"/>
              </a:rPr>
              <a:t>c</a:t>
            </a:r>
            <a:r>
              <a:rPr lang="en-US" sz="2000" dirty="0">
                <a:latin typeface="+mn-lt"/>
              </a:rPr>
              <a:t>) </a:t>
            </a:r>
            <a:r>
              <a:rPr lang="en-US" sz="2000" dirty="0">
                <a:cs typeface="Times New Roman" panose="02020603050405020304" pitchFamily="18" charset="0"/>
              </a:rPr>
              <a:t>≤</a:t>
            </a:r>
            <a:r>
              <a:rPr lang="en-US" sz="2000" dirty="0">
                <a:latin typeface="+mn-lt"/>
              </a:rPr>
              <a:t> 10. This gives us the following</a:t>
            </a:r>
            <a:endParaRPr lang="en-GB" sz="2000" dirty="0">
              <a:latin typeface="+mn-lt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23A3BBF-36FF-4C27-AF13-27AF1DCD3BEC}"/>
              </a:ext>
            </a:extLst>
          </p:cNvPr>
          <p:cNvSpPr txBox="1"/>
          <p:nvPr/>
        </p:nvSpPr>
        <p:spPr>
          <a:xfrm>
            <a:off x="228802" y="5934182"/>
            <a:ext cx="85916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This means that the largest possible value for </a:t>
            </a:r>
            <a:r>
              <a:rPr lang="en-US" dirty="0"/>
              <a:t> 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(15)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is 88</a:t>
            </a:r>
            <a:endParaRPr lang="en-GB" dirty="0">
              <a:latin typeface="+mn-lt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99EB893-7D0A-4C7D-BF4E-00EC88A65098}"/>
              </a:ext>
            </a:extLst>
          </p:cNvPr>
          <p:cNvSpPr txBox="1"/>
          <p:nvPr/>
        </p:nvSpPr>
        <p:spPr>
          <a:xfrm>
            <a:off x="5294167" y="2728744"/>
            <a:ext cx="76990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endParaRPr lang="en-GB" sz="22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53ABA6C-3D13-43B4-B7E8-713FB8308A7C}"/>
              </a:ext>
            </a:extLst>
          </p:cNvPr>
          <p:cNvSpPr txBox="1"/>
          <p:nvPr/>
        </p:nvSpPr>
        <p:spPr>
          <a:xfrm>
            <a:off x="3654363" y="2734265"/>
            <a:ext cx="14461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F9B838B-44E6-4CDA-862E-FB5FA2F03591}"/>
              </a:ext>
            </a:extLst>
          </p:cNvPr>
          <p:cNvSpPr txBox="1"/>
          <p:nvPr/>
        </p:nvSpPr>
        <p:spPr>
          <a:xfrm>
            <a:off x="5870231" y="2739669"/>
            <a:ext cx="110430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34B2F60-F66E-42B6-9A63-E459337BDD93}"/>
              </a:ext>
            </a:extLst>
          </p:cNvPr>
          <p:cNvSpPr txBox="1"/>
          <p:nvPr/>
        </p:nvSpPr>
        <p:spPr>
          <a:xfrm>
            <a:off x="5006927" y="2740432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09E59A3-6C7C-4154-A1CA-B7E967EAF8FB}"/>
              </a:ext>
            </a:extLst>
          </p:cNvPr>
          <p:cNvSpPr txBox="1"/>
          <p:nvPr/>
        </p:nvSpPr>
        <p:spPr>
          <a:xfrm>
            <a:off x="3441673" y="3210320"/>
            <a:ext cx="947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(15)</a:t>
            </a:r>
            <a:endParaRPr lang="en-GB" sz="22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DA163B5-A078-4C5F-AECA-330AE2209F87}"/>
              </a:ext>
            </a:extLst>
          </p:cNvPr>
          <p:cNvSpPr txBox="1"/>
          <p:nvPr/>
        </p:nvSpPr>
        <p:spPr>
          <a:xfrm>
            <a:off x="4424133" y="3166047"/>
            <a:ext cx="947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(6)</a:t>
            </a:r>
            <a:endParaRPr lang="en-GB" sz="22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17B066E-2F8D-4EAA-B069-3E81EC1A132D}"/>
              </a:ext>
            </a:extLst>
          </p:cNvPr>
          <p:cNvSpPr txBox="1"/>
          <p:nvPr/>
        </p:nvSpPr>
        <p:spPr>
          <a:xfrm>
            <a:off x="4996652" y="3173762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43195C0-7061-4EC2-B6B1-14511E26A2C8}"/>
              </a:ext>
            </a:extLst>
          </p:cNvPr>
          <p:cNvSpPr txBox="1"/>
          <p:nvPr/>
        </p:nvSpPr>
        <p:spPr>
          <a:xfrm>
            <a:off x="5327291" y="3134772"/>
            <a:ext cx="76990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endParaRPr lang="en-GB" sz="22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055F598-85F7-449E-BAE4-744A9AF83DEC}"/>
              </a:ext>
            </a:extLst>
          </p:cNvPr>
          <p:cNvSpPr txBox="1"/>
          <p:nvPr/>
        </p:nvSpPr>
        <p:spPr>
          <a:xfrm>
            <a:off x="5913165" y="3145166"/>
            <a:ext cx="61609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(15 </a:t>
            </a:r>
            <a:endParaRPr lang="en-GB" sz="22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C22E6EE-57B5-43CF-B319-9BDEBF025B64}"/>
              </a:ext>
            </a:extLst>
          </p:cNvPr>
          <p:cNvSpPr txBox="1"/>
          <p:nvPr/>
        </p:nvSpPr>
        <p:spPr>
          <a:xfrm>
            <a:off x="6345682" y="3129225"/>
            <a:ext cx="8388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 6)</a:t>
            </a:r>
            <a:endParaRPr lang="en-GB" sz="2200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3F96F27-F1B0-4478-88C5-0E467E8FF420}"/>
              </a:ext>
            </a:extLst>
          </p:cNvPr>
          <p:cNvSpPr txBox="1"/>
          <p:nvPr/>
        </p:nvSpPr>
        <p:spPr>
          <a:xfrm>
            <a:off x="5016834" y="3621412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13CA91F-0DD1-46E1-AE51-B69765668BD8}"/>
              </a:ext>
            </a:extLst>
          </p:cNvPr>
          <p:cNvSpPr txBox="1"/>
          <p:nvPr/>
        </p:nvSpPr>
        <p:spPr>
          <a:xfrm>
            <a:off x="5347473" y="3582422"/>
            <a:ext cx="76990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endParaRPr lang="en-GB" sz="22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D3D9A23-95CF-4011-87A6-199A99E8E285}"/>
              </a:ext>
            </a:extLst>
          </p:cNvPr>
          <p:cNvSpPr txBox="1"/>
          <p:nvPr/>
        </p:nvSpPr>
        <p:spPr>
          <a:xfrm>
            <a:off x="5933347" y="3592816"/>
            <a:ext cx="61609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(9) </a:t>
            </a:r>
            <a:endParaRPr lang="en-GB" sz="22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3B87D62-E476-4F52-8AB7-0EE1CB9628DB}"/>
              </a:ext>
            </a:extLst>
          </p:cNvPr>
          <p:cNvSpPr txBox="1"/>
          <p:nvPr/>
        </p:nvSpPr>
        <p:spPr>
          <a:xfrm>
            <a:off x="6601757" y="3599669"/>
            <a:ext cx="947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(6)</a:t>
            </a:r>
            <a:endParaRPr lang="en-GB" sz="22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6BFEAAC-8F5B-464B-8B82-5F63B48B208F}"/>
              </a:ext>
            </a:extLst>
          </p:cNvPr>
          <p:cNvSpPr txBox="1"/>
          <p:nvPr/>
        </p:nvSpPr>
        <p:spPr>
          <a:xfrm>
            <a:off x="6338019" y="3576053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+</a:t>
            </a:r>
            <a:endParaRPr lang="en-GB" sz="22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5233F76-B896-416E-B96F-233395BC9610}"/>
              </a:ext>
            </a:extLst>
          </p:cNvPr>
          <p:cNvSpPr txBox="1"/>
          <p:nvPr/>
        </p:nvSpPr>
        <p:spPr>
          <a:xfrm>
            <a:off x="4310279" y="3600140"/>
            <a:ext cx="947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(15)</a:t>
            </a:r>
            <a:endParaRPr lang="en-GB" sz="22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47E84B9-8F4D-4478-A565-6D3C6AAC16F6}"/>
              </a:ext>
            </a:extLst>
          </p:cNvPr>
          <p:cNvSpPr txBox="1"/>
          <p:nvPr/>
        </p:nvSpPr>
        <p:spPr>
          <a:xfrm>
            <a:off x="5042483" y="4026909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=</a:t>
            </a:r>
            <a:endParaRPr lang="en-GB" sz="22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D219BF7-0C98-4C48-BB81-262FCBCA39DE}"/>
              </a:ext>
            </a:extLst>
          </p:cNvPr>
          <p:cNvSpPr txBox="1"/>
          <p:nvPr/>
        </p:nvSpPr>
        <p:spPr>
          <a:xfrm>
            <a:off x="5373121" y="3987919"/>
            <a:ext cx="947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9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endParaRPr lang="en-GB" sz="2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E6DAEBC-381B-4E49-B955-D17D7446B6FD}"/>
              </a:ext>
            </a:extLst>
          </p:cNvPr>
          <p:cNvSpPr txBox="1"/>
          <p:nvPr/>
        </p:nvSpPr>
        <p:spPr>
          <a:xfrm>
            <a:off x="4335928" y="4005637"/>
            <a:ext cx="947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(15)</a:t>
            </a:r>
            <a:endParaRPr lang="en-GB" sz="22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C2D72A5-E4AF-45AA-B34D-71380E2317E2}"/>
              </a:ext>
            </a:extLst>
          </p:cNvPr>
          <p:cNvSpPr txBox="1"/>
          <p:nvPr/>
        </p:nvSpPr>
        <p:spPr>
          <a:xfrm>
            <a:off x="6432675" y="4033418"/>
            <a:ext cx="947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endParaRPr lang="en-GB" sz="22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C032659-8EA5-463B-BAA4-77CE5DBADE2D}"/>
              </a:ext>
            </a:extLst>
          </p:cNvPr>
          <p:cNvSpPr txBox="1"/>
          <p:nvPr/>
        </p:nvSpPr>
        <p:spPr>
          <a:xfrm>
            <a:off x="6168937" y="4009802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sz="22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867E0E-D887-46C7-88AE-DFB7779BE079}"/>
              </a:ext>
            </a:extLst>
          </p:cNvPr>
          <p:cNvSpPr txBox="1"/>
          <p:nvPr/>
        </p:nvSpPr>
        <p:spPr>
          <a:xfrm>
            <a:off x="5083738" y="4938174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≤</a:t>
            </a:r>
            <a:endParaRPr lang="en-GB" sz="2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60143E0-C2A2-40FC-9C18-525E1312802B}"/>
              </a:ext>
            </a:extLst>
          </p:cNvPr>
          <p:cNvSpPr txBox="1"/>
          <p:nvPr/>
        </p:nvSpPr>
        <p:spPr>
          <a:xfrm>
            <a:off x="5414377" y="4899184"/>
            <a:ext cx="32634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9 </a:t>
            </a:r>
            <a:endParaRPr lang="en-GB" sz="22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AE853BD-0002-4FBC-A4AF-BE31C0C68255}"/>
              </a:ext>
            </a:extLst>
          </p:cNvPr>
          <p:cNvSpPr txBox="1"/>
          <p:nvPr/>
        </p:nvSpPr>
        <p:spPr>
          <a:xfrm>
            <a:off x="4377184" y="4916902"/>
            <a:ext cx="8131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(15)</a:t>
            </a:r>
            <a:endParaRPr lang="en-GB" sz="22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8DE801C-D80A-4C29-95C1-89B3030EF3CF}"/>
              </a:ext>
            </a:extLst>
          </p:cNvPr>
          <p:cNvSpPr txBox="1"/>
          <p:nvPr/>
        </p:nvSpPr>
        <p:spPr>
          <a:xfrm>
            <a:off x="6210192" y="4921067"/>
            <a:ext cx="37586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endParaRPr lang="en-GB" sz="22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8BEBF6F-456B-4D65-AE81-39192DF5AB8E}"/>
              </a:ext>
            </a:extLst>
          </p:cNvPr>
          <p:cNvSpPr txBox="1"/>
          <p:nvPr/>
        </p:nvSpPr>
        <p:spPr>
          <a:xfrm>
            <a:off x="6572352" y="4893286"/>
            <a:ext cx="34005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endParaRPr lang="en-GB" sz="2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1CC345-DC05-436A-A9C5-1B00672797A4}"/>
              </a:ext>
            </a:extLst>
          </p:cNvPr>
          <p:cNvSpPr txBox="1"/>
          <p:nvPr/>
        </p:nvSpPr>
        <p:spPr>
          <a:xfrm>
            <a:off x="5585677" y="4888766"/>
            <a:ext cx="7221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(10) </a:t>
            </a:r>
            <a:endParaRPr lang="en-GB" sz="2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9D1E99-DD3B-42C8-AE6A-8425B16A91BC}"/>
              </a:ext>
            </a:extLst>
          </p:cNvPr>
          <p:cNvSpPr txBox="1"/>
          <p:nvPr/>
        </p:nvSpPr>
        <p:spPr>
          <a:xfrm>
            <a:off x="5133123" y="5440779"/>
            <a:ext cx="5760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≤</a:t>
            </a:r>
            <a:endParaRPr lang="en-GB" sz="22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C3411C9-0685-4A35-A3AB-10E9C315CF08}"/>
              </a:ext>
            </a:extLst>
          </p:cNvPr>
          <p:cNvSpPr txBox="1"/>
          <p:nvPr/>
        </p:nvSpPr>
        <p:spPr>
          <a:xfrm>
            <a:off x="4426569" y="5419507"/>
            <a:ext cx="8131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(15)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C762AAA-109B-485A-A35C-DFD2B3085FFC}"/>
              </a:ext>
            </a:extLst>
          </p:cNvPr>
          <p:cNvSpPr txBox="1"/>
          <p:nvPr/>
        </p:nvSpPr>
        <p:spPr>
          <a:xfrm>
            <a:off x="5453153" y="5419507"/>
            <a:ext cx="57513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88 </a:t>
            </a:r>
            <a:endParaRPr lang="en-GB" sz="22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FFFC51-F100-4F1B-B7BF-9C2A7FFE7067}"/>
              </a:ext>
            </a:extLst>
          </p:cNvPr>
          <p:cNvSpPr txBox="1"/>
          <p:nvPr/>
        </p:nvSpPr>
        <p:spPr>
          <a:xfrm>
            <a:off x="4537000" y="219409"/>
            <a:ext cx="1080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) =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BBDCDB4-0F7D-4B50-978F-67B2A4C38D87}"/>
              </a:ext>
            </a:extLst>
          </p:cNvPr>
          <p:cNvSpPr txBox="1"/>
          <p:nvPr/>
        </p:nvSpPr>
        <p:spPr>
          <a:xfrm>
            <a:off x="5611152" y="-4338"/>
            <a:ext cx="14461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) – 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FE9A743-3BAD-46C2-99DD-61086F77D2E0}"/>
              </a:ext>
            </a:extLst>
          </p:cNvPr>
          <p:cNvSpPr txBox="1"/>
          <p:nvPr/>
        </p:nvSpPr>
        <p:spPr>
          <a:xfrm>
            <a:off x="5870231" y="399374"/>
            <a:ext cx="92796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 – </a:t>
            </a:r>
            <a:r>
              <a:rPr lang="en-US" sz="22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en-GB" sz="2200" dirty="0">
              <a:solidFill>
                <a:srgbClr val="FF0000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F73A49F-CAAF-48E4-8E8C-F02B494F42A8}"/>
              </a:ext>
            </a:extLst>
          </p:cNvPr>
          <p:cNvCxnSpPr/>
          <p:nvPr/>
        </p:nvCxnSpPr>
        <p:spPr>
          <a:xfrm>
            <a:off x="5481102" y="426549"/>
            <a:ext cx="14401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">
            <a:extLst>
              <a:ext uri="{FF2B5EF4-FFF2-40B4-BE49-F238E27FC236}">
                <a16:creationId xmlns:a16="http://schemas.microsoft.com/office/drawing/2014/main" id="{E1970D42-F704-4263-B609-3BEB24F3D940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Mean Value Theorem</a:t>
            </a:r>
          </a:p>
        </p:txBody>
      </p:sp>
    </p:spTree>
    <p:extLst>
      <p:ext uri="{BB962C8B-B14F-4D97-AF65-F5344CB8AC3E}">
        <p14:creationId xmlns:p14="http://schemas.microsoft.com/office/powerpoint/2010/main" val="379540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7" grpId="0"/>
      <p:bldP spid="51" grpId="0"/>
      <p:bldP spid="64" grpId="0"/>
      <p:bldP spid="78" grpId="0"/>
      <p:bldP spid="81" grpId="0"/>
      <p:bldP spid="68" grpId="0"/>
      <p:bldP spid="69" grpId="0"/>
      <p:bldP spid="70" grpId="0"/>
      <p:bldP spid="72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54" grpId="0"/>
      <p:bldP spid="55" grpId="0"/>
      <p:bldP spid="56" grpId="0"/>
      <p:bldP spid="57" grpId="0"/>
      <p:bldP spid="59" grpId="0"/>
      <p:bldP spid="61" grpId="0"/>
      <p:bldP spid="62" grpId="0"/>
      <p:bldP spid="65" grpId="0"/>
      <p:bldP spid="66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Box 8">
            <a:extLst>
              <a:ext uri="{FF2B5EF4-FFF2-40B4-BE49-F238E27FC236}">
                <a16:creationId xmlns:a16="http://schemas.microsoft.com/office/drawing/2014/main" id="{EA4A4418-044F-4ED8-A8B6-6A4355202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26" y="739549"/>
            <a:ext cx="8821211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1487488"/>
            <a:r>
              <a:rPr lang="en-US" dirty="0">
                <a:latin typeface="+mn-lt"/>
              </a:rPr>
              <a:t>Suppose that we know that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  <a:r>
              <a:rPr lang="en-GB" dirty="0">
                <a:latin typeface="+mn-lt"/>
              </a:rPr>
              <a:t>is continuous and differentiable everywhere. Let’s also suppose that we know that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dirty="0">
                <a:latin typeface="+mn-lt"/>
              </a:rPr>
              <a:t> has two roots. Show that </a:t>
            </a:r>
            <a:r>
              <a:rPr lang="en-GB" sz="2400" i="1" dirty="0">
                <a:latin typeface="Times New Roman" pitchFamily="18" charset="0"/>
              </a:rPr>
              <a:t>f ′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 </a:t>
            </a:r>
            <a:r>
              <a:rPr lang="en-GB" dirty="0">
                <a:latin typeface="+mn-lt"/>
              </a:rPr>
              <a:t>must have at least one root.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75820" y="751522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3: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39882-9DF2-4E14-A9E1-4F08B0E09A55}"/>
              </a:ext>
            </a:extLst>
          </p:cNvPr>
          <p:cNvSpPr txBox="1"/>
          <p:nvPr/>
        </p:nvSpPr>
        <p:spPr>
          <a:xfrm>
            <a:off x="109325" y="2311714"/>
            <a:ext cx="88547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Since we know that </a:t>
            </a:r>
            <a:r>
              <a:rPr lang="en-US" sz="2000" i="1" dirty="0">
                <a:cs typeface="Times New Roman" panose="02020603050405020304" pitchFamily="18" charset="0"/>
              </a:rPr>
              <a:t>f</a:t>
            </a:r>
            <a:r>
              <a:rPr lang="en-US" sz="2000" dirty="0">
                <a:cs typeface="Times New Roman" panose="02020603050405020304" pitchFamily="18" charset="0"/>
              </a:rPr>
              <a:t>(</a:t>
            </a:r>
            <a:r>
              <a:rPr lang="en-US" sz="2000" i="1" dirty="0">
                <a:cs typeface="Times New Roman" panose="02020603050405020304" pitchFamily="18" charset="0"/>
              </a:rPr>
              <a:t>x</a:t>
            </a:r>
            <a:r>
              <a:rPr lang="en-US" sz="2000" dirty="0"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+mn-lt"/>
              </a:rPr>
              <a:t>has two roots, let’s suppose that they are </a:t>
            </a:r>
            <a:r>
              <a:rPr lang="en-US" sz="2000" i="1" dirty="0">
                <a:cs typeface="Times New Roman" panose="02020603050405020304" pitchFamily="18" charset="0"/>
              </a:rPr>
              <a:t>a</a:t>
            </a:r>
            <a:r>
              <a:rPr lang="en-US" sz="2000" dirty="0">
                <a:latin typeface="+mn-lt"/>
              </a:rPr>
              <a:t> and </a:t>
            </a:r>
            <a:r>
              <a:rPr lang="en-US" sz="2000" i="1" dirty="0">
                <a:cs typeface="Times New Roman" panose="02020603050405020304" pitchFamily="18" charset="0"/>
              </a:rPr>
              <a:t>b</a:t>
            </a:r>
            <a:r>
              <a:rPr lang="en-US" sz="2000" dirty="0">
                <a:latin typeface="+mn-lt"/>
              </a:rPr>
              <a:t>. </a:t>
            </a:r>
            <a:endParaRPr lang="en-GB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78D0BD-8431-4C30-8D98-590C5E3547EC}"/>
              </a:ext>
            </a:extLst>
          </p:cNvPr>
          <p:cNvSpPr txBox="1"/>
          <p:nvPr/>
        </p:nvSpPr>
        <p:spPr>
          <a:xfrm>
            <a:off x="148539" y="2705378"/>
            <a:ext cx="8815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By assumption we know that is continuous and differentiable everywhere and so in particular is continuous on [</a:t>
            </a:r>
            <a:r>
              <a:rPr lang="en-US" sz="2000" i="1" dirty="0">
                <a:cs typeface="Times New Roman" panose="02020603050405020304" pitchFamily="18" charset="0"/>
              </a:rPr>
              <a:t>a, b</a:t>
            </a:r>
            <a:r>
              <a:rPr lang="en-US" sz="2000" dirty="0">
                <a:latin typeface="+mn-lt"/>
              </a:rPr>
              <a:t>] and differentiable on (</a:t>
            </a:r>
            <a:r>
              <a:rPr lang="en-US" sz="2000" i="1" dirty="0">
                <a:cs typeface="Times New Roman" panose="02020603050405020304" pitchFamily="18" charset="0"/>
              </a:rPr>
              <a:t>a, b</a:t>
            </a:r>
            <a:r>
              <a:rPr lang="en-US" sz="2000" dirty="0">
                <a:latin typeface="+mn-lt"/>
              </a:rPr>
              <a:t>).</a:t>
            </a:r>
            <a:endParaRPr lang="en-GB" sz="2000" dirty="0">
              <a:latin typeface="+mn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E9ED13-8379-4DBB-A31E-3802D8BFD3B8}"/>
              </a:ext>
            </a:extLst>
          </p:cNvPr>
          <p:cNvSpPr txBox="1"/>
          <p:nvPr/>
        </p:nvSpPr>
        <p:spPr>
          <a:xfrm>
            <a:off x="82366" y="3401122"/>
            <a:ext cx="88155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By the Mean Value Theorem there is a number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c</a:t>
            </a:r>
            <a:r>
              <a:rPr 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 that is between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 and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b</a:t>
            </a:r>
            <a:r>
              <a:rPr 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 and that</a:t>
            </a:r>
            <a:endParaRPr lang="en-GB" sz="1800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D6C15B5-C5A4-4DD1-98AA-B48AE587AEAE}"/>
              </a:ext>
            </a:extLst>
          </p:cNvPr>
          <p:cNvSpPr txBox="1"/>
          <p:nvPr/>
        </p:nvSpPr>
        <p:spPr>
          <a:xfrm>
            <a:off x="122708" y="4502325"/>
            <a:ext cx="88985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now need to recall that </a:t>
            </a:r>
            <a:r>
              <a:rPr lang="en-US" sz="2000" i="1" dirty="0">
                <a:cs typeface="Times New Roman" panose="02020603050405020304" pitchFamily="18" charset="0"/>
              </a:rPr>
              <a:t>a</a:t>
            </a:r>
            <a:r>
              <a:rPr lang="en-US" sz="2000" dirty="0">
                <a:latin typeface="+mn-lt"/>
              </a:rPr>
              <a:t> and </a:t>
            </a:r>
            <a:r>
              <a:rPr lang="en-US" sz="2000" i="1" dirty="0">
                <a:cs typeface="Times New Roman" panose="02020603050405020304" pitchFamily="18" charset="0"/>
              </a:rPr>
              <a:t>b</a:t>
            </a:r>
            <a:r>
              <a:rPr lang="en-US" sz="2000" dirty="0">
                <a:latin typeface="+mn-lt"/>
              </a:rPr>
              <a:t> are roots of </a:t>
            </a:r>
            <a:r>
              <a:rPr lang="en-US" sz="2000" i="1" dirty="0">
                <a:cs typeface="Times New Roman" panose="02020603050405020304" pitchFamily="18" charset="0"/>
              </a:rPr>
              <a:t>f</a:t>
            </a:r>
            <a:r>
              <a:rPr lang="en-US" sz="2000" dirty="0">
                <a:cs typeface="Times New Roman" panose="02020603050405020304" pitchFamily="18" charset="0"/>
              </a:rPr>
              <a:t>(</a:t>
            </a:r>
            <a:r>
              <a:rPr lang="en-US" sz="2000" i="1" dirty="0">
                <a:cs typeface="Times New Roman" panose="02020603050405020304" pitchFamily="18" charset="0"/>
              </a:rPr>
              <a:t>x</a:t>
            </a:r>
            <a:r>
              <a:rPr lang="en-US" sz="2000" dirty="0"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+mn-lt"/>
              </a:rPr>
              <a:t>and so this is</a:t>
            </a:r>
            <a:endParaRPr lang="en-GB" sz="20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6C325534-B341-47B1-AC56-60436A7BF24D}"/>
              </a:ext>
            </a:extLst>
          </p:cNvPr>
          <p:cNvSpPr txBox="1"/>
          <p:nvPr/>
        </p:nvSpPr>
        <p:spPr>
          <a:xfrm>
            <a:off x="209795" y="5558462"/>
            <a:ext cx="33433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i="1" dirty="0"/>
              <a:t>f ′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) </a:t>
            </a:r>
            <a:r>
              <a:rPr lang="en-GB" sz="2000" dirty="0">
                <a:latin typeface="+mn-lt"/>
              </a:rPr>
              <a:t>has a root at </a:t>
            </a:r>
            <a:r>
              <a:rPr lang="en-GB" sz="2000" i="1" dirty="0"/>
              <a:t>x = c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7AB9BDF-C217-460B-9BD0-1E614A29F8CF}"/>
              </a:ext>
            </a:extLst>
          </p:cNvPr>
          <p:cNvSpPr txBox="1"/>
          <p:nvPr/>
        </p:nvSpPr>
        <p:spPr>
          <a:xfrm>
            <a:off x="222251" y="5877186"/>
            <a:ext cx="36296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don’t have the value of </a:t>
            </a:r>
            <a:r>
              <a:rPr lang="en-GB" sz="2000" i="1" dirty="0"/>
              <a:t>c.</a:t>
            </a:r>
            <a:r>
              <a:rPr lang="en-US" sz="2000" dirty="0">
                <a:latin typeface="+mn-lt"/>
              </a:rPr>
              <a:t> </a:t>
            </a:r>
            <a:endParaRPr lang="en-GB" sz="2000" dirty="0">
              <a:latin typeface="+mn-lt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CE98823-387C-428F-A6A2-E92520589E5C}"/>
              </a:ext>
            </a:extLst>
          </p:cNvPr>
          <p:cNvSpPr txBox="1"/>
          <p:nvPr/>
        </p:nvSpPr>
        <p:spPr>
          <a:xfrm>
            <a:off x="3756637" y="5884817"/>
            <a:ext cx="48823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have only shown that it exist.</a:t>
            </a:r>
            <a:endParaRPr lang="en-GB" sz="2000" dirty="0">
              <a:latin typeface="+mn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6FD0A3F-61CA-47F6-9FA5-4FBB2B434638}"/>
              </a:ext>
            </a:extLst>
          </p:cNvPr>
          <p:cNvSpPr txBox="1"/>
          <p:nvPr/>
        </p:nvSpPr>
        <p:spPr>
          <a:xfrm>
            <a:off x="4260011" y="3919776"/>
            <a:ext cx="1080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=</a:t>
            </a:r>
            <a:endParaRPr lang="en-GB" sz="22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5E7146-8723-4F61-9282-3B2E93986151}"/>
              </a:ext>
            </a:extLst>
          </p:cNvPr>
          <p:cNvSpPr txBox="1"/>
          <p:nvPr/>
        </p:nvSpPr>
        <p:spPr>
          <a:xfrm>
            <a:off x="5334163" y="3696029"/>
            <a:ext cx="172731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– 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sz="22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671037F-0C99-4BD8-AF96-797B3637C780}"/>
              </a:ext>
            </a:extLst>
          </p:cNvPr>
          <p:cNvSpPr txBox="1"/>
          <p:nvPr/>
        </p:nvSpPr>
        <p:spPr>
          <a:xfrm>
            <a:off x="5670534" y="4099553"/>
            <a:ext cx="8987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 – a</a:t>
            </a:r>
            <a:endParaRPr lang="en-GB" sz="2200" i="1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47D75F7-982E-44CD-B59D-C46A1B19A8ED}"/>
              </a:ext>
            </a:extLst>
          </p:cNvPr>
          <p:cNvCxnSpPr/>
          <p:nvPr/>
        </p:nvCxnSpPr>
        <p:spPr>
          <a:xfrm>
            <a:off x="5204113" y="4126916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3007FE9-6A5C-4732-9B77-EE7CEB6D3D9E}"/>
              </a:ext>
            </a:extLst>
          </p:cNvPr>
          <p:cNvSpPr txBox="1"/>
          <p:nvPr/>
        </p:nvSpPr>
        <p:spPr>
          <a:xfrm>
            <a:off x="297472" y="5119230"/>
            <a:ext cx="6021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f</a:t>
            </a:r>
            <a:r>
              <a:rPr lang="en-US" sz="2000" dirty="0">
                <a:cs typeface="Times New Roman" panose="02020603050405020304" pitchFamily="18" charset="0"/>
              </a:rPr>
              <a:t>(</a:t>
            </a:r>
            <a:r>
              <a:rPr lang="en-US" sz="2000" i="1" dirty="0">
                <a:cs typeface="Times New Roman" panose="02020603050405020304" pitchFamily="18" charset="0"/>
              </a:rPr>
              <a:t>a</a:t>
            </a:r>
            <a:r>
              <a:rPr lang="en-US" sz="2000" dirty="0">
                <a:cs typeface="Times New Roman" panose="02020603050405020304" pitchFamily="18" charset="0"/>
              </a:rPr>
              <a:t>)</a:t>
            </a:r>
            <a:endParaRPr lang="en-GB" sz="20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B813E3C-5EF0-4E36-9104-14AC1B68C9B9}"/>
              </a:ext>
            </a:extLst>
          </p:cNvPr>
          <p:cNvSpPr txBox="1"/>
          <p:nvPr/>
        </p:nvSpPr>
        <p:spPr>
          <a:xfrm>
            <a:off x="895741" y="5158352"/>
            <a:ext cx="6021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= </a:t>
            </a:r>
            <a:r>
              <a:rPr lang="en-US" sz="2000" dirty="0">
                <a:cs typeface="Times New Roman" panose="02020603050405020304" pitchFamily="18" charset="0"/>
              </a:rPr>
              <a:t>0</a:t>
            </a:r>
            <a:endParaRPr lang="en-GB" sz="2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50F0D51-693B-4A1F-A231-3996D2DF0960}"/>
              </a:ext>
            </a:extLst>
          </p:cNvPr>
          <p:cNvSpPr txBox="1"/>
          <p:nvPr/>
        </p:nvSpPr>
        <p:spPr>
          <a:xfrm>
            <a:off x="2088748" y="5119230"/>
            <a:ext cx="6021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f</a:t>
            </a:r>
            <a:r>
              <a:rPr lang="en-US" sz="2000" dirty="0">
                <a:cs typeface="Times New Roman" panose="02020603050405020304" pitchFamily="18" charset="0"/>
              </a:rPr>
              <a:t>(</a:t>
            </a:r>
            <a:r>
              <a:rPr lang="en-US" sz="2000" i="1" dirty="0">
                <a:cs typeface="Times New Roman" panose="02020603050405020304" pitchFamily="18" charset="0"/>
              </a:rPr>
              <a:t>b</a:t>
            </a:r>
            <a:r>
              <a:rPr lang="en-US" sz="2000" dirty="0">
                <a:cs typeface="Times New Roman" panose="02020603050405020304" pitchFamily="18" charset="0"/>
              </a:rPr>
              <a:t>)</a:t>
            </a:r>
            <a:endParaRPr lang="en-GB" sz="2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9122AA3-4D56-408E-A9EE-B658267AC9CF}"/>
              </a:ext>
            </a:extLst>
          </p:cNvPr>
          <p:cNvSpPr txBox="1"/>
          <p:nvPr/>
        </p:nvSpPr>
        <p:spPr>
          <a:xfrm>
            <a:off x="2687017" y="5158352"/>
            <a:ext cx="6021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= </a:t>
            </a:r>
            <a:r>
              <a:rPr lang="en-US" sz="2000" dirty="0">
                <a:cs typeface="Times New Roman" panose="02020603050405020304" pitchFamily="18" charset="0"/>
              </a:rPr>
              <a:t>0</a:t>
            </a:r>
            <a:endParaRPr lang="en-GB" sz="20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8CF3FDA-5096-4238-B53D-6EBA18EEC283}"/>
              </a:ext>
            </a:extLst>
          </p:cNvPr>
          <p:cNvSpPr txBox="1"/>
          <p:nvPr/>
        </p:nvSpPr>
        <p:spPr>
          <a:xfrm>
            <a:off x="4260011" y="5098066"/>
            <a:ext cx="10801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f ′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) =</a:t>
            </a:r>
            <a:endParaRPr lang="en-GB" sz="22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F5DC20D-1ACB-4662-A48E-E47DF2C35AB0}"/>
              </a:ext>
            </a:extLst>
          </p:cNvPr>
          <p:cNvSpPr txBox="1"/>
          <p:nvPr/>
        </p:nvSpPr>
        <p:spPr>
          <a:xfrm>
            <a:off x="5305356" y="4874319"/>
            <a:ext cx="33637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  <a:endParaRPr lang="en-GB" sz="2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2518D2D-D292-4557-8A7E-1339A1F8FCD6}"/>
              </a:ext>
            </a:extLst>
          </p:cNvPr>
          <p:cNvSpPr txBox="1"/>
          <p:nvPr/>
        </p:nvSpPr>
        <p:spPr>
          <a:xfrm>
            <a:off x="5299115" y="5275998"/>
            <a:ext cx="8987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0000"/>
                </a:solidFill>
                <a:cs typeface="Times New Roman" panose="02020603050405020304" pitchFamily="18" charset="0"/>
              </a:rPr>
              <a:t>b – a</a:t>
            </a:r>
            <a:endParaRPr lang="en-GB" sz="2200" i="1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4B95608-E18D-4328-87D6-3E75288ED4D0}"/>
              </a:ext>
            </a:extLst>
          </p:cNvPr>
          <p:cNvCxnSpPr/>
          <p:nvPr/>
        </p:nvCxnSpPr>
        <p:spPr>
          <a:xfrm>
            <a:off x="5204113" y="5305206"/>
            <a:ext cx="1005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ADF3D82-064F-489E-B7F6-EE05C4F253CC}"/>
              </a:ext>
            </a:extLst>
          </p:cNvPr>
          <p:cNvSpPr txBox="1"/>
          <p:nvPr/>
        </p:nvSpPr>
        <p:spPr>
          <a:xfrm>
            <a:off x="5562587" y="4873214"/>
            <a:ext cx="66559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– 0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F4504C7-6DBD-45D8-B23C-4B25C6CEC6E9}"/>
              </a:ext>
            </a:extLst>
          </p:cNvPr>
          <p:cNvSpPr txBox="1"/>
          <p:nvPr/>
        </p:nvSpPr>
        <p:spPr>
          <a:xfrm>
            <a:off x="6272424" y="5113454"/>
            <a:ext cx="6021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= </a:t>
            </a:r>
            <a:r>
              <a:rPr lang="en-US" sz="2000" dirty="0">
                <a:cs typeface="Times New Roman" panose="02020603050405020304" pitchFamily="18" charset="0"/>
              </a:rPr>
              <a:t>0</a:t>
            </a:r>
            <a:endParaRPr lang="en-GB" sz="20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44378D8-EAD8-4BA1-A563-58C500D0B403}"/>
              </a:ext>
            </a:extLst>
          </p:cNvPr>
          <p:cNvSpPr txBox="1"/>
          <p:nvPr/>
        </p:nvSpPr>
        <p:spPr>
          <a:xfrm>
            <a:off x="209795" y="6223358"/>
            <a:ext cx="87119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It is completely possible for </a:t>
            </a:r>
            <a:r>
              <a:rPr lang="en-GB" sz="2000" i="1" dirty="0"/>
              <a:t>f ′</a:t>
            </a:r>
            <a:r>
              <a:rPr lang="en-GB" sz="2000" dirty="0"/>
              <a:t>(</a:t>
            </a:r>
            <a:r>
              <a:rPr lang="en-GB" sz="2000" i="1" dirty="0"/>
              <a:t>x</a:t>
            </a:r>
            <a:r>
              <a:rPr lang="en-GB" sz="2000" dirty="0"/>
              <a:t>)</a:t>
            </a:r>
            <a:r>
              <a:rPr lang="en-US" sz="2000" dirty="0">
                <a:latin typeface="+mn-lt"/>
              </a:rPr>
              <a:t> to have more than one root..</a:t>
            </a:r>
            <a:endParaRPr lang="en-GB" sz="2000" dirty="0">
              <a:latin typeface="+mn-lt"/>
            </a:endParaRP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661A6263-972D-4401-A250-E24189840C7E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Mean Value Theorem</a:t>
            </a:r>
          </a:p>
        </p:txBody>
      </p:sp>
    </p:spTree>
    <p:extLst>
      <p:ext uri="{BB962C8B-B14F-4D97-AF65-F5344CB8AC3E}">
        <p14:creationId xmlns:p14="http://schemas.microsoft.com/office/powerpoint/2010/main" val="198513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37" grpId="0"/>
      <p:bldP spid="80" grpId="0"/>
      <p:bldP spid="133" grpId="0"/>
      <p:bldP spid="135" grpId="0"/>
      <p:bldP spid="136" grpId="0"/>
      <p:bldP spid="49" grpId="0"/>
      <p:bldP spid="50" grpId="0"/>
      <p:bldP spid="51" grpId="0"/>
      <p:bldP spid="53" grpId="0"/>
      <p:bldP spid="54" grpId="0"/>
      <p:bldP spid="56" grpId="0"/>
      <p:bldP spid="57" grpId="0"/>
      <p:bldP spid="58" grpId="0"/>
      <p:bldP spid="59" grpId="0"/>
      <p:bldP spid="61" grpId="0"/>
      <p:bldP spid="65" grpId="0"/>
      <p:bldP spid="66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6851</TotalTime>
  <Words>1032</Words>
  <Application>Microsoft Office PowerPoint</Application>
  <PresentationFormat>On-screen Show (4:3)</PresentationFormat>
  <Paragraphs>184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Comic Sans MS</vt:lpstr>
      <vt:lpstr>Neue Helvetica W01</vt:lpstr>
      <vt:lpstr>Times New Roman</vt:lpstr>
      <vt:lpstr>Wingdings 2</vt:lpstr>
      <vt:lpstr>Theme1</vt:lpstr>
      <vt:lpstr>Mean Value Theorem</vt:lpstr>
      <vt:lpstr>PowerPoint Presentation</vt:lpstr>
      <vt:lpstr>Mean Value Theorem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113</cp:revision>
  <dcterms:created xsi:type="dcterms:W3CDTF">2013-02-27T02:24:37Z</dcterms:created>
  <dcterms:modified xsi:type="dcterms:W3CDTF">2021-12-18T06:53:08Z</dcterms:modified>
</cp:coreProperties>
</file>