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311" r:id="rId5"/>
    <p:sldId id="312" r:id="rId6"/>
    <p:sldId id="313" r:id="rId7"/>
    <p:sldId id="314" r:id="rId8"/>
    <p:sldId id="29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18/12/2021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2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3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4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977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5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39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6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21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7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9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21.png"/><Relationship Id="rId5" Type="http://schemas.openxmlformats.org/officeDocument/2006/relationships/image" Target="../media/image11.png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40.png"/><Relationship Id="rId4" Type="http://schemas.openxmlformats.org/officeDocument/2006/relationships/image" Target="../media/image36.png"/><Relationship Id="rId9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76300" y="3356992"/>
            <a:ext cx="7391400" cy="1600200"/>
          </a:xfrm>
        </p:spPr>
        <p:txBody>
          <a:bodyPr>
            <a:normAutofit lnSpcReduction="10000"/>
          </a:bodyPr>
          <a:lstStyle/>
          <a:p>
            <a:pPr marL="627063" indent="-627063"/>
            <a:r>
              <a:rPr lang="en-US" dirty="0"/>
              <a:t>LO: To identify indeterminate forms produced by quotients, products, subtractions, and powers, and apply </a:t>
            </a:r>
            <a:r>
              <a:rPr lang="en-US" dirty="0" err="1"/>
              <a:t>L’Hôpital’s</a:t>
            </a:r>
            <a:r>
              <a:rPr lang="en-US" dirty="0"/>
              <a:t> rule in each case.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L’Hôpital’s</a:t>
            </a:r>
            <a:r>
              <a:rPr lang="en-GB" dirty="0"/>
              <a:t> Rule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18 December 2021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8C6D1B-162B-4B6F-AB1B-6E754D21077B}"/>
              </a:ext>
            </a:extLst>
          </p:cNvPr>
          <p:cNvSpPr/>
          <p:nvPr/>
        </p:nvSpPr>
        <p:spPr>
          <a:xfrm>
            <a:off x="3833575" y="2752057"/>
            <a:ext cx="3762761" cy="9638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22869" y="672810"/>
            <a:ext cx="87804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Suppose that we have one of the following cases: </a:t>
            </a:r>
            <a:endParaRPr lang="en-GB" dirty="0">
              <a:latin typeface="+mn-l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C75517-13B6-4457-8D43-02E95C460E3F}"/>
              </a:ext>
            </a:extLst>
          </p:cNvPr>
          <p:cNvSpPr txBox="1"/>
          <p:nvPr/>
        </p:nvSpPr>
        <p:spPr>
          <a:xfrm>
            <a:off x="4012467" y="1383417"/>
            <a:ext cx="78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or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57A407-06F3-475B-9BAB-4446104D7CD2}"/>
              </a:ext>
            </a:extLst>
          </p:cNvPr>
          <p:cNvSpPr txBox="1"/>
          <p:nvPr/>
        </p:nvSpPr>
        <p:spPr>
          <a:xfrm>
            <a:off x="2514600" y="1447283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48B8C3-F7C4-464D-A2DC-940641DF2576}"/>
                  </a:ext>
                </a:extLst>
              </p:cNvPr>
              <p:cNvSpPr txBox="1"/>
              <p:nvPr/>
            </p:nvSpPr>
            <p:spPr>
              <a:xfrm>
                <a:off x="1223053" y="1250091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48B8C3-F7C4-464D-A2DC-940641DF2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3" y="1250091"/>
                <a:ext cx="1223475" cy="768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4ACB7F-2B3D-4971-B3F0-698C4F89E00F}"/>
                  </a:ext>
                </a:extLst>
              </p:cNvPr>
              <p:cNvSpPr txBox="1"/>
              <p:nvPr/>
            </p:nvSpPr>
            <p:spPr>
              <a:xfrm>
                <a:off x="2903654" y="1250091"/>
                <a:ext cx="24686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4ACB7F-2B3D-4971-B3F0-698C4F89E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654" y="1250091"/>
                <a:ext cx="246862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D410BAC-F34B-43D2-B4CC-B15A3A145E05}"/>
              </a:ext>
            </a:extLst>
          </p:cNvPr>
          <p:cNvSpPr txBox="1"/>
          <p:nvPr/>
        </p:nvSpPr>
        <p:spPr>
          <a:xfrm>
            <a:off x="6479268" y="1452641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9D28C5-6004-4574-A836-85980A06708B}"/>
                  </a:ext>
                </a:extLst>
              </p:cNvPr>
              <p:cNvSpPr txBox="1"/>
              <p:nvPr/>
            </p:nvSpPr>
            <p:spPr>
              <a:xfrm>
                <a:off x="5187721" y="1255449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9D28C5-6004-4574-A836-85980A067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721" y="1255449"/>
                <a:ext cx="1223475" cy="768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F9DF875-5349-44D9-A5AD-4510ABFE194B}"/>
                  </a:ext>
                </a:extLst>
              </p:cNvPr>
              <p:cNvSpPr txBox="1"/>
              <p:nvPr/>
            </p:nvSpPr>
            <p:spPr>
              <a:xfrm>
                <a:off x="6868921" y="1307451"/>
                <a:ext cx="567463" cy="716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±∞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±∞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F9DF875-5349-44D9-A5AD-4510ABFE1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921" y="1307451"/>
                <a:ext cx="567463" cy="7169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56F791EA-DB92-42C6-9C45-07ABB35CD344}"/>
              </a:ext>
            </a:extLst>
          </p:cNvPr>
          <p:cNvSpPr txBox="1"/>
          <p:nvPr/>
        </p:nvSpPr>
        <p:spPr>
          <a:xfrm>
            <a:off x="290707" y="2244179"/>
            <a:ext cx="8822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where 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+mn-lt"/>
              </a:rPr>
              <a:t> can be any real number, infinity or negative infinity.</a:t>
            </a:r>
            <a:endParaRPr lang="en-GB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ABB36E-BFF6-406D-B2C9-666178DE9B48}"/>
              </a:ext>
            </a:extLst>
          </p:cNvPr>
          <p:cNvSpPr txBox="1"/>
          <p:nvPr/>
        </p:nvSpPr>
        <p:spPr>
          <a:xfrm>
            <a:off x="198621" y="2822740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these cases we have,</a:t>
            </a:r>
            <a:endParaRPr lang="en-GB" dirty="0">
              <a:latin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3E073E-4903-4832-8829-FB7A3E6C768F}"/>
              </a:ext>
            </a:extLst>
          </p:cNvPr>
          <p:cNvSpPr txBox="1"/>
          <p:nvPr/>
        </p:nvSpPr>
        <p:spPr>
          <a:xfrm>
            <a:off x="5420637" y="2979482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0DDB2B6-AEA7-4701-A273-465886C222B5}"/>
                  </a:ext>
                </a:extLst>
              </p:cNvPr>
              <p:cNvSpPr txBox="1"/>
              <p:nvPr/>
            </p:nvSpPr>
            <p:spPr>
              <a:xfrm>
                <a:off x="4016745" y="2825819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0DDB2B6-AEA7-4701-A273-465886C22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745" y="2825819"/>
                <a:ext cx="1223475" cy="7689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2D32432-54BD-45C6-B542-EADBDF634CD3}"/>
                  </a:ext>
                </a:extLst>
              </p:cNvPr>
              <p:cNvSpPr txBox="1"/>
              <p:nvPr/>
            </p:nvSpPr>
            <p:spPr>
              <a:xfrm>
                <a:off x="5863395" y="2825819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2D32432-54BD-45C6-B542-EADBDF634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395" y="2825819"/>
                <a:ext cx="1298369" cy="7874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074AAD5-2C96-4A8B-ADA2-6D6388716A6E}"/>
                  </a:ext>
                </a:extLst>
              </p:cNvPr>
              <p:cNvSpPr txBox="1"/>
              <p:nvPr/>
            </p:nvSpPr>
            <p:spPr>
              <a:xfrm>
                <a:off x="222869" y="3755931"/>
                <a:ext cx="8889903" cy="13814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So, L’</a:t>
                </a:r>
                <a:r>
                  <a:rPr lang="en-GB" dirty="0">
                    <a:latin typeface="+mn-lt"/>
                  </a:rPr>
                  <a:t> </a:t>
                </a:r>
                <a:r>
                  <a:rPr lang="en-GB" dirty="0" err="1">
                    <a:latin typeface="+mn-lt"/>
                  </a:rPr>
                  <a:t>Hôpital</a:t>
                </a:r>
                <a:r>
                  <a:rPr lang="en-US" dirty="0">
                    <a:latin typeface="+mn-lt"/>
                  </a:rPr>
                  <a:t>’s Rule tells us that if we have an indeterminate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 or</a:t>
                </a:r>
                <a:r>
                  <a:rPr lang="en-GB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±∞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±∞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+mn-lt"/>
                  </a:rPr>
                  <a:t>all we need to do is differentiate the numerator and differentiate the denominator and then take the limit.</a:t>
                </a:r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074AAD5-2C96-4A8B-ADA2-6D6388716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69" y="3755931"/>
                <a:ext cx="8889903" cy="1381404"/>
              </a:xfrm>
              <a:prstGeom prst="rect">
                <a:avLst/>
              </a:prstGeom>
              <a:blipFill>
                <a:blip r:embed="rId10"/>
                <a:stretch>
                  <a:fillRect l="-1097" t="-3524" r="-1509" b="-92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1B400296-C9F5-461A-BD2E-E3D287AEB639}"/>
              </a:ext>
            </a:extLst>
          </p:cNvPr>
          <p:cNvSpPr txBox="1"/>
          <p:nvPr/>
        </p:nvSpPr>
        <p:spPr>
          <a:xfrm>
            <a:off x="245690" y="5183548"/>
            <a:ext cx="882206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“The rule is named after the 17</a:t>
            </a:r>
            <a:r>
              <a:rPr lang="en-US" sz="1600" baseline="30000" dirty="0">
                <a:solidFill>
                  <a:srgbClr val="000000"/>
                </a:solidFill>
                <a:latin typeface="+mn-lt"/>
              </a:rPr>
              <a:t>th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 century French mathematician Guillaume de </a:t>
            </a:r>
            <a:r>
              <a:rPr lang="en-US" sz="1600" dirty="0" err="1">
                <a:solidFill>
                  <a:srgbClr val="000000"/>
                </a:solidFill>
                <a:latin typeface="+mn-lt"/>
              </a:rPr>
              <a:t>l'Hôpital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. In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the 17th and 18th centuries, the name was commonly spelled "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+mn-lt"/>
              </a:rPr>
              <a:t>l'Hospital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", and he himself spelled his name that way. However, French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spellings have been altered: the silent 's' has been removed and replaced with the circumflex over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the preceding vowel. The former spelling is still used in English where there is no circumflex.”</a:t>
            </a:r>
            <a:endParaRPr lang="en-GB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/>
      <p:bldP spid="25" grpId="0"/>
      <p:bldP spid="2" grpId="0"/>
      <p:bldP spid="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1: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4889" y="1913408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Using L’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Hôpital</a:t>
            </a:r>
            <a:r>
              <a:rPr lang="en-US" dirty="0">
                <a:latin typeface="+mn-lt"/>
              </a:rPr>
              <a:t>’s Rule </a:t>
            </a:r>
            <a:endParaRPr lang="en-GB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82649" y="1205896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Evaluate this limit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/>
              <p:nvPr/>
            </p:nvSpPr>
            <p:spPr>
              <a:xfrm>
                <a:off x="3182965" y="1009870"/>
                <a:ext cx="140352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965" y="1009870"/>
                <a:ext cx="1403525" cy="7035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5205500" y="2272564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/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/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/>
              <p:nvPr/>
            </p:nvSpPr>
            <p:spPr>
              <a:xfrm>
                <a:off x="3638965" y="3315040"/>
                <a:ext cx="140352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965" y="3315040"/>
                <a:ext cx="1403525" cy="7035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05104BEE-1D37-4395-952C-659D76F0B34D}"/>
              </a:ext>
            </a:extLst>
          </p:cNvPr>
          <p:cNvSpPr txBox="1"/>
          <p:nvPr/>
        </p:nvSpPr>
        <p:spPr>
          <a:xfrm>
            <a:off x="5205500" y="3489975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/>
              <p:nvPr/>
            </p:nvSpPr>
            <p:spPr>
              <a:xfrm>
                <a:off x="5768701" y="3536583"/>
                <a:ext cx="533415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701" y="3536583"/>
                <a:ext cx="533415" cy="481094"/>
              </a:xfrm>
              <a:prstGeom prst="rect">
                <a:avLst/>
              </a:prstGeom>
              <a:blipFill>
                <a:blip r:embed="rId8"/>
                <a:stretch>
                  <a:fillRect l="-10227" r="-10227" b="-13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120">
            <a:extLst>
              <a:ext uri="{FF2B5EF4-FFF2-40B4-BE49-F238E27FC236}">
                <a16:creationId xmlns:a16="http://schemas.microsoft.com/office/drawing/2014/main" id="{A2BD4C42-8519-487B-8597-AED8E2277FA6}"/>
              </a:ext>
            </a:extLst>
          </p:cNvPr>
          <p:cNvSpPr txBox="1"/>
          <p:nvPr/>
        </p:nvSpPr>
        <p:spPr>
          <a:xfrm>
            <a:off x="6399167" y="3330429"/>
            <a:ext cx="110430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cos 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B605187-3D53-464D-8DD1-DE06A43286AB}"/>
              </a:ext>
            </a:extLst>
          </p:cNvPr>
          <p:cNvSpPr txBox="1"/>
          <p:nvPr/>
        </p:nvSpPr>
        <p:spPr>
          <a:xfrm>
            <a:off x="6635541" y="3736196"/>
            <a:ext cx="3962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endParaRPr lang="en-GB" sz="2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045928-534D-4D8F-83EA-93CE3A351A91}"/>
              </a:ext>
            </a:extLst>
          </p:cNvPr>
          <p:cNvCxnSpPr/>
          <p:nvPr/>
        </p:nvCxnSpPr>
        <p:spPr>
          <a:xfrm>
            <a:off x="6394247" y="3761316"/>
            <a:ext cx="8640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20037569-61A3-4759-B9E8-966D2D3630C4}"/>
              </a:ext>
            </a:extLst>
          </p:cNvPr>
          <p:cNvSpPr txBox="1"/>
          <p:nvPr/>
        </p:nvSpPr>
        <p:spPr>
          <a:xfrm>
            <a:off x="5205461" y="431873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91F0AB9-A6E5-42EA-A72F-D02F3D1D12EA}"/>
              </a:ext>
            </a:extLst>
          </p:cNvPr>
          <p:cNvSpPr txBox="1"/>
          <p:nvPr/>
        </p:nvSpPr>
        <p:spPr>
          <a:xfrm>
            <a:off x="5679336" y="4507009"/>
            <a:ext cx="3962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endParaRPr lang="en-GB" sz="22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9B4FA5F-4F0E-4E3B-A431-ED8C7750A3BF}"/>
              </a:ext>
            </a:extLst>
          </p:cNvPr>
          <p:cNvCxnSpPr/>
          <p:nvPr/>
        </p:nvCxnSpPr>
        <p:spPr>
          <a:xfrm>
            <a:off x="5626850" y="4561942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514421F-C344-4763-87E0-3BA62F875B6F}"/>
              </a:ext>
            </a:extLst>
          </p:cNvPr>
          <p:cNvSpPr txBox="1"/>
          <p:nvPr/>
        </p:nvSpPr>
        <p:spPr>
          <a:xfrm>
            <a:off x="5687783" y="4182457"/>
            <a:ext cx="3962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endParaRPr lang="en-GB" sz="2200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856A090-C489-4CA8-B3DE-641904164EFB}"/>
              </a:ext>
            </a:extLst>
          </p:cNvPr>
          <p:cNvSpPr txBox="1"/>
          <p:nvPr/>
        </p:nvSpPr>
        <p:spPr>
          <a:xfrm>
            <a:off x="5205461" y="5093811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EF1464E-3944-4B8C-956B-70FCD4FF16E3}"/>
              </a:ext>
            </a:extLst>
          </p:cNvPr>
          <p:cNvSpPr txBox="1"/>
          <p:nvPr/>
        </p:nvSpPr>
        <p:spPr>
          <a:xfrm>
            <a:off x="5687783" y="5109199"/>
            <a:ext cx="3962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endParaRPr lang="en-GB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/>
              <p:nvPr/>
            </p:nvSpPr>
            <p:spPr>
              <a:xfrm>
                <a:off x="3682199" y="4958533"/>
                <a:ext cx="140352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99" y="4958533"/>
                <a:ext cx="1403525" cy="7035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9" grpId="0"/>
      <p:bldP spid="80" grpId="0"/>
      <p:bldP spid="82" grpId="0"/>
      <p:bldP spid="85" grpId="0"/>
      <p:bldP spid="86" grpId="0"/>
      <p:bldP spid="87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2: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4889" y="1913408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Using L’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Hôpital</a:t>
            </a:r>
            <a:r>
              <a:rPr lang="en-US" dirty="0">
                <a:latin typeface="+mn-lt"/>
              </a:rPr>
              <a:t>’s Rule </a:t>
            </a:r>
            <a:endParaRPr lang="en-GB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82649" y="1205896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Evaluate this limit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/>
              <p:nvPr/>
            </p:nvSpPr>
            <p:spPr>
              <a:xfrm>
                <a:off x="3182965" y="1009870"/>
                <a:ext cx="2472408" cy="763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965" y="1009870"/>
                <a:ext cx="2472408" cy="7636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5205500" y="2272564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/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/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/>
              <p:nvPr/>
            </p:nvSpPr>
            <p:spPr>
              <a:xfrm>
                <a:off x="2623760" y="3132499"/>
                <a:ext cx="2472408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760" y="3132499"/>
                <a:ext cx="2472408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05104BEE-1D37-4395-952C-659D76F0B34D}"/>
              </a:ext>
            </a:extLst>
          </p:cNvPr>
          <p:cNvSpPr txBox="1"/>
          <p:nvPr/>
        </p:nvSpPr>
        <p:spPr>
          <a:xfrm>
            <a:off x="5190352" y="333339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/>
              <p:nvPr/>
            </p:nvSpPr>
            <p:spPr>
              <a:xfrm>
                <a:off x="5683520" y="3328649"/>
                <a:ext cx="533415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→1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520" y="3328649"/>
                <a:ext cx="533415" cy="480773"/>
              </a:xfrm>
              <a:prstGeom prst="rect">
                <a:avLst/>
              </a:prstGeom>
              <a:blipFill>
                <a:blip r:embed="rId8"/>
                <a:stretch>
                  <a:fillRect l="-10227" r="-10227" b="-13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/>
              <p:nvPr/>
            </p:nvSpPr>
            <p:spPr>
              <a:xfrm>
                <a:off x="6313987" y="3122495"/>
                <a:ext cx="866840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987" y="3122495"/>
                <a:ext cx="86684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0B605187-3D53-464D-8DD1-DE06A43286AB}"/>
              </a:ext>
            </a:extLst>
          </p:cNvPr>
          <p:cNvSpPr txBox="1"/>
          <p:nvPr/>
        </p:nvSpPr>
        <p:spPr>
          <a:xfrm>
            <a:off x="6359678" y="3514238"/>
            <a:ext cx="463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–1</a:t>
            </a:r>
            <a:endParaRPr lang="en-GB" sz="2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045928-534D-4D8F-83EA-93CE3A351A91}"/>
              </a:ext>
            </a:extLst>
          </p:cNvPr>
          <p:cNvCxnSpPr/>
          <p:nvPr/>
        </p:nvCxnSpPr>
        <p:spPr>
          <a:xfrm>
            <a:off x="6309066" y="3553382"/>
            <a:ext cx="1463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20037569-61A3-4759-B9E8-966D2D3630C4}"/>
              </a:ext>
            </a:extLst>
          </p:cNvPr>
          <p:cNvSpPr txBox="1"/>
          <p:nvPr/>
        </p:nvSpPr>
        <p:spPr>
          <a:xfrm>
            <a:off x="5205461" y="431873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91F0AB9-A6E5-42EA-A72F-D02F3D1D12EA}"/>
              </a:ext>
            </a:extLst>
          </p:cNvPr>
          <p:cNvSpPr txBox="1"/>
          <p:nvPr/>
        </p:nvSpPr>
        <p:spPr>
          <a:xfrm>
            <a:off x="5675860" y="4550571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–1</a:t>
            </a:r>
            <a:endParaRPr lang="en-GB" sz="22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9B4FA5F-4F0E-4E3B-A431-ED8C7750A3BF}"/>
              </a:ext>
            </a:extLst>
          </p:cNvPr>
          <p:cNvCxnSpPr/>
          <p:nvPr/>
        </p:nvCxnSpPr>
        <p:spPr>
          <a:xfrm>
            <a:off x="5626850" y="4561942"/>
            <a:ext cx="1097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514421F-C344-4763-87E0-3BA62F875B6F}"/>
              </a:ext>
            </a:extLst>
          </p:cNvPr>
          <p:cNvSpPr txBox="1"/>
          <p:nvPr/>
        </p:nvSpPr>
        <p:spPr>
          <a:xfrm>
            <a:off x="5687783" y="4154781"/>
            <a:ext cx="51513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12</a:t>
            </a:r>
            <a:endParaRPr lang="en-GB" sz="2200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856A090-C489-4CA8-B3DE-641904164EFB}"/>
              </a:ext>
            </a:extLst>
          </p:cNvPr>
          <p:cNvSpPr txBox="1"/>
          <p:nvPr/>
        </p:nvSpPr>
        <p:spPr>
          <a:xfrm>
            <a:off x="5205461" y="5093811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/>
              <p:nvPr/>
            </p:nvSpPr>
            <p:spPr>
              <a:xfrm>
                <a:off x="2724296" y="4910939"/>
                <a:ext cx="2472408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296" y="4910939"/>
                <a:ext cx="2472408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BB3674-0171-472D-809E-FCBA27FDAD76}"/>
                  </a:ext>
                </a:extLst>
              </p:cNvPr>
              <p:cNvSpPr txBox="1"/>
              <p:nvPr/>
            </p:nvSpPr>
            <p:spPr>
              <a:xfrm>
                <a:off x="7129948" y="3104415"/>
                <a:ext cx="866840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BB3674-0171-472D-809E-FCBA27FDA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948" y="3104415"/>
                <a:ext cx="866840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51F3EF8C-D316-4D4E-8DC9-D568F832C61D}"/>
              </a:ext>
            </a:extLst>
          </p:cNvPr>
          <p:cNvSpPr txBox="1"/>
          <p:nvPr/>
        </p:nvSpPr>
        <p:spPr>
          <a:xfrm>
            <a:off x="7004641" y="3102564"/>
            <a:ext cx="3946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6DF6AEB-0CC9-49DC-B08D-7F39AA67ECDC}"/>
                  </a:ext>
                </a:extLst>
              </p:cNvPr>
              <p:cNvSpPr txBox="1"/>
              <p:nvPr/>
            </p:nvSpPr>
            <p:spPr>
              <a:xfrm>
                <a:off x="6914678" y="3543345"/>
                <a:ext cx="866840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27</m:t>
                      </m:r>
                      <m:sSup>
                        <m:sSupPr>
                          <m:ctrlP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6DF6AEB-0CC9-49DC-B08D-7F39AA67E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78" y="3543345"/>
                <a:ext cx="866840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FDC7E5E-8B65-487B-926C-68C33C3A9AF2}"/>
              </a:ext>
            </a:extLst>
          </p:cNvPr>
          <p:cNvSpPr txBox="1"/>
          <p:nvPr/>
        </p:nvSpPr>
        <p:spPr>
          <a:xfrm>
            <a:off x="6696203" y="3495925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CC504BF-1753-4D45-A310-9366E4FE05AC}"/>
                  </a:ext>
                </a:extLst>
              </p:cNvPr>
              <p:cNvSpPr txBox="1"/>
              <p:nvPr/>
            </p:nvSpPr>
            <p:spPr>
              <a:xfrm>
                <a:off x="6408688" y="4149080"/>
                <a:ext cx="461724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CC504BF-1753-4D45-A310-9366E4FE0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688" y="4149080"/>
                <a:ext cx="461724" cy="430887"/>
              </a:xfrm>
              <a:prstGeom prst="rect">
                <a:avLst/>
              </a:prstGeom>
              <a:blipFill>
                <a:blip r:embed="rId13"/>
                <a:stretch>
                  <a:fillRect l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BD437908-954B-4822-A058-1EB3044C3C30}"/>
              </a:ext>
            </a:extLst>
          </p:cNvPr>
          <p:cNvSpPr txBox="1"/>
          <p:nvPr/>
        </p:nvSpPr>
        <p:spPr>
          <a:xfrm>
            <a:off x="6080884" y="4128210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FAC25F4-0E9A-4024-ABD1-8FB4174B5662}"/>
                  </a:ext>
                </a:extLst>
              </p:cNvPr>
              <p:cNvSpPr txBox="1"/>
              <p:nvPr/>
            </p:nvSpPr>
            <p:spPr>
              <a:xfrm>
                <a:off x="6319498" y="4550571"/>
                <a:ext cx="461724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FAC25F4-0E9A-4024-ABD1-8FB4174B5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498" y="4550571"/>
                <a:ext cx="461724" cy="430887"/>
              </a:xfrm>
              <a:prstGeom prst="rect">
                <a:avLst/>
              </a:prstGeom>
              <a:blipFill>
                <a:blip r:embed="rId14"/>
                <a:stretch>
                  <a:fillRect l="-1333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1F803984-B6F7-4E30-A976-0D83865B5C85}"/>
              </a:ext>
            </a:extLst>
          </p:cNvPr>
          <p:cNvSpPr txBox="1"/>
          <p:nvPr/>
        </p:nvSpPr>
        <p:spPr>
          <a:xfrm>
            <a:off x="6048516" y="4519793"/>
            <a:ext cx="363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DC9AF9-4A60-4E3B-939E-78861B73790E}"/>
              </a:ext>
            </a:extLst>
          </p:cNvPr>
          <p:cNvSpPr txBox="1"/>
          <p:nvPr/>
        </p:nvSpPr>
        <p:spPr>
          <a:xfrm>
            <a:off x="5560801" y="5324643"/>
            <a:ext cx="70093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–28</a:t>
            </a:r>
            <a:endParaRPr lang="en-GB" sz="22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5A84512-19ED-4CF3-A509-BC0238001144}"/>
              </a:ext>
            </a:extLst>
          </p:cNvPr>
          <p:cNvCxnSpPr/>
          <p:nvPr/>
        </p:nvCxnSpPr>
        <p:spPr>
          <a:xfrm>
            <a:off x="5569558" y="5333298"/>
            <a:ext cx="548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32972AC-FC31-49D2-BDA1-274186F4B25A}"/>
              </a:ext>
            </a:extLst>
          </p:cNvPr>
          <p:cNvSpPr txBox="1"/>
          <p:nvPr/>
        </p:nvSpPr>
        <p:spPr>
          <a:xfrm>
            <a:off x="5686140" y="4946361"/>
            <a:ext cx="3962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8</a:t>
            </a:r>
            <a:endParaRPr lang="en-GB" sz="2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153DE8-CACD-4F8A-B6AE-3AA98D3DF5B2}"/>
              </a:ext>
            </a:extLst>
          </p:cNvPr>
          <p:cNvSpPr txBox="1"/>
          <p:nvPr/>
        </p:nvSpPr>
        <p:spPr>
          <a:xfrm>
            <a:off x="6192542" y="510609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2789FF-5E63-4C54-A902-EE9C78481D9F}"/>
              </a:ext>
            </a:extLst>
          </p:cNvPr>
          <p:cNvSpPr txBox="1"/>
          <p:nvPr/>
        </p:nvSpPr>
        <p:spPr>
          <a:xfrm>
            <a:off x="6781222" y="5308227"/>
            <a:ext cx="3455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7</a:t>
            </a:r>
            <a:endParaRPr lang="en-GB" sz="2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57E52A9-DEC9-49DF-A4C5-B2546DB3AD65}"/>
              </a:ext>
            </a:extLst>
          </p:cNvPr>
          <p:cNvCxnSpPr/>
          <p:nvPr/>
        </p:nvCxnSpPr>
        <p:spPr>
          <a:xfrm>
            <a:off x="6781566" y="5330661"/>
            <a:ext cx="3657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8F969BA-8945-46B8-A5E7-4DA70AFDC6CD}"/>
              </a:ext>
            </a:extLst>
          </p:cNvPr>
          <p:cNvSpPr txBox="1"/>
          <p:nvPr/>
        </p:nvSpPr>
        <p:spPr>
          <a:xfrm>
            <a:off x="6771253" y="4946249"/>
            <a:ext cx="2734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4C8BE5D-CA53-4356-B84F-F234E52215F0}"/>
              </a:ext>
            </a:extLst>
          </p:cNvPr>
          <p:cNvSpPr txBox="1"/>
          <p:nvPr/>
        </p:nvSpPr>
        <p:spPr>
          <a:xfrm>
            <a:off x="6482129" y="5092783"/>
            <a:ext cx="2785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88847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9" grpId="0"/>
      <p:bldP spid="80" grpId="0"/>
      <p:bldP spid="82" grpId="0"/>
      <p:bldP spid="85" grpId="0"/>
      <p:bldP spid="86" grpId="0"/>
      <p:bldP spid="87" grpId="0"/>
      <p:bldP spid="121" grpId="0"/>
      <p:bldP spid="122" grpId="0"/>
      <p:bldP spid="123" grpId="0"/>
      <p:bldP spid="124" grpId="0"/>
      <p:bldP spid="126" grpId="0"/>
      <p:bldP spid="127" grpId="0"/>
      <p:bldP spid="12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35224" y="655396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3: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263602" y="4224542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Using L’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Hôpital</a:t>
            </a:r>
            <a:r>
              <a:rPr lang="en-US" dirty="0">
                <a:latin typeface="+mn-lt"/>
              </a:rPr>
              <a:t>’s Rule </a:t>
            </a:r>
            <a:endParaRPr lang="en-GB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76929" y="1096897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Evaluate this limit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/>
              <p:nvPr/>
            </p:nvSpPr>
            <p:spPr>
              <a:xfrm>
                <a:off x="3137055" y="1108173"/>
                <a:ext cx="1434945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055" y="1108173"/>
                <a:ext cx="1434945" cy="491096"/>
              </a:xfrm>
              <a:prstGeom prst="rect">
                <a:avLst/>
              </a:prstGeom>
              <a:blipFill>
                <a:blip r:embed="rId4"/>
                <a:stretch>
                  <a:fillRect l="-1277" r="-170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5255968" y="4392164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/>
              <p:nvPr/>
            </p:nvSpPr>
            <p:spPr>
              <a:xfrm>
                <a:off x="3852076" y="4238501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076" y="4238501"/>
                <a:ext cx="1223475" cy="768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/>
              <p:nvPr/>
            </p:nvSpPr>
            <p:spPr>
              <a:xfrm>
                <a:off x="5698726" y="4238501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726" y="4238501"/>
                <a:ext cx="1298369" cy="7874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/>
              <p:nvPr/>
            </p:nvSpPr>
            <p:spPr>
              <a:xfrm>
                <a:off x="5808279" y="3236294"/>
                <a:ext cx="1140633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279" y="3236294"/>
                <a:ext cx="1140633" cy="8304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05104BEE-1D37-4395-952C-659D76F0B34D}"/>
              </a:ext>
            </a:extLst>
          </p:cNvPr>
          <p:cNvSpPr txBox="1"/>
          <p:nvPr/>
        </p:nvSpPr>
        <p:spPr>
          <a:xfrm>
            <a:off x="5292584" y="5218886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/>
              <p:nvPr/>
            </p:nvSpPr>
            <p:spPr>
              <a:xfrm>
                <a:off x="5853814" y="5252424"/>
                <a:ext cx="680571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814" y="5252424"/>
                <a:ext cx="680571" cy="491096"/>
              </a:xfrm>
              <a:prstGeom prst="rect">
                <a:avLst/>
              </a:prstGeom>
              <a:blipFill>
                <a:blip r:embed="rId8"/>
                <a:stretch>
                  <a:fillRect l="-1786" r="-89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/>
              <p:nvPr/>
            </p:nvSpPr>
            <p:spPr>
              <a:xfrm>
                <a:off x="6633383" y="4963377"/>
                <a:ext cx="477668" cy="513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baseline="30000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383" y="4963377"/>
                <a:ext cx="477668" cy="513602"/>
              </a:xfrm>
              <a:prstGeom prst="rect">
                <a:avLst/>
              </a:prstGeom>
              <a:blipFill>
                <a:blip r:embed="rId9"/>
                <a:stretch>
                  <a:fillRect r="-13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0B605187-3D53-464D-8DD1-DE06A43286AB}"/>
                  </a:ext>
                </a:extLst>
              </p:cNvPr>
              <p:cNvSpPr txBox="1"/>
              <p:nvPr/>
            </p:nvSpPr>
            <p:spPr>
              <a:xfrm>
                <a:off x="6404742" y="5427568"/>
                <a:ext cx="482330" cy="5594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22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22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200" i="1" dirty="0"/>
              </a:p>
            </p:txBody>
          </p:sp>
        </mc:Choice>
        <mc:Fallback xmlns="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0B605187-3D53-464D-8DD1-DE06A4328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742" y="5427568"/>
                <a:ext cx="482330" cy="559449"/>
              </a:xfrm>
              <a:prstGeom prst="rect">
                <a:avLst/>
              </a:prstGeom>
              <a:blipFill>
                <a:blip r:embed="rId10"/>
                <a:stretch>
                  <a:fillRect r="-708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045928-534D-4D8F-83EA-93CE3A351A91}"/>
              </a:ext>
            </a:extLst>
          </p:cNvPr>
          <p:cNvCxnSpPr/>
          <p:nvPr/>
        </p:nvCxnSpPr>
        <p:spPr>
          <a:xfrm>
            <a:off x="6479360" y="5476979"/>
            <a:ext cx="822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20037569-61A3-4759-B9E8-966D2D3630C4}"/>
              </a:ext>
            </a:extLst>
          </p:cNvPr>
          <p:cNvSpPr txBox="1"/>
          <p:nvPr/>
        </p:nvSpPr>
        <p:spPr>
          <a:xfrm>
            <a:off x="5397762" y="603492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514421F-C344-4763-87E0-3BA62F875B6F}"/>
              </a:ext>
            </a:extLst>
          </p:cNvPr>
          <p:cNvSpPr txBox="1"/>
          <p:nvPr/>
        </p:nvSpPr>
        <p:spPr>
          <a:xfrm>
            <a:off x="7803632" y="5976978"/>
            <a:ext cx="505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/>
              <p:nvPr/>
            </p:nvSpPr>
            <p:spPr>
              <a:xfrm>
                <a:off x="3837909" y="5947547"/>
                <a:ext cx="1434944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909" y="5947547"/>
                <a:ext cx="1434944" cy="491096"/>
              </a:xfrm>
              <a:prstGeom prst="rect">
                <a:avLst/>
              </a:prstGeom>
              <a:blipFill>
                <a:blip r:embed="rId11"/>
                <a:stretch>
                  <a:fillRect l="-1277" r="-170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2BAB5897-76F2-45F7-A337-7A223C791C0A}"/>
              </a:ext>
            </a:extLst>
          </p:cNvPr>
          <p:cNvSpPr txBox="1"/>
          <p:nvPr/>
        </p:nvSpPr>
        <p:spPr>
          <a:xfrm>
            <a:off x="76929" y="1649222"/>
            <a:ext cx="87385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Now, in the limit, we get the indeterminate form </a:t>
            </a:r>
            <a:r>
              <a:rPr lang="en-US" dirty="0">
                <a:cs typeface="Times New Roman" panose="02020603050405020304" pitchFamily="18" charset="0"/>
              </a:rPr>
              <a:t>(0)(−∞). 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D0F144-5082-4E04-B50D-6447006DF21A}"/>
              </a:ext>
            </a:extLst>
          </p:cNvPr>
          <p:cNvSpPr txBox="1"/>
          <p:nvPr/>
        </p:nvSpPr>
        <p:spPr>
          <a:xfrm>
            <a:off x="100676" y="2055793"/>
            <a:ext cx="87385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latin typeface="+mn-lt"/>
              </a:rPr>
              <a:t>L’Hospital’s</a:t>
            </a:r>
            <a:r>
              <a:rPr lang="en-US" dirty="0">
                <a:latin typeface="+mn-lt"/>
              </a:rPr>
              <a:t> Rule won’t work on products, it only works on quotients. </a:t>
            </a:r>
            <a:endParaRPr lang="en-GB" dirty="0">
              <a:latin typeface="+mn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60BBFD-98D1-4935-8FBA-89C403B28376}"/>
              </a:ext>
            </a:extLst>
          </p:cNvPr>
          <p:cNvSpPr txBox="1"/>
          <p:nvPr/>
        </p:nvSpPr>
        <p:spPr>
          <a:xfrm>
            <a:off x="87255" y="2828835"/>
            <a:ext cx="8813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We can turn this into a fraction if we rewrite things a little.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5B0B20F-9CDB-4941-89FD-B4DBED64FDAF}"/>
                  </a:ext>
                </a:extLst>
              </p:cNvPr>
              <p:cNvSpPr txBox="1"/>
              <p:nvPr/>
            </p:nvSpPr>
            <p:spPr>
              <a:xfrm>
                <a:off x="3731224" y="3367184"/>
                <a:ext cx="1434945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5B0B20F-9CDB-4941-89FD-B4DBED64F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224" y="3367184"/>
                <a:ext cx="1434945" cy="491096"/>
              </a:xfrm>
              <a:prstGeom prst="rect">
                <a:avLst/>
              </a:prstGeom>
              <a:blipFill>
                <a:blip r:embed="rId12"/>
                <a:stretch>
                  <a:fillRect l="-851" r="-2128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B9CE0BAD-C688-45AB-8417-2DF42B141332}"/>
              </a:ext>
            </a:extLst>
          </p:cNvPr>
          <p:cNvSpPr txBox="1"/>
          <p:nvPr/>
        </p:nvSpPr>
        <p:spPr>
          <a:xfrm>
            <a:off x="5277750" y="3349066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0C605E-9156-4ACF-B423-E80F78BAC564}"/>
                  </a:ext>
                </a:extLst>
              </p:cNvPr>
              <p:cNvSpPr txBox="1"/>
              <p:nvPr/>
            </p:nvSpPr>
            <p:spPr>
              <a:xfrm>
                <a:off x="3811865" y="5233225"/>
                <a:ext cx="1434945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0C605E-9156-4ACF-B423-E80F78BAC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865" y="5233225"/>
                <a:ext cx="1434945" cy="491096"/>
              </a:xfrm>
              <a:prstGeom prst="rect">
                <a:avLst/>
              </a:prstGeom>
              <a:blipFill>
                <a:blip r:embed="rId13"/>
                <a:stretch>
                  <a:fillRect l="-847" r="-1695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7E77D7-E355-411B-8FC1-E3B083F4F05C}"/>
                  </a:ext>
                </a:extLst>
              </p:cNvPr>
              <p:cNvSpPr txBox="1"/>
              <p:nvPr/>
            </p:nvSpPr>
            <p:spPr>
              <a:xfrm>
                <a:off x="5897744" y="6020212"/>
                <a:ext cx="1339085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7E77D7-E355-411B-8FC1-E3B083F4F0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744" y="6020212"/>
                <a:ext cx="1339085" cy="491096"/>
              </a:xfrm>
              <a:prstGeom prst="rect">
                <a:avLst/>
              </a:prstGeom>
              <a:blipFill>
                <a:blip r:embed="rId14"/>
                <a:stretch>
                  <a:fillRect l="-909" r="-727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5C8F4AA3-AB7C-4039-88B1-949317528A83}"/>
              </a:ext>
            </a:extLst>
          </p:cNvPr>
          <p:cNvSpPr txBox="1"/>
          <p:nvPr/>
        </p:nvSpPr>
        <p:spPr>
          <a:xfrm>
            <a:off x="7405577" y="597697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5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9" grpId="0"/>
      <p:bldP spid="80" grpId="0"/>
      <p:bldP spid="82" grpId="0"/>
      <p:bldP spid="85" grpId="0"/>
      <p:bldP spid="86" grpId="0"/>
      <p:bldP spid="87" grpId="0"/>
      <p:bldP spid="121" grpId="0"/>
      <p:bldP spid="122" grpId="0"/>
      <p:bldP spid="123" grpId="0"/>
      <p:bldP spid="126" grpId="0"/>
      <p:bldP spid="129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4: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4889" y="1913408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Using L’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Hôpital</a:t>
            </a:r>
            <a:r>
              <a:rPr lang="en-US" dirty="0">
                <a:latin typeface="+mn-lt"/>
              </a:rPr>
              <a:t>’s Rule </a:t>
            </a:r>
            <a:endParaRPr lang="en-GB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82649" y="1205896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Evaluate this limit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/>
              <p:nvPr/>
            </p:nvSpPr>
            <p:spPr>
              <a:xfrm>
                <a:off x="3182965" y="1009870"/>
                <a:ext cx="1540357" cy="707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965" y="1009870"/>
                <a:ext cx="1540357" cy="707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5205500" y="2272564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/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08" y="2118901"/>
                <a:ext cx="1223475" cy="768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/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258" y="2118901"/>
                <a:ext cx="1298369" cy="7874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/>
              <p:nvPr/>
            </p:nvSpPr>
            <p:spPr>
              <a:xfrm>
                <a:off x="3515912" y="3149171"/>
                <a:ext cx="1732216" cy="707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912" y="3149171"/>
                <a:ext cx="1732216" cy="707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05104BEE-1D37-4395-952C-659D76F0B34D}"/>
              </a:ext>
            </a:extLst>
          </p:cNvPr>
          <p:cNvSpPr txBox="1"/>
          <p:nvPr/>
        </p:nvSpPr>
        <p:spPr>
          <a:xfrm>
            <a:off x="5190352" y="333339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/>
              <p:nvPr/>
            </p:nvSpPr>
            <p:spPr>
              <a:xfrm>
                <a:off x="5683520" y="3328649"/>
                <a:ext cx="610359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520" y="3328649"/>
                <a:ext cx="610359" cy="480773"/>
              </a:xfrm>
              <a:prstGeom prst="rect">
                <a:avLst/>
              </a:prstGeom>
              <a:blipFill>
                <a:blip r:embed="rId8"/>
                <a:stretch>
                  <a:fillRect l="-2000" r="-4000" b="-11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/>
              <p:nvPr/>
            </p:nvSpPr>
            <p:spPr>
              <a:xfrm>
                <a:off x="6313987" y="3122495"/>
                <a:ext cx="446721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987" y="3122495"/>
                <a:ext cx="44672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0B605187-3D53-464D-8DD1-DE06A43286AB}"/>
              </a:ext>
            </a:extLst>
          </p:cNvPr>
          <p:cNvSpPr txBox="1"/>
          <p:nvPr/>
        </p:nvSpPr>
        <p:spPr>
          <a:xfrm>
            <a:off x="6359678" y="3514238"/>
            <a:ext cx="463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045928-534D-4D8F-83EA-93CE3A351A91}"/>
              </a:ext>
            </a:extLst>
          </p:cNvPr>
          <p:cNvCxnSpPr/>
          <p:nvPr/>
        </p:nvCxnSpPr>
        <p:spPr>
          <a:xfrm>
            <a:off x="6309066" y="3553382"/>
            <a:ext cx="3657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A856A090-C489-4CA8-B3DE-641904164EFB}"/>
              </a:ext>
            </a:extLst>
          </p:cNvPr>
          <p:cNvSpPr txBox="1"/>
          <p:nvPr/>
        </p:nvSpPr>
        <p:spPr>
          <a:xfrm>
            <a:off x="5205461" y="4409378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/>
              <p:nvPr/>
            </p:nvSpPr>
            <p:spPr>
              <a:xfrm>
                <a:off x="3593857" y="4270010"/>
                <a:ext cx="1540358" cy="707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857" y="4270010"/>
                <a:ext cx="1540358" cy="7075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2C2789FF-5E63-4C54-A902-EE9C78481D9F}"/>
              </a:ext>
            </a:extLst>
          </p:cNvPr>
          <p:cNvSpPr txBox="1"/>
          <p:nvPr/>
        </p:nvSpPr>
        <p:spPr>
          <a:xfrm>
            <a:off x="5648258" y="4610846"/>
            <a:ext cx="3455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57E52A9-DEC9-49DF-A4C5-B2546DB3AD65}"/>
              </a:ext>
            </a:extLst>
          </p:cNvPr>
          <p:cNvCxnSpPr/>
          <p:nvPr/>
        </p:nvCxnSpPr>
        <p:spPr>
          <a:xfrm>
            <a:off x="5648602" y="4633280"/>
            <a:ext cx="274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8F969BA-8945-46B8-A5E7-4DA70AFDC6CD}"/>
              </a:ext>
            </a:extLst>
          </p:cNvPr>
          <p:cNvSpPr txBox="1"/>
          <p:nvPr/>
        </p:nvSpPr>
        <p:spPr>
          <a:xfrm>
            <a:off x="5638289" y="4248868"/>
            <a:ext cx="2734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0373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9" grpId="0"/>
      <p:bldP spid="80" grpId="0"/>
      <p:bldP spid="82" grpId="0"/>
      <p:bldP spid="85" grpId="0"/>
      <p:bldP spid="86" grpId="0"/>
      <p:bldP spid="87" grpId="0"/>
      <p:bldP spid="121" grpId="0"/>
      <p:bldP spid="122" grpId="0"/>
      <p:bldP spid="127" grpId="0"/>
      <p:bldP spid="129" grpId="0"/>
      <p:bldP spid="36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5: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4889" y="1913408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Using L’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Hôpital</a:t>
            </a:r>
            <a:r>
              <a:rPr lang="en-US" dirty="0">
                <a:latin typeface="+mn-lt"/>
              </a:rPr>
              <a:t>’s Rule </a:t>
            </a:r>
            <a:endParaRPr lang="en-GB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 err="1"/>
              <a:t>L’Hôpital’s</a:t>
            </a:r>
            <a:r>
              <a:rPr lang="en-GB" sz="2800" dirty="0"/>
              <a:t> Rule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82649" y="1205896"/>
            <a:ext cx="37501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Evaluate this limit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/>
              <p:nvPr/>
            </p:nvSpPr>
            <p:spPr>
              <a:xfrm>
                <a:off x="3182965" y="1009870"/>
                <a:ext cx="1391984" cy="726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016A37D-3911-4816-A3C8-047E94E54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965" y="1009870"/>
                <a:ext cx="1391984" cy="7264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4818771" y="1939003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/>
              <p:nvPr/>
            </p:nvSpPr>
            <p:spPr>
              <a:xfrm>
                <a:off x="3414879" y="1785340"/>
                <a:ext cx="1223475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925A55-E342-45C8-BDFB-88A5DFB5B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879" y="1785340"/>
                <a:ext cx="1223475" cy="768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/>
              <p:nvPr/>
            </p:nvSpPr>
            <p:spPr>
              <a:xfrm>
                <a:off x="5261529" y="1785340"/>
                <a:ext cx="1298369" cy="787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8BD30E6-742E-4AFE-8707-4814A192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29" y="1785340"/>
                <a:ext cx="1298369" cy="7874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/>
              <p:nvPr/>
            </p:nvSpPr>
            <p:spPr>
              <a:xfrm>
                <a:off x="3111199" y="2674097"/>
                <a:ext cx="1732216" cy="707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F22C175-F30C-4267-BD6D-0EA15336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199" y="2674097"/>
                <a:ext cx="1732216" cy="707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05104BEE-1D37-4395-952C-659D76F0B34D}"/>
              </a:ext>
            </a:extLst>
          </p:cNvPr>
          <p:cNvSpPr txBox="1"/>
          <p:nvPr/>
        </p:nvSpPr>
        <p:spPr>
          <a:xfrm>
            <a:off x="4762393" y="2811585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/>
              <p:nvPr/>
            </p:nvSpPr>
            <p:spPr>
              <a:xfrm>
                <a:off x="5271841" y="2830390"/>
                <a:ext cx="680571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9452B53-CB7B-4B66-B3A6-93344505F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841" y="2830390"/>
                <a:ext cx="680571" cy="491096"/>
              </a:xfrm>
              <a:prstGeom prst="rect">
                <a:avLst/>
              </a:prstGeom>
              <a:blipFill>
                <a:blip r:embed="rId8"/>
                <a:stretch>
                  <a:fillRect l="-2703" r="-1802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/>
              <p:nvPr/>
            </p:nvSpPr>
            <p:spPr>
              <a:xfrm>
                <a:off x="6146132" y="2568386"/>
                <a:ext cx="383529" cy="505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2BD4C42-8519-487B-8597-AED8E2277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132" y="2568386"/>
                <a:ext cx="383529" cy="5052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0B605187-3D53-464D-8DD1-DE06A43286AB}"/>
              </a:ext>
            </a:extLst>
          </p:cNvPr>
          <p:cNvSpPr txBox="1"/>
          <p:nvPr/>
        </p:nvSpPr>
        <p:spPr>
          <a:xfrm>
            <a:off x="5862344" y="3002036"/>
            <a:ext cx="104165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–csc</a:t>
            </a:r>
            <a:r>
              <a:rPr lang="en-US" sz="220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endParaRPr lang="en-GB" sz="2200" i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045928-534D-4D8F-83EA-93CE3A351A91}"/>
              </a:ext>
            </a:extLst>
          </p:cNvPr>
          <p:cNvCxnSpPr/>
          <p:nvPr/>
        </p:nvCxnSpPr>
        <p:spPr>
          <a:xfrm>
            <a:off x="5897387" y="3055123"/>
            <a:ext cx="822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A856A090-C489-4CA8-B3DE-641904164EFB}"/>
              </a:ext>
            </a:extLst>
          </p:cNvPr>
          <p:cNvSpPr txBox="1"/>
          <p:nvPr/>
        </p:nvSpPr>
        <p:spPr>
          <a:xfrm>
            <a:off x="4822787" y="5824736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/>
              <p:nvPr/>
            </p:nvSpPr>
            <p:spPr>
              <a:xfrm>
                <a:off x="3211183" y="5685368"/>
                <a:ext cx="143680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13B554E9-C3B8-49DE-A3F1-5A62E6081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183" y="5685368"/>
                <a:ext cx="1436804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2C2789FF-5E63-4C54-A902-EE9C78481D9F}"/>
              </a:ext>
            </a:extLst>
          </p:cNvPr>
          <p:cNvSpPr txBox="1"/>
          <p:nvPr/>
        </p:nvSpPr>
        <p:spPr>
          <a:xfrm>
            <a:off x="5684133" y="6040621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–1</a:t>
            </a:r>
            <a:endParaRPr lang="en-GB" sz="2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57E52A9-DEC9-49DF-A4C5-B2546DB3AD65}"/>
              </a:ext>
            </a:extLst>
          </p:cNvPr>
          <p:cNvCxnSpPr/>
          <p:nvPr/>
        </p:nvCxnSpPr>
        <p:spPr>
          <a:xfrm>
            <a:off x="5265928" y="6048638"/>
            <a:ext cx="14630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8F969BA-8945-46B8-A5E7-4DA70AFDC6CD}"/>
              </a:ext>
            </a:extLst>
          </p:cNvPr>
          <p:cNvSpPr txBox="1"/>
          <p:nvPr/>
        </p:nvSpPr>
        <p:spPr>
          <a:xfrm>
            <a:off x="5282883" y="5654046"/>
            <a:ext cx="162111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2sin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cos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84C311-4242-41A2-AA85-DBB8FB0A5DF8}"/>
              </a:ext>
            </a:extLst>
          </p:cNvPr>
          <p:cNvSpPr txBox="1"/>
          <p:nvPr/>
        </p:nvSpPr>
        <p:spPr>
          <a:xfrm>
            <a:off x="6746450" y="2820987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A96D71-AF6D-44A2-B5C7-E1FC1872AA5C}"/>
                  </a:ext>
                </a:extLst>
              </p:cNvPr>
              <p:cNvSpPr txBox="1"/>
              <p:nvPr/>
            </p:nvSpPr>
            <p:spPr>
              <a:xfrm>
                <a:off x="7050640" y="2839792"/>
                <a:ext cx="680571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A96D71-AF6D-44A2-B5C7-E1FC1872A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640" y="2839792"/>
                <a:ext cx="680571" cy="491096"/>
              </a:xfrm>
              <a:prstGeom prst="rect">
                <a:avLst/>
              </a:prstGeom>
              <a:blipFill>
                <a:blip r:embed="rId11"/>
                <a:stretch>
                  <a:fillRect l="-2703" r="-1802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FB574400-B56B-4CA1-A3D2-B280F4B8138A}"/>
              </a:ext>
            </a:extLst>
          </p:cNvPr>
          <p:cNvSpPr txBox="1"/>
          <p:nvPr/>
        </p:nvSpPr>
        <p:spPr>
          <a:xfrm>
            <a:off x="8050098" y="2645963"/>
            <a:ext cx="3835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/>
              <a:t>1</a:t>
            </a:r>
            <a:endParaRPr lang="en-GB" sz="2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B2DEA5-F317-450A-A4D7-D4356DB957DC}"/>
              </a:ext>
            </a:extLst>
          </p:cNvPr>
          <p:cNvSpPr txBox="1"/>
          <p:nvPr/>
        </p:nvSpPr>
        <p:spPr>
          <a:xfrm>
            <a:off x="7650863" y="3023965"/>
            <a:ext cx="128300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csc</a:t>
            </a:r>
            <a:r>
              <a:rPr lang="en-US" sz="220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endParaRPr lang="en-GB" sz="2200" i="1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9E4E307-210E-4F1F-A816-C5A943D3C71B}"/>
              </a:ext>
            </a:extLst>
          </p:cNvPr>
          <p:cNvCxnSpPr/>
          <p:nvPr/>
        </p:nvCxnSpPr>
        <p:spPr>
          <a:xfrm>
            <a:off x="7676186" y="3064525"/>
            <a:ext cx="10972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4E43DDA-60D4-4CF9-A2AB-89AC2E062DAB}"/>
              </a:ext>
            </a:extLst>
          </p:cNvPr>
          <p:cNvSpPr txBox="1"/>
          <p:nvPr/>
        </p:nvSpPr>
        <p:spPr>
          <a:xfrm>
            <a:off x="186608" y="3343920"/>
            <a:ext cx="8747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latin typeface="+mn-lt"/>
              </a:rPr>
              <a:t>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he first term in the denominator is approaching zero and the second term is getting really large. </a:t>
            </a:r>
            <a:endParaRPr lang="en-GB" sz="18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6090FD-67C3-4CF8-944F-5B6E6915A374}"/>
              </a:ext>
            </a:extLst>
          </p:cNvPr>
          <p:cNvSpPr txBox="1"/>
          <p:nvPr/>
        </p:nvSpPr>
        <p:spPr>
          <a:xfrm>
            <a:off x="2333444" y="3628865"/>
            <a:ext cx="5349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latin typeface="+mn-lt"/>
              </a:rPr>
              <a:t>Therefore, we cannot make any conclusion yet</a:t>
            </a:r>
            <a:endParaRPr lang="en-GB" sz="1800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968CB7-5452-4098-B80B-3B4627FE8461}"/>
              </a:ext>
            </a:extLst>
          </p:cNvPr>
          <p:cNvSpPr txBox="1"/>
          <p:nvPr/>
        </p:nvSpPr>
        <p:spPr>
          <a:xfrm>
            <a:off x="192224" y="4072824"/>
            <a:ext cx="87416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To evaluate the limit, we use the definition of </a:t>
            </a:r>
            <a:r>
              <a:rPr lang="en-US" altLang="en-US" dirty="0">
                <a:cs typeface="Times New Roman" panose="02020603050405020304" pitchFamily="18" charset="0"/>
              </a:rPr>
              <a:t>csc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</a:rPr>
              <a:t> to write 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DC426FB-8B51-4D47-8303-73601C05E96B}"/>
                  </a:ext>
                </a:extLst>
              </p:cNvPr>
              <p:cNvSpPr txBox="1"/>
              <p:nvPr/>
            </p:nvSpPr>
            <p:spPr>
              <a:xfrm>
                <a:off x="2797535" y="4485324"/>
                <a:ext cx="1964858" cy="707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– </m:t>
                              </m:r>
                              <m:r>
                                <m:rPr>
                                  <m:nor/>
                                </m:rPr>
                                <a:rPr lang="en-US" i="1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i="1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csc</m:t>
                              </m:r>
                              <m:r>
                                <m:rPr>
                                  <m:nor/>
                                </m:rPr>
                                <a:rPr lang="en-US" baseline="30000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i="1" dirty="0">
                                  <a:solidFill>
                                    <a:srgbClr val="000000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i="1" dirty="0"/>
                                <m:t> 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DC426FB-8B51-4D47-8303-73601C05E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535" y="4485324"/>
                <a:ext cx="1964858" cy="7075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A8F9947-6958-4723-B12E-D8D4E6C0D0A9}"/>
              </a:ext>
            </a:extLst>
          </p:cNvPr>
          <p:cNvSpPr txBox="1"/>
          <p:nvPr/>
        </p:nvSpPr>
        <p:spPr>
          <a:xfrm>
            <a:off x="4842484" y="4590510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164C036-615D-404C-945D-F6DF3EF27D9A}"/>
                  </a:ext>
                </a:extLst>
              </p:cNvPr>
              <p:cNvSpPr txBox="1"/>
              <p:nvPr/>
            </p:nvSpPr>
            <p:spPr>
              <a:xfrm>
                <a:off x="5146674" y="4609315"/>
                <a:ext cx="680571" cy="491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164C036-615D-404C-945D-F6DF3EF27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74" y="4609315"/>
                <a:ext cx="680571" cy="491096"/>
              </a:xfrm>
              <a:prstGeom prst="rect">
                <a:avLst/>
              </a:prstGeom>
              <a:blipFill>
                <a:blip r:embed="rId13"/>
                <a:stretch>
                  <a:fillRect l="-1786" r="-893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CDD65226-D768-4F64-A973-301C47EBDBEC}"/>
              </a:ext>
            </a:extLst>
          </p:cNvPr>
          <p:cNvSpPr txBox="1"/>
          <p:nvPr/>
        </p:nvSpPr>
        <p:spPr>
          <a:xfrm>
            <a:off x="5731834" y="4470336"/>
            <a:ext cx="121212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sin</a:t>
            </a:r>
            <a:r>
              <a:rPr lang="en-US" sz="220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endParaRPr lang="en-GB" sz="22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4CAB2EA-9731-4499-AB65-FC39B500BF4D}"/>
              </a:ext>
            </a:extLst>
          </p:cNvPr>
          <p:cNvSpPr txBox="1"/>
          <p:nvPr/>
        </p:nvSpPr>
        <p:spPr>
          <a:xfrm>
            <a:off x="5903859" y="4792188"/>
            <a:ext cx="6410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endParaRPr lang="en-GB" sz="2200" i="1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7CDE499-588F-4E3B-A05D-F24FBD926B92}"/>
              </a:ext>
            </a:extLst>
          </p:cNvPr>
          <p:cNvCxnSpPr/>
          <p:nvPr/>
        </p:nvCxnSpPr>
        <p:spPr>
          <a:xfrm>
            <a:off x="5772220" y="4834048"/>
            <a:ext cx="7315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FAB5D27-537C-43B9-8858-8A923723067E}"/>
                  </a:ext>
                </a:extLst>
              </p:cNvPr>
              <p:cNvSpPr txBox="1"/>
              <p:nvPr/>
            </p:nvSpPr>
            <p:spPr>
              <a:xfrm>
                <a:off x="298548" y="5190418"/>
                <a:ext cx="8679612" cy="4605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eaLnBrk="0" hangingPunct="0"/>
                <a:r>
                  <a:rPr lang="en-US" altLang="en-US" sz="1800" dirty="0">
                    <a:solidFill>
                      <a:schemeClr val="tx1"/>
                    </a:solidFill>
                    <a:latin typeface="+mn-lt"/>
                  </a:rPr>
                  <a:t>Now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Neue Helvetica W01"/>
                  </a:rPr>
                  <a:t> </a:t>
                </a:r>
                <a:r>
                  <a:rPr lang="en-GB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GB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GB" sz="18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lim>
                    </m:limLow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sin</a:t>
                </a:r>
                <a:r>
                  <a:rPr kumimoji="0" lang="en-US" altLang="en-US" sz="1800" b="0" i="0" u="none" strike="noStrike" cap="none" normalizeH="0" baseline="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en-US" sz="1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x 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= 0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Neue Helvetica W01"/>
                  </a:rPr>
                  <a:t> 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+mn-lt"/>
                  </a:rPr>
                  <a:t>and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Neue Helvetica W01"/>
                  </a:rPr>
                  <a:t> </a:t>
                </a:r>
                <a:r>
                  <a:rPr lang="en-GB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GB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GB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lim>
                    </m:limLow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sz="1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x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= 0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athJax_Main"/>
                  </a:rPr>
                  <a:t>,</a:t>
                </a:r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Neue Helvetica W01"/>
                  </a:rPr>
                  <a:t> 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+mn-lt"/>
                  </a:rPr>
                  <a:t>so we apply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+mn-lt"/>
                  </a:rPr>
                  <a:t>L’Hôpital’s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+mn-lt"/>
                  </a:rPr>
                  <a:t> rule again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FAB5D27-537C-43B9-8858-8A9237230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548" y="5190418"/>
                <a:ext cx="8679612" cy="460575"/>
              </a:xfrm>
              <a:prstGeom prst="rect">
                <a:avLst/>
              </a:prstGeom>
              <a:blipFill>
                <a:blip r:embed="rId14"/>
                <a:stretch>
                  <a:fillRect l="-632" t="-6579"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15789239-3EAD-40E5-A8E6-8122C2D95AE6}"/>
              </a:ext>
            </a:extLst>
          </p:cNvPr>
          <p:cNvSpPr txBox="1"/>
          <p:nvPr/>
        </p:nvSpPr>
        <p:spPr>
          <a:xfrm>
            <a:off x="6831702" y="5817805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63084F-15CC-4937-AF31-7928621BBDB1}"/>
              </a:ext>
            </a:extLst>
          </p:cNvPr>
          <p:cNvSpPr txBox="1"/>
          <p:nvPr/>
        </p:nvSpPr>
        <p:spPr>
          <a:xfrm>
            <a:off x="7172108" y="6019273"/>
            <a:ext cx="52093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–1</a:t>
            </a:r>
            <a:endParaRPr lang="en-GB" sz="220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B0AD7A1-2848-4961-9733-B126BA5334C2}"/>
              </a:ext>
            </a:extLst>
          </p:cNvPr>
          <p:cNvCxnSpPr/>
          <p:nvPr/>
        </p:nvCxnSpPr>
        <p:spPr>
          <a:xfrm>
            <a:off x="7274843" y="6041707"/>
            <a:ext cx="274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37BE4D1-CF12-432A-8148-DF95722AEC34}"/>
              </a:ext>
            </a:extLst>
          </p:cNvPr>
          <p:cNvSpPr txBox="1"/>
          <p:nvPr/>
        </p:nvSpPr>
        <p:spPr>
          <a:xfrm>
            <a:off x="7264530" y="5657295"/>
            <a:ext cx="2734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4636C9-CC90-4AAA-A2B5-735BFBF0C9F5}"/>
              </a:ext>
            </a:extLst>
          </p:cNvPr>
          <p:cNvSpPr txBox="1"/>
          <p:nvPr/>
        </p:nvSpPr>
        <p:spPr>
          <a:xfrm>
            <a:off x="7588885" y="5794951"/>
            <a:ext cx="576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6FBB3B4-8F88-41AB-918F-0DE9583E8BE5}"/>
              </a:ext>
            </a:extLst>
          </p:cNvPr>
          <p:cNvSpPr txBox="1"/>
          <p:nvPr/>
        </p:nvSpPr>
        <p:spPr>
          <a:xfrm>
            <a:off x="7937112" y="5803829"/>
            <a:ext cx="2734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8260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9" grpId="0"/>
      <p:bldP spid="80" grpId="0"/>
      <p:bldP spid="82" grpId="0"/>
      <p:bldP spid="85" grpId="0"/>
      <p:bldP spid="86" grpId="0"/>
      <p:bldP spid="87" grpId="0"/>
      <p:bldP spid="121" grpId="0"/>
      <p:bldP spid="122" grpId="0"/>
      <p:bldP spid="127" grpId="0"/>
      <p:bldP spid="129" grpId="0"/>
      <p:bldP spid="36" grpId="0"/>
      <p:bldP spid="38" grpId="0"/>
      <p:bldP spid="22" grpId="0"/>
      <p:bldP spid="23" grpId="0"/>
      <p:bldP spid="24" grpId="0"/>
      <p:bldP spid="25" grpId="0"/>
      <p:bldP spid="29" grpId="0"/>
      <p:bldP spid="31" grpId="0"/>
      <p:bldP spid="33" grpId="0"/>
      <p:bldP spid="34" grpId="0"/>
      <p:bldP spid="35" grpId="0"/>
      <p:bldP spid="39" grpId="0"/>
      <p:bldP spid="40" grpId="0"/>
      <p:bldP spid="41" grpId="0"/>
      <p:bldP spid="43" grpId="0"/>
      <p:bldP spid="44" grpId="0"/>
      <p:bldP spid="45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7180</TotalTime>
  <Words>517</Words>
  <Application>Microsoft Office PowerPoint</Application>
  <PresentationFormat>On-screen Show (4:3)</PresentationFormat>
  <Paragraphs>157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Comic Sans MS</vt:lpstr>
      <vt:lpstr>MathJax_Main</vt:lpstr>
      <vt:lpstr>Neue Helvetica W01</vt:lpstr>
      <vt:lpstr>Times New Roman</vt:lpstr>
      <vt:lpstr>Wingdings 2</vt:lpstr>
      <vt:lpstr>Theme1</vt:lpstr>
      <vt:lpstr>L’Hôpital’s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115</cp:revision>
  <dcterms:created xsi:type="dcterms:W3CDTF">2013-02-27T02:24:37Z</dcterms:created>
  <dcterms:modified xsi:type="dcterms:W3CDTF">2021-12-18T06:56:15Z</dcterms:modified>
</cp:coreProperties>
</file>