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5.xml" ContentType="application/vnd.openxmlformats-officedocument.presentationml.tags+xml"/>
  <Override PartName="/ppt/notesSlides/notesSlide9.xml" ContentType="application/vnd.openxmlformats-officedocument.presentationml.notesSlide+xml"/>
  <Override PartName="/ppt/tags/tag6.xml" ContentType="application/vnd.openxmlformats-officedocument.presentationml.tags+xml"/>
  <Override PartName="/ppt/notesSlides/notesSlide10.xml" ContentType="application/vnd.openxmlformats-officedocument.presentationml.notesSlide+xml"/>
  <Override PartName="/ppt/tags/tag7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62" r:id="rId3"/>
    <p:sldId id="300" r:id="rId4"/>
    <p:sldId id="302" r:id="rId5"/>
    <p:sldId id="301" r:id="rId6"/>
    <p:sldId id="303" r:id="rId7"/>
    <p:sldId id="258" r:id="rId8"/>
    <p:sldId id="259" r:id="rId9"/>
    <p:sldId id="260" r:id="rId10"/>
    <p:sldId id="261" r:id="rId11"/>
    <p:sldId id="284" r:id="rId12"/>
    <p:sldId id="285" r:id="rId13"/>
    <p:sldId id="286" r:id="rId14"/>
    <p:sldId id="29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66"/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24" autoAdjust="0"/>
    <p:restoredTop sz="94660"/>
  </p:normalViewPr>
  <p:slideViewPr>
    <p:cSldViewPr>
      <p:cViewPr varScale="1">
        <p:scale>
          <a:sx n="68" d="100"/>
          <a:sy n="68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A430B-0C0E-4B98-85D8-A9F008CAAACA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05467-417C-4A23-8032-8B4A5DD837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889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2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903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3B0CDF-7D44-4D85-9E82-2785C9330CC3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03587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3B0CDF-7D44-4D85-9E82-2785C9330CC3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3645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66805-180B-48BC-B427-0198356F8B65}" type="slidenum">
              <a:rPr lang="en-GB"/>
              <a:pPr/>
              <a:t>3</a:t>
            </a:fld>
            <a:endParaRPr lang="en-GB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50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AF99FC-7D95-46BB-AA1B-BFEC85E11315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070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AF99FC-7D95-46BB-AA1B-BFEC85E11315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7995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B71FC-9EAA-491C-AE9C-A30FF04D899B}" type="slidenum">
              <a:rPr lang="en-GB"/>
              <a:pPr/>
              <a:t>7</a:t>
            </a:fld>
            <a:endParaRPr lang="en-GB"/>
          </a:p>
        </p:txBody>
      </p:sp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170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12F219-FCD7-4032-B25D-56ECB3CE3EC7}" type="slidenum">
              <a:rPr lang="en-GB"/>
              <a:pPr/>
              <a:t>8</a:t>
            </a:fld>
            <a:endParaRPr lang="en-GB"/>
          </a:p>
        </p:txBody>
      </p:sp>
      <p:sp>
        <p:nvSpPr>
          <p:cNvPr id="47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50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2CE3DB-6371-4501-A7F2-BCB14A11EB37}" type="slidenum">
              <a:rPr lang="en-GB"/>
              <a:pPr/>
              <a:t>9</a:t>
            </a:fld>
            <a:endParaRPr lang="en-GB"/>
          </a:p>
        </p:txBody>
      </p:sp>
      <p:sp>
        <p:nvSpPr>
          <p:cNvPr id="480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/>
              <a:t>Note that if </a:t>
            </a:r>
            <a:r>
              <a:rPr lang="en-US" i="1">
                <a:latin typeface="Times New Roman" pitchFamily="18" charset="0"/>
              </a:rPr>
              <a:t>e</a:t>
            </a:r>
            <a:r>
              <a:rPr lang="en-US" baseline="30000"/>
              <a:t>f(</a:t>
            </a:r>
            <a:r>
              <a:rPr lang="en-US" i="1" baseline="30000">
                <a:latin typeface="Times New Roman" pitchFamily="18" charset="0"/>
              </a:rPr>
              <a:t>x</a:t>
            </a:r>
            <a:r>
              <a:rPr lang="en-US" baseline="30000"/>
              <a:t>)</a:t>
            </a:r>
            <a:r>
              <a:rPr lang="en-US"/>
              <a:t> is multiplied by a constant then its derivative will be multiplied by the same constant.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59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3DFFB6-DCAB-4FCB-9AC4-A51768EEB702}" type="slidenum">
              <a:rPr lang="en-GB"/>
              <a:pPr/>
              <a:t>10</a:t>
            </a:fld>
            <a:endParaRPr lang="en-GB"/>
          </a:p>
        </p:txBody>
      </p:sp>
      <p:sp>
        <p:nvSpPr>
          <p:cNvPr id="48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7497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3B0CDF-7D44-4D85-9E82-2785C9330CC3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4971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757684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8939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74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2850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0486091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387631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01684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4134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7521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979699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41224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12/17/2021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05460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8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0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250.png"/><Relationship Id="rId4" Type="http://schemas.openxmlformats.org/officeDocument/2006/relationships/image" Target="../media/image7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7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hyperlink" Target="http://www.mathssupport.org/" TargetMode="External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hyperlink" Target="http://www.mathssupport.org/" TargetMode="External"/><Relationship Id="rId9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13" Type="http://schemas.openxmlformats.org/officeDocument/2006/relationships/image" Target="../media/image39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4.png"/><Relationship Id="rId12" Type="http://schemas.openxmlformats.org/officeDocument/2006/relationships/image" Target="../media/image38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33.png"/><Relationship Id="rId11" Type="http://schemas.openxmlformats.org/officeDocument/2006/relationships/image" Target="../media/image37.png"/><Relationship Id="rId5" Type="http://schemas.openxmlformats.org/officeDocument/2006/relationships/image" Target="../media/image32.png"/><Relationship Id="rId10" Type="http://schemas.openxmlformats.org/officeDocument/2006/relationships/image" Target="../media/image36.png"/><Relationship Id="rId4" Type="http://schemas.openxmlformats.org/officeDocument/2006/relationships/image" Target="../media/image31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6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8.png"/><Relationship Id="rId11" Type="http://schemas.openxmlformats.org/officeDocument/2006/relationships/image" Target="../media/image61.png"/><Relationship Id="rId5" Type="http://schemas.openxmlformats.org/officeDocument/2006/relationships/image" Target="../media/image5.wmf"/><Relationship Id="rId10" Type="http://schemas.openxmlformats.org/officeDocument/2006/relationships/image" Target="../media/image60.png"/><Relationship Id="rId4" Type="http://schemas.openxmlformats.org/officeDocument/2006/relationships/oleObject" Target="../embeddings/oleObject12.bin"/><Relationship Id="rId9" Type="http://schemas.openxmlformats.org/officeDocument/2006/relationships/image" Target="../media/image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en-GB" sz="4800" dirty="0">
                <a:cs typeface="Arial" charset="0"/>
              </a:rPr>
              <a:t>The derivative of exponential and logarithmic functions</a:t>
            </a:r>
            <a:endParaRPr lang="en-GB" sz="48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B1AFBD-A3A7-45A7-BD6A-C7D8A76A4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C7CFC-78F6-4D6E-A27F-35D9C5FCDC32}" type="datetime3">
              <a:rPr lang="en-US" smtClean="0"/>
              <a:t>17 December 2021</a:t>
            </a:fld>
            <a:endParaRPr lang="en-US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0D185B4D-BD25-420D-970D-7FCF941C676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E560967-73FF-4782-887A-C4F64533A1B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2ACA504-7081-4BD3-AA4C-927D1F411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7237040" cy="1600200"/>
          </a:xfrm>
        </p:spPr>
        <p:txBody>
          <a:bodyPr/>
          <a:lstStyle/>
          <a:p>
            <a:pPr marL="633413" indent="-633413"/>
            <a:r>
              <a:rPr lang="en-US" dirty="0"/>
              <a:t>LO: Find the derivative of any exponential and logarithmic function.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8588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Functions of the form </a:t>
            </a:r>
            <a:r>
              <a:rPr lang="en-GB" sz="2800" i="1" dirty="0" err="1">
                <a:latin typeface="Times New Roman" pitchFamily="18" charset="0"/>
                <a:cs typeface="Arial" charset="0"/>
              </a:rPr>
              <a:t>e</a:t>
            </a:r>
            <a:r>
              <a:rPr lang="en-GB" sz="2800" baseline="30000" dirty="0" err="1">
                <a:latin typeface="Times New Roman" pitchFamily="18" charset="0"/>
                <a:cs typeface="Arial" charset="0"/>
              </a:rPr>
              <a:t>f</a:t>
            </a:r>
            <a:r>
              <a:rPr lang="en-GB" sz="2800" baseline="30000" dirty="0">
                <a:cs typeface="Arial" charset="0"/>
              </a:rPr>
              <a:t>(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  <a:r>
              <a:rPr lang="en-GB" sz="2800" baseline="30000" dirty="0">
                <a:cs typeface="Arial" charset="0"/>
              </a:rPr>
              <a:t>)</a:t>
            </a:r>
            <a:endParaRPr lang="en-GB" sz="2800" i="1" baseline="30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481283" name="Text Box 3"/>
          <p:cNvSpPr txBox="1">
            <a:spLocks noChangeArrowheads="1"/>
          </p:cNvSpPr>
          <p:nvPr/>
        </p:nvSpPr>
        <p:spPr bwMode="auto">
          <a:xfrm>
            <a:off x="395536" y="1052736"/>
            <a:ext cx="20217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For example,</a:t>
            </a:r>
            <a:endParaRPr lang="en-US" sz="2400" dirty="0">
              <a:latin typeface="+mn-lt"/>
            </a:endParaRPr>
          </a:p>
        </p:txBody>
      </p:sp>
      <p:graphicFrame>
        <p:nvGraphicFramePr>
          <p:cNvPr id="481295" name="Object 15"/>
          <p:cNvGraphicFramePr>
            <a:graphicFrameLocks noChangeAspect="1"/>
          </p:cNvGraphicFramePr>
          <p:nvPr/>
        </p:nvGraphicFramePr>
        <p:xfrm>
          <a:off x="2627784" y="3068960"/>
          <a:ext cx="1358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1358640" imgH="736560" progId="Equation.DSMT4">
                  <p:embed/>
                </p:oleObj>
              </mc:Choice>
              <mc:Fallback>
                <p:oleObj name="Equation" r:id="rId4" imgW="1358640" imgH="736560" progId="Equation.DSMT4">
                  <p:embed/>
                  <p:pic>
                    <p:nvPicPr>
                      <p:cNvPr id="48129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3068960"/>
                        <a:ext cx="13589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296" name="Object 16"/>
          <p:cNvGraphicFramePr>
            <a:graphicFrameLocks noChangeAspect="1"/>
          </p:cNvGraphicFramePr>
          <p:nvPr/>
        </p:nvGraphicFramePr>
        <p:xfrm>
          <a:off x="4013672" y="3200723"/>
          <a:ext cx="6858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685800" imgH="342720" progId="Equation.DSMT4">
                  <p:embed/>
                </p:oleObj>
              </mc:Choice>
              <mc:Fallback>
                <p:oleObj name="Equation" r:id="rId6" imgW="685800" imgH="342720" progId="Equation.DSMT4">
                  <p:embed/>
                  <p:pic>
                    <p:nvPicPr>
                      <p:cNvPr id="48129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672" y="3200723"/>
                        <a:ext cx="6858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297" name="Object 17"/>
          <p:cNvGraphicFramePr>
            <a:graphicFrameLocks noChangeAspect="1"/>
          </p:cNvGraphicFramePr>
          <p:nvPr/>
        </p:nvGraphicFramePr>
        <p:xfrm>
          <a:off x="2555776" y="1556792"/>
          <a:ext cx="1473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1473120" imgH="736560" progId="Equation.DSMT4">
                  <p:embed/>
                </p:oleObj>
              </mc:Choice>
              <mc:Fallback>
                <p:oleObj name="Equation" r:id="rId8" imgW="1473120" imgH="736560" progId="Equation.DSMT4">
                  <p:embed/>
                  <p:pic>
                    <p:nvPicPr>
                      <p:cNvPr id="48129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1556792"/>
                        <a:ext cx="14732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298" name="Object 18"/>
          <p:cNvGraphicFramePr>
            <a:graphicFrameLocks noChangeAspect="1"/>
          </p:cNvGraphicFramePr>
          <p:nvPr/>
        </p:nvGraphicFramePr>
        <p:xfrm>
          <a:off x="4090889" y="1710780"/>
          <a:ext cx="787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0" imgW="787320" imgH="342720" progId="Equation.DSMT4">
                  <p:embed/>
                </p:oleObj>
              </mc:Choice>
              <mc:Fallback>
                <p:oleObj name="Equation" r:id="rId10" imgW="787320" imgH="342720" progId="Equation.DSMT4">
                  <p:embed/>
                  <p:pic>
                    <p:nvPicPr>
                      <p:cNvPr id="48129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0889" y="1710780"/>
                        <a:ext cx="7874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299" name="Object 19"/>
          <p:cNvGraphicFramePr>
            <a:graphicFrameLocks noChangeAspect="1"/>
          </p:cNvGraphicFramePr>
          <p:nvPr/>
        </p:nvGraphicFramePr>
        <p:xfrm>
          <a:off x="2465139" y="4759622"/>
          <a:ext cx="1612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2" imgW="1612800" imgH="736560" progId="Equation.DSMT4">
                  <p:embed/>
                </p:oleObj>
              </mc:Choice>
              <mc:Fallback>
                <p:oleObj name="Equation" r:id="rId12" imgW="1612800" imgH="736560" progId="Equation.DSMT4">
                  <p:embed/>
                  <p:pic>
                    <p:nvPicPr>
                      <p:cNvPr id="48129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5139" y="4759622"/>
                        <a:ext cx="16129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00" name="Object 20"/>
          <p:cNvGraphicFramePr>
            <a:graphicFrameLocks noChangeAspect="1"/>
          </p:cNvGraphicFramePr>
          <p:nvPr/>
        </p:nvGraphicFramePr>
        <p:xfrm>
          <a:off x="4139952" y="4869160"/>
          <a:ext cx="1600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4" imgW="1600200" imgH="380880" progId="Equation.DSMT4">
                  <p:embed/>
                </p:oleObj>
              </mc:Choice>
              <mc:Fallback>
                <p:oleObj name="Equation" r:id="rId14" imgW="1600200" imgH="380880" progId="Equation.DSMT4">
                  <p:embed/>
                  <p:pic>
                    <p:nvPicPr>
                      <p:cNvPr id="48130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4869160"/>
                        <a:ext cx="1600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01" name="Object 21"/>
          <p:cNvGraphicFramePr>
            <a:graphicFrameLocks noChangeAspect="1"/>
          </p:cNvGraphicFramePr>
          <p:nvPr/>
        </p:nvGraphicFramePr>
        <p:xfrm>
          <a:off x="5795714" y="4869160"/>
          <a:ext cx="1066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6" imgW="1066680" imgH="380880" progId="Equation.DSMT4">
                  <p:embed/>
                </p:oleObj>
              </mc:Choice>
              <mc:Fallback>
                <p:oleObj name="Equation" r:id="rId16" imgW="1066680" imgH="380880" progId="Equation.DSMT4">
                  <p:embed/>
                  <p:pic>
                    <p:nvPicPr>
                      <p:cNvPr id="48130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714" y="4869160"/>
                        <a:ext cx="1066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8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altLang="en-US" sz="2800" dirty="0">
                <a:cs typeface="Arial" panose="020B0604020202020204" pitchFamily="34" charset="0"/>
              </a:rPr>
              <a:t>Functions of the form </a:t>
            </a:r>
            <a:r>
              <a:rPr lang="en-GB" altLang="en-US" sz="2800" i="1" dirty="0">
                <a:latin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n-GB" altLang="en-US" sz="2800" i="1" baseline="30000" dirty="0"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75139" name="Text Box 3"/>
          <p:cNvSpPr txBox="1">
            <a:spLocks noChangeArrowheads="1"/>
          </p:cNvSpPr>
          <p:nvPr/>
        </p:nvSpPr>
        <p:spPr bwMode="auto">
          <a:xfrm>
            <a:off x="246063" y="911225"/>
            <a:ext cx="87757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  <a:latin typeface="+mn-lt"/>
              </a:rPr>
              <a:t>Suppose we are asked to differentiate a function of the form </a:t>
            </a:r>
            <a:r>
              <a:rPr lang="en-GB" altLang="en-US" sz="2400" i="1" dirty="0" err="1">
                <a:solidFill>
                  <a:srgbClr val="010066"/>
                </a:solidFill>
                <a:latin typeface="Times New Roman" panose="02020603050405020304" pitchFamily="18" charset="0"/>
              </a:rPr>
              <a:t>ke</a:t>
            </a:r>
            <a:r>
              <a:rPr lang="en-GB" altLang="en-US" sz="2400" i="1" baseline="30000" dirty="0" err="1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</a:rPr>
              <a:t>, </a:t>
            </a:r>
            <a:r>
              <a:rPr lang="en-GB" altLang="en-US" sz="2400" dirty="0">
                <a:solidFill>
                  <a:srgbClr val="010066"/>
                </a:solidFill>
                <a:latin typeface="+mn-lt"/>
              </a:rPr>
              <a:t>where</a:t>
            </a:r>
            <a:r>
              <a:rPr lang="en-GB" altLang="en-US" sz="2400" dirty="0">
                <a:solidFill>
                  <a:srgbClr val="010066"/>
                </a:solidFill>
              </a:rPr>
              <a:t>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</a:rPr>
              <a:t>k</a:t>
            </a:r>
            <a:r>
              <a:rPr lang="en-GB" altLang="en-US" sz="2400" dirty="0">
                <a:solidFill>
                  <a:srgbClr val="010066"/>
                </a:solidFill>
              </a:rPr>
              <a:t> </a:t>
            </a:r>
            <a:r>
              <a:rPr lang="en-GB" altLang="en-US" sz="2400" dirty="0">
                <a:solidFill>
                  <a:srgbClr val="010066"/>
                </a:solidFill>
                <a:latin typeface="+mn-lt"/>
              </a:rPr>
              <a:t>is a constant. For example,</a:t>
            </a:r>
          </a:p>
        </p:txBody>
      </p:sp>
      <p:sp>
        <p:nvSpPr>
          <p:cNvPr id="475140" name="Text Box 4"/>
          <p:cNvSpPr txBox="1">
            <a:spLocks noChangeArrowheads="1"/>
          </p:cNvSpPr>
          <p:nvPr/>
        </p:nvSpPr>
        <p:spPr bwMode="auto">
          <a:xfrm>
            <a:off x="1148630" y="1969068"/>
            <a:ext cx="6085320" cy="46166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+mn-lt"/>
              </a:rPr>
              <a:t>Differentiate</a:t>
            </a:r>
            <a:r>
              <a:rPr lang="en-GB" altLang="en-US" sz="2400" dirty="0"/>
              <a:t>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</a:t>
            </a:r>
            <a:r>
              <a:rPr lang="en-GB" altLang="en-US" sz="2400" dirty="0"/>
              <a:t> = 5</a:t>
            </a:r>
            <a:r>
              <a:rPr lang="en-GB" altLang="en-US" sz="2400" i="1" dirty="0">
                <a:latin typeface="Times New Roman" panose="02020603050405020304" pitchFamily="18" charset="0"/>
              </a:rPr>
              <a:t>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</a:t>
            </a:r>
            <a:r>
              <a:rPr lang="en-GB" altLang="en-US" sz="2400" baseline="30000" dirty="0"/>
              <a:t> </a:t>
            </a:r>
            <a:r>
              <a:rPr lang="en-GB" altLang="en-US" sz="2400" dirty="0">
                <a:latin typeface="+mn-lt"/>
              </a:rPr>
              <a:t>with respect to </a:t>
            </a:r>
            <a:r>
              <a:rPr lang="en-GB" altLang="en-US" sz="2400" i="1" dirty="0">
                <a:latin typeface="Times New Roman" panose="02020603050405020304" pitchFamily="18" charset="0"/>
              </a:rPr>
              <a:t>x.</a:t>
            </a:r>
            <a:endParaRPr lang="en-US" altLang="en-US" sz="2400" i="1" dirty="0">
              <a:latin typeface="Times New Roman" panose="02020603050405020304" pitchFamily="18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159966" y="2885187"/>
            <a:ext cx="42809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3300"/>
                </a:solidFill>
                <a:latin typeface="+mn-lt"/>
              </a:rPr>
              <a:t>Using the Constant multiple rule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40934" y="2759373"/>
            <a:ext cx="39552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If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kf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where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is any real number, then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  <a:cs typeface="Arial" panose="020B0604020202020204" pitchFamily="34" charset="0"/>
              </a:rPr>
              <a:t>′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 err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kf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10066"/>
                </a:solidFill>
                <a:cs typeface="Arial" panose="020B0604020202020204" pitchFamily="34" charset="0"/>
              </a:rPr>
              <a:t>′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34873" y="3928789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+mn-lt"/>
              </a:rPr>
              <a:t>If</a:t>
            </a:r>
            <a:r>
              <a:rPr lang="en-US" sz="2400" dirty="0">
                <a:solidFill>
                  <a:srgbClr val="010066"/>
                </a:solidFill>
              </a:rPr>
              <a:t>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 =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, </a:t>
            </a:r>
            <a:r>
              <a:rPr lang="en-US" sz="2400" dirty="0">
                <a:solidFill>
                  <a:srgbClr val="010066"/>
                </a:solidFill>
                <a:latin typeface="+mn-lt"/>
              </a:rPr>
              <a:t>then</a:t>
            </a:r>
            <a:r>
              <a:rPr lang="en-US" sz="2400" dirty="0">
                <a:solidFill>
                  <a:srgbClr val="010066"/>
                </a:solidFill>
              </a:rPr>
              <a:t>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</a:rPr>
              <a:t>′(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 =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1085285" y="3942576"/>
            <a:ext cx="34007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3300"/>
                </a:solidFill>
                <a:latin typeface="+mn-lt"/>
              </a:rPr>
              <a:t>Using the derivative of </a:t>
            </a:r>
            <a:r>
              <a:rPr lang="en-GB" sz="20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000" i="1" baseline="300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40934" y="4695527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</a:rPr>
              <a:t>′(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 =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5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i="1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FA9C2298-F9BB-4E5D-8EC7-DA7D372AA5B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877AF2CC-A759-4B53-83F2-AB03B76A2F9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611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40" grpId="0" animBg="1"/>
      <p:bldP spid="20" grpId="0"/>
      <p:bldP spid="21" grpId="0"/>
      <p:bldP spid="22" grpId="0"/>
      <p:bldP spid="23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altLang="en-US" sz="2800" dirty="0">
                <a:cs typeface="Arial" panose="020B0604020202020204" pitchFamily="34" charset="0"/>
              </a:rPr>
              <a:t>Functions of the form </a:t>
            </a:r>
            <a:r>
              <a:rPr lang="en-GB" altLang="en-US" sz="2800" i="1" dirty="0">
                <a:latin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n-GB" altLang="en-US" sz="2800" i="1" baseline="30000" dirty="0"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75140" name="Text Box 4"/>
          <p:cNvSpPr txBox="1">
            <a:spLocks noChangeArrowheads="1"/>
          </p:cNvSpPr>
          <p:nvPr/>
        </p:nvSpPr>
        <p:spPr bwMode="auto">
          <a:xfrm>
            <a:off x="1078353" y="1423383"/>
            <a:ext cx="6736139" cy="46166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+mn-lt"/>
              </a:rPr>
              <a:t>Differentiate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</a:t>
            </a:r>
            <a:r>
              <a:rPr lang="en-GB" altLang="en-US" sz="2400" dirty="0"/>
              <a:t> =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baseline="30000" dirty="0"/>
              <a:t>2</a:t>
            </a:r>
            <a:r>
              <a:rPr lang="en-GB" altLang="en-US" sz="2400" dirty="0"/>
              <a:t> + ln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/>
              <a:t> </a:t>
            </a:r>
            <a:r>
              <a:rPr lang="en-GB" altLang="en-US" sz="2400" baseline="30000" dirty="0"/>
              <a:t> </a:t>
            </a:r>
            <a:r>
              <a:rPr lang="en-GB" altLang="en-US" sz="2400" dirty="0">
                <a:latin typeface="+mn-lt"/>
              </a:rPr>
              <a:t>with respect to </a:t>
            </a:r>
            <a:r>
              <a:rPr lang="en-GB" altLang="en-US" sz="2400" i="1" dirty="0">
                <a:latin typeface="Times New Roman" panose="02020603050405020304" pitchFamily="18" charset="0"/>
              </a:rPr>
              <a:t>x.</a:t>
            </a:r>
            <a:endParaRPr lang="en-US" altLang="en-US" sz="2400" i="1" dirty="0">
              <a:latin typeface="Times New Roman" panose="02020603050405020304" pitchFamily="18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04646" y="2875275"/>
            <a:ext cx="42809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3300"/>
                </a:solidFill>
                <a:latin typeface="+mn-lt"/>
              </a:rPr>
              <a:t>Find the derivative of each term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85988" y="2809845"/>
                <a:ext cx="3744416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f </a:t>
                </a:r>
                <a:r>
                  <a:rPr lang="en-US" dirty="0">
                    <a:solidFill>
                      <a:srgbClr val="010066"/>
                    </a:solidFill>
                  </a:rPr>
                  <a:t>′(</a:t>
                </a:r>
                <a:r>
                  <a:rPr lang="en-US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solidFill>
                      <a:srgbClr val="010066"/>
                    </a:solidFill>
                  </a:rPr>
                  <a:t>) </a:t>
                </a:r>
                <a:r>
                  <a:rPr lang="en-US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=</a:t>
                </a:r>
                <a:r>
                  <a:rPr lang="en-US" i="1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010066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988" y="2809845"/>
                <a:ext cx="3744416" cy="613886"/>
              </a:xfrm>
              <a:prstGeom prst="rect">
                <a:avLst/>
              </a:prstGeom>
              <a:blipFill>
                <a:blip r:embed="rId4"/>
                <a:stretch>
                  <a:fillRect l="-2606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4485988" y="2080662"/>
            <a:ext cx="2204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</a:t>
            </a:r>
            <a:r>
              <a:rPr lang="en-GB" altLang="en-US" sz="2400" dirty="0">
                <a:solidFill>
                  <a:srgbClr val="010066"/>
                </a:solidFill>
              </a:rPr>
              <a:t> =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baseline="30000" dirty="0">
                <a:solidFill>
                  <a:srgbClr val="010066"/>
                </a:solidFill>
              </a:rPr>
              <a:t>2</a:t>
            </a:r>
            <a:r>
              <a:rPr lang="en-GB" altLang="en-US" sz="2400" dirty="0">
                <a:solidFill>
                  <a:srgbClr val="010066"/>
                </a:solidFill>
              </a:rPr>
              <a:t> + ln </a:t>
            </a:r>
            <a:r>
              <a:rPr lang="en-GB" alt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</a:rPr>
              <a:t> </a:t>
            </a:r>
            <a:endParaRPr lang="en-GB" sz="2400" dirty="0">
              <a:solidFill>
                <a:srgbClr val="01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148064" y="3918314"/>
                <a:ext cx="1817652" cy="860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sz="3200" b="0" i="1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+ 1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32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918314"/>
                <a:ext cx="1817652" cy="86042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593986" y="4140137"/>
            <a:ext cx="55879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or</a:t>
            </a:r>
            <a:endParaRPr lang="en-GB" sz="2400" i="1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9" name="Rectangle 8">
            <a:hlinkClick r:id="rId6"/>
            <a:extLst>
              <a:ext uri="{FF2B5EF4-FFF2-40B4-BE49-F238E27FC236}">
                <a16:creationId xmlns:a16="http://schemas.microsoft.com/office/drawing/2014/main" id="{DF7DA620-C5B8-4F27-BCE3-F6472403CBA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6"/>
            <a:extLst>
              <a:ext uri="{FF2B5EF4-FFF2-40B4-BE49-F238E27FC236}">
                <a16:creationId xmlns:a16="http://schemas.microsoft.com/office/drawing/2014/main" id="{2126D210-8383-413C-A963-6ACD19AD41D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CDABB4-3CC9-49DE-B616-C52D6E9BD1D5}"/>
              </a:ext>
            </a:extLst>
          </p:cNvPr>
          <p:cNvSpPr txBox="1"/>
          <p:nvPr/>
        </p:nvSpPr>
        <p:spPr>
          <a:xfrm>
            <a:off x="4340804" y="4155485"/>
            <a:ext cx="13008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</a:rPr>
              <a:t>′(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 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516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40" name="Text Box 4"/>
          <p:cNvSpPr txBox="1">
            <a:spLocks noChangeArrowheads="1"/>
          </p:cNvSpPr>
          <p:nvPr/>
        </p:nvSpPr>
        <p:spPr bwMode="auto">
          <a:xfrm>
            <a:off x="1043608" y="1085738"/>
            <a:ext cx="7390165" cy="46166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+mn-lt"/>
              </a:rPr>
              <a:t>Differentiate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solidFill>
                  <a:srgbClr val="010066"/>
                </a:solidFill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</a:t>
            </a:r>
            <a:r>
              <a:rPr lang="en-GB" altLang="en-US" sz="2400" dirty="0"/>
              <a:t> = 4</a:t>
            </a:r>
            <a:r>
              <a:rPr lang="en-GB" altLang="en-US" sz="2400" i="1" baseline="30000" dirty="0"/>
              <a:t>x</a:t>
            </a:r>
            <a:r>
              <a:rPr lang="en-GB" altLang="en-US" sz="2400" dirty="0"/>
              <a:t> – 5 log</a:t>
            </a:r>
            <a:r>
              <a:rPr lang="en-GB" altLang="en-US" sz="2400" baseline="-25000" dirty="0"/>
              <a:t>9</a:t>
            </a:r>
            <a:r>
              <a:rPr lang="en-GB" altLang="en-US" sz="2400" dirty="0"/>
              <a:t>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/>
              <a:t> </a:t>
            </a:r>
            <a:r>
              <a:rPr lang="en-GB" altLang="en-US" sz="2400" baseline="30000" dirty="0"/>
              <a:t> </a:t>
            </a:r>
            <a:r>
              <a:rPr lang="en-GB" altLang="en-US" sz="2400" dirty="0">
                <a:latin typeface="+mn-lt"/>
              </a:rPr>
              <a:t>with respect to </a:t>
            </a:r>
            <a:r>
              <a:rPr lang="en-GB" altLang="en-US" sz="2400" i="1" dirty="0">
                <a:latin typeface="Times New Roman" panose="02020603050405020304" pitchFamily="18" charset="0"/>
              </a:rPr>
              <a:t>x.</a:t>
            </a:r>
            <a:endParaRPr lang="en-US" altLang="en-US" sz="2400" i="1" dirty="0">
              <a:latin typeface="Times New Roman" panose="02020603050405020304" pitchFamily="18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291031" y="1726719"/>
            <a:ext cx="814274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3300"/>
                </a:solidFill>
                <a:latin typeface="+mn-lt"/>
              </a:rPr>
              <a:t>Differentiating term by term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85988" y="2318852"/>
            <a:ext cx="1265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4</a:t>
            </a:r>
            <a:r>
              <a:rPr lang="en-US" sz="2400" i="1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US" sz="2400" i="1" dirty="0">
                <a:solidFill>
                  <a:srgbClr val="010066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ln</a:t>
            </a:r>
            <a:r>
              <a:rPr lang="en-US" sz="2400" i="1" dirty="0">
                <a:solidFill>
                  <a:srgbClr val="010066"/>
                </a:solidFill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4</a:t>
            </a:r>
            <a:endParaRPr lang="en-GB" sz="2400" baseline="30000" dirty="0">
              <a:solidFill>
                <a:srgbClr val="010066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27739" y="230527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′</a:t>
            </a:r>
            <a:r>
              <a:rPr lang="en-US" sz="2400" dirty="0">
                <a:solidFill>
                  <a:srgbClr val="010066"/>
                </a:solidFill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</a:rPr>
              <a:t>)</a:t>
            </a:r>
            <a:r>
              <a:rPr lang="en-GB" altLang="en-US" sz="2400" dirty="0">
                <a:solidFill>
                  <a:srgbClr val="010066"/>
                </a:solidFill>
              </a:rPr>
              <a:t> =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91391" y="2319337"/>
            <a:ext cx="518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14554F0A-01DC-403D-BBA3-3711C90F588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4"/>
            <a:extLst>
              <a:ext uri="{FF2B5EF4-FFF2-40B4-BE49-F238E27FC236}">
                <a16:creationId xmlns:a16="http://schemas.microsoft.com/office/drawing/2014/main" id="{4915A582-AB20-4A19-980D-7563B750708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ject 10">
                <a:extLst>
                  <a:ext uri="{FF2B5EF4-FFF2-40B4-BE49-F238E27FC236}">
                    <a16:creationId xmlns:a16="http://schemas.microsoft.com/office/drawing/2014/main" id="{6BA6127B-F96A-465D-BAFA-D53C5BB0DB34}"/>
                  </a:ext>
                </a:extLst>
              </p:cNvPr>
              <p:cNvSpPr txBox="1"/>
              <p:nvPr/>
            </p:nvSpPr>
            <p:spPr bwMode="auto">
              <a:xfrm>
                <a:off x="559161" y="2277869"/>
                <a:ext cx="1955439" cy="793199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800" i="1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800" i="1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GB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</m:oMath>
                  </m:oMathPara>
                </a14:m>
                <a:endParaRPr lang="en-GB" sz="18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13" name="Object 10">
                <a:extLst>
                  <a:ext uri="{FF2B5EF4-FFF2-40B4-BE49-F238E27FC236}">
                    <a16:creationId xmlns:a16="http://schemas.microsoft.com/office/drawing/2014/main" id="{6BA6127B-F96A-465D-BAFA-D53C5BB0DB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9161" y="2277869"/>
                <a:ext cx="1955439" cy="7931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8">
                <a:extLst>
                  <a:ext uri="{FF2B5EF4-FFF2-40B4-BE49-F238E27FC236}">
                    <a16:creationId xmlns:a16="http://schemas.microsoft.com/office/drawing/2014/main" id="{96C7CDE2-909B-4357-BDE9-26EFCE39CFC2}"/>
                  </a:ext>
                </a:extLst>
              </p:cNvPr>
              <p:cNvSpPr txBox="1"/>
              <p:nvPr/>
            </p:nvSpPr>
            <p:spPr bwMode="auto">
              <a:xfrm>
                <a:off x="572735" y="3016691"/>
                <a:ext cx="1400649" cy="64684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m:rPr>
                          <m:nor/>
                        </m:rPr>
                        <a:rPr lang="en-GB" altLang="en-US" sz="1800" dirty="0">
                          <a:solidFill>
                            <a:srgbClr val="FF6600"/>
                          </a:solidFill>
                        </a:rPr>
                        <m:t>(</m:t>
                      </m:r>
                      <m:r>
                        <m:rPr>
                          <m:nor/>
                        </m:rPr>
                        <a:rPr lang="en-GB" altLang="en-US" sz="1800" dirty="0">
                          <a:solidFill>
                            <a:srgbClr val="FF6600"/>
                          </a:solidFill>
                        </a:rPr>
                        <m:t>log</m:t>
                      </m:r>
                      <m:r>
                        <m:rPr>
                          <m:nor/>
                        </m:rPr>
                        <a:rPr lang="en-GB" altLang="en-US" sz="1800" i="1" baseline="-25000" dirty="0">
                          <a:solidFill>
                            <a:srgbClr val="FF6600"/>
                          </a:solidFill>
                        </a:rPr>
                        <m:t>a</m:t>
                      </m:r>
                      <m:r>
                        <m:rPr>
                          <m:nor/>
                        </m:rPr>
                        <a:rPr lang="en-GB" altLang="en-US" sz="1800" dirty="0">
                          <a:solidFill>
                            <a:srgbClr val="FF6600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altLang="en-US" sz="1800" i="1" dirty="0">
                          <a:solidFill>
                            <a:srgbClr val="FF6600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GB" altLang="en-US" sz="1800" dirty="0">
                          <a:solidFill>
                            <a:srgbClr val="FF6600"/>
                          </a:solidFill>
                        </a:rPr>
                        <m:t> )</m:t>
                      </m:r>
                    </m:oMath>
                  </m:oMathPara>
                </a14:m>
                <a:endParaRPr lang="en-GB" sz="18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14" name="Object 8">
                <a:extLst>
                  <a:ext uri="{FF2B5EF4-FFF2-40B4-BE49-F238E27FC236}">
                    <a16:creationId xmlns:a16="http://schemas.microsoft.com/office/drawing/2014/main" id="{96C7CDE2-909B-4357-BDE9-26EFCE39CF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2735" y="3016691"/>
                <a:ext cx="1400649" cy="6468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ject 7">
                <a:extLst>
                  <a:ext uri="{FF2B5EF4-FFF2-40B4-BE49-F238E27FC236}">
                    <a16:creationId xmlns:a16="http://schemas.microsoft.com/office/drawing/2014/main" id="{89A27D96-5E14-4B68-8274-608D299C5413}"/>
                  </a:ext>
                </a:extLst>
              </p:cNvPr>
              <p:cNvSpPr txBox="1"/>
              <p:nvPr/>
            </p:nvSpPr>
            <p:spPr bwMode="auto">
              <a:xfrm>
                <a:off x="1672411" y="3027787"/>
                <a:ext cx="949046" cy="664574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80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sz="18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18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800" b="0" i="0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sz="18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15" name="Object 7">
                <a:extLst>
                  <a:ext uri="{FF2B5EF4-FFF2-40B4-BE49-F238E27FC236}">
                    <a16:creationId xmlns:a16="http://schemas.microsoft.com/office/drawing/2014/main" id="{89A27D96-5E14-4B68-8274-608D299C54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72411" y="3027787"/>
                <a:ext cx="949046" cy="6645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ject 7">
                <a:extLst>
                  <a:ext uri="{FF2B5EF4-FFF2-40B4-BE49-F238E27FC236}">
                    <a16:creationId xmlns:a16="http://schemas.microsoft.com/office/drawing/2014/main" id="{C2C2A2C6-22F5-4793-847E-65C15DF1EF5C}"/>
                  </a:ext>
                </a:extLst>
              </p:cNvPr>
              <p:cNvSpPr txBox="1"/>
              <p:nvPr/>
            </p:nvSpPr>
            <p:spPr bwMode="auto">
              <a:xfrm>
                <a:off x="5751406" y="2139503"/>
                <a:ext cx="1218264" cy="79319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func>
                            <m:funcPr>
                              <m:ctrlPr>
                                <a:rPr lang="en-US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6" name="Object 7">
                <a:extLst>
                  <a:ext uri="{FF2B5EF4-FFF2-40B4-BE49-F238E27FC236}">
                    <a16:creationId xmlns:a16="http://schemas.microsoft.com/office/drawing/2014/main" id="{C2C2A2C6-22F5-4793-847E-65C15DF1EF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51406" y="2139503"/>
                <a:ext cx="1218264" cy="7931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8DD3DCBF-2F39-4800-89F9-8B6B037C51E4}"/>
              </a:ext>
            </a:extLst>
          </p:cNvPr>
          <p:cNvSpPr txBox="1"/>
          <p:nvPr/>
        </p:nvSpPr>
        <p:spPr>
          <a:xfrm>
            <a:off x="0" y="93647"/>
            <a:ext cx="8735888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5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derivative of exponential and logarithmic functions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8093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" grpId="0"/>
      <p:bldP spid="10" grpId="0"/>
      <p:bldP spid="13" grpId="0"/>
      <p:bldP spid="14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</a:p>
        </p:txBody>
      </p:sp>
      <p:sp>
        <p:nvSpPr>
          <p:cNvPr id="473098" name="Text Box 10"/>
          <p:cNvSpPr txBox="1">
            <a:spLocks noChangeArrowheads="1"/>
          </p:cNvSpPr>
          <p:nvPr/>
        </p:nvSpPr>
        <p:spPr bwMode="auto">
          <a:xfrm>
            <a:off x="296532" y="559608"/>
            <a:ext cx="87328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We are going to start with the derivative of </a:t>
            </a:r>
            <a:r>
              <a:rPr lang="en-GB" sz="2400" i="1" dirty="0">
                <a:cs typeface="Times New Roman" panose="02020603050405020304" pitchFamily="18" charset="0"/>
              </a:rPr>
              <a:t>f</a:t>
            </a:r>
            <a:r>
              <a:rPr lang="en-GB" sz="2400" dirty="0">
                <a:cs typeface="Times New Roman" panose="02020603050405020304" pitchFamily="18" charset="0"/>
              </a:rPr>
              <a:t>(</a:t>
            </a:r>
            <a:r>
              <a:rPr lang="en-GB" sz="2400" i="1" dirty="0">
                <a:cs typeface="Times New Roman" panose="02020603050405020304" pitchFamily="18" charset="0"/>
              </a:rPr>
              <a:t>x</a:t>
            </a:r>
            <a:r>
              <a:rPr lang="en-GB" sz="2400" dirty="0">
                <a:cs typeface="Times New Roman" panose="02020603050405020304" pitchFamily="18" charset="0"/>
              </a:rPr>
              <a:t>)</a:t>
            </a:r>
            <a:r>
              <a:rPr lang="en-GB" sz="2400" dirty="0">
                <a:latin typeface="+mn-lt"/>
              </a:rPr>
              <a:t> = </a:t>
            </a:r>
            <a:r>
              <a:rPr lang="en-GB" sz="2400" i="1" dirty="0">
                <a:latin typeface="Times New Roman" pitchFamily="18" charset="0"/>
              </a:rPr>
              <a:t>e</a:t>
            </a:r>
            <a:r>
              <a:rPr lang="en-GB" sz="2400" i="1" baseline="30000" dirty="0"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22" name="Rectangle 21">
            <a:hlinkClick r:id="rId4"/>
            <a:extLst>
              <a:ext uri="{FF2B5EF4-FFF2-40B4-BE49-F238E27FC236}">
                <a16:creationId xmlns:a16="http://schemas.microsoft.com/office/drawing/2014/main" id="{37C86A29-61DF-4F85-9438-B5C6265BC43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4"/>
            <a:extLst>
              <a:ext uri="{FF2B5EF4-FFF2-40B4-BE49-F238E27FC236}">
                <a16:creationId xmlns:a16="http://schemas.microsoft.com/office/drawing/2014/main" id="{2537A342-276E-45C0-89A5-31A5ED68FAF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Box 9">
            <a:extLst>
              <a:ext uri="{FF2B5EF4-FFF2-40B4-BE49-F238E27FC236}">
                <a16:creationId xmlns:a16="http://schemas.microsoft.com/office/drawing/2014/main" id="{71C2A047-5A07-46D3-8605-17A2BA7CD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81" y="1021273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Using the definition of derivative, find the derivative of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</a:t>
            </a:r>
            <a:r>
              <a:rPr lang="en-GB" sz="2400" i="1" dirty="0">
                <a:latin typeface="Times New Roman" pitchFamily="18" charset="0"/>
              </a:rPr>
              <a:t>e</a:t>
            </a:r>
            <a:r>
              <a:rPr lang="en-GB" sz="2400" i="1" baseline="30000" dirty="0">
                <a:latin typeface="Times New Roman" pitchFamily="18" charset="0"/>
              </a:rPr>
              <a:t>x</a:t>
            </a:r>
            <a:endParaRPr lang="en-US" sz="24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E8659BF-5AF4-47C6-9BCE-4DFDB23D65AC}"/>
                  </a:ext>
                </a:extLst>
              </p:cNvPr>
              <p:cNvSpPr txBox="1"/>
              <p:nvPr/>
            </p:nvSpPr>
            <p:spPr>
              <a:xfrm>
                <a:off x="5162644" y="1566469"/>
                <a:ext cx="2215735" cy="7167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E8659BF-5AF4-47C6-9BCE-4DFDB23D65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2644" y="1566469"/>
                <a:ext cx="2215735" cy="7167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ADB8C6D-C199-4A57-BF67-9D324619B3E9}"/>
                  </a:ext>
                </a:extLst>
              </p:cNvPr>
              <p:cNvSpPr txBox="1"/>
              <p:nvPr/>
            </p:nvSpPr>
            <p:spPr>
              <a:xfrm>
                <a:off x="4683231" y="1669646"/>
                <a:ext cx="539507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GB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lim>
                      </m:limLow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ADB8C6D-C199-4A57-BF67-9D324619B3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3231" y="1669646"/>
                <a:ext cx="539507" cy="481094"/>
              </a:xfrm>
              <a:prstGeom prst="rect">
                <a:avLst/>
              </a:prstGeom>
              <a:blipFill>
                <a:blip r:embed="rId6"/>
                <a:stretch>
                  <a:fillRect l="-8989" r="-10112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75D381B-D0B4-4BC8-AC6C-A7A3A42951B5}"/>
                  </a:ext>
                </a:extLst>
              </p:cNvPr>
              <p:cNvSpPr txBox="1"/>
              <p:nvPr/>
            </p:nvSpPr>
            <p:spPr>
              <a:xfrm>
                <a:off x="3665343" y="1725527"/>
                <a:ext cx="10854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75D381B-D0B4-4BC8-AC6C-A7A3A42951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5343" y="1725527"/>
                <a:ext cx="1085425" cy="369332"/>
              </a:xfrm>
              <a:prstGeom prst="rect">
                <a:avLst/>
              </a:prstGeom>
              <a:blipFill>
                <a:blip r:embed="rId7"/>
                <a:stretch>
                  <a:fillRect l="-8427" r="-1124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D9A36C8-A0D7-46FC-8525-16C386BC08FB}"/>
                  </a:ext>
                </a:extLst>
              </p:cNvPr>
              <p:cNvSpPr txBox="1"/>
              <p:nvPr/>
            </p:nvSpPr>
            <p:spPr>
              <a:xfrm>
                <a:off x="4750768" y="2507901"/>
                <a:ext cx="539507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lim>
                      </m:limLow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D9A36C8-A0D7-46FC-8525-16C386BC08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768" y="2507901"/>
                <a:ext cx="539507" cy="481094"/>
              </a:xfrm>
              <a:prstGeom prst="rect">
                <a:avLst/>
              </a:prstGeom>
              <a:blipFill>
                <a:blip r:embed="rId8"/>
                <a:stretch>
                  <a:fillRect l="-8989" r="-10112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01B7420-74CA-4039-BA36-1FA94F22324E}"/>
                  </a:ext>
                </a:extLst>
              </p:cNvPr>
              <p:cNvSpPr txBox="1"/>
              <p:nvPr/>
            </p:nvSpPr>
            <p:spPr>
              <a:xfrm>
                <a:off x="3643197" y="2501265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01B7420-74CA-4039-BA36-1FA94F2232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3197" y="2501265"/>
                <a:ext cx="1062983" cy="369332"/>
              </a:xfrm>
              <a:prstGeom prst="rect">
                <a:avLst/>
              </a:prstGeom>
              <a:blipFill>
                <a:blip r:embed="rId9"/>
                <a:stretch>
                  <a:fillRect l="-10345" r="-2874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6993603D-786E-4318-8111-A038B810622D}"/>
              </a:ext>
            </a:extLst>
          </p:cNvPr>
          <p:cNvSpPr txBox="1"/>
          <p:nvPr/>
        </p:nvSpPr>
        <p:spPr>
          <a:xfrm>
            <a:off x="6067513" y="2295783"/>
            <a:ext cx="680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– </a:t>
            </a:r>
            <a:r>
              <a:rPr lang="en-GB" i="1" dirty="0"/>
              <a:t>e</a:t>
            </a:r>
            <a:r>
              <a:rPr lang="en-GB" i="1" baseline="30000" dirty="0"/>
              <a:t>x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3B6A999-A84B-4B4A-967D-58991F29BC4B}"/>
              </a:ext>
            </a:extLst>
          </p:cNvPr>
          <p:cNvSpPr txBox="1"/>
          <p:nvPr/>
        </p:nvSpPr>
        <p:spPr>
          <a:xfrm>
            <a:off x="5289810" y="2340242"/>
            <a:ext cx="907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e</a:t>
            </a:r>
            <a:r>
              <a:rPr lang="en-GB" baseline="30000" dirty="0"/>
              <a:t>(</a:t>
            </a:r>
            <a:r>
              <a:rPr lang="en-GB" i="1" baseline="30000" dirty="0"/>
              <a:t>x + h</a:t>
            </a:r>
            <a:r>
              <a:rPr lang="en-GB" baseline="30000" dirty="0"/>
              <a:t>)</a:t>
            </a:r>
            <a:endParaRPr lang="en-GB" dirty="0">
              <a:cs typeface="Times New Roman" panose="02020603050405020304" pitchFamily="18" charset="0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0579873-9E47-430F-B4A9-46E114371D05}"/>
              </a:ext>
            </a:extLst>
          </p:cNvPr>
          <p:cNvCxnSpPr/>
          <p:nvPr/>
        </p:nvCxnSpPr>
        <p:spPr>
          <a:xfrm flipV="1">
            <a:off x="5380754" y="2783632"/>
            <a:ext cx="11887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95D43E1-63C4-4AB9-9AA6-0F0294230930}"/>
              </a:ext>
            </a:extLst>
          </p:cNvPr>
          <p:cNvSpPr txBox="1"/>
          <p:nvPr/>
        </p:nvSpPr>
        <p:spPr>
          <a:xfrm>
            <a:off x="5780026" y="2712241"/>
            <a:ext cx="381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h</a:t>
            </a:r>
            <a:endParaRPr lang="en-GB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E27CFEF7-3E80-4482-8E6A-804B39B8BB96}"/>
                  </a:ext>
                </a:extLst>
              </p:cNvPr>
              <p:cNvSpPr txBox="1"/>
              <p:nvPr/>
            </p:nvSpPr>
            <p:spPr>
              <a:xfrm>
                <a:off x="4757682" y="3265498"/>
                <a:ext cx="539507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lim>
                      </m:limLow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E27CFEF7-3E80-4482-8E6A-804B39B8B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682" y="3265498"/>
                <a:ext cx="539507" cy="481094"/>
              </a:xfrm>
              <a:prstGeom prst="rect">
                <a:avLst/>
              </a:prstGeom>
              <a:blipFill>
                <a:blip r:embed="rId10"/>
                <a:stretch>
                  <a:fillRect l="-8989" r="-10112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AF7D0FF-A50A-4956-AEF2-D52CD7F5B66F}"/>
                  </a:ext>
                </a:extLst>
              </p:cNvPr>
              <p:cNvSpPr txBox="1"/>
              <p:nvPr/>
            </p:nvSpPr>
            <p:spPr>
              <a:xfrm>
                <a:off x="3650111" y="3258862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AF7D0FF-A50A-4956-AEF2-D52CD7F5B6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0111" y="3258862"/>
                <a:ext cx="1062983" cy="369332"/>
              </a:xfrm>
              <a:prstGeom prst="rect">
                <a:avLst/>
              </a:prstGeom>
              <a:blipFill>
                <a:blip r:embed="rId11"/>
                <a:stretch>
                  <a:fillRect l="-10345" r="-2874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E8C20F4F-C0A4-48FA-9EBB-6D5EDF4A63B2}"/>
              </a:ext>
            </a:extLst>
          </p:cNvPr>
          <p:cNvSpPr txBox="1"/>
          <p:nvPr/>
        </p:nvSpPr>
        <p:spPr>
          <a:xfrm>
            <a:off x="6074427" y="3053380"/>
            <a:ext cx="680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– </a:t>
            </a:r>
            <a:r>
              <a:rPr lang="en-GB" i="1" dirty="0"/>
              <a:t>e</a:t>
            </a:r>
            <a:r>
              <a:rPr lang="en-GB" i="1" baseline="30000" dirty="0"/>
              <a:t>x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A2CBAD2-5FCE-49E2-B00D-195D934EA0C0}"/>
              </a:ext>
            </a:extLst>
          </p:cNvPr>
          <p:cNvSpPr txBox="1"/>
          <p:nvPr/>
        </p:nvSpPr>
        <p:spPr>
          <a:xfrm>
            <a:off x="5688878" y="3079565"/>
            <a:ext cx="539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e</a:t>
            </a:r>
            <a:r>
              <a:rPr lang="en-GB" i="1" baseline="30000" dirty="0"/>
              <a:t>h</a:t>
            </a:r>
            <a:endParaRPr lang="en-GB" dirty="0">
              <a:cs typeface="Times New Roman" panose="02020603050405020304" pitchFamily="18" charset="0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3A201FF-CF76-47C3-AFE7-8EE1E7F26D29}"/>
              </a:ext>
            </a:extLst>
          </p:cNvPr>
          <p:cNvCxnSpPr/>
          <p:nvPr/>
        </p:nvCxnSpPr>
        <p:spPr>
          <a:xfrm flipV="1">
            <a:off x="5387668" y="3541229"/>
            <a:ext cx="11887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06EBB0B-29BD-4732-B83C-FAC60683EE84}"/>
              </a:ext>
            </a:extLst>
          </p:cNvPr>
          <p:cNvSpPr txBox="1"/>
          <p:nvPr/>
        </p:nvSpPr>
        <p:spPr>
          <a:xfrm>
            <a:off x="5760917" y="3456276"/>
            <a:ext cx="419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h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CC77E30-B2DB-43A1-B195-1860E6E4A013}"/>
              </a:ext>
            </a:extLst>
          </p:cNvPr>
          <p:cNvSpPr txBox="1"/>
          <p:nvPr/>
        </p:nvSpPr>
        <p:spPr>
          <a:xfrm>
            <a:off x="5419952" y="3097839"/>
            <a:ext cx="44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e</a:t>
            </a:r>
            <a:r>
              <a:rPr lang="en-GB" i="1" baseline="30000" dirty="0"/>
              <a:t>x</a:t>
            </a:r>
            <a:endParaRPr lang="en-GB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819C2BE7-C9D0-426A-ABF3-2274CA9414B1}"/>
                  </a:ext>
                </a:extLst>
              </p:cNvPr>
              <p:cNvSpPr txBox="1"/>
              <p:nvPr/>
            </p:nvSpPr>
            <p:spPr>
              <a:xfrm>
                <a:off x="4778219" y="4092523"/>
                <a:ext cx="539507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lim>
                      </m:limLow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819C2BE7-C9D0-426A-ABF3-2274CA9414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219" y="4092523"/>
                <a:ext cx="539507" cy="481094"/>
              </a:xfrm>
              <a:prstGeom prst="rect">
                <a:avLst/>
              </a:prstGeom>
              <a:blipFill>
                <a:blip r:embed="rId12"/>
                <a:stretch>
                  <a:fillRect l="-9091" r="-11364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C17B132-AEFB-4DCF-AEA6-4B61E494190C}"/>
                  </a:ext>
                </a:extLst>
              </p:cNvPr>
              <p:cNvSpPr txBox="1"/>
              <p:nvPr/>
            </p:nvSpPr>
            <p:spPr>
              <a:xfrm>
                <a:off x="3670648" y="4085887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C17B132-AEFB-4DCF-AEA6-4B61E49419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0648" y="4085887"/>
                <a:ext cx="1062983" cy="369332"/>
              </a:xfrm>
              <a:prstGeom prst="rect">
                <a:avLst/>
              </a:prstGeom>
              <a:blipFill>
                <a:blip r:embed="rId13"/>
                <a:stretch>
                  <a:fillRect l="-9714" r="-2286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>
            <a:extLst>
              <a:ext uri="{FF2B5EF4-FFF2-40B4-BE49-F238E27FC236}">
                <a16:creationId xmlns:a16="http://schemas.microsoft.com/office/drawing/2014/main" id="{A79B237B-A14D-4217-BD80-F7782417D6B1}"/>
              </a:ext>
            </a:extLst>
          </p:cNvPr>
          <p:cNvSpPr txBox="1"/>
          <p:nvPr/>
        </p:nvSpPr>
        <p:spPr>
          <a:xfrm>
            <a:off x="6177417" y="3923449"/>
            <a:ext cx="680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– </a:t>
            </a:r>
            <a:r>
              <a:rPr lang="en-GB" dirty="0"/>
              <a:t>1)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D22789A-41B6-4131-AD96-A544DF8BF098}"/>
              </a:ext>
            </a:extLst>
          </p:cNvPr>
          <p:cNvSpPr txBox="1"/>
          <p:nvPr/>
        </p:nvSpPr>
        <p:spPr>
          <a:xfrm>
            <a:off x="5709415" y="3906590"/>
            <a:ext cx="539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(</a:t>
            </a:r>
            <a:r>
              <a:rPr lang="en-GB" i="1" dirty="0"/>
              <a:t>e</a:t>
            </a:r>
            <a:r>
              <a:rPr lang="en-GB" i="1" baseline="30000" dirty="0"/>
              <a:t>h</a:t>
            </a:r>
            <a:endParaRPr lang="en-GB" dirty="0">
              <a:cs typeface="Times New Roman" panose="02020603050405020304" pitchFamily="18" charset="0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D9BA1EF-E6C7-4AF1-9E47-AF0E34A3A97F}"/>
              </a:ext>
            </a:extLst>
          </p:cNvPr>
          <p:cNvCxnSpPr/>
          <p:nvPr/>
        </p:nvCxnSpPr>
        <p:spPr>
          <a:xfrm flipV="1">
            <a:off x="5408205" y="4368254"/>
            <a:ext cx="1371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A6EAEB1B-6A7F-4FF3-B755-82C0024AAD92}"/>
              </a:ext>
            </a:extLst>
          </p:cNvPr>
          <p:cNvSpPr txBox="1"/>
          <p:nvPr/>
        </p:nvSpPr>
        <p:spPr>
          <a:xfrm>
            <a:off x="5878945" y="4296862"/>
            <a:ext cx="442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h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AB8C618-56A5-4B46-9ADA-6D81A22EF92F}"/>
              </a:ext>
            </a:extLst>
          </p:cNvPr>
          <p:cNvSpPr txBox="1"/>
          <p:nvPr/>
        </p:nvSpPr>
        <p:spPr>
          <a:xfrm>
            <a:off x="5440489" y="3924864"/>
            <a:ext cx="44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e</a:t>
            </a:r>
            <a:r>
              <a:rPr lang="en-GB" i="1" baseline="30000" dirty="0"/>
              <a:t>x</a:t>
            </a:r>
            <a:endParaRPr lang="en-GB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DF4D59A5-48AF-4766-8086-9B0EA9BED29C}"/>
                  </a:ext>
                </a:extLst>
              </p:cNvPr>
              <p:cNvSpPr txBox="1"/>
              <p:nvPr/>
            </p:nvSpPr>
            <p:spPr>
              <a:xfrm>
                <a:off x="4764479" y="4695911"/>
                <a:ext cx="539507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lim>
                      </m:limLow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DF4D59A5-48AF-4766-8086-9B0EA9BED2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4479" y="4695911"/>
                <a:ext cx="539507" cy="481094"/>
              </a:xfrm>
              <a:prstGeom prst="rect">
                <a:avLst/>
              </a:prstGeom>
              <a:blipFill>
                <a:blip r:embed="rId14"/>
                <a:stretch>
                  <a:fillRect l="-9091" r="-11364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5E8FD2CE-6890-4E87-8FA0-1F27C8D56535}"/>
                  </a:ext>
                </a:extLst>
              </p:cNvPr>
              <p:cNvSpPr txBox="1"/>
              <p:nvPr/>
            </p:nvSpPr>
            <p:spPr>
              <a:xfrm>
                <a:off x="3656908" y="4689275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5E8FD2CE-6890-4E87-8FA0-1F27C8D56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908" y="4689275"/>
                <a:ext cx="1062983" cy="369332"/>
              </a:xfrm>
              <a:prstGeom prst="rect">
                <a:avLst/>
              </a:prstGeom>
              <a:blipFill>
                <a:blip r:embed="rId15"/>
                <a:stretch>
                  <a:fillRect l="-10345" r="-2874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>
            <a:extLst>
              <a:ext uri="{FF2B5EF4-FFF2-40B4-BE49-F238E27FC236}">
                <a16:creationId xmlns:a16="http://schemas.microsoft.com/office/drawing/2014/main" id="{74D85A40-E279-476F-A9B5-880BEF1616E4}"/>
              </a:ext>
            </a:extLst>
          </p:cNvPr>
          <p:cNvSpPr txBox="1"/>
          <p:nvPr/>
        </p:nvSpPr>
        <p:spPr>
          <a:xfrm>
            <a:off x="5326983" y="4650562"/>
            <a:ext cx="44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e</a:t>
            </a:r>
            <a:r>
              <a:rPr lang="en-GB" i="1" baseline="30000" dirty="0"/>
              <a:t>x</a:t>
            </a:r>
            <a:endParaRPr lang="en-GB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B3ED79D2-B6A7-4EE7-BB3A-68AF960D22A5}"/>
                  </a:ext>
                </a:extLst>
              </p:cNvPr>
              <p:cNvSpPr txBox="1"/>
              <p:nvPr/>
            </p:nvSpPr>
            <p:spPr>
              <a:xfrm>
                <a:off x="5762561" y="4670825"/>
                <a:ext cx="539507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lim>
                      </m:limLow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B3ED79D2-B6A7-4EE7-BB3A-68AF960D22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2561" y="4670825"/>
                <a:ext cx="539507" cy="481094"/>
              </a:xfrm>
              <a:prstGeom prst="rect">
                <a:avLst/>
              </a:prstGeom>
              <a:blipFill>
                <a:blip r:embed="rId16"/>
                <a:stretch>
                  <a:fillRect l="-8989" r="-10112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>
            <a:extLst>
              <a:ext uri="{FF2B5EF4-FFF2-40B4-BE49-F238E27FC236}">
                <a16:creationId xmlns:a16="http://schemas.microsoft.com/office/drawing/2014/main" id="{8D550BF5-C3F5-4897-BD89-0A42D5C0771C}"/>
              </a:ext>
            </a:extLst>
          </p:cNvPr>
          <p:cNvSpPr txBox="1"/>
          <p:nvPr/>
        </p:nvSpPr>
        <p:spPr>
          <a:xfrm>
            <a:off x="6809712" y="4529305"/>
            <a:ext cx="680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– </a:t>
            </a:r>
            <a:r>
              <a:rPr lang="en-GB" dirty="0"/>
              <a:t>1)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44B911A-32D5-4139-805D-50F15984B6EE}"/>
              </a:ext>
            </a:extLst>
          </p:cNvPr>
          <p:cNvSpPr txBox="1"/>
          <p:nvPr/>
        </p:nvSpPr>
        <p:spPr>
          <a:xfrm>
            <a:off x="6341710" y="4512446"/>
            <a:ext cx="539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(</a:t>
            </a:r>
            <a:r>
              <a:rPr lang="en-GB" i="1" dirty="0"/>
              <a:t>e</a:t>
            </a:r>
            <a:r>
              <a:rPr lang="en-GB" i="1" baseline="30000" dirty="0"/>
              <a:t>h</a:t>
            </a:r>
            <a:endParaRPr lang="en-GB" dirty="0">
              <a:cs typeface="Times New Roman" panose="02020603050405020304" pitchFamily="18" charset="0"/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4F842DA-D4C4-4904-9CA9-50E161036CFF}"/>
              </a:ext>
            </a:extLst>
          </p:cNvPr>
          <p:cNvCxnSpPr/>
          <p:nvPr/>
        </p:nvCxnSpPr>
        <p:spPr>
          <a:xfrm flipV="1">
            <a:off x="6392547" y="4946556"/>
            <a:ext cx="1005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8D76BA1B-EF80-4ED8-AA1E-35CEC1D5E2CC}"/>
              </a:ext>
            </a:extLst>
          </p:cNvPr>
          <p:cNvSpPr txBox="1"/>
          <p:nvPr/>
        </p:nvSpPr>
        <p:spPr>
          <a:xfrm>
            <a:off x="6748478" y="4900029"/>
            <a:ext cx="453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h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ACCAA1C-5645-4398-9F13-006EED2E5F8A}"/>
              </a:ext>
            </a:extLst>
          </p:cNvPr>
          <p:cNvSpPr txBox="1"/>
          <p:nvPr/>
        </p:nvSpPr>
        <p:spPr>
          <a:xfrm>
            <a:off x="148326" y="5339135"/>
            <a:ext cx="332623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1" dirty="0">
                <a:solidFill>
                  <a:srgbClr val="FF6600"/>
                </a:solidFill>
                <a:effectLst/>
                <a:cs typeface="Times New Roman" panose="02020603050405020304" pitchFamily="18" charset="0"/>
              </a:rPr>
              <a:t>e</a:t>
            </a:r>
            <a:r>
              <a:rPr lang="en-US" sz="1800" b="0" i="0" dirty="0">
                <a:solidFill>
                  <a:srgbClr val="FF66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en-US" sz="1800" b="0" i="0" dirty="0">
                <a:solidFill>
                  <a:srgbClr val="FF6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is the unique positive number for which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22ADD55F-BD30-407D-B0D3-8838C6AA748D}"/>
                  </a:ext>
                </a:extLst>
              </p:cNvPr>
              <p:cNvSpPr txBox="1"/>
              <p:nvPr/>
            </p:nvSpPr>
            <p:spPr>
              <a:xfrm>
                <a:off x="385237" y="6062915"/>
                <a:ext cx="405046" cy="3608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GB" sz="180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GB" sz="180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US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GB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US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lim>
                      </m:limLow>
                    </m:oMath>
                  </m:oMathPara>
                </a14:m>
                <a:endParaRPr lang="en-GB" sz="18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22ADD55F-BD30-407D-B0D3-8838C6AA74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237" y="6062915"/>
                <a:ext cx="405046" cy="360868"/>
              </a:xfrm>
              <a:prstGeom prst="rect">
                <a:avLst/>
              </a:prstGeom>
              <a:blipFill>
                <a:blip r:embed="rId17"/>
                <a:stretch>
                  <a:fillRect l="-10448" r="-10448" b="-16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>
            <a:extLst>
              <a:ext uri="{FF2B5EF4-FFF2-40B4-BE49-F238E27FC236}">
                <a16:creationId xmlns:a16="http://schemas.microsoft.com/office/drawing/2014/main" id="{2DE02315-9F25-4179-B2F9-FF26F79DEDCA}"/>
              </a:ext>
            </a:extLst>
          </p:cNvPr>
          <p:cNvSpPr txBox="1"/>
          <p:nvPr/>
        </p:nvSpPr>
        <p:spPr>
          <a:xfrm>
            <a:off x="1111831" y="5905342"/>
            <a:ext cx="555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– </a:t>
            </a:r>
            <a:r>
              <a:rPr lang="en-GB" sz="1800" dirty="0">
                <a:solidFill>
                  <a:srgbClr val="FF6600"/>
                </a:solidFill>
              </a:rPr>
              <a:t>1)</a:t>
            </a:r>
            <a:endParaRPr lang="en-GB" sz="18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17ED14D-4BCA-4B5B-ABEB-74EB0ABE2E54}"/>
              </a:ext>
            </a:extLst>
          </p:cNvPr>
          <p:cNvSpPr txBox="1"/>
          <p:nvPr/>
        </p:nvSpPr>
        <p:spPr>
          <a:xfrm>
            <a:off x="741698" y="5905342"/>
            <a:ext cx="539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</a:rPr>
              <a:t>(</a:t>
            </a:r>
            <a:r>
              <a:rPr lang="en-GB" sz="1800" i="1" dirty="0">
                <a:solidFill>
                  <a:srgbClr val="FF6600"/>
                </a:solidFill>
              </a:rPr>
              <a:t>e</a:t>
            </a:r>
            <a:r>
              <a:rPr lang="en-GB" sz="1800" i="1" baseline="30000" dirty="0">
                <a:solidFill>
                  <a:srgbClr val="FF6600"/>
                </a:solidFill>
              </a:rPr>
              <a:t>h</a:t>
            </a:r>
            <a:endParaRPr lang="en-GB" sz="18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BAD76A46-1308-4E8A-BB86-FAF92FDD36D7}"/>
              </a:ext>
            </a:extLst>
          </p:cNvPr>
          <p:cNvCxnSpPr/>
          <p:nvPr/>
        </p:nvCxnSpPr>
        <p:spPr>
          <a:xfrm flipV="1">
            <a:off x="805602" y="6298546"/>
            <a:ext cx="822960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D18BF3C5-1451-4DA9-BE5B-B5D0C06B5A42}"/>
              </a:ext>
            </a:extLst>
          </p:cNvPr>
          <p:cNvSpPr txBox="1"/>
          <p:nvPr/>
        </p:nvSpPr>
        <p:spPr>
          <a:xfrm>
            <a:off x="1032685" y="6276185"/>
            <a:ext cx="453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h</a:t>
            </a:r>
            <a:endParaRPr lang="en-GB" sz="18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DF6E52F-D974-4DFA-AD22-CE8BFFD50B2B}"/>
              </a:ext>
            </a:extLst>
          </p:cNvPr>
          <p:cNvSpPr txBox="1"/>
          <p:nvPr/>
        </p:nvSpPr>
        <p:spPr>
          <a:xfrm>
            <a:off x="1679979" y="6091535"/>
            <a:ext cx="555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cs typeface="Times New Roman" panose="02020603050405020304" pitchFamily="18" charset="0"/>
              </a:rPr>
              <a:t>= 1</a:t>
            </a:r>
            <a:endParaRPr lang="en-GB" sz="18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7A42A86-D38E-46AC-B7DC-E753709315B7}"/>
                  </a:ext>
                </a:extLst>
              </p:cNvPr>
              <p:cNvSpPr txBox="1"/>
              <p:nvPr/>
            </p:nvSpPr>
            <p:spPr>
              <a:xfrm>
                <a:off x="3654598" y="5442983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7A42A86-D38E-46AC-B7DC-E753709315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4598" y="5442983"/>
                <a:ext cx="1062983" cy="369332"/>
              </a:xfrm>
              <a:prstGeom prst="rect">
                <a:avLst/>
              </a:prstGeom>
              <a:blipFill>
                <a:blip r:embed="rId18"/>
                <a:stretch>
                  <a:fillRect l="-10345" r="-2874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>
            <a:extLst>
              <a:ext uri="{FF2B5EF4-FFF2-40B4-BE49-F238E27FC236}">
                <a16:creationId xmlns:a16="http://schemas.microsoft.com/office/drawing/2014/main" id="{D12C63B2-A531-4078-A882-B7F15DF24D3F}"/>
              </a:ext>
            </a:extLst>
          </p:cNvPr>
          <p:cNvSpPr txBox="1"/>
          <p:nvPr/>
        </p:nvSpPr>
        <p:spPr>
          <a:xfrm>
            <a:off x="4719891" y="5375062"/>
            <a:ext cx="44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e</a:t>
            </a:r>
            <a:r>
              <a:rPr lang="en-GB" i="1" baseline="30000" dirty="0"/>
              <a:t>x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AD790EE-5D16-46FE-AD1C-C6846EC3F70B}"/>
              </a:ext>
            </a:extLst>
          </p:cNvPr>
          <p:cNvSpPr txBox="1"/>
          <p:nvPr/>
        </p:nvSpPr>
        <p:spPr>
          <a:xfrm>
            <a:off x="5051392" y="5410826"/>
            <a:ext cx="555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(1)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2970C34-6A53-4AFA-8D37-8591AEF47C62}"/>
              </a:ext>
            </a:extLst>
          </p:cNvPr>
          <p:cNvSpPr txBox="1"/>
          <p:nvPr/>
        </p:nvSpPr>
        <p:spPr>
          <a:xfrm>
            <a:off x="271336" y="3258862"/>
            <a:ext cx="33262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Breaking up the power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07EACB1-D3C1-4AE9-8289-452310B46714}"/>
              </a:ext>
            </a:extLst>
          </p:cNvPr>
          <p:cNvSpPr txBox="1"/>
          <p:nvPr/>
        </p:nvSpPr>
        <p:spPr>
          <a:xfrm>
            <a:off x="241984" y="4158363"/>
            <a:ext cx="33262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Factoring out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e</a:t>
            </a:r>
            <a:r>
              <a:rPr lang="en-US" sz="1800" i="1" baseline="30000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endParaRPr lang="en-GB" sz="1800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684AD34-E1C6-4A21-A328-D415D8B7C5ED}"/>
              </a:ext>
            </a:extLst>
          </p:cNvPr>
          <p:cNvSpPr txBox="1"/>
          <p:nvPr/>
        </p:nvSpPr>
        <p:spPr>
          <a:xfrm>
            <a:off x="222385" y="4746413"/>
            <a:ext cx="33262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Splitting the limits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DFB08735-4FB5-4C3D-AFA3-48E7B0C988E3}"/>
                  </a:ext>
                </a:extLst>
              </p:cNvPr>
              <p:cNvSpPr txBox="1"/>
              <p:nvPr/>
            </p:nvSpPr>
            <p:spPr>
              <a:xfrm>
                <a:off x="3636043" y="6126324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DFB08735-4FB5-4C3D-AFA3-48E7B0C988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6043" y="6126324"/>
                <a:ext cx="1062983" cy="369332"/>
              </a:xfrm>
              <a:prstGeom prst="rect">
                <a:avLst/>
              </a:prstGeom>
              <a:blipFill>
                <a:blip r:embed="rId19"/>
                <a:stretch>
                  <a:fillRect l="-9714" r="-2286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>
            <a:extLst>
              <a:ext uri="{FF2B5EF4-FFF2-40B4-BE49-F238E27FC236}">
                <a16:creationId xmlns:a16="http://schemas.microsoft.com/office/drawing/2014/main" id="{D25AE5C5-5E69-446A-A593-268AD8531F43}"/>
              </a:ext>
            </a:extLst>
          </p:cNvPr>
          <p:cNvSpPr txBox="1"/>
          <p:nvPr/>
        </p:nvSpPr>
        <p:spPr>
          <a:xfrm>
            <a:off x="4701336" y="6058403"/>
            <a:ext cx="44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e</a:t>
            </a:r>
            <a:r>
              <a:rPr lang="en-GB" i="1" baseline="30000" dirty="0"/>
              <a:t>x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0C0166-9A03-4B50-8481-9323F850F5B3}"/>
              </a:ext>
            </a:extLst>
          </p:cNvPr>
          <p:cNvSpPr/>
          <p:nvPr/>
        </p:nvSpPr>
        <p:spPr>
          <a:xfrm>
            <a:off x="3541437" y="6007191"/>
            <a:ext cx="1741192" cy="582401"/>
          </a:xfrm>
          <a:prstGeom prst="rect">
            <a:avLst/>
          </a:prstGeom>
          <a:noFill/>
          <a:ln w="381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Object 10">
                <a:extLst>
                  <a:ext uri="{FF2B5EF4-FFF2-40B4-BE49-F238E27FC236}">
                    <a16:creationId xmlns:a16="http://schemas.microsoft.com/office/drawing/2014/main" id="{AA0B2D7E-BF84-420F-95F7-BA1A83BD73CF}"/>
                  </a:ext>
                </a:extLst>
              </p:cNvPr>
              <p:cNvSpPr txBox="1"/>
              <p:nvPr/>
            </p:nvSpPr>
            <p:spPr bwMode="auto">
              <a:xfrm>
                <a:off x="5846675" y="5905342"/>
                <a:ext cx="1803400" cy="736600"/>
              </a:xfrm>
              <a:prstGeom prst="rect">
                <a:avLst/>
              </a:prstGeom>
              <a:noFill/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3" name="Object 10">
                <a:extLst>
                  <a:ext uri="{FF2B5EF4-FFF2-40B4-BE49-F238E27FC236}">
                    <a16:creationId xmlns:a16="http://schemas.microsoft.com/office/drawing/2014/main" id="{AA0B2D7E-BF84-420F-95F7-BA1A83BD73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46675" y="5905342"/>
                <a:ext cx="1803400" cy="73660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Rectangle 73">
            <a:extLst>
              <a:ext uri="{FF2B5EF4-FFF2-40B4-BE49-F238E27FC236}">
                <a16:creationId xmlns:a16="http://schemas.microsoft.com/office/drawing/2014/main" id="{14D46A32-FA4F-406C-B936-CDA525D705FB}"/>
              </a:ext>
            </a:extLst>
          </p:cNvPr>
          <p:cNvSpPr/>
          <p:nvPr/>
        </p:nvSpPr>
        <p:spPr>
          <a:xfrm>
            <a:off x="5809130" y="5905914"/>
            <a:ext cx="1741192" cy="799694"/>
          </a:xfrm>
          <a:prstGeom prst="rect">
            <a:avLst/>
          </a:prstGeom>
          <a:noFill/>
          <a:ln w="381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53D98C7-EB11-4CFD-AF65-C6ABD389DC6C}"/>
              </a:ext>
            </a:extLst>
          </p:cNvPr>
          <p:cNvSpPr txBox="1"/>
          <p:nvPr/>
        </p:nvSpPr>
        <p:spPr>
          <a:xfrm>
            <a:off x="241983" y="1653402"/>
            <a:ext cx="33262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>
                <a:solidFill>
                  <a:srgbClr val="FF6600"/>
                </a:solidFill>
                <a:cs typeface="Times New Roman" panose="02020603050405020304" pitchFamily="18" charset="0"/>
              </a:rPr>
              <a:t>e</a:t>
            </a:r>
            <a:r>
              <a:rPr lang="en-US" sz="180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2.71828182845905…. 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79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45" grpId="0"/>
      <p:bldP spid="46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7" grpId="0"/>
      <p:bldP spid="58" grpId="0"/>
      <p:bldP spid="59" grpId="0"/>
      <p:bldP spid="60" grpId="0"/>
      <p:bldP spid="61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5" grpId="0" animBg="1"/>
      <p:bldP spid="73" grpId="0"/>
      <p:bldP spid="74" grpId="0" animBg="1"/>
      <p:bldP spid="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The derivative of </a:t>
            </a:r>
            <a:r>
              <a:rPr lang="en-GB" sz="2800" i="1" dirty="0" err="1">
                <a:latin typeface="Times New Roman" pitchFamily="18" charset="0"/>
                <a:cs typeface="Arial" charset="0"/>
              </a:rPr>
              <a:t>a</a:t>
            </a:r>
            <a:r>
              <a:rPr lang="en-GB" sz="2800" i="1" baseline="30000" dirty="0" err="1">
                <a:latin typeface="Times New Roman" pitchFamily="18" charset="0"/>
                <a:cs typeface="Arial" charset="0"/>
              </a:rPr>
              <a:t>x</a:t>
            </a:r>
            <a:endParaRPr lang="en-GB" sz="2800" i="1" baseline="30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473098" name="Text Box 10"/>
          <p:cNvSpPr txBox="1">
            <a:spLocks noChangeArrowheads="1"/>
          </p:cNvSpPr>
          <p:nvPr/>
        </p:nvSpPr>
        <p:spPr bwMode="auto">
          <a:xfrm>
            <a:off x="296532" y="559608"/>
            <a:ext cx="87328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Now we are going to find the derivative of any exponential function in the form  </a:t>
            </a:r>
            <a:r>
              <a:rPr lang="en-GB" sz="2400" i="1" dirty="0">
                <a:cs typeface="Times New Roman" panose="02020603050405020304" pitchFamily="18" charset="0"/>
              </a:rPr>
              <a:t>f</a:t>
            </a:r>
            <a:r>
              <a:rPr lang="en-GB" sz="2400" dirty="0">
                <a:cs typeface="Times New Roman" panose="02020603050405020304" pitchFamily="18" charset="0"/>
              </a:rPr>
              <a:t>(</a:t>
            </a:r>
            <a:r>
              <a:rPr lang="en-GB" sz="2400" i="1" dirty="0">
                <a:cs typeface="Times New Roman" panose="02020603050405020304" pitchFamily="18" charset="0"/>
              </a:rPr>
              <a:t>x</a:t>
            </a:r>
            <a:r>
              <a:rPr lang="en-GB" sz="2400" dirty="0">
                <a:cs typeface="Times New Roman" panose="02020603050405020304" pitchFamily="18" charset="0"/>
              </a:rPr>
              <a:t>)</a:t>
            </a:r>
            <a:r>
              <a:rPr lang="en-GB" sz="2400" dirty="0">
                <a:latin typeface="+mn-lt"/>
              </a:rPr>
              <a:t> = </a:t>
            </a:r>
            <a:r>
              <a:rPr lang="en-GB" sz="2400" i="1" dirty="0" err="1">
                <a:latin typeface="Times New Roman" pitchFamily="18" charset="0"/>
              </a:rPr>
              <a:t>a</a:t>
            </a:r>
            <a:r>
              <a:rPr lang="en-GB" sz="2400" i="1" baseline="30000" dirty="0" err="1">
                <a:latin typeface="Times New Roman" pitchFamily="18" charset="0"/>
              </a:rPr>
              <a:t>x</a:t>
            </a:r>
            <a:r>
              <a:rPr lang="en-GB" sz="2400" i="1" baseline="30000" dirty="0">
                <a:latin typeface="Times New Roman" pitchFamily="18" charset="0"/>
              </a:rPr>
              <a:t>, </a:t>
            </a:r>
            <a:r>
              <a:rPr lang="en-GB" dirty="0">
                <a:latin typeface="+mn-lt"/>
              </a:rPr>
              <a:t>where</a:t>
            </a:r>
            <a:r>
              <a:rPr lang="en-GB" sz="2400" i="1" dirty="0">
                <a:latin typeface="Times New Roman" pitchFamily="18" charset="0"/>
              </a:rPr>
              <a:t> a </a:t>
            </a:r>
            <a:r>
              <a:rPr lang="en-GB" dirty="0">
                <a:latin typeface="+mn-lt"/>
              </a:rPr>
              <a:t>is any Real number</a:t>
            </a:r>
          </a:p>
        </p:txBody>
      </p:sp>
      <p:sp>
        <p:nvSpPr>
          <p:cNvPr id="22" name="Rectangle 21">
            <a:hlinkClick r:id="rId4"/>
            <a:extLst>
              <a:ext uri="{FF2B5EF4-FFF2-40B4-BE49-F238E27FC236}">
                <a16:creationId xmlns:a16="http://schemas.microsoft.com/office/drawing/2014/main" id="{37C86A29-61DF-4F85-9438-B5C6265BC43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4"/>
            <a:extLst>
              <a:ext uri="{FF2B5EF4-FFF2-40B4-BE49-F238E27FC236}">
                <a16:creationId xmlns:a16="http://schemas.microsoft.com/office/drawing/2014/main" id="{2537A342-276E-45C0-89A5-31A5ED68FAF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Box 9">
            <a:extLst>
              <a:ext uri="{FF2B5EF4-FFF2-40B4-BE49-F238E27FC236}">
                <a16:creationId xmlns:a16="http://schemas.microsoft.com/office/drawing/2014/main" id="{71C2A047-5A07-46D3-8605-17A2BA7CD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2126" y="1331992"/>
            <a:ext cx="16303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</a:t>
            </a:r>
            <a:r>
              <a:rPr lang="en-GB" sz="2400" i="1" dirty="0" err="1">
                <a:latin typeface="Times New Roman" pitchFamily="18" charset="0"/>
              </a:rPr>
              <a:t>a</a:t>
            </a:r>
            <a:r>
              <a:rPr lang="en-GB" sz="2400" i="1" baseline="30000" dirty="0" err="1">
                <a:latin typeface="Times New Roman" pitchFamily="18" charset="0"/>
              </a:rPr>
              <a:t>x</a:t>
            </a:r>
            <a:endParaRPr lang="en-US" sz="2400" baseline="300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ACCAA1C-5645-4398-9F13-006EED2E5F8A}"/>
              </a:ext>
            </a:extLst>
          </p:cNvPr>
          <p:cNvSpPr txBox="1"/>
          <p:nvPr/>
        </p:nvSpPr>
        <p:spPr>
          <a:xfrm>
            <a:off x="266642" y="4723912"/>
            <a:ext cx="31485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1800" b="0" i="0" dirty="0">
                <a:solidFill>
                  <a:srgbClr val="FF66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sing the chain rule to differentiate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12C63B2-A531-4078-A882-B7F15DF24D3F}"/>
              </a:ext>
            </a:extLst>
          </p:cNvPr>
          <p:cNvSpPr txBox="1"/>
          <p:nvPr/>
        </p:nvSpPr>
        <p:spPr>
          <a:xfrm>
            <a:off x="4200621" y="2288765"/>
            <a:ext cx="850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e</a:t>
            </a:r>
            <a:r>
              <a:rPr lang="en-GB" i="1" baseline="30000" dirty="0"/>
              <a:t> ln a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07EACB1-D3C1-4AE9-8289-452310B46714}"/>
              </a:ext>
            </a:extLst>
          </p:cNvPr>
          <p:cNvSpPr txBox="1"/>
          <p:nvPr/>
        </p:nvSpPr>
        <p:spPr>
          <a:xfrm>
            <a:off x="293423" y="3948897"/>
            <a:ext cx="33262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Substituting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a</a:t>
            </a:r>
            <a:endParaRPr lang="en-GB" sz="1800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684AD34-E1C6-4A21-A328-D415D8B7C5ED}"/>
              </a:ext>
            </a:extLst>
          </p:cNvPr>
          <p:cNvSpPr txBox="1"/>
          <p:nvPr/>
        </p:nvSpPr>
        <p:spPr>
          <a:xfrm>
            <a:off x="293423" y="4351382"/>
            <a:ext cx="33262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Rewriting the function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DFB08735-4FB5-4C3D-AFA3-48E7B0C988E3}"/>
                  </a:ext>
                </a:extLst>
              </p:cNvPr>
              <p:cNvSpPr txBox="1"/>
              <p:nvPr/>
            </p:nvSpPr>
            <p:spPr>
              <a:xfrm>
                <a:off x="3634982" y="4944274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DFB08735-4FB5-4C3D-AFA3-48E7B0C988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4982" y="4944274"/>
                <a:ext cx="1062983" cy="369332"/>
              </a:xfrm>
              <a:prstGeom prst="rect">
                <a:avLst/>
              </a:prstGeom>
              <a:blipFill>
                <a:blip r:embed="rId5"/>
                <a:stretch>
                  <a:fillRect l="-9714" r="-2286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>
            <a:extLst>
              <a:ext uri="{FF2B5EF4-FFF2-40B4-BE49-F238E27FC236}">
                <a16:creationId xmlns:a16="http://schemas.microsoft.com/office/drawing/2014/main" id="{D25AE5C5-5E69-446A-A593-268AD8531F43}"/>
              </a:ext>
            </a:extLst>
          </p:cNvPr>
          <p:cNvSpPr txBox="1"/>
          <p:nvPr/>
        </p:nvSpPr>
        <p:spPr>
          <a:xfrm>
            <a:off x="4700275" y="4876353"/>
            <a:ext cx="915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e</a:t>
            </a:r>
            <a:r>
              <a:rPr lang="en-GB" i="1" baseline="30000" dirty="0"/>
              <a:t>x</a:t>
            </a:r>
            <a:r>
              <a:rPr lang="en-GB" baseline="30000" dirty="0"/>
              <a:t>(ln </a:t>
            </a:r>
            <a:r>
              <a:rPr lang="en-GB" i="1" baseline="30000" dirty="0"/>
              <a:t>a</a:t>
            </a:r>
            <a:r>
              <a:rPr lang="en-GB" baseline="30000" dirty="0"/>
              <a:t>)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0C0166-9A03-4B50-8481-9323F850F5B3}"/>
              </a:ext>
            </a:extLst>
          </p:cNvPr>
          <p:cNvSpPr/>
          <p:nvPr/>
        </p:nvSpPr>
        <p:spPr>
          <a:xfrm>
            <a:off x="3581184" y="5985700"/>
            <a:ext cx="2515190" cy="582401"/>
          </a:xfrm>
          <a:prstGeom prst="rect">
            <a:avLst/>
          </a:prstGeom>
          <a:noFill/>
          <a:ln w="381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186A12C-F7E7-43AA-A797-EAEC89B17505}"/>
              </a:ext>
            </a:extLst>
          </p:cNvPr>
          <p:cNvSpPr txBox="1"/>
          <p:nvPr/>
        </p:nvSpPr>
        <p:spPr>
          <a:xfrm>
            <a:off x="351628" y="1723385"/>
            <a:ext cx="84149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First, notice that using a property of logarithms we can write 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>
                <a:latin typeface="+mn-lt"/>
              </a:rPr>
              <a:t> as,</a:t>
            </a:r>
            <a:endParaRPr lang="en-GB" dirty="0">
              <a:latin typeface="+mn-lt"/>
            </a:endParaRPr>
          </a:p>
        </p:txBody>
      </p:sp>
      <p:sp>
        <p:nvSpPr>
          <p:cNvPr id="74" name="Text Box 9">
            <a:extLst>
              <a:ext uri="{FF2B5EF4-FFF2-40B4-BE49-F238E27FC236}">
                <a16:creationId xmlns:a16="http://schemas.microsoft.com/office/drawing/2014/main" id="{2ECEAB1A-0566-4DA0-96CC-FCCB381C8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1436" y="2288764"/>
            <a:ext cx="6882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a =</a:t>
            </a:r>
            <a:endParaRPr lang="en-US" sz="2400" baseline="30000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D7B8106-4ECA-4F8A-B888-9031D5CD90AC}"/>
              </a:ext>
            </a:extLst>
          </p:cNvPr>
          <p:cNvSpPr txBox="1"/>
          <p:nvPr/>
        </p:nvSpPr>
        <p:spPr>
          <a:xfrm>
            <a:off x="296532" y="2666640"/>
            <a:ext cx="84149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This is needed to compute the derivative. Now, using this we can write the function as,</a:t>
            </a:r>
            <a:endParaRPr lang="en-GB" dirty="0">
              <a:latin typeface="+mn-lt"/>
            </a:endParaRPr>
          </a:p>
        </p:txBody>
      </p:sp>
      <p:sp>
        <p:nvSpPr>
          <p:cNvPr id="76" name="Text Box 9">
            <a:extLst>
              <a:ext uri="{FF2B5EF4-FFF2-40B4-BE49-F238E27FC236}">
                <a16:creationId xmlns:a16="http://schemas.microsoft.com/office/drawing/2014/main" id="{9053DE10-5D32-4B7B-BBA8-063281479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2213" y="3382890"/>
            <a:ext cx="20977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</a:t>
            </a:r>
            <a:r>
              <a:rPr lang="en-US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a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i="1" baseline="30000" dirty="0">
                <a:latin typeface="Times New Roman" pitchFamily="18" charset="0"/>
              </a:rPr>
              <a:t>x</a:t>
            </a:r>
            <a:endParaRPr lang="en-US" sz="2400" i="1" baseline="30000" dirty="0"/>
          </a:p>
        </p:txBody>
      </p:sp>
      <p:sp>
        <p:nvSpPr>
          <p:cNvPr id="77" name="Text Box 9">
            <a:extLst>
              <a:ext uri="{FF2B5EF4-FFF2-40B4-BE49-F238E27FC236}">
                <a16:creationId xmlns:a16="http://schemas.microsoft.com/office/drawing/2014/main" id="{A4BDD4A7-0DAE-45A5-8130-51E82285C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6940" y="3900811"/>
            <a:ext cx="24482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</a:t>
            </a:r>
            <a:r>
              <a:rPr lang="en-US" sz="2400" dirty="0">
                <a:latin typeface="Times New Roman" pitchFamily="18" charset="0"/>
              </a:rPr>
              <a:t>(</a:t>
            </a:r>
            <a:r>
              <a:rPr lang="en-GB" i="1" dirty="0"/>
              <a:t>e</a:t>
            </a:r>
            <a:r>
              <a:rPr lang="en-GB" i="1" baseline="30000" dirty="0"/>
              <a:t> ln a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i="1" baseline="30000" dirty="0">
                <a:latin typeface="Times New Roman" pitchFamily="18" charset="0"/>
              </a:rPr>
              <a:t>x</a:t>
            </a:r>
            <a:endParaRPr lang="en-US" sz="2400" i="1" baseline="30000" dirty="0"/>
          </a:p>
        </p:txBody>
      </p:sp>
      <p:sp>
        <p:nvSpPr>
          <p:cNvPr id="78" name="Text Box 9">
            <a:extLst>
              <a:ext uri="{FF2B5EF4-FFF2-40B4-BE49-F238E27FC236}">
                <a16:creationId xmlns:a16="http://schemas.microsoft.com/office/drawing/2014/main" id="{8BAFF372-B9D7-459E-B7D4-E43D7A056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6940" y="4319604"/>
            <a:ext cx="24482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)</a:t>
            </a:r>
            <a:r>
              <a:rPr lang="en-US" sz="2400" i="1" dirty="0">
                <a:latin typeface="Times New Roman" pitchFamily="18" charset="0"/>
              </a:rPr>
              <a:t> = </a:t>
            </a:r>
            <a:r>
              <a:rPr lang="en-GB" i="1" dirty="0"/>
              <a:t>e</a:t>
            </a:r>
            <a:r>
              <a:rPr lang="en-GB" i="1" baseline="30000" dirty="0"/>
              <a:t> x</a:t>
            </a:r>
            <a:r>
              <a:rPr lang="en-GB" baseline="30000" dirty="0"/>
              <a:t>(ln</a:t>
            </a:r>
            <a:r>
              <a:rPr lang="en-GB" i="1" baseline="30000" dirty="0"/>
              <a:t> a</a:t>
            </a:r>
            <a:r>
              <a:rPr lang="en-GB" baseline="30000" dirty="0"/>
              <a:t>)</a:t>
            </a:r>
            <a:endParaRPr lang="en-US" sz="2400" baseline="30000" dirty="0"/>
          </a:p>
        </p:txBody>
      </p:sp>
      <p:sp>
        <p:nvSpPr>
          <p:cNvPr id="79" name="Text Box 9">
            <a:extLst>
              <a:ext uri="{FF2B5EF4-FFF2-40B4-BE49-F238E27FC236}">
                <a16:creationId xmlns:a16="http://schemas.microsoft.com/office/drawing/2014/main" id="{76F8350F-1688-460F-A5FF-E88E832C2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7609" y="5277071"/>
            <a:ext cx="82907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200" i="1" dirty="0">
                <a:solidFill>
                  <a:srgbClr val="000066"/>
                </a:solidFill>
              </a:rPr>
              <a:t>y</a:t>
            </a:r>
            <a:r>
              <a:rPr lang="en-GB" sz="2200" dirty="0">
                <a:solidFill>
                  <a:srgbClr val="000066"/>
                </a:solidFill>
              </a:rPr>
              <a:t> = </a:t>
            </a:r>
            <a:r>
              <a:rPr lang="en-GB" sz="2200" dirty="0" err="1">
                <a:solidFill>
                  <a:srgbClr val="000066"/>
                </a:solidFill>
              </a:rPr>
              <a:t>e</a:t>
            </a:r>
            <a:r>
              <a:rPr lang="en-GB" sz="2200" i="1" baseline="30000" dirty="0" err="1">
                <a:solidFill>
                  <a:srgbClr val="000066"/>
                </a:solidFill>
              </a:rPr>
              <a:t>u</a:t>
            </a:r>
            <a:endParaRPr lang="en-US" sz="2200" dirty="0">
              <a:solidFill>
                <a:srgbClr val="000066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9216717-D766-483C-A02C-BD2B21AA0C42}"/>
              </a:ext>
            </a:extLst>
          </p:cNvPr>
          <p:cNvSpPr txBox="1"/>
          <p:nvPr/>
        </p:nvSpPr>
        <p:spPr>
          <a:xfrm>
            <a:off x="849503" y="5710449"/>
            <a:ext cx="934551" cy="3385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200" i="1" dirty="0"/>
              <a:t>u′</a:t>
            </a:r>
            <a:r>
              <a:rPr lang="en-US" sz="2200" dirty="0"/>
              <a:t> = ln </a:t>
            </a:r>
            <a:r>
              <a:rPr lang="en-US" sz="2200" i="1" dirty="0"/>
              <a:t>a</a:t>
            </a:r>
            <a:endParaRPr lang="en-GB" sz="2200" i="1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50FFCBC-A755-4B97-8C92-EEC6CB635583}"/>
              </a:ext>
            </a:extLst>
          </p:cNvPr>
          <p:cNvSpPr txBox="1"/>
          <p:nvPr/>
        </p:nvSpPr>
        <p:spPr>
          <a:xfrm>
            <a:off x="2449812" y="5729164"/>
            <a:ext cx="706925" cy="3385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200" i="1" dirty="0"/>
              <a:t>y′</a:t>
            </a:r>
            <a:r>
              <a:rPr lang="en-US" sz="2200" dirty="0"/>
              <a:t> = </a:t>
            </a:r>
            <a:r>
              <a:rPr lang="en-US" sz="2200" dirty="0" err="1"/>
              <a:t>e</a:t>
            </a:r>
            <a:r>
              <a:rPr lang="en-US" sz="2200" i="1" baseline="30000" dirty="0" err="1"/>
              <a:t>u</a:t>
            </a:r>
            <a:endParaRPr lang="en-GB" sz="2200" i="1" baseline="30000" dirty="0"/>
          </a:p>
        </p:txBody>
      </p:sp>
      <p:sp>
        <p:nvSpPr>
          <p:cNvPr id="83" name="Text Box 9">
            <a:extLst>
              <a:ext uri="{FF2B5EF4-FFF2-40B4-BE49-F238E27FC236}">
                <a16:creationId xmlns:a16="http://schemas.microsoft.com/office/drawing/2014/main" id="{F9A6EAD6-A245-456C-B0EB-67B98E8DE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53" y="5261113"/>
            <a:ext cx="205697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200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 if  </a:t>
            </a:r>
            <a:r>
              <a:rPr lang="en-GB" sz="2200" i="1" dirty="0">
                <a:solidFill>
                  <a:srgbClr val="010066"/>
                </a:solidFill>
              </a:rPr>
              <a:t>u</a:t>
            </a:r>
            <a:r>
              <a:rPr lang="en-GB" sz="2200" dirty="0">
                <a:solidFill>
                  <a:srgbClr val="010066"/>
                </a:solidFill>
              </a:rPr>
              <a:t> = </a:t>
            </a:r>
            <a:r>
              <a:rPr lang="en-GB" sz="2200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sz="2200" dirty="0">
                <a:solidFill>
                  <a:srgbClr val="010066"/>
                </a:solidFill>
                <a:cs typeface="Times New Roman" panose="02020603050405020304" pitchFamily="18" charset="0"/>
              </a:rPr>
              <a:t>(ln </a:t>
            </a:r>
            <a:r>
              <a:rPr lang="en-GB" sz="2200" i="1" dirty="0">
                <a:solidFill>
                  <a:srgbClr val="010066"/>
                </a:solidFill>
                <a:cs typeface="Times New Roman" panose="02020603050405020304" pitchFamily="18" charset="0"/>
              </a:rPr>
              <a:t>a</a:t>
            </a:r>
            <a:r>
              <a:rPr lang="en-GB" sz="2200" dirty="0">
                <a:solidFill>
                  <a:srgbClr val="010066"/>
                </a:solidFill>
                <a:cs typeface="Times New Roman" panose="02020603050405020304" pitchFamily="18" charset="0"/>
              </a:rPr>
              <a:t>)</a:t>
            </a:r>
            <a:endParaRPr lang="en-US" sz="2200" dirty="0">
              <a:solidFill>
                <a:srgbClr val="000066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59DEEAE5-DE47-49C4-A5BA-109421DEE017}"/>
              </a:ext>
            </a:extLst>
          </p:cNvPr>
          <p:cNvSpPr txBox="1"/>
          <p:nvPr/>
        </p:nvSpPr>
        <p:spPr>
          <a:xfrm>
            <a:off x="5584896" y="4922519"/>
            <a:ext cx="6748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/>
              <a:t>(ln </a:t>
            </a:r>
            <a:r>
              <a:rPr lang="en-US" sz="2400" i="1" dirty="0"/>
              <a:t>a</a:t>
            </a:r>
            <a:r>
              <a:rPr lang="en-US" sz="2400" dirty="0"/>
              <a:t>)</a:t>
            </a:r>
            <a:endParaRPr lang="en-GB" sz="2400" dirty="0"/>
          </a:p>
        </p:txBody>
      </p:sp>
      <p:sp>
        <p:nvSpPr>
          <p:cNvPr id="85" name="Text Box 9">
            <a:extLst>
              <a:ext uri="{FF2B5EF4-FFF2-40B4-BE49-F238E27FC236}">
                <a16:creationId xmlns:a16="http://schemas.microsoft.com/office/drawing/2014/main" id="{A7ECD6BF-2A60-4C02-9601-DD4FEB2908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2776" y="5362247"/>
            <a:ext cx="11207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</a:rPr>
              <a:t>(</a:t>
            </a:r>
            <a:r>
              <a:rPr lang="en-GB" i="1" dirty="0"/>
              <a:t>e</a:t>
            </a:r>
            <a:r>
              <a:rPr lang="en-GB" i="1" baseline="30000" dirty="0"/>
              <a:t> ln a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i="1" baseline="30000" dirty="0">
                <a:latin typeface="Times New Roman" pitchFamily="18" charset="0"/>
              </a:rPr>
              <a:t>x</a:t>
            </a:r>
            <a:endParaRPr lang="en-US" sz="2400" i="1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EEE3EC33-719B-4C6C-A97F-2191FC38E58D}"/>
                  </a:ext>
                </a:extLst>
              </p:cNvPr>
              <p:cNvSpPr txBox="1"/>
              <p:nvPr/>
            </p:nvSpPr>
            <p:spPr>
              <a:xfrm>
                <a:off x="3617545" y="5421005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EEE3EC33-719B-4C6C-A97F-2191FC38E5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7545" y="5421005"/>
                <a:ext cx="1062983" cy="369332"/>
              </a:xfrm>
              <a:prstGeom prst="rect">
                <a:avLst/>
              </a:prstGeom>
              <a:blipFill>
                <a:blip r:embed="rId6"/>
                <a:stretch>
                  <a:fillRect l="-9714" r="-2286" b="-3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Box 86">
            <a:extLst>
              <a:ext uri="{FF2B5EF4-FFF2-40B4-BE49-F238E27FC236}">
                <a16:creationId xmlns:a16="http://schemas.microsoft.com/office/drawing/2014/main" id="{F09D8907-10FB-46CD-91AC-9208B4AA2F05}"/>
              </a:ext>
            </a:extLst>
          </p:cNvPr>
          <p:cNvSpPr txBox="1"/>
          <p:nvPr/>
        </p:nvSpPr>
        <p:spPr>
          <a:xfrm>
            <a:off x="5616054" y="5408413"/>
            <a:ext cx="6748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/>
              <a:t>(ln </a:t>
            </a:r>
            <a:r>
              <a:rPr lang="en-US" sz="2400" i="1" dirty="0"/>
              <a:t>a</a:t>
            </a:r>
            <a:r>
              <a:rPr lang="en-US" sz="2400" dirty="0"/>
              <a:t>)</a:t>
            </a:r>
            <a:endParaRPr lang="en-GB" sz="2400" dirty="0"/>
          </a:p>
        </p:txBody>
      </p:sp>
      <p:sp>
        <p:nvSpPr>
          <p:cNvPr id="88" name="Text Box 9">
            <a:extLst>
              <a:ext uri="{FF2B5EF4-FFF2-40B4-BE49-F238E27FC236}">
                <a16:creationId xmlns:a16="http://schemas.microsoft.com/office/drawing/2014/main" id="{BFD890C1-F9E1-44C7-B2CD-0506515B9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2682" y="6047719"/>
            <a:ext cx="11207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</a:rPr>
              <a:t>(</a:t>
            </a:r>
            <a:r>
              <a:rPr lang="en-GB" i="1" dirty="0"/>
              <a:t>a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i="1" baseline="30000" dirty="0">
                <a:latin typeface="Times New Roman" pitchFamily="18" charset="0"/>
              </a:rPr>
              <a:t>x</a:t>
            </a:r>
            <a:endParaRPr lang="en-US" sz="2400" i="1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2CEE0E2F-CF14-4988-B968-FB2586217A44}"/>
                  </a:ext>
                </a:extLst>
              </p:cNvPr>
              <p:cNvSpPr txBox="1"/>
              <p:nvPr/>
            </p:nvSpPr>
            <p:spPr>
              <a:xfrm>
                <a:off x="3617451" y="6106477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2CEE0E2F-CF14-4988-B968-FB2586217A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7451" y="6106477"/>
                <a:ext cx="1062983" cy="369332"/>
              </a:xfrm>
              <a:prstGeom prst="rect">
                <a:avLst/>
              </a:prstGeom>
              <a:blipFill>
                <a:blip r:embed="rId7"/>
                <a:stretch>
                  <a:fillRect l="-9714" r="-2286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>
            <a:extLst>
              <a:ext uri="{FF2B5EF4-FFF2-40B4-BE49-F238E27FC236}">
                <a16:creationId xmlns:a16="http://schemas.microsoft.com/office/drawing/2014/main" id="{668E1546-97E0-4162-843E-674F009E0410}"/>
              </a:ext>
            </a:extLst>
          </p:cNvPr>
          <p:cNvSpPr txBox="1"/>
          <p:nvPr/>
        </p:nvSpPr>
        <p:spPr>
          <a:xfrm>
            <a:off x="5278622" y="6107697"/>
            <a:ext cx="6748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/>
              <a:t>(ln </a:t>
            </a:r>
            <a:r>
              <a:rPr lang="en-US" sz="2400" i="1" dirty="0"/>
              <a:t>a</a:t>
            </a:r>
            <a:r>
              <a:rPr lang="en-US" sz="2400" dirty="0"/>
              <a:t>)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Object 10">
                <a:extLst>
                  <a:ext uri="{FF2B5EF4-FFF2-40B4-BE49-F238E27FC236}">
                    <a16:creationId xmlns:a16="http://schemas.microsoft.com/office/drawing/2014/main" id="{6F150616-91D6-4FB1-B319-EC55608B149E}"/>
                  </a:ext>
                </a:extLst>
              </p:cNvPr>
              <p:cNvSpPr txBox="1"/>
              <p:nvPr/>
            </p:nvSpPr>
            <p:spPr bwMode="auto">
              <a:xfrm>
                <a:off x="6231168" y="5937535"/>
                <a:ext cx="1803400" cy="736600"/>
              </a:xfrm>
              <a:prstGeom prst="rect">
                <a:avLst/>
              </a:prstGeom>
              <a:noFill/>
            </p:spPr>
            <p:txBody>
              <a:bodyPr>
                <a:normAutofit fontScale="700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US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1" name="Object 10">
                <a:extLst>
                  <a:ext uri="{FF2B5EF4-FFF2-40B4-BE49-F238E27FC236}">
                    <a16:creationId xmlns:a16="http://schemas.microsoft.com/office/drawing/2014/main" id="{6F150616-91D6-4FB1-B319-EC55608B14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31168" y="5937535"/>
                <a:ext cx="1803400" cy="7366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Rectangle 91">
            <a:extLst>
              <a:ext uri="{FF2B5EF4-FFF2-40B4-BE49-F238E27FC236}">
                <a16:creationId xmlns:a16="http://schemas.microsoft.com/office/drawing/2014/main" id="{B738328B-0C51-42AD-8AD5-2B6B18A5FCF1}"/>
              </a:ext>
            </a:extLst>
          </p:cNvPr>
          <p:cNvSpPr/>
          <p:nvPr/>
        </p:nvSpPr>
        <p:spPr>
          <a:xfrm>
            <a:off x="6238280" y="5956694"/>
            <a:ext cx="1741192" cy="611407"/>
          </a:xfrm>
          <a:prstGeom prst="rect">
            <a:avLst/>
          </a:prstGeom>
          <a:noFill/>
          <a:ln w="381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179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58" grpId="0"/>
      <p:bldP spid="66" grpId="0"/>
      <p:bldP spid="69" grpId="0"/>
      <p:bldP spid="70" grpId="0"/>
      <p:bldP spid="71" grpId="0"/>
      <p:bldP spid="72" grpId="0"/>
      <p:bldP spid="5" grpId="0" animBg="1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081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altLang="en-US" sz="2800" dirty="0"/>
              <a:t>The derivative of ln </a:t>
            </a:r>
            <a:r>
              <a:rPr lang="en-GB" altLang="en-US" sz="2800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9" name="Rectangle 18">
            <a:hlinkClick r:id="rId4"/>
            <a:extLst>
              <a:ext uri="{FF2B5EF4-FFF2-40B4-BE49-F238E27FC236}">
                <a16:creationId xmlns:a16="http://schemas.microsoft.com/office/drawing/2014/main" id="{DB5BB40C-6EDE-4AEB-B1BA-4E618EC79E5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4"/>
            <a:extLst>
              <a:ext uri="{FF2B5EF4-FFF2-40B4-BE49-F238E27FC236}">
                <a16:creationId xmlns:a16="http://schemas.microsoft.com/office/drawing/2014/main" id="{0A2D5008-3C4E-437C-8979-F2544053E1D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64FAF2E-4201-422A-BA71-BC0A94F48F38}"/>
                  </a:ext>
                </a:extLst>
              </p:cNvPr>
              <p:cNvSpPr txBox="1"/>
              <p:nvPr/>
            </p:nvSpPr>
            <p:spPr>
              <a:xfrm>
                <a:off x="3473838" y="793059"/>
                <a:ext cx="157716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64FAF2E-4201-422A-BA71-BC0A94F48F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3838" y="793059"/>
                <a:ext cx="1577163" cy="369332"/>
              </a:xfrm>
              <a:prstGeom prst="rect">
                <a:avLst/>
              </a:prstGeom>
              <a:blipFill>
                <a:blip r:embed="rId5"/>
                <a:stretch>
                  <a:fillRect l="-4247" r="-1158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216143B7-7F84-4931-88CD-16DBAF87ABA2}"/>
              </a:ext>
            </a:extLst>
          </p:cNvPr>
          <p:cNvSpPr txBox="1"/>
          <p:nvPr/>
        </p:nvSpPr>
        <p:spPr>
          <a:xfrm>
            <a:off x="376149" y="782963"/>
            <a:ext cx="302977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Find the derivative of 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3EEEC8E-39FC-4015-9361-D4266D43B883}"/>
              </a:ext>
            </a:extLst>
          </p:cNvPr>
          <p:cNvSpPr txBox="1"/>
          <p:nvPr/>
        </p:nvSpPr>
        <p:spPr>
          <a:xfrm>
            <a:off x="137289" y="3659046"/>
            <a:ext cx="360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Apply the </a:t>
            </a:r>
            <a:r>
              <a:rPr lang="en-GB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inverse function theorem</a:t>
            </a:r>
            <a:endParaRPr lang="en-GB" sz="1800" b="1" i="1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C7206C2-71B2-45E1-9131-1EDE3F10E53A}"/>
              </a:ext>
            </a:extLst>
          </p:cNvPr>
          <p:cNvSpPr/>
          <p:nvPr/>
        </p:nvSpPr>
        <p:spPr>
          <a:xfrm>
            <a:off x="2632624" y="2125141"/>
            <a:ext cx="5598516" cy="11863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16">
                <a:extLst>
                  <a:ext uri="{FF2B5EF4-FFF2-40B4-BE49-F238E27FC236}">
                    <a16:creationId xmlns:a16="http://schemas.microsoft.com/office/drawing/2014/main" id="{956D8F81-0175-4FBF-9BBE-0BB1949899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52295" y="2182619"/>
                <a:ext cx="247584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Calibri" panose="020F0502020204030204" pitchFamily="34" charset="0"/>
                    <a:cs typeface="Calibri" panose="020F0502020204030204" pitchFamily="34" charset="0"/>
                  </a:rPr>
                  <a:t>If</a:t>
                </a:r>
                <a:r>
                  <a:rPr lang="en-GB" sz="2400" dirty="0">
                    <a:solidFill>
                      <a:srgbClr val="010066"/>
                    </a:solidFill>
                  </a:rPr>
                  <a:t>    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itchFamily="18" charset="0"/>
                  </a:rPr>
                  <a:t>g</a:t>
                </a:r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itchFamily="18" charset="0"/>
                  </a:rPr>
                  <a:t>x</a:t>
                </a:r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)</a:t>
                </a:r>
                <a:r>
                  <a:rPr lang="en-GB" sz="2400" dirty="0">
                    <a:solidFill>
                      <a:srgbClr val="010066"/>
                    </a:solidFill>
                  </a:rPr>
                  <a:t>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US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25" name="Text Box 16">
                <a:extLst>
                  <a:ext uri="{FF2B5EF4-FFF2-40B4-BE49-F238E27FC236}">
                    <a16:creationId xmlns:a16="http://schemas.microsoft.com/office/drawing/2014/main" id="{956D8F81-0175-4FBF-9BBE-0BB1949899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52295" y="2182619"/>
                <a:ext cx="2475848" cy="461665"/>
              </a:xfrm>
              <a:prstGeom prst="rect">
                <a:avLst/>
              </a:prstGeom>
              <a:blipFill>
                <a:blip r:embed="rId6"/>
                <a:stretch>
                  <a:fillRect l="-3686" t="-11842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16">
            <a:extLst>
              <a:ext uri="{FF2B5EF4-FFF2-40B4-BE49-F238E27FC236}">
                <a16:creationId xmlns:a16="http://schemas.microsoft.com/office/drawing/2014/main" id="{0F1AD18C-F0B9-4E9E-8553-A1173DC37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7751" y="2194670"/>
            <a:ext cx="8198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then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 Box 16">
            <a:extLst>
              <a:ext uri="{FF2B5EF4-FFF2-40B4-BE49-F238E27FC236}">
                <a16:creationId xmlns:a16="http://schemas.microsoft.com/office/drawing/2014/main" id="{9389E7C8-CBC9-4DDD-BB35-1A038B5F5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0957" y="2235640"/>
            <a:ext cx="11026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9">
            <a:extLst>
              <a:ext uri="{FF2B5EF4-FFF2-40B4-BE49-F238E27FC236}">
                <a16:creationId xmlns:a16="http://schemas.microsoft.com/office/drawing/2014/main" id="{95901424-8900-42FF-8E9B-AB22E35C4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1397" y="2810586"/>
            <a:ext cx="4876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So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 Box 3">
            <a:extLst>
              <a:ext uri="{FF2B5EF4-FFF2-40B4-BE49-F238E27FC236}">
                <a16:creationId xmlns:a16="http://schemas.microsoft.com/office/drawing/2014/main" id="{D1469504-12FF-48BB-A2D1-DB5957148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1559" y="2810679"/>
            <a:ext cx="10636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′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endParaRPr lang="en-GB" sz="2400" i="1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2C7DAD50-21A0-4456-B0BC-A30BC586D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628" y="2350820"/>
            <a:ext cx="21338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Define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000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7">
            <a:extLst>
              <a:ext uri="{FF2B5EF4-FFF2-40B4-BE49-F238E27FC236}">
                <a16:creationId xmlns:a16="http://schemas.microsoft.com/office/drawing/2014/main" id="{45C7B3E4-0E24-404F-9C15-D2BB271E2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316" y="1564607"/>
            <a:ext cx="3537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the inverse function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0F90F16-06D5-4927-AE7A-455C500DFD14}"/>
                  </a:ext>
                </a:extLst>
              </p:cNvPr>
              <p:cNvSpPr txBox="1"/>
              <p:nvPr/>
            </p:nvSpPr>
            <p:spPr>
              <a:xfrm>
                <a:off x="5371719" y="1300366"/>
                <a:ext cx="1083630" cy="7579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f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 ′ 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b="0" i="1" dirty="0" smtClean="0">
                              <a:cs typeface="Times New Roman" panose="02020603050405020304" pitchFamily="18" charset="0"/>
                            </a:rPr>
                            <m:t>g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dirty="0">
                              <a:cs typeface="Times New Roman" panose="02020603050405020304" pitchFamily="18" charset="0"/>
                            </a:rPr>
                            <m:t>))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0F90F16-06D5-4927-AE7A-455C500DFD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1719" y="1300366"/>
                <a:ext cx="1083630" cy="757900"/>
              </a:xfrm>
              <a:prstGeom prst="rect">
                <a:avLst/>
              </a:prstGeom>
              <a:blipFill>
                <a:blip r:embed="rId7"/>
                <a:stretch>
                  <a:fillRect l="-11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42E6F4C-458E-458A-BF0B-04947E3AB519}"/>
                  </a:ext>
                </a:extLst>
              </p:cNvPr>
              <p:cNvSpPr txBox="1"/>
              <p:nvPr/>
            </p:nvSpPr>
            <p:spPr>
              <a:xfrm>
                <a:off x="3926405" y="1462568"/>
                <a:ext cx="134934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  <m:r>
                        <a:rPr lang="en-GB" i="1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42E6F4C-458E-458A-BF0B-04947E3AB5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405" y="1462568"/>
                <a:ext cx="1349344" cy="369332"/>
              </a:xfrm>
              <a:prstGeom prst="rect">
                <a:avLst/>
              </a:prstGeom>
              <a:blipFill>
                <a:blip r:embed="rId8"/>
                <a:stretch>
                  <a:fillRect r="-1810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extLst>
              <a:ext uri="{FF2B5EF4-FFF2-40B4-BE49-F238E27FC236}">
                <a16:creationId xmlns:a16="http://schemas.microsoft.com/office/drawing/2014/main" id="{5ADDB038-055B-497A-B5D5-26D494AB9D4C}"/>
              </a:ext>
            </a:extLst>
          </p:cNvPr>
          <p:cNvSpPr/>
          <p:nvPr/>
        </p:nvSpPr>
        <p:spPr>
          <a:xfrm>
            <a:off x="6424238" y="2226695"/>
            <a:ext cx="1186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g</a:t>
            </a:r>
            <a:r>
              <a:rPr lang="en-GB" i="1" baseline="30000" dirty="0">
                <a:solidFill>
                  <a:srgbClr val="010066"/>
                </a:solidFill>
                <a:latin typeface="Times New Roman" pitchFamily="18" charset="0"/>
              </a:rPr>
              <a:t>–</a:t>
            </a:r>
            <a:r>
              <a:rPr lang="en-GB" baseline="30000" dirty="0">
                <a:solidFill>
                  <a:srgbClr val="010066"/>
                </a:solidFill>
                <a:latin typeface="Times New Roman" pitchFamily="18" charset="0"/>
              </a:rPr>
              <a:t>1 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 Box 16">
                <a:extLst>
                  <a:ext uri="{FF2B5EF4-FFF2-40B4-BE49-F238E27FC236}">
                    <a16:creationId xmlns:a16="http://schemas.microsoft.com/office/drawing/2014/main" id="{1F7DA9C8-31C7-43D1-8397-56FCEB1EC2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13412" y="2226383"/>
                <a:ext cx="70830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b="0" i="1" baseline="3000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baseline="300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36" name="Text Box 16">
                <a:extLst>
                  <a:ext uri="{FF2B5EF4-FFF2-40B4-BE49-F238E27FC236}">
                    <a16:creationId xmlns:a16="http://schemas.microsoft.com/office/drawing/2014/main" id="{1F7DA9C8-31C7-43D1-8397-56FCEB1EC2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13412" y="2226383"/>
                <a:ext cx="708303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16">
                <a:extLst>
                  <a:ext uri="{FF2B5EF4-FFF2-40B4-BE49-F238E27FC236}">
                    <a16:creationId xmlns:a16="http://schemas.microsoft.com/office/drawing/2014/main" id="{C20679A9-4C07-42BF-B6AA-F93C407EF6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96241" y="2784116"/>
                <a:ext cx="70830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b="0" i="1" baseline="3000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baseline="300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46" name="Text Box 16">
                <a:extLst>
                  <a:ext uri="{FF2B5EF4-FFF2-40B4-BE49-F238E27FC236}">
                    <a16:creationId xmlns:a16="http://schemas.microsoft.com/office/drawing/2014/main" id="{C20679A9-4C07-42BF-B6AA-F93C407EF6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96241" y="2784116"/>
                <a:ext cx="708303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>
            <a:extLst>
              <a:ext uri="{FF2B5EF4-FFF2-40B4-BE49-F238E27FC236}">
                <a16:creationId xmlns:a16="http://schemas.microsoft.com/office/drawing/2014/main" id="{8552F03F-A81A-4569-916B-0C8DBC1945A7}"/>
              </a:ext>
            </a:extLst>
          </p:cNvPr>
          <p:cNvSpPr/>
          <p:nvPr/>
        </p:nvSpPr>
        <p:spPr>
          <a:xfrm>
            <a:off x="3951078" y="3532030"/>
            <a:ext cx="1072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g '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A837934-5881-49B6-BC6A-95ABA91A9F13}"/>
              </a:ext>
            </a:extLst>
          </p:cNvPr>
          <p:cNvCxnSpPr/>
          <p:nvPr/>
        </p:nvCxnSpPr>
        <p:spPr>
          <a:xfrm>
            <a:off x="5025683" y="3795419"/>
            <a:ext cx="64008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 Box 3">
            <a:extLst>
              <a:ext uri="{FF2B5EF4-FFF2-40B4-BE49-F238E27FC236}">
                <a16:creationId xmlns:a16="http://schemas.microsoft.com/office/drawing/2014/main" id="{D349CEF9-6A46-4DEB-9927-22AB72045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511" y="3377949"/>
            <a:ext cx="6527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1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50" name="Text Box 3">
            <a:extLst>
              <a:ext uri="{FF2B5EF4-FFF2-40B4-BE49-F238E27FC236}">
                <a16:creationId xmlns:a16="http://schemas.microsoft.com/office/drawing/2014/main" id="{261FAB19-FF3B-42AD-B2EE-5321E8A75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7094" y="3863848"/>
            <a:ext cx="6569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baseline="30000" dirty="0">
                <a:solidFill>
                  <a:srgbClr val="010066"/>
                </a:solidFill>
              </a:rPr>
              <a:t>ln </a:t>
            </a:r>
            <a:r>
              <a:rPr lang="en-GB" i="1" baseline="30000" dirty="0">
                <a:solidFill>
                  <a:srgbClr val="010066"/>
                </a:solidFill>
              </a:rPr>
              <a:t>x</a:t>
            </a:r>
            <a:endParaRPr lang="en-GB" i="1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51" name="Text Box 3">
            <a:extLst>
              <a:ext uri="{FF2B5EF4-FFF2-40B4-BE49-F238E27FC236}">
                <a16:creationId xmlns:a16="http://schemas.microsoft.com/office/drawing/2014/main" id="{01232298-C240-4613-B64E-06F5406BC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3808" y="3802293"/>
            <a:ext cx="576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e</a:t>
            </a:r>
            <a:endParaRPr lang="en-GB" i="1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C6DE102-2B25-4817-9914-160630266E6D}"/>
              </a:ext>
            </a:extLst>
          </p:cNvPr>
          <p:cNvSpPr txBox="1"/>
          <p:nvPr/>
        </p:nvSpPr>
        <p:spPr>
          <a:xfrm>
            <a:off x="946994" y="4523792"/>
            <a:ext cx="850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rgbClr val="FF6600"/>
                </a:solidFill>
              </a:rPr>
              <a:t>e</a:t>
            </a:r>
            <a:r>
              <a:rPr lang="en-GB" i="1" baseline="30000" dirty="0">
                <a:solidFill>
                  <a:srgbClr val="FF6600"/>
                </a:solidFill>
              </a:rPr>
              <a:t> ln x</a:t>
            </a:r>
            <a:endParaRPr lang="en-GB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55" name="Text Box 9">
            <a:extLst>
              <a:ext uri="{FF2B5EF4-FFF2-40B4-BE49-F238E27FC236}">
                <a16:creationId xmlns:a16="http://schemas.microsoft.com/office/drawing/2014/main" id="{DC21389E-6F6C-4AA1-B1DB-16ECD495C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809" y="4523791"/>
            <a:ext cx="6882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</a:rPr>
              <a:t>x =</a:t>
            </a:r>
            <a:endParaRPr lang="en-US" sz="2400" baseline="30000" dirty="0">
              <a:solidFill>
                <a:srgbClr val="FF6600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A6D4232-E4F1-459E-8E86-D12117B07A1E}"/>
              </a:ext>
            </a:extLst>
          </p:cNvPr>
          <p:cNvSpPr txBox="1"/>
          <p:nvPr/>
        </p:nvSpPr>
        <p:spPr>
          <a:xfrm>
            <a:off x="137289" y="4154460"/>
            <a:ext cx="37022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the property of logarithms </a:t>
            </a:r>
            <a:endParaRPr lang="en-GB" sz="1800" b="1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729CE70-6A29-4E1B-B64A-C97314D6F421}"/>
              </a:ext>
            </a:extLst>
          </p:cNvPr>
          <p:cNvSpPr/>
          <p:nvPr/>
        </p:nvSpPr>
        <p:spPr>
          <a:xfrm>
            <a:off x="3936131" y="4572302"/>
            <a:ext cx="1072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g '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3CF1327E-C33E-472C-8995-0CB4100FFC06}"/>
              </a:ext>
            </a:extLst>
          </p:cNvPr>
          <p:cNvCxnSpPr/>
          <p:nvPr/>
        </p:nvCxnSpPr>
        <p:spPr>
          <a:xfrm>
            <a:off x="5010736" y="4835691"/>
            <a:ext cx="365760" cy="0"/>
          </a:xfrm>
          <a:prstGeom prst="line">
            <a:avLst/>
          </a:prstGeom>
          <a:ln>
            <a:solidFill>
              <a:srgbClr val="01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 Box 3">
            <a:extLst>
              <a:ext uri="{FF2B5EF4-FFF2-40B4-BE49-F238E27FC236}">
                <a16:creationId xmlns:a16="http://schemas.microsoft.com/office/drawing/2014/main" id="{A04D3543-A24F-4E13-B0DA-469C81F13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9126" y="4409544"/>
            <a:ext cx="4284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1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61" name="Text Box 3">
            <a:extLst>
              <a:ext uri="{FF2B5EF4-FFF2-40B4-BE49-F238E27FC236}">
                <a16:creationId xmlns:a16="http://schemas.microsoft.com/office/drawing/2014/main" id="{DDECEF6A-FBD0-4405-9FA6-1D57C8A8F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1001" y="4773092"/>
            <a:ext cx="3628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endParaRPr lang="en-GB" i="1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Object 8">
                <a:extLst>
                  <a:ext uri="{FF2B5EF4-FFF2-40B4-BE49-F238E27FC236}">
                    <a16:creationId xmlns:a16="http://schemas.microsoft.com/office/drawing/2014/main" id="{44598F6C-5E89-468C-8E5E-F02A51B22687}"/>
                  </a:ext>
                </a:extLst>
              </p:cNvPr>
              <p:cNvSpPr txBox="1"/>
              <p:nvPr/>
            </p:nvSpPr>
            <p:spPr bwMode="auto">
              <a:xfrm>
                <a:off x="3376840" y="5272255"/>
                <a:ext cx="1672286" cy="8763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m:rPr>
                          <m:nor/>
                        </m:rPr>
                        <a:rPr lang="en-GB" altLang="en-US" dirty="0">
                          <a:solidFill>
                            <a:srgbClr val="010066"/>
                          </a:solidFill>
                        </a:rPr>
                        <m:t>(</m:t>
                      </m:r>
                      <m:r>
                        <m:rPr>
                          <m:nor/>
                        </m:rPr>
                        <a:rPr lang="en-US" altLang="en-US" b="0" dirty="0" smtClean="0">
                          <a:solidFill>
                            <a:srgbClr val="010066"/>
                          </a:solidFill>
                        </a:rPr>
                        <m:t>ln</m:t>
                      </m:r>
                      <m:r>
                        <m:rPr>
                          <m:nor/>
                        </m:rPr>
                        <a:rPr lang="en-US" altLang="en-US" b="0" i="1" dirty="0" smtClean="0">
                          <a:solidFill>
                            <a:srgbClr val="010066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altLang="en-US" i="1" dirty="0">
                          <a:solidFill>
                            <a:srgbClr val="010066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GB" altLang="en-US" dirty="0"/>
                        <m:t> 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Object 8">
                <a:extLst>
                  <a:ext uri="{FF2B5EF4-FFF2-40B4-BE49-F238E27FC236}">
                    <a16:creationId xmlns:a16="http://schemas.microsoft.com/office/drawing/2014/main" id="{44598F6C-5E89-468C-8E5E-F02A51B226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76840" y="5272255"/>
                <a:ext cx="1672286" cy="8763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 Box 5">
            <a:extLst>
              <a:ext uri="{FF2B5EF4-FFF2-40B4-BE49-F238E27FC236}">
                <a16:creationId xmlns:a16="http://schemas.microsoft.com/office/drawing/2014/main" id="{0BD5C5D1-A3AF-4A4D-BD65-44B2DD3D5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074" y="5498146"/>
            <a:ext cx="4347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</a:rPr>
              <a:t>= </a:t>
            </a:r>
            <a:endParaRPr lang="en-US" altLang="en-US" sz="2400" i="1" baseline="30000" dirty="0">
              <a:solidFill>
                <a:srgbClr val="01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Object 7">
                <a:extLst>
                  <a:ext uri="{FF2B5EF4-FFF2-40B4-BE49-F238E27FC236}">
                    <a16:creationId xmlns:a16="http://schemas.microsoft.com/office/drawing/2014/main" id="{E9C9D5EE-85CF-4A7D-A6ED-4E478328A9A1}"/>
                  </a:ext>
                </a:extLst>
              </p:cNvPr>
              <p:cNvSpPr txBox="1"/>
              <p:nvPr/>
            </p:nvSpPr>
            <p:spPr bwMode="auto">
              <a:xfrm>
                <a:off x="4844347" y="5300742"/>
                <a:ext cx="883045" cy="87629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4" name="Object 7">
                <a:extLst>
                  <a:ext uri="{FF2B5EF4-FFF2-40B4-BE49-F238E27FC236}">
                    <a16:creationId xmlns:a16="http://schemas.microsoft.com/office/drawing/2014/main" id="{E9C9D5EE-85CF-4A7D-A6ED-4E478328A9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44347" y="5300742"/>
                <a:ext cx="883045" cy="8762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Rectangle 64">
            <a:extLst>
              <a:ext uri="{FF2B5EF4-FFF2-40B4-BE49-F238E27FC236}">
                <a16:creationId xmlns:a16="http://schemas.microsoft.com/office/drawing/2014/main" id="{0053C52E-051F-4614-B571-105DE5AA1161}"/>
              </a:ext>
            </a:extLst>
          </p:cNvPr>
          <p:cNvSpPr/>
          <p:nvPr/>
        </p:nvSpPr>
        <p:spPr>
          <a:xfrm>
            <a:off x="3376840" y="5211266"/>
            <a:ext cx="2037020" cy="999465"/>
          </a:xfrm>
          <a:prstGeom prst="rect">
            <a:avLst/>
          </a:prstGeom>
          <a:noFill/>
          <a:ln w="381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464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animBg="1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6" grpId="0"/>
      <p:bldP spid="46" grpId="0"/>
      <p:bldP spid="47" grpId="0"/>
      <p:bldP spid="49" grpId="0"/>
      <p:bldP spid="50" grpId="0"/>
      <p:bldP spid="51" grpId="0"/>
      <p:bldP spid="54" grpId="0"/>
      <p:bldP spid="55" grpId="0"/>
      <p:bldP spid="56" grpId="0"/>
      <p:bldP spid="57" grpId="0"/>
      <p:bldP spid="59" grpId="0"/>
      <p:bldP spid="61" grpId="0"/>
      <p:bldP spid="62" grpId="0"/>
      <p:bldP spid="63" grpId="0"/>
      <p:bldP spid="64" grpId="0"/>
      <p:bldP spid="6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081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altLang="en-US" sz="2800" dirty="0"/>
              <a:t>The derivative of </a:t>
            </a:r>
            <a:r>
              <a:rPr lang="en-GB" altLang="en-US" sz="2800" dirty="0" err="1"/>
              <a:t>log</a:t>
            </a:r>
            <a:r>
              <a:rPr lang="en-GB" altLang="en-US" sz="2800" baseline="-25000" dirty="0" err="1"/>
              <a:t>a</a:t>
            </a:r>
            <a:r>
              <a:rPr lang="en-GB" altLang="en-US" sz="2800" dirty="0"/>
              <a:t> </a:t>
            </a:r>
            <a:r>
              <a:rPr lang="en-GB" altLang="en-US" sz="2800" i="1" dirty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250825" y="764704"/>
            <a:ext cx="8732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  <a:latin typeface="+mn-lt"/>
              </a:rPr>
              <a:t>We want to find a rule for the derivative of </a:t>
            </a:r>
            <a:r>
              <a:rPr lang="en-GB" altLang="en-US" sz="2400" i="1" dirty="0">
                <a:solidFill>
                  <a:srgbClr val="010066"/>
                </a:solidFill>
                <a:cs typeface="Times New Roman" panose="02020603050405020304" pitchFamily="18" charset="0"/>
              </a:rPr>
              <a:t>f</a:t>
            </a:r>
            <a:r>
              <a:rPr lang="en-GB" altLang="en-US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GB" altLang="en-US" sz="2400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10066"/>
                </a:solidFill>
                <a:cs typeface="Times New Roman" panose="02020603050405020304" pitchFamily="18" charset="0"/>
              </a:rPr>
              <a:t>) = </a:t>
            </a:r>
            <a:r>
              <a:rPr lang="en-GB" altLang="en-US" dirty="0" err="1">
                <a:solidFill>
                  <a:srgbClr val="010066"/>
                </a:solidFill>
              </a:rPr>
              <a:t>log</a:t>
            </a:r>
            <a:r>
              <a:rPr lang="en-GB" altLang="en-US" i="1" baseline="-25000" dirty="0" err="1">
                <a:solidFill>
                  <a:srgbClr val="010066"/>
                </a:solidFill>
              </a:rPr>
              <a:t>a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i="1" dirty="0">
                <a:solidFill>
                  <a:srgbClr val="010066"/>
                </a:solidFill>
              </a:rPr>
              <a:t>x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endParaRPr lang="en-GB" altLang="en-US" sz="2400" dirty="0">
              <a:solidFill>
                <a:srgbClr val="010066"/>
              </a:solidFill>
            </a:endParaRPr>
          </a:p>
        </p:txBody>
      </p:sp>
      <p:sp>
        <p:nvSpPr>
          <p:cNvPr id="485380" name="Text Box 4"/>
          <p:cNvSpPr txBox="1">
            <a:spLocks noChangeArrowheads="1"/>
          </p:cNvSpPr>
          <p:nvPr/>
        </p:nvSpPr>
        <p:spPr bwMode="auto">
          <a:xfrm>
            <a:off x="3875795" y="2053311"/>
            <a:ext cx="13761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 err="1">
                <a:solidFill>
                  <a:srgbClr val="010066"/>
                </a:solidFill>
              </a:rPr>
              <a:t>log</a:t>
            </a:r>
            <a:r>
              <a:rPr lang="en-GB" altLang="en-US" i="1" baseline="-25000" dirty="0" err="1">
                <a:solidFill>
                  <a:srgbClr val="010066"/>
                </a:solidFill>
              </a:rPr>
              <a:t>a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i="1" dirty="0">
                <a:solidFill>
                  <a:srgbClr val="010066"/>
                </a:solidFill>
              </a:rPr>
              <a:t>x</a:t>
            </a:r>
            <a:r>
              <a:rPr lang="en-GB" altLang="en-US" sz="2400" dirty="0"/>
              <a:t> =</a:t>
            </a:r>
            <a:endParaRPr lang="en-US" altLang="en-US" sz="2400" i="1" dirty="0">
              <a:latin typeface="Times New Roman" panose="02020603050405020304" pitchFamily="18" charset="0"/>
            </a:endParaRPr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4705988" y="2777542"/>
            <a:ext cx="4347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</a:rPr>
              <a:t>= </a:t>
            </a:r>
            <a:endParaRPr lang="en-US" altLang="en-US" sz="2400" i="1" baseline="30000" dirty="0">
              <a:solidFill>
                <a:srgbClr val="010066"/>
              </a:solidFill>
            </a:endParaRPr>
          </a:p>
        </p:txBody>
      </p:sp>
      <p:sp>
        <p:nvSpPr>
          <p:cNvPr id="485382" name="Text Box 6"/>
          <p:cNvSpPr txBox="1">
            <a:spLocks noChangeArrowheads="1"/>
          </p:cNvSpPr>
          <p:nvPr/>
        </p:nvSpPr>
        <p:spPr bwMode="auto">
          <a:xfrm>
            <a:off x="250825" y="1301915"/>
            <a:ext cx="867995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+mn-lt"/>
              </a:rPr>
              <a:t>Using the change of base formula, we can write a general logarithm as</a:t>
            </a:r>
            <a:endParaRPr lang="en-US" altLang="en-US" dirty="0">
              <a:solidFill>
                <a:srgbClr val="010066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5383" name="Object 7"/>
              <p:cNvSpPr txBox="1"/>
              <p:nvPr/>
            </p:nvSpPr>
            <p:spPr bwMode="auto">
              <a:xfrm>
                <a:off x="4961263" y="2638194"/>
                <a:ext cx="1157287" cy="87629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GB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b="0" i="1" smtClean="0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b="0" i="1" smtClean="0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5383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61263" y="2638194"/>
                <a:ext cx="1157287" cy="8762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5384" name="Object 8"/>
              <p:cNvSpPr txBox="1"/>
              <p:nvPr/>
            </p:nvSpPr>
            <p:spPr bwMode="auto">
              <a:xfrm>
                <a:off x="3265583" y="2555213"/>
                <a:ext cx="1672286" cy="8763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m:rPr>
                          <m:nor/>
                        </m:rPr>
                        <a:rPr lang="en-GB" altLang="en-US" dirty="0">
                          <a:solidFill>
                            <a:srgbClr val="010066"/>
                          </a:solidFill>
                        </a:rPr>
                        <m:t>(</m:t>
                      </m:r>
                      <m:r>
                        <m:rPr>
                          <m:nor/>
                        </m:rPr>
                        <a:rPr lang="en-GB" altLang="en-US" dirty="0">
                          <a:solidFill>
                            <a:srgbClr val="010066"/>
                          </a:solidFill>
                        </a:rPr>
                        <m:t>log</m:t>
                      </m:r>
                      <m:r>
                        <m:rPr>
                          <m:nor/>
                        </m:rPr>
                        <a:rPr lang="en-GB" altLang="en-US" i="1" baseline="-25000" dirty="0">
                          <a:solidFill>
                            <a:srgbClr val="010066"/>
                          </a:solidFill>
                        </a:rPr>
                        <m:t>a</m:t>
                      </m:r>
                      <m:r>
                        <m:rPr>
                          <m:nor/>
                        </m:rPr>
                        <a:rPr lang="en-GB" altLang="en-US" dirty="0">
                          <a:solidFill>
                            <a:srgbClr val="010066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altLang="en-US" i="1" dirty="0">
                          <a:solidFill>
                            <a:srgbClr val="010066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GB" altLang="en-US" dirty="0"/>
                        <m:t> 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5384" name="Object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65583" y="2555213"/>
                <a:ext cx="1672286" cy="8763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5385" name="Object 9"/>
              <p:cNvSpPr txBox="1"/>
              <p:nvPr/>
            </p:nvSpPr>
            <p:spPr bwMode="auto">
              <a:xfrm>
                <a:off x="1375758" y="4231402"/>
                <a:ext cx="407127" cy="8763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8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485385" name="Object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75758" y="4231402"/>
                <a:ext cx="407127" cy="8763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3"/>
              <p:cNvSpPr txBox="1">
                <a:spLocks noChangeArrowheads="1"/>
              </p:cNvSpPr>
              <p:nvPr/>
            </p:nvSpPr>
            <p:spPr bwMode="auto">
              <a:xfrm>
                <a:off x="192175" y="4229865"/>
                <a:ext cx="1183583" cy="618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180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alt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altLang="en-US" sz="1800" b="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US" alt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en-US" sz="1800" b="0" i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alt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en-US" sz="1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)=</m:t>
                          </m:r>
                        </m:e>
                      </m:func>
                    </m:oMath>
                  </m:oMathPara>
                </a14:m>
                <a:endParaRPr lang="en-GB" altLang="en-US" sz="1800" dirty="0">
                  <a:solidFill>
                    <a:srgbClr val="FF66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8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2175" y="4229865"/>
                <a:ext cx="1183583" cy="6182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hlinkClick r:id="rId8"/>
            <a:extLst>
              <a:ext uri="{FF2B5EF4-FFF2-40B4-BE49-F238E27FC236}">
                <a16:creationId xmlns:a16="http://schemas.microsoft.com/office/drawing/2014/main" id="{DB5BB40C-6EDE-4AEB-B1BA-4E618EC79E5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8"/>
            <a:extLst>
              <a:ext uri="{FF2B5EF4-FFF2-40B4-BE49-F238E27FC236}">
                <a16:creationId xmlns:a16="http://schemas.microsoft.com/office/drawing/2014/main" id="{0A2D5008-3C4E-437C-8979-F2544053E1D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4">
            <a:extLst>
              <a:ext uri="{FF2B5EF4-FFF2-40B4-BE49-F238E27FC236}">
                <a16:creationId xmlns:a16="http://schemas.microsoft.com/office/drawing/2014/main" id="{C3E0EC58-A021-4EC3-9CAF-62C9260CD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7163" y="2247605"/>
            <a:ext cx="775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ln </a:t>
            </a:r>
            <a:r>
              <a:rPr lang="en-GB" altLang="en-US" sz="2400" i="1" dirty="0">
                <a:latin typeface="Times New Roman" panose="02020603050405020304" pitchFamily="18" charset="0"/>
              </a:rPr>
              <a:t>a</a:t>
            </a:r>
            <a:endParaRPr lang="en-US" altLang="en-US" sz="2400" i="1" dirty="0">
              <a:latin typeface="Times New Roman" panose="02020603050405020304" pitchFamily="18" charset="0"/>
            </a:endParaRP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C34C4A59-8FC1-4ED5-B4E4-44F543BFA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1263" y="1871651"/>
            <a:ext cx="7334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ln </a:t>
            </a:r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endParaRPr lang="en-US" altLang="en-US" sz="2400" i="1" dirty="0">
              <a:latin typeface="Times New Roman" panose="02020603050405020304" pitchFamily="18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3FC639B-BBCB-4CF4-8EBE-A80D180A2B66}"/>
              </a:ext>
            </a:extLst>
          </p:cNvPr>
          <p:cNvCxnSpPr/>
          <p:nvPr/>
        </p:nvCxnSpPr>
        <p:spPr>
          <a:xfrm flipH="1">
            <a:off x="5006598" y="2287419"/>
            <a:ext cx="64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68BCA695-993C-49C5-8114-E8A9C78D0C60}"/>
              </a:ext>
            </a:extLst>
          </p:cNvPr>
          <p:cNvSpPr txBox="1"/>
          <p:nvPr/>
        </p:nvSpPr>
        <p:spPr>
          <a:xfrm>
            <a:off x="181741" y="3471750"/>
            <a:ext cx="27696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Since ln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a </a:t>
            </a:r>
            <a:r>
              <a:rPr lang="en-US" sz="18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a constant value, we can write</a:t>
            </a:r>
            <a:endParaRPr lang="en-GB" sz="18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 Box 5">
            <a:extLst>
              <a:ext uri="{FF2B5EF4-FFF2-40B4-BE49-F238E27FC236}">
                <a16:creationId xmlns:a16="http://schemas.microsoft.com/office/drawing/2014/main" id="{3FCE1183-EF89-46B0-9566-2162EB5AA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4469" y="3582765"/>
            <a:ext cx="4347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</a:rPr>
              <a:t>= </a:t>
            </a:r>
            <a:endParaRPr lang="en-US" altLang="en-US" sz="2400" i="1" baseline="30000" dirty="0">
              <a:solidFill>
                <a:srgbClr val="01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ject 7">
                <a:extLst>
                  <a:ext uri="{FF2B5EF4-FFF2-40B4-BE49-F238E27FC236}">
                    <a16:creationId xmlns:a16="http://schemas.microsoft.com/office/drawing/2014/main" id="{0B79BBDE-8964-4FC9-88F7-E7D4AF219F35}"/>
                  </a:ext>
                </a:extLst>
              </p:cNvPr>
              <p:cNvSpPr txBox="1"/>
              <p:nvPr/>
            </p:nvSpPr>
            <p:spPr bwMode="auto">
              <a:xfrm>
                <a:off x="4879742" y="3443417"/>
                <a:ext cx="883045" cy="87629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i="1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i="1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Object 7">
                <a:extLst>
                  <a:ext uri="{FF2B5EF4-FFF2-40B4-BE49-F238E27FC236}">
                    <a16:creationId xmlns:a16="http://schemas.microsoft.com/office/drawing/2014/main" id="{0B79BBDE-8964-4FC9-88F7-E7D4AF219F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79742" y="3443417"/>
                <a:ext cx="883045" cy="8762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Object 7">
                <a:extLst>
                  <a:ext uri="{FF2B5EF4-FFF2-40B4-BE49-F238E27FC236}">
                    <a16:creationId xmlns:a16="http://schemas.microsoft.com/office/drawing/2014/main" id="{095751DC-71FE-421B-8016-EB687910E631}"/>
                  </a:ext>
                </a:extLst>
              </p:cNvPr>
              <p:cNvSpPr txBox="1"/>
              <p:nvPr/>
            </p:nvSpPr>
            <p:spPr bwMode="auto">
              <a:xfrm>
                <a:off x="5694666" y="3429000"/>
                <a:ext cx="1319272" cy="87629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den>
                      </m:f>
                      <m:d>
                        <m:dPr>
                          <m:ctrlPr>
                            <a:rPr lang="en-GB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b="0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Object 7">
                <a:extLst>
                  <a:ext uri="{FF2B5EF4-FFF2-40B4-BE49-F238E27FC236}">
                    <a16:creationId xmlns:a16="http://schemas.microsoft.com/office/drawing/2014/main" id="{095751DC-71FE-421B-8016-EB687910E6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94666" y="3429000"/>
                <a:ext cx="1319272" cy="8762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 Box 5">
            <a:extLst>
              <a:ext uri="{FF2B5EF4-FFF2-40B4-BE49-F238E27FC236}">
                <a16:creationId xmlns:a16="http://schemas.microsoft.com/office/drawing/2014/main" id="{7ACDA348-4C12-49D8-AB12-6604215FA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9601" y="4446184"/>
            <a:ext cx="4347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</a:rPr>
              <a:t>= </a:t>
            </a:r>
            <a:endParaRPr lang="en-US" altLang="en-US" sz="2400" i="1" baseline="30000" dirty="0">
              <a:solidFill>
                <a:srgbClr val="01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Object 7">
                <a:extLst>
                  <a:ext uri="{FF2B5EF4-FFF2-40B4-BE49-F238E27FC236}">
                    <a16:creationId xmlns:a16="http://schemas.microsoft.com/office/drawing/2014/main" id="{5D355E91-4E02-4001-9CC7-4E9F6FA9B6C2}"/>
                  </a:ext>
                </a:extLst>
              </p:cNvPr>
              <p:cNvSpPr txBox="1"/>
              <p:nvPr/>
            </p:nvSpPr>
            <p:spPr bwMode="auto">
              <a:xfrm>
                <a:off x="4864874" y="4306836"/>
                <a:ext cx="883045" cy="87629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i="1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i="1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Object 7">
                <a:extLst>
                  <a:ext uri="{FF2B5EF4-FFF2-40B4-BE49-F238E27FC236}">
                    <a16:creationId xmlns:a16="http://schemas.microsoft.com/office/drawing/2014/main" id="{5D355E91-4E02-4001-9CC7-4E9F6FA9B6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64874" y="4306836"/>
                <a:ext cx="883045" cy="8762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ject 9">
                <a:extLst>
                  <a:ext uri="{FF2B5EF4-FFF2-40B4-BE49-F238E27FC236}">
                    <a16:creationId xmlns:a16="http://schemas.microsoft.com/office/drawing/2014/main" id="{03F6FB37-B675-4FC7-8BC2-6F30CCA3E429}"/>
                  </a:ext>
                </a:extLst>
              </p:cNvPr>
              <p:cNvSpPr txBox="1"/>
              <p:nvPr/>
            </p:nvSpPr>
            <p:spPr bwMode="auto">
              <a:xfrm>
                <a:off x="5711423" y="4356048"/>
                <a:ext cx="407127" cy="8763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37" name="Object 9">
                <a:extLst>
                  <a:ext uri="{FF2B5EF4-FFF2-40B4-BE49-F238E27FC236}">
                    <a16:creationId xmlns:a16="http://schemas.microsoft.com/office/drawing/2014/main" id="{03F6FB37-B675-4FC7-8BC2-6F30CCA3E4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11423" y="4356048"/>
                <a:ext cx="407127" cy="87630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bject 8">
                <a:extLst>
                  <a:ext uri="{FF2B5EF4-FFF2-40B4-BE49-F238E27FC236}">
                    <a16:creationId xmlns:a16="http://schemas.microsoft.com/office/drawing/2014/main" id="{50CB5EFB-EE17-4DB9-A435-5E8E93B777A8}"/>
                  </a:ext>
                </a:extLst>
              </p:cNvPr>
              <p:cNvSpPr txBox="1"/>
              <p:nvPr/>
            </p:nvSpPr>
            <p:spPr bwMode="auto">
              <a:xfrm>
                <a:off x="3050084" y="5216996"/>
                <a:ext cx="1672286" cy="8763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m:rPr>
                          <m:nor/>
                        </m:rPr>
                        <a:rPr lang="en-GB" altLang="en-US" dirty="0">
                          <a:solidFill>
                            <a:srgbClr val="010066"/>
                          </a:solidFill>
                        </a:rPr>
                        <m:t>(</m:t>
                      </m:r>
                      <m:r>
                        <m:rPr>
                          <m:nor/>
                        </m:rPr>
                        <a:rPr lang="en-GB" altLang="en-US" dirty="0">
                          <a:solidFill>
                            <a:srgbClr val="010066"/>
                          </a:solidFill>
                        </a:rPr>
                        <m:t>log</m:t>
                      </m:r>
                      <m:r>
                        <m:rPr>
                          <m:nor/>
                        </m:rPr>
                        <a:rPr lang="en-GB" altLang="en-US" i="1" baseline="-25000" dirty="0">
                          <a:solidFill>
                            <a:srgbClr val="010066"/>
                          </a:solidFill>
                        </a:rPr>
                        <m:t>a</m:t>
                      </m:r>
                      <m:r>
                        <m:rPr>
                          <m:nor/>
                        </m:rPr>
                        <a:rPr lang="en-GB" altLang="en-US" dirty="0">
                          <a:solidFill>
                            <a:srgbClr val="010066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altLang="en-US" i="1" dirty="0">
                          <a:solidFill>
                            <a:srgbClr val="010066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GB" altLang="en-US" dirty="0"/>
                        <m:t> 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Object 8">
                <a:extLst>
                  <a:ext uri="{FF2B5EF4-FFF2-40B4-BE49-F238E27FC236}">
                    <a16:creationId xmlns:a16="http://schemas.microsoft.com/office/drawing/2014/main" id="{50CB5EFB-EE17-4DB9-A435-5E8E93B777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50084" y="5216996"/>
                <a:ext cx="1672286" cy="87630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 Box 5">
            <a:extLst>
              <a:ext uri="{FF2B5EF4-FFF2-40B4-BE49-F238E27FC236}">
                <a16:creationId xmlns:a16="http://schemas.microsoft.com/office/drawing/2014/main" id="{D8AB1E02-CE47-43F2-BCBD-A91760093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1480" y="5458498"/>
            <a:ext cx="4347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</a:rPr>
              <a:t>= </a:t>
            </a:r>
            <a:endParaRPr lang="en-US" altLang="en-US" sz="2400" i="1" baseline="30000" dirty="0">
              <a:solidFill>
                <a:srgbClr val="01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Object 7">
                <a:extLst>
                  <a:ext uri="{FF2B5EF4-FFF2-40B4-BE49-F238E27FC236}">
                    <a16:creationId xmlns:a16="http://schemas.microsoft.com/office/drawing/2014/main" id="{93BEA152-FDDA-487B-9260-E1C1BC4E1DCB}"/>
                  </a:ext>
                </a:extLst>
              </p:cNvPr>
              <p:cNvSpPr txBox="1"/>
              <p:nvPr/>
            </p:nvSpPr>
            <p:spPr bwMode="auto">
              <a:xfrm>
                <a:off x="4796753" y="5261094"/>
                <a:ext cx="883045" cy="87629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0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Object 7">
                <a:extLst>
                  <a:ext uri="{FF2B5EF4-FFF2-40B4-BE49-F238E27FC236}">
                    <a16:creationId xmlns:a16="http://schemas.microsoft.com/office/drawing/2014/main" id="{93BEA152-FDDA-487B-9260-E1C1BC4E1D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96753" y="5261094"/>
                <a:ext cx="883045" cy="8762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>
            <a:extLst>
              <a:ext uri="{FF2B5EF4-FFF2-40B4-BE49-F238E27FC236}">
                <a16:creationId xmlns:a16="http://schemas.microsoft.com/office/drawing/2014/main" id="{6EF1B4F0-3E9B-420A-9BCD-6034BC875CF6}"/>
              </a:ext>
            </a:extLst>
          </p:cNvPr>
          <p:cNvSpPr/>
          <p:nvPr/>
        </p:nvSpPr>
        <p:spPr>
          <a:xfrm>
            <a:off x="2975701" y="5171618"/>
            <a:ext cx="2772218" cy="999465"/>
          </a:xfrm>
          <a:prstGeom prst="rect">
            <a:avLst/>
          </a:prstGeom>
          <a:noFill/>
          <a:ln w="381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15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80" grpId="0"/>
      <p:bldP spid="485381" grpId="0"/>
      <p:bldP spid="485382" grpId="0"/>
      <p:bldP spid="485383" grpId="0"/>
      <p:bldP spid="485384" grpId="0"/>
      <p:bldP spid="485385" grpId="0"/>
      <p:bldP spid="18" grpId="0"/>
      <p:bldP spid="21" grpId="0"/>
      <p:bldP spid="22" grpId="0"/>
      <p:bldP spid="28" grpId="0"/>
      <p:bldP spid="29" grpId="0"/>
      <p:bldP spid="30" grpId="0"/>
      <p:bldP spid="33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B6082829-CEEA-4815-AB07-09F43DED911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03381142-41D3-43ED-B836-3359F698327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C904CB-44EF-461F-A379-1FC75A9ED23C}"/>
              </a:ext>
            </a:extLst>
          </p:cNvPr>
          <p:cNvSpPr txBox="1"/>
          <p:nvPr/>
        </p:nvSpPr>
        <p:spPr>
          <a:xfrm>
            <a:off x="0" y="93647"/>
            <a:ext cx="8735888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5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derivative of exponential and logarithmic functions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917796BC-DEC4-45E5-BF57-D733720C9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4704"/>
            <a:ext cx="22637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  <a:latin typeface="+mn-lt"/>
              </a:rPr>
              <a:t>Summarising</a:t>
            </a:r>
            <a:endParaRPr lang="en-GB" altLang="en-US" sz="2400" dirty="0">
              <a:solidFill>
                <a:srgbClr val="01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10">
                <a:extLst>
                  <a:ext uri="{FF2B5EF4-FFF2-40B4-BE49-F238E27FC236}">
                    <a16:creationId xmlns:a16="http://schemas.microsoft.com/office/drawing/2014/main" id="{CD1C3E40-B2B8-4C21-82F1-9282DDB86984}"/>
                  </a:ext>
                </a:extLst>
              </p:cNvPr>
              <p:cNvSpPr txBox="1"/>
              <p:nvPr/>
            </p:nvSpPr>
            <p:spPr bwMode="auto">
              <a:xfrm>
                <a:off x="3203848" y="1186537"/>
                <a:ext cx="2520280" cy="887682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Object 10">
                <a:extLst>
                  <a:ext uri="{FF2B5EF4-FFF2-40B4-BE49-F238E27FC236}">
                    <a16:creationId xmlns:a16="http://schemas.microsoft.com/office/drawing/2014/main" id="{CD1C3E40-B2B8-4C21-82F1-9282DDB869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3848" y="1186537"/>
                <a:ext cx="2520280" cy="8876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10">
                <a:extLst>
                  <a:ext uri="{FF2B5EF4-FFF2-40B4-BE49-F238E27FC236}">
                    <a16:creationId xmlns:a16="http://schemas.microsoft.com/office/drawing/2014/main" id="{0E57BAC1-E460-4EA1-85E9-41EA5004D9A9}"/>
                  </a:ext>
                </a:extLst>
              </p:cNvPr>
              <p:cNvSpPr txBox="1"/>
              <p:nvPr/>
            </p:nvSpPr>
            <p:spPr bwMode="auto">
              <a:xfrm>
                <a:off x="3239852" y="2391043"/>
                <a:ext cx="2664296" cy="887681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US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Object 10">
                <a:extLst>
                  <a:ext uri="{FF2B5EF4-FFF2-40B4-BE49-F238E27FC236}">
                    <a16:creationId xmlns:a16="http://schemas.microsoft.com/office/drawing/2014/main" id="{0E57BAC1-E460-4EA1-85E9-41EA5004D9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9852" y="2391043"/>
                <a:ext cx="2664296" cy="8876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D0A16E64-5555-4DD4-ADCA-35ED5C9ED63E}"/>
                  </a:ext>
                </a:extLst>
              </p:cNvPr>
              <p:cNvSpPr txBox="1"/>
              <p:nvPr/>
            </p:nvSpPr>
            <p:spPr bwMode="auto">
              <a:xfrm>
                <a:off x="3158884" y="3608287"/>
                <a:ext cx="1672286" cy="8763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m:rPr>
                          <m:nor/>
                        </m:rPr>
                        <a:rPr lang="en-GB" altLang="en-US" dirty="0">
                          <a:solidFill>
                            <a:srgbClr val="010066"/>
                          </a:solidFill>
                        </a:rPr>
                        <m:t>(</m:t>
                      </m:r>
                      <m:r>
                        <m:rPr>
                          <m:nor/>
                        </m:rPr>
                        <a:rPr lang="en-US" altLang="en-US" b="0" dirty="0" smtClean="0">
                          <a:solidFill>
                            <a:srgbClr val="010066"/>
                          </a:solidFill>
                        </a:rPr>
                        <m:t>ln</m:t>
                      </m:r>
                      <m:r>
                        <m:rPr>
                          <m:nor/>
                        </m:rPr>
                        <a:rPr lang="en-US" altLang="en-US" b="0" i="1" dirty="0" smtClean="0">
                          <a:solidFill>
                            <a:srgbClr val="010066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altLang="en-US" i="1" dirty="0">
                          <a:solidFill>
                            <a:srgbClr val="010066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GB" altLang="en-US" dirty="0"/>
                        <m:t> 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Object 8">
                <a:extLst>
                  <a:ext uri="{FF2B5EF4-FFF2-40B4-BE49-F238E27FC236}">
                    <a16:creationId xmlns:a16="http://schemas.microsoft.com/office/drawing/2014/main" id="{D0A16E64-5555-4DD4-ADCA-35ED5C9ED6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58884" y="3608287"/>
                <a:ext cx="1672286" cy="8763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7">
                <a:extLst>
                  <a:ext uri="{FF2B5EF4-FFF2-40B4-BE49-F238E27FC236}">
                    <a16:creationId xmlns:a16="http://schemas.microsoft.com/office/drawing/2014/main" id="{A63BC838-237E-4AE0-8A4B-534CDA644342}"/>
                  </a:ext>
                </a:extLst>
              </p:cNvPr>
              <p:cNvSpPr txBox="1"/>
              <p:nvPr/>
            </p:nvSpPr>
            <p:spPr bwMode="auto">
              <a:xfrm>
                <a:off x="4389648" y="3608288"/>
                <a:ext cx="883045" cy="87629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Object 7">
                <a:extLst>
                  <a:ext uri="{FF2B5EF4-FFF2-40B4-BE49-F238E27FC236}">
                    <a16:creationId xmlns:a16="http://schemas.microsoft.com/office/drawing/2014/main" id="{A63BC838-237E-4AE0-8A4B-534CDA6443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89648" y="3608288"/>
                <a:ext cx="883045" cy="8762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ject 8">
                <a:extLst>
                  <a:ext uri="{FF2B5EF4-FFF2-40B4-BE49-F238E27FC236}">
                    <a16:creationId xmlns:a16="http://schemas.microsoft.com/office/drawing/2014/main" id="{A6625E1F-3D6E-4C32-B4B5-810C02937B4B}"/>
                  </a:ext>
                </a:extLst>
              </p:cNvPr>
              <p:cNvSpPr txBox="1"/>
              <p:nvPr/>
            </p:nvSpPr>
            <p:spPr bwMode="auto">
              <a:xfrm>
                <a:off x="2971722" y="4706233"/>
                <a:ext cx="1672286" cy="8763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m:rPr>
                          <m:nor/>
                        </m:rPr>
                        <a:rPr lang="en-GB" altLang="en-US" dirty="0">
                          <a:solidFill>
                            <a:srgbClr val="010066"/>
                          </a:solidFill>
                        </a:rPr>
                        <m:t>(</m:t>
                      </m:r>
                      <m:r>
                        <m:rPr>
                          <m:nor/>
                        </m:rPr>
                        <a:rPr lang="en-GB" altLang="en-US" dirty="0">
                          <a:solidFill>
                            <a:srgbClr val="010066"/>
                          </a:solidFill>
                        </a:rPr>
                        <m:t>log</m:t>
                      </m:r>
                      <m:r>
                        <m:rPr>
                          <m:nor/>
                        </m:rPr>
                        <a:rPr lang="en-GB" altLang="en-US" i="1" baseline="-25000" dirty="0">
                          <a:solidFill>
                            <a:srgbClr val="010066"/>
                          </a:solidFill>
                        </a:rPr>
                        <m:t>a</m:t>
                      </m:r>
                      <m:r>
                        <m:rPr>
                          <m:nor/>
                        </m:rPr>
                        <a:rPr lang="en-GB" altLang="en-US" dirty="0">
                          <a:solidFill>
                            <a:srgbClr val="010066"/>
                          </a:solidFill>
                        </a:rPr>
                        <m:t> </m:t>
                      </m:r>
                      <m:r>
                        <m:rPr>
                          <m:nor/>
                        </m:rPr>
                        <a:rPr lang="en-GB" altLang="en-US" i="1" dirty="0">
                          <a:solidFill>
                            <a:srgbClr val="010066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GB" altLang="en-US" dirty="0"/>
                        <m:t> 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Object 8">
                <a:extLst>
                  <a:ext uri="{FF2B5EF4-FFF2-40B4-BE49-F238E27FC236}">
                    <a16:creationId xmlns:a16="http://schemas.microsoft.com/office/drawing/2014/main" id="{A6625E1F-3D6E-4C32-B4B5-810C02937B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71722" y="4706233"/>
                <a:ext cx="1672286" cy="8763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ject 7">
                <a:extLst>
                  <a:ext uri="{FF2B5EF4-FFF2-40B4-BE49-F238E27FC236}">
                    <a16:creationId xmlns:a16="http://schemas.microsoft.com/office/drawing/2014/main" id="{61BA06FE-76A4-4A23-A91B-12B198D21018}"/>
                  </a:ext>
                </a:extLst>
              </p:cNvPr>
              <p:cNvSpPr txBox="1"/>
              <p:nvPr/>
            </p:nvSpPr>
            <p:spPr bwMode="auto">
              <a:xfrm>
                <a:off x="4439107" y="4707880"/>
                <a:ext cx="1257765" cy="87629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0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Object 7">
                <a:extLst>
                  <a:ext uri="{FF2B5EF4-FFF2-40B4-BE49-F238E27FC236}">
                    <a16:creationId xmlns:a16="http://schemas.microsoft.com/office/drawing/2014/main" id="{61BA06FE-76A4-4A23-A91B-12B198D210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39107" y="4707880"/>
                <a:ext cx="1257765" cy="8762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E2262791-D574-4D88-BCBB-7F74ECBF89EB}"/>
              </a:ext>
            </a:extLst>
          </p:cNvPr>
          <p:cNvSpPr/>
          <p:nvPr/>
        </p:nvSpPr>
        <p:spPr>
          <a:xfrm>
            <a:off x="2981835" y="4661783"/>
            <a:ext cx="2772218" cy="999465"/>
          </a:xfrm>
          <a:prstGeom prst="rect">
            <a:avLst/>
          </a:prstGeom>
          <a:noFill/>
          <a:ln w="381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6235F0-5829-476E-8E37-E15EB01D6CD2}"/>
              </a:ext>
            </a:extLst>
          </p:cNvPr>
          <p:cNvSpPr/>
          <p:nvPr/>
        </p:nvSpPr>
        <p:spPr>
          <a:xfrm>
            <a:off x="2971722" y="3470521"/>
            <a:ext cx="2772218" cy="999465"/>
          </a:xfrm>
          <a:prstGeom prst="rect">
            <a:avLst/>
          </a:prstGeom>
          <a:noFill/>
          <a:ln w="381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34503EC-F118-4371-9A48-27FDEAC350A0}"/>
              </a:ext>
            </a:extLst>
          </p:cNvPr>
          <p:cNvSpPr/>
          <p:nvPr/>
        </p:nvSpPr>
        <p:spPr>
          <a:xfrm>
            <a:off x="2951910" y="2314083"/>
            <a:ext cx="2772218" cy="999465"/>
          </a:xfrm>
          <a:prstGeom prst="rect">
            <a:avLst/>
          </a:prstGeom>
          <a:noFill/>
          <a:ln w="381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9FDCFE9-16DD-4F87-BCF7-989927CD0727}"/>
              </a:ext>
            </a:extLst>
          </p:cNvPr>
          <p:cNvSpPr/>
          <p:nvPr/>
        </p:nvSpPr>
        <p:spPr>
          <a:xfrm>
            <a:off x="2932098" y="1130646"/>
            <a:ext cx="2772218" cy="999465"/>
          </a:xfrm>
          <a:prstGeom prst="rect">
            <a:avLst/>
          </a:prstGeom>
          <a:noFill/>
          <a:ln w="381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50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8588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Functions of the form </a:t>
            </a:r>
            <a:r>
              <a:rPr lang="en-GB" sz="2800" i="1" dirty="0" err="1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 err="1">
                <a:latin typeface="Times New Roman" pitchFamily="18" charset="0"/>
                <a:cs typeface="Arial" charset="0"/>
              </a:rPr>
              <a:t>kx</a:t>
            </a:r>
            <a:endParaRPr lang="en-GB" sz="2800" i="1" baseline="30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475139" name="Text Box 3"/>
          <p:cNvSpPr txBox="1">
            <a:spLocks noChangeArrowheads="1"/>
          </p:cNvSpPr>
          <p:nvPr/>
        </p:nvSpPr>
        <p:spPr bwMode="auto">
          <a:xfrm>
            <a:off x="246063" y="911225"/>
            <a:ext cx="87757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Suppose we are asked to differentiate a function of the form </a:t>
            </a:r>
            <a:r>
              <a:rPr lang="en-GB" sz="2400" i="1" dirty="0" err="1">
                <a:solidFill>
                  <a:srgbClr val="010066"/>
                </a:solidFill>
                <a:latin typeface="Times New Roman" pitchFamily="18" charset="0"/>
              </a:rPr>
              <a:t>e</a:t>
            </a:r>
            <a:r>
              <a:rPr lang="en-GB" sz="2400" i="1" baseline="30000" dirty="0" err="1">
                <a:solidFill>
                  <a:srgbClr val="010066"/>
                </a:solidFill>
                <a:latin typeface="Times New Roman" pitchFamily="18" charset="0"/>
              </a:rPr>
              <a:t>kx</a:t>
            </a:r>
            <a:r>
              <a:rPr lang="en-GB" sz="2400" dirty="0">
                <a:solidFill>
                  <a:srgbClr val="010066"/>
                </a:solidFill>
              </a:rPr>
              <a:t>, </a:t>
            </a:r>
            <a:r>
              <a:rPr lang="en-GB" dirty="0">
                <a:solidFill>
                  <a:srgbClr val="010066"/>
                </a:solidFill>
                <a:latin typeface="+mn-lt"/>
              </a:rPr>
              <a:t>where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k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dirty="0">
                <a:solidFill>
                  <a:srgbClr val="010066"/>
                </a:solidFill>
                <a:latin typeface="+mn-lt"/>
              </a:rPr>
              <a:t>is a constant. For example,</a:t>
            </a:r>
          </a:p>
        </p:txBody>
      </p:sp>
      <p:sp>
        <p:nvSpPr>
          <p:cNvPr id="475140" name="Text Box 4"/>
          <p:cNvSpPr txBox="1">
            <a:spLocks noChangeArrowheads="1"/>
          </p:cNvSpPr>
          <p:nvPr/>
        </p:nvSpPr>
        <p:spPr bwMode="auto">
          <a:xfrm>
            <a:off x="250825" y="1916113"/>
            <a:ext cx="5666936" cy="46166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Differentiate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y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e</a:t>
            </a:r>
            <a:r>
              <a:rPr lang="en-GB" sz="2400" baseline="30000" dirty="0"/>
              <a:t>5</a:t>
            </a:r>
            <a:r>
              <a:rPr lang="en-GB" sz="2400" i="1" baseline="30000" dirty="0">
                <a:latin typeface="Times New Roman" pitchFamily="18" charset="0"/>
              </a:rPr>
              <a:t>x</a:t>
            </a:r>
            <a:r>
              <a:rPr lang="en-GB" sz="2400" dirty="0"/>
              <a:t> </a:t>
            </a:r>
            <a:r>
              <a:rPr lang="en-GB" sz="2400" baseline="30000" dirty="0"/>
              <a:t> </a:t>
            </a:r>
            <a:r>
              <a:rPr lang="en-GB" dirty="0">
                <a:latin typeface="+mn-lt"/>
              </a:rPr>
              <a:t>with respect to </a:t>
            </a:r>
            <a:r>
              <a:rPr lang="en-GB" sz="2400" i="1" dirty="0">
                <a:latin typeface="Times New Roman" pitchFamily="18" charset="0"/>
              </a:rPr>
              <a:t>x.</a:t>
            </a:r>
            <a:endParaRPr lang="en-US" sz="2400" i="1" dirty="0">
              <a:latin typeface="Times New Roman" pitchFamily="18" charset="0"/>
            </a:endParaRPr>
          </a:p>
        </p:txBody>
      </p:sp>
      <p:graphicFrame>
        <p:nvGraphicFramePr>
          <p:cNvPr id="475141" name="Object 5"/>
          <p:cNvGraphicFramePr>
            <a:graphicFrameLocks noChangeAspect="1"/>
          </p:cNvGraphicFramePr>
          <p:nvPr/>
        </p:nvGraphicFramePr>
        <p:xfrm>
          <a:off x="1954213" y="3124200"/>
          <a:ext cx="952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952200" imgH="736560" progId="Equation.DSMT4">
                  <p:embed/>
                </p:oleObj>
              </mc:Choice>
              <mc:Fallback>
                <p:oleObj name="Equation" r:id="rId4" imgW="952200" imgH="736560" progId="Equation.DSMT4">
                  <p:embed/>
                  <p:pic>
                    <p:nvPicPr>
                      <p:cNvPr id="4751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4213" y="3124200"/>
                        <a:ext cx="9525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5142" name="Object 6"/>
          <p:cNvGraphicFramePr>
            <a:graphicFrameLocks noChangeAspect="1"/>
          </p:cNvGraphicFramePr>
          <p:nvPr/>
        </p:nvGraphicFramePr>
        <p:xfrm>
          <a:off x="5634038" y="3114675"/>
          <a:ext cx="8763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876240" imgH="736560" progId="Equation.DSMT4">
                  <p:embed/>
                </p:oleObj>
              </mc:Choice>
              <mc:Fallback>
                <p:oleObj name="Equation" r:id="rId6" imgW="876240" imgH="736560" progId="Equation.DSMT4">
                  <p:embed/>
                  <p:pic>
                    <p:nvPicPr>
                      <p:cNvPr id="47514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4038" y="3114675"/>
                        <a:ext cx="8763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50825" y="3941763"/>
            <a:ext cx="4697413" cy="736600"/>
            <a:chOff x="158" y="2196"/>
            <a:chExt cx="2959" cy="464"/>
          </a:xfrm>
        </p:grpSpPr>
        <p:sp>
          <p:nvSpPr>
            <p:cNvPr id="475144" name="Text Box 8"/>
            <p:cNvSpPr txBox="1">
              <a:spLocks noChangeArrowheads="1"/>
            </p:cNvSpPr>
            <p:nvPr/>
          </p:nvSpPr>
          <p:spPr bwMode="auto">
            <a:xfrm>
              <a:off x="158" y="2258"/>
              <a:ext cx="19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srgbClr val="000066"/>
                  </a:solidFill>
                  <a:latin typeface="+mn-lt"/>
                </a:rPr>
                <a:t>Using the chain rule:</a:t>
              </a:r>
              <a:endParaRPr lang="en-US" sz="2400" dirty="0">
                <a:solidFill>
                  <a:srgbClr val="000066"/>
                </a:solidFill>
                <a:latin typeface="+mn-lt"/>
              </a:endParaRPr>
            </a:p>
          </p:txBody>
        </p:sp>
        <p:graphicFrame>
          <p:nvGraphicFramePr>
            <p:cNvPr id="475145" name="Object 9"/>
            <p:cNvGraphicFramePr>
              <a:graphicFrameLocks noChangeAspect="1"/>
            </p:cNvGraphicFramePr>
            <p:nvPr/>
          </p:nvGraphicFramePr>
          <p:xfrm>
            <a:off x="2053" y="2196"/>
            <a:ext cx="1064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Equation" r:id="rId8" imgW="1688760" imgH="736560" progId="Equation.DSMT4">
                    <p:embed/>
                  </p:oleObj>
                </mc:Choice>
                <mc:Fallback>
                  <p:oleObj name="Equation" r:id="rId8" imgW="1688760" imgH="736560" progId="Equation.DSMT4">
                    <p:embed/>
                    <p:pic>
                      <p:nvPicPr>
                        <p:cNvPr id="475145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3" y="2196"/>
                          <a:ext cx="1064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75146" name="Object 10"/>
          <p:cNvGraphicFramePr>
            <a:graphicFrameLocks noChangeAspect="1"/>
          </p:cNvGraphicFramePr>
          <p:nvPr/>
        </p:nvGraphicFramePr>
        <p:xfrm>
          <a:off x="5053013" y="4138613"/>
          <a:ext cx="9525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952200" imgH="342720" progId="Equation.DSMT4">
                  <p:embed/>
                </p:oleObj>
              </mc:Choice>
              <mc:Fallback>
                <p:oleObj name="Equation" r:id="rId10" imgW="952200" imgH="342720" progId="Equation.DSMT4">
                  <p:embed/>
                  <p:pic>
                    <p:nvPicPr>
                      <p:cNvPr id="47514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013" y="4138613"/>
                        <a:ext cx="9525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5147" name="Object 11"/>
          <p:cNvGraphicFramePr>
            <a:graphicFrameLocks noChangeAspect="1"/>
          </p:cNvGraphicFramePr>
          <p:nvPr/>
        </p:nvGraphicFramePr>
        <p:xfrm>
          <a:off x="5053013" y="5202238"/>
          <a:ext cx="787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2" imgW="787320" imgH="342720" progId="Equation.DSMT4">
                  <p:embed/>
                </p:oleObj>
              </mc:Choice>
              <mc:Fallback>
                <p:oleObj name="Equation" r:id="rId12" imgW="787320" imgH="342720" progId="Equation.DSMT4">
                  <p:embed/>
                  <p:pic>
                    <p:nvPicPr>
                      <p:cNvPr id="47514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013" y="5202238"/>
                        <a:ext cx="7874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50825" y="2566990"/>
            <a:ext cx="6496050" cy="461963"/>
            <a:chOff x="158" y="1254"/>
            <a:chExt cx="4092" cy="291"/>
          </a:xfrm>
        </p:grpSpPr>
        <p:sp>
          <p:nvSpPr>
            <p:cNvPr id="475149" name="Text Box 13"/>
            <p:cNvSpPr txBox="1">
              <a:spLocks noChangeArrowheads="1"/>
            </p:cNvSpPr>
            <p:nvPr/>
          </p:nvSpPr>
          <p:spPr bwMode="auto">
            <a:xfrm>
              <a:off x="158" y="1254"/>
              <a:ext cx="40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srgbClr val="000066"/>
                  </a:solidFill>
                  <a:latin typeface="+mn-lt"/>
                </a:rPr>
                <a:t>Let</a:t>
              </a:r>
              <a:r>
                <a:rPr lang="en-GB" sz="2400" dirty="0">
                  <a:solidFill>
                    <a:srgbClr val="000066"/>
                  </a:solidFill>
                </a:rPr>
                <a:t> 				</a:t>
              </a:r>
              <a:r>
                <a:rPr lang="en-GB" dirty="0">
                  <a:solidFill>
                    <a:srgbClr val="000066"/>
                  </a:solidFill>
                  <a:latin typeface="+mn-lt"/>
                </a:rPr>
                <a:t>where </a:t>
              </a:r>
              <a:r>
                <a:rPr lang="en-GB" sz="2400" dirty="0">
                  <a:solidFill>
                    <a:srgbClr val="010066"/>
                  </a:solidFill>
                </a:rPr>
                <a:t>	</a:t>
              </a:r>
              <a:r>
                <a:rPr lang="en-GB" sz="2400" i="1" dirty="0">
                  <a:solidFill>
                    <a:srgbClr val="010066"/>
                  </a:solidFill>
                  <a:latin typeface="Times New Roman" pitchFamily="18" charset="0"/>
                </a:rPr>
                <a:t>u</a:t>
              </a:r>
              <a:r>
                <a:rPr lang="en-GB" sz="2400" dirty="0">
                  <a:solidFill>
                    <a:srgbClr val="010066"/>
                  </a:solidFill>
                </a:rPr>
                <a:t> = </a:t>
              </a:r>
              <a:r>
                <a:rPr lang="en-GB" sz="2400" dirty="0">
                  <a:solidFill>
                    <a:srgbClr val="000066"/>
                  </a:solidFill>
                </a:rPr>
                <a:t>5</a:t>
              </a:r>
              <a:r>
                <a:rPr lang="en-GB" sz="2400" i="1" dirty="0">
                  <a:solidFill>
                    <a:srgbClr val="000066"/>
                  </a:solidFill>
                  <a:latin typeface="Times New Roman" pitchFamily="18" charset="0"/>
                </a:rPr>
                <a:t>x</a:t>
              </a:r>
              <a:endParaRPr lang="en-US" sz="2400" dirty="0">
                <a:solidFill>
                  <a:srgbClr val="000066"/>
                </a:solidFill>
              </a:endParaRPr>
            </a:p>
          </p:txBody>
        </p:sp>
        <p:graphicFrame>
          <p:nvGraphicFramePr>
            <p:cNvPr id="475150" name="Object 14"/>
            <p:cNvGraphicFramePr>
              <a:graphicFrameLocks noChangeAspect="1"/>
            </p:cNvGraphicFramePr>
            <p:nvPr/>
          </p:nvGraphicFramePr>
          <p:xfrm>
            <a:off x="1350" y="1269"/>
            <a:ext cx="480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" name="Equation" r:id="rId14" imgW="761760" imgH="406080" progId="Equation.DSMT4">
                    <p:embed/>
                  </p:oleObj>
                </mc:Choice>
                <mc:Fallback>
                  <p:oleObj name="Equation" r:id="rId14" imgW="761760" imgH="406080" progId="Equation.DSMT4">
                    <p:embed/>
                    <p:pic>
                      <p:nvPicPr>
                        <p:cNvPr id="47515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50" y="1269"/>
                          <a:ext cx="480" cy="2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75151" name="Object 15"/>
          <p:cNvGraphicFramePr>
            <a:graphicFrameLocks noChangeAspect="1"/>
          </p:cNvGraphicFramePr>
          <p:nvPr/>
        </p:nvGraphicFramePr>
        <p:xfrm>
          <a:off x="5053013" y="4768850"/>
          <a:ext cx="673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6" imgW="672840" imgH="342720" progId="Equation.DSMT4">
                  <p:embed/>
                </p:oleObj>
              </mc:Choice>
              <mc:Fallback>
                <p:oleObj name="Equation" r:id="rId16" imgW="672840" imgH="342720" progId="Equation.DSMT4">
                  <p:embed/>
                  <p:pic>
                    <p:nvPicPr>
                      <p:cNvPr id="47515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013" y="4768850"/>
                        <a:ext cx="6731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5152" name="Text Box 16"/>
          <p:cNvSpPr txBox="1">
            <a:spLocks noChangeArrowheads="1"/>
          </p:cNvSpPr>
          <p:nvPr/>
        </p:nvSpPr>
        <p:spPr bwMode="auto">
          <a:xfrm>
            <a:off x="250825" y="5635625"/>
            <a:ext cx="86036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>
                <a:latin typeface="+mn-lt"/>
              </a:rPr>
              <a:t>In practice, we wouldn’t need to include this much working.</a:t>
            </a:r>
            <a:endParaRPr lang="en-US" sz="240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40" grpId="0" animBg="1"/>
      <p:bldP spid="4751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8588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Functions of the form </a:t>
            </a:r>
            <a:r>
              <a:rPr lang="en-GB" sz="2800" i="1" dirty="0" err="1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 err="1">
                <a:latin typeface="Times New Roman" pitchFamily="18" charset="0"/>
                <a:cs typeface="Arial" charset="0"/>
              </a:rPr>
              <a:t>kx</a:t>
            </a:r>
            <a:endParaRPr lang="en-GB" sz="2800" i="1" baseline="30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477187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732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We would just remember that in general,</a:t>
            </a:r>
          </a:p>
        </p:txBody>
      </p:sp>
      <p:sp>
        <p:nvSpPr>
          <p:cNvPr id="477188" name="Text Box 4"/>
          <p:cNvSpPr txBox="1">
            <a:spLocks noChangeArrowheads="1"/>
          </p:cNvSpPr>
          <p:nvPr/>
        </p:nvSpPr>
        <p:spPr bwMode="auto">
          <a:xfrm>
            <a:off x="250825" y="2360613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66"/>
                </a:solidFill>
                <a:latin typeface="+mn-lt"/>
              </a:rPr>
              <a:t>For example,	</a:t>
            </a:r>
            <a:endParaRPr lang="en-US" sz="24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77189" name="Text Box 5"/>
          <p:cNvSpPr txBox="1">
            <a:spLocks noChangeArrowheads="1"/>
          </p:cNvSpPr>
          <p:nvPr/>
        </p:nvSpPr>
        <p:spPr bwMode="auto">
          <a:xfrm>
            <a:off x="250825" y="5199063"/>
            <a:ext cx="86375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sz="2400" dirty="0">
                <a:latin typeface="+mn-lt"/>
              </a:rPr>
              <a:t>We can use the chain rule to extend this to any function of the form </a:t>
            </a:r>
            <a:r>
              <a:rPr lang="en-GB" sz="2400" i="1" dirty="0" err="1">
                <a:solidFill>
                  <a:srgbClr val="010066"/>
                </a:solidFill>
                <a:latin typeface="Times New Roman" pitchFamily="18" charset="0"/>
              </a:rPr>
              <a:t>e</a:t>
            </a:r>
            <a:r>
              <a:rPr lang="en-GB" sz="2400" i="1" baseline="30000" dirty="0" err="1">
                <a:solidFill>
                  <a:srgbClr val="010066"/>
                </a:solidFill>
                <a:latin typeface="Times New Roman" pitchFamily="18" charset="0"/>
              </a:rPr>
              <a:t>f</a:t>
            </a:r>
            <a:r>
              <a:rPr lang="en-GB" sz="2400" baseline="30000" dirty="0">
                <a:solidFill>
                  <a:srgbClr val="010066"/>
                </a:solidFill>
              </a:rPr>
              <a:t>(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</a:rPr>
              <a:t>)</a:t>
            </a:r>
            <a:r>
              <a:rPr lang="en-GB" sz="2400" dirty="0"/>
              <a:t>.</a:t>
            </a:r>
            <a:endParaRPr lang="en-US" sz="2400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79725" y="1414463"/>
            <a:ext cx="3384550" cy="935037"/>
            <a:chOff x="1814" y="935"/>
            <a:chExt cx="2132" cy="589"/>
          </a:xfrm>
        </p:grpSpPr>
        <p:sp>
          <p:nvSpPr>
            <p:cNvPr id="477191" name="Rectangle 7"/>
            <p:cNvSpPr>
              <a:spLocks noChangeArrowheads="1"/>
            </p:cNvSpPr>
            <p:nvPr/>
          </p:nvSpPr>
          <p:spPr bwMode="auto">
            <a:xfrm>
              <a:off x="1814" y="935"/>
              <a:ext cx="2132" cy="58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graphicFrame>
          <p:nvGraphicFramePr>
            <p:cNvPr id="477192" name="Object 8"/>
            <p:cNvGraphicFramePr>
              <a:graphicFrameLocks noChangeAspect="1"/>
            </p:cNvGraphicFramePr>
            <p:nvPr/>
          </p:nvGraphicFramePr>
          <p:xfrm>
            <a:off x="1936" y="998"/>
            <a:ext cx="1888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" name="Equation" r:id="rId4" imgW="2997000" imgH="736560" progId="Equation.DSMT4">
                    <p:embed/>
                  </p:oleObj>
                </mc:Choice>
                <mc:Fallback>
                  <p:oleObj name="Equation" r:id="rId4" imgW="2997000" imgH="736560" progId="Equation.DSMT4">
                    <p:embed/>
                    <p:pic>
                      <p:nvPicPr>
                        <p:cNvPr id="477192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36" y="998"/>
                          <a:ext cx="1888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77193" name="Object 9"/>
          <p:cNvGraphicFramePr>
            <a:graphicFrameLocks noChangeAspect="1"/>
          </p:cNvGraphicFramePr>
          <p:nvPr/>
        </p:nvGraphicFramePr>
        <p:xfrm>
          <a:off x="2049463" y="3557588"/>
          <a:ext cx="2184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2184120" imgH="736560" progId="Equation.DSMT4">
                  <p:embed/>
                </p:oleObj>
              </mc:Choice>
              <mc:Fallback>
                <p:oleObj name="Equation" r:id="rId6" imgW="2184120" imgH="736560" progId="Equation.DSMT4">
                  <p:embed/>
                  <p:pic>
                    <p:nvPicPr>
                      <p:cNvPr id="47719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9463" y="3557588"/>
                        <a:ext cx="21844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7194" name="Object 10"/>
          <p:cNvGraphicFramePr>
            <a:graphicFrameLocks noChangeAspect="1"/>
          </p:cNvGraphicFramePr>
          <p:nvPr/>
        </p:nvGraphicFramePr>
        <p:xfrm>
          <a:off x="2049463" y="2763838"/>
          <a:ext cx="1803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1803240" imgH="736560" progId="Equation.DSMT4">
                  <p:embed/>
                </p:oleObj>
              </mc:Choice>
              <mc:Fallback>
                <p:oleObj name="Equation" r:id="rId8" imgW="1803240" imgH="736560" progId="Equation.DSMT4">
                  <p:embed/>
                  <p:pic>
                    <p:nvPicPr>
                      <p:cNvPr id="47719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9463" y="2763838"/>
                        <a:ext cx="18034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7195" name="Object 11"/>
          <p:cNvGraphicFramePr>
            <a:graphicFrameLocks noChangeAspect="1"/>
          </p:cNvGraphicFramePr>
          <p:nvPr/>
        </p:nvGraphicFramePr>
        <p:xfrm>
          <a:off x="2036763" y="4340225"/>
          <a:ext cx="15494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1549080" imgH="850680" progId="Equation.DSMT4">
                  <p:embed/>
                </p:oleObj>
              </mc:Choice>
              <mc:Fallback>
                <p:oleObj name="Equation" r:id="rId10" imgW="1549080" imgH="850680" progId="Equation.DSMT4">
                  <p:embed/>
                  <p:pic>
                    <p:nvPicPr>
                      <p:cNvPr id="47719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763" y="4340225"/>
                        <a:ext cx="154940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188" grpId="0"/>
      <p:bldP spid="47718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8588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>
                <a:cs typeface="Arial" charset="0"/>
              </a:rPr>
              <a:t>Functions of the form </a:t>
            </a:r>
            <a:r>
              <a:rPr lang="en-GB" sz="2800" i="1" dirty="0" err="1">
                <a:latin typeface="Times New Roman" pitchFamily="18" charset="0"/>
                <a:cs typeface="Arial" charset="0"/>
              </a:rPr>
              <a:t>e</a:t>
            </a:r>
            <a:r>
              <a:rPr lang="en-GB" sz="2800" i="1" baseline="30000" dirty="0" err="1">
                <a:latin typeface="Times New Roman" pitchFamily="18" charset="0"/>
                <a:cs typeface="Arial" charset="0"/>
              </a:rPr>
              <a:t>f</a:t>
            </a:r>
            <a:r>
              <a:rPr lang="en-GB" sz="2800" baseline="30000" dirty="0">
                <a:cs typeface="Arial" charset="0"/>
              </a:rPr>
              <a:t>(</a:t>
            </a:r>
            <a:r>
              <a:rPr lang="en-GB" sz="2800" i="1" baseline="30000" dirty="0">
                <a:latin typeface="Times New Roman" pitchFamily="18" charset="0"/>
                <a:cs typeface="Arial" charset="0"/>
              </a:rPr>
              <a:t>x</a:t>
            </a:r>
            <a:r>
              <a:rPr lang="en-GB" sz="2800" baseline="30000" dirty="0">
                <a:cs typeface="Arial" charset="0"/>
              </a:rPr>
              <a:t>)</a:t>
            </a:r>
            <a:endParaRPr lang="en-GB" sz="2800" i="1" baseline="300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479235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732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+mn-lt"/>
              </a:rPr>
              <a:t>If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</a:rPr>
              <a:t> = </a:t>
            </a:r>
            <a:r>
              <a:rPr lang="en-GB" sz="2400" i="1" dirty="0" err="1">
                <a:solidFill>
                  <a:srgbClr val="010066"/>
                </a:solidFill>
                <a:latin typeface="Times New Roman" pitchFamily="18" charset="0"/>
              </a:rPr>
              <a:t>e</a:t>
            </a:r>
            <a:r>
              <a:rPr lang="en-GB" sz="2400" i="1" baseline="30000" dirty="0" err="1">
                <a:solidFill>
                  <a:srgbClr val="010066"/>
                </a:solidFill>
                <a:latin typeface="Times New Roman" pitchFamily="18" charset="0"/>
              </a:rPr>
              <a:t>f</a:t>
            </a:r>
            <a:r>
              <a:rPr lang="en-GB" sz="2400" baseline="30000" dirty="0">
                <a:solidFill>
                  <a:srgbClr val="010066"/>
                </a:solidFill>
              </a:rPr>
              <a:t>(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then we can let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0825" y="2787650"/>
            <a:ext cx="4697413" cy="736600"/>
            <a:chOff x="158" y="2196"/>
            <a:chExt cx="2959" cy="464"/>
          </a:xfrm>
        </p:grpSpPr>
        <p:sp>
          <p:nvSpPr>
            <p:cNvPr id="479237" name="Text Box 5"/>
            <p:cNvSpPr txBox="1">
              <a:spLocks noChangeArrowheads="1"/>
            </p:cNvSpPr>
            <p:nvPr/>
          </p:nvSpPr>
          <p:spPr bwMode="auto">
            <a:xfrm>
              <a:off x="158" y="2258"/>
              <a:ext cx="197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srgbClr val="000066"/>
                  </a:solidFill>
                  <a:latin typeface="+mn-lt"/>
                </a:rPr>
                <a:t>Using the chain rule:</a:t>
              </a:r>
              <a:endParaRPr lang="en-US" sz="2400" dirty="0">
                <a:solidFill>
                  <a:srgbClr val="000066"/>
                </a:solidFill>
                <a:latin typeface="+mn-lt"/>
              </a:endParaRPr>
            </a:p>
          </p:txBody>
        </p:sp>
        <p:graphicFrame>
          <p:nvGraphicFramePr>
            <p:cNvPr id="479238" name="Object 6"/>
            <p:cNvGraphicFramePr>
              <a:graphicFrameLocks noChangeAspect="1"/>
            </p:cNvGraphicFramePr>
            <p:nvPr/>
          </p:nvGraphicFramePr>
          <p:xfrm>
            <a:off x="2053" y="2196"/>
            <a:ext cx="1064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4" name="Equation" r:id="rId4" imgW="1688760" imgH="736560" progId="Equation.DSMT4">
                    <p:embed/>
                  </p:oleObj>
                </mc:Choice>
                <mc:Fallback>
                  <p:oleObj name="Equation" r:id="rId4" imgW="1688760" imgH="736560" progId="Equation.DSMT4">
                    <p:embed/>
                    <p:pic>
                      <p:nvPicPr>
                        <p:cNvPr id="479238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3" y="2196"/>
                          <a:ext cx="1064" cy="4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9239" name="Object 7"/>
              <p:cNvSpPr txBox="1"/>
              <p:nvPr/>
            </p:nvSpPr>
            <p:spPr bwMode="auto">
              <a:xfrm>
                <a:off x="5186362" y="2959099"/>
                <a:ext cx="1977925" cy="492125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sup>
                      </m:sSup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9239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86362" y="2959099"/>
                <a:ext cx="1977925" cy="492125"/>
              </a:xfrm>
              <a:prstGeom prst="rect">
                <a:avLst/>
              </a:prstGeom>
              <a:blipFill>
                <a:blip r:embed="rId6"/>
                <a:stretch>
                  <a:fillRect b="-135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9240" name="Text Box 8"/>
          <p:cNvSpPr txBox="1">
            <a:spLocks noChangeArrowheads="1"/>
          </p:cNvSpPr>
          <p:nvPr/>
        </p:nvSpPr>
        <p:spPr bwMode="auto">
          <a:xfrm>
            <a:off x="250825" y="1412875"/>
            <a:ext cx="76335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FFFF"/>
                </a:solidFill>
              </a:rPr>
              <a:t>Let</a:t>
            </a:r>
            <a:r>
              <a:rPr lang="en-GB" sz="2400" dirty="0">
                <a:solidFill>
                  <a:srgbClr val="000066"/>
                </a:solidFill>
              </a:rPr>
              <a:t> 				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where</a:t>
            </a:r>
            <a:r>
              <a:rPr lang="en-GB" sz="2400" dirty="0">
                <a:solidFill>
                  <a:srgbClr val="010066"/>
                </a:solidFill>
              </a:rPr>
              <a:t> 	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 = </a:t>
            </a:r>
            <a:r>
              <a:rPr lang="en-GB" sz="2400" i="1" dirty="0">
                <a:solidFill>
                  <a:srgbClr val="000066"/>
                </a:solidFill>
                <a:latin typeface="Times New Roman" pitchFamily="18" charset="0"/>
              </a:rPr>
              <a:t>f</a:t>
            </a:r>
            <a:r>
              <a:rPr lang="en-GB" sz="2400" dirty="0">
                <a:solidFill>
                  <a:srgbClr val="000066"/>
                </a:solidFill>
              </a:rPr>
              <a:t>(</a:t>
            </a:r>
            <a:r>
              <a:rPr lang="en-GB" sz="2400" i="1" dirty="0">
                <a:solidFill>
                  <a:srgbClr val="00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00066"/>
                </a:solidFill>
              </a:rPr>
              <a:t>)</a:t>
            </a:r>
            <a:endParaRPr lang="en-US" sz="2400" dirty="0">
              <a:solidFill>
                <a:srgbClr val="000066"/>
              </a:solidFill>
            </a:endParaRPr>
          </a:p>
        </p:txBody>
      </p:sp>
      <p:graphicFrame>
        <p:nvGraphicFramePr>
          <p:cNvPr id="479241" name="Object 9"/>
          <p:cNvGraphicFramePr>
            <a:graphicFrameLocks noChangeAspect="1"/>
          </p:cNvGraphicFramePr>
          <p:nvPr/>
        </p:nvGraphicFramePr>
        <p:xfrm>
          <a:off x="2162175" y="1455738"/>
          <a:ext cx="762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7" imgW="761760" imgH="406080" progId="Equation.DSMT4">
                  <p:embed/>
                </p:oleObj>
              </mc:Choice>
              <mc:Fallback>
                <p:oleObj name="Equation" r:id="rId7" imgW="761760" imgH="406080" progId="Equation.DSMT4">
                  <p:embed/>
                  <p:pic>
                    <p:nvPicPr>
                      <p:cNvPr id="47924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2175" y="1455738"/>
                        <a:ext cx="7620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79242" name="Object 10"/>
              <p:cNvSpPr txBox="1"/>
              <p:nvPr/>
            </p:nvSpPr>
            <p:spPr bwMode="auto">
              <a:xfrm>
                <a:off x="5195887" y="3513137"/>
                <a:ext cx="1736575" cy="492125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9242" name="Object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95887" y="3513137"/>
                <a:ext cx="1736575" cy="4921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9243" name="Object 11"/>
              <p:cNvSpPr txBox="1"/>
              <p:nvPr/>
            </p:nvSpPr>
            <p:spPr bwMode="auto">
              <a:xfrm>
                <a:off x="5531015" y="1937580"/>
                <a:ext cx="1630362" cy="895349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9243" name="Object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31015" y="1937580"/>
                <a:ext cx="1630362" cy="8953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50825" y="1949450"/>
            <a:ext cx="2940050" cy="736600"/>
            <a:chOff x="158" y="1228"/>
            <a:chExt cx="1852" cy="4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9245" name="Object 13"/>
                <p:cNvSpPr txBox="1"/>
                <p:nvPr/>
              </p:nvSpPr>
              <p:spPr bwMode="auto">
                <a:xfrm>
                  <a:off x="1194" y="1228"/>
                  <a:ext cx="816" cy="464"/>
                </a:xfrm>
                <a:prstGeom prst="rect">
                  <a:avLst/>
                </a:prstGeom>
                <a:noFill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𝑑𝑦</m:t>
                            </m:r>
                          </m:num>
                          <m:den>
                            <m:r>
                              <a:rPr lang="en-GB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𝑑𝑢</m:t>
                            </m:r>
                          </m:den>
                        </m:f>
                        <m:r>
                          <a:rPr lang="en-GB" i="1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p>
                        </m:s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79245" name="Object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94" y="1228"/>
                  <a:ext cx="816" cy="464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9246" name="Text Box 14"/>
            <p:cNvSpPr txBox="1">
              <a:spLocks noChangeArrowheads="1"/>
            </p:cNvSpPr>
            <p:nvPr/>
          </p:nvSpPr>
          <p:spPr bwMode="auto">
            <a:xfrm>
              <a:off x="158" y="1326"/>
              <a:ext cx="52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>
                  <a:latin typeface="+mn-lt"/>
                </a:rPr>
                <a:t>then</a:t>
              </a:r>
              <a:endParaRPr lang="en-US" sz="2400" dirty="0">
                <a:latin typeface="+mn-lt"/>
              </a:endParaRPr>
            </a:p>
          </p:txBody>
        </p:sp>
      </p:grpSp>
      <p:sp>
        <p:nvSpPr>
          <p:cNvPr id="479247" name="Text Box 15"/>
          <p:cNvSpPr txBox="1">
            <a:spLocks noChangeArrowheads="1"/>
          </p:cNvSpPr>
          <p:nvPr/>
        </p:nvSpPr>
        <p:spPr bwMode="auto">
          <a:xfrm>
            <a:off x="250825" y="4364038"/>
            <a:ext cx="21275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So in general,</a:t>
            </a:r>
            <a:endParaRPr lang="en-US" sz="2400" dirty="0">
              <a:latin typeface="+mn-lt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378076" y="4149727"/>
            <a:ext cx="4554538" cy="949326"/>
            <a:chOff x="1498" y="3204"/>
            <a:chExt cx="2869" cy="598"/>
          </a:xfrm>
        </p:grpSpPr>
        <p:sp>
          <p:nvSpPr>
            <p:cNvPr id="479249" name="Rectangle 17"/>
            <p:cNvSpPr>
              <a:spLocks noChangeArrowheads="1"/>
            </p:cNvSpPr>
            <p:nvPr/>
          </p:nvSpPr>
          <p:spPr bwMode="auto">
            <a:xfrm>
              <a:off x="1519" y="3204"/>
              <a:ext cx="2848" cy="58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9250" name="Object 18"/>
                <p:cNvSpPr txBox="1"/>
                <p:nvPr/>
              </p:nvSpPr>
              <p:spPr bwMode="auto">
                <a:xfrm>
                  <a:off x="1498" y="3213"/>
                  <a:ext cx="2869" cy="589"/>
                </a:xfrm>
                <a:prstGeom prst="rect">
                  <a:avLst/>
                </a:prstGeom>
                <a:noFill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GB" i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If</m:t>
                        </m:r>
                        <m:r>
                          <m:rPr>
                            <m:nor/>
                          </m:rPr>
                          <a:rPr lang="en-GB" i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i="1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i="1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GB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GB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GB" i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i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then</m:t>
                        </m:r>
                        <m:r>
                          <m:rPr>
                            <m:nor/>
                          </m:rPr>
                          <a:rPr lang="en-GB" i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GB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𝑑𝑦</m:t>
                            </m:r>
                          </m:num>
                          <m:den>
                            <m:r>
                              <a:rPr lang="en-GB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den>
                        </m:f>
                        <m:r>
                          <a:rPr lang="en-GB" i="1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i="1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GB" i="1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′(</m:t>
                        </m:r>
                        <m:r>
                          <a:rPr lang="en-GB" i="1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en-GB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GB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GB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i="1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79250" name="Object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98" y="3213"/>
                  <a:ext cx="2869" cy="589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79251" name="Text Box 19"/>
          <p:cNvSpPr txBox="1">
            <a:spLocks noChangeArrowheads="1"/>
          </p:cNvSpPr>
          <p:nvPr/>
        </p:nvSpPr>
        <p:spPr bwMode="auto">
          <a:xfrm>
            <a:off x="250825" y="5229225"/>
            <a:ext cx="8732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sz="2400" dirty="0">
                <a:latin typeface="+mn-lt"/>
              </a:rPr>
              <a:t>In words, to differentiate an expression of the form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</a:rPr>
              <a:t> = </a:t>
            </a:r>
            <a:r>
              <a:rPr lang="en-GB" sz="2400" i="1" dirty="0" err="1">
                <a:solidFill>
                  <a:srgbClr val="010066"/>
                </a:solidFill>
                <a:latin typeface="Times New Roman" pitchFamily="18" charset="0"/>
              </a:rPr>
              <a:t>e</a:t>
            </a:r>
            <a:r>
              <a:rPr lang="en-GB" sz="2400" i="1" baseline="30000" dirty="0" err="1">
                <a:solidFill>
                  <a:srgbClr val="010066"/>
                </a:solidFill>
                <a:latin typeface="Times New Roman" pitchFamily="18" charset="0"/>
              </a:rPr>
              <a:t>f</a:t>
            </a:r>
            <a:r>
              <a:rPr lang="en-GB" sz="2400" baseline="30000" dirty="0">
                <a:solidFill>
                  <a:srgbClr val="010066"/>
                </a:solidFill>
              </a:rPr>
              <a:t>(</a:t>
            </a:r>
            <a:r>
              <a:rPr lang="en-GB" sz="2400" i="1" baseline="30000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dirty="0">
                <a:latin typeface="+mn-lt"/>
              </a:rPr>
              <a:t>we multiply it by the derivative of the exponent.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39" grpId="0"/>
      <p:bldP spid="479240" grpId="0"/>
      <p:bldP spid="479242" grpId="0"/>
      <p:bldP spid="479243" grpId="0"/>
      <p:bldP spid="479247" grpId="0"/>
      <p:bldP spid="47925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2|0.3|0.1|0.2|0.3|0.2|0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2|0.3|0.1|0.2|0.3|0.2|0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6|0.2|0.3|0.2|0.4|0.2|0.4|0.3|0.4|0.2|0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6|0.2|0.3|0.2|0.4|0.2|0.4|0.3|0.4|0.2|0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2|0.4|0.2|0.3|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5|0.3|0.2|0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2|0.3|0|0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3408</TotalTime>
  <Words>1036</Words>
  <Application>Microsoft Office PowerPoint</Application>
  <PresentationFormat>On-screen Show (4:3)</PresentationFormat>
  <Paragraphs>201</Paragraphs>
  <Slides>14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Calibri</vt:lpstr>
      <vt:lpstr>Cambria Math</vt:lpstr>
      <vt:lpstr>Comic Sans MS</vt:lpstr>
      <vt:lpstr>Helvetica</vt:lpstr>
      <vt:lpstr>Times New Roman</vt:lpstr>
      <vt:lpstr>Wingdings 2</vt:lpstr>
      <vt:lpstr>Theme1</vt:lpstr>
      <vt:lpstr>Equation</vt:lpstr>
      <vt:lpstr>The derivative of exponential and logarithmic functions</vt:lpstr>
      <vt:lpstr>The derivative of ex</vt:lpstr>
      <vt:lpstr>The derivative of ax</vt:lpstr>
      <vt:lpstr>The derivative of ln x</vt:lpstr>
      <vt:lpstr>The derivative of loga x</vt:lpstr>
      <vt:lpstr>PowerPoint Presentation</vt:lpstr>
      <vt:lpstr>Functions of the form ekx</vt:lpstr>
      <vt:lpstr>Functions of the form ekx</vt:lpstr>
      <vt:lpstr>Functions of the form ef(x)</vt:lpstr>
      <vt:lpstr>Functions of the form ef(x)</vt:lpstr>
      <vt:lpstr>Functions of the form ex</vt:lpstr>
      <vt:lpstr>Functions of the form ex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derivative of ex</dc:title>
  <dc:creator>Mathssupport</dc:creator>
  <cp:lastModifiedBy>Orlando Hurtado</cp:lastModifiedBy>
  <cp:revision>70</cp:revision>
  <dcterms:created xsi:type="dcterms:W3CDTF">2012-12-09T06:15:34Z</dcterms:created>
  <dcterms:modified xsi:type="dcterms:W3CDTF">2021-12-17T17:05:28Z</dcterms:modified>
</cp:coreProperties>
</file>