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notesMasterIdLst>
    <p:notesMasterId r:id="rId20"/>
  </p:notesMasterIdLst>
  <p:sldIdLst>
    <p:sldId id="256" r:id="rId2"/>
    <p:sldId id="271" r:id="rId3"/>
    <p:sldId id="265" r:id="rId4"/>
    <p:sldId id="278" r:id="rId5"/>
    <p:sldId id="279" r:id="rId6"/>
    <p:sldId id="302" r:id="rId7"/>
    <p:sldId id="303" r:id="rId8"/>
    <p:sldId id="299" r:id="rId9"/>
    <p:sldId id="280" r:id="rId10"/>
    <p:sldId id="277" r:id="rId11"/>
    <p:sldId id="306" r:id="rId12"/>
    <p:sldId id="304" r:id="rId13"/>
    <p:sldId id="305" r:id="rId14"/>
    <p:sldId id="301" r:id="rId15"/>
    <p:sldId id="274" r:id="rId16"/>
    <p:sldId id="276" r:id="rId17"/>
    <p:sldId id="275" r:id="rId18"/>
    <p:sldId id="298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1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1" autoAdjust="0"/>
    <p:restoredTop sz="94660"/>
  </p:normalViewPr>
  <p:slideViewPr>
    <p:cSldViewPr snapToGrid="0">
      <p:cViewPr varScale="1">
        <p:scale>
          <a:sx n="68" d="100"/>
          <a:sy n="68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D093B-78E5-4B89-8AE2-898DC03B5171}" type="datetimeFigureOut">
              <a:rPr lang="en-GB" smtClean="0"/>
              <a:pPr/>
              <a:t>19/12/2022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46A73-F536-4642-8A74-B80351E027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552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21CECE-4CB0-4666-92E7-A617EE488F8B}" type="slidenum">
              <a:rPr lang="en-GB"/>
              <a:pPr/>
              <a:t>2</a:t>
            </a:fld>
            <a:endParaRPr lang="en-GB"/>
          </a:p>
        </p:txBody>
      </p:sp>
      <p:sp>
        <p:nvSpPr>
          <p:cNvPr id="44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2417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11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13984384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12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26595702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13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27565574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14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29652268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15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14060267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16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42423334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17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1107296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3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2961522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4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2796704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5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696127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6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2634626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7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1521680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8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1505234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9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18786348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0475-D107-43FB-8129-24322C23E6C0}" type="slidenum">
              <a:rPr lang="en-GB"/>
              <a:pPr/>
              <a:t>10</a:t>
            </a:fld>
            <a:endParaRPr lang="en-GB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This result tells us that the gradient of any point on the curve </a:t>
            </a:r>
            <a:r>
              <a:rPr lang="en-US" i="1"/>
              <a:t>y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30000"/>
              <a:t>2</a:t>
            </a:r>
            <a:r>
              <a:rPr lang="en-US"/>
              <a:t> is 2 times the </a:t>
            </a:r>
            <a:r>
              <a:rPr lang="en-US" i="1"/>
              <a:t>x</a:t>
            </a:r>
            <a:r>
              <a:rPr lang="en-US"/>
              <a:t>-coordinate.</a:t>
            </a:r>
          </a:p>
        </p:txBody>
      </p:sp>
    </p:spTree>
    <p:extLst>
      <p:ext uri="{BB962C8B-B14F-4D97-AF65-F5344CB8AC3E}">
        <p14:creationId xmlns:p14="http://schemas.microsoft.com/office/powerpoint/2010/main" val="3569763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98624D31-43A5-475A-80CF-332C9F6DCF35}" type="datetimeFigureOut">
              <a:rPr lang="en-US" smtClean="0"/>
              <a:pPr/>
              <a:t>12/19/2022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796731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12/19/2022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8046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12/19/2022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74924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12/19/2022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65727362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98624D31-43A5-475A-80CF-332C9F6DCF35}" type="datetimeFigureOut">
              <a:rPr lang="en-US" smtClean="0"/>
              <a:pPr/>
              <a:t>12/19/2022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73286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12/19/2022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7301395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12/19/2022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0978317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12/19/2022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48445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12/19/2022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4041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12/19/2022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1819932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12/19/2022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7444826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pPr/>
              <a:t>12/19/2022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72663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13" Type="http://schemas.openxmlformats.org/officeDocument/2006/relationships/image" Target="../media/image59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53.png"/><Relationship Id="rId12" Type="http://schemas.openxmlformats.org/officeDocument/2006/relationships/image" Target="../media/image58.png"/><Relationship Id="rId17" Type="http://schemas.openxmlformats.org/officeDocument/2006/relationships/image" Target="../media/image63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6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2.png"/><Relationship Id="rId11" Type="http://schemas.openxmlformats.org/officeDocument/2006/relationships/image" Target="../media/image57.png"/><Relationship Id="rId5" Type="http://schemas.openxmlformats.org/officeDocument/2006/relationships/image" Target="../media/image51.png"/><Relationship Id="rId15" Type="http://schemas.openxmlformats.org/officeDocument/2006/relationships/image" Target="../media/image61.png"/><Relationship Id="rId10" Type="http://schemas.openxmlformats.org/officeDocument/2006/relationships/image" Target="../media/image56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Relationship Id="rId14" Type="http://schemas.openxmlformats.org/officeDocument/2006/relationships/image" Target="../media/image6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13" Type="http://schemas.openxmlformats.org/officeDocument/2006/relationships/image" Target="../media/image74.png"/><Relationship Id="rId18" Type="http://schemas.openxmlformats.org/officeDocument/2006/relationships/image" Target="../media/image79.png"/><Relationship Id="rId3" Type="http://schemas.openxmlformats.org/officeDocument/2006/relationships/image" Target="../media/image65.png"/><Relationship Id="rId21" Type="http://schemas.openxmlformats.org/officeDocument/2006/relationships/image" Target="../media/image82.png"/><Relationship Id="rId7" Type="http://schemas.openxmlformats.org/officeDocument/2006/relationships/image" Target="../media/image68.png"/><Relationship Id="rId12" Type="http://schemas.openxmlformats.org/officeDocument/2006/relationships/image" Target="../media/image73.png"/><Relationship Id="rId17" Type="http://schemas.openxmlformats.org/officeDocument/2006/relationships/image" Target="../media/image78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77.png"/><Relationship Id="rId20" Type="http://schemas.openxmlformats.org/officeDocument/2006/relationships/image" Target="../media/image8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7.png"/><Relationship Id="rId11" Type="http://schemas.openxmlformats.org/officeDocument/2006/relationships/image" Target="../media/image72.png"/><Relationship Id="rId5" Type="http://schemas.openxmlformats.org/officeDocument/2006/relationships/image" Target="../media/image66.png"/><Relationship Id="rId15" Type="http://schemas.openxmlformats.org/officeDocument/2006/relationships/image" Target="../media/image76.png"/><Relationship Id="rId10" Type="http://schemas.openxmlformats.org/officeDocument/2006/relationships/image" Target="../media/image71.png"/><Relationship Id="rId19" Type="http://schemas.openxmlformats.org/officeDocument/2006/relationships/image" Target="../media/image80.png"/><Relationship Id="rId4" Type="http://schemas.openxmlformats.org/officeDocument/2006/relationships/hyperlink" Target="http://www.mathssupport.org/" TargetMode="External"/><Relationship Id="rId9" Type="http://schemas.openxmlformats.org/officeDocument/2006/relationships/image" Target="../media/image70.png"/><Relationship Id="rId14" Type="http://schemas.openxmlformats.org/officeDocument/2006/relationships/image" Target="../media/image7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4.png"/><Relationship Id="rId4" Type="http://schemas.openxmlformats.org/officeDocument/2006/relationships/image" Target="../media/image8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png"/><Relationship Id="rId13" Type="http://schemas.openxmlformats.org/officeDocument/2006/relationships/image" Target="../media/image94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88.png"/><Relationship Id="rId12" Type="http://schemas.openxmlformats.org/officeDocument/2006/relationships/image" Target="../media/image93.png"/><Relationship Id="rId17" Type="http://schemas.openxmlformats.org/officeDocument/2006/relationships/image" Target="../media/image98.png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9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7.png"/><Relationship Id="rId11" Type="http://schemas.openxmlformats.org/officeDocument/2006/relationships/image" Target="../media/image92.png"/><Relationship Id="rId5" Type="http://schemas.openxmlformats.org/officeDocument/2006/relationships/image" Target="../media/image86.png"/><Relationship Id="rId15" Type="http://schemas.openxmlformats.org/officeDocument/2006/relationships/image" Target="../media/image96.png"/><Relationship Id="rId10" Type="http://schemas.openxmlformats.org/officeDocument/2006/relationships/image" Target="../media/image91.png"/><Relationship Id="rId4" Type="http://schemas.openxmlformats.org/officeDocument/2006/relationships/image" Target="../media/image85.png"/><Relationship Id="rId9" Type="http://schemas.openxmlformats.org/officeDocument/2006/relationships/image" Target="../media/image90.png"/><Relationship Id="rId14" Type="http://schemas.openxmlformats.org/officeDocument/2006/relationships/image" Target="../media/image9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png"/><Relationship Id="rId13" Type="http://schemas.openxmlformats.org/officeDocument/2006/relationships/image" Target="../media/image108.png"/><Relationship Id="rId3" Type="http://schemas.openxmlformats.org/officeDocument/2006/relationships/image" Target="../media/image99.png"/><Relationship Id="rId7" Type="http://schemas.openxmlformats.org/officeDocument/2006/relationships/image" Target="../media/image102.png"/><Relationship Id="rId12" Type="http://schemas.openxmlformats.org/officeDocument/2006/relationships/image" Target="../media/image10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1.png"/><Relationship Id="rId11" Type="http://schemas.openxmlformats.org/officeDocument/2006/relationships/image" Target="../media/image106.png"/><Relationship Id="rId5" Type="http://schemas.openxmlformats.org/officeDocument/2006/relationships/image" Target="../media/image100.png"/><Relationship Id="rId15" Type="http://schemas.openxmlformats.org/officeDocument/2006/relationships/image" Target="../media/image110.png"/><Relationship Id="rId10" Type="http://schemas.openxmlformats.org/officeDocument/2006/relationships/image" Target="../media/image105.png"/><Relationship Id="rId4" Type="http://schemas.openxmlformats.org/officeDocument/2006/relationships/hyperlink" Target="http://www.mathssupport.org/" TargetMode="External"/><Relationship Id="rId9" Type="http://schemas.openxmlformats.org/officeDocument/2006/relationships/image" Target="../media/image104.png"/><Relationship Id="rId14" Type="http://schemas.openxmlformats.org/officeDocument/2006/relationships/image" Target="../media/image10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png"/><Relationship Id="rId3" Type="http://schemas.openxmlformats.org/officeDocument/2006/relationships/image" Target="../media/image111.png"/><Relationship Id="rId7" Type="http://schemas.openxmlformats.org/officeDocument/2006/relationships/image" Target="../media/image114.png"/><Relationship Id="rId12" Type="http://schemas.openxmlformats.org/officeDocument/2006/relationships/image" Target="../media/image1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3.png"/><Relationship Id="rId11" Type="http://schemas.openxmlformats.org/officeDocument/2006/relationships/image" Target="../media/image118.png"/><Relationship Id="rId5" Type="http://schemas.openxmlformats.org/officeDocument/2006/relationships/image" Target="../media/image112.png"/><Relationship Id="rId10" Type="http://schemas.openxmlformats.org/officeDocument/2006/relationships/image" Target="../media/image117.png"/><Relationship Id="rId4" Type="http://schemas.openxmlformats.org/officeDocument/2006/relationships/hyperlink" Target="http://www.mathssupport.org/" TargetMode="External"/><Relationship Id="rId9" Type="http://schemas.openxmlformats.org/officeDocument/2006/relationships/image" Target="../media/image11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4.png"/><Relationship Id="rId13" Type="http://schemas.openxmlformats.org/officeDocument/2006/relationships/image" Target="../media/image129.png"/><Relationship Id="rId18" Type="http://schemas.openxmlformats.org/officeDocument/2006/relationships/image" Target="../media/image134.png"/><Relationship Id="rId3" Type="http://schemas.openxmlformats.org/officeDocument/2006/relationships/image" Target="../media/image120.png"/><Relationship Id="rId7" Type="http://schemas.openxmlformats.org/officeDocument/2006/relationships/image" Target="../media/image123.png"/><Relationship Id="rId12" Type="http://schemas.openxmlformats.org/officeDocument/2006/relationships/image" Target="../media/image128.png"/><Relationship Id="rId17" Type="http://schemas.openxmlformats.org/officeDocument/2006/relationships/image" Target="../media/image133.png"/><Relationship Id="rId2" Type="http://schemas.openxmlformats.org/officeDocument/2006/relationships/notesSlide" Target="../notesSlides/notesSlide15.xml"/><Relationship Id="rId16" Type="http://schemas.openxmlformats.org/officeDocument/2006/relationships/image" Target="../media/image132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11" Type="http://schemas.openxmlformats.org/officeDocument/2006/relationships/image" Target="../media/image127.png"/><Relationship Id="rId5" Type="http://schemas.openxmlformats.org/officeDocument/2006/relationships/image" Target="../media/image122.png"/><Relationship Id="rId15" Type="http://schemas.openxmlformats.org/officeDocument/2006/relationships/image" Target="../media/image131.png"/><Relationship Id="rId10" Type="http://schemas.openxmlformats.org/officeDocument/2006/relationships/image" Target="../media/image126.png"/><Relationship Id="rId4" Type="http://schemas.openxmlformats.org/officeDocument/2006/relationships/image" Target="../media/image121.png"/><Relationship Id="rId9" Type="http://schemas.openxmlformats.org/officeDocument/2006/relationships/image" Target="../media/image125.png"/><Relationship Id="rId14" Type="http://schemas.openxmlformats.org/officeDocument/2006/relationships/image" Target="../media/image13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13" Type="http://schemas.openxmlformats.org/officeDocument/2006/relationships/image" Target="../media/image144.png"/><Relationship Id="rId18" Type="http://schemas.openxmlformats.org/officeDocument/2006/relationships/image" Target="../media/image149.png"/><Relationship Id="rId3" Type="http://schemas.openxmlformats.org/officeDocument/2006/relationships/image" Target="../media/image135.png"/><Relationship Id="rId7" Type="http://schemas.openxmlformats.org/officeDocument/2006/relationships/image" Target="../media/image139.png"/><Relationship Id="rId12" Type="http://schemas.openxmlformats.org/officeDocument/2006/relationships/image" Target="../media/image143.png"/><Relationship Id="rId17" Type="http://schemas.openxmlformats.org/officeDocument/2006/relationships/image" Target="../media/image148.png"/><Relationship Id="rId2" Type="http://schemas.openxmlformats.org/officeDocument/2006/relationships/notesSlide" Target="../notesSlides/notesSlide16.xml"/><Relationship Id="rId16" Type="http://schemas.openxmlformats.org/officeDocument/2006/relationships/image" Target="../media/image14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8.png"/><Relationship Id="rId11" Type="http://schemas.openxmlformats.org/officeDocument/2006/relationships/image" Target="../media/image142.png"/><Relationship Id="rId5" Type="http://schemas.openxmlformats.org/officeDocument/2006/relationships/image" Target="../media/image137.png"/><Relationship Id="rId15" Type="http://schemas.openxmlformats.org/officeDocument/2006/relationships/image" Target="../media/image146.png"/><Relationship Id="rId10" Type="http://schemas.openxmlformats.org/officeDocument/2006/relationships/image" Target="../media/image141.png"/><Relationship Id="rId19" Type="http://schemas.openxmlformats.org/officeDocument/2006/relationships/image" Target="../media/image150.png"/><Relationship Id="rId4" Type="http://schemas.openxmlformats.org/officeDocument/2006/relationships/image" Target="../media/image136.png"/><Relationship Id="rId9" Type="http://schemas.openxmlformats.org/officeDocument/2006/relationships/image" Target="../media/image140.png"/><Relationship Id="rId14" Type="http://schemas.openxmlformats.org/officeDocument/2006/relationships/image" Target="../media/image14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hyperlink" Target="http://www.mathssupport.org/" TargetMode="External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hyperlink" Target="http://www.mathssupport.org/" TargetMode="External"/><Relationship Id="rId9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6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10" Type="http://schemas.openxmlformats.org/officeDocument/2006/relationships/image" Target="../media/image30.png"/><Relationship Id="rId4" Type="http://schemas.openxmlformats.org/officeDocument/2006/relationships/hyperlink" Target="http://www.mathssupport.org/" TargetMode="External"/><Relationship Id="rId9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18" Type="http://schemas.openxmlformats.org/officeDocument/2006/relationships/image" Target="../media/image45.png"/><Relationship Id="rId3" Type="http://schemas.openxmlformats.org/officeDocument/2006/relationships/image" Target="../media/image31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17" Type="http://schemas.openxmlformats.org/officeDocument/2006/relationships/image" Target="../media/image44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43.png"/><Relationship Id="rId20" Type="http://schemas.openxmlformats.org/officeDocument/2006/relationships/image" Target="../media/image4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5" Type="http://schemas.openxmlformats.org/officeDocument/2006/relationships/image" Target="../media/image42.png"/><Relationship Id="rId10" Type="http://schemas.openxmlformats.org/officeDocument/2006/relationships/image" Target="../media/image37.png"/><Relationship Id="rId19" Type="http://schemas.openxmlformats.org/officeDocument/2006/relationships/image" Target="../media/image46.png"/><Relationship Id="rId4" Type="http://schemas.openxmlformats.org/officeDocument/2006/relationships/hyperlink" Target="http://www.mathssupport.org/" TargetMode="External"/><Relationship Id="rId9" Type="http://schemas.openxmlformats.org/officeDocument/2006/relationships/image" Target="../media/image36.png"/><Relationship Id="rId14" Type="http://schemas.openxmlformats.org/officeDocument/2006/relationships/image" Target="../media/image4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3172" y="3327009"/>
            <a:ext cx="7617655" cy="1600200"/>
          </a:xfrm>
        </p:spPr>
        <p:txBody>
          <a:bodyPr/>
          <a:lstStyle/>
          <a:p>
            <a:pPr marL="633413" indent="-633413"/>
            <a:r>
              <a:rPr lang="en-US" dirty="0"/>
              <a:t>LO: To </a:t>
            </a:r>
            <a:r>
              <a:rPr lang="en-US"/>
              <a:t>recognise</a:t>
            </a:r>
            <a:r>
              <a:rPr lang="en-US" dirty="0"/>
              <a:t> the derivatives of the standard inverse trigonometric functions.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dirty="0">
                <a:latin typeface="Comic Sans MS" panose="030F0702030302020204" pitchFamily="66" charset="0"/>
              </a:rPr>
              <a:t>Derivatives of inverse trigonometric functions</a:t>
            </a:r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F7E2BAC5-EA1A-460D-A511-AC52A9BD1B2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C8C1D497-0574-424D-9E1F-C113DB56191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F17DA8-0371-480F-9886-9436915DB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396CE-5D41-41A6-BEF2-0D1DBDA77267}" type="datetime3">
              <a:rPr lang="en-US" smtClean="0"/>
              <a:t>19 December 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623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442073" y="1335775"/>
            <a:ext cx="70122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Let’s recall the definition of the inverse sine function</a:t>
            </a:r>
            <a:endParaRPr lang="en-US" sz="2400" baseline="30000" dirty="0"/>
          </a:p>
        </p:txBody>
      </p:sp>
      <p:sp>
        <p:nvSpPr>
          <p:cNvPr id="10" name="TextBox 9"/>
          <p:cNvSpPr txBox="1"/>
          <p:nvPr/>
        </p:nvSpPr>
        <p:spPr>
          <a:xfrm>
            <a:off x="251635" y="3103809"/>
            <a:ext cx="3243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the Pythagorean identity</a:t>
            </a:r>
            <a:endParaRPr lang="en-GB" sz="1800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06827" y="2203226"/>
            <a:ext cx="7439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the first part of this definition the denominator can be changed</a:t>
            </a:r>
            <a:endParaRPr lang="en-GB" sz="1800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31483" y="3424047"/>
            <a:ext cx="11160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</a:rPr>
              <a:t>cos</a:t>
            </a:r>
            <a:r>
              <a:rPr lang="en-US" baseline="30000" dirty="0"/>
              <a:t>2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en-US" dirty="0"/>
              <a:t>(</a:t>
            </a:r>
            <a:r>
              <a:rPr lang="en-US" i="1" dirty="0"/>
              <a:t>y</a:t>
            </a:r>
            <a:r>
              <a:rPr lang="en-US" dirty="0"/>
              <a:t>)</a:t>
            </a:r>
            <a:endParaRPr lang="en-GB" sz="2400" dirty="0"/>
          </a:p>
        </p:txBody>
      </p:sp>
      <p:sp>
        <p:nvSpPr>
          <p:cNvPr id="8" name="Rectangle 7"/>
          <p:cNvSpPr/>
          <p:nvPr/>
        </p:nvSpPr>
        <p:spPr>
          <a:xfrm>
            <a:off x="3336582" y="3438616"/>
            <a:ext cx="1478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itchFamily="18" charset="0"/>
              </a:rPr>
              <a:t>+ </a:t>
            </a:r>
            <a:r>
              <a:rPr lang="en-US" sz="2400" dirty="0">
                <a:latin typeface="Times New Roman" pitchFamily="18" charset="0"/>
              </a:rPr>
              <a:t>sin</a:t>
            </a:r>
            <a:r>
              <a:rPr lang="en-US" sz="2400" baseline="30000" dirty="0">
                <a:latin typeface="Times New Roman" pitchFamily="18" charset="0"/>
              </a:rPr>
              <a:t>2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en-US" dirty="0"/>
              <a:t>(</a:t>
            </a:r>
            <a:r>
              <a:rPr lang="en-US" i="1" dirty="0"/>
              <a:t>y</a:t>
            </a:r>
            <a:r>
              <a:rPr lang="en-US" dirty="0"/>
              <a:t>)</a:t>
            </a:r>
            <a:r>
              <a:rPr lang="en-US" sz="2400" i="1" dirty="0">
                <a:latin typeface="Times New Roman" pitchFamily="18" charset="0"/>
              </a:rPr>
              <a:t> </a:t>
            </a:r>
            <a:endParaRPr lang="en-GB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4084371" y="3938335"/>
            <a:ext cx="4918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Now using the second part of the definition of the inverse sine function, the denominator becomes</a:t>
            </a:r>
            <a:endParaRPr lang="en-GB" sz="1800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83EF506F-076B-48F5-9C77-2E6BC36A3DDB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3"/>
            <a:extLst>
              <a:ext uri="{FF2B5EF4-FFF2-40B4-BE49-F238E27FC236}">
                <a16:creationId xmlns:a16="http://schemas.microsoft.com/office/drawing/2014/main" id="{F9116409-F405-4229-A5F4-102BF48E50D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6913701-7570-464E-A165-DF194EBDFDEE}"/>
                  </a:ext>
                </a:extLst>
              </p:cNvPr>
              <p:cNvSpPr txBox="1"/>
              <p:nvPr/>
            </p:nvSpPr>
            <p:spPr>
              <a:xfrm>
                <a:off x="3120461" y="858345"/>
                <a:ext cx="9061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6913701-7570-464E-A165-DF194EBDFD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461" y="858345"/>
                <a:ext cx="906145" cy="307777"/>
              </a:xfrm>
              <a:prstGeom prst="rect">
                <a:avLst/>
              </a:prstGeom>
              <a:blipFill>
                <a:blip r:embed="rId4"/>
                <a:stretch>
                  <a:fillRect l="-6040" t="-2000" r="-1342" b="-3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 Box 3">
            <a:extLst>
              <a:ext uri="{FF2B5EF4-FFF2-40B4-BE49-F238E27FC236}">
                <a16:creationId xmlns:a16="http://schemas.microsoft.com/office/drawing/2014/main" id="{C2946077-A549-46FC-A4DA-6E62C40FA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0043" y="573944"/>
            <a:ext cx="4751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1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AA1292D2-B59F-4681-9768-049527FBC9CB}"/>
              </a:ext>
            </a:extLst>
          </p:cNvPr>
          <p:cNvCxnSpPr/>
          <p:nvPr/>
        </p:nvCxnSpPr>
        <p:spPr>
          <a:xfrm>
            <a:off x="4110467" y="1018480"/>
            <a:ext cx="1645920" cy="0"/>
          </a:xfrm>
          <a:prstGeom prst="line">
            <a:avLst/>
          </a:prstGeom>
          <a:ln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EF950860-A223-4B82-B17C-D81FF1AF7112}"/>
              </a:ext>
            </a:extLst>
          </p:cNvPr>
          <p:cNvSpPr txBox="1"/>
          <p:nvPr/>
        </p:nvSpPr>
        <p:spPr>
          <a:xfrm>
            <a:off x="3995500" y="993487"/>
            <a:ext cx="1976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 (             )</a:t>
            </a:r>
            <a:endParaRPr lang="en-GB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D966132-05F0-443E-A465-24A079286D65}"/>
              </a:ext>
            </a:extLst>
          </p:cNvPr>
          <p:cNvSpPr txBox="1"/>
          <p:nvPr/>
        </p:nvSpPr>
        <p:spPr>
          <a:xfrm>
            <a:off x="4559359" y="976342"/>
            <a:ext cx="1371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 –1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  <a:cs typeface="Times New Roman" panose="02020603050405020304" pitchFamily="18" charset="0"/>
              </a:rPr>
              <a:t>)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1" name="Rectangle 7">
            <a:extLst>
              <a:ext uri="{FF2B5EF4-FFF2-40B4-BE49-F238E27FC236}">
                <a16:creationId xmlns:a16="http://schemas.microsoft.com/office/drawing/2014/main" id="{83C8FCC9-3FEE-4552-B0D3-8771309542E1}"/>
              </a:ext>
            </a:extLst>
          </p:cNvPr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–1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3200" baseline="30000" dirty="0">
              <a:latin typeface="Comic Sans MS" panose="030F0702030302020204" pitchFamily="66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3256619-14CA-4BC0-AC3E-DE0507ADACCE}"/>
              </a:ext>
            </a:extLst>
          </p:cNvPr>
          <p:cNvSpPr txBox="1"/>
          <p:nvPr/>
        </p:nvSpPr>
        <p:spPr>
          <a:xfrm>
            <a:off x="624129" y="798467"/>
            <a:ext cx="2174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sin</a:t>
            </a:r>
            <a:r>
              <a:rPr lang="en-US" baseline="30000" dirty="0">
                <a:solidFill>
                  <a:srgbClr val="FF6600"/>
                </a:solidFill>
                <a:cs typeface="Times New Roman" panose="02020603050405020304" pitchFamily="18" charset="0"/>
              </a:rPr>
              <a:t> –1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EACB0676-5637-4A33-9C90-A83834510FF1}"/>
                  </a:ext>
                </a:extLst>
              </p:cNvPr>
              <p:cNvSpPr txBox="1"/>
              <p:nvPr/>
            </p:nvSpPr>
            <p:spPr>
              <a:xfrm>
                <a:off x="4894266" y="1779336"/>
                <a:ext cx="1548646" cy="4308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20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200" i="0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sz="2200" b="0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200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200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EACB0676-5637-4A33-9C90-A83834510F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4266" y="1779336"/>
                <a:ext cx="1548646" cy="430887"/>
              </a:xfrm>
              <a:prstGeom prst="rect">
                <a:avLst/>
              </a:prstGeom>
              <a:blipFill>
                <a:blip r:embed="rId5"/>
                <a:stretch>
                  <a:fillRect l="-394" b="-98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C198FBB6-6BD1-4517-BAE0-9F36D726FD0D}"/>
                  </a:ext>
                </a:extLst>
              </p:cNvPr>
              <p:cNvSpPr txBox="1"/>
              <p:nvPr/>
            </p:nvSpPr>
            <p:spPr>
              <a:xfrm>
                <a:off x="2768338" y="1776012"/>
                <a:ext cx="1769111" cy="4308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20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200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200" b="0" i="0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sz="2200" b="0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20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si</m:t>
                              </m:r>
                              <m:r>
                                <m:rPr>
                                  <m:sty m:val="p"/>
                                </m:rPr>
                                <a:rPr lang="en-US" sz="220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  <m:sup>
                              <m:r>
                                <a:rPr lang="en-US" sz="2200" b="0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r>
                            <a:rPr lang="en-US" sz="2200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200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C198FBB6-6BD1-4517-BAE0-9F36D726FD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8338" y="1776012"/>
                <a:ext cx="1769111" cy="430887"/>
              </a:xfrm>
              <a:prstGeom prst="rect">
                <a:avLst/>
              </a:prstGeom>
              <a:blipFill>
                <a:blip r:embed="rId6"/>
                <a:stretch>
                  <a:fillRect l="-345" b="-16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Rectangle 49">
            <a:extLst>
              <a:ext uri="{FF2B5EF4-FFF2-40B4-BE49-F238E27FC236}">
                <a16:creationId xmlns:a16="http://schemas.microsoft.com/office/drawing/2014/main" id="{BB4D55A1-F51F-474E-B7A4-9648FE743397}"/>
              </a:ext>
            </a:extLst>
          </p:cNvPr>
          <p:cNvSpPr/>
          <p:nvPr/>
        </p:nvSpPr>
        <p:spPr>
          <a:xfrm>
            <a:off x="4448455" y="1772837"/>
            <a:ext cx="450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en-GB" dirty="0">
              <a:solidFill>
                <a:srgbClr val="010066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5C625554-9CEC-4D62-B4F6-592FD2D7429F}"/>
                  </a:ext>
                </a:extLst>
              </p:cNvPr>
              <p:cNvSpPr txBox="1"/>
              <p:nvPr/>
            </p:nvSpPr>
            <p:spPr>
              <a:xfrm>
                <a:off x="2937496" y="2726727"/>
                <a:ext cx="9061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5C625554-9CEC-4D62-B4F6-592FD2D742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7496" y="2726727"/>
                <a:ext cx="906145" cy="307777"/>
              </a:xfrm>
              <a:prstGeom prst="rect">
                <a:avLst/>
              </a:prstGeom>
              <a:blipFill>
                <a:blip r:embed="rId7"/>
                <a:stretch>
                  <a:fillRect l="-6040" r="-1342" b="-352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 Box 3">
            <a:extLst>
              <a:ext uri="{FF2B5EF4-FFF2-40B4-BE49-F238E27FC236}">
                <a16:creationId xmlns:a16="http://schemas.microsoft.com/office/drawing/2014/main" id="{648484E7-32D0-4350-90E4-D4C3F3A66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453" y="2459222"/>
            <a:ext cx="4751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1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777FB2CA-9C50-4B23-B6A2-E6E921A66ABC}"/>
              </a:ext>
            </a:extLst>
          </p:cNvPr>
          <p:cNvCxnSpPr/>
          <p:nvPr/>
        </p:nvCxnSpPr>
        <p:spPr>
          <a:xfrm>
            <a:off x="3927502" y="2886862"/>
            <a:ext cx="1005840" cy="0"/>
          </a:xfrm>
          <a:prstGeom prst="line">
            <a:avLst/>
          </a:prstGeom>
          <a:ln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105A52AA-86A6-40DA-A8A5-4F42E7FCCEBC}"/>
              </a:ext>
            </a:extLst>
          </p:cNvPr>
          <p:cNvSpPr txBox="1"/>
          <p:nvPr/>
        </p:nvSpPr>
        <p:spPr>
          <a:xfrm>
            <a:off x="3911847" y="2833479"/>
            <a:ext cx="1062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 (</a:t>
            </a:r>
            <a:r>
              <a:rPr lang="en-US" i="1" dirty="0">
                <a:solidFill>
                  <a:srgbClr val="010066"/>
                </a:solidFill>
                <a:cs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7D140B5-6365-4BBD-9C39-A248E68D82F9}"/>
              </a:ext>
            </a:extLst>
          </p:cNvPr>
          <p:cNvSpPr/>
          <p:nvPr/>
        </p:nvSpPr>
        <p:spPr>
          <a:xfrm>
            <a:off x="4532039" y="3469250"/>
            <a:ext cx="6238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itchFamily="18" charset="0"/>
              </a:rPr>
              <a:t>= </a:t>
            </a:r>
            <a:r>
              <a:rPr lang="en-US" sz="24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77B54CC4-8C92-4CD5-A673-B21A5375137E}"/>
              </a:ext>
            </a:extLst>
          </p:cNvPr>
          <p:cNvSpPr/>
          <p:nvPr/>
        </p:nvSpPr>
        <p:spPr>
          <a:xfrm>
            <a:off x="5763453" y="3424046"/>
            <a:ext cx="10134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</a:rPr>
              <a:t>cos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en-US" dirty="0"/>
              <a:t>(</a:t>
            </a:r>
            <a:r>
              <a:rPr lang="en-US" i="1" dirty="0"/>
              <a:t>y</a:t>
            </a:r>
            <a:r>
              <a:rPr lang="en-US" dirty="0"/>
              <a:t>)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B38B0579-B9BA-43E8-B21D-E64C2694FA13}"/>
                  </a:ext>
                </a:extLst>
              </p:cNvPr>
              <p:cNvSpPr/>
              <p:nvPr/>
            </p:nvSpPr>
            <p:spPr>
              <a:xfrm>
                <a:off x="6717178" y="3438616"/>
                <a:ext cx="2199961" cy="5395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latin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400" b="0" i="0" dirty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B38B0579-B9BA-43E8-B21D-E64C2694FA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7178" y="3438616"/>
                <a:ext cx="2199961" cy="539571"/>
              </a:xfrm>
              <a:prstGeom prst="rect">
                <a:avLst/>
              </a:prstGeom>
              <a:blipFill>
                <a:blip r:embed="rId8"/>
                <a:stretch>
                  <a:fillRect l="-4432" b="-21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Rectangle 60">
            <a:extLst>
              <a:ext uri="{FF2B5EF4-FFF2-40B4-BE49-F238E27FC236}">
                <a16:creationId xmlns:a16="http://schemas.microsoft.com/office/drawing/2014/main" id="{CE0F49D1-F24C-4354-8164-E910215F0C0F}"/>
              </a:ext>
            </a:extLst>
          </p:cNvPr>
          <p:cNvSpPr/>
          <p:nvPr/>
        </p:nvSpPr>
        <p:spPr>
          <a:xfrm>
            <a:off x="5216392" y="3491852"/>
            <a:ext cx="450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en-GB" dirty="0">
              <a:solidFill>
                <a:srgbClr val="010066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F514BF9D-01E7-40CA-8693-3D86F65D9BA4}"/>
                  </a:ext>
                </a:extLst>
              </p:cNvPr>
              <p:cNvSpPr txBox="1"/>
              <p:nvPr/>
            </p:nvSpPr>
            <p:spPr>
              <a:xfrm>
                <a:off x="752579" y="4738801"/>
                <a:ext cx="9061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F514BF9D-01E7-40CA-8693-3D86F65D9B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579" y="4738801"/>
                <a:ext cx="906145" cy="307777"/>
              </a:xfrm>
              <a:prstGeom prst="rect">
                <a:avLst/>
              </a:prstGeom>
              <a:blipFill>
                <a:blip r:embed="rId9"/>
                <a:stretch>
                  <a:fillRect l="-6040" r="-2013" b="-352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 Box 3">
            <a:extLst>
              <a:ext uri="{FF2B5EF4-FFF2-40B4-BE49-F238E27FC236}">
                <a16:creationId xmlns:a16="http://schemas.microsoft.com/office/drawing/2014/main" id="{74B0DF81-6FAE-4F4F-973D-38A131410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3608" y="4490471"/>
            <a:ext cx="4751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1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24653452-959A-40EF-8E16-98A9BCC1389C}"/>
              </a:ext>
            </a:extLst>
          </p:cNvPr>
          <p:cNvCxnSpPr/>
          <p:nvPr/>
        </p:nvCxnSpPr>
        <p:spPr>
          <a:xfrm>
            <a:off x="1742585" y="4898936"/>
            <a:ext cx="1737360" cy="0"/>
          </a:xfrm>
          <a:prstGeom prst="line">
            <a:avLst/>
          </a:prstGeom>
          <a:ln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B7B54695-F9D4-4712-B2F2-7742DF46DB2E}"/>
                  </a:ext>
                </a:extLst>
              </p:cNvPr>
              <p:cNvSpPr txBox="1"/>
              <p:nvPr/>
            </p:nvSpPr>
            <p:spPr>
              <a:xfrm>
                <a:off x="1589481" y="4859739"/>
                <a:ext cx="1221902" cy="5540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dirty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B7B54695-F9D4-4712-B2F2-7742DF46DB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9481" y="4859739"/>
                <a:ext cx="1221902" cy="554062"/>
              </a:xfrm>
              <a:prstGeom prst="rect">
                <a:avLst/>
              </a:prstGeom>
              <a:blipFill>
                <a:blip r:embed="rId10"/>
                <a:stretch>
                  <a:fillRect r="-4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 Box 9">
            <a:extLst>
              <a:ext uri="{FF2B5EF4-FFF2-40B4-BE49-F238E27FC236}">
                <a16:creationId xmlns:a16="http://schemas.microsoft.com/office/drawing/2014/main" id="{6B55B2C0-1F21-4130-8343-6BC1E1AC5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732" y="5286360"/>
            <a:ext cx="87316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Then, the derivative of the inverse sine function or arcsine function is</a:t>
            </a:r>
            <a:endParaRPr lang="en-US" sz="24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CF7F9927-09F9-446E-A5F4-E22F16B03D9C}"/>
                  </a:ext>
                </a:extLst>
              </p:cNvPr>
              <p:cNvSpPr txBox="1"/>
              <p:nvPr/>
            </p:nvSpPr>
            <p:spPr>
              <a:xfrm>
                <a:off x="1134157" y="5795912"/>
                <a:ext cx="1810496" cy="5843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CF7F9927-09F9-446E-A5F4-E22F16B03D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4157" y="5795912"/>
                <a:ext cx="1810496" cy="58439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 Box 3">
            <a:extLst>
              <a:ext uri="{FF2B5EF4-FFF2-40B4-BE49-F238E27FC236}">
                <a16:creationId xmlns:a16="http://schemas.microsoft.com/office/drawing/2014/main" id="{E06D9A9B-63E3-483B-A97A-2D0FE2D5E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6156" y="5673783"/>
            <a:ext cx="4751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1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183DDD4B-DBC2-4CC4-8DB8-2F7A5EB431CD}"/>
              </a:ext>
            </a:extLst>
          </p:cNvPr>
          <p:cNvCxnSpPr/>
          <p:nvPr/>
        </p:nvCxnSpPr>
        <p:spPr>
          <a:xfrm>
            <a:off x="3021205" y="6101423"/>
            <a:ext cx="1005840" cy="0"/>
          </a:xfrm>
          <a:prstGeom prst="line">
            <a:avLst/>
          </a:prstGeom>
          <a:ln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7CE53207-F723-4D4B-A8BC-AED5C1F56D70}"/>
                  </a:ext>
                </a:extLst>
              </p:cNvPr>
              <p:cNvSpPr txBox="1"/>
              <p:nvPr/>
            </p:nvSpPr>
            <p:spPr>
              <a:xfrm>
                <a:off x="2868101" y="6062226"/>
                <a:ext cx="1221902" cy="5540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7CE53207-F723-4D4B-A8BC-AED5C1F56D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8101" y="6062226"/>
                <a:ext cx="1221902" cy="55406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424740D6-639D-4A4B-8DC4-2AB8833EC3BA}"/>
                  </a:ext>
                </a:extLst>
              </p:cNvPr>
              <p:cNvSpPr txBox="1"/>
              <p:nvPr/>
            </p:nvSpPr>
            <p:spPr>
              <a:xfrm>
                <a:off x="4895631" y="5760115"/>
                <a:ext cx="2022220" cy="5843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arcsin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424740D6-639D-4A4B-8DC4-2AB8833EC3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5631" y="5760115"/>
                <a:ext cx="2022220" cy="58439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 Box 3">
            <a:extLst>
              <a:ext uri="{FF2B5EF4-FFF2-40B4-BE49-F238E27FC236}">
                <a16:creationId xmlns:a16="http://schemas.microsoft.com/office/drawing/2014/main" id="{0C84208C-9A81-42B7-BE27-2A583DE74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9646" y="5679360"/>
            <a:ext cx="4751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1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29FAA89-CAA9-4EA3-A9AB-1BCD3C2025FB}"/>
              </a:ext>
            </a:extLst>
          </p:cNvPr>
          <p:cNvCxnSpPr/>
          <p:nvPr/>
        </p:nvCxnSpPr>
        <p:spPr>
          <a:xfrm>
            <a:off x="6894695" y="6107000"/>
            <a:ext cx="1005840" cy="0"/>
          </a:xfrm>
          <a:prstGeom prst="line">
            <a:avLst/>
          </a:prstGeom>
          <a:ln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714969C5-E3B4-487A-8690-D37CA1F9D531}"/>
                  </a:ext>
                </a:extLst>
              </p:cNvPr>
              <p:cNvSpPr txBox="1"/>
              <p:nvPr/>
            </p:nvSpPr>
            <p:spPr>
              <a:xfrm>
                <a:off x="6741591" y="6067803"/>
                <a:ext cx="1221902" cy="5540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714969C5-E3B4-487A-8690-D37CA1F9D5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1591" y="6067803"/>
                <a:ext cx="1221902" cy="55406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59121BD-5A9A-42D8-A5DA-5107148D5A20}"/>
              </a:ext>
            </a:extLst>
          </p:cNvPr>
          <p:cNvSpPr/>
          <p:nvPr/>
        </p:nvSpPr>
        <p:spPr>
          <a:xfrm>
            <a:off x="2768338" y="1779336"/>
            <a:ext cx="1680117" cy="43073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385645BA-821A-40BC-957E-E7DBA35186E2}"/>
              </a:ext>
            </a:extLst>
          </p:cNvPr>
          <p:cNvSpPr/>
          <p:nvPr/>
        </p:nvSpPr>
        <p:spPr>
          <a:xfrm>
            <a:off x="4894266" y="1777130"/>
            <a:ext cx="1680117" cy="43073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5BA2B165-2A6C-4550-8B51-7B4F78C64FD9}"/>
                  </a:ext>
                </a:extLst>
              </p:cNvPr>
              <p:cNvSpPr txBox="1"/>
              <p:nvPr/>
            </p:nvSpPr>
            <p:spPr>
              <a:xfrm>
                <a:off x="5930959" y="4704776"/>
                <a:ext cx="9061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5BA2B165-2A6C-4550-8B51-7B4F78C64F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0959" y="4704776"/>
                <a:ext cx="906145" cy="307777"/>
              </a:xfrm>
              <a:prstGeom prst="rect">
                <a:avLst/>
              </a:prstGeom>
              <a:blipFill>
                <a:blip r:embed="rId15"/>
                <a:stretch>
                  <a:fillRect l="-6040" t="-2000" r="-1342" b="-3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Text Box 3">
            <a:extLst>
              <a:ext uri="{FF2B5EF4-FFF2-40B4-BE49-F238E27FC236}">
                <a16:creationId xmlns:a16="http://schemas.microsoft.com/office/drawing/2014/main" id="{FA659531-769E-447A-A789-2E8242FE8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5916" y="4437271"/>
            <a:ext cx="4751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1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15993DF2-5394-4C8E-A6F1-8304B2479E53}"/>
              </a:ext>
            </a:extLst>
          </p:cNvPr>
          <p:cNvCxnSpPr/>
          <p:nvPr/>
        </p:nvCxnSpPr>
        <p:spPr>
          <a:xfrm>
            <a:off x="6920965" y="4864911"/>
            <a:ext cx="1005840" cy="0"/>
          </a:xfrm>
          <a:prstGeom prst="line">
            <a:avLst/>
          </a:prstGeom>
          <a:ln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0850942B-FEC3-4CA2-8FC7-7DF97C96EF8E}"/>
                  </a:ext>
                </a:extLst>
              </p:cNvPr>
              <p:cNvSpPr txBox="1"/>
              <p:nvPr/>
            </p:nvSpPr>
            <p:spPr>
              <a:xfrm>
                <a:off x="6767861" y="4825714"/>
                <a:ext cx="1221902" cy="5540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0850942B-FEC3-4CA2-8FC7-7DF97C96EF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7861" y="4825714"/>
                <a:ext cx="1221902" cy="55406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TextBox 85">
            <a:extLst>
              <a:ext uri="{FF2B5EF4-FFF2-40B4-BE49-F238E27FC236}">
                <a16:creationId xmlns:a16="http://schemas.microsoft.com/office/drawing/2014/main" id="{E24406D5-3212-4223-9E7E-303127FCB8E6}"/>
              </a:ext>
            </a:extLst>
          </p:cNvPr>
          <p:cNvSpPr txBox="1"/>
          <p:nvPr/>
        </p:nvSpPr>
        <p:spPr>
          <a:xfrm>
            <a:off x="315072" y="3942516"/>
            <a:ext cx="3161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this we can change the denominator</a:t>
            </a:r>
            <a:endParaRPr lang="en-GB" sz="1800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9B6C14E7-B029-4896-944F-EBF3DF5761AB}"/>
              </a:ext>
            </a:extLst>
          </p:cNvPr>
          <p:cNvSpPr/>
          <p:nvPr/>
        </p:nvSpPr>
        <p:spPr>
          <a:xfrm>
            <a:off x="4332027" y="5857274"/>
            <a:ext cx="4539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66554719-2877-4582-8E79-B8A9B0386CB0}"/>
                  </a:ext>
                </a:extLst>
              </p:cNvPr>
              <p:cNvSpPr txBox="1"/>
              <p:nvPr/>
            </p:nvSpPr>
            <p:spPr>
              <a:xfrm>
                <a:off x="7315746" y="1685051"/>
                <a:ext cx="1614976" cy="5822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brk m:alnAt="63"/>
                      </m:rPr>
                      <a:rPr lang="en-US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GB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GB" sz="2200" dirty="0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≤ </a:t>
                </a:r>
                <a:r>
                  <a:rPr lang="en-GB" sz="2200" i="1" dirty="0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y</a:t>
                </a:r>
                <a:r>
                  <a:rPr lang="en-GB" sz="2200" dirty="0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 ≤</a:t>
                </a:r>
                <a:r>
                  <a:rPr lang="en-US" dirty="0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2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66554719-2877-4582-8E79-B8A9B0386C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746" y="1685051"/>
                <a:ext cx="1614976" cy="582275"/>
              </a:xfrm>
              <a:prstGeom prst="rect">
                <a:avLst/>
              </a:prstGeom>
              <a:blipFill>
                <a:blip r:embed="rId17"/>
                <a:stretch>
                  <a:fillRect b="-52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>
            <a:extLst>
              <a:ext uri="{FF2B5EF4-FFF2-40B4-BE49-F238E27FC236}">
                <a16:creationId xmlns:a16="http://schemas.microsoft.com/office/drawing/2014/main" id="{9EC0CB28-78C7-4EEA-B9D2-00A08C910601}"/>
              </a:ext>
            </a:extLst>
          </p:cNvPr>
          <p:cNvSpPr/>
          <p:nvPr/>
        </p:nvSpPr>
        <p:spPr>
          <a:xfrm>
            <a:off x="6799729" y="1744142"/>
            <a:ext cx="5640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for</a:t>
            </a:r>
            <a:endParaRPr lang="en-GB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175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10" grpId="0"/>
      <p:bldP spid="75" grpId="0"/>
      <p:bldP spid="6" grpId="0"/>
      <p:bldP spid="8" grpId="0"/>
      <p:bldP spid="51" grpId="0"/>
      <p:bldP spid="43" grpId="0"/>
      <p:bldP spid="44" grpId="0"/>
      <p:bldP spid="50" grpId="0"/>
      <p:bldP spid="52" grpId="0"/>
      <p:bldP spid="53" grpId="0"/>
      <p:bldP spid="55" grpId="0"/>
      <p:bldP spid="58" grpId="0"/>
      <p:bldP spid="59" grpId="0"/>
      <p:bldP spid="60" grpId="0"/>
      <p:bldP spid="61" grpId="0"/>
      <p:bldP spid="63" grpId="0"/>
      <p:bldP spid="64" grpId="0"/>
      <p:bldP spid="66" grpId="0"/>
      <p:bldP spid="67" grpId="0"/>
      <p:bldP spid="72" grpId="0"/>
      <p:bldP spid="73" grpId="0"/>
      <p:bldP spid="76" grpId="0"/>
      <p:bldP spid="77" grpId="0"/>
      <p:bldP spid="78" grpId="0"/>
      <p:bldP spid="80" grpId="0"/>
      <p:bldP spid="4" grpId="0" animBg="1"/>
      <p:bldP spid="4" grpId="1" animBg="1"/>
      <p:bldP spid="81" grpId="0" animBg="1"/>
      <p:bldP spid="81" grpId="1" animBg="1"/>
      <p:bldP spid="82" grpId="0"/>
      <p:bldP spid="83" grpId="0"/>
      <p:bldP spid="85" grpId="0"/>
      <p:bldP spid="86" grpId="0"/>
      <p:bldP spid="87" grpId="0"/>
      <p:bldP spid="49" grpId="0"/>
      <p:bldP spid="5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3297054" y="2381363"/>
                <a:ext cx="3279245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en-US" sz="1800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The cosine function takes on all values between 1 and −1 exactly once on the interval [0,</a:t>
                </a:r>
                <a14:m>
                  <m:oMath xmlns:m="http://schemas.openxmlformats.org/officeDocument/2006/math">
                    <m:r>
                      <a:rPr lang="en-US" sz="1800" b="0" i="0" dirty="0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en-US" sz="1800" dirty="0">
                    <a:solidFill>
                      <a:srgbClr val="FF6600"/>
                    </a:solidFill>
                    <a:latin typeface="Symbol" panose="05050102010706020507" pitchFamily="18" charset="2"/>
                    <a:cs typeface="Calibri" panose="020F0502020204030204" pitchFamily="34" charset="0"/>
                  </a:rPr>
                  <a:t>p</a:t>
                </a:r>
                <a:r>
                  <a:rPr lang="en-US" altLang="en-US" sz="1800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]</a:t>
                </a: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7054" y="2381363"/>
                <a:ext cx="3279245" cy="923330"/>
              </a:xfrm>
              <a:prstGeom prst="rect">
                <a:avLst/>
              </a:prstGeom>
              <a:blipFill>
                <a:blip r:embed="rId3"/>
                <a:stretch>
                  <a:fillRect l="-1673" t="-3974" r="-372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–1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3200" baseline="30000" dirty="0">
              <a:latin typeface="Comic Sans MS" panose="030F0702030302020204" pitchFamily="66" charset="0"/>
            </a:endParaRPr>
          </a:p>
        </p:txBody>
      </p:sp>
      <p:sp>
        <p:nvSpPr>
          <p:cNvPr id="53" name="Rectangle 52">
            <a:hlinkClick r:id="rId4"/>
            <a:extLst>
              <a:ext uri="{FF2B5EF4-FFF2-40B4-BE49-F238E27FC236}">
                <a16:creationId xmlns:a16="http://schemas.microsoft.com/office/drawing/2014/main" id="{57F23D36-B4F0-4D32-9442-235A368737E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hlinkClick r:id="rId4"/>
            <a:extLst>
              <a:ext uri="{FF2B5EF4-FFF2-40B4-BE49-F238E27FC236}">
                <a16:creationId xmlns:a16="http://schemas.microsoft.com/office/drawing/2014/main" id="{FAF2B923-051B-4230-AA16-E922C98BD23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3B4FA8F-820A-4E22-9FF9-7B9FDDC8293E}"/>
              </a:ext>
            </a:extLst>
          </p:cNvPr>
          <p:cNvSpPr txBox="1"/>
          <p:nvPr/>
        </p:nvSpPr>
        <p:spPr>
          <a:xfrm>
            <a:off x="452926" y="576353"/>
            <a:ext cx="84972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We are going to look at the derivatives of the inverse trig functions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FBD199D-BBBB-4A13-B07B-6DDF7DBB57AF}"/>
              </a:ext>
            </a:extLst>
          </p:cNvPr>
          <p:cNvSpPr txBox="1"/>
          <p:nvPr/>
        </p:nvSpPr>
        <p:spPr>
          <a:xfrm>
            <a:off x="452926" y="944261"/>
            <a:ext cx="849725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We will go through inverse sine, inverse cosine and inverse tangent in detail here.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Text Box 6">
            <a:extLst>
              <a:ext uri="{FF2B5EF4-FFF2-40B4-BE49-F238E27FC236}">
                <a16:creationId xmlns:a16="http://schemas.microsoft.com/office/drawing/2014/main" id="{661F77D0-F85E-49B0-A284-828709CF1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22" y="2360523"/>
            <a:ext cx="28922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cosine function itself is not invertible</a:t>
            </a:r>
            <a:endParaRPr lang="en-US" sz="1800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09067F40-A28C-4BB5-AA82-E985FFAB7A37}"/>
                  </a:ext>
                </a:extLst>
              </p:cNvPr>
              <p:cNvSpPr txBox="1"/>
              <p:nvPr/>
            </p:nvSpPr>
            <p:spPr>
              <a:xfrm>
                <a:off x="4316573" y="5886693"/>
                <a:ext cx="1548646" cy="4308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20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200" b="0" i="0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sz="2200" b="0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200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200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09067F40-A28C-4BB5-AA82-E985FFAB7A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6573" y="5886693"/>
                <a:ext cx="1548646" cy="430887"/>
              </a:xfrm>
              <a:prstGeom prst="rect">
                <a:avLst/>
              </a:prstGeom>
              <a:blipFill>
                <a:blip r:embed="rId5"/>
                <a:stretch>
                  <a:fillRect b="-1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6B402557-6199-457D-842F-B72954D215D5}"/>
                  </a:ext>
                </a:extLst>
              </p:cNvPr>
              <p:cNvSpPr txBox="1"/>
              <p:nvPr/>
            </p:nvSpPr>
            <p:spPr>
              <a:xfrm>
                <a:off x="6477809" y="2282794"/>
                <a:ext cx="2645912" cy="12271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en-US" sz="1800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If we restrict the cosine to the interval [0,</a:t>
                </a:r>
                <a14:m>
                  <m:oMath xmlns:m="http://schemas.openxmlformats.org/officeDocument/2006/math">
                    <m:r>
                      <a:rPr lang="en-US" sz="1800" dirty="0">
                        <a:solidFill>
                          <a:srgbClr val="FF66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en-US" sz="1800" dirty="0">
                    <a:solidFill>
                      <a:srgbClr val="FF6600"/>
                    </a:solidFill>
                    <a:latin typeface="Symbol" panose="05050102010706020507" pitchFamily="18" charset="2"/>
                    <a:cs typeface="Calibri" panose="020F0502020204030204" pitchFamily="34" charset="0"/>
                  </a:rPr>
                  <a:t>p</a:t>
                </a:r>
                <a:r>
                  <a:rPr lang="en-US" altLang="en-US" sz="1800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]</a:t>
                </a:r>
                <a14:m>
                  <m:oMath xmlns:m="http://schemas.openxmlformats.org/officeDocument/2006/math">
                    <m:r>
                      <a:rPr lang="en-US" sz="1800" i="1" dirty="0">
                        <a:solidFill>
                          <a:srgbClr val="FF66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en-US" sz="1800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 then this truncated cosine has an inverse function</a:t>
                </a:r>
                <a:endParaRPr lang="en-GB" sz="1800" dirty="0">
                  <a:solidFill>
                    <a:srgbClr val="FF66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6B402557-6199-457D-842F-B72954D215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809" y="2282794"/>
                <a:ext cx="2645912" cy="1227195"/>
              </a:xfrm>
              <a:prstGeom prst="rect">
                <a:avLst/>
              </a:prstGeom>
              <a:blipFill>
                <a:blip r:embed="rId6"/>
                <a:stretch>
                  <a:fillRect l="-2074" t="-2475" r="-2304" b="-4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DCD78DFA-B8E2-4B5C-BBD4-C070722345FB}"/>
                  </a:ext>
                </a:extLst>
              </p:cNvPr>
              <p:cNvSpPr txBox="1"/>
              <p:nvPr/>
            </p:nvSpPr>
            <p:spPr>
              <a:xfrm>
                <a:off x="2190645" y="5883369"/>
                <a:ext cx="1769111" cy="4308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20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200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200" b="0" i="0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sz="2200" b="0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200" b="0" i="0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sz="2200" b="0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r>
                            <a:rPr lang="en-US" sz="2200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200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DCD78DFA-B8E2-4B5C-BBD4-C070722345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0645" y="5883369"/>
                <a:ext cx="1769111" cy="430887"/>
              </a:xfrm>
              <a:prstGeom prst="rect">
                <a:avLst/>
              </a:prstGeom>
              <a:blipFill>
                <a:blip r:embed="rId7"/>
                <a:stretch>
                  <a:fillRect l="-344" r="-2405" b="-16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>
            <a:extLst>
              <a:ext uri="{FF2B5EF4-FFF2-40B4-BE49-F238E27FC236}">
                <a16:creationId xmlns:a16="http://schemas.microsoft.com/office/drawing/2014/main" id="{472BD93A-0923-4CD7-9A68-0BA6655CE407}"/>
              </a:ext>
            </a:extLst>
          </p:cNvPr>
          <p:cNvSpPr txBox="1"/>
          <p:nvPr/>
        </p:nvSpPr>
        <p:spPr>
          <a:xfrm>
            <a:off x="290522" y="5182357"/>
            <a:ext cx="504048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Here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is the definition of the inverse cosine</a:t>
            </a:r>
            <a:endParaRPr lang="en-GB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BCA8301-9F5D-46B7-8B8E-AF30CC2A77EB}"/>
              </a:ext>
            </a:extLst>
          </p:cNvPr>
          <p:cNvSpPr txBox="1"/>
          <p:nvPr/>
        </p:nvSpPr>
        <p:spPr>
          <a:xfrm>
            <a:off x="193820" y="1752910"/>
            <a:ext cx="88739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Let’s now work with the inverse cosine function or arccosine function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793C47DF-0D1A-4B34-8F14-A577833F8EB5}"/>
                  </a:ext>
                </a:extLst>
              </p:cNvPr>
              <p:cNvSpPr txBox="1"/>
              <p:nvPr/>
            </p:nvSpPr>
            <p:spPr>
              <a:xfrm>
                <a:off x="6250813" y="5820784"/>
                <a:ext cx="1614976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0 </m:t>
                    </m:r>
                  </m:oMath>
                </a14:m>
                <a:r>
                  <a:rPr lang="en-GB" sz="2200" dirty="0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≤ </a:t>
                </a:r>
                <a:r>
                  <a:rPr lang="en-GB" sz="2200" i="1" dirty="0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y</a:t>
                </a:r>
                <a:r>
                  <a:rPr lang="en-GB" sz="2200" dirty="0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 ≤</a:t>
                </a:r>
                <a:r>
                  <a:rPr lang="en-US" dirty="0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endParaRPr lang="en-GB" sz="22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793C47DF-0D1A-4B34-8F14-A577833F8E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0813" y="5820784"/>
                <a:ext cx="1614976" cy="461665"/>
              </a:xfrm>
              <a:prstGeom prst="rect">
                <a:avLst/>
              </a:prstGeom>
              <a:blipFill>
                <a:blip r:embed="rId8"/>
                <a:stretch>
                  <a:fillRect l="-755" t="-3947" b="-236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Rectangle 67">
            <a:extLst>
              <a:ext uri="{FF2B5EF4-FFF2-40B4-BE49-F238E27FC236}">
                <a16:creationId xmlns:a16="http://schemas.microsoft.com/office/drawing/2014/main" id="{4D66AC35-B6F8-4754-AC5B-5179A82163EE}"/>
              </a:ext>
            </a:extLst>
          </p:cNvPr>
          <p:cNvSpPr/>
          <p:nvPr/>
        </p:nvSpPr>
        <p:spPr>
          <a:xfrm>
            <a:off x="3905145" y="5910331"/>
            <a:ext cx="450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en-GB" dirty="0">
              <a:solidFill>
                <a:srgbClr val="010066"/>
              </a:solidFill>
              <a:latin typeface="Times New Roman" pitchFamily="18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9A1330E-4291-4717-8A04-12687A924FE4}"/>
              </a:ext>
            </a:extLst>
          </p:cNvPr>
          <p:cNvSpPr/>
          <p:nvPr/>
        </p:nvSpPr>
        <p:spPr>
          <a:xfrm>
            <a:off x="5734796" y="5879875"/>
            <a:ext cx="5640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for</a:t>
            </a:r>
            <a:endParaRPr lang="en-GB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9EA5F52-8E3C-4C68-8C24-2A92B2CD79FB}"/>
              </a:ext>
            </a:extLst>
          </p:cNvPr>
          <p:cNvGrpSpPr/>
          <p:nvPr/>
        </p:nvGrpSpPr>
        <p:grpSpPr>
          <a:xfrm>
            <a:off x="278815" y="3644211"/>
            <a:ext cx="3012521" cy="1371600"/>
            <a:chOff x="278815" y="3644211"/>
            <a:chExt cx="3012521" cy="1371600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EBFFF0D8-9F47-4B3A-A706-8935E5C36DD4}"/>
                </a:ext>
              </a:extLst>
            </p:cNvPr>
            <p:cNvGrpSpPr/>
            <p:nvPr/>
          </p:nvGrpSpPr>
          <p:grpSpPr>
            <a:xfrm>
              <a:off x="365256" y="3644211"/>
              <a:ext cx="2926080" cy="1371600"/>
              <a:chOff x="365256" y="3644211"/>
              <a:chExt cx="2926080" cy="1371600"/>
            </a:xfrm>
          </p:grpSpPr>
          <p:pic>
            <p:nvPicPr>
              <p:cNvPr id="5" name="Picture 4" descr="Diagram&#10;&#10;Description automatically generated">
                <a:extLst>
                  <a:ext uri="{FF2B5EF4-FFF2-40B4-BE49-F238E27FC236}">
                    <a16:creationId xmlns:a16="http://schemas.microsoft.com/office/drawing/2014/main" id="{0DB2739B-EE01-41ED-8BC1-2C4D5A51799B}"/>
                  </a:ext>
                </a:extLst>
              </p:cNvPr>
              <p:cNvPicPr>
                <a:picLocks/>
              </p:cNvPicPr>
              <p:nvPr/>
            </p:nvPicPr>
            <p:blipFill rotWithShape="1">
              <a:blip r:embed="rId9"/>
              <a:srcRect t="10743"/>
              <a:stretch/>
            </p:blipFill>
            <p:spPr>
              <a:xfrm>
                <a:off x="365256" y="3644211"/>
                <a:ext cx="2926080" cy="1371600"/>
              </a:xfrm>
              <a:prstGeom prst="rect">
                <a:avLst/>
              </a:prstGeom>
            </p:spPr>
          </p:pic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0229E10B-DB5D-4E10-9F60-60D3E4779974}"/>
                  </a:ext>
                </a:extLst>
              </p:cNvPr>
              <p:cNvGrpSpPr/>
              <p:nvPr/>
            </p:nvGrpSpPr>
            <p:grpSpPr>
              <a:xfrm>
                <a:off x="416136" y="3657600"/>
                <a:ext cx="2822691" cy="1291683"/>
                <a:chOff x="416136" y="3657600"/>
                <a:chExt cx="2822691" cy="1291683"/>
              </a:xfrm>
            </p:grpSpPr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7D45C2FF-E99B-44B7-8C6C-56C8BAA2831C}"/>
                    </a:ext>
                  </a:extLst>
                </p:cNvPr>
                <p:cNvSpPr/>
                <p:nvPr/>
              </p:nvSpPr>
              <p:spPr>
                <a:xfrm>
                  <a:off x="416136" y="4318710"/>
                  <a:ext cx="462083" cy="92468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200"/>
                </a:p>
              </p:txBody>
            </p:sp>
            <p:sp>
              <p:nvSpPr>
                <p:cNvPr id="49" name="Rectangle 48">
                  <a:extLst>
                    <a:ext uri="{FF2B5EF4-FFF2-40B4-BE49-F238E27FC236}">
                      <a16:creationId xmlns:a16="http://schemas.microsoft.com/office/drawing/2014/main" id="{10BD20FC-CC28-4D69-A2D4-87775C799000}"/>
                    </a:ext>
                  </a:extLst>
                </p:cNvPr>
                <p:cNvSpPr/>
                <p:nvPr/>
              </p:nvSpPr>
              <p:spPr>
                <a:xfrm>
                  <a:off x="1935113" y="4326320"/>
                  <a:ext cx="195298" cy="98708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200"/>
                </a:p>
              </p:txBody>
            </p:sp>
            <p:sp>
              <p:nvSpPr>
                <p:cNvPr id="14" name="Rectangle: Rounded Corners 13">
                  <a:extLst>
                    <a:ext uri="{FF2B5EF4-FFF2-40B4-BE49-F238E27FC236}">
                      <a16:creationId xmlns:a16="http://schemas.microsoft.com/office/drawing/2014/main" id="{2EF9E2DA-A56C-4C4C-B21C-EBE2D3D87D12}"/>
                    </a:ext>
                  </a:extLst>
                </p:cNvPr>
                <p:cNvSpPr/>
                <p:nvPr/>
              </p:nvSpPr>
              <p:spPr>
                <a:xfrm>
                  <a:off x="2780638" y="4316352"/>
                  <a:ext cx="369293" cy="98708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200"/>
                </a:p>
              </p:txBody>
            </p:sp>
            <p:sp>
              <p:nvSpPr>
                <p:cNvPr id="15" name="Freeform: Shape 14">
                  <a:extLst>
                    <a:ext uri="{FF2B5EF4-FFF2-40B4-BE49-F238E27FC236}">
                      <a16:creationId xmlns:a16="http://schemas.microsoft.com/office/drawing/2014/main" id="{FF853394-27BC-43E6-BCA8-FACEB090296D}"/>
                    </a:ext>
                  </a:extLst>
                </p:cNvPr>
                <p:cNvSpPr/>
                <p:nvPr/>
              </p:nvSpPr>
              <p:spPr>
                <a:xfrm>
                  <a:off x="1138796" y="4325186"/>
                  <a:ext cx="279919" cy="75415"/>
                </a:xfrm>
                <a:custGeom>
                  <a:avLst/>
                  <a:gdLst>
                    <a:gd name="connsiteX0" fmla="*/ 287916 w 287916"/>
                    <a:gd name="connsiteY0" fmla="*/ 7998 h 82643"/>
                    <a:gd name="connsiteX1" fmla="*/ 285250 w 287916"/>
                    <a:gd name="connsiteY1" fmla="*/ 82643 h 82643"/>
                    <a:gd name="connsiteX2" fmla="*/ 26659 w 287916"/>
                    <a:gd name="connsiteY2" fmla="*/ 79977 h 82643"/>
                    <a:gd name="connsiteX3" fmla="*/ 0 w 287916"/>
                    <a:gd name="connsiteY3" fmla="*/ 0 h 82643"/>
                    <a:gd name="connsiteX4" fmla="*/ 287916 w 287916"/>
                    <a:gd name="connsiteY4" fmla="*/ 7998 h 82643"/>
                    <a:gd name="connsiteX0" fmla="*/ 290582 w 290582"/>
                    <a:gd name="connsiteY0" fmla="*/ 770 h 75415"/>
                    <a:gd name="connsiteX1" fmla="*/ 287916 w 290582"/>
                    <a:gd name="connsiteY1" fmla="*/ 75415 h 75415"/>
                    <a:gd name="connsiteX2" fmla="*/ 29325 w 290582"/>
                    <a:gd name="connsiteY2" fmla="*/ 72749 h 75415"/>
                    <a:gd name="connsiteX3" fmla="*/ 0 w 290582"/>
                    <a:gd name="connsiteY3" fmla="*/ 770 h 75415"/>
                    <a:gd name="connsiteX4" fmla="*/ 290582 w 290582"/>
                    <a:gd name="connsiteY4" fmla="*/ 770 h 75415"/>
                    <a:gd name="connsiteX0" fmla="*/ 285251 w 285251"/>
                    <a:gd name="connsiteY0" fmla="*/ 770 h 75415"/>
                    <a:gd name="connsiteX1" fmla="*/ 282585 w 285251"/>
                    <a:gd name="connsiteY1" fmla="*/ 75415 h 75415"/>
                    <a:gd name="connsiteX2" fmla="*/ 23994 w 285251"/>
                    <a:gd name="connsiteY2" fmla="*/ 72749 h 75415"/>
                    <a:gd name="connsiteX3" fmla="*/ 0 w 285251"/>
                    <a:gd name="connsiteY3" fmla="*/ 770 h 75415"/>
                    <a:gd name="connsiteX4" fmla="*/ 285251 w 285251"/>
                    <a:gd name="connsiteY4" fmla="*/ 770 h 75415"/>
                    <a:gd name="connsiteX0" fmla="*/ 279919 w 279919"/>
                    <a:gd name="connsiteY0" fmla="*/ 770 h 75415"/>
                    <a:gd name="connsiteX1" fmla="*/ 277253 w 279919"/>
                    <a:gd name="connsiteY1" fmla="*/ 75415 h 75415"/>
                    <a:gd name="connsiteX2" fmla="*/ 18662 w 279919"/>
                    <a:gd name="connsiteY2" fmla="*/ 72749 h 75415"/>
                    <a:gd name="connsiteX3" fmla="*/ 0 w 279919"/>
                    <a:gd name="connsiteY3" fmla="*/ 770 h 75415"/>
                    <a:gd name="connsiteX4" fmla="*/ 279919 w 279919"/>
                    <a:gd name="connsiteY4" fmla="*/ 770 h 754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79919" h="75415">
                      <a:moveTo>
                        <a:pt x="279919" y="770"/>
                      </a:moveTo>
                      <a:cubicBezTo>
                        <a:pt x="279030" y="25652"/>
                        <a:pt x="278142" y="50533"/>
                        <a:pt x="277253" y="75415"/>
                      </a:cubicBezTo>
                      <a:lnTo>
                        <a:pt x="18662" y="72749"/>
                      </a:lnTo>
                      <a:lnTo>
                        <a:pt x="0" y="770"/>
                      </a:lnTo>
                      <a:cubicBezTo>
                        <a:pt x="95972" y="3436"/>
                        <a:pt x="183947" y="-1896"/>
                        <a:pt x="279919" y="77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200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4" name="Text Box 3">
                      <a:extLst>
                        <a:ext uri="{FF2B5EF4-FFF2-40B4-BE49-F238E27FC236}">
                          <a16:creationId xmlns:a16="http://schemas.microsoft.com/office/drawing/2014/main" id="{43030E88-EA03-42C2-B83A-45EB615F05A1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21168" y="4261644"/>
                      <a:ext cx="329873" cy="295017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left"/>
                          </m:oMathParaPr>
                          <m:oMath xmlns:m="http://schemas.openxmlformats.org/officeDocument/2006/math">
                            <m:box>
                              <m:boxPr>
                                <m:ctrlPr>
                                  <a:rPr lang="en-GB" sz="120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boxPr>
                              <m:e>
                                <m:argPr>
                                  <m:argSz m:val="-1"/>
                                </m:argPr>
                                <m:f>
                                  <m:fPr>
                                    <m:ctrlPr>
                                      <a:rPr lang="en-GB" sz="1200" i="1" dirty="0" smtClean="0">
                                        <a:solidFill>
                                          <a:srgbClr val="010066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200" i="1" dirty="0" smtClean="0">
                                        <a:solidFill>
                                          <a:srgbClr val="010066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US" sz="1200" b="0" i="1" dirty="0" smtClean="0">
                                        <a:solidFill>
                                          <a:srgbClr val="010066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box>
                          </m:oMath>
                        </m:oMathPara>
                      </a14:m>
                      <a:endParaRPr lang="en-GB" sz="1200" baseline="30000" dirty="0">
                        <a:solidFill>
                          <a:srgbClr val="010066"/>
                        </a:solidFill>
                        <a:cs typeface="Times New Roman" panose="02020603050405020304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54" name="Text Box 3">
                      <a:extLst>
                        <a:ext uri="{FF2B5EF4-FFF2-40B4-BE49-F238E27FC236}">
                          <a16:creationId xmlns:a16="http://schemas.microsoft.com/office/drawing/2014/main" id="{43030E88-EA03-42C2-B83A-45EB615F05A1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 bwMode="auto">
                    <a:xfrm>
                      <a:off x="2021168" y="4261644"/>
                      <a:ext cx="329873" cy="295017"/>
                    </a:xfrm>
                    <a:prstGeom prst="rect">
                      <a:avLst/>
                    </a:prstGeom>
                    <a:blipFill>
                      <a:blip r:embed="rId10"/>
                      <a:stretch>
                        <a:fillRect/>
                      </a:stretch>
                    </a:blip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6" name="Text Box 3">
                      <a:extLst>
                        <a:ext uri="{FF2B5EF4-FFF2-40B4-BE49-F238E27FC236}">
                          <a16:creationId xmlns:a16="http://schemas.microsoft.com/office/drawing/2014/main" id="{7AB0A93D-4546-4D06-8A21-F36E8E19C8F5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11133" y="4259702"/>
                      <a:ext cx="329873" cy="295017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left"/>
                          </m:oMathParaPr>
                          <m:oMath xmlns:m="http://schemas.openxmlformats.org/officeDocument/2006/math">
                            <m:box>
                              <m:boxPr>
                                <m:ctrlPr>
                                  <a:rPr lang="en-GB" sz="120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boxPr>
                              <m:e>
                                <m:argPr>
                                  <m:argSz m:val="-1"/>
                                </m:argPr>
                                <m:r>
                                  <m:rPr>
                                    <m:brk m:alnAt="63"/>
                                  </m:rPr>
                                  <a:rPr lang="en-US" sz="1200" b="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US" sz="1200" b="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f>
                                  <m:fPr>
                                    <m:ctrlPr>
                                      <a:rPr lang="en-GB" sz="1200" i="1" dirty="0" smtClean="0">
                                        <a:solidFill>
                                          <a:srgbClr val="010066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200" i="1" dirty="0" smtClean="0">
                                        <a:solidFill>
                                          <a:srgbClr val="010066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US" sz="1200" b="0" i="1" dirty="0" smtClean="0">
                                        <a:solidFill>
                                          <a:srgbClr val="010066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box>
                          </m:oMath>
                        </m:oMathPara>
                      </a14:m>
                      <a:endParaRPr lang="en-GB" sz="1200" baseline="30000" dirty="0">
                        <a:solidFill>
                          <a:srgbClr val="010066"/>
                        </a:solidFill>
                        <a:cs typeface="Times New Roman" panose="02020603050405020304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56" name="Text Box 3">
                      <a:extLst>
                        <a:ext uri="{FF2B5EF4-FFF2-40B4-BE49-F238E27FC236}">
                          <a16:creationId xmlns:a16="http://schemas.microsoft.com/office/drawing/2014/main" id="{7AB0A93D-4546-4D06-8A21-F36E8E19C8F5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 bwMode="auto">
                    <a:xfrm>
                      <a:off x="1311133" y="4259702"/>
                      <a:ext cx="329873" cy="295017"/>
                    </a:xfrm>
                    <a:prstGeom prst="rect">
                      <a:avLst/>
                    </a:prstGeom>
                    <a:blipFill>
                      <a:blip r:embed="rId11"/>
                      <a:stretch>
                        <a:fillRect/>
                      </a:stretch>
                    </a:blip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0" name="Text Box 3">
                      <a:extLst>
                        <a:ext uri="{FF2B5EF4-FFF2-40B4-BE49-F238E27FC236}">
                          <a16:creationId xmlns:a16="http://schemas.microsoft.com/office/drawing/2014/main" id="{C65018B6-EE7C-4BFF-ADBD-45FB8AD5A282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908954" y="4246620"/>
                      <a:ext cx="329873" cy="272767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left"/>
                          </m:oMathParaPr>
                          <m:oMath xmlns:m="http://schemas.openxmlformats.org/officeDocument/2006/math">
                            <m:r>
                              <a:rPr lang="en-US" sz="1200" b="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GB" sz="120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oMath>
                        </m:oMathPara>
                      </a14:m>
                      <a:endParaRPr lang="en-GB" sz="1200" baseline="30000" dirty="0">
                        <a:solidFill>
                          <a:srgbClr val="010066"/>
                        </a:solidFill>
                        <a:cs typeface="Times New Roman" panose="02020603050405020304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60" name="Text Box 3">
                      <a:extLst>
                        <a:ext uri="{FF2B5EF4-FFF2-40B4-BE49-F238E27FC236}">
                          <a16:creationId xmlns:a16="http://schemas.microsoft.com/office/drawing/2014/main" id="{C65018B6-EE7C-4BFF-ADBD-45FB8AD5A282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 bwMode="auto">
                    <a:xfrm>
                      <a:off x="2908954" y="4246620"/>
                      <a:ext cx="329873" cy="272767"/>
                    </a:xfrm>
                    <a:prstGeom prst="rect">
                      <a:avLst/>
                    </a:prstGeom>
                    <a:blipFill>
                      <a:blip r:embed="rId12"/>
                      <a:stretch>
                        <a:fillRect/>
                      </a:stretch>
                    </a:blip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4" name="Text Box 3">
                      <a:extLst>
                        <a:ext uri="{FF2B5EF4-FFF2-40B4-BE49-F238E27FC236}">
                          <a16:creationId xmlns:a16="http://schemas.microsoft.com/office/drawing/2014/main" id="{1523F9F2-6795-4E9E-8D83-78E69E25FE7F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602061" y="4256278"/>
                      <a:ext cx="329873" cy="30809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left"/>
                          </m:oMathParaPr>
                          <m:oMath xmlns:m="http://schemas.openxmlformats.org/officeDocument/2006/math">
                            <m:box>
                              <m:boxPr>
                                <m:ctrlPr>
                                  <a:rPr lang="en-GB" sz="120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boxPr>
                              <m:e>
                                <m:argPr>
                                  <m:argSz m:val="-1"/>
                                </m:argPr>
                                <m:f>
                                  <m:fPr>
                                    <m:ctrlPr>
                                      <a:rPr lang="en-GB" sz="1200" i="1" dirty="0" smtClean="0">
                                        <a:solidFill>
                                          <a:srgbClr val="010066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dirty="0" smtClean="0">
                                        <a:solidFill>
                                          <a:srgbClr val="010066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  <m:r>
                                      <a:rPr lang="en-GB" sz="1200" i="1" dirty="0" smtClean="0">
                                        <a:solidFill>
                                          <a:srgbClr val="010066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US" sz="1200" b="0" i="1" dirty="0" smtClean="0">
                                        <a:solidFill>
                                          <a:srgbClr val="010066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box>
                          </m:oMath>
                        </m:oMathPara>
                      </a14:m>
                      <a:endParaRPr lang="en-GB" sz="1200" baseline="30000" dirty="0">
                        <a:solidFill>
                          <a:srgbClr val="010066"/>
                        </a:solidFill>
                        <a:cs typeface="Times New Roman" panose="02020603050405020304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64" name="Text Box 3">
                      <a:extLst>
                        <a:ext uri="{FF2B5EF4-FFF2-40B4-BE49-F238E27FC236}">
                          <a16:creationId xmlns:a16="http://schemas.microsoft.com/office/drawing/2014/main" id="{1523F9F2-6795-4E9E-8D83-78E69E25FE7F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 bwMode="auto">
                    <a:xfrm>
                      <a:off x="2602061" y="4256278"/>
                      <a:ext cx="329873" cy="308098"/>
                    </a:xfrm>
                    <a:prstGeom prst="rect">
                      <a:avLst/>
                    </a:prstGeom>
                    <a:blipFill>
                      <a:blip r:embed="rId13"/>
                      <a:stretch>
                        <a:fillRect/>
                      </a:stretch>
                    </a:blip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5" name="Text Box 3">
                      <a:extLst>
                        <a:ext uri="{FF2B5EF4-FFF2-40B4-BE49-F238E27FC236}">
                          <a16:creationId xmlns:a16="http://schemas.microsoft.com/office/drawing/2014/main" id="{FDF678CE-F8FE-4A53-8305-35832B69AD6D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41358" y="4246621"/>
                      <a:ext cx="329873" cy="30809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left"/>
                          </m:oMathParaPr>
                          <m:oMath xmlns:m="http://schemas.openxmlformats.org/officeDocument/2006/math">
                            <m:box>
                              <m:boxPr>
                                <m:ctrlPr>
                                  <a:rPr lang="en-GB" sz="120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boxPr>
                              <m:e>
                                <m:argPr>
                                  <m:argSz m:val="-1"/>
                                </m:argPr>
                                <m:r>
                                  <m:rPr>
                                    <m:brk m:alnAt="63"/>
                                  </m:rPr>
                                  <a:rPr lang="en-US" sz="1200" b="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US" sz="1200" b="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f>
                                  <m:fPr>
                                    <m:ctrlPr>
                                      <a:rPr lang="en-GB" sz="1200" i="1" dirty="0" smtClean="0">
                                        <a:solidFill>
                                          <a:srgbClr val="010066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dirty="0" smtClean="0">
                                        <a:solidFill>
                                          <a:srgbClr val="010066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  <m:r>
                                      <a:rPr lang="en-GB" sz="1200" i="1" dirty="0" smtClean="0">
                                        <a:solidFill>
                                          <a:srgbClr val="010066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US" sz="1200" b="0" i="1" dirty="0" smtClean="0">
                                        <a:solidFill>
                                          <a:srgbClr val="010066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box>
                          </m:oMath>
                        </m:oMathPara>
                      </a14:m>
                      <a:endParaRPr lang="en-GB" sz="1200" baseline="30000" dirty="0">
                        <a:solidFill>
                          <a:srgbClr val="010066"/>
                        </a:solidFill>
                        <a:cs typeface="Times New Roman" panose="02020603050405020304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65" name="Text Box 3">
                      <a:extLst>
                        <a:ext uri="{FF2B5EF4-FFF2-40B4-BE49-F238E27FC236}">
                          <a16:creationId xmlns:a16="http://schemas.microsoft.com/office/drawing/2014/main" id="{FDF678CE-F8FE-4A53-8305-35832B69AD6D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 bwMode="auto">
                    <a:xfrm>
                      <a:off x="641358" y="4246621"/>
                      <a:ext cx="329873" cy="308098"/>
                    </a:xfrm>
                    <a:prstGeom prst="rect">
                      <a:avLst/>
                    </a:prstGeom>
                    <a:blipFill>
                      <a:blip r:embed="rId14"/>
                      <a:stretch>
                        <a:fillRect r="-9259"/>
                      </a:stretch>
                    </a:blip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62" name="Rectangle 61">
                  <a:extLst>
                    <a:ext uri="{FF2B5EF4-FFF2-40B4-BE49-F238E27FC236}">
                      <a16:creationId xmlns:a16="http://schemas.microsoft.com/office/drawing/2014/main" id="{8718BF00-67FF-4D62-90E7-19F7EC276493}"/>
                    </a:ext>
                  </a:extLst>
                </p:cNvPr>
                <p:cNvSpPr/>
                <p:nvPr/>
              </p:nvSpPr>
              <p:spPr>
                <a:xfrm>
                  <a:off x="974683" y="4319390"/>
                  <a:ext cx="513386" cy="101522"/>
                </a:xfrm>
                <a:custGeom>
                  <a:avLst/>
                  <a:gdLst>
                    <a:gd name="connsiteX0" fmla="*/ 0 w 462083"/>
                    <a:gd name="connsiteY0" fmla="*/ 0 h 92468"/>
                    <a:gd name="connsiteX1" fmla="*/ 462083 w 462083"/>
                    <a:gd name="connsiteY1" fmla="*/ 0 h 92468"/>
                    <a:gd name="connsiteX2" fmla="*/ 462083 w 462083"/>
                    <a:gd name="connsiteY2" fmla="*/ 92468 h 92468"/>
                    <a:gd name="connsiteX3" fmla="*/ 0 w 462083"/>
                    <a:gd name="connsiteY3" fmla="*/ 92468 h 92468"/>
                    <a:gd name="connsiteX4" fmla="*/ 0 w 462083"/>
                    <a:gd name="connsiteY4" fmla="*/ 0 h 92468"/>
                    <a:gd name="connsiteX0" fmla="*/ 0 w 513386"/>
                    <a:gd name="connsiteY0" fmla="*/ 3018 h 95486"/>
                    <a:gd name="connsiteX1" fmla="*/ 513386 w 513386"/>
                    <a:gd name="connsiteY1" fmla="*/ 0 h 95486"/>
                    <a:gd name="connsiteX2" fmla="*/ 462083 w 513386"/>
                    <a:gd name="connsiteY2" fmla="*/ 95486 h 95486"/>
                    <a:gd name="connsiteX3" fmla="*/ 0 w 513386"/>
                    <a:gd name="connsiteY3" fmla="*/ 95486 h 95486"/>
                    <a:gd name="connsiteX4" fmla="*/ 0 w 513386"/>
                    <a:gd name="connsiteY4" fmla="*/ 3018 h 95486"/>
                    <a:gd name="connsiteX0" fmla="*/ 0 w 513386"/>
                    <a:gd name="connsiteY0" fmla="*/ 3018 h 101522"/>
                    <a:gd name="connsiteX1" fmla="*/ 513386 w 513386"/>
                    <a:gd name="connsiteY1" fmla="*/ 0 h 101522"/>
                    <a:gd name="connsiteX2" fmla="*/ 474154 w 513386"/>
                    <a:gd name="connsiteY2" fmla="*/ 101522 h 101522"/>
                    <a:gd name="connsiteX3" fmla="*/ 0 w 513386"/>
                    <a:gd name="connsiteY3" fmla="*/ 95486 h 101522"/>
                    <a:gd name="connsiteX4" fmla="*/ 0 w 513386"/>
                    <a:gd name="connsiteY4" fmla="*/ 3018 h 1015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13386" h="101522">
                      <a:moveTo>
                        <a:pt x="0" y="3018"/>
                      </a:moveTo>
                      <a:lnTo>
                        <a:pt x="513386" y="0"/>
                      </a:lnTo>
                      <a:lnTo>
                        <a:pt x="474154" y="101522"/>
                      </a:lnTo>
                      <a:lnTo>
                        <a:pt x="0" y="95486"/>
                      </a:lnTo>
                      <a:lnTo>
                        <a:pt x="0" y="301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200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9" name="Text Box 3">
                      <a:extLst>
                        <a:ext uri="{FF2B5EF4-FFF2-40B4-BE49-F238E27FC236}">
                          <a16:creationId xmlns:a16="http://schemas.microsoft.com/office/drawing/2014/main" id="{6E5129CB-F167-487F-9248-8F3A6EA0A8B6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71583" y="4216193"/>
                      <a:ext cx="329873" cy="272767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left"/>
                          </m:oMathParaPr>
                          <m:oMath xmlns:m="http://schemas.openxmlformats.org/officeDocument/2006/math">
                            <m:r>
                              <a:rPr lang="en-US" sz="1200" b="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GB" sz="120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oMath>
                        </m:oMathPara>
                      </a14:m>
                      <a:endParaRPr lang="en-GB" sz="1200" baseline="30000" dirty="0">
                        <a:solidFill>
                          <a:srgbClr val="010066"/>
                        </a:solidFill>
                        <a:cs typeface="Times New Roman" panose="02020603050405020304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59" name="Text Box 3">
                      <a:extLst>
                        <a:ext uri="{FF2B5EF4-FFF2-40B4-BE49-F238E27FC236}">
                          <a16:creationId xmlns:a16="http://schemas.microsoft.com/office/drawing/2014/main" id="{6E5129CB-F167-487F-9248-8F3A6EA0A8B6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 bwMode="auto">
                    <a:xfrm>
                      <a:off x="971583" y="4216193"/>
                      <a:ext cx="329873" cy="272767"/>
                    </a:xfrm>
                    <a:prstGeom prst="rect">
                      <a:avLst/>
                    </a:prstGeom>
                    <a:blipFill>
                      <a:blip r:embed="rId15"/>
                      <a:stretch>
                        <a:fillRect r="-3704"/>
                      </a:stretch>
                    </a:blip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7" name="Straight Connector 6">
                  <a:extLst>
                    <a:ext uri="{FF2B5EF4-FFF2-40B4-BE49-F238E27FC236}">
                      <a16:creationId xmlns:a16="http://schemas.microsoft.com/office/drawing/2014/main" id="{55C4E692-B197-4EBE-BA3E-D184FE5A3D8E}"/>
                    </a:ext>
                  </a:extLst>
                </p:cNvPr>
                <p:cNvCxnSpPr/>
                <p:nvPr/>
              </p:nvCxnSpPr>
              <p:spPr>
                <a:xfrm>
                  <a:off x="569427" y="3657600"/>
                  <a:ext cx="16642" cy="1280160"/>
                </a:xfrm>
                <a:prstGeom prst="line">
                  <a:avLst/>
                </a:prstGeom>
                <a:ln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>
                  <a:extLst>
                    <a:ext uri="{FF2B5EF4-FFF2-40B4-BE49-F238E27FC236}">
                      <a16:creationId xmlns:a16="http://schemas.microsoft.com/office/drawing/2014/main" id="{FEDB8958-F07C-48DF-AD04-6F5FC6DF01FE}"/>
                    </a:ext>
                  </a:extLst>
                </p:cNvPr>
                <p:cNvCxnSpPr/>
                <p:nvPr/>
              </p:nvCxnSpPr>
              <p:spPr>
                <a:xfrm>
                  <a:off x="878448" y="3657600"/>
                  <a:ext cx="16642" cy="1280160"/>
                </a:xfrm>
                <a:prstGeom prst="line">
                  <a:avLst/>
                </a:prstGeom>
                <a:ln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>
                  <a:extLst>
                    <a:ext uri="{FF2B5EF4-FFF2-40B4-BE49-F238E27FC236}">
                      <a16:creationId xmlns:a16="http://schemas.microsoft.com/office/drawing/2014/main" id="{D1E984A6-435E-40AD-BCEF-9C7D7245BDED}"/>
                    </a:ext>
                  </a:extLst>
                </p:cNvPr>
                <p:cNvCxnSpPr/>
                <p:nvPr/>
              </p:nvCxnSpPr>
              <p:spPr>
                <a:xfrm>
                  <a:off x="1189413" y="3657600"/>
                  <a:ext cx="16642" cy="1280160"/>
                </a:xfrm>
                <a:prstGeom prst="line">
                  <a:avLst/>
                </a:prstGeom>
                <a:ln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>
                  <a:extLst>
                    <a:ext uri="{FF2B5EF4-FFF2-40B4-BE49-F238E27FC236}">
                      <a16:creationId xmlns:a16="http://schemas.microsoft.com/office/drawing/2014/main" id="{E31AE5DD-9C0F-4FF9-9ED5-1EF7D9463D41}"/>
                    </a:ext>
                  </a:extLst>
                </p:cNvPr>
                <p:cNvCxnSpPr/>
                <p:nvPr/>
              </p:nvCxnSpPr>
              <p:spPr>
                <a:xfrm>
                  <a:off x="1507151" y="3659652"/>
                  <a:ext cx="16642" cy="1280160"/>
                </a:xfrm>
                <a:prstGeom prst="line">
                  <a:avLst/>
                </a:prstGeom>
                <a:ln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>
                  <a:extLst>
                    <a:ext uri="{FF2B5EF4-FFF2-40B4-BE49-F238E27FC236}">
                      <a16:creationId xmlns:a16="http://schemas.microsoft.com/office/drawing/2014/main" id="{385D4DDC-7697-497E-9C25-A20E337FBE15}"/>
                    </a:ext>
                  </a:extLst>
                </p:cNvPr>
                <p:cNvCxnSpPr/>
                <p:nvPr/>
              </p:nvCxnSpPr>
              <p:spPr>
                <a:xfrm>
                  <a:off x="2138381" y="3657600"/>
                  <a:ext cx="16642" cy="1280160"/>
                </a:xfrm>
                <a:prstGeom prst="line">
                  <a:avLst/>
                </a:prstGeom>
                <a:ln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2" name="Rectangle: Rounded Corners 81">
                  <a:extLst>
                    <a:ext uri="{FF2B5EF4-FFF2-40B4-BE49-F238E27FC236}">
                      <a16:creationId xmlns:a16="http://schemas.microsoft.com/office/drawing/2014/main" id="{E30E02F8-43EF-42E4-9B8B-3319A3469FA8}"/>
                    </a:ext>
                  </a:extLst>
                </p:cNvPr>
                <p:cNvSpPr/>
                <p:nvPr/>
              </p:nvSpPr>
              <p:spPr>
                <a:xfrm>
                  <a:off x="2210043" y="4318011"/>
                  <a:ext cx="451602" cy="98708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200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8" name="Text Box 3">
                      <a:extLst>
                        <a:ext uri="{FF2B5EF4-FFF2-40B4-BE49-F238E27FC236}">
                          <a16:creationId xmlns:a16="http://schemas.microsoft.com/office/drawing/2014/main" id="{13F00B61-01A9-4BF5-B626-1690F744D64E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27043" y="4256278"/>
                      <a:ext cx="329873" cy="272767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left"/>
                          </m:oMathParaPr>
                          <m:oMath xmlns:m="http://schemas.openxmlformats.org/officeDocument/2006/math">
                            <m:r>
                              <a:rPr lang="en-GB" sz="120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oMath>
                        </m:oMathPara>
                      </a14:m>
                      <a:endParaRPr lang="en-GB" sz="1200" baseline="30000" dirty="0">
                        <a:solidFill>
                          <a:srgbClr val="010066"/>
                        </a:solidFill>
                        <a:cs typeface="Times New Roman" panose="02020603050405020304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58" name="Text Box 3">
                      <a:extLst>
                        <a:ext uri="{FF2B5EF4-FFF2-40B4-BE49-F238E27FC236}">
                          <a16:creationId xmlns:a16="http://schemas.microsoft.com/office/drawing/2014/main" id="{13F00B61-01A9-4BF5-B626-1690F744D64E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 bwMode="auto">
                    <a:xfrm>
                      <a:off x="2327043" y="4256278"/>
                      <a:ext cx="329873" cy="272767"/>
                    </a:xfrm>
                    <a:prstGeom prst="rect">
                      <a:avLst/>
                    </a:prstGeom>
                    <a:blipFill>
                      <a:blip r:embed="rId16"/>
                      <a:stretch>
                        <a:fillRect/>
                      </a:stretch>
                    </a:blip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83" name="Straight Connector 82">
                  <a:extLst>
                    <a:ext uri="{FF2B5EF4-FFF2-40B4-BE49-F238E27FC236}">
                      <a16:creationId xmlns:a16="http://schemas.microsoft.com/office/drawing/2014/main" id="{01AFF969-DBB3-4A5E-836E-5EA494418FE4}"/>
                    </a:ext>
                  </a:extLst>
                </p:cNvPr>
                <p:cNvCxnSpPr/>
                <p:nvPr/>
              </p:nvCxnSpPr>
              <p:spPr>
                <a:xfrm>
                  <a:off x="2443820" y="3657600"/>
                  <a:ext cx="16642" cy="1280160"/>
                </a:xfrm>
                <a:prstGeom prst="line">
                  <a:avLst/>
                </a:prstGeom>
                <a:ln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>
                  <a:extLst>
                    <a:ext uri="{FF2B5EF4-FFF2-40B4-BE49-F238E27FC236}">
                      <a16:creationId xmlns:a16="http://schemas.microsoft.com/office/drawing/2014/main" id="{6503F1DE-644B-4DB2-B5B7-8A76425DB1CE}"/>
                    </a:ext>
                  </a:extLst>
                </p:cNvPr>
                <p:cNvCxnSpPr/>
                <p:nvPr/>
              </p:nvCxnSpPr>
              <p:spPr>
                <a:xfrm>
                  <a:off x="2764382" y="3657600"/>
                  <a:ext cx="16642" cy="1280160"/>
                </a:xfrm>
                <a:prstGeom prst="line">
                  <a:avLst/>
                </a:prstGeom>
                <a:ln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>
                  <a:extLst>
                    <a:ext uri="{FF2B5EF4-FFF2-40B4-BE49-F238E27FC236}">
                      <a16:creationId xmlns:a16="http://schemas.microsoft.com/office/drawing/2014/main" id="{FE5015D9-8751-497F-B4CE-0F9ACD0E9897}"/>
                    </a:ext>
                  </a:extLst>
                </p:cNvPr>
                <p:cNvCxnSpPr/>
                <p:nvPr/>
              </p:nvCxnSpPr>
              <p:spPr>
                <a:xfrm>
                  <a:off x="3081575" y="3657600"/>
                  <a:ext cx="16642" cy="1280160"/>
                </a:xfrm>
                <a:prstGeom prst="line">
                  <a:avLst/>
                </a:prstGeom>
                <a:ln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E5170378-E631-4508-9947-8CDE754A68E2}"/>
                    </a:ext>
                  </a:extLst>
                </p:cNvPr>
                <p:cNvSpPr/>
                <p:nvPr/>
              </p:nvSpPr>
              <p:spPr>
                <a:xfrm>
                  <a:off x="416136" y="3659653"/>
                  <a:ext cx="2822691" cy="1289630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 Box 3">
                  <a:extLst>
                    <a:ext uri="{FF2B5EF4-FFF2-40B4-BE49-F238E27FC236}">
                      <a16:creationId xmlns:a16="http://schemas.microsoft.com/office/drawing/2014/main" id="{FE8ADD43-A5E5-4FED-B70B-4FD6C28EF40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78815" y="4246621"/>
                  <a:ext cx="329873" cy="272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1200" b="0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  <m:r>
                          <a:rPr lang="en-GB" sz="1200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oMath>
                    </m:oMathPara>
                  </a14:m>
                  <a:endParaRPr lang="en-GB" sz="1200" baseline="30000" dirty="0">
                    <a:solidFill>
                      <a:srgbClr val="010066"/>
                    </a:solidFill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63" name="Text Box 3">
                  <a:extLst>
                    <a:ext uri="{FF2B5EF4-FFF2-40B4-BE49-F238E27FC236}">
                      <a16:creationId xmlns:a16="http://schemas.microsoft.com/office/drawing/2014/main" id="{FE8ADD43-A5E5-4FED-B70B-4FD6C28EF40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78815" y="4246621"/>
                  <a:ext cx="329873" cy="272767"/>
                </a:xfrm>
                <a:prstGeom prst="rect">
                  <a:avLst/>
                </a:prstGeom>
                <a:blipFill>
                  <a:blip r:embed="rId17"/>
                  <a:stretch>
                    <a:fillRect r="-27778"/>
                  </a:stretch>
                </a:blip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2AAD680-E7AD-47C3-A092-8F8F7BF595CB}"/>
              </a:ext>
            </a:extLst>
          </p:cNvPr>
          <p:cNvCxnSpPr/>
          <p:nvPr/>
        </p:nvCxnSpPr>
        <p:spPr>
          <a:xfrm>
            <a:off x="328022" y="4944022"/>
            <a:ext cx="294184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2463BCB-38BB-4275-BD8E-5AB2E1FD4F28}"/>
              </a:ext>
            </a:extLst>
          </p:cNvPr>
          <p:cNvGrpSpPr/>
          <p:nvPr/>
        </p:nvGrpSpPr>
        <p:grpSpPr>
          <a:xfrm>
            <a:off x="3525317" y="3597165"/>
            <a:ext cx="2776202" cy="1417178"/>
            <a:chOff x="3525317" y="3597165"/>
            <a:chExt cx="2776202" cy="1417178"/>
          </a:xfrm>
        </p:grpSpPr>
        <p:pic>
          <p:nvPicPr>
            <p:cNvPr id="21" name="Picture 20" descr="Chart&#10;&#10;Description automatically generated">
              <a:extLst>
                <a:ext uri="{FF2B5EF4-FFF2-40B4-BE49-F238E27FC236}">
                  <a16:creationId xmlns:a16="http://schemas.microsoft.com/office/drawing/2014/main" id="{7E55EEC5-4942-4E21-89A9-BFEF3B2AC7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8"/>
            <a:srcRect t="10359"/>
            <a:stretch/>
          </p:blipFill>
          <p:spPr>
            <a:xfrm>
              <a:off x="3563720" y="3654326"/>
              <a:ext cx="2651760" cy="1344603"/>
            </a:xfrm>
            <a:prstGeom prst="rect">
              <a:avLst/>
            </a:prstGeom>
          </p:spPr>
        </p:pic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DF60F0C-E12A-463E-97D1-1D9328012E8C}"/>
                </a:ext>
              </a:extLst>
            </p:cNvPr>
            <p:cNvSpPr/>
            <p:nvPr/>
          </p:nvSpPr>
          <p:spPr>
            <a:xfrm>
              <a:off x="4474087" y="4316352"/>
              <a:ext cx="140207" cy="1110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95F0BE05-B9EE-43F8-A8A3-140122F90A69}"/>
                </a:ext>
              </a:extLst>
            </p:cNvPr>
            <p:cNvSpPr/>
            <p:nvPr/>
          </p:nvSpPr>
          <p:spPr>
            <a:xfrm>
              <a:off x="5208554" y="4303972"/>
              <a:ext cx="140207" cy="1110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A8965D9-B667-4CBB-8C92-8AC56F3C5419}"/>
                </a:ext>
              </a:extLst>
            </p:cNvPr>
            <p:cNvCxnSpPr/>
            <p:nvPr/>
          </p:nvCxnSpPr>
          <p:spPr>
            <a:xfrm>
              <a:off x="6061354" y="3700293"/>
              <a:ext cx="0" cy="128016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Text Box 3">
                  <a:extLst>
                    <a:ext uri="{FF2B5EF4-FFF2-40B4-BE49-F238E27FC236}">
                      <a16:creationId xmlns:a16="http://schemas.microsoft.com/office/drawing/2014/main" id="{9141EBEF-2917-4CE8-8555-E4B72AFCF27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89303" y="4295950"/>
                  <a:ext cx="329873" cy="29501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GB" sz="120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sz="120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20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1200" b="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box>
                      </m:oMath>
                    </m:oMathPara>
                  </a14:m>
                  <a:endParaRPr lang="en-GB" sz="1200" baseline="30000" dirty="0">
                    <a:solidFill>
                      <a:srgbClr val="010066"/>
                    </a:solidFill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72" name="Text Box 3">
                  <a:extLst>
                    <a:ext uri="{FF2B5EF4-FFF2-40B4-BE49-F238E27FC236}">
                      <a16:creationId xmlns:a16="http://schemas.microsoft.com/office/drawing/2014/main" id="{9141EBEF-2917-4CE8-8555-E4B72AFCF27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789303" y="4295950"/>
                  <a:ext cx="329873" cy="295017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962CDE1D-92E8-4AF4-AE73-CFCD4C83CDDD}"/>
                </a:ext>
              </a:extLst>
            </p:cNvPr>
            <p:cNvCxnSpPr/>
            <p:nvPr/>
          </p:nvCxnSpPr>
          <p:spPr>
            <a:xfrm>
              <a:off x="3592827" y="4963351"/>
              <a:ext cx="2468880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6D9CF958-3BE7-4719-9A75-C0A2652C211F}"/>
                </a:ext>
              </a:extLst>
            </p:cNvPr>
            <p:cNvSpPr/>
            <p:nvPr/>
          </p:nvSpPr>
          <p:spPr>
            <a:xfrm>
              <a:off x="5862717" y="4325186"/>
              <a:ext cx="140207" cy="1110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Text Box 3">
              <a:extLst>
                <a:ext uri="{FF2B5EF4-FFF2-40B4-BE49-F238E27FC236}">
                  <a16:creationId xmlns:a16="http://schemas.microsoft.com/office/drawing/2014/main" id="{AABA0A2D-2B69-4FD3-8C3C-B607FEFB9B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51859" y="4224524"/>
              <a:ext cx="32987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rgbClr val="010066"/>
                  </a:solidFill>
                  <a:latin typeface="Symbol" panose="05050102010706020507" pitchFamily="18" charset="2"/>
                  <a:cs typeface="Times New Roman" panose="02020603050405020304" pitchFamily="18" charset="0"/>
                </a:rPr>
                <a:t>p</a:t>
              </a:r>
              <a:endParaRPr lang="en-GB" sz="1400" dirty="0">
                <a:solidFill>
                  <a:srgbClr val="010066"/>
                </a:solidFill>
                <a:latin typeface="Symbol" panose="05050102010706020507" pitchFamily="18" charset="2"/>
                <a:cs typeface="Times New Roman" panose="02020603050405020304" pitchFamily="18" charset="0"/>
              </a:endParaRPr>
            </a:p>
          </p:txBody>
        </p:sp>
        <p:sp>
          <p:nvSpPr>
            <p:cNvPr id="94" name="Rectangle 61">
              <a:extLst>
                <a:ext uri="{FF2B5EF4-FFF2-40B4-BE49-F238E27FC236}">
                  <a16:creationId xmlns:a16="http://schemas.microsoft.com/office/drawing/2014/main" id="{05EB6053-A718-408C-9B94-F865DF9DD63C}"/>
                </a:ext>
              </a:extLst>
            </p:cNvPr>
            <p:cNvSpPr/>
            <p:nvPr/>
          </p:nvSpPr>
          <p:spPr>
            <a:xfrm>
              <a:off x="3525317" y="3700293"/>
              <a:ext cx="229156" cy="101522"/>
            </a:xfrm>
            <a:custGeom>
              <a:avLst/>
              <a:gdLst>
                <a:gd name="connsiteX0" fmla="*/ 0 w 462083"/>
                <a:gd name="connsiteY0" fmla="*/ 0 h 92468"/>
                <a:gd name="connsiteX1" fmla="*/ 462083 w 462083"/>
                <a:gd name="connsiteY1" fmla="*/ 0 h 92468"/>
                <a:gd name="connsiteX2" fmla="*/ 462083 w 462083"/>
                <a:gd name="connsiteY2" fmla="*/ 92468 h 92468"/>
                <a:gd name="connsiteX3" fmla="*/ 0 w 462083"/>
                <a:gd name="connsiteY3" fmla="*/ 92468 h 92468"/>
                <a:gd name="connsiteX4" fmla="*/ 0 w 462083"/>
                <a:gd name="connsiteY4" fmla="*/ 0 h 92468"/>
                <a:gd name="connsiteX0" fmla="*/ 0 w 513386"/>
                <a:gd name="connsiteY0" fmla="*/ 3018 h 95486"/>
                <a:gd name="connsiteX1" fmla="*/ 513386 w 513386"/>
                <a:gd name="connsiteY1" fmla="*/ 0 h 95486"/>
                <a:gd name="connsiteX2" fmla="*/ 462083 w 513386"/>
                <a:gd name="connsiteY2" fmla="*/ 95486 h 95486"/>
                <a:gd name="connsiteX3" fmla="*/ 0 w 513386"/>
                <a:gd name="connsiteY3" fmla="*/ 95486 h 95486"/>
                <a:gd name="connsiteX4" fmla="*/ 0 w 513386"/>
                <a:gd name="connsiteY4" fmla="*/ 3018 h 95486"/>
                <a:gd name="connsiteX0" fmla="*/ 0 w 513386"/>
                <a:gd name="connsiteY0" fmla="*/ 3018 h 101522"/>
                <a:gd name="connsiteX1" fmla="*/ 513386 w 513386"/>
                <a:gd name="connsiteY1" fmla="*/ 0 h 101522"/>
                <a:gd name="connsiteX2" fmla="*/ 474154 w 513386"/>
                <a:gd name="connsiteY2" fmla="*/ 101522 h 101522"/>
                <a:gd name="connsiteX3" fmla="*/ 0 w 513386"/>
                <a:gd name="connsiteY3" fmla="*/ 95486 h 101522"/>
                <a:gd name="connsiteX4" fmla="*/ 0 w 513386"/>
                <a:gd name="connsiteY4" fmla="*/ 3018 h 101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13386" h="101522">
                  <a:moveTo>
                    <a:pt x="0" y="3018"/>
                  </a:moveTo>
                  <a:lnTo>
                    <a:pt x="513386" y="0"/>
                  </a:lnTo>
                  <a:lnTo>
                    <a:pt x="474154" y="101522"/>
                  </a:lnTo>
                  <a:lnTo>
                    <a:pt x="0" y="95486"/>
                  </a:lnTo>
                  <a:lnTo>
                    <a:pt x="0" y="3018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9617759B-A476-4881-9F16-AB3753715686}"/>
                </a:ext>
              </a:extLst>
            </p:cNvPr>
            <p:cNvCxnSpPr/>
            <p:nvPr/>
          </p:nvCxnSpPr>
          <p:spPr>
            <a:xfrm>
              <a:off x="3592827" y="3715707"/>
              <a:ext cx="2468880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AC9BE56F-B1E4-4B98-A27F-4C8A161628F0}"/>
                </a:ext>
              </a:extLst>
            </p:cNvPr>
            <p:cNvCxnSpPr/>
            <p:nvPr/>
          </p:nvCxnSpPr>
          <p:spPr>
            <a:xfrm>
              <a:off x="3584855" y="3703664"/>
              <a:ext cx="0" cy="128016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 Box 3">
              <a:extLst>
                <a:ext uri="{FF2B5EF4-FFF2-40B4-BE49-F238E27FC236}">
                  <a16:creationId xmlns:a16="http://schemas.microsoft.com/office/drawing/2014/main" id="{91D88CC7-E130-4616-84A7-21908FC15C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39378" y="3597165"/>
              <a:ext cx="32987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rgbClr val="010066"/>
                  </a:solidFill>
                  <a:cs typeface="Times New Roman" panose="02020603050405020304" pitchFamily="18" charset="0"/>
                </a:rPr>
                <a:t>1</a:t>
              </a:r>
              <a:endParaRPr lang="en-GB" sz="1200" dirty="0">
                <a:solidFill>
                  <a:srgbClr val="010066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95" name="Text Box 3">
              <a:extLst>
                <a:ext uri="{FF2B5EF4-FFF2-40B4-BE49-F238E27FC236}">
                  <a16:creationId xmlns:a16="http://schemas.microsoft.com/office/drawing/2014/main" id="{4A464B76-F396-4DD9-AED3-49AEBDF010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38744" y="4737344"/>
              <a:ext cx="32987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rgbClr val="010066"/>
                  </a:solidFill>
                  <a:cs typeface="Times New Roman" panose="02020603050405020304" pitchFamily="18" charset="0"/>
                </a:rPr>
                <a:t>-1</a:t>
              </a:r>
              <a:endParaRPr lang="en-GB" sz="1200" dirty="0">
                <a:solidFill>
                  <a:srgbClr val="010066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96" name="Rectangle 61">
              <a:extLst>
                <a:ext uri="{FF2B5EF4-FFF2-40B4-BE49-F238E27FC236}">
                  <a16:creationId xmlns:a16="http://schemas.microsoft.com/office/drawing/2014/main" id="{CBBE1790-CCE1-4C60-905E-2E1E9BCEF718}"/>
                </a:ext>
              </a:extLst>
            </p:cNvPr>
            <p:cNvSpPr/>
            <p:nvPr/>
          </p:nvSpPr>
          <p:spPr>
            <a:xfrm>
              <a:off x="6072363" y="4790959"/>
              <a:ext cx="229156" cy="101522"/>
            </a:xfrm>
            <a:custGeom>
              <a:avLst/>
              <a:gdLst>
                <a:gd name="connsiteX0" fmla="*/ 0 w 462083"/>
                <a:gd name="connsiteY0" fmla="*/ 0 h 92468"/>
                <a:gd name="connsiteX1" fmla="*/ 462083 w 462083"/>
                <a:gd name="connsiteY1" fmla="*/ 0 h 92468"/>
                <a:gd name="connsiteX2" fmla="*/ 462083 w 462083"/>
                <a:gd name="connsiteY2" fmla="*/ 92468 h 92468"/>
                <a:gd name="connsiteX3" fmla="*/ 0 w 462083"/>
                <a:gd name="connsiteY3" fmla="*/ 92468 h 92468"/>
                <a:gd name="connsiteX4" fmla="*/ 0 w 462083"/>
                <a:gd name="connsiteY4" fmla="*/ 0 h 92468"/>
                <a:gd name="connsiteX0" fmla="*/ 0 w 513386"/>
                <a:gd name="connsiteY0" fmla="*/ 3018 h 95486"/>
                <a:gd name="connsiteX1" fmla="*/ 513386 w 513386"/>
                <a:gd name="connsiteY1" fmla="*/ 0 h 95486"/>
                <a:gd name="connsiteX2" fmla="*/ 462083 w 513386"/>
                <a:gd name="connsiteY2" fmla="*/ 95486 h 95486"/>
                <a:gd name="connsiteX3" fmla="*/ 0 w 513386"/>
                <a:gd name="connsiteY3" fmla="*/ 95486 h 95486"/>
                <a:gd name="connsiteX4" fmla="*/ 0 w 513386"/>
                <a:gd name="connsiteY4" fmla="*/ 3018 h 95486"/>
                <a:gd name="connsiteX0" fmla="*/ 0 w 513386"/>
                <a:gd name="connsiteY0" fmla="*/ 3018 h 101522"/>
                <a:gd name="connsiteX1" fmla="*/ 513386 w 513386"/>
                <a:gd name="connsiteY1" fmla="*/ 0 h 101522"/>
                <a:gd name="connsiteX2" fmla="*/ 474154 w 513386"/>
                <a:gd name="connsiteY2" fmla="*/ 101522 h 101522"/>
                <a:gd name="connsiteX3" fmla="*/ 0 w 513386"/>
                <a:gd name="connsiteY3" fmla="*/ 95486 h 101522"/>
                <a:gd name="connsiteX4" fmla="*/ 0 w 513386"/>
                <a:gd name="connsiteY4" fmla="*/ 3018 h 101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13386" h="101522">
                  <a:moveTo>
                    <a:pt x="0" y="3018"/>
                  </a:moveTo>
                  <a:lnTo>
                    <a:pt x="513386" y="0"/>
                  </a:lnTo>
                  <a:lnTo>
                    <a:pt x="474154" y="101522"/>
                  </a:lnTo>
                  <a:lnTo>
                    <a:pt x="0" y="95486"/>
                  </a:lnTo>
                  <a:lnTo>
                    <a:pt x="0" y="3018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9BAF729-1383-410F-98EB-A4E1469A2435}"/>
              </a:ext>
            </a:extLst>
          </p:cNvPr>
          <p:cNvGrpSpPr/>
          <p:nvPr/>
        </p:nvGrpSpPr>
        <p:grpSpPr>
          <a:xfrm>
            <a:off x="6323623" y="3601615"/>
            <a:ext cx="2651760" cy="1499794"/>
            <a:chOff x="6323623" y="3601615"/>
            <a:chExt cx="2651760" cy="1499794"/>
          </a:xfrm>
        </p:grpSpPr>
        <p:pic>
          <p:nvPicPr>
            <p:cNvPr id="26" name="Picture 25" descr="Chart&#10;&#10;Description automatically generated">
              <a:extLst>
                <a:ext uri="{FF2B5EF4-FFF2-40B4-BE49-F238E27FC236}">
                  <a16:creationId xmlns:a16="http://schemas.microsoft.com/office/drawing/2014/main" id="{84F6B737-9AD3-4C27-B9D2-6B0FEC402F1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0"/>
            <a:srcRect t="10647"/>
            <a:stretch/>
          </p:blipFill>
          <p:spPr>
            <a:xfrm>
              <a:off x="6323623" y="3673025"/>
              <a:ext cx="2651760" cy="1340279"/>
            </a:xfrm>
            <a:prstGeom prst="rect">
              <a:avLst/>
            </a:prstGeom>
          </p:spPr>
        </p:pic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5A5227B3-7E11-487A-BDBA-BEF405C739EA}"/>
                </a:ext>
              </a:extLst>
            </p:cNvPr>
            <p:cNvSpPr/>
            <p:nvPr/>
          </p:nvSpPr>
          <p:spPr>
            <a:xfrm>
              <a:off x="7490179" y="3690727"/>
              <a:ext cx="140207" cy="1110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Text Box 3">
                  <a:extLst>
                    <a:ext uri="{FF2B5EF4-FFF2-40B4-BE49-F238E27FC236}">
                      <a16:creationId xmlns:a16="http://schemas.microsoft.com/office/drawing/2014/main" id="{17445CD1-D840-479D-AD5F-D70DBD47130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460609" y="4165570"/>
                  <a:ext cx="329873" cy="29501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GB" sz="120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sz="120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20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1200" b="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box>
                      </m:oMath>
                    </m:oMathPara>
                  </a14:m>
                  <a:endParaRPr lang="en-GB" sz="1200" baseline="30000" dirty="0">
                    <a:solidFill>
                      <a:srgbClr val="010066"/>
                    </a:solidFill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74" name="Text Box 3">
                  <a:extLst>
                    <a:ext uri="{FF2B5EF4-FFF2-40B4-BE49-F238E27FC236}">
                      <a16:creationId xmlns:a16="http://schemas.microsoft.com/office/drawing/2014/main" id="{17445CD1-D840-479D-AD5F-D70DBD47130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460609" y="4165570"/>
                  <a:ext cx="329873" cy="295017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1CCDBEF9-C3AC-406B-9C97-1409B0E8B5F9}"/>
                </a:ext>
              </a:extLst>
            </p:cNvPr>
            <p:cNvCxnSpPr/>
            <p:nvPr/>
          </p:nvCxnSpPr>
          <p:spPr>
            <a:xfrm>
              <a:off x="6482661" y="3757794"/>
              <a:ext cx="2331720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9C84B506-E6AD-46CF-93CF-9B1D7A3CF088}"/>
                </a:ext>
              </a:extLst>
            </p:cNvPr>
            <p:cNvCxnSpPr/>
            <p:nvPr/>
          </p:nvCxnSpPr>
          <p:spPr>
            <a:xfrm>
              <a:off x="6499213" y="4953132"/>
              <a:ext cx="2333681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B00FC9CA-AD6C-48B8-99F6-97D95A1115F4}"/>
                </a:ext>
              </a:extLst>
            </p:cNvPr>
            <p:cNvCxnSpPr/>
            <p:nvPr/>
          </p:nvCxnSpPr>
          <p:spPr>
            <a:xfrm>
              <a:off x="8795539" y="3753346"/>
              <a:ext cx="0" cy="118872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3CBE78BB-4BB0-4C1F-932E-9FB6E7598D64}"/>
                </a:ext>
              </a:extLst>
            </p:cNvPr>
            <p:cNvCxnSpPr/>
            <p:nvPr/>
          </p:nvCxnSpPr>
          <p:spPr>
            <a:xfrm>
              <a:off x="6505517" y="3784948"/>
              <a:ext cx="0" cy="118872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 Box 3">
              <a:extLst>
                <a:ext uri="{FF2B5EF4-FFF2-40B4-BE49-F238E27FC236}">
                  <a16:creationId xmlns:a16="http://schemas.microsoft.com/office/drawing/2014/main" id="{7B581157-A907-4792-861D-25F993BF84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70441" y="3601615"/>
              <a:ext cx="32987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rgbClr val="010066"/>
                  </a:solidFill>
                  <a:latin typeface="Symbol" panose="05050102010706020507" pitchFamily="18" charset="2"/>
                  <a:cs typeface="Times New Roman" panose="02020603050405020304" pitchFamily="18" charset="0"/>
                </a:rPr>
                <a:t>p</a:t>
              </a:r>
              <a:endParaRPr lang="en-GB" sz="1200" dirty="0">
                <a:solidFill>
                  <a:srgbClr val="010066"/>
                </a:solidFill>
                <a:latin typeface="Symbol" panose="05050102010706020507" pitchFamily="18" charset="2"/>
                <a:cs typeface="Times New Roman" panose="02020603050405020304" pitchFamily="18" charset="0"/>
              </a:endParaRPr>
            </a:p>
          </p:txBody>
        </p:sp>
        <p:sp>
          <p:nvSpPr>
            <p:cNvPr id="97" name="Text Box 3">
              <a:extLst>
                <a:ext uri="{FF2B5EF4-FFF2-40B4-BE49-F238E27FC236}">
                  <a16:creationId xmlns:a16="http://schemas.microsoft.com/office/drawing/2014/main" id="{1D93A1D3-CF38-470A-8BD1-04C6D2463D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49850" y="4824410"/>
              <a:ext cx="32987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200" dirty="0">
                  <a:latin typeface="+mn-lt"/>
                  <a:cs typeface="Times New Roman" panose="02020603050405020304" pitchFamily="18" charset="0"/>
                </a:rPr>
                <a:t>0</a:t>
              </a:r>
              <a:endParaRPr lang="en-GB" sz="1200" dirty="0">
                <a:latin typeface="+mn-lt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0715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1.38889E-6 -3.33333E-6 L -1.38889E-6 -0.1787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98" grpId="0"/>
      <p:bldP spid="104" grpId="0"/>
      <p:bldP spid="121" grpId="0"/>
      <p:bldP spid="123" grpId="0"/>
      <p:bldP spid="36" grpId="0"/>
      <p:bldP spid="47" grpId="0"/>
      <p:bldP spid="66" grpId="0"/>
      <p:bldP spid="68" grpId="0"/>
      <p:bldP spid="6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5338732B-BD31-49A9-81D5-22309CBFC00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3"/>
            <a:extLst>
              <a:ext uri="{FF2B5EF4-FFF2-40B4-BE49-F238E27FC236}">
                <a16:creationId xmlns:a16="http://schemas.microsoft.com/office/drawing/2014/main" id="{4DB18104-D350-43F8-BFDA-77F5FF7F980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0BD9A0CF-FF98-4ED6-ADC9-E7B9D51A3C69}"/>
                  </a:ext>
                </a:extLst>
              </p:cNvPr>
              <p:cNvSpPr txBox="1"/>
              <p:nvPr/>
            </p:nvSpPr>
            <p:spPr>
              <a:xfrm>
                <a:off x="3630393" y="4528841"/>
                <a:ext cx="1083630" cy="7579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i="1" dirty="0">
                              <a:cs typeface="Times New Roman" panose="02020603050405020304" pitchFamily="18" charset="0"/>
                            </a:rPr>
                            <m:t>f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cs typeface="Times New Roman" panose="02020603050405020304" pitchFamily="18" charset="0"/>
                            </a:rPr>
                            <m:t> ′ </m:t>
                          </m:r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cs typeface="Times New Roman" panose="02020603050405020304" pitchFamily="18" charset="0"/>
                            </a:rPr>
                            <m:t>g</m:t>
                          </m:r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))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0BD9A0CF-FF98-4ED6-ADC9-E7B9D51A3C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0393" y="4528841"/>
                <a:ext cx="1083630" cy="757900"/>
              </a:xfrm>
              <a:prstGeom prst="rect">
                <a:avLst/>
              </a:prstGeom>
              <a:blipFill>
                <a:blip r:embed="rId4"/>
                <a:stretch>
                  <a:fillRect l="-16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>
            <a:extLst>
              <a:ext uri="{FF2B5EF4-FFF2-40B4-BE49-F238E27FC236}">
                <a16:creationId xmlns:a16="http://schemas.microsoft.com/office/drawing/2014/main" id="{582A2B12-6797-4238-8E3C-2D04341C5A6A}"/>
              </a:ext>
            </a:extLst>
          </p:cNvPr>
          <p:cNvSpPr txBox="1"/>
          <p:nvPr/>
        </p:nvSpPr>
        <p:spPr>
          <a:xfrm>
            <a:off x="286434" y="3801222"/>
            <a:ext cx="84274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 order to derive the derivatives of inverse trig functions we need the formula from the inverse function theorem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85D3F848-AF59-4644-9B5C-0C1FDEC496F3}"/>
                  </a:ext>
                </a:extLst>
              </p:cNvPr>
              <p:cNvSpPr txBox="1"/>
              <p:nvPr/>
            </p:nvSpPr>
            <p:spPr>
              <a:xfrm>
                <a:off x="2679307" y="4753903"/>
                <a:ext cx="9061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85D3F848-AF59-4644-9B5C-0C1FDEC496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9307" y="4753903"/>
                <a:ext cx="906145" cy="307777"/>
              </a:xfrm>
              <a:prstGeom prst="rect">
                <a:avLst/>
              </a:prstGeom>
              <a:blipFill>
                <a:blip r:embed="rId5"/>
                <a:stretch>
                  <a:fillRect l="-6081" t="-2000" r="-2027" b="-3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>
            <a:extLst>
              <a:ext uri="{FF2B5EF4-FFF2-40B4-BE49-F238E27FC236}">
                <a16:creationId xmlns:a16="http://schemas.microsoft.com/office/drawing/2014/main" id="{2300D59B-A41F-4DB0-993B-3B1AB66584C7}"/>
              </a:ext>
            </a:extLst>
          </p:cNvPr>
          <p:cNvSpPr txBox="1"/>
          <p:nvPr/>
        </p:nvSpPr>
        <p:spPr>
          <a:xfrm>
            <a:off x="286435" y="685665"/>
            <a:ext cx="63113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Recall as well that two functions are inverses if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543B282-0D3A-43D2-96C0-7A9C1EA6F23B}"/>
              </a:ext>
            </a:extLst>
          </p:cNvPr>
          <p:cNvSpPr txBox="1"/>
          <p:nvPr/>
        </p:nvSpPr>
        <p:spPr>
          <a:xfrm>
            <a:off x="2342183" y="1096438"/>
            <a:ext cx="20113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baseline="30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–1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)) =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08BF233-6E32-4657-B75B-3B689BFCDD92}"/>
              </a:ext>
            </a:extLst>
          </p:cNvPr>
          <p:cNvSpPr txBox="1"/>
          <p:nvPr/>
        </p:nvSpPr>
        <p:spPr>
          <a:xfrm>
            <a:off x="4792326" y="1094191"/>
            <a:ext cx="20113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baseline="30000" dirty="0">
                <a:solidFill>
                  <a:srgbClr val="FF6600"/>
                </a:solidFill>
                <a:cs typeface="Times New Roman" panose="02020603050405020304" pitchFamily="18" charset="0"/>
              </a:rPr>
              <a:t>–1 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)) =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6EBD208-F3A4-4498-B2EE-BE9D17D326DE}"/>
              </a:ext>
            </a:extLst>
          </p:cNvPr>
          <p:cNvSpPr/>
          <p:nvPr/>
        </p:nvSpPr>
        <p:spPr>
          <a:xfrm>
            <a:off x="4172208" y="1089696"/>
            <a:ext cx="6559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6BC85D3-820F-4731-B0C2-77CECAD4B46D}"/>
              </a:ext>
            </a:extLst>
          </p:cNvPr>
          <p:cNvSpPr txBox="1"/>
          <p:nvPr/>
        </p:nvSpPr>
        <p:spPr>
          <a:xfrm>
            <a:off x="286435" y="1471209"/>
            <a:ext cx="85844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We have the following relationship between the inverse cosine function  and the cosine function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CDCAE51-ABEC-4CD7-BCAD-F6A55F8861D9}"/>
              </a:ext>
            </a:extLst>
          </p:cNvPr>
          <p:cNvSpPr txBox="1"/>
          <p:nvPr/>
        </p:nvSpPr>
        <p:spPr>
          <a:xfrm>
            <a:off x="1997613" y="2192619"/>
            <a:ext cx="23559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30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–1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)) =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48604D4-7492-422B-875A-B1B002E314EB}"/>
              </a:ext>
            </a:extLst>
          </p:cNvPr>
          <p:cNvSpPr txBox="1"/>
          <p:nvPr/>
        </p:nvSpPr>
        <p:spPr>
          <a:xfrm>
            <a:off x="4876734" y="2190372"/>
            <a:ext cx="249473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baseline="30000" dirty="0">
                <a:solidFill>
                  <a:srgbClr val="FF6600"/>
                </a:solidFill>
                <a:cs typeface="Times New Roman" panose="02020603050405020304" pitchFamily="18" charset="0"/>
              </a:rPr>
              <a:t>–1 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)) =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76DDDAB-2AED-4DC9-A6FF-CFCF13C603E6}"/>
              </a:ext>
            </a:extLst>
          </p:cNvPr>
          <p:cNvSpPr/>
          <p:nvPr/>
        </p:nvSpPr>
        <p:spPr>
          <a:xfrm>
            <a:off x="4256616" y="2185877"/>
            <a:ext cx="6559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F5243BB-E1B7-4067-B791-23F51BDD6F94}"/>
              </a:ext>
            </a:extLst>
          </p:cNvPr>
          <p:cNvSpPr txBox="1"/>
          <p:nvPr/>
        </p:nvSpPr>
        <p:spPr>
          <a:xfrm>
            <a:off x="286435" y="2560219"/>
            <a:ext cx="84274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 other words, they are inverses of each other.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853152C-2DF6-4469-8253-D5442191E489}"/>
              </a:ext>
            </a:extLst>
          </p:cNvPr>
          <p:cNvSpPr txBox="1"/>
          <p:nvPr/>
        </p:nvSpPr>
        <p:spPr>
          <a:xfrm>
            <a:off x="286434" y="2936722"/>
            <a:ext cx="84274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So, we can use this fact to find the derivative of inverse cosine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AF047508-C8B5-4538-BABB-225B8EDAF4BE}"/>
              </a:ext>
            </a:extLst>
          </p:cNvPr>
          <p:cNvSpPr txBox="1"/>
          <p:nvPr/>
        </p:nvSpPr>
        <p:spPr>
          <a:xfrm>
            <a:off x="1417595" y="3294201"/>
            <a:ext cx="2174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cos 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3C5F191-F1B3-4508-98E0-618B7BFBFBE0}"/>
              </a:ext>
            </a:extLst>
          </p:cNvPr>
          <p:cNvSpPr txBox="1"/>
          <p:nvPr/>
        </p:nvSpPr>
        <p:spPr>
          <a:xfrm>
            <a:off x="3819965" y="3262715"/>
            <a:ext cx="2174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cos</a:t>
            </a:r>
            <a:r>
              <a:rPr lang="en-US" baseline="30000" dirty="0">
                <a:solidFill>
                  <a:srgbClr val="FF6600"/>
                </a:solidFill>
                <a:cs typeface="Times New Roman" panose="02020603050405020304" pitchFamily="18" charset="0"/>
              </a:rPr>
              <a:t> –1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B7E05F1E-1E0F-4F12-8D1C-2E8598427FEF}"/>
              </a:ext>
            </a:extLst>
          </p:cNvPr>
          <p:cNvSpPr/>
          <p:nvPr/>
        </p:nvSpPr>
        <p:spPr>
          <a:xfrm>
            <a:off x="4978650" y="4678961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80" name="Text Box 3">
            <a:extLst>
              <a:ext uri="{FF2B5EF4-FFF2-40B4-BE49-F238E27FC236}">
                <a16:creationId xmlns:a16="http://schemas.microsoft.com/office/drawing/2014/main" id="{4E977239-C8EC-42C8-ACCB-93F911598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2831" y="4497814"/>
            <a:ext cx="4751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1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CAA06FF1-4648-4464-B27A-5B412721D867}"/>
              </a:ext>
            </a:extLst>
          </p:cNvPr>
          <p:cNvCxnSpPr/>
          <p:nvPr/>
        </p:nvCxnSpPr>
        <p:spPr>
          <a:xfrm>
            <a:off x="5926643" y="4942350"/>
            <a:ext cx="1828800" cy="0"/>
          </a:xfrm>
          <a:prstGeom prst="line">
            <a:avLst/>
          </a:prstGeom>
          <a:ln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D59246DA-E268-4482-AF60-9B16D719D48B}"/>
              </a:ext>
            </a:extLst>
          </p:cNvPr>
          <p:cNvSpPr txBox="1"/>
          <p:nvPr/>
        </p:nvSpPr>
        <p:spPr>
          <a:xfrm>
            <a:off x="6203721" y="3262337"/>
            <a:ext cx="2174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′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–sin 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895AB775-59B5-4350-BE0B-4CE3262653CB}"/>
              </a:ext>
            </a:extLst>
          </p:cNvPr>
          <p:cNvSpPr txBox="1"/>
          <p:nvPr/>
        </p:nvSpPr>
        <p:spPr>
          <a:xfrm>
            <a:off x="5810977" y="4905059"/>
            <a:ext cx="2062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–sin (              )</a:t>
            </a:r>
            <a:endParaRPr lang="en-GB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819AB77-051F-4532-A9E0-FCC10C7C9D13}"/>
              </a:ext>
            </a:extLst>
          </p:cNvPr>
          <p:cNvSpPr txBox="1"/>
          <p:nvPr/>
        </p:nvSpPr>
        <p:spPr>
          <a:xfrm>
            <a:off x="6502147" y="4900212"/>
            <a:ext cx="1371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 –1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  <a:cs typeface="Times New Roman" panose="02020603050405020304" pitchFamily="18" charset="0"/>
              </a:rPr>
              <a:t>)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BEB0897-14A3-4A78-95F8-82E659DB2D28}"/>
              </a:ext>
            </a:extLst>
          </p:cNvPr>
          <p:cNvSpPr txBox="1"/>
          <p:nvPr/>
        </p:nvSpPr>
        <p:spPr>
          <a:xfrm>
            <a:off x="220326" y="5359838"/>
            <a:ext cx="84274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Same as in the sin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–1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this is not a very useful formula. Let’s see if we can get a better formula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Rectangle 7">
            <a:extLst>
              <a:ext uri="{FF2B5EF4-FFF2-40B4-BE49-F238E27FC236}">
                <a16:creationId xmlns:a16="http://schemas.microsoft.com/office/drawing/2014/main" id="{C47A3547-B2B7-49FA-83B1-904942781159}"/>
              </a:ext>
            </a:extLst>
          </p:cNvPr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–1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3200" baseline="3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56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60" grpId="0"/>
      <p:bldP spid="61" grpId="0"/>
      <p:bldP spid="62" grpId="0"/>
      <p:bldP spid="63" grpId="0"/>
      <p:bldP spid="64" grpId="0"/>
      <p:bldP spid="65" grpId="0"/>
      <p:bldP spid="68" grpId="0"/>
      <p:bldP spid="70" grpId="0"/>
      <p:bldP spid="72" grpId="0"/>
      <p:bldP spid="73" grpId="0"/>
      <p:bldP spid="74" grpId="0"/>
      <p:bldP spid="76" grpId="0"/>
      <p:bldP spid="78" grpId="0"/>
      <p:bldP spid="80" grpId="0"/>
      <p:bldP spid="84" grpId="0"/>
      <p:bldP spid="85" grpId="0"/>
      <p:bldP spid="86" grpId="0"/>
      <p:bldP spid="8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442073" y="1335775"/>
            <a:ext cx="70122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Let’s recall the definition of the inverse cosine function</a:t>
            </a:r>
            <a:endParaRPr lang="en-US" sz="2400" baseline="30000" dirty="0"/>
          </a:p>
        </p:txBody>
      </p:sp>
      <p:sp>
        <p:nvSpPr>
          <p:cNvPr id="10" name="TextBox 9"/>
          <p:cNvSpPr txBox="1"/>
          <p:nvPr/>
        </p:nvSpPr>
        <p:spPr>
          <a:xfrm>
            <a:off x="251635" y="3103809"/>
            <a:ext cx="3243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the Pythagorean identity</a:t>
            </a:r>
            <a:endParaRPr lang="en-GB" sz="1800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06827" y="2203226"/>
            <a:ext cx="7439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the first part of this definition the denominator can be changed</a:t>
            </a:r>
            <a:endParaRPr lang="en-GB" sz="1800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31483" y="3424047"/>
            <a:ext cx="11160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</a:rPr>
              <a:t>cos</a:t>
            </a:r>
            <a:r>
              <a:rPr lang="en-US" baseline="30000" dirty="0"/>
              <a:t>2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en-US" dirty="0"/>
              <a:t>(</a:t>
            </a:r>
            <a:r>
              <a:rPr lang="en-US" i="1" dirty="0"/>
              <a:t>y</a:t>
            </a:r>
            <a:r>
              <a:rPr lang="en-US" dirty="0"/>
              <a:t>)</a:t>
            </a:r>
            <a:endParaRPr lang="en-GB" sz="2400" dirty="0"/>
          </a:p>
        </p:txBody>
      </p:sp>
      <p:sp>
        <p:nvSpPr>
          <p:cNvPr id="8" name="Rectangle 7"/>
          <p:cNvSpPr/>
          <p:nvPr/>
        </p:nvSpPr>
        <p:spPr>
          <a:xfrm>
            <a:off x="3336582" y="3438616"/>
            <a:ext cx="1478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itchFamily="18" charset="0"/>
              </a:rPr>
              <a:t>+ </a:t>
            </a:r>
            <a:r>
              <a:rPr lang="en-US" sz="2400" dirty="0">
                <a:latin typeface="Times New Roman" pitchFamily="18" charset="0"/>
              </a:rPr>
              <a:t>sin</a:t>
            </a:r>
            <a:r>
              <a:rPr lang="en-US" sz="2400" baseline="30000" dirty="0">
                <a:latin typeface="Times New Roman" pitchFamily="18" charset="0"/>
              </a:rPr>
              <a:t>2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en-US" dirty="0"/>
              <a:t>(</a:t>
            </a:r>
            <a:r>
              <a:rPr lang="en-US" i="1" dirty="0"/>
              <a:t>y</a:t>
            </a:r>
            <a:r>
              <a:rPr lang="en-US" dirty="0"/>
              <a:t>)</a:t>
            </a:r>
            <a:r>
              <a:rPr lang="en-US" sz="2400" i="1" dirty="0">
                <a:latin typeface="Times New Roman" pitchFamily="18" charset="0"/>
              </a:rPr>
              <a:t> </a:t>
            </a:r>
            <a:endParaRPr lang="en-GB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4084371" y="3938335"/>
            <a:ext cx="4918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Now using the second part of the definition of the inverse cosine function, the denominator becomes</a:t>
            </a:r>
            <a:endParaRPr lang="en-GB" sz="1800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83EF506F-076B-48F5-9C77-2E6BC36A3DDB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3"/>
            <a:extLst>
              <a:ext uri="{FF2B5EF4-FFF2-40B4-BE49-F238E27FC236}">
                <a16:creationId xmlns:a16="http://schemas.microsoft.com/office/drawing/2014/main" id="{F9116409-F405-4229-A5F4-102BF48E50D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6913701-7570-464E-A165-DF194EBDFDEE}"/>
                  </a:ext>
                </a:extLst>
              </p:cNvPr>
              <p:cNvSpPr txBox="1"/>
              <p:nvPr/>
            </p:nvSpPr>
            <p:spPr>
              <a:xfrm>
                <a:off x="3120461" y="858345"/>
                <a:ext cx="9061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6913701-7570-464E-A165-DF194EBDFD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461" y="858345"/>
                <a:ext cx="906145" cy="307777"/>
              </a:xfrm>
              <a:prstGeom prst="rect">
                <a:avLst/>
              </a:prstGeom>
              <a:blipFill>
                <a:blip r:embed="rId4"/>
                <a:stretch>
                  <a:fillRect l="-6040" t="-2000" r="-1342" b="-3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 Box 3">
            <a:extLst>
              <a:ext uri="{FF2B5EF4-FFF2-40B4-BE49-F238E27FC236}">
                <a16:creationId xmlns:a16="http://schemas.microsoft.com/office/drawing/2014/main" id="{C2946077-A549-46FC-A4DA-6E62C40FA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0043" y="573944"/>
            <a:ext cx="4751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1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AA1292D2-B59F-4681-9768-049527FBC9CB}"/>
              </a:ext>
            </a:extLst>
          </p:cNvPr>
          <p:cNvCxnSpPr/>
          <p:nvPr/>
        </p:nvCxnSpPr>
        <p:spPr>
          <a:xfrm>
            <a:off x="4110467" y="1018480"/>
            <a:ext cx="1828800" cy="0"/>
          </a:xfrm>
          <a:prstGeom prst="line">
            <a:avLst/>
          </a:prstGeom>
          <a:ln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EF950860-A223-4B82-B17C-D81FF1AF7112}"/>
              </a:ext>
            </a:extLst>
          </p:cNvPr>
          <p:cNvSpPr txBox="1"/>
          <p:nvPr/>
        </p:nvSpPr>
        <p:spPr>
          <a:xfrm>
            <a:off x="4051772" y="993487"/>
            <a:ext cx="2063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–sin (              )</a:t>
            </a:r>
            <a:endParaRPr lang="en-GB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D966132-05F0-443E-A465-24A079286D65}"/>
              </a:ext>
            </a:extLst>
          </p:cNvPr>
          <p:cNvSpPr txBox="1"/>
          <p:nvPr/>
        </p:nvSpPr>
        <p:spPr>
          <a:xfrm>
            <a:off x="4743376" y="991815"/>
            <a:ext cx="1371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 –1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  <a:cs typeface="Times New Roman" panose="02020603050405020304" pitchFamily="18" charset="0"/>
              </a:rPr>
              <a:t>)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1" name="Rectangle 7">
            <a:extLst>
              <a:ext uri="{FF2B5EF4-FFF2-40B4-BE49-F238E27FC236}">
                <a16:creationId xmlns:a16="http://schemas.microsoft.com/office/drawing/2014/main" id="{83C8FCC9-3FEE-4552-B0D3-8771309542E1}"/>
              </a:ext>
            </a:extLst>
          </p:cNvPr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–1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3200" baseline="30000" dirty="0">
              <a:latin typeface="Comic Sans MS" panose="030F0702030302020204" pitchFamily="66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3256619-14CA-4BC0-AC3E-DE0507ADACCE}"/>
              </a:ext>
            </a:extLst>
          </p:cNvPr>
          <p:cNvSpPr txBox="1"/>
          <p:nvPr/>
        </p:nvSpPr>
        <p:spPr>
          <a:xfrm>
            <a:off x="624129" y="798467"/>
            <a:ext cx="2174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cos</a:t>
            </a:r>
            <a:r>
              <a:rPr lang="en-US" baseline="30000" dirty="0">
                <a:solidFill>
                  <a:srgbClr val="FF6600"/>
                </a:solidFill>
                <a:cs typeface="Times New Roman" panose="02020603050405020304" pitchFamily="18" charset="0"/>
              </a:rPr>
              <a:t> –1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EACB0676-5637-4A33-9C90-A83834510FF1}"/>
                  </a:ext>
                </a:extLst>
              </p:cNvPr>
              <p:cNvSpPr txBox="1"/>
              <p:nvPr/>
            </p:nvSpPr>
            <p:spPr>
              <a:xfrm>
                <a:off x="4894266" y="1779336"/>
                <a:ext cx="1548646" cy="4308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20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200" b="0" i="0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sz="2200" b="0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200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200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EACB0676-5637-4A33-9C90-A83834510F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4266" y="1779336"/>
                <a:ext cx="1548646" cy="430887"/>
              </a:xfrm>
              <a:prstGeom prst="rect">
                <a:avLst/>
              </a:prstGeom>
              <a:blipFill>
                <a:blip r:embed="rId5"/>
                <a:stretch>
                  <a:fillRect b="-98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C198FBB6-6BD1-4517-BAE0-9F36D726FD0D}"/>
                  </a:ext>
                </a:extLst>
              </p:cNvPr>
              <p:cNvSpPr txBox="1"/>
              <p:nvPr/>
            </p:nvSpPr>
            <p:spPr>
              <a:xfrm>
                <a:off x="2768338" y="1776012"/>
                <a:ext cx="1769111" cy="4308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20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200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200" b="0" i="0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sz="2200" b="0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200" b="0" i="0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sz="2200" b="0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r>
                            <a:rPr lang="en-US" sz="2200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200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C198FBB6-6BD1-4517-BAE0-9F36D726FD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8338" y="1776012"/>
                <a:ext cx="1769111" cy="430887"/>
              </a:xfrm>
              <a:prstGeom prst="rect">
                <a:avLst/>
              </a:prstGeom>
              <a:blipFill>
                <a:blip r:embed="rId6"/>
                <a:stretch>
                  <a:fillRect l="-345" r="-2759" b="-16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Rectangle 49">
            <a:extLst>
              <a:ext uri="{FF2B5EF4-FFF2-40B4-BE49-F238E27FC236}">
                <a16:creationId xmlns:a16="http://schemas.microsoft.com/office/drawing/2014/main" id="{BB4D55A1-F51F-474E-B7A4-9648FE743397}"/>
              </a:ext>
            </a:extLst>
          </p:cNvPr>
          <p:cNvSpPr/>
          <p:nvPr/>
        </p:nvSpPr>
        <p:spPr>
          <a:xfrm>
            <a:off x="4448455" y="1772837"/>
            <a:ext cx="450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en-GB" dirty="0">
              <a:solidFill>
                <a:srgbClr val="010066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5C625554-9CEC-4D62-B4F6-592FD2D7429F}"/>
                  </a:ext>
                </a:extLst>
              </p:cNvPr>
              <p:cNvSpPr txBox="1"/>
              <p:nvPr/>
            </p:nvSpPr>
            <p:spPr>
              <a:xfrm>
                <a:off x="2937496" y="2726727"/>
                <a:ext cx="9061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5C625554-9CEC-4D62-B4F6-592FD2D742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7496" y="2726727"/>
                <a:ext cx="906145" cy="307777"/>
              </a:xfrm>
              <a:prstGeom prst="rect">
                <a:avLst/>
              </a:prstGeom>
              <a:blipFill>
                <a:blip r:embed="rId7"/>
                <a:stretch>
                  <a:fillRect l="-6040" r="-1342" b="-352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 Box 3">
            <a:extLst>
              <a:ext uri="{FF2B5EF4-FFF2-40B4-BE49-F238E27FC236}">
                <a16:creationId xmlns:a16="http://schemas.microsoft.com/office/drawing/2014/main" id="{648484E7-32D0-4350-90E4-D4C3F3A66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453" y="2459222"/>
            <a:ext cx="4751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1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777FB2CA-9C50-4B23-B6A2-E6E921A66ABC}"/>
              </a:ext>
            </a:extLst>
          </p:cNvPr>
          <p:cNvCxnSpPr/>
          <p:nvPr/>
        </p:nvCxnSpPr>
        <p:spPr>
          <a:xfrm>
            <a:off x="3927502" y="2886862"/>
            <a:ext cx="1005840" cy="0"/>
          </a:xfrm>
          <a:prstGeom prst="line">
            <a:avLst/>
          </a:prstGeom>
          <a:ln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105A52AA-86A6-40DA-A8A5-4F42E7FCCEBC}"/>
              </a:ext>
            </a:extLst>
          </p:cNvPr>
          <p:cNvSpPr txBox="1"/>
          <p:nvPr/>
        </p:nvSpPr>
        <p:spPr>
          <a:xfrm>
            <a:off x="3911847" y="2833479"/>
            <a:ext cx="1137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–sin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010066"/>
                </a:solidFill>
                <a:cs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7D140B5-6365-4BBD-9C39-A248E68D82F9}"/>
              </a:ext>
            </a:extLst>
          </p:cNvPr>
          <p:cNvSpPr/>
          <p:nvPr/>
        </p:nvSpPr>
        <p:spPr>
          <a:xfrm>
            <a:off x="4532039" y="3469250"/>
            <a:ext cx="6238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itchFamily="18" charset="0"/>
              </a:rPr>
              <a:t>= </a:t>
            </a:r>
            <a:r>
              <a:rPr lang="en-US" sz="24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77B54CC4-8C92-4CD5-A673-B21A5375137E}"/>
              </a:ext>
            </a:extLst>
          </p:cNvPr>
          <p:cNvSpPr/>
          <p:nvPr/>
        </p:nvSpPr>
        <p:spPr>
          <a:xfrm>
            <a:off x="5763453" y="3424046"/>
            <a:ext cx="9621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</a:rPr>
              <a:t>sin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en-US" dirty="0"/>
              <a:t>(</a:t>
            </a:r>
            <a:r>
              <a:rPr lang="en-US" i="1" dirty="0"/>
              <a:t>y</a:t>
            </a:r>
            <a:r>
              <a:rPr lang="en-US" dirty="0"/>
              <a:t>)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B38B0579-B9BA-43E8-B21D-E64C2694FA13}"/>
                  </a:ext>
                </a:extLst>
              </p:cNvPr>
              <p:cNvSpPr/>
              <p:nvPr/>
            </p:nvSpPr>
            <p:spPr>
              <a:xfrm>
                <a:off x="6717178" y="3438616"/>
                <a:ext cx="2252989" cy="5395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latin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400" b="0" i="0" dirty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B38B0579-B9BA-43E8-B21D-E64C2694FA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7178" y="3438616"/>
                <a:ext cx="2252989" cy="539571"/>
              </a:xfrm>
              <a:prstGeom prst="rect">
                <a:avLst/>
              </a:prstGeom>
              <a:blipFill>
                <a:blip r:embed="rId8"/>
                <a:stretch>
                  <a:fillRect l="-4336" b="-21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Rectangle 60">
            <a:extLst>
              <a:ext uri="{FF2B5EF4-FFF2-40B4-BE49-F238E27FC236}">
                <a16:creationId xmlns:a16="http://schemas.microsoft.com/office/drawing/2014/main" id="{CE0F49D1-F24C-4354-8164-E910215F0C0F}"/>
              </a:ext>
            </a:extLst>
          </p:cNvPr>
          <p:cNvSpPr/>
          <p:nvPr/>
        </p:nvSpPr>
        <p:spPr>
          <a:xfrm>
            <a:off x="5216392" y="3491852"/>
            <a:ext cx="450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en-GB" dirty="0">
              <a:solidFill>
                <a:srgbClr val="010066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F514BF9D-01E7-40CA-8693-3D86F65D9BA4}"/>
                  </a:ext>
                </a:extLst>
              </p:cNvPr>
              <p:cNvSpPr txBox="1"/>
              <p:nvPr/>
            </p:nvSpPr>
            <p:spPr>
              <a:xfrm>
                <a:off x="752579" y="4738801"/>
                <a:ext cx="9061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F514BF9D-01E7-40CA-8693-3D86F65D9B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579" y="4738801"/>
                <a:ext cx="906145" cy="307777"/>
              </a:xfrm>
              <a:prstGeom prst="rect">
                <a:avLst/>
              </a:prstGeom>
              <a:blipFill>
                <a:blip r:embed="rId9"/>
                <a:stretch>
                  <a:fillRect l="-6040" r="-2013" b="-352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 Box 3">
            <a:extLst>
              <a:ext uri="{FF2B5EF4-FFF2-40B4-BE49-F238E27FC236}">
                <a16:creationId xmlns:a16="http://schemas.microsoft.com/office/drawing/2014/main" id="{74B0DF81-6FAE-4F4F-973D-38A131410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3660" y="4471806"/>
            <a:ext cx="4580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1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24653452-959A-40EF-8E16-98A9BCC1389C}"/>
              </a:ext>
            </a:extLst>
          </p:cNvPr>
          <p:cNvCxnSpPr/>
          <p:nvPr/>
        </p:nvCxnSpPr>
        <p:spPr>
          <a:xfrm>
            <a:off x="1742585" y="4898936"/>
            <a:ext cx="1920240" cy="0"/>
          </a:xfrm>
          <a:prstGeom prst="line">
            <a:avLst/>
          </a:prstGeom>
          <a:ln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B7B54695-F9D4-4712-B2F2-7742DF46DB2E}"/>
                  </a:ext>
                </a:extLst>
              </p:cNvPr>
              <p:cNvSpPr txBox="1"/>
              <p:nvPr/>
            </p:nvSpPr>
            <p:spPr>
              <a:xfrm>
                <a:off x="1589480" y="4859739"/>
                <a:ext cx="2153492" cy="539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>
                          <a:solidFill>
                            <a:srgbClr val="010066"/>
                          </a:solidFill>
                          <a:cs typeface="Times New Roman" panose="02020603050405020304" pitchFamily="18" charset="0"/>
                        </a:rPr>
                        <m:t>–</m:t>
                      </m:r>
                      <m:rad>
                        <m:radPr>
                          <m:degHide m:val="on"/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B7B54695-F9D4-4712-B2F2-7742DF46DB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9480" y="4859739"/>
                <a:ext cx="2153492" cy="53957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 Box 9">
            <a:extLst>
              <a:ext uri="{FF2B5EF4-FFF2-40B4-BE49-F238E27FC236}">
                <a16:creationId xmlns:a16="http://schemas.microsoft.com/office/drawing/2014/main" id="{6B55B2C0-1F21-4130-8343-6BC1E1AC5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74" y="5287054"/>
            <a:ext cx="909509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Then, the derivative of the inverse cosine function or arccosine function is</a:t>
            </a:r>
            <a:endParaRPr lang="en-US" sz="24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CF7F9927-09F9-446E-A5F4-E22F16B03D9C}"/>
                  </a:ext>
                </a:extLst>
              </p:cNvPr>
              <p:cNvSpPr txBox="1"/>
              <p:nvPr/>
            </p:nvSpPr>
            <p:spPr>
              <a:xfrm>
                <a:off x="783290" y="5808133"/>
                <a:ext cx="1855508" cy="5843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CF7F9927-09F9-446E-A5F4-E22F16B03D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290" y="5808133"/>
                <a:ext cx="1855508" cy="58439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 Box 3">
            <a:extLst>
              <a:ext uri="{FF2B5EF4-FFF2-40B4-BE49-F238E27FC236}">
                <a16:creationId xmlns:a16="http://schemas.microsoft.com/office/drawing/2014/main" id="{E06D9A9B-63E3-483B-A97A-2D0FE2D5E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0461" y="5733342"/>
            <a:ext cx="504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1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183DDD4B-DBC2-4CC4-8DB8-2F7A5EB431CD}"/>
              </a:ext>
            </a:extLst>
          </p:cNvPr>
          <p:cNvCxnSpPr/>
          <p:nvPr/>
        </p:nvCxnSpPr>
        <p:spPr>
          <a:xfrm>
            <a:off x="2855281" y="6160982"/>
            <a:ext cx="1005840" cy="0"/>
          </a:xfrm>
          <a:prstGeom prst="line">
            <a:avLst/>
          </a:prstGeom>
          <a:ln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7CE53207-F723-4D4B-A8BC-AED5C1F56D70}"/>
                  </a:ext>
                </a:extLst>
              </p:cNvPr>
              <p:cNvSpPr txBox="1"/>
              <p:nvPr/>
            </p:nvSpPr>
            <p:spPr>
              <a:xfrm>
                <a:off x="2702177" y="6121785"/>
                <a:ext cx="1221902" cy="5540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7CE53207-F723-4D4B-A8BC-AED5C1F56D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2177" y="6121785"/>
                <a:ext cx="1221902" cy="55406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424740D6-639D-4A4B-8DC4-2AB8833EC3BA}"/>
                  </a:ext>
                </a:extLst>
              </p:cNvPr>
              <p:cNvSpPr txBox="1"/>
              <p:nvPr/>
            </p:nvSpPr>
            <p:spPr>
              <a:xfrm>
                <a:off x="4647278" y="5827723"/>
                <a:ext cx="1992212" cy="5843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arccos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424740D6-639D-4A4B-8DC4-2AB8833EC3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7278" y="5827723"/>
                <a:ext cx="1992212" cy="58439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 Box 3">
            <a:extLst>
              <a:ext uri="{FF2B5EF4-FFF2-40B4-BE49-F238E27FC236}">
                <a16:creationId xmlns:a16="http://schemas.microsoft.com/office/drawing/2014/main" id="{0C84208C-9A81-42B7-BE27-2A583DE74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2387" y="5699317"/>
            <a:ext cx="5230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1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29FAA89-CAA9-4EA3-A9AB-1BCD3C2025FB}"/>
              </a:ext>
            </a:extLst>
          </p:cNvPr>
          <p:cNvCxnSpPr/>
          <p:nvPr/>
        </p:nvCxnSpPr>
        <p:spPr>
          <a:xfrm>
            <a:off x="6895384" y="6126957"/>
            <a:ext cx="1005840" cy="0"/>
          </a:xfrm>
          <a:prstGeom prst="line">
            <a:avLst/>
          </a:prstGeom>
          <a:ln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714969C5-E3B4-487A-8690-D37CA1F9D531}"/>
                  </a:ext>
                </a:extLst>
              </p:cNvPr>
              <p:cNvSpPr txBox="1"/>
              <p:nvPr/>
            </p:nvSpPr>
            <p:spPr>
              <a:xfrm>
                <a:off x="6742280" y="6087760"/>
                <a:ext cx="1221902" cy="5540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714969C5-E3B4-487A-8690-D37CA1F9D5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2280" y="6087760"/>
                <a:ext cx="1221902" cy="55406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59121BD-5A9A-42D8-A5DA-5107148D5A20}"/>
              </a:ext>
            </a:extLst>
          </p:cNvPr>
          <p:cNvSpPr/>
          <p:nvPr/>
        </p:nvSpPr>
        <p:spPr>
          <a:xfrm>
            <a:off x="2768338" y="1779336"/>
            <a:ext cx="1680117" cy="43073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385645BA-821A-40BC-957E-E7DBA35186E2}"/>
              </a:ext>
            </a:extLst>
          </p:cNvPr>
          <p:cNvSpPr/>
          <p:nvPr/>
        </p:nvSpPr>
        <p:spPr>
          <a:xfrm>
            <a:off x="4894266" y="1777130"/>
            <a:ext cx="1680117" cy="43073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5BA2B165-2A6C-4550-8B51-7B4F78C64FD9}"/>
                  </a:ext>
                </a:extLst>
              </p:cNvPr>
              <p:cNvSpPr txBox="1"/>
              <p:nvPr/>
            </p:nvSpPr>
            <p:spPr>
              <a:xfrm>
                <a:off x="5562985" y="4704804"/>
                <a:ext cx="9061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5BA2B165-2A6C-4550-8B51-7B4F78C64F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985" y="4704804"/>
                <a:ext cx="906145" cy="307777"/>
              </a:xfrm>
              <a:prstGeom prst="rect">
                <a:avLst/>
              </a:prstGeom>
              <a:blipFill>
                <a:blip r:embed="rId15"/>
                <a:stretch>
                  <a:fillRect l="-6081" t="-2000" r="-2027" b="-3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Text Box 3">
            <a:extLst>
              <a:ext uri="{FF2B5EF4-FFF2-40B4-BE49-F238E27FC236}">
                <a16:creationId xmlns:a16="http://schemas.microsoft.com/office/drawing/2014/main" id="{FA659531-769E-447A-A789-2E8242FE8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3137" y="4437271"/>
            <a:ext cx="5845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1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15993DF2-5394-4C8E-A6F1-8304B2479E53}"/>
              </a:ext>
            </a:extLst>
          </p:cNvPr>
          <p:cNvCxnSpPr/>
          <p:nvPr/>
        </p:nvCxnSpPr>
        <p:spPr>
          <a:xfrm>
            <a:off x="6920965" y="4864911"/>
            <a:ext cx="1005840" cy="0"/>
          </a:xfrm>
          <a:prstGeom prst="line">
            <a:avLst/>
          </a:prstGeom>
          <a:ln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0850942B-FEC3-4CA2-8FC7-7DF97C96EF8E}"/>
                  </a:ext>
                </a:extLst>
              </p:cNvPr>
              <p:cNvSpPr txBox="1"/>
              <p:nvPr/>
            </p:nvSpPr>
            <p:spPr>
              <a:xfrm>
                <a:off x="6767861" y="4825714"/>
                <a:ext cx="1221902" cy="5540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0850942B-FEC3-4CA2-8FC7-7DF97C96EF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7861" y="4825714"/>
                <a:ext cx="1221902" cy="55406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TextBox 85">
            <a:extLst>
              <a:ext uri="{FF2B5EF4-FFF2-40B4-BE49-F238E27FC236}">
                <a16:creationId xmlns:a16="http://schemas.microsoft.com/office/drawing/2014/main" id="{E24406D5-3212-4223-9E7E-303127FCB8E6}"/>
              </a:ext>
            </a:extLst>
          </p:cNvPr>
          <p:cNvSpPr txBox="1"/>
          <p:nvPr/>
        </p:nvSpPr>
        <p:spPr>
          <a:xfrm>
            <a:off x="315072" y="3942516"/>
            <a:ext cx="3161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this we can change the denominator</a:t>
            </a:r>
            <a:endParaRPr lang="en-GB" sz="1800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9B6C14E7-B029-4896-944F-EBF3DF5761AB}"/>
              </a:ext>
            </a:extLst>
          </p:cNvPr>
          <p:cNvSpPr/>
          <p:nvPr/>
        </p:nvSpPr>
        <p:spPr>
          <a:xfrm>
            <a:off x="4185106" y="5859992"/>
            <a:ext cx="4539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340A32AA-5B81-4F1C-B763-F8F4FF24A820}"/>
                  </a:ext>
                </a:extLst>
              </p:cNvPr>
              <p:cNvSpPr txBox="1"/>
              <p:nvPr/>
            </p:nvSpPr>
            <p:spPr>
              <a:xfrm>
                <a:off x="7288361" y="1755064"/>
                <a:ext cx="1614976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0 </m:t>
                    </m:r>
                  </m:oMath>
                </a14:m>
                <a:r>
                  <a:rPr lang="en-GB" sz="2200" dirty="0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≤ </a:t>
                </a:r>
                <a:r>
                  <a:rPr lang="en-GB" sz="2200" i="1" dirty="0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y</a:t>
                </a:r>
                <a:r>
                  <a:rPr lang="en-GB" sz="2200" dirty="0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 ≤</a:t>
                </a:r>
                <a:r>
                  <a:rPr lang="en-US" dirty="0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endParaRPr lang="en-GB" sz="22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340A32AA-5B81-4F1C-B763-F8F4FF24A8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8361" y="1755064"/>
                <a:ext cx="1614976" cy="461665"/>
              </a:xfrm>
              <a:prstGeom prst="rect">
                <a:avLst/>
              </a:prstGeom>
              <a:blipFill>
                <a:blip r:embed="rId17"/>
                <a:stretch>
                  <a:fillRect l="-1132" t="-3947" b="-236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>
            <a:extLst>
              <a:ext uri="{FF2B5EF4-FFF2-40B4-BE49-F238E27FC236}">
                <a16:creationId xmlns:a16="http://schemas.microsoft.com/office/drawing/2014/main" id="{D3FDA787-FA4D-42E7-8CF9-F32BC1F4F89D}"/>
              </a:ext>
            </a:extLst>
          </p:cNvPr>
          <p:cNvSpPr/>
          <p:nvPr/>
        </p:nvSpPr>
        <p:spPr>
          <a:xfrm>
            <a:off x="6758602" y="1758083"/>
            <a:ext cx="5640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for</a:t>
            </a:r>
            <a:endParaRPr lang="en-GB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57" name="Text Box 3">
            <a:extLst>
              <a:ext uri="{FF2B5EF4-FFF2-40B4-BE49-F238E27FC236}">
                <a16:creationId xmlns:a16="http://schemas.microsoft.com/office/drawing/2014/main" id="{A1123FAB-0B0D-49C7-8066-13D1CFE26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2129" y="4587063"/>
            <a:ext cx="3688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–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62" name="Text Box 3">
            <a:extLst>
              <a:ext uri="{FF2B5EF4-FFF2-40B4-BE49-F238E27FC236}">
                <a16:creationId xmlns:a16="http://schemas.microsoft.com/office/drawing/2014/main" id="{F3154D81-A448-4F2A-A693-B935920B3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3443" y="5870546"/>
            <a:ext cx="3688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–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68" name="Text Box 3">
            <a:extLst>
              <a:ext uri="{FF2B5EF4-FFF2-40B4-BE49-F238E27FC236}">
                <a16:creationId xmlns:a16="http://schemas.microsoft.com/office/drawing/2014/main" id="{240BEF2B-3241-4F08-A07E-5555B6EE5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1357" y="5876167"/>
            <a:ext cx="3688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–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00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10" grpId="0"/>
      <p:bldP spid="75" grpId="0"/>
      <p:bldP spid="6" grpId="0"/>
      <p:bldP spid="8" grpId="0"/>
      <p:bldP spid="51" grpId="0"/>
      <p:bldP spid="43" grpId="0"/>
      <p:bldP spid="44" grpId="0"/>
      <p:bldP spid="50" grpId="0"/>
      <p:bldP spid="52" grpId="0"/>
      <p:bldP spid="53" grpId="0"/>
      <p:bldP spid="55" grpId="0"/>
      <p:bldP spid="58" grpId="0"/>
      <p:bldP spid="59" grpId="0"/>
      <p:bldP spid="60" grpId="0"/>
      <p:bldP spid="61" grpId="0"/>
      <p:bldP spid="63" grpId="0"/>
      <p:bldP spid="64" grpId="0"/>
      <p:bldP spid="66" grpId="0"/>
      <p:bldP spid="67" grpId="0"/>
      <p:bldP spid="72" grpId="0"/>
      <p:bldP spid="73" grpId="0"/>
      <p:bldP spid="76" grpId="0"/>
      <p:bldP spid="77" grpId="0"/>
      <p:bldP spid="78" grpId="0"/>
      <p:bldP spid="80" grpId="0"/>
      <p:bldP spid="4" grpId="0" animBg="1"/>
      <p:bldP spid="4" grpId="1" animBg="1"/>
      <p:bldP spid="81" grpId="0" animBg="1"/>
      <p:bldP spid="81" grpId="1" animBg="1"/>
      <p:bldP spid="82" grpId="0"/>
      <p:bldP spid="83" grpId="0"/>
      <p:bldP spid="85" grpId="0"/>
      <p:bldP spid="86" grpId="0"/>
      <p:bldP spid="87" grpId="0"/>
      <p:bldP spid="49" grpId="0"/>
      <p:bldP spid="56" grpId="0"/>
      <p:bldP spid="57" grpId="0"/>
      <p:bldP spid="62" grpId="0"/>
      <p:bldP spid="6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7"/>
          <p:cNvSpPr txBox="1">
            <a:spLocks noChangeArrowheads="1"/>
          </p:cNvSpPr>
          <p:nvPr/>
        </p:nvSpPr>
        <p:spPr>
          <a:xfrm>
            <a:off x="176014" y="173895"/>
            <a:ext cx="8722326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Derivatives of inverse trigonometric functions</a:t>
            </a:r>
            <a:endParaRPr lang="en-GB" sz="3200" baseline="30000" dirty="0">
              <a:latin typeface="Comic Sans MS" panose="030F0702030302020204" pitchFamily="66" charset="0"/>
            </a:endParaRPr>
          </a:p>
        </p:txBody>
      </p: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401075" y="654386"/>
            <a:ext cx="84972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derivatives of the remaining inverse trigonometric functions may also be found by using the inverse function theorem.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3897388" y="2633472"/>
                <a:ext cx="2228110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7388" y="2633472"/>
                <a:ext cx="2228110" cy="7012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>
            <a:hlinkClick r:id="rId4"/>
            <a:extLst>
              <a:ext uri="{FF2B5EF4-FFF2-40B4-BE49-F238E27FC236}">
                <a16:creationId xmlns:a16="http://schemas.microsoft.com/office/drawing/2014/main" id="{83EF506F-076B-48F5-9C77-2E6BC36A3DDB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4"/>
            <a:extLst>
              <a:ext uri="{FF2B5EF4-FFF2-40B4-BE49-F238E27FC236}">
                <a16:creationId xmlns:a16="http://schemas.microsoft.com/office/drawing/2014/main" id="{F9116409-F405-4229-A5F4-102BF48E50D0}"/>
              </a:ext>
            </a:extLst>
          </p:cNvPr>
          <p:cNvSpPr/>
          <p:nvPr/>
        </p:nvSpPr>
        <p:spPr>
          <a:xfrm>
            <a:off x="3552774" y="6065092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4B04A90-9A7D-4150-A54C-9460DACDCE4F}"/>
              </a:ext>
            </a:extLst>
          </p:cNvPr>
          <p:cNvSpPr/>
          <p:nvPr/>
        </p:nvSpPr>
        <p:spPr>
          <a:xfrm>
            <a:off x="1780071" y="2816352"/>
            <a:ext cx="14334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=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arccos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002060"/>
                </a:solidFill>
                <a:cs typeface="Times New Roman" panose="02020603050405020304" pitchFamily="18" charset="0"/>
              </a:rPr>
              <a:t>x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57AFEBA-B843-4197-9124-67063798E32B}"/>
              </a:ext>
            </a:extLst>
          </p:cNvPr>
          <p:cNvSpPr/>
          <p:nvPr/>
        </p:nvSpPr>
        <p:spPr>
          <a:xfrm>
            <a:off x="828820" y="2816352"/>
            <a:ext cx="10134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cos</a:t>
            </a:r>
            <a:r>
              <a:rPr lang="en-US" baseline="30000" dirty="0">
                <a:solidFill>
                  <a:srgbClr val="002060"/>
                </a:solidFill>
                <a:cs typeface="Times New Roman" panose="02020603050405020304" pitchFamily="18" charset="0"/>
              </a:rPr>
              <a:t>–1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002060"/>
                </a:solidFill>
                <a:cs typeface="Times New Roman" panose="02020603050405020304" pitchFamily="18" charset="0"/>
              </a:rPr>
              <a:t>x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6ABCC69-4469-4A19-BCBA-BCD5230BBF56}"/>
              </a:ext>
            </a:extLst>
          </p:cNvPr>
          <p:cNvSpPr txBox="1"/>
          <p:nvPr/>
        </p:nvSpPr>
        <p:spPr>
          <a:xfrm>
            <a:off x="401075" y="1462439"/>
            <a:ext cx="79444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Here are the derivatives of all six inverse trig functions: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4983F575-1278-4FA4-8E62-999AB4C429F1}"/>
                  </a:ext>
                </a:extLst>
              </p:cNvPr>
              <p:cNvSpPr txBox="1"/>
              <p:nvPr/>
            </p:nvSpPr>
            <p:spPr>
              <a:xfrm>
                <a:off x="6023095" y="2633472"/>
                <a:ext cx="1409618" cy="8552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4983F575-1278-4FA4-8E62-999AB4C429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3095" y="2633472"/>
                <a:ext cx="1409618" cy="855299"/>
              </a:xfrm>
              <a:prstGeom prst="rect">
                <a:avLst/>
              </a:prstGeom>
              <a:blipFill>
                <a:blip r:embed="rId5"/>
                <a:stretch>
                  <a:fillRect r="-1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A4538265-3AC6-4F0E-A738-02F214215759}"/>
                  </a:ext>
                </a:extLst>
              </p:cNvPr>
              <p:cNvSpPr txBox="1"/>
              <p:nvPr/>
            </p:nvSpPr>
            <p:spPr>
              <a:xfrm>
                <a:off x="3897388" y="5852160"/>
                <a:ext cx="2203167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csc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A4538265-3AC6-4F0E-A738-02F2142157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7388" y="5852160"/>
                <a:ext cx="2203167" cy="7012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Rectangle 66">
            <a:extLst>
              <a:ext uri="{FF2B5EF4-FFF2-40B4-BE49-F238E27FC236}">
                <a16:creationId xmlns:a16="http://schemas.microsoft.com/office/drawing/2014/main" id="{E6FA9653-461E-4727-B4B2-7F10557AE822}"/>
              </a:ext>
            </a:extLst>
          </p:cNvPr>
          <p:cNvSpPr/>
          <p:nvPr/>
        </p:nvSpPr>
        <p:spPr>
          <a:xfrm>
            <a:off x="1780071" y="6034993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=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arccsc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002060"/>
                </a:solidFill>
                <a:cs typeface="Times New Roman" panose="02020603050405020304" pitchFamily="18" charset="0"/>
              </a:rPr>
              <a:t>x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6EF1AAE-CC91-4DA6-BA5D-BADAE3B42090}"/>
              </a:ext>
            </a:extLst>
          </p:cNvPr>
          <p:cNvSpPr/>
          <p:nvPr/>
        </p:nvSpPr>
        <p:spPr>
          <a:xfrm>
            <a:off x="828820" y="6035040"/>
            <a:ext cx="9957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csc</a:t>
            </a:r>
            <a:r>
              <a:rPr lang="en-US" baseline="30000" dirty="0">
                <a:solidFill>
                  <a:srgbClr val="002060"/>
                </a:solidFill>
                <a:cs typeface="Times New Roman" panose="02020603050405020304" pitchFamily="18" charset="0"/>
              </a:rPr>
              <a:t>–1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002060"/>
                </a:solidFill>
                <a:cs typeface="Times New Roman" panose="02020603050405020304" pitchFamily="18" charset="0"/>
              </a:rPr>
              <a:t>x</a:t>
            </a:r>
            <a:endParaRPr lang="en-GB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F519880E-3827-4F52-A9D5-134277D31B3A}"/>
                  </a:ext>
                </a:extLst>
              </p:cNvPr>
              <p:cNvSpPr txBox="1"/>
              <p:nvPr/>
            </p:nvSpPr>
            <p:spPr>
              <a:xfrm>
                <a:off x="6023095" y="5852160"/>
                <a:ext cx="1409618" cy="8951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F519880E-3827-4F52-A9D5-134277D31B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3095" y="5852160"/>
                <a:ext cx="1409618" cy="895117"/>
              </a:xfrm>
              <a:prstGeom prst="rect">
                <a:avLst/>
              </a:prstGeom>
              <a:blipFill>
                <a:blip r:embed="rId7"/>
                <a:stretch>
                  <a:fillRect r="-277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2A72B6C0-D11C-4D63-82F8-B1C4A6E02D49}"/>
                  </a:ext>
                </a:extLst>
              </p:cNvPr>
              <p:cNvSpPr txBox="1"/>
              <p:nvPr/>
            </p:nvSpPr>
            <p:spPr>
              <a:xfrm>
                <a:off x="3897388" y="5047488"/>
                <a:ext cx="2217595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sec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2A72B6C0-D11C-4D63-82F8-B1C4A6E02D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7388" y="5047488"/>
                <a:ext cx="2217595" cy="70128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Rectangle 70">
            <a:extLst>
              <a:ext uri="{FF2B5EF4-FFF2-40B4-BE49-F238E27FC236}">
                <a16:creationId xmlns:a16="http://schemas.microsoft.com/office/drawing/2014/main" id="{026818C2-4A47-4617-802D-1ECDD9502BD7}"/>
              </a:ext>
            </a:extLst>
          </p:cNvPr>
          <p:cNvSpPr/>
          <p:nvPr/>
        </p:nvSpPr>
        <p:spPr>
          <a:xfrm>
            <a:off x="1780071" y="5230368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= arcsec </a:t>
            </a:r>
            <a:r>
              <a:rPr lang="en-US" i="1" dirty="0">
                <a:solidFill>
                  <a:srgbClr val="002060"/>
                </a:solidFill>
                <a:cs typeface="Times New Roman" panose="02020603050405020304" pitchFamily="18" charset="0"/>
              </a:rPr>
              <a:t>x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B436518-7AEF-4F33-BBF1-215B4A30E1A6}"/>
              </a:ext>
            </a:extLst>
          </p:cNvPr>
          <p:cNvSpPr/>
          <p:nvPr/>
        </p:nvSpPr>
        <p:spPr>
          <a:xfrm>
            <a:off x="828820" y="5230368"/>
            <a:ext cx="9957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sec</a:t>
            </a:r>
            <a:r>
              <a:rPr lang="en-US" baseline="30000" dirty="0">
                <a:solidFill>
                  <a:srgbClr val="002060"/>
                </a:solidFill>
                <a:cs typeface="Times New Roman" panose="02020603050405020304" pitchFamily="18" charset="0"/>
              </a:rPr>
              <a:t>–1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002060"/>
                </a:solidFill>
                <a:cs typeface="Times New Roman" panose="02020603050405020304" pitchFamily="18" charset="0"/>
              </a:rPr>
              <a:t>x</a:t>
            </a:r>
            <a:endParaRPr lang="en-GB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2FEE513C-5818-415C-A2F5-6B60F1F20695}"/>
                  </a:ext>
                </a:extLst>
              </p:cNvPr>
              <p:cNvSpPr txBox="1"/>
              <p:nvPr/>
            </p:nvSpPr>
            <p:spPr>
              <a:xfrm>
                <a:off x="6023095" y="5047488"/>
                <a:ext cx="1409618" cy="9078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ad>
                            <m:radPr>
                              <m:degHide m:val="on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2FEE513C-5818-415C-A2F5-6B60F1F206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3095" y="5047488"/>
                <a:ext cx="1409618" cy="907813"/>
              </a:xfrm>
              <a:prstGeom prst="rect">
                <a:avLst/>
              </a:prstGeom>
              <a:blipFill>
                <a:blip r:embed="rId9"/>
                <a:stretch>
                  <a:fillRect r="-82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C5F6DD00-11DD-45ED-A8B8-95178B54200B}"/>
                  </a:ext>
                </a:extLst>
              </p:cNvPr>
              <p:cNvSpPr txBox="1"/>
              <p:nvPr/>
            </p:nvSpPr>
            <p:spPr>
              <a:xfrm>
                <a:off x="3897388" y="4242816"/>
                <a:ext cx="2201565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C5F6DD00-11DD-45ED-A8B8-95178B5420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7388" y="4242816"/>
                <a:ext cx="2201565" cy="70128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Rectangle 75">
            <a:extLst>
              <a:ext uri="{FF2B5EF4-FFF2-40B4-BE49-F238E27FC236}">
                <a16:creationId xmlns:a16="http://schemas.microsoft.com/office/drawing/2014/main" id="{6EB85EC0-0EC4-41DB-A52D-DCCEB91B2C09}"/>
              </a:ext>
            </a:extLst>
          </p:cNvPr>
          <p:cNvSpPr/>
          <p:nvPr/>
        </p:nvSpPr>
        <p:spPr>
          <a:xfrm>
            <a:off x="1780071" y="4425696"/>
            <a:ext cx="1398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=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arccot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002060"/>
                </a:solidFill>
                <a:cs typeface="Times New Roman" panose="02020603050405020304" pitchFamily="18" charset="0"/>
              </a:rPr>
              <a:t>x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7E2EC56-C721-41F1-B9B2-B0F66DD5032E}"/>
              </a:ext>
            </a:extLst>
          </p:cNvPr>
          <p:cNvSpPr/>
          <p:nvPr/>
        </p:nvSpPr>
        <p:spPr>
          <a:xfrm>
            <a:off x="828820" y="4425696"/>
            <a:ext cx="9781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cot</a:t>
            </a:r>
            <a:r>
              <a:rPr lang="en-US" baseline="30000" dirty="0">
                <a:solidFill>
                  <a:srgbClr val="002060"/>
                </a:solidFill>
                <a:cs typeface="Times New Roman" panose="02020603050405020304" pitchFamily="18" charset="0"/>
              </a:rPr>
              <a:t>–1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002060"/>
                </a:solidFill>
                <a:cs typeface="Times New Roman" panose="02020603050405020304" pitchFamily="18" charset="0"/>
              </a:rPr>
              <a:t>x</a:t>
            </a:r>
            <a:endParaRPr lang="en-GB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EC48E418-5D94-4A03-8FA6-1730233D5DCE}"/>
                  </a:ext>
                </a:extLst>
              </p:cNvPr>
              <p:cNvSpPr txBox="1"/>
              <p:nvPr/>
            </p:nvSpPr>
            <p:spPr>
              <a:xfrm>
                <a:off x="6023095" y="4242816"/>
                <a:ext cx="1409618" cy="7862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EC48E418-5D94-4A03-8FA6-1730233D5D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3095" y="4242816"/>
                <a:ext cx="1409618" cy="78624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A1F6DDA1-9097-44E8-9CE2-8FCABCE5EFE6}"/>
                  </a:ext>
                </a:extLst>
              </p:cNvPr>
              <p:cNvSpPr txBox="1"/>
              <p:nvPr/>
            </p:nvSpPr>
            <p:spPr>
              <a:xfrm>
                <a:off x="3897388" y="3438144"/>
                <a:ext cx="2211952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A1F6DDA1-9097-44E8-9CE2-8FCABCE5EF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7388" y="3438144"/>
                <a:ext cx="2211952" cy="70128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Rectangle 79">
            <a:extLst>
              <a:ext uri="{FF2B5EF4-FFF2-40B4-BE49-F238E27FC236}">
                <a16:creationId xmlns:a16="http://schemas.microsoft.com/office/drawing/2014/main" id="{50059D02-B0F4-4440-ACD4-D4D3D3B9B2B7}"/>
              </a:ext>
            </a:extLst>
          </p:cNvPr>
          <p:cNvSpPr/>
          <p:nvPr/>
        </p:nvSpPr>
        <p:spPr>
          <a:xfrm>
            <a:off x="1780071" y="3621024"/>
            <a:ext cx="1398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= arctan </a:t>
            </a:r>
            <a:r>
              <a:rPr lang="en-US" i="1" dirty="0">
                <a:solidFill>
                  <a:srgbClr val="002060"/>
                </a:solidFill>
                <a:cs typeface="Times New Roman" panose="02020603050405020304" pitchFamily="18" charset="0"/>
              </a:rPr>
              <a:t>x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5668E096-FF1C-4659-9486-7A5E9A10BC69}"/>
              </a:ext>
            </a:extLst>
          </p:cNvPr>
          <p:cNvSpPr/>
          <p:nvPr/>
        </p:nvSpPr>
        <p:spPr>
          <a:xfrm>
            <a:off x="828820" y="3621024"/>
            <a:ext cx="9781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tan</a:t>
            </a:r>
            <a:r>
              <a:rPr lang="en-US" baseline="30000" dirty="0">
                <a:solidFill>
                  <a:srgbClr val="002060"/>
                </a:solidFill>
                <a:cs typeface="Times New Roman" panose="02020603050405020304" pitchFamily="18" charset="0"/>
              </a:rPr>
              <a:t>–1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002060"/>
                </a:solidFill>
                <a:cs typeface="Times New Roman" panose="02020603050405020304" pitchFamily="18" charset="0"/>
              </a:rPr>
              <a:t>x</a:t>
            </a:r>
            <a:endParaRPr lang="en-GB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8A871D02-DFE3-4FE1-B207-E45BC97B096F}"/>
                  </a:ext>
                </a:extLst>
              </p:cNvPr>
              <p:cNvSpPr txBox="1"/>
              <p:nvPr/>
            </p:nvSpPr>
            <p:spPr>
              <a:xfrm>
                <a:off x="6023095" y="3438144"/>
                <a:ext cx="1409618" cy="792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8A871D02-DFE3-4FE1-B207-E45BC97B09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3095" y="3438144"/>
                <a:ext cx="1409618" cy="79239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FE33075B-FD55-4E9B-9283-54D75D6AE7BC}"/>
                  </a:ext>
                </a:extLst>
              </p:cNvPr>
              <p:cNvSpPr txBox="1"/>
              <p:nvPr/>
            </p:nvSpPr>
            <p:spPr>
              <a:xfrm>
                <a:off x="3897388" y="1826907"/>
                <a:ext cx="2175083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sin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FE33075B-FD55-4E9B-9283-54D75D6AE7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7388" y="1826907"/>
                <a:ext cx="2175083" cy="70128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Rectangle 83">
            <a:extLst>
              <a:ext uri="{FF2B5EF4-FFF2-40B4-BE49-F238E27FC236}">
                <a16:creationId xmlns:a16="http://schemas.microsoft.com/office/drawing/2014/main" id="{A94D8963-5EF4-4185-8877-CA70A5074E6D}"/>
              </a:ext>
            </a:extLst>
          </p:cNvPr>
          <p:cNvSpPr/>
          <p:nvPr/>
        </p:nvSpPr>
        <p:spPr>
          <a:xfrm>
            <a:off x="1780071" y="2011680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=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arcsin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002060"/>
                </a:solidFill>
                <a:cs typeface="Times New Roman" panose="02020603050405020304" pitchFamily="18" charset="0"/>
              </a:rPr>
              <a:t>x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4F029DC1-6F8D-4CEC-A5D7-76A31880C029}"/>
              </a:ext>
            </a:extLst>
          </p:cNvPr>
          <p:cNvSpPr/>
          <p:nvPr/>
        </p:nvSpPr>
        <p:spPr>
          <a:xfrm>
            <a:off x="828820" y="2011680"/>
            <a:ext cx="9621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sin</a:t>
            </a:r>
            <a:r>
              <a:rPr lang="en-US" baseline="30000" dirty="0">
                <a:solidFill>
                  <a:srgbClr val="002060"/>
                </a:solidFill>
                <a:cs typeface="Times New Roman" panose="02020603050405020304" pitchFamily="18" charset="0"/>
              </a:rPr>
              <a:t>–1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002060"/>
                </a:solidFill>
                <a:cs typeface="Times New Roman" panose="02020603050405020304" pitchFamily="18" charset="0"/>
              </a:rPr>
              <a:t>x</a:t>
            </a:r>
            <a:endParaRPr lang="en-GB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CAC4110D-6EB6-45C9-8D98-C5FC8E970DDD}"/>
                  </a:ext>
                </a:extLst>
              </p:cNvPr>
              <p:cNvSpPr txBox="1"/>
              <p:nvPr/>
            </p:nvSpPr>
            <p:spPr>
              <a:xfrm>
                <a:off x="6023095" y="1828800"/>
                <a:ext cx="1409618" cy="8552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CAC4110D-6EB6-45C9-8D98-C5FC8E970D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3095" y="1828800"/>
                <a:ext cx="1409618" cy="8552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6432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62" grpId="0"/>
      <p:bldP spid="54" grpId="0"/>
      <p:bldP spid="59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279261" y="1086462"/>
            <a:ext cx="31599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Find the derivative of </a:t>
            </a:r>
            <a:endParaRPr lang="en-US" sz="2400" baseline="30000" dirty="0"/>
          </a:p>
        </p:txBody>
      </p:sp>
      <p:sp>
        <p:nvSpPr>
          <p:cNvPr id="57" name="Text Box 9"/>
          <p:cNvSpPr txBox="1">
            <a:spLocks noChangeArrowheads="1"/>
          </p:cNvSpPr>
          <p:nvPr/>
        </p:nvSpPr>
        <p:spPr bwMode="auto">
          <a:xfrm>
            <a:off x="455935" y="1584516"/>
            <a:ext cx="3689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Solution: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43212" y="1129358"/>
                <a:ext cx="9918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3212" y="1129358"/>
                <a:ext cx="991874" cy="369332"/>
              </a:xfrm>
              <a:prstGeom prst="rect">
                <a:avLst/>
              </a:prstGeom>
              <a:blipFill>
                <a:blip r:embed="rId3"/>
                <a:stretch>
                  <a:fillRect l="-10429" r="-2454" b="-36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TextBox 74"/>
          <p:cNvSpPr txBox="1"/>
          <p:nvPr/>
        </p:nvSpPr>
        <p:spPr>
          <a:xfrm>
            <a:off x="176014" y="2714328"/>
            <a:ext cx="3446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Differentiate each term</a:t>
            </a:r>
          </a:p>
        </p:txBody>
      </p:sp>
      <p:sp>
        <p:nvSpPr>
          <p:cNvPr id="6" name="Rectangle 5"/>
          <p:cNvSpPr/>
          <p:nvPr/>
        </p:nvSpPr>
        <p:spPr>
          <a:xfrm>
            <a:off x="4322845" y="1066403"/>
            <a:ext cx="31827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</a:rPr>
              <a:t>4cos</a:t>
            </a:r>
            <a:r>
              <a:rPr lang="en-US" baseline="30000" dirty="0"/>
              <a:t>–1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</a:rPr>
              <a:t>(</a:t>
            </a:r>
            <a:r>
              <a:rPr lang="en-US" sz="2400" i="1" dirty="0">
                <a:latin typeface="Times New Roman" pitchFamily="18" charset="0"/>
              </a:rPr>
              <a:t>x</a:t>
            </a:r>
            <a:r>
              <a:rPr lang="en-US" dirty="0"/>
              <a:t>) – 10tan</a:t>
            </a:r>
            <a:r>
              <a:rPr lang="en-US" baseline="30000" dirty="0"/>
              <a:t>–1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</a:t>
            </a:r>
            <a:endParaRPr lang="en-GB" baseline="30000" dirty="0"/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456145" y="743748"/>
            <a:ext cx="3689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Example 1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 17">
            <a:hlinkClick r:id="rId4"/>
            <a:extLst>
              <a:ext uri="{FF2B5EF4-FFF2-40B4-BE49-F238E27FC236}">
                <a16:creationId xmlns:a16="http://schemas.microsoft.com/office/drawing/2014/main" id="{F52D5EA6-5F9A-4E44-9CCF-CEEFF5145A5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4"/>
            <a:extLst>
              <a:ext uri="{FF2B5EF4-FFF2-40B4-BE49-F238E27FC236}">
                <a16:creationId xmlns:a16="http://schemas.microsoft.com/office/drawing/2014/main" id="{EB2A2655-D64E-4F1F-8C80-B6FEF5615EB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F0506A9-5D2F-4492-AB70-6A8C7F2D33D9}"/>
                  </a:ext>
                </a:extLst>
              </p:cNvPr>
              <p:cNvSpPr txBox="1"/>
              <p:nvPr/>
            </p:nvSpPr>
            <p:spPr>
              <a:xfrm>
                <a:off x="2852215" y="1672028"/>
                <a:ext cx="1670714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sSup>
                        <m:sSupPr>
                          <m:ctrlPr>
                            <a:rPr lang="en-US" sz="18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e>
                        <m:sup>
                          <m:r>
                            <a:rPr lang="en-US" sz="18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800" i="1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i="1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800" i="1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))=</m:t>
                      </m:r>
                    </m:oMath>
                  </m:oMathPara>
                </a14:m>
                <a:endParaRPr lang="en-GB" sz="1800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F0506A9-5D2F-4492-AB70-6A8C7F2D33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2215" y="1672028"/>
                <a:ext cx="1670714" cy="52591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1AB131F-B18C-445F-A008-BF5F9E01FFC8}"/>
                  </a:ext>
                </a:extLst>
              </p:cNvPr>
              <p:cNvSpPr txBox="1"/>
              <p:nvPr/>
            </p:nvSpPr>
            <p:spPr>
              <a:xfrm>
                <a:off x="4406549" y="1629975"/>
                <a:ext cx="1409618" cy="6646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80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80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800" b="0" i="1" smtClean="0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800" b="0" i="1" smtClean="0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1AB131F-B18C-445F-A008-BF5F9E01FF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549" y="1629975"/>
                <a:ext cx="1409618" cy="66460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7">
            <a:extLst>
              <a:ext uri="{FF2B5EF4-FFF2-40B4-BE49-F238E27FC236}">
                <a16:creationId xmlns:a16="http://schemas.microsoft.com/office/drawing/2014/main" id="{916842AC-D3DD-41AD-A16C-AE42843A2F1E}"/>
              </a:ext>
            </a:extLst>
          </p:cNvPr>
          <p:cNvSpPr txBox="1">
            <a:spLocks noChangeArrowheads="1"/>
          </p:cNvSpPr>
          <p:nvPr/>
        </p:nvSpPr>
        <p:spPr>
          <a:xfrm>
            <a:off x="176014" y="173895"/>
            <a:ext cx="8722326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Derivatives of inverse trigonometric functions</a:t>
            </a:r>
            <a:endParaRPr lang="en-GB" sz="3200" baseline="30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1D5DF0B-C339-4A69-9ABB-9E867EB27FAE}"/>
                  </a:ext>
                </a:extLst>
              </p:cNvPr>
              <p:cNvSpPr txBox="1"/>
              <p:nvPr/>
            </p:nvSpPr>
            <p:spPr>
              <a:xfrm>
                <a:off x="4158833" y="2371100"/>
                <a:ext cx="1409618" cy="8552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1D5DF0B-C339-4A69-9ABB-9E867EB27F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8833" y="2371100"/>
                <a:ext cx="1409618" cy="855299"/>
              </a:xfrm>
              <a:prstGeom prst="rect">
                <a:avLst/>
              </a:prstGeom>
              <a:blipFill>
                <a:blip r:embed="rId7"/>
                <a:stretch>
                  <a:fillRect r="-1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B88CAD6-2378-4902-A792-F325ADB16933}"/>
                  </a:ext>
                </a:extLst>
              </p:cNvPr>
              <p:cNvSpPr txBox="1"/>
              <p:nvPr/>
            </p:nvSpPr>
            <p:spPr>
              <a:xfrm>
                <a:off x="3275645" y="2618075"/>
                <a:ext cx="87684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 </a:t>
                </a:r>
                <a:r>
                  <a:rPr lang="en-GB" sz="2400" dirty="0">
                    <a:latin typeface="Times New Roman" pitchFamily="18" charset="0"/>
                  </a:rPr>
                  <a:t>′</a:t>
                </a:r>
                <a:r>
                  <a:rPr lang="en-GB" sz="2400" dirty="0"/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B88CAD6-2378-4902-A792-F325ADB169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645" y="2618075"/>
                <a:ext cx="876843" cy="369332"/>
              </a:xfrm>
              <a:prstGeom prst="rect">
                <a:avLst/>
              </a:prstGeom>
              <a:blipFill>
                <a:blip r:embed="rId8"/>
                <a:stretch>
                  <a:fillRect l="-20833" t="-24590" r="-6250" b="-491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A4145EF-1937-4A54-B94D-4CE390064C76}"/>
                  </a:ext>
                </a:extLst>
              </p:cNvPr>
              <p:cNvSpPr txBox="1"/>
              <p:nvPr/>
            </p:nvSpPr>
            <p:spPr>
              <a:xfrm>
                <a:off x="5710991" y="2567916"/>
                <a:ext cx="140961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A4145EF-1937-4A54-B94D-4CE390064C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0991" y="2567916"/>
                <a:ext cx="1409618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286192B-AD35-47FA-B284-D3FF2C78531E}"/>
                  </a:ext>
                </a:extLst>
              </p:cNvPr>
              <p:cNvSpPr txBox="1"/>
              <p:nvPr/>
            </p:nvSpPr>
            <p:spPr>
              <a:xfrm>
                <a:off x="6290510" y="1647580"/>
                <a:ext cx="1660198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sSup>
                        <m:sSupPr>
                          <m:ctrlPr>
                            <a:rPr lang="en-US" sz="18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e>
                        <m:sup>
                          <m:r>
                            <a:rPr lang="en-US" sz="18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800" i="1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i="1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800" i="1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))=</m:t>
                      </m:r>
                    </m:oMath>
                  </m:oMathPara>
                </a14:m>
                <a:endParaRPr lang="en-GB" sz="1800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286192B-AD35-47FA-B284-D3FF2C7853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0510" y="1647580"/>
                <a:ext cx="1660198" cy="52591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440A5BF6-4C3B-4007-A08E-A70F0B624A51}"/>
                  </a:ext>
                </a:extLst>
              </p:cNvPr>
              <p:cNvSpPr txBox="1"/>
              <p:nvPr/>
            </p:nvSpPr>
            <p:spPr>
              <a:xfrm>
                <a:off x="7898712" y="1607846"/>
                <a:ext cx="1409618" cy="6173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18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8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440A5BF6-4C3B-4007-A08E-A70F0B624A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8712" y="1607846"/>
                <a:ext cx="1409618" cy="61734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4EA0157-9EB9-4BFD-B687-1F14AF9167C1}"/>
                  </a:ext>
                </a:extLst>
              </p:cNvPr>
              <p:cNvSpPr txBox="1"/>
              <p:nvPr/>
            </p:nvSpPr>
            <p:spPr>
              <a:xfrm>
                <a:off x="6091043" y="2384746"/>
                <a:ext cx="1409618" cy="792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4EA0157-9EB9-4BFD-B687-1F14AF9167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1043" y="2384746"/>
                <a:ext cx="1409618" cy="79239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409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7" grpId="0"/>
      <p:bldP spid="5" grpId="0"/>
      <p:bldP spid="75" grpId="0"/>
      <p:bldP spid="6" grpId="0"/>
      <p:bldP spid="45" grpId="0"/>
      <p:bldP spid="24" grpId="0"/>
      <p:bldP spid="25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 Box 9"/>
              <p:cNvSpPr txBox="1">
                <a:spLocks noChangeArrowheads="1"/>
              </p:cNvSpPr>
              <p:nvPr/>
            </p:nvSpPr>
            <p:spPr bwMode="auto">
              <a:xfrm>
                <a:off x="279261" y="1086462"/>
                <a:ext cx="8128913" cy="4657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Find the derivative of </a:t>
                </a:r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/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)</a:t>
                </a:r>
                <a:r>
                  <a:rPr lang="en-US" sz="2400" i="1" dirty="0">
                    <a:latin typeface="Times New Roman" pitchFamily="18" charset="0"/>
                  </a:rPr>
                  <a:t>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rad>
                  </m:oMath>
                </a14:m>
                <a:r>
                  <a:rPr lang="en-US" sz="2400" dirty="0">
                    <a:latin typeface="Times New Roman" pitchFamily="18" charset="0"/>
                  </a:rPr>
                  <a:t>sin</a:t>
                </a:r>
                <a:r>
                  <a:rPr lang="en-US" sz="2400" baseline="30000" dirty="0">
                    <a:latin typeface="Times New Roman" pitchFamily="18" charset="0"/>
                  </a:rPr>
                  <a:t>–1</a:t>
                </a:r>
                <a:r>
                  <a:rPr lang="en-US" sz="2400" dirty="0">
                    <a:latin typeface="Times New Roman" pitchFamily="18" charset="0"/>
                  </a:rPr>
                  <a:t> (</a:t>
                </a:r>
                <a:r>
                  <a:rPr lang="en-US" sz="2400" i="1" dirty="0">
                    <a:latin typeface="Times New Roman" pitchFamily="18" charset="0"/>
                  </a:rPr>
                  <a:t>x</a:t>
                </a:r>
                <a:r>
                  <a:rPr lang="en-US" sz="2400" dirty="0">
                    <a:latin typeface="Times New Roman" pitchFamily="18" charset="0"/>
                  </a:rPr>
                  <a:t>)</a:t>
                </a:r>
                <a:endParaRPr lang="en-US" sz="2400" baseline="30000" dirty="0"/>
              </a:p>
            </p:txBody>
          </p:sp>
        </mc:Choice>
        <mc:Fallback xmlns="">
          <p:sp>
            <p:nvSpPr>
              <p:cNvPr id="46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9261" y="1086462"/>
                <a:ext cx="8128913" cy="465769"/>
              </a:xfrm>
              <a:prstGeom prst="rect">
                <a:avLst/>
              </a:prstGeom>
              <a:blipFill>
                <a:blip r:embed="rId3"/>
                <a:stretch>
                  <a:fillRect l="-1200" t="-10390" b="-2857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 Box 9"/>
          <p:cNvSpPr txBox="1">
            <a:spLocks noChangeArrowheads="1"/>
          </p:cNvSpPr>
          <p:nvPr/>
        </p:nvSpPr>
        <p:spPr bwMode="auto">
          <a:xfrm>
            <a:off x="455935" y="1500108"/>
            <a:ext cx="3689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Solution: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>
                <a:latin typeface="Comic Sans MS" panose="030F0702030302020204" pitchFamily="66" charset="0"/>
              </a:rPr>
              <a:t>The derivative of trigonometric functions</a:t>
            </a:r>
            <a:endParaRPr lang="en-GB" sz="3200" baseline="30000" dirty="0">
              <a:latin typeface="Comic Sans MS" panose="030F0702030302020204" pitchFamily="66" charset="0"/>
            </a:endParaRPr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456145" y="743748"/>
            <a:ext cx="3689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Text Box 9"/>
          <p:cNvSpPr txBox="1">
            <a:spLocks noChangeArrowheads="1"/>
          </p:cNvSpPr>
          <p:nvPr/>
        </p:nvSpPr>
        <p:spPr bwMode="auto">
          <a:xfrm>
            <a:off x="6342316" y="4320087"/>
            <a:ext cx="3930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66"/>
                </a:solidFill>
                <a:latin typeface="Times New Roman" pitchFamily="18" charset="0"/>
              </a:rPr>
              <a:t>+</a:t>
            </a:r>
            <a:endParaRPr lang="en-US" sz="2400" dirty="0">
              <a:solidFill>
                <a:srgbClr val="000066"/>
              </a:solidFill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5561817" y="2725833"/>
            <a:ext cx="5709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 =</a:t>
            </a:r>
            <a:endParaRPr lang="en-US" sz="2400" dirty="0">
              <a:solidFill>
                <a:srgbClr val="00006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0755" y="2725833"/>
            <a:ext cx="2340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have to apply the product rule</a:t>
            </a:r>
            <a:endParaRPr lang="en-GB" sz="1800" b="1" i="1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3544464" y="2717166"/>
            <a:ext cx="5886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66"/>
                </a:solidFill>
                <a:latin typeface="Times New Roman" pitchFamily="18" charset="0"/>
              </a:rPr>
              <a:t>u</a:t>
            </a:r>
            <a:r>
              <a:rPr lang="en-GB" sz="2400" dirty="0">
                <a:solidFill>
                  <a:srgbClr val="000066"/>
                </a:solidFill>
              </a:rPr>
              <a:t> =</a:t>
            </a:r>
            <a:endParaRPr lang="en-US" sz="2400" dirty="0">
              <a:solidFill>
                <a:srgbClr val="00006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978812" y="1902936"/>
                <a:ext cx="399853" cy="5350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box>
                            <m:box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8812" y="1902936"/>
                <a:ext cx="399853" cy="5350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510982" y="1894384"/>
            <a:ext cx="230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Rewrite the function using rational indices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200413" y="4205111"/>
                <a:ext cx="861005" cy="6273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box>
                                <m:box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</m:sup>
                          </m:sSup>
                        </m:e>
                      </m:d>
                    </m:oMath>
                  </m:oMathPara>
                </a14:m>
                <a:endParaRPr lang="en-GB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413" y="4205111"/>
                <a:ext cx="861005" cy="62735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>
            <a:hlinkClick r:id="rId6"/>
            <a:extLst>
              <a:ext uri="{FF2B5EF4-FFF2-40B4-BE49-F238E27FC236}">
                <a16:creationId xmlns:a16="http://schemas.microsoft.com/office/drawing/2014/main" id="{B5474340-B8CC-41B6-91BC-AF60579C7DF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6"/>
            <a:extLst>
              <a:ext uri="{FF2B5EF4-FFF2-40B4-BE49-F238E27FC236}">
                <a16:creationId xmlns:a16="http://schemas.microsoft.com/office/drawing/2014/main" id="{6F46DADA-7AAB-4EA2-AF97-EC453432E1A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AD12C92-EE7C-4D75-B8AB-D7C5C7243B9F}"/>
              </a:ext>
            </a:extLst>
          </p:cNvPr>
          <p:cNvSpPr txBox="1"/>
          <p:nvPr/>
        </p:nvSpPr>
        <p:spPr>
          <a:xfrm>
            <a:off x="4471358" y="2053992"/>
            <a:ext cx="16543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</a:rPr>
              <a:t>sin</a:t>
            </a:r>
            <a:r>
              <a:rPr lang="en-US" sz="2400" baseline="30000" dirty="0">
                <a:latin typeface="Times New Roman" pitchFamily="18" charset="0"/>
              </a:rPr>
              <a:t>–1</a:t>
            </a:r>
            <a:r>
              <a:rPr lang="en-US" sz="2400" dirty="0">
                <a:latin typeface="Times New Roman" pitchFamily="18" charset="0"/>
              </a:rPr>
              <a:t> (</a:t>
            </a:r>
            <a:r>
              <a:rPr lang="en-US" sz="2400" i="1" dirty="0">
                <a:latin typeface="Times New Roman" pitchFamily="18" charset="0"/>
              </a:rPr>
              <a:t>x</a:t>
            </a:r>
            <a:r>
              <a:rPr lang="en-US" sz="2400" dirty="0">
                <a:latin typeface="Times New Roman" pitchFamily="18" charset="0"/>
              </a:rPr>
              <a:t>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A23E1E7-2B76-4DC3-881D-6B3DC806F4E6}"/>
                  </a:ext>
                </a:extLst>
              </p:cNvPr>
              <p:cNvSpPr txBox="1"/>
              <p:nvPr/>
            </p:nvSpPr>
            <p:spPr>
              <a:xfrm>
                <a:off x="2973147" y="2099276"/>
                <a:ext cx="87684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 </a:t>
                </a:r>
                <a:r>
                  <a:rPr lang="en-GB" sz="2400" dirty="0">
                    <a:latin typeface="Times New Roman" pitchFamily="18" charset="0"/>
                  </a:rPr>
                  <a:t>′</a:t>
                </a:r>
                <a:r>
                  <a:rPr lang="en-GB" sz="2400" dirty="0"/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A23E1E7-2B76-4DC3-881D-6B3DC806F4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3147" y="2099276"/>
                <a:ext cx="876843" cy="369332"/>
              </a:xfrm>
              <a:prstGeom prst="rect">
                <a:avLst/>
              </a:prstGeom>
              <a:blipFill>
                <a:blip r:embed="rId7"/>
                <a:stretch>
                  <a:fillRect l="-21528" t="-24590" r="-6250" b="-491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F10A45E-172B-40FC-B51D-A00AF91C8461}"/>
                  </a:ext>
                </a:extLst>
              </p:cNvPr>
              <p:cNvSpPr txBox="1"/>
              <p:nvPr/>
            </p:nvSpPr>
            <p:spPr>
              <a:xfrm>
                <a:off x="4086403" y="2577900"/>
                <a:ext cx="876843" cy="6273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box>
                            <m:box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F10A45E-172B-40FC-B51D-A00AF91C84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6403" y="2577900"/>
                <a:ext cx="876843" cy="62735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>
            <a:extLst>
              <a:ext uri="{FF2B5EF4-FFF2-40B4-BE49-F238E27FC236}">
                <a16:creationId xmlns:a16="http://schemas.microsoft.com/office/drawing/2014/main" id="{65234521-4FA6-4CC4-A14B-AE6D1F95FB75}"/>
              </a:ext>
            </a:extLst>
          </p:cNvPr>
          <p:cNvSpPr txBox="1"/>
          <p:nvPr/>
        </p:nvSpPr>
        <p:spPr>
          <a:xfrm>
            <a:off x="6125192" y="2725832"/>
            <a:ext cx="16543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</a:rPr>
              <a:t>sin</a:t>
            </a:r>
            <a:r>
              <a:rPr lang="en-US" sz="2400" baseline="30000" dirty="0">
                <a:latin typeface="Times New Roman" pitchFamily="18" charset="0"/>
              </a:rPr>
              <a:t>–1</a:t>
            </a:r>
            <a:r>
              <a:rPr lang="en-US" sz="2400" dirty="0">
                <a:latin typeface="Times New Roman" pitchFamily="18" charset="0"/>
              </a:rPr>
              <a:t> (</a:t>
            </a:r>
            <a:r>
              <a:rPr lang="en-US" sz="2400" i="1" dirty="0">
                <a:latin typeface="Times New Roman" pitchFamily="18" charset="0"/>
              </a:rPr>
              <a:t>x</a:t>
            </a:r>
            <a:r>
              <a:rPr lang="en-US" sz="2400" dirty="0">
                <a:latin typeface="Times New Roman" pitchFamily="18" charset="0"/>
              </a:rPr>
              <a:t>)</a:t>
            </a:r>
            <a:endParaRPr lang="en-GB" dirty="0"/>
          </a:p>
        </p:txBody>
      </p:sp>
      <p:sp>
        <p:nvSpPr>
          <p:cNvPr id="38" name="Text Box 9">
            <a:extLst>
              <a:ext uri="{FF2B5EF4-FFF2-40B4-BE49-F238E27FC236}">
                <a16:creationId xmlns:a16="http://schemas.microsoft.com/office/drawing/2014/main" id="{F666B998-EF60-4B67-8367-F9175ED501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4464" y="3288968"/>
            <a:ext cx="6559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66"/>
                </a:solidFill>
                <a:latin typeface="Times New Roman" pitchFamily="18" charset="0"/>
              </a:rPr>
              <a:t>u′</a:t>
            </a:r>
            <a:r>
              <a:rPr lang="en-GB" sz="2400" dirty="0">
                <a:solidFill>
                  <a:srgbClr val="000066"/>
                </a:solidFill>
              </a:rPr>
              <a:t> =</a:t>
            </a:r>
            <a:endParaRPr lang="en-US" sz="2400" dirty="0">
              <a:solidFill>
                <a:srgbClr val="00006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CF1FEE31-58C3-481A-8BDF-E4C352EDC9B7}"/>
                  </a:ext>
                </a:extLst>
              </p:cNvPr>
              <p:cNvSpPr txBox="1"/>
              <p:nvPr/>
            </p:nvSpPr>
            <p:spPr>
              <a:xfrm>
                <a:off x="4086403" y="3149702"/>
                <a:ext cx="876843" cy="7838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box>
                            <m:box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CF1FEE31-58C3-481A-8BDF-E4C352EDC9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6403" y="3149702"/>
                <a:ext cx="876843" cy="7838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828392F-55F8-41E6-A66D-2C7866DCD6F5}"/>
                  </a:ext>
                </a:extLst>
              </p:cNvPr>
              <p:cNvSpPr txBox="1"/>
              <p:nvPr/>
            </p:nvSpPr>
            <p:spPr>
              <a:xfrm>
                <a:off x="597762" y="3750633"/>
                <a:ext cx="1632947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sSup>
                        <m:sSupPr>
                          <m:ctrlPr>
                            <a:rPr lang="en-US" sz="18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e>
                        <m:sup>
                          <m:r>
                            <a:rPr lang="en-US" sz="18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800" i="1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i="1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800" i="1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))=</m:t>
                      </m:r>
                    </m:oMath>
                  </m:oMathPara>
                </a14:m>
                <a:endParaRPr lang="en-GB" sz="1800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828392F-55F8-41E6-A66D-2C7866DCD6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762" y="3750633"/>
                <a:ext cx="1632947" cy="52591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02EBA4D-335A-4C9C-9335-EB36F9FC8DAF}"/>
                  </a:ext>
                </a:extLst>
              </p:cNvPr>
              <p:cNvSpPr txBox="1"/>
              <p:nvPr/>
            </p:nvSpPr>
            <p:spPr>
              <a:xfrm>
                <a:off x="2137676" y="3724716"/>
                <a:ext cx="1126521" cy="6646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80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800" b="0" i="1" smtClean="0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800" b="0" i="1" smtClean="0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02EBA4D-335A-4C9C-9335-EB36F9FC8D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7676" y="3724716"/>
                <a:ext cx="1126521" cy="66460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 Box 9">
            <a:extLst>
              <a:ext uri="{FF2B5EF4-FFF2-40B4-BE49-F238E27FC236}">
                <a16:creationId xmlns:a16="http://schemas.microsoft.com/office/drawing/2014/main" id="{BFC7AE64-015E-45B9-9025-1A11B88F4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6858" y="3263051"/>
            <a:ext cx="6559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66"/>
                </a:solidFill>
                <a:latin typeface="Times New Roman" pitchFamily="18" charset="0"/>
              </a:rPr>
              <a:t>v′</a:t>
            </a:r>
            <a:r>
              <a:rPr lang="en-GB" sz="2400" dirty="0">
                <a:solidFill>
                  <a:srgbClr val="000066"/>
                </a:solidFill>
              </a:rPr>
              <a:t> =</a:t>
            </a:r>
            <a:endParaRPr lang="en-US" sz="2400" dirty="0">
              <a:solidFill>
                <a:srgbClr val="00006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D2C2892-4AC8-4EAB-9D8B-A52831F95A76}"/>
                  </a:ext>
                </a:extLst>
              </p:cNvPr>
              <p:cNvSpPr txBox="1"/>
              <p:nvPr/>
            </p:nvSpPr>
            <p:spPr>
              <a:xfrm>
                <a:off x="6125192" y="3071493"/>
                <a:ext cx="1126521" cy="8552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D2C2892-4AC8-4EAB-9D8B-A52831F95A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5192" y="3071493"/>
                <a:ext cx="1126521" cy="855299"/>
              </a:xfrm>
              <a:prstGeom prst="rect">
                <a:avLst/>
              </a:prstGeom>
              <a:blipFill>
                <a:blip r:embed="rId12"/>
                <a:stretch>
                  <a:fillRect r="-16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7974D689-2886-4339-A0B7-195B7EC9E191}"/>
                  </a:ext>
                </a:extLst>
              </p:cNvPr>
              <p:cNvSpPr txBox="1"/>
              <p:nvPr/>
            </p:nvSpPr>
            <p:spPr>
              <a:xfrm>
                <a:off x="4853403" y="4118795"/>
                <a:ext cx="1483354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7974D689-2886-4339-A0B7-195B7EC9E1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403" y="4118795"/>
                <a:ext cx="1483354" cy="92217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>
            <a:extLst>
              <a:ext uri="{FF2B5EF4-FFF2-40B4-BE49-F238E27FC236}">
                <a16:creationId xmlns:a16="http://schemas.microsoft.com/office/drawing/2014/main" id="{216377CF-02A8-47FE-BB01-88B7C2B2B0B5}"/>
              </a:ext>
            </a:extLst>
          </p:cNvPr>
          <p:cNvSpPr txBox="1"/>
          <p:nvPr/>
        </p:nvSpPr>
        <p:spPr>
          <a:xfrm>
            <a:off x="6642051" y="4287140"/>
            <a:ext cx="16543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</a:rPr>
              <a:t>sin</a:t>
            </a:r>
            <a:r>
              <a:rPr lang="en-US" sz="2400" baseline="30000" dirty="0">
                <a:latin typeface="Times New Roman" pitchFamily="18" charset="0"/>
              </a:rPr>
              <a:t>–1</a:t>
            </a:r>
            <a:r>
              <a:rPr lang="en-US" sz="2400" dirty="0">
                <a:latin typeface="Times New Roman" pitchFamily="18" charset="0"/>
              </a:rPr>
              <a:t> (</a:t>
            </a:r>
            <a:r>
              <a:rPr lang="en-US" sz="2400" i="1" dirty="0">
                <a:latin typeface="Times New Roman" pitchFamily="18" charset="0"/>
              </a:rPr>
              <a:t>x</a:t>
            </a:r>
            <a:r>
              <a:rPr lang="en-US" sz="2400" dirty="0">
                <a:latin typeface="Times New Roman" pitchFamily="18" charset="0"/>
              </a:rPr>
              <a:t>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40DA32FC-893A-4CD3-91F1-CC58C3401EFD}"/>
                  </a:ext>
                </a:extLst>
              </p:cNvPr>
              <p:cNvSpPr txBox="1"/>
              <p:nvPr/>
            </p:nvSpPr>
            <p:spPr>
              <a:xfrm>
                <a:off x="7686004" y="4205111"/>
                <a:ext cx="1155147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box>
                                <m:box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</m:sup>
                          </m:sSup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40DA32FC-893A-4CD3-91F1-CC58C3401E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6004" y="4205111"/>
                <a:ext cx="1155147" cy="92217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4775CA8C-8B93-4120-869C-4DF87B7D8D63}"/>
                  </a:ext>
                </a:extLst>
              </p:cNvPr>
              <p:cNvSpPr txBox="1"/>
              <p:nvPr/>
            </p:nvSpPr>
            <p:spPr>
              <a:xfrm>
                <a:off x="3340865" y="4379473"/>
                <a:ext cx="87684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 </a:t>
                </a:r>
                <a:r>
                  <a:rPr lang="en-GB" sz="2400" dirty="0">
                    <a:latin typeface="Times New Roman" pitchFamily="18" charset="0"/>
                  </a:rPr>
                  <a:t>′</a:t>
                </a:r>
                <a:r>
                  <a:rPr lang="en-GB" sz="2400" dirty="0"/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4775CA8C-8B93-4120-869C-4DF87B7D8D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0865" y="4379473"/>
                <a:ext cx="876843" cy="369332"/>
              </a:xfrm>
              <a:prstGeom prst="rect">
                <a:avLst/>
              </a:prstGeom>
              <a:blipFill>
                <a:blip r:embed="rId15"/>
                <a:stretch>
                  <a:fillRect l="-20833" t="-24590" r="-6250" b="-491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 Box 9">
            <a:extLst>
              <a:ext uri="{FF2B5EF4-FFF2-40B4-BE49-F238E27FC236}">
                <a16:creationId xmlns:a16="http://schemas.microsoft.com/office/drawing/2014/main" id="{2A7C06F7-1A02-4D47-A76D-F8154D733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3434" y="5384170"/>
            <a:ext cx="3930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66"/>
                </a:solidFill>
                <a:latin typeface="Times New Roman" pitchFamily="18" charset="0"/>
              </a:rPr>
              <a:t>+</a:t>
            </a:r>
            <a:endParaRPr lang="en-US" sz="2400" dirty="0">
              <a:solidFill>
                <a:srgbClr val="00006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46CF5F3-115D-4839-98E4-65592A9EA543}"/>
                  </a:ext>
                </a:extLst>
              </p:cNvPr>
              <p:cNvSpPr txBox="1"/>
              <p:nvPr/>
            </p:nvSpPr>
            <p:spPr>
              <a:xfrm>
                <a:off x="4186494" y="5161129"/>
                <a:ext cx="1483354" cy="9077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A46CF5F3-115D-4839-98E4-65592A9EA5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6494" y="5161129"/>
                <a:ext cx="1483354" cy="90774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8811358F-3248-4CC3-8DB5-127F25530C36}"/>
                  </a:ext>
                </a:extLst>
              </p:cNvPr>
              <p:cNvSpPr txBox="1"/>
              <p:nvPr/>
            </p:nvSpPr>
            <p:spPr>
              <a:xfrm>
                <a:off x="5876490" y="5232974"/>
                <a:ext cx="1148695" cy="8552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dirty="0"/>
                            <m:t>sin</m:t>
                          </m:r>
                          <m:r>
                            <m:rPr>
                              <m:nor/>
                            </m:rPr>
                            <a:rPr lang="en-US" baseline="30000" dirty="0"/>
                            <m:t>–1</m:t>
                          </m:r>
                          <m:r>
                            <m:rPr>
                              <m:nor/>
                            </m:rPr>
                            <a:rPr lang="en-US" dirty="0"/>
                            <m:t> (</m:t>
                          </m:r>
                          <m:r>
                            <m:rPr>
                              <m:nor/>
                            </m:rPr>
                            <a:rPr lang="en-US" i="1" dirty="0"/>
                            <m:t>x</m:t>
                          </m:r>
                          <m:r>
                            <m:rPr>
                              <m:nor/>
                            </m:rPr>
                            <a:rPr lang="en-US" dirty="0"/>
                            <m:t>)</m:t>
                          </m:r>
                          <m:r>
                            <m:rPr>
                              <m:nor/>
                            </m:rPr>
                            <a:rPr lang="en-GB" dirty="0"/>
                            <m:t> 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8811358F-3248-4CC3-8DB5-127F25530C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6490" y="5232974"/>
                <a:ext cx="1148695" cy="8552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AE93C9AD-C056-46EA-B5D7-B41D2539D9C9}"/>
                  </a:ext>
                </a:extLst>
              </p:cNvPr>
              <p:cNvSpPr txBox="1"/>
              <p:nvPr/>
            </p:nvSpPr>
            <p:spPr>
              <a:xfrm>
                <a:off x="3312304" y="5420031"/>
                <a:ext cx="87684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 </a:t>
                </a:r>
                <a:r>
                  <a:rPr lang="en-GB" sz="2400" dirty="0">
                    <a:latin typeface="Times New Roman" pitchFamily="18" charset="0"/>
                  </a:rPr>
                  <a:t>′</a:t>
                </a:r>
                <a:r>
                  <a:rPr lang="en-GB" sz="2400" dirty="0"/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AE93C9AD-C056-46EA-B5D7-B41D2539D9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2304" y="5420031"/>
                <a:ext cx="876843" cy="369332"/>
              </a:xfrm>
              <a:prstGeom prst="rect">
                <a:avLst/>
              </a:prstGeom>
              <a:blipFill>
                <a:blip r:embed="rId18"/>
                <a:stretch>
                  <a:fillRect l="-20833" t="-24590" r="-6250" b="-491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5046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7" grpId="0"/>
      <p:bldP spid="45" grpId="0"/>
      <p:bldP spid="55" grpId="0"/>
      <p:bldP spid="19" grpId="0"/>
      <p:bldP spid="20" grpId="0"/>
      <p:bldP spid="23" grpId="0"/>
      <p:bldP spid="24" grpId="0"/>
      <p:bldP spid="28" grpId="0"/>
      <p:bldP spid="2" grpId="0"/>
      <p:bldP spid="34" grpId="0"/>
      <p:bldP spid="35" grpId="0"/>
      <p:bldP spid="36" grpId="0"/>
      <p:bldP spid="37" grpId="0"/>
      <p:bldP spid="38" grpId="0"/>
      <p:bldP spid="40" grpId="0"/>
      <p:bldP spid="41" grpId="0"/>
      <p:bldP spid="42" grpId="0"/>
      <p:bldP spid="43" grpId="0"/>
      <p:bldP spid="44" grpId="0"/>
      <p:bldP spid="47" grpId="0"/>
      <p:bldP spid="48" grpId="0"/>
      <p:bldP spid="49" grpId="0"/>
      <p:bldP spid="50" grpId="0"/>
      <p:bldP spid="52" grpId="0"/>
      <p:bldP spid="56" grpId="0"/>
      <p:bldP spid="59" grpId="0"/>
      <p:bldP spid="6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9">
            <a:extLst>
              <a:ext uri="{FF2B5EF4-FFF2-40B4-BE49-F238E27FC236}">
                <a16:creationId xmlns:a16="http://schemas.microsoft.com/office/drawing/2014/main" id="{F5104593-102E-44C4-933A-900F688E8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906" y="2219173"/>
            <a:ext cx="8128913" cy="465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Find the derivative of </a:t>
            </a:r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t</a:t>
            </a:r>
            <a:r>
              <a:rPr lang="en-GB" sz="2400" dirty="0"/>
              <a:t>)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in order to find </a:t>
            </a:r>
            <a:r>
              <a:rPr lang="en-GB" i="1" dirty="0"/>
              <a:t>v</a:t>
            </a:r>
            <a:r>
              <a:rPr lang="en-GB" dirty="0"/>
              <a:t>(</a:t>
            </a:r>
            <a:r>
              <a:rPr lang="en-GB" i="1" dirty="0"/>
              <a:t>t</a:t>
            </a:r>
            <a:r>
              <a:rPr lang="en-GB" dirty="0"/>
              <a:t>)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 Box 9"/>
              <p:cNvSpPr txBox="1">
                <a:spLocks noChangeArrowheads="1"/>
              </p:cNvSpPr>
              <p:nvPr/>
            </p:nvSpPr>
            <p:spPr bwMode="auto">
              <a:xfrm>
                <a:off x="303906" y="893630"/>
                <a:ext cx="8763894" cy="10143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alt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The position of a particle at time </a:t>
                </a:r>
                <a:r>
                  <a:rPr lang="en-US" altLang="en-US" i="1" dirty="0">
                    <a:cs typeface="Times New Roman" panose="02020603050405020304" pitchFamily="18" charset="0"/>
                  </a:rPr>
                  <a:t>t</a:t>
                </a:r>
                <a:r>
                  <a:rPr lang="en-US" alt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 is given by </a:t>
                </a:r>
                <a:r>
                  <a:rPr lang="en-US" i="1" dirty="0"/>
                  <a:t>s</a:t>
                </a:r>
                <a:r>
                  <a:rPr lang="en-US" dirty="0"/>
                  <a:t>(</a:t>
                </a:r>
                <a:r>
                  <a:rPr lang="en-US" i="1" dirty="0"/>
                  <a:t>t</a:t>
                </a:r>
                <a:r>
                  <a:rPr lang="en-US" dirty="0"/>
                  <a:t>)</a:t>
                </a:r>
                <a:r>
                  <a:rPr lang="en-US" i="1" dirty="0"/>
                  <a:t> = </a:t>
                </a:r>
                <a:r>
                  <a:rPr lang="en-US" dirty="0"/>
                  <a:t>tan</a:t>
                </a:r>
                <a:r>
                  <a:rPr lang="en-US" baseline="30000" dirty="0"/>
                  <a:t>–1</a:t>
                </a:r>
                <a:r>
                  <a:rPr lang="en-US" i="1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</m:e>
                    </m:d>
                  </m:oMath>
                </a14:m>
                <a:r>
                  <a:rPr lang="en-US" baseline="30000" dirty="0"/>
                  <a:t> </a:t>
                </a:r>
                <a:r>
                  <a:rPr lang="en-US" alt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for </a:t>
                </a:r>
                <a:r>
                  <a:rPr lang="en-US" altLang="en-US" i="1" dirty="0">
                    <a:cs typeface="Times New Roman" panose="02020603050405020304" pitchFamily="18" charset="0"/>
                  </a:rPr>
                  <a:t>t </a:t>
                </a:r>
                <a:r>
                  <a:rPr lang="en-US" altLang="en-US" dirty="0">
                    <a:cs typeface="Times New Roman" panose="02020603050405020304" pitchFamily="18" charset="0"/>
                  </a:rPr>
                  <a:t>≥</a:t>
                </a:r>
                <a:r>
                  <a:rPr lang="en-US" alt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Find the velocity of the particle at time </a:t>
                </a:r>
                <a:r>
                  <a:rPr lang="en-US" altLang="en-US" i="1" dirty="0">
                    <a:cs typeface="Times New Roman" panose="02020603050405020304" pitchFamily="18" charset="0"/>
                  </a:rPr>
                  <a:t>t</a:t>
                </a:r>
                <a:r>
                  <a:rPr lang="en-US" altLang="en-US" dirty="0">
                    <a:cs typeface="Times New Roman" panose="02020603050405020304" pitchFamily="18" charset="0"/>
                  </a:rPr>
                  <a:t> = 1</a:t>
                </a:r>
                <a:r>
                  <a:rPr lang="en-US" alt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6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3906" y="893630"/>
                <a:ext cx="8763894" cy="1014380"/>
              </a:xfrm>
              <a:prstGeom prst="rect">
                <a:avLst/>
              </a:prstGeom>
              <a:blipFill>
                <a:blip r:embed="rId3"/>
                <a:stretch>
                  <a:fillRect l="-1113" b="-1325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 Box 9"/>
          <p:cNvSpPr txBox="1">
            <a:spLocks noChangeArrowheads="1"/>
          </p:cNvSpPr>
          <p:nvPr/>
        </p:nvSpPr>
        <p:spPr bwMode="auto">
          <a:xfrm>
            <a:off x="455935" y="1893797"/>
            <a:ext cx="3689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Solution: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496856" y="2225874"/>
                <a:ext cx="81804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0" i="1" dirty="0" smtClean="0">
                          <a:latin typeface="Times New Roman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n-GB" sz="2400" dirty="0"/>
                        <m:t>(</m:t>
                      </m:r>
                      <m:r>
                        <m:rPr>
                          <m:nor/>
                        </m:rPr>
                        <a:rPr lang="en-US" sz="2400" b="0" i="1" dirty="0" smtClean="0">
                          <a:latin typeface="Times New Roman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en-GB" sz="2400" dirty="0"/>
                        <m:t>)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6856" y="2225874"/>
                <a:ext cx="818044" cy="369332"/>
              </a:xfrm>
              <a:prstGeom prst="rect">
                <a:avLst/>
              </a:prstGeom>
              <a:blipFill>
                <a:blip r:embed="rId4"/>
                <a:stretch>
                  <a:fillRect l="-3731" r="-2985" b="-36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TextBox 74"/>
          <p:cNvSpPr txBox="1"/>
          <p:nvPr/>
        </p:nvSpPr>
        <p:spPr>
          <a:xfrm>
            <a:off x="429580" y="2740370"/>
            <a:ext cx="279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 the derivative of </a:t>
            </a:r>
            <a:r>
              <a:rPr lang="en-US" sz="1800" b="1" i="1" dirty="0">
                <a:solidFill>
                  <a:srgbClr val="FF6600"/>
                </a:solidFill>
              </a:rPr>
              <a:t>s</a:t>
            </a:r>
            <a:r>
              <a:rPr lang="en-US" sz="1800" b="1" dirty="0">
                <a:solidFill>
                  <a:srgbClr val="FF6600"/>
                </a:solidFill>
              </a:rPr>
              <a:t>(</a:t>
            </a:r>
            <a:r>
              <a:rPr lang="en-US" sz="1800" b="1" i="1" dirty="0">
                <a:solidFill>
                  <a:srgbClr val="FF6600"/>
                </a:solidFill>
              </a:rPr>
              <a:t>t</a:t>
            </a:r>
            <a:r>
              <a:rPr lang="en-US" sz="1800" b="1" dirty="0">
                <a:solidFill>
                  <a:srgbClr val="FF6600"/>
                </a:solidFill>
              </a:rPr>
              <a:t>)</a:t>
            </a:r>
            <a:endParaRPr lang="en-GB" sz="1800" b="1" i="1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39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>
                <a:latin typeface="Comic Sans MS" panose="030F0702030302020204" pitchFamily="66" charset="0"/>
              </a:rPr>
              <a:t>The derivative of trigonometric functions</a:t>
            </a:r>
            <a:endParaRPr lang="en-GB" sz="3200" baseline="3000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86725" y="3735139"/>
            <a:ext cx="6238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itchFamily="18" charset="0"/>
              </a:rPr>
              <a:t>u =</a:t>
            </a:r>
            <a:endParaRPr lang="en-GB" sz="2400" baseline="30000" dirty="0"/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303906" y="659866"/>
            <a:ext cx="3689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Example 3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387500" y="2237256"/>
            <a:ext cx="47769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s′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t</a:t>
            </a:r>
            <a:r>
              <a:rPr lang="en-GB" sz="2400" dirty="0"/>
              <a:t>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41334" y="3188219"/>
            <a:ext cx="4618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the chain rule</a:t>
            </a:r>
            <a:endParaRPr lang="en-GB" sz="1800" b="1" i="1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387500" y="4717140"/>
                <a:ext cx="1209305" cy="7000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7500" y="4717140"/>
                <a:ext cx="1209305" cy="7000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6642290" y="5931115"/>
                <a:ext cx="845103" cy="613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2290" y="5931115"/>
                <a:ext cx="845103" cy="613886"/>
              </a:xfrm>
              <a:prstGeom prst="rect">
                <a:avLst/>
              </a:prstGeom>
              <a:blipFill>
                <a:blip r:embed="rId6"/>
                <a:stretch>
                  <a:fillRect l="-11594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5208666" y="4108747"/>
                <a:ext cx="753732" cy="6158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latin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sSup>
                          <m:sSup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8666" y="4108747"/>
                <a:ext cx="753732" cy="615810"/>
              </a:xfrm>
              <a:prstGeom prst="rect">
                <a:avLst/>
              </a:prstGeom>
              <a:blipFill>
                <a:blip r:embed="rId7"/>
                <a:stretch>
                  <a:fillRect l="-12097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hlinkClick r:id="rId8"/>
            <a:extLst>
              <a:ext uri="{FF2B5EF4-FFF2-40B4-BE49-F238E27FC236}">
                <a16:creationId xmlns:a16="http://schemas.microsoft.com/office/drawing/2014/main" id="{4D4162D3-58F0-4099-A84F-1C8A78A460B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hlinkClick r:id="rId8"/>
            <a:extLst>
              <a:ext uri="{FF2B5EF4-FFF2-40B4-BE49-F238E27FC236}">
                <a16:creationId xmlns:a16="http://schemas.microsoft.com/office/drawing/2014/main" id="{BE45E580-742E-4F34-8E6D-EAA530D80EB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F29A5676-B092-4670-A0BB-7FD4BEEAC189}"/>
                  </a:ext>
                </a:extLst>
              </p:cNvPr>
              <p:cNvSpPr txBox="1"/>
              <p:nvPr/>
            </p:nvSpPr>
            <p:spPr>
              <a:xfrm>
                <a:off x="473713" y="3287506"/>
                <a:ext cx="1660198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sSup>
                        <m:sSupPr>
                          <m:ctrlPr>
                            <a:rPr lang="en-US" sz="18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e>
                        <m:sup>
                          <m:r>
                            <a:rPr lang="en-US" sz="18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800" i="1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i="1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800" i="1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))=</m:t>
                      </m:r>
                    </m:oMath>
                  </m:oMathPara>
                </a14:m>
                <a:endParaRPr lang="en-GB" sz="1800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F29A5676-B092-4670-A0BB-7FD4BEEAC1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13" y="3287506"/>
                <a:ext cx="1660198" cy="52591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8F50740-9386-4F52-A34F-05C316E29130}"/>
                  </a:ext>
                </a:extLst>
              </p:cNvPr>
              <p:cNvSpPr txBox="1"/>
              <p:nvPr/>
            </p:nvSpPr>
            <p:spPr>
              <a:xfrm>
                <a:off x="2133911" y="3246548"/>
                <a:ext cx="898964" cy="6173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18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8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8F50740-9386-4F52-A34F-05C316E291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911" y="3246548"/>
                <a:ext cx="898964" cy="61734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6833877-BB6D-4E59-A53F-D375531E8D1E}"/>
                  </a:ext>
                </a:extLst>
              </p:cNvPr>
              <p:cNvSpPr txBox="1"/>
              <p:nvPr/>
            </p:nvSpPr>
            <p:spPr>
              <a:xfrm>
                <a:off x="4187714" y="2599563"/>
                <a:ext cx="2795635" cy="6450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i="1" dirty="0"/>
                  <a:t>s</a:t>
                </a:r>
                <a:r>
                  <a:rPr lang="en-US" dirty="0"/>
                  <a:t>(</a:t>
                </a:r>
                <a:r>
                  <a:rPr lang="en-US" i="1" dirty="0"/>
                  <a:t>t</a:t>
                </a:r>
                <a:r>
                  <a:rPr lang="en-US" dirty="0"/>
                  <a:t>)</a:t>
                </a:r>
                <a:r>
                  <a:rPr lang="en-US" i="1" dirty="0"/>
                  <a:t> = </a:t>
                </a:r>
                <a:r>
                  <a:rPr lang="en-US" dirty="0"/>
                  <a:t>tan</a:t>
                </a:r>
                <a:r>
                  <a:rPr lang="en-US" baseline="30000" dirty="0"/>
                  <a:t>–1</a:t>
                </a:r>
                <a:r>
                  <a:rPr lang="en-US" i="1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</m:e>
                    </m: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6833877-BB6D-4E59-A53F-D375531E8D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7714" y="2599563"/>
                <a:ext cx="2795635" cy="645048"/>
              </a:xfrm>
              <a:prstGeom prst="rect">
                <a:avLst/>
              </a:prstGeom>
              <a:blipFill>
                <a:blip r:embed="rId11"/>
                <a:stretch>
                  <a:fillRect l="-3486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>
            <a:extLst>
              <a:ext uri="{FF2B5EF4-FFF2-40B4-BE49-F238E27FC236}">
                <a16:creationId xmlns:a16="http://schemas.microsoft.com/office/drawing/2014/main" id="{EBEB32A6-5DB1-497D-83B7-B81B8636D35B}"/>
              </a:ext>
            </a:extLst>
          </p:cNvPr>
          <p:cNvSpPr/>
          <p:nvPr/>
        </p:nvSpPr>
        <p:spPr>
          <a:xfrm>
            <a:off x="4887228" y="3715982"/>
            <a:ext cx="8370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itchFamily="18" charset="0"/>
              </a:rPr>
              <a:t>= t</a:t>
            </a:r>
            <a:r>
              <a:rPr lang="en-US" sz="2400" baseline="30000" dirty="0">
                <a:latin typeface="Times New Roman" pitchFamily="18" charset="0"/>
              </a:rPr>
              <a:t>–1</a:t>
            </a:r>
            <a:r>
              <a:rPr lang="en-US" sz="2400" i="1" dirty="0">
                <a:latin typeface="Times New Roman" pitchFamily="18" charset="0"/>
              </a:rPr>
              <a:t> </a:t>
            </a:r>
            <a:endParaRPr lang="en-GB" sz="2400" baseline="300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A286373-AF80-4EEF-B710-B5839AC1401B}"/>
              </a:ext>
            </a:extLst>
          </p:cNvPr>
          <p:cNvSpPr txBox="1"/>
          <p:nvPr/>
        </p:nvSpPr>
        <p:spPr>
          <a:xfrm>
            <a:off x="6200589" y="3640543"/>
            <a:ext cx="65555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chemeClr val="tx1"/>
                </a:solidFill>
              </a:rPr>
              <a:t>s 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3A9F302-19AE-459A-B01F-8CA164B6CE65}"/>
              </a:ext>
            </a:extLst>
          </p:cNvPr>
          <p:cNvSpPr/>
          <p:nvPr/>
        </p:nvSpPr>
        <p:spPr>
          <a:xfrm>
            <a:off x="4060657" y="4148142"/>
            <a:ext cx="6912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itchFamily="18" charset="0"/>
              </a:rPr>
              <a:t>u</a:t>
            </a:r>
            <a:r>
              <a:rPr lang="en-US" sz="2400" dirty="0">
                <a:latin typeface="Times New Roman" pitchFamily="18" charset="0"/>
              </a:rPr>
              <a:t>′</a:t>
            </a:r>
            <a:r>
              <a:rPr lang="en-US" sz="2400" i="1" dirty="0">
                <a:latin typeface="Times New Roman" pitchFamily="18" charset="0"/>
              </a:rPr>
              <a:t> =</a:t>
            </a:r>
            <a:endParaRPr lang="en-GB" sz="2400" baseline="30000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6945F0A-A40F-4836-BD83-E75B6EDC8A87}"/>
              </a:ext>
            </a:extLst>
          </p:cNvPr>
          <p:cNvSpPr/>
          <p:nvPr/>
        </p:nvSpPr>
        <p:spPr>
          <a:xfrm>
            <a:off x="4710614" y="4141603"/>
            <a:ext cx="7056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itchFamily="18" charset="0"/>
              </a:rPr>
              <a:t>–t</a:t>
            </a:r>
            <a:r>
              <a:rPr lang="en-US" sz="2400" baseline="30000" dirty="0">
                <a:latin typeface="Times New Roman" pitchFamily="18" charset="0"/>
              </a:rPr>
              <a:t>–2</a:t>
            </a:r>
            <a:r>
              <a:rPr lang="en-US" sz="2400" i="1" dirty="0">
                <a:latin typeface="Times New Roman" pitchFamily="18" charset="0"/>
              </a:rPr>
              <a:t> </a:t>
            </a:r>
            <a:endParaRPr lang="en-GB" sz="24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A2DC1102-38D1-4C59-A1ED-F75AD62DCB17}"/>
                  </a:ext>
                </a:extLst>
              </p:cNvPr>
              <p:cNvSpPr txBox="1"/>
              <p:nvPr/>
            </p:nvSpPr>
            <p:spPr>
              <a:xfrm>
                <a:off x="6745520" y="3604084"/>
                <a:ext cx="113280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tan</a:t>
                </a:r>
                <a:r>
                  <a:rPr lang="en-US" baseline="30000" dirty="0">
                    <a:solidFill>
                      <a:schemeClr val="tx1"/>
                    </a:solidFill>
                  </a:rPr>
                  <a:t>–1</a:t>
                </a:r>
                <a:r>
                  <a:rPr lang="en-US" i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A2DC1102-38D1-4C59-A1ED-F75AD62DCB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5520" y="3604084"/>
                <a:ext cx="1132808" cy="461665"/>
              </a:xfrm>
              <a:prstGeom prst="rect">
                <a:avLst/>
              </a:prstGeom>
              <a:blipFill>
                <a:blip r:embed="rId12"/>
                <a:stretch>
                  <a:fillRect l="-8649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>
            <a:extLst>
              <a:ext uri="{FF2B5EF4-FFF2-40B4-BE49-F238E27FC236}">
                <a16:creationId xmlns:a16="http://schemas.microsoft.com/office/drawing/2014/main" id="{2C1CB1C3-4DBF-4613-A382-8C984106AF3B}"/>
              </a:ext>
            </a:extLst>
          </p:cNvPr>
          <p:cNvSpPr txBox="1"/>
          <p:nvPr/>
        </p:nvSpPr>
        <p:spPr>
          <a:xfrm>
            <a:off x="6150500" y="4108747"/>
            <a:ext cx="7056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chemeClr val="tx1"/>
                </a:solidFill>
              </a:rPr>
              <a:t>s</a:t>
            </a:r>
            <a:r>
              <a:rPr lang="en-US" dirty="0">
                <a:solidFill>
                  <a:schemeClr val="tx1"/>
                </a:solidFill>
              </a:rPr>
              <a:t>′</a:t>
            </a:r>
            <a:r>
              <a:rPr lang="en-US" i="1" dirty="0">
                <a:solidFill>
                  <a:schemeClr val="tx1"/>
                </a:solidFill>
              </a:rPr>
              <a:t> =</a:t>
            </a:r>
            <a:endParaRPr lang="en-GB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759D8E47-0F57-48EB-A953-3A9592443608}"/>
                  </a:ext>
                </a:extLst>
              </p:cNvPr>
              <p:cNvSpPr txBox="1"/>
              <p:nvPr/>
            </p:nvSpPr>
            <p:spPr>
              <a:xfrm>
                <a:off x="6760798" y="3985960"/>
                <a:ext cx="898964" cy="6173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759D8E47-0F57-48EB-A953-3A95924436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0798" y="3985960"/>
                <a:ext cx="898964" cy="61734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A7EB103-843F-4CF7-B80B-01FD107B0163}"/>
                  </a:ext>
                </a:extLst>
              </p:cNvPr>
              <p:cNvSpPr txBox="1"/>
              <p:nvPr/>
            </p:nvSpPr>
            <p:spPr>
              <a:xfrm>
                <a:off x="4603537" y="4939277"/>
                <a:ext cx="81804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0" i="1" dirty="0" smtClean="0">
                          <a:latin typeface="Times New Roman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n-GB" sz="2400" dirty="0"/>
                        <m:t>(</m:t>
                      </m:r>
                      <m:r>
                        <m:rPr>
                          <m:nor/>
                        </m:rPr>
                        <a:rPr lang="en-US" sz="2400" b="0" i="1" dirty="0" smtClean="0">
                          <a:latin typeface="Times New Roman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en-GB" sz="2400" dirty="0"/>
                        <m:t>)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A7EB103-843F-4CF7-B80B-01FD107B0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537" y="4939277"/>
                <a:ext cx="818044" cy="369332"/>
              </a:xfrm>
              <a:prstGeom prst="rect">
                <a:avLst/>
              </a:prstGeom>
              <a:blipFill>
                <a:blip r:embed="rId14"/>
                <a:stretch>
                  <a:fillRect l="-3731" r="-2985" b="-36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E4C86B44-2A03-49CA-8284-084518484EE5}"/>
                  </a:ext>
                </a:extLst>
              </p:cNvPr>
              <p:cNvSpPr/>
              <p:nvPr/>
            </p:nvSpPr>
            <p:spPr>
              <a:xfrm>
                <a:off x="5277204" y="4711292"/>
                <a:ext cx="1055610" cy="9221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E4C86B44-2A03-49CA-8284-084518484E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7204" y="4711292"/>
                <a:ext cx="1055610" cy="92217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49DFA5C7-BD44-41FC-8383-620D9E05285A}"/>
                  </a:ext>
                </a:extLst>
              </p:cNvPr>
              <p:cNvSpPr txBox="1"/>
              <p:nvPr/>
            </p:nvSpPr>
            <p:spPr>
              <a:xfrm>
                <a:off x="6111456" y="4790296"/>
                <a:ext cx="1357190" cy="9840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49DFA5C7-BD44-41FC-8383-620D9E0528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1456" y="4790296"/>
                <a:ext cx="1357190" cy="98405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7285E1CA-BD83-4295-9B1C-9EF85A0A9F2A}"/>
                  </a:ext>
                </a:extLst>
              </p:cNvPr>
              <p:cNvSpPr txBox="1"/>
              <p:nvPr/>
            </p:nvSpPr>
            <p:spPr>
              <a:xfrm>
                <a:off x="5470170" y="5797572"/>
                <a:ext cx="1045094" cy="7593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(1)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7285E1CA-BD83-4295-9B1C-9EF85A0A9F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0170" y="5797572"/>
                <a:ext cx="1045094" cy="75937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4C63537D-42DD-485A-B677-26B8EFC4BAFB}"/>
                  </a:ext>
                </a:extLst>
              </p:cNvPr>
              <p:cNvSpPr txBox="1"/>
              <p:nvPr/>
            </p:nvSpPr>
            <p:spPr>
              <a:xfrm>
                <a:off x="4487693" y="5962938"/>
                <a:ext cx="88697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0" i="1" dirty="0" smtClean="0">
                          <a:latin typeface="Times New Roman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n-GB" sz="2400" dirty="0"/>
                        <m:t>(</m:t>
                      </m:r>
                      <m:r>
                        <m:rPr>
                          <m:nor/>
                        </m:rPr>
                        <a:rPr lang="en-US" sz="2400" b="0" dirty="0" smtClean="0">
                          <a:latin typeface="Times New Roman" pitchFamily="18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n-GB" sz="2400" dirty="0"/>
                        <m:t>)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4C63537D-42DD-485A-B677-26B8EFC4BA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7693" y="5962938"/>
                <a:ext cx="886973" cy="369332"/>
              </a:xfrm>
              <a:prstGeom prst="rect">
                <a:avLst/>
              </a:prstGeom>
              <a:blipFill>
                <a:blip r:embed="rId18"/>
                <a:stretch>
                  <a:fillRect l="-3425" r="-2055" b="-36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34450628-6EC7-4031-82A7-B25BD8FFACC6}"/>
                  </a:ext>
                </a:extLst>
              </p:cNvPr>
              <p:cNvSpPr/>
              <p:nvPr/>
            </p:nvSpPr>
            <p:spPr>
              <a:xfrm>
                <a:off x="4573163" y="3657614"/>
                <a:ext cx="391454" cy="6158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34450628-6EC7-4031-82A7-B25BD8FFAC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3163" y="3657614"/>
                <a:ext cx="391454" cy="61581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0792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57" grpId="0"/>
      <p:bldP spid="5" grpId="0"/>
      <p:bldP spid="75" grpId="0"/>
      <p:bldP spid="6" grpId="0"/>
      <p:bldP spid="61" grpId="0"/>
      <p:bldP spid="23" grpId="0"/>
      <p:bldP spid="24" grpId="0"/>
      <p:bldP spid="26" grpId="0"/>
      <p:bldP spid="29" grpId="0"/>
      <p:bldP spid="35" grpId="0"/>
      <p:bldP spid="36" grpId="0"/>
      <p:bldP spid="37" grpId="0"/>
      <p:bldP spid="38" grpId="0"/>
      <p:bldP spid="40" grpId="0"/>
      <p:bldP spid="41" grpId="0"/>
      <p:bldP spid="42" grpId="0"/>
      <p:bldP spid="43" grpId="0"/>
      <p:bldP spid="44" grpId="0"/>
      <p:bldP spid="47" grpId="0"/>
      <p:bldP spid="48" grpId="0"/>
      <p:bldP spid="49" grpId="0"/>
      <p:bldP spid="50" grpId="0"/>
      <p:bldP spid="52" grpId="0"/>
      <p:bldP spid="53" grpId="0"/>
      <p:bldP spid="5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250825" y="643681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10066"/>
                </a:solidFill>
              </a:rPr>
              <a:t>Constant rule</a:t>
            </a:r>
          </a:p>
        </p:txBody>
      </p:sp>
      <p:sp>
        <p:nvSpPr>
          <p:cNvPr id="444430" name="Rectangle 14"/>
          <p:cNvSpPr>
            <a:spLocks noChangeArrowheads="1"/>
          </p:cNvSpPr>
          <p:nvPr/>
        </p:nvSpPr>
        <p:spPr bwMode="auto">
          <a:xfrm>
            <a:off x="685800" y="1063600"/>
            <a:ext cx="7333488" cy="44805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6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functions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066313"/>
            <a:ext cx="6698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any real number, then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0</a:t>
            </a:r>
            <a:endParaRPr lang="en-GB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250823" y="1528950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10066"/>
                </a:solidFill>
              </a:rPr>
              <a:t>Constant multiple rule</a:t>
            </a: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685800" y="2002657"/>
            <a:ext cx="7333488" cy="45035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20" name="TextBox 19"/>
          <p:cNvSpPr txBox="1"/>
          <p:nvPr/>
        </p:nvSpPr>
        <p:spPr>
          <a:xfrm>
            <a:off x="685800" y="1983239"/>
            <a:ext cx="7436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kf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400" dirty="0">
                <a:solidFill>
                  <a:srgbClr val="010066"/>
                </a:solidFill>
                <a:cs typeface="Times New Roman" panose="02020603050405020304" pitchFamily="18" charset="0"/>
              </a:rPr>
              <a:t>where </a:t>
            </a:r>
            <a:r>
              <a:rPr lang="en-US" sz="2400" i="1" dirty="0">
                <a:solidFill>
                  <a:srgbClr val="010066"/>
                </a:solidFill>
                <a:cs typeface="Times New Roman" panose="02020603050405020304" pitchFamily="18" charset="0"/>
              </a:rPr>
              <a:t>k</a:t>
            </a:r>
            <a:r>
              <a:rPr lang="en-US" sz="2400" dirty="0">
                <a:solidFill>
                  <a:srgbClr val="010066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any real number, then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400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kf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250825" y="2482774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10066"/>
                </a:solidFill>
              </a:rPr>
              <a:t>Sum or difference rule</a:t>
            </a:r>
          </a:p>
        </p:txBody>
      </p:sp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685800" y="2929587"/>
            <a:ext cx="7331497" cy="44805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23" name="TextBox 22"/>
          <p:cNvSpPr txBox="1"/>
          <p:nvPr/>
        </p:nvSpPr>
        <p:spPr>
          <a:xfrm>
            <a:off x="685800" y="2929587"/>
            <a:ext cx="6537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±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then 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±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50823" y="3382810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10066"/>
                </a:solidFill>
              </a:rPr>
              <a:t>Product rule</a:t>
            </a: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685800" y="3883411"/>
            <a:ext cx="7331497" cy="44805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85800" y="3829623"/>
                <a:ext cx="73314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If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</a:t>
                </a:r>
                <a:r>
                  <a:rPr lang="en-US" sz="2400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then</a:t>
                </a:r>
                <a:r>
                  <a:rPr lang="en-US" sz="24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’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400" dirty="0">
                    <a:solidFill>
                      <a:srgbClr val="FF660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i="1" dirty="0">
                        <a:solidFill>
                          <a:srgbClr val="FF6600"/>
                        </a:solidFill>
                        <a:cs typeface="Times New Roman" panose="02020603050405020304" pitchFamily="18" charset="0"/>
                      </a:rPr>
                      <m:t>v</m:t>
                    </m:r>
                    <m:r>
                      <a:rPr lang="en-US" i="1" dirty="0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′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FF6600"/>
                        </a:solidFill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US" i="1" dirty="0">
                        <a:solidFill>
                          <a:srgbClr val="FF6600"/>
                        </a:solidFill>
                        <a:cs typeface="Times New Roman" panose="02020603050405020304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FF6600"/>
                        </a:solidFill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rgbClr val="FF6600"/>
                    </a:solidFill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i="1" dirty="0">
                        <a:solidFill>
                          <a:srgbClr val="FF6600"/>
                        </a:solidFill>
                        <a:cs typeface="Times New Roman" panose="02020603050405020304" pitchFamily="18" charset="0"/>
                      </a:rPr>
                      <m:t>v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FF6600"/>
                        </a:solidFill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US" i="1" dirty="0">
                        <a:solidFill>
                          <a:srgbClr val="FF6600"/>
                        </a:solidFill>
                        <a:cs typeface="Times New Roman" panose="02020603050405020304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FF6600"/>
                        </a:solidFill>
                        <a:cs typeface="Times New Roman" panose="020206030504050203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en-US" i="1" dirty="0">
                        <a:solidFill>
                          <a:srgbClr val="FF6600"/>
                        </a:solidFill>
                        <a:cs typeface="Times New Roman" panose="02020603050405020304" pitchFamily="18" charset="0"/>
                      </a:rPr>
                      <m:t>u</m:t>
                    </m:r>
                    <m:r>
                      <a:rPr lang="en-US" i="1" dirty="0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′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FF6600"/>
                        </a:solidFill>
                        <a:cs typeface="Times New Roman" panose="020206030504050203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US" i="1" dirty="0">
                        <a:solidFill>
                          <a:srgbClr val="FF6600"/>
                        </a:solidFill>
                        <a:cs typeface="Times New Roman" panose="02020603050405020304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FF6600"/>
                        </a:solidFill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GB" dirty="0">
                  <a:solidFill>
                    <a:srgbClr val="FF6600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829623"/>
                <a:ext cx="7331497" cy="461665"/>
              </a:xfrm>
              <a:prstGeom prst="rect">
                <a:avLst/>
              </a:prstGeom>
              <a:blipFill>
                <a:blip r:embed="rId3"/>
                <a:stretch>
                  <a:fillRect l="-1331" t="-11842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250823" y="4318182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10066"/>
                </a:solidFill>
              </a:rPr>
              <a:t>Quotient rule</a:t>
            </a:r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685800" y="4764994"/>
            <a:ext cx="7331497" cy="8285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85800" y="4738101"/>
                <a:ext cx="6537095" cy="8554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If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i="1" dirty="0">
                            <a:solidFill>
                              <a:srgbClr val="FF66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u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FF66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2400" i="1" dirty="0">
                            <a:solidFill>
                              <a:srgbClr val="FF66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FF66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i="1" dirty="0">
                            <a:solidFill>
                              <a:srgbClr val="FF66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FF66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2400" i="1" dirty="0">
                            <a:solidFill>
                              <a:srgbClr val="FF66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FF66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  <m:r>
                      <a:rPr lang="en-US" sz="2400" b="0" i="0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then </a:t>
                </a:r>
                <a:r>
                  <a:rPr lang="en-US" sz="24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sz="2400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’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i="1" dirty="0">
                            <a:solidFill>
                              <a:srgbClr val="FF6600"/>
                            </a:solidFill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6600"/>
                            </a:solidFill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i="1" dirty="0">
                            <a:solidFill>
                              <a:srgbClr val="FF6600"/>
                            </a:solidFill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6600"/>
                            </a:solidFill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i="1" dirty="0">
                            <a:solidFill>
                              <a:srgbClr val="FF6600"/>
                            </a:solidFill>
                            <a:cs typeface="Times New Roman" panose="02020603050405020304" pitchFamily="18" charset="0"/>
                          </a:rPr>
                          <m:t>u</m:t>
                        </m:r>
                        <m:r>
                          <a:rPr lang="en-US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6600"/>
                            </a:solidFill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i="1" dirty="0">
                            <a:solidFill>
                              <a:srgbClr val="FF6600"/>
                            </a:solidFill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6600"/>
                            </a:solidFill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rgbClr val="FF6600"/>
                            </a:solidFill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6600"/>
                            </a:solidFill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rgbClr val="FF6600"/>
                            </a:solidFill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i="1" dirty="0">
                            <a:solidFill>
                              <a:srgbClr val="FF6600"/>
                            </a:solidFill>
                            <a:cs typeface="Times New Roman" panose="02020603050405020304" pitchFamily="18" charset="0"/>
                          </a:rPr>
                          <m:t>u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6600"/>
                            </a:solidFill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i="1" dirty="0">
                            <a:solidFill>
                              <a:srgbClr val="FF6600"/>
                            </a:solidFill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6600"/>
                            </a:solidFill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i="1" dirty="0" smtClean="0">
                            <a:solidFill>
                              <a:srgbClr val="FF6600"/>
                            </a:solidFill>
                            <a:cs typeface="Times New Roman" panose="02020603050405020304" pitchFamily="18" charset="0"/>
                          </a:rPr>
                          <m:t>v</m:t>
                        </m:r>
                        <m:r>
                          <a:rPr lang="en-US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6600"/>
                            </a:solidFill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i="1" dirty="0">
                            <a:solidFill>
                              <a:srgbClr val="FF6600"/>
                            </a:solidFill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6600"/>
                            </a:solidFill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 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en-US" i="1" dirty="0">
                                    <a:solidFill>
                                      <a:srgbClr val="FF6600"/>
                                    </a:solidFill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en-US" dirty="0">
                                    <a:solidFill>
                                      <a:srgbClr val="FF6600"/>
                                    </a:solidFill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nor/>
                                  </m:rPr>
                                  <a:rPr lang="en-US" i="1" dirty="0">
                                    <a:solidFill>
                                      <a:srgbClr val="FF6600"/>
                                    </a:solidFill>
                                    <a:cs typeface="Times New Roman" panose="02020603050405020304" pitchFamily="18" charset="0"/>
                                  </a:rPr>
                                  <m:t>x</m:t>
                                </m:r>
                                <m:r>
                                  <m:rPr>
                                    <m:nor/>
                                  </m:rPr>
                                  <a:rPr lang="en-US" dirty="0">
                                    <a:solidFill>
                                      <a:srgbClr val="FF6600"/>
                                    </a:solidFill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e>
                            </m:d>
                          </m:e>
                          <m:sup>
                            <m:r>
                              <a:rPr lang="en-US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dirty="0">
                  <a:solidFill>
                    <a:srgbClr val="FF6600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738101"/>
                <a:ext cx="6537095" cy="855491"/>
              </a:xfrm>
              <a:prstGeom prst="rect">
                <a:avLst/>
              </a:prstGeom>
              <a:blipFill>
                <a:blip r:embed="rId4"/>
                <a:stretch>
                  <a:fillRect l="-1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250821" y="5578740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10066"/>
                </a:solidFill>
              </a:rPr>
              <a:t>Chain rule</a:t>
            </a:r>
          </a:p>
        </p:txBody>
      </p:sp>
      <p:sp>
        <p:nvSpPr>
          <p:cNvPr id="35" name="Rectangle 14"/>
          <p:cNvSpPr>
            <a:spLocks noChangeArrowheads="1"/>
          </p:cNvSpPr>
          <p:nvPr/>
        </p:nvSpPr>
        <p:spPr bwMode="auto">
          <a:xfrm>
            <a:off x="681484" y="6092788"/>
            <a:ext cx="7331497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36" name="TextBox 35"/>
          <p:cNvSpPr txBox="1"/>
          <p:nvPr/>
        </p:nvSpPr>
        <p:spPr>
          <a:xfrm>
            <a:off x="681484" y="6025553"/>
            <a:ext cx="7331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 </a:t>
            </a:r>
            <a:r>
              <a:rPr lang="en-GB" sz="2400" i="1" dirty="0">
                <a:solidFill>
                  <a:srgbClr val="FF6600"/>
                </a:solidFill>
                <a:latin typeface="Times New Roman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FF6600"/>
                </a:solidFill>
                <a:latin typeface="Times New Roman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then  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GB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r>
              <a:rPr lang="en-GB" sz="2400" dirty="0">
                <a:solidFill>
                  <a:srgbClr val="FF6600"/>
                </a:solidFill>
              </a:rPr>
              <a:t> . </a:t>
            </a:r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GB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hlinkClick r:id="rId5"/>
            <a:extLst>
              <a:ext uri="{FF2B5EF4-FFF2-40B4-BE49-F238E27FC236}">
                <a16:creationId xmlns:a16="http://schemas.microsoft.com/office/drawing/2014/main" id="{28B43DD4-06FB-4602-B1D1-C2929818FA7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hlinkClick r:id="rId5"/>
            <a:extLst>
              <a:ext uri="{FF2B5EF4-FFF2-40B4-BE49-F238E27FC236}">
                <a16:creationId xmlns:a16="http://schemas.microsoft.com/office/drawing/2014/main" id="{5E4061B1-A6DC-4F9E-9F6D-49393C8433C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08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30" grpId="0" animBg="1"/>
      <p:bldP spid="6" grpId="0"/>
      <p:bldP spid="18" grpId="0"/>
      <p:bldP spid="19" grpId="0" animBg="1"/>
      <p:bldP spid="20" grpId="0"/>
      <p:bldP spid="21" grpId="0"/>
      <p:bldP spid="22" grpId="0" animBg="1"/>
      <p:bldP spid="23" grpId="0"/>
      <p:bldP spid="15" grpId="0"/>
      <p:bldP spid="17" grpId="0" animBg="1"/>
      <p:bldP spid="27" grpId="0"/>
      <p:bldP spid="28" grpId="0"/>
      <p:bldP spid="29" grpId="0" animBg="1"/>
      <p:bldP spid="30" grpId="0"/>
      <p:bldP spid="34" grpId="0"/>
      <p:bldP spid="35" grpId="0" animBg="1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41AF0498-C83A-445E-A45A-267682959A5B}"/>
              </a:ext>
            </a:extLst>
          </p:cNvPr>
          <p:cNvSpPr txBox="1"/>
          <p:nvPr/>
        </p:nvSpPr>
        <p:spPr>
          <a:xfrm>
            <a:off x="3241521" y="4886864"/>
            <a:ext cx="5508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sec(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 then  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sec(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tan 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0583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4625"/>
            <a:ext cx="8229600" cy="503238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The derivative of trigonometric functions</a:t>
            </a:r>
            <a:endParaRPr lang="en-GB" sz="3200" baseline="30000" dirty="0">
              <a:latin typeface="Comic Sans MS" panose="030F0702030302020204" pitchFamily="66" charset="0"/>
            </a:endParaRPr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223929" y="598894"/>
            <a:ext cx="8128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Derivatives of sine, cosine and tangent functions</a:t>
            </a:r>
            <a:endParaRPr lang="en-US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223929" y="1043619"/>
            <a:ext cx="30175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Sine function</a:t>
            </a:r>
          </a:p>
        </p:txBody>
      </p:sp>
      <p:sp>
        <p:nvSpPr>
          <p:cNvPr id="37" name="Rectangle 14"/>
          <p:cNvSpPr>
            <a:spLocks noChangeArrowheads="1"/>
          </p:cNvSpPr>
          <p:nvPr/>
        </p:nvSpPr>
        <p:spPr bwMode="auto">
          <a:xfrm>
            <a:off x="3239796" y="1191976"/>
            <a:ext cx="5577840" cy="45035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38" name="TextBox 37"/>
          <p:cNvSpPr txBox="1"/>
          <p:nvPr/>
        </p:nvSpPr>
        <p:spPr>
          <a:xfrm>
            <a:off x="3220439" y="1172558"/>
            <a:ext cx="4798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sin(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 then   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cos(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223929" y="1688871"/>
            <a:ext cx="30175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Cosine function</a:t>
            </a:r>
          </a:p>
        </p:txBody>
      </p:sp>
      <p:sp>
        <p:nvSpPr>
          <p:cNvPr id="44" name="Rectangle 14"/>
          <p:cNvSpPr>
            <a:spLocks noChangeArrowheads="1"/>
          </p:cNvSpPr>
          <p:nvPr/>
        </p:nvSpPr>
        <p:spPr bwMode="auto">
          <a:xfrm>
            <a:off x="3239796" y="1895605"/>
            <a:ext cx="5577840" cy="44805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45" name="TextBox 44"/>
          <p:cNvSpPr txBox="1"/>
          <p:nvPr/>
        </p:nvSpPr>
        <p:spPr>
          <a:xfrm>
            <a:off x="3206368" y="1895605"/>
            <a:ext cx="4881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cos(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 then  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223929" y="2392090"/>
            <a:ext cx="30175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Tangent function</a:t>
            </a:r>
          </a:p>
        </p:txBody>
      </p:sp>
      <p:sp>
        <p:nvSpPr>
          <p:cNvPr id="48" name="Rectangle 14"/>
          <p:cNvSpPr>
            <a:spLocks noChangeArrowheads="1"/>
          </p:cNvSpPr>
          <p:nvPr/>
        </p:nvSpPr>
        <p:spPr bwMode="auto">
          <a:xfrm>
            <a:off x="3240889" y="2570811"/>
            <a:ext cx="5577840" cy="46166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240889" y="2583411"/>
                <a:ext cx="5029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If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tan(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400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,    then  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sz="2400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’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sec</m:t>
                        </m:r>
                      </m:e>
                      <m:sup>
                        <m:r>
                          <a:rPr lang="en-US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srgbClr val="FF66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i="1">
                        <a:solidFill>
                          <a:srgbClr val="FF66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i="1">
                        <a:solidFill>
                          <a:srgbClr val="FF66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GB" sz="2400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0889" y="2583411"/>
                <a:ext cx="5029200" cy="461665"/>
              </a:xfrm>
              <a:prstGeom prst="rect">
                <a:avLst/>
              </a:prstGeom>
              <a:blipFill>
                <a:blip r:embed="rId3"/>
                <a:stretch>
                  <a:fillRect l="-1939" t="-11842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hlinkClick r:id="rId4"/>
            <a:extLst>
              <a:ext uri="{FF2B5EF4-FFF2-40B4-BE49-F238E27FC236}">
                <a16:creationId xmlns:a16="http://schemas.microsoft.com/office/drawing/2014/main" id="{58C46261-AB17-4E82-82D6-B26735ABA27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4"/>
            <a:extLst>
              <a:ext uri="{FF2B5EF4-FFF2-40B4-BE49-F238E27FC236}">
                <a16:creationId xmlns:a16="http://schemas.microsoft.com/office/drawing/2014/main" id="{3FD405E4-F519-4356-BBE4-96608BAF54C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 Box 3">
            <a:extLst>
              <a:ext uri="{FF2B5EF4-FFF2-40B4-BE49-F238E27FC236}">
                <a16:creationId xmlns:a16="http://schemas.microsoft.com/office/drawing/2014/main" id="{195AEFC3-E4F0-436A-88FB-505EADB575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928" y="4007916"/>
            <a:ext cx="30175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Cotangent function</a:t>
            </a: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3F2EE8AE-51CC-403C-A726-D0F7A43C8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9796" y="4184882"/>
            <a:ext cx="5577840" cy="45035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13CB6AA-75E0-4E22-9B1D-0922ED53327D}"/>
              </a:ext>
            </a:extLst>
          </p:cNvPr>
          <p:cNvSpPr txBox="1"/>
          <p:nvPr/>
        </p:nvSpPr>
        <p:spPr>
          <a:xfrm>
            <a:off x="3239796" y="4165464"/>
            <a:ext cx="4937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cot(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 then   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–csc</a:t>
            </a:r>
            <a:r>
              <a:rPr lang="en-US" sz="2400" baseline="30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375BB988-6234-4D0A-8153-DB6BA3DA2D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928" y="4623400"/>
            <a:ext cx="30175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Secant function</a:t>
            </a:r>
          </a:p>
        </p:txBody>
      </p:sp>
      <p:sp>
        <p:nvSpPr>
          <p:cNvPr id="21" name="Rectangle 14">
            <a:extLst>
              <a:ext uri="{FF2B5EF4-FFF2-40B4-BE49-F238E27FC236}">
                <a16:creationId xmlns:a16="http://schemas.microsoft.com/office/drawing/2014/main" id="{9EA98145-B74D-45F3-A4AF-5695D567B3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1520" y="4886864"/>
            <a:ext cx="5577840" cy="44805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743B61E5-429F-447E-A308-427E96AE7C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928" y="5343561"/>
            <a:ext cx="30175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Cosecant function</a:t>
            </a:r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B65123FC-D981-4055-8203-E01799E54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0952" y="5649606"/>
            <a:ext cx="5577840" cy="46166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C6C28E4-BD15-4AB1-8186-9FCB5880CCC2}"/>
              </a:ext>
            </a:extLst>
          </p:cNvPr>
          <p:cNvSpPr txBox="1"/>
          <p:nvPr/>
        </p:nvSpPr>
        <p:spPr>
          <a:xfrm>
            <a:off x="3240951" y="5662206"/>
            <a:ext cx="56920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csc(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  then  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–csc(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cot(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0D01DDC-6F77-4EF9-BFE5-16F38CE0AF51}"/>
              </a:ext>
            </a:extLst>
          </p:cNvPr>
          <p:cNvSpPr txBox="1"/>
          <p:nvPr/>
        </p:nvSpPr>
        <p:spPr>
          <a:xfrm>
            <a:off x="223928" y="3482676"/>
            <a:ext cx="888586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The derivatives of which may be obtained by using similar techniques.</a:t>
            </a:r>
            <a:endParaRPr lang="en-GB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9649803-08D6-41CC-929F-C5DA8690C4CC}"/>
              </a:ext>
            </a:extLst>
          </p:cNvPr>
          <p:cNvSpPr txBox="1"/>
          <p:nvPr/>
        </p:nvSpPr>
        <p:spPr>
          <a:xfrm>
            <a:off x="242222" y="3108124"/>
            <a:ext cx="873015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Their reciprocals are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cotangent, secant and cosecant functions </a:t>
            </a: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respectively</a:t>
            </a:r>
          </a:p>
        </p:txBody>
      </p:sp>
    </p:spTree>
    <p:extLst>
      <p:ext uri="{BB962C8B-B14F-4D97-AF65-F5344CB8AC3E}">
        <p14:creationId xmlns:p14="http://schemas.microsoft.com/office/powerpoint/2010/main" val="102674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6" grpId="0"/>
      <p:bldP spid="37" grpId="0" animBg="1"/>
      <p:bldP spid="38" grpId="0"/>
      <p:bldP spid="39" grpId="0"/>
      <p:bldP spid="44" grpId="0" animBg="1"/>
      <p:bldP spid="45" grpId="0"/>
      <p:bldP spid="47" grpId="0"/>
      <p:bldP spid="48" grpId="0" animBg="1"/>
      <p:bldP spid="49" grpId="0"/>
      <p:bldP spid="17" grpId="0"/>
      <p:bldP spid="18" grpId="0" animBg="1"/>
      <p:bldP spid="19" grpId="0"/>
      <p:bldP spid="20" grpId="0"/>
      <p:bldP spid="21" grpId="0" animBg="1"/>
      <p:bldP spid="23" grpId="0"/>
      <p:bldP spid="24" grpId="0" animBg="1"/>
      <p:bldP spid="25" grpId="0"/>
      <p:bldP spid="26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latin typeface="Comic Sans MS" panose="030F0702030302020204" pitchFamily="66" charset="0"/>
              </a:rPr>
              <a:t>Inverse Function Theorem</a:t>
            </a:r>
          </a:p>
        </p:txBody>
      </p:sp>
      <p:sp>
        <p:nvSpPr>
          <p:cNvPr id="53" name="Rectangle 52">
            <a:hlinkClick r:id="rId3"/>
            <a:extLst>
              <a:ext uri="{FF2B5EF4-FFF2-40B4-BE49-F238E27FC236}">
                <a16:creationId xmlns:a16="http://schemas.microsoft.com/office/drawing/2014/main" id="{57F23D36-B4F0-4D32-9442-235A368737E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hlinkClick r:id="rId3"/>
            <a:extLst>
              <a:ext uri="{FF2B5EF4-FFF2-40B4-BE49-F238E27FC236}">
                <a16:creationId xmlns:a16="http://schemas.microsoft.com/office/drawing/2014/main" id="{FAF2B923-051B-4230-AA16-E922C98BD23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1B3061E-AB7D-45D5-8E19-F747C32E6A77}"/>
              </a:ext>
            </a:extLst>
          </p:cNvPr>
          <p:cNvSpPr txBox="1"/>
          <p:nvPr/>
        </p:nvSpPr>
        <p:spPr>
          <a:xfrm>
            <a:off x="346278" y="677951"/>
            <a:ext cx="84489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Let </a:t>
            </a:r>
            <a:r>
              <a:rPr lang="en-US" i="1" dirty="0">
                <a:cs typeface="Times New Roman" panose="02020603050405020304" pitchFamily="18" charset="0"/>
              </a:rPr>
              <a:t>f</a:t>
            </a:r>
            <a:r>
              <a:rPr lang="en-US" dirty="0">
                <a:cs typeface="Times New Roman" panose="02020603050405020304" pitchFamily="18" charset="0"/>
              </a:rPr>
              <a:t>(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cs typeface="Times New Roman" panose="02020603050405020304" pitchFamily="18" charset="0"/>
              </a:rPr>
              <a:t>)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be a function that is both invertible and differentiable.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4AE1AAEC-9EF9-4F9D-8475-09AB7864BCDB}"/>
                  </a:ext>
                </a:extLst>
              </p:cNvPr>
              <p:cNvSpPr txBox="1"/>
              <p:nvPr/>
            </p:nvSpPr>
            <p:spPr>
              <a:xfrm>
                <a:off x="1466193" y="1921775"/>
                <a:ext cx="746358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4AE1AAEC-9EF9-4F9D-8475-09AB7864BC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193" y="1921775"/>
                <a:ext cx="746358" cy="7012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D1D55E59-711C-4F60-AC5B-BAB42FC4B9C3}"/>
                  </a:ext>
                </a:extLst>
              </p:cNvPr>
              <p:cNvSpPr txBox="1"/>
              <p:nvPr/>
            </p:nvSpPr>
            <p:spPr>
              <a:xfrm>
                <a:off x="6115376" y="1988251"/>
                <a:ext cx="1296830" cy="7579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i="1" dirty="0">
                              <a:cs typeface="Times New Roman" panose="02020603050405020304" pitchFamily="18" charset="0"/>
                            </a:rPr>
                            <m:t>f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cs typeface="Times New Roman" panose="02020603050405020304" pitchFamily="18" charset="0"/>
                            </a:rPr>
                            <m:t> ′ </m:t>
                          </m:r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cs typeface="Times New Roman" panose="02020603050405020304" pitchFamily="18" charset="0"/>
                            </a:rPr>
                            <m:t>f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aseline="30000" dirty="0">
                              <a:cs typeface="Times New Roman" panose="02020603050405020304" pitchFamily="18" charset="0"/>
                            </a:rPr>
                            <m:t>–1</m:t>
                          </m:r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))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D1D55E59-711C-4F60-AC5B-BAB42FC4B9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376" y="1988251"/>
                <a:ext cx="1296830" cy="757900"/>
              </a:xfrm>
              <a:prstGeom prst="rect">
                <a:avLst/>
              </a:prstGeom>
              <a:blipFill>
                <a:blip r:embed="rId5"/>
                <a:stretch>
                  <a:fillRect l="-9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F4887A67-7094-49B6-B45D-A4C28B880B15}"/>
              </a:ext>
            </a:extLst>
          </p:cNvPr>
          <p:cNvSpPr txBox="1"/>
          <p:nvPr/>
        </p:nvSpPr>
        <p:spPr>
          <a:xfrm>
            <a:off x="351692" y="1112408"/>
            <a:ext cx="863293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Let </a:t>
            </a:r>
            <a:r>
              <a:rPr lang="en-US" i="1" dirty="0">
                <a:cs typeface="Times New Roman" panose="02020603050405020304" pitchFamily="18" charset="0"/>
              </a:rPr>
              <a:t>y = f </a:t>
            </a:r>
            <a:r>
              <a:rPr lang="en-US" baseline="30000" dirty="0">
                <a:cs typeface="Times New Roman" panose="02020603050405020304" pitchFamily="18" charset="0"/>
              </a:rPr>
              <a:t>–1</a:t>
            </a:r>
            <a:r>
              <a:rPr lang="en-US" dirty="0">
                <a:cs typeface="Times New Roman" panose="02020603050405020304" pitchFamily="18" charset="0"/>
              </a:rPr>
              <a:t>(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cs typeface="Times New Roman" panose="02020603050405020304" pitchFamily="18" charset="0"/>
              </a:rPr>
              <a:t>)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be the inverse of </a:t>
            </a:r>
            <a:r>
              <a:rPr lang="en-US" i="1" dirty="0">
                <a:cs typeface="Times New Roman" panose="02020603050405020304" pitchFamily="18" charset="0"/>
              </a:rPr>
              <a:t>f</a:t>
            </a:r>
            <a:r>
              <a:rPr lang="en-US" dirty="0">
                <a:cs typeface="Times New Roman" panose="02020603050405020304" pitchFamily="18" charset="0"/>
              </a:rPr>
              <a:t>(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cs typeface="Times New Roman" panose="02020603050405020304" pitchFamily="18" charset="0"/>
              </a:rPr>
              <a:t>).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For all 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satisfying </a:t>
            </a:r>
            <a:r>
              <a:rPr lang="en-US" i="1" dirty="0">
                <a:cs typeface="Times New Roman" panose="02020603050405020304" pitchFamily="18" charset="0"/>
              </a:rPr>
              <a:t>f ′ </a:t>
            </a:r>
            <a:r>
              <a:rPr lang="en-US" dirty="0">
                <a:cs typeface="Times New Roman" panose="02020603050405020304" pitchFamily="18" charset="0"/>
              </a:rPr>
              <a:t>(</a:t>
            </a:r>
            <a:r>
              <a:rPr lang="en-US" i="1" dirty="0">
                <a:cs typeface="Times New Roman" panose="02020603050405020304" pitchFamily="18" charset="0"/>
              </a:rPr>
              <a:t>f </a:t>
            </a:r>
            <a:r>
              <a:rPr lang="en-US" baseline="30000" dirty="0">
                <a:cs typeface="Times New Roman" panose="02020603050405020304" pitchFamily="18" charset="0"/>
              </a:rPr>
              <a:t>–1</a:t>
            </a:r>
            <a:r>
              <a:rPr lang="en-US" dirty="0">
                <a:cs typeface="Times New Roman" panose="02020603050405020304" pitchFamily="18" charset="0"/>
              </a:rPr>
              <a:t>(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cs typeface="Times New Roman" panose="02020603050405020304" pitchFamily="18" charset="0"/>
              </a:rPr>
              <a:t>)) ≠ 0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8EF598A-88DE-4B63-ADF1-4F2903DDECB5}"/>
                  </a:ext>
                </a:extLst>
              </p:cNvPr>
              <p:cNvSpPr txBox="1"/>
              <p:nvPr/>
            </p:nvSpPr>
            <p:spPr>
              <a:xfrm>
                <a:off x="2317293" y="1929528"/>
                <a:ext cx="1973232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8EF598A-88DE-4B63-ADF1-4F2903DDEC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7293" y="1929528"/>
                <a:ext cx="1973232" cy="7012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1EF29BC-C8B9-46BD-A0EF-97A067A59F65}"/>
                  </a:ext>
                </a:extLst>
              </p:cNvPr>
              <p:cNvSpPr txBox="1"/>
              <p:nvPr/>
            </p:nvSpPr>
            <p:spPr>
              <a:xfrm>
                <a:off x="4377276" y="2120068"/>
                <a:ext cx="165134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  <m:r>
                        <a:rPr lang="en-GB" i="1" smtClean="0"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1EF29BC-C8B9-46BD-A0EF-97A067A59F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276" y="2120068"/>
                <a:ext cx="1651349" cy="369332"/>
              </a:xfrm>
              <a:prstGeom prst="rect">
                <a:avLst/>
              </a:prstGeom>
              <a:blipFill>
                <a:blip r:embed="rId7"/>
                <a:stretch>
                  <a:fillRect r="-1107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41BB13EC-DFBA-45A5-B24A-A3FA3EF2BE2D}"/>
              </a:ext>
            </a:extLst>
          </p:cNvPr>
          <p:cNvSpPr txBox="1"/>
          <p:nvPr/>
        </p:nvSpPr>
        <p:spPr>
          <a:xfrm>
            <a:off x="592698" y="3437814"/>
            <a:ext cx="863293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Alternatively, if </a:t>
            </a:r>
            <a:r>
              <a:rPr lang="en-US" i="1" dirty="0">
                <a:cs typeface="Times New Roman" panose="02020603050405020304" pitchFamily="18" charset="0"/>
              </a:rPr>
              <a:t>y = g</a:t>
            </a:r>
            <a:r>
              <a:rPr lang="en-US" dirty="0">
                <a:cs typeface="Times New Roman" panose="02020603050405020304" pitchFamily="18" charset="0"/>
              </a:rPr>
              <a:t>(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cs typeface="Times New Roman" panose="02020603050405020304" pitchFamily="18" charset="0"/>
              </a:rPr>
              <a:t>)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is the inverse of </a:t>
            </a:r>
            <a:r>
              <a:rPr lang="en-US" i="1" dirty="0">
                <a:cs typeface="Times New Roman" panose="02020603050405020304" pitchFamily="18" charset="0"/>
              </a:rPr>
              <a:t>f</a:t>
            </a:r>
            <a:r>
              <a:rPr lang="en-US" dirty="0">
                <a:cs typeface="Times New Roman" panose="02020603050405020304" pitchFamily="18" charset="0"/>
              </a:rPr>
              <a:t>(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cs typeface="Times New Roman" panose="02020603050405020304" pitchFamily="18" charset="0"/>
              </a:rPr>
              <a:t>)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then.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B574215-4523-4284-959C-AAF2A2AD34E8}"/>
                  </a:ext>
                </a:extLst>
              </p:cNvPr>
              <p:cNvSpPr txBox="1"/>
              <p:nvPr/>
            </p:nvSpPr>
            <p:spPr>
              <a:xfrm>
                <a:off x="4857980" y="4353141"/>
                <a:ext cx="1083630" cy="7579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i="1" dirty="0">
                              <a:cs typeface="Times New Roman" panose="02020603050405020304" pitchFamily="18" charset="0"/>
                            </a:rPr>
                            <m:t>f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cs typeface="Times New Roman" panose="02020603050405020304" pitchFamily="18" charset="0"/>
                            </a:rPr>
                            <m:t> ′ </m:t>
                          </m:r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b="0" i="1" dirty="0" smtClean="0">
                              <a:cs typeface="Times New Roman" panose="02020603050405020304" pitchFamily="18" charset="0"/>
                            </a:rPr>
                            <m:t>g</m:t>
                          </m:r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))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B574215-4523-4284-959C-AAF2A2AD34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980" y="4353141"/>
                <a:ext cx="1083630" cy="757900"/>
              </a:xfrm>
              <a:prstGeom prst="rect">
                <a:avLst/>
              </a:prstGeom>
              <a:blipFill>
                <a:blip r:embed="rId8"/>
                <a:stretch>
                  <a:fillRect l="-11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EBD797F-66BD-46FF-982E-74B47AF1033B}"/>
                  </a:ext>
                </a:extLst>
              </p:cNvPr>
              <p:cNvSpPr txBox="1"/>
              <p:nvPr/>
            </p:nvSpPr>
            <p:spPr>
              <a:xfrm>
                <a:off x="3412666" y="4515343"/>
                <a:ext cx="134934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d>
                      <m:r>
                        <a:rPr lang="en-GB" i="1" smtClean="0"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EBD797F-66BD-46FF-982E-74B47AF103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2666" y="4515343"/>
                <a:ext cx="1349344" cy="369332"/>
              </a:xfrm>
              <a:prstGeom prst="rect">
                <a:avLst/>
              </a:prstGeom>
              <a:blipFill>
                <a:blip r:embed="rId9"/>
                <a:stretch>
                  <a:fillRect r="-1810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307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81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latin typeface="Comic Sans MS" panose="030F0702030302020204" pitchFamily="66" charset="0"/>
              </a:rPr>
              <a:t>Applying the Inverse Function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468779" y="588725"/>
                <a:ext cx="1806970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8779" y="588725"/>
                <a:ext cx="1806970" cy="6939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Rectangle 64">
            <a:hlinkClick r:id="rId4"/>
            <a:extLst>
              <a:ext uri="{FF2B5EF4-FFF2-40B4-BE49-F238E27FC236}">
                <a16:creationId xmlns:a16="http://schemas.microsoft.com/office/drawing/2014/main" id="{CA096B57-5C1C-4EF7-9B78-31E44B98BD2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>
            <a:hlinkClick r:id="rId4"/>
            <a:extLst>
              <a:ext uri="{FF2B5EF4-FFF2-40B4-BE49-F238E27FC236}">
                <a16:creationId xmlns:a16="http://schemas.microsoft.com/office/drawing/2014/main" id="{E5938070-6728-46D3-B925-3B9F12A0CAA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1964F34-5211-4B8A-88AC-20DD6EEBB7F7}"/>
              </a:ext>
            </a:extLst>
          </p:cNvPr>
          <p:cNvSpPr txBox="1"/>
          <p:nvPr/>
        </p:nvSpPr>
        <p:spPr>
          <a:xfrm>
            <a:off x="376149" y="782963"/>
            <a:ext cx="302977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Find the derivative of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7071197-ED09-42B0-856A-B1E89FA4B49A}"/>
              </a:ext>
            </a:extLst>
          </p:cNvPr>
          <p:cNvSpPr txBox="1"/>
          <p:nvPr/>
        </p:nvSpPr>
        <p:spPr>
          <a:xfrm>
            <a:off x="159839" y="3413493"/>
            <a:ext cx="2619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Apply the quotient rule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B0A7B53-0A7D-482B-9F4A-B8A249789B0E}"/>
                  </a:ext>
                </a:extLst>
              </p:cNvPr>
              <p:cNvSpPr txBox="1"/>
              <p:nvPr/>
            </p:nvSpPr>
            <p:spPr>
              <a:xfrm>
                <a:off x="4946717" y="5244880"/>
                <a:ext cx="747705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B0A7B53-0A7D-482B-9F4A-B8A249789B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6717" y="5244880"/>
                <a:ext cx="747705" cy="6939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>
            <a:extLst>
              <a:ext uri="{FF2B5EF4-FFF2-40B4-BE49-F238E27FC236}">
                <a16:creationId xmlns:a16="http://schemas.microsoft.com/office/drawing/2014/main" id="{ABF1F7E2-7F72-495A-81C1-869C0304A4E7}"/>
              </a:ext>
            </a:extLst>
          </p:cNvPr>
          <p:cNvSpPr/>
          <p:nvPr/>
        </p:nvSpPr>
        <p:spPr>
          <a:xfrm>
            <a:off x="6159367" y="5420168"/>
            <a:ext cx="1666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en-US" sz="2400" dirty="0"/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≠ 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0B52680-8166-489F-9ACE-CE574E6C94D7}"/>
              </a:ext>
            </a:extLst>
          </p:cNvPr>
          <p:cNvSpPr/>
          <p:nvPr/>
        </p:nvSpPr>
        <p:spPr>
          <a:xfrm>
            <a:off x="2632624" y="2266476"/>
            <a:ext cx="5390189" cy="9810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 Box 16">
            <a:extLst>
              <a:ext uri="{FF2B5EF4-FFF2-40B4-BE49-F238E27FC236}">
                <a16:creationId xmlns:a16="http://schemas.microsoft.com/office/drawing/2014/main" id="{0BF3B3F3-DA52-4631-B8B0-7751677AC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2295" y="2281095"/>
            <a:ext cx="24758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Let</a:t>
            </a:r>
            <a:r>
              <a:rPr lang="en-GB" sz="2400" dirty="0">
                <a:solidFill>
                  <a:srgbClr val="010066"/>
                </a:solidFill>
              </a:rPr>
              <a:t>   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</a:t>
            </a:r>
            <a:r>
              <a:rPr lang="en-GB" sz="2400" dirty="0">
                <a:solidFill>
                  <a:srgbClr val="010066"/>
                </a:solidFill>
              </a:rPr>
              <a:t> =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 + </a:t>
            </a:r>
            <a:r>
              <a:rPr lang="en-GB" sz="2400" dirty="0">
                <a:solidFill>
                  <a:srgbClr val="010066"/>
                </a:solidFill>
              </a:rPr>
              <a:t>2</a:t>
            </a:r>
            <a:endParaRPr lang="en-US" sz="2400" dirty="0">
              <a:solidFill>
                <a:srgbClr val="010066"/>
              </a:solidFill>
            </a:endParaRPr>
          </a:p>
        </p:txBody>
      </p:sp>
      <p:sp>
        <p:nvSpPr>
          <p:cNvPr id="28" name="Text Box 16">
            <a:extLst>
              <a:ext uri="{FF2B5EF4-FFF2-40B4-BE49-F238E27FC236}">
                <a16:creationId xmlns:a16="http://schemas.microsoft.com/office/drawing/2014/main" id="{4F5B3677-35E0-42E0-9CCD-5D2FCE024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4353" y="2252755"/>
            <a:ext cx="8198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xt Box 16">
            <a:extLst>
              <a:ext uri="{FF2B5EF4-FFF2-40B4-BE49-F238E27FC236}">
                <a16:creationId xmlns:a16="http://schemas.microsoft.com/office/drawing/2014/main" id="{A2C80561-19AE-4105-ABAF-D3778E51A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5450" y="2266721"/>
            <a:ext cx="11026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2400" i="1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A3F379E-CE2C-444E-A828-6CBC50ED19D7}"/>
                  </a:ext>
                </a:extLst>
              </p:cNvPr>
              <p:cNvSpPr txBox="1"/>
              <p:nvPr/>
            </p:nvSpPr>
            <p:spPr>
              <a:xfrm>
                <a:off x="6820641" y="2267759"/>
                <a:ext cx="21320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400" i="1" dirty="0">
                          <a:solidFill>
                            <a:srgbClr val="010066"/>
                          </a:solidFill>
                          <a:latin typeface="Times New Roman" pitchFamily="18" charset="0"/>
                        </a:rPr>
                        <m:t>x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A3F379E-CE2C-444E-A828-6CBC50ED1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0641" y="2267759"/>
                <a:ext cx="213200" cy="369332"/>
              </a:xfrm>
              <a:prstGeom prst="rect">
                <a:avLst/>
              </a:prstGeom>
              <a:blipFill>
                <a:blip r:embed="rId6"/>
                <a:stretch>
                  <a:fillRect l="-17143" r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9">
            <a:extLst>
              <a:ext uri="{FF2B5EF4-FFF2-40B4-BE49-F238E27FC236}">
                <a16:creationId xmlns:a16="http://schemas.microsoft.com/office/drawing/2014/main" id="{EAB3E16F-8C98-4B31-A519-E69419B31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1196" y="2755095"/>
            <a:ext cx="4876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So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 Box 3">
            <a:extLst>
              <a:ext uri="{FF2B5EF4-FFF2-40B4-BE49-F238E27FC236}">
                <a16:creationId xmlns:a16="http://schemas.microsoft.com/office/drawing/2014/main" id="{9BAF8C2D-3C96-47E9-8D2D-75FCA9138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1358" y="2755188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′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1</a:t>
            </a:r>
            <a:endParaRPr lang="en-GB" sz="2400" i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 Box 3">
            <a:extLst>
              <a:ext uri="{FF2B5EF4-FFF2-40B4-BE49-F238E27FC236}">
                <a16:creationId xmlns:a16="http://schemas.microsoft.com/office/drawing/2014/main" id="{FA82ADA6-1646-4F7D-BD12-7DE449D60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2947" y="2700870"/>
            <a:ext cx="18860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′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1</a:t>
            </a:r>
            <a:endParaRPr lang="en-GB" sz="2400" i="1" dirty="0">
              <a:solidFill>
                <a:srgbClr val="010066"/>
              </a:solidFill>
            </a:endParaRPr>
          </a:p>
        </p:txBody>
      </p:sp>
      <p:sp>
        <p:nvSpPr>
          <p:cNvPr id="34" name="Text Box 7">
            <a:extLst>
              <a:ext uri="{FF2B5EF4-FFF2-40B4-BE49-F238E27FC236}">
                <a16:creationId xmlns:a16="http://schemas.microsoft.com/office/drawing/2014/main" id="{46727583-5EEA-48EC-B928-B7C837109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628" y="2350820"/>
            <a:ext cx="21338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Define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35" name="Text Box 7">
            <a:extLst>
              <a:ext uri="{FF2B5EF4-FFF2-40B4-BE49-F238E27FC236}">
                <a16:creationId xmlns:a16="http://schemas.microsoft.com/office/drawing/2014/main" id="{47A0C0E4-9A86-400E-B9BC-BC838F663D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886" y="2833145"/>
            <a:ext cx="22829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u ′</a:t>
            </a:r>
            <a:r>
              <a:rPr lang="en-GB" sz="2000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v′</a:t>
            </a:r>
            <a:r>
              <a:rPr lang="en-GB" sz="2000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endParaRPr lang="en-GB" sz="20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 Box 7">
            <a:extLst>
              <a:ext uri="{FF2B5EF4-FFF2-40B4-BE49-F238E27FC236}">
                <a16:creationId xmlns:a16="http://schemas.microsoft.com/office/drawing/2014/main" id="{C164A9C3-790A-4AD1-91C5-72E4FD6F2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316" y="1564607"/>
            <a:ext cx="27711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the quotient rule</a:t>
            </a:r>
          </a:p>
        </p:txBody>
      </p:sp>
      <p:sp>
        <p:nvSpPr>
          <p:cNvPr id="37" name="Text Box 3">
            <a:extLst>
              <a:ext uri="{FF2B5EF4-FFF2-40B4-BE49-F238E27FC236}">
                <a16:creationId xmlns:a16="http://schemas.microsoft.com/office/drawing/2014/main" id="{E60F06BE-8730-448B-8976-C52F1EFA57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1358" y="1324362"/>
            <a:ext cx="6192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u</a:t>
            </a:r>
            <a:r>
              <a:rPr lang="en-GB" sz="2000" dirty="0">
                <a:solidFill>
                  <a:srgbClr val="010066"/>
                </a:solidFill>
              </a:rPr>
              <a:t>(</a:t>
            </a:r>
            <a:r>
              <a:rPr lang="en-GB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010066"/>
                </a:solidFill>
              </a:rPr>
              <a:t>)</a:t>
            </a:r>
            <a:endParaRPr lang="en-GB" sz="2000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38" name="Text Box 3">
            <a:extLst>
              <a:ext uri="{FF2B5EF4-FFF2-40B4-BE49-F238E27FC236}">
                <a16:creationId xmlns:a16="http://schemas.microsoft.com/office/drawing/2014/main" id="{1AAE651E-F46A-43CF-9268-A14709EDF3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4453" y="1324362"/>
            <a:ext cx="7907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v</a:t>
            </a:r>
            <a:r>
              <a:rPr lang="en-GB" sz="2000" dirty="0">
                <a:solidFill>
                  <a:srgbClr val="010066"/>
                </a:solidFill>
              </a:rPr>
              <a:t>(</a:t>
            </a:r>
            <a:r>
              <a:rPr lang="en-GB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010066"/>
                </a:solidFill>
              </a:rPr>
              <a:t>)</a:t>
            </a:r>
            <a:endParaRPr lang="en-GB" sz="2000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40" name="Text Box 3">
            <a:extLst>
              <a:ext uri="{FF2B5EF4-FFF2-40B4-BE49-F238E27FC236}">
                <a16:creationId xmlns:a16="http://schemas.microsoft.com/office/drawing/2014/main" id="{F3F20D97-5963-4644-9758-7FED30F560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3650" y="1305343"/>
            <a:ext cx="866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u</a:t>
            </a:r>
            <a:r>
              <a:rPr lang="en-GB" sz="2000" i="1" dirty="0">
                <a:solidFill>
                  <a:srgbClr val="010066"/>
                </a:solidFill>
                <a:cs typeface="Arial" panose="020B0604020202020204" pitchFamily="34" charset="0"/>
              </a:rPr>
              <a:t>′</a:t>
            </a:r>
            <a:r>
              <a:rPr lang="en-GB" sz="2000" dirty="0">
                <a:solidFill>
                  <a:srgbClr val="010066"/>
                </a:solidFill>
              </a:rPr>
              <a:t>(</a:t>
            </a:r>
            <a:r>
              <a:rPr lang="en-GB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010066"/>
                </a:solidFill>
              </a:rPr>
              <a:t>)</a:t>
            </a:r>
            <a:endParaRPr lang="en-GB" sz="2000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 Box 3">
                <a:extLst>
                  <a:ext uri="{FF2B5EF4-FFF2-40B4-BE49-F238E27FC236}">
                    <a16:creationId xmlns:a16="http://schemas.microsoft.com/office/drawing/2014/main" id="{592354C0-8631-474E-81EA-1CB0377392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24295" y="1282878"/>
                <a:ext cx="31091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000" b="1" dirty="0">
                  <a:solidFill>
                    <a:srgbClr val="010066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Text Box 3">
                <a:extLst>
                  <a:ext uri="{FF2B5EF4-FFF2-40B4-BE49-F238E27FC236}">
                    <a16:creationId xmlns:a16="http://schemas.microsoft.com/office/drawing/2014/main" id="{592354C0-8631-474E-81EA-1CB0377392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24295" y="1282878"/>
                <a:ext cx="310910" cy="400110"/>
              </a:xfrm>
              <a:prstGeom prst="rect">
                <a:avLst/>
              </a:prstGeom>
              <a:blipFill>
                <a:blip r:embed="rId7"/>
                <a:stretch>
                  <a:fillRect r="-5882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DDFA8C0-B6EA-43EC-ACEF-992C81E30938}"/>
              </a:ext>
            </a:extLst>
          </p:cNvPr>
          <p:cNvCxnSpPr/>
          <p:nvPr/>
        </p:nvCxnSpPr>
        <p:spPr>
          <a:xfrm>
            <a:off x="4583583" y="1719886"/>
            <a:ext cx="2286000" cy="0"/>
          </a:xfrm>
          <a:prstGeom prst="line">
            <a:avLst/>
          </a:prstGeom>
          <a:ln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3">
            <a:extLst>
              <a:ext uri="{FF2B5EF4-FFF2-40B4-BE49-F238E27FC236}">
                <a16:creationId xmlns:a16="http://schemas.microsoft.com/office/drawing/2014/main" id="{43A5CC0C-9D9D-4ECD-A703-55E9B9D68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7375" y="1300918"/>
            <a:ext cx="71529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v</a:t>
            </a:r>
            <a:r>
              <a:rPr lang="en-GB" sz="2000" i="1" dirty="0">
                <a:solidFill>
                  <a:srgbClr val="010066"/>
                </a:solidFill>
                <a:cs typeface="Arial" panose="020B0604020202020204" pitchFamily="34" charset="0"/>
              </a:rPr>
              <a:t>′</a:t>
            </a:r>
            <a:r>
              <a:rPr lang="en-GB" sz="2000" dirty="0">
                <a:solidFill>
                  <a:srgbClr val="010066"/>
                </a:solidFill>
              </a:rPr>
              <a:t>(</a:t>
            </a:r>
            <a:r>
              <a:rPr lang="en-GB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010066"/>
                </a:solidFill>
              </a:rPr>
              <a:t>)</a:t>
            </a:r>
            <a:endParaRPr lang="en-GB" sz="2000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44" name="Text Box 3">
            <a:extLst>
              <a:ext uri="{FF2B5EF4-FFF2-40B4-BE49-F238E27FC236}">
                <a16:creationId xmlns:a16="http://schemas.microsoft.com/office/drawing/2014/main" id="{0C146E14-309B-4799-B785-C9693238FD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0544" y="1671312"/>
            <a:ext cx="11843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10066"/>
                </a:solidFill>
              </a:rPr>
              <a:t>[</a:t>
            </a:r>
            <a:r>
              <a:rPr lang="en-GB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v</a:t>
            </a:r>
            <a:r>
              <a:rPr lang="en-GB" sz="2000" dirty="0">
                <a:solidFill>
                  <a:srgbClr val="010066"/>
                </a:solidFill>
              </a:rPr>
              <a:t>(</a:t>
            </a:r>
            <a:r>
              <a:rPr lang="en-GB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010066"/>
                </a:solidFill>
              </a:rPr>
              <a:t>)]</a:t>
            </a:r>
            <a:r>
              <a:rPr lang="en-GB" sz="2000" baseline="30000" dirty="0">
                <a:solidFill>
                  <a:srgbClr val="010066"/>
                </a:solidFill>
              </a:rPr>
              <a:t>2</a:t>
            </a:r>
            <a:endParaRPr lang="en-GB" sz="2000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C951F2D-2401-4384-9B5B-8C4620F67E31}"/>
              </a:ext>
            </a:extLst>
          </p:cNvPr>
          <p:cNvCxnSpPr>
            <a:cxnSpLocks/>
          </p:cNvCxnSpPr>
          <p:nvPr/>
        </p:nvCxnSpPr>
        <p:spPr>
          <a:xfrm flipH="1">
            <a:off x="4583583" y="2660512"/>
            <a:ext cx="1312625" cy="3527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606AF8C3-7F22-4D7B-BD9B-F046E2509AC5}"/>
              </a:ext>
            </a:extLst>
          </p:cNvPr>
          <p:cNvCxnSpPr>
            <a:cxnSpLocks/>
          </p:cNvCxnSpPr>
          <p:nvPr/>
        </p:nvCxnSpPr>
        <p:spPr>
          <a:xfrm>
            <a:off x="4882933" y="2673857"/>
            <a:ext cx="991265" cy="33935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C047D77E-061E-48A8-913F-65939481D9A6}"/>
              </a:ext>
            </a:extLst>
          </p:cNvPr>
          <p:cNvSpPr/>
          <p:nvPr/>
        </p:nvSpPr>
        <p:spPr>
          <a:xfrm>
            <a:off x="3657677" y="3399933"/>
            <a:ext cx="9957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rgbClr val="010066"/>
                </a:solidFill>
                <a:latin typeface="Times New Roman" pitchFamily="18" charset="0"/>
              </a:rPr>
              <a:t>g'</a:t>
            </a:r>
            <a:r>
              <a:rPr lang="en-GB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49" name="Text Box 3">
            <a:extLst>
              <a:ext uri="{FF2B5EF4-FFF2-40B4-BE49-F238E27FC236}">
                <a16:creationId xmlns:a16="http://schemas.microsoft.com/office/drawing/2014/main" id="{A84EF5E6-8418-42F3-9332-5B25E6C55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248" y="3204415"/>
            <a:ext cx="5909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</a:rPr>
              <a:t>(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10066"/>
                </a:solidFill>
              </a:rPr>
              <a:t>)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50" name="Text Box 3">
            <a:extLst>
              <a:ext uri="{FF2B5EF4-FFF2-40B4-BE49-F238E27FC236}">
                <a16:creationId xmlns:a16="http://schemas.microsoft.com/office/drawing/2014/main" id="{1AD77754-EE56-46FA-ADD2-2CCD45BCF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1478" y="3184187"/>
            <a:ext cx="10806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(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x </a:t>
            </a:r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+ 2</a:t>
            </a:r>
            <a:r>
              <a:rPr lang="en-GB" dirty="0">
                <a:solidFill>
                  <a:srgbClr val="010066"/>
                </a:solidFill>
              </a:rPr>
              <a:t>)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51" name="Text Box 3">
            <a:extLst>
              <a:ext uri="{FF2B5EF4-FFF2-40B4-BE49-F238E27FC236}">
                <a16:creationId xmlns:a16="http://schemas.microsoft.com/office/drawing/2014/main" id="{93652DBB-1D15-453E-B6DC-6CEB4A83A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9186" y="3189910"/>
            <a:ext cx="9210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(1)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 Box 3">
                <a:extLst>
                  <a:ext uri="{FF2B5EF4-FFF2-40B4-BE49-F238E27FC236}">
                    <a16:creationId xmlns:a16="http://schemas.microsoft.com/office/drawing/2014/main" id="{20D9C024-720B-450C-8021-7D7073E1EF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29129" y="3204413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b="1" dirty="0">
                  <a:solidFill>
                    <a:srgbClr val="010066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2" name="Text Box 3">
                <a:extLst>
                  <a:ext uri="{FF2B5EF4-FFF2-40B4-BE49-F238E27FC236}">
                    <a16:creationId xmlns:a16="http://schemas.microsoft.com/office/drawing/2014/main" id="{20D9C024-720B-450C-8021-7D7073E1EF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29129" y="3204413"/>
                <a:ext cx="310910" cy="461665"/>
              </a:xfrm>
              <a:prstGeom prst="rect">
                <a:avLst/>
              </a:prstGeom>
              <a:blipFill>
                <a:blip r:embed="rId8"/>
                <a:stretch>
                  <a:fillRect r="-1960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FF2D8FE-E306-49C4-861B-28C4647A275F}"/>
              </a:ext>
            </a:extLst>
          </p:cNvPr>
          <p:cNvCxnSpPr/>
          <p:nvPr/>
        </p:nvCxnSpPr>
        <p:spPr>
          <a:xfrm>
            <a:off x="4732282" y="3663322"/>
            <a:ext cx="2560320" cy="0"/>
          </a:xfrm>
          <a:prstGeom prst="line">
            <a:avLst/>
          </a:prstGeom>
          <a:ln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 Box 3">
            <a:extLst>
              <a:ext uri="{FF2B5EF4-FFF2-40B4-BE49-F238E27FC236}">
                <a16:creationId xmlns:a16="http://schemas.microsoft.com/office/drawing/2014/main" id="{8933F46F-1ECF-4195-B2A3-62223D60C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8471" y="3204414"/>
            <a:ext cx="6527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(1</a:t>
            </a:r>
            <a:r>
              <a:rPr lang="en-GB" dirty="0">
                <a:solidFill>
                  <a:srgbClr val="010066"/>
                </a:solidFill>
              </a:rPr>
              <a:t>)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56" name="Text Box 3">
            <a:extLst>
              <a:ext uri="{FF2B5EF4-FFF2-40B4-BE49-F238E27FC236}">
                <a16:creationId xmlns:a16="http://schemas.microsoft.com/office/drawing/2014/main" id="{9C240B0D-7289-4917-9EA0-363AD2730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6717" y="3653818"/>
            <a:ext cx="7766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10066"/>
                </a:solidFill>
              </a:rPr>
              <a:t>2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2CC1087D-4343-44E7-8FC0-5DEE38DD046D}"/>
                  </a:ext>
                </a:extLst>
              </p:cNvPr>
              <p:cNvSpPr txBox="1"/>
              <p:nvPr/>
            </p:nvSpPr>
            <p:spPr>
              <a:xfrm>
                <a:off x="3063742" y="1335024"/>
                <a:ext cx="1467518" cy="6915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2CC1087D-4343-44E7-8FC0-5DEE38DD04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3742" y="1335024"/>
                <a:ext cx="1467518" cy="69153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>
            <a:extLst>
              <a:ext uri="{FF2B5EF4-FFF2-40B4-BE49-F238E27FC236}">
                <a16:creationId xmlns:a16="http://schemas.microsoft.com/office/drawing/2014/main" id="{BA00A696-E647-4097-A803-3CDB39A3F9DF}"/>
              </a:ext>
            </a:extLst>
          </p:cNvPr>
          <p:cNvSpPr txBox="1"/>
          <p:nvPr/>
        </p:nvSpPr>
        <p:spPr>
          <a:xfrm>
            <a:off x="301062" y="4197756"/>
            <a:ext cx="2619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Simplifying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9AE6F535-0605-411B-82CA-E11564ECC54C}"/>
              </a:ext>
            </a:extLst>
          </p:cNvPr>
          <p:cNvSpPr/>
          <p:nvPr/>
        </p:nvSpPr>
        <p:spPr>
          <a:xfrm>
            <a:off x="3719139" y="4302025"/>
            <a:ext cx="9957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rgbClr val="010066"/>
                </a:solidFill>
                <a:latin typeface="Times New Roman" pitchFamily="18" charset="0"/>
              </a:rPr>
              <a:t>g'</a:t>
            </a:r>
            <a:r>
              <a:rPr lang="en-GB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62" name="Text Box 3">
            <a:extLst>
              <a:ext uri="{FF2B5EF4-FFF2-40B4-BE49-F238E27FC236}">
                <a16:creationId xmlns:a16="http://schemas.microsoft.com/office/drawing/2014/main" id="{26D76A67-7E05-4D78-8116-018194B92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6656" y="4105606"/>
            <a:ext cx="5909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63" name="Text Box 3">
            <a:extLst>
              <a:ext uri="{FF2B5EF4-FFF2-40B4-BE49-F238E27FC236}">
                <a16:creationId xmlns:a16="http://schemas.microsoft.com/office/drawing/2014/main" id="{CA4F09BC-7175-4EA5-9288-D2C41986B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9812" y="4115483"/>
            <a:ext cx="10806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– 2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 Box 3">
                <a:extLst>
                  <a:ext uri="{FF2B5EF4-FFF2-40B4-BE49-F238E27FC236}">
                    <a16:creationId xmlns:a16="http://schemas.microsoft.com/office/drawing/2014/main" id="{F22094B0-D724-4A71-986A-198AD534D6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41227" y="4105605"/>
                <a:ext cx="48785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b="1" dirty="0">
                  <a:solidFill>
                    <a:srgbClr val="010066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7" name="Text Box 3">
                <a:extLst>
                  <a:ext uri="{FF2B5EF4-FFF2-40B4-BE49-F238E27FC236}">
                    <a16:creationId xmlns:a16="http://schemas.microsoft.com/office/drawing/2014/main" id="{F22094B0-D724-4A71-986A-198AD534D6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41227" y="4105605"/>
                <a:ext cx="487859" cy="461665"/>
              </a:xfrm>
              <a:prstGeom prst="rect">
                <a:avLst/>
              </a:prstGeom>
              <a:blipFill>
                <a:blip r:embed="rId10"/>
                <a:stretch>
                  <a:fillRect r="-2750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0EE21C70-DC13-4A47-A1CD-FE4792EE5064}"/>
              </a:ext>
            </a:extLst>
          </p:cNvPr>
          <p:cNvCxnSpPr/>
          <p:nvPr/>
        </p:nvCxnSpPr>
        <p:spPr>
          <a:xfrm>
            <a:off x="4793744" y="4565414"/>
            <a:ext cx="1371600" cy="0"/>
          </a:xfrm>
          <a:prstGeom prst="line">
            <a:avLst/>
          </a:prstGeom>
          <a:ln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 Box 3">
            <a:extLst>
              <a:ext uri="{FF2B5EF4-FFF2-40B4-BE49-F238E27FC236}">
                <a16:creationId xmlns:a16="http://schemas.microsoft.com/office/drawing/2014/main" id="{CA1ECDCB-9D9A-4565-8B8D-4B8E28A1E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237" y="4574193"/>
            <a:ext cx="7766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10066"/>
                </a:solidFill>
              </a:rPr>
              <a:t>2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891693B-3761-46FC-8D73-B6BCB5AB4C1C}"/>
              </a:ext>
            </a:extLst>
          </p:cNvPr>
          <p:cNvSpPr/>
          <p:nvPr/>
        </p:nvSpPr>
        <p:spPr>
          <a:xfrm>
            <a:off x="3873987" y="5420168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rgbClr val="010066"/>
                </a:solidFill>
                <a:latin typeface="Times New Roman" pitchFamily="18" charset="0"/>
              </a:rPr>
              <a:t>g'</a:t>
            </a:r>
            <a:r>
              <a:rPr lang="en-GB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dirty="0">
                <a:solidFill>
                  <a:srgbClr val="010066"/>
                </a:solidFill>
                <a:latin typeface="Times New Roman" pitchFamily="18" charset="0"/>
              </a:rPr>
              <a:t>) </a:t>
            </a:r>
            <a:r>
              <a:rPr lang="en-GB" i="1" dirty="0">
                <a:solidFill>
                  <a:srgbClr val="010066"/>
                </a:solidFill>
                <a:latin typeface="Times New Roman" pitchFamily="18" charset="0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691585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3" grpId="0"/>
      <p:bldP spid="24" grpId="0"/>
      <p:bldP spid="25" grpId="0"/>
      <p:bldP spid="26" grpId="0" animBg="1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40" grpId="0"/>
      <p:bldP spid="41" grpId="0"/>
      <p:bldP spid="43" grpId="0"/>
      <p:bldP spid="44" grpId="0"/>
      <p:bldP spid="48" grpId="0"/>
      <p:bldP spid="49" grpId="0"/>
      <p:bldP spid="50" grpId="0"/>
      <p:bldP spid="51" grpId="0"/>
      <p:bldP spid="52" grpId="0"/>
      <p:bldP spid="55" grpId="0"/>
      <p:bldP spid="56" grpId="0"/>
      <p:bldP spid="58" grpId="0"/>
      <p:bldP spid="60" grpId="0"/>
      <p:bldP spid="61" grpId="0"/>
      <p:bldP spid="62" grpId="0"/>
      <p:bldP spid="63" grpId="0"/>
      <p:bldP spid="67" grpId="0"/>
      <p:bldP spid="76" grpId="0"/>
      <p:bldP spid="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 Box 3">
            <a:extLst>
              <a:ext uri="{FF2B5EF4-FFF2-40B4-BE49-F238E27FC236}">
                <a16:creationId xmlns:a16="http://schemas.microsoft.com/office/drawing/2014/main" id="{B650A267-1A04-45D0-92B9-C85C4FC2E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147" y="4104331"/>
            <a:ext cx="13323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010066"/>
                </a:solidFill>
                <a:cs typeface="Times New Roman" panose="02020603050405020304" pitchFamily="18" charset="0"/>
              </a:rPr>
              <a:t>(</a:t>
            </a:r>
            <a:r>
              <a:rPr lang="en-GB" sz="1800" i="1" dirty="0">
                <a:solidFill>
                  <a:srgbClr val="010066"/>
                </a:solidFill>
                <a:cs typeface="Times New Roman" panose="02020603050405020304" pitchFamily="18" charset="0"/>
              </a:rPr>
              <a:t>     </a:t>
            </a:r>
            <a:r>
              <a:rPr lang="en-GB" sz="3200" dirty="0">
                <a:solidFill>
                  <a:srgbClr val="010066"/>
                </a:solidFill>
              </a:rPr>
              <a:t>)</a:t>
            </a:r>
            <a:endParaRPr lang="en-GB" sz="3200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39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latin typeface="Comic Sans MS" panose="030F0702030302020204" pitchFamily="66" charset="0"/>
              </a:rPr>
              <a:t>Applying the Inverse Function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468779" y="588725"/>
                <a:ext cx="1806970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8779" y="588725"/>
                <a:ext cx="1806970" cy="6939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Rectangle 64">
            <a:hlinkClick r:id="rId4"/>
            <a:extLst>
              <a:ext uri="{FF2B5EF4-FFF2-40B4-BE49-F238E27FC236}">
                <a16:creationId xmlns:a16="http://schemas.microsoft.com/office/drawing/2014/main" id="{CA096B57-5C1C-4EF7-9B78-31E44B98BD2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>
            <a:hlinkClick r:id="rId4"/>
            <a:extLst>
              <a:ext uri="{FF2B5EF4-FFF2-40B4-BE49-F238E27FC236}">
                <a16:creationId xmlns:a16="http://schemas.microsoft.com/office/drawing/2014/main" id="{E5938070-6728-46D3-B925-3B9F12A0CAA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1964F34-5211-4B8A-88AC-20DD6EEBB7F7}"/>
              </a:ext>
            </a:extLst>
          </p:cNvPr>
          <p:cNvSpPr txBox="1"/>
          <p:nvPr/>
        </p:nvSpPr>
        <p:spPr>
          <a:xfrm>
            <a:off x="376149" y="782963"/>
            <a:ext cx="302977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Find the derivative of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7071197-ED09-42B0-856A-B1E89FA4B49A}"/>
              </a:ext>
            </a:extLst>
          </p:cNvPr>
          <p:cNvSpPr txBox="1"/>
          <p:nvPr/>
        </p:nvSpPr>
        <p:spPr>
          <a:xfrm>
            <a:off x="159839" y="3413493"/>
            <a:ext cx="2619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Apply the chain rule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B0A7B53-0A7D-482B-9F4A-B8A249789B0E}"/>
                  </a:ext>
                </a:extLst>
              </p:cNvPr>
              <p:cNvSpPr txBox="1"/>
              <p:nvPr/>
            </p:nvSpPr>
            <p:spPr>
              <a:xfrm>
                <a:off x="4995277" y="5859292"/>
                <a:ext cx="747705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B0A7B53-0A7D-482B-9F4A-B8A249789B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5277" y="5859292"/>
                <a:ext cx="747705" cy="6939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>
            <a:extLst>
              <a:ext uri="{FF2B5EF4-FFF2-40B4-BE49-F238E27FC236}">
                <a16:creationId xmlns:a16="http://schemas.microsoft.com/office/drawing/2014/main" id="{ABF1F7E2-7F72-495A-81C1-869C0304A4E7}"/>
              </a:ext>
            </a:extLst>
          </p:cNvPr>
          <p:cNvSpPr/>
          <p:nvPr/>
        </p:nvSpPr>
        <p:spPr>
          <a:xfrm>
            <a:off x="6207927" y="6034580"/>
            <a:ext cx="1666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en-US" sz="2400" dirty="0"/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≠ 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0B52680-8166-489F-9ACE-CE574E6C94D7}"/>
              </a:ext>
            </a:extLst>
          </p:cNvPr>
          <p:cNvSpPr/>
          <p:nvPr/>
        </p:nvSpPr>
        <p:spPr>
          <a:xfrm>
            <a:off x="2632624" y="2125141"/>
            <a:ext cx="5598516" cy="118631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16">
                <a:extLst>
                  <a:ext uri="{FF2B5EF4-FFF2-40B4-BE49-F238E27FC236}">
                    <a16:creationId xmlns:a16="http://schemas.microsoft.com/office/drawing/2014/main" id="{0BF3B3F3-DA52-4631-B8B0-7751677AC5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52295" y="2182619"/>
                <a:ext cx="2475848" cy="6166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latin typeface="Calibri" panose="020F0502020204030204" pitchFamily="34" charset="0"/>
                    <a:cs typeface="Calibri" panose="020F0502020204030204" pitchFamily="34" charset="0"/>
                  </a:rPr>
                  <a:t>If</a:t>
                </a:r>
                <a:r>
                  <a:rPr lang="en-GB" sz="2400" dirty="0">
                    <a:solidFill>
                      <a:srgbClr val="010066"/>
                    </a:solidFill>
                  </a:rPr>
                  <a:t>    </a:t>
                </a:r>
                <a:r>
                  <a:rPr lang="en-GB" sz="2400" i="1" dirty="0">
                    <a:solidFill>
                      <a:srgbClr val="010066"/>
                    </a:solidFill>
                    <a:latin typeface="Times New Roman" pitchFamily="18" charset="0"/>
                  </a:rPr>
                  <a:t>g</a:t>
                </a:r>
                <a:r>
                  <a:rPr lang="en-GB" sz="2400" dirty="0">
                    <a:solidFill>
                      <a:srgbClr val="010066"/>
                    </a:solidFill>
                    <a:latin typeface="Times New Roman" pitchFamily="18" charset="0"/>
                  </a:rPr>
                  <a:t>(</a:t>
                </a:r>
                <a:r>
                  <a:rPr lang="en-GB" sz="2400" i="1" dirty="0">
                    <a:solidFill>
                      <a:srgbClr val="010066"/>
                    </a:solidFill>
                    <a:latin typeface="Times New Roman" pitchFamily="18" charset="0"/>
                  </a:rPr>
                  <a:t>x</a:t>
                </a:r>
                <a:r>
                  <a:rPr lang="en-GB" sz="2400" dirty="0">
                    <a:solidFill>
                      <a:srgbClr val="010066"/>
                    </a:solidFill>
                    <a:latin typeface="Times New Roman" pitchFamily="18" charset="0"/>
                  </a:rPr>
                  <a:t>)</a:t>
                </a:r>
                <a:r>
                  <a:rPr lang="en-GB" sz="2400" dirty="0">
                    <a:solidFill>
                      <a:srgbClr val="010066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27" name="Text Box 16">
                <a:extLst>
                  <a:ext uri="{FF2B5EF4-FFF2-40B4-BE49-F238E27FC236}">
                    <a16:creationId xmlns:a16="http://schemas.microsoft.com/office/drawing/2014/main" id="{0BF3B3F3-DA52-4631-B8B0-7751677AC5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52295" y="2182619"/>
                <a:ext cx="2475848" cy="616644"/>
              </a:xfrm>
              <a:prstGeom prst="rect">
                <a:avLst/>
              </a:prstGeom>
              <a:blipFill>
                <a:blip r:embed="rId6"/>
                <a:stretch>
                  <a:fillRect l="-3686" b="-990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16">
            <a:extLst>
              <a:ext uri="{FF2B5EF4-FFF2-40B4-BE49-F238E27FC236}">
                <a16:creationId xmlns:a16="http://schemas.microsoft.com/office/drawing/2014/main" id="{4F5B3677-35E0-42E0-9CCD-5D2FCE024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7751" y="2194670"/>
            <a:ext cx="8198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then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xt Box 16">
            <a:extLst>
              <a:ext uri="{FF2B5EF4-FFF2-40B4-BE49-F238E27FC236}">
                <a16:creationId xmlns:a16="http://schemas.microsoft.com/office/drawing/2014/main" id="{A2C80561-19AE-4105-ABAF-D3778E51A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0957" y="2235640"/>
            <a:ext cx="11026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2400" i="1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A3F379E-CE2C-444E-A828-6CBC50ED19D7}"/>
                  </a:ext>
                </a:extLst>
              </p:cNvPr>
              <p:cNvSpPr txBox="1"/>
              <p:nvPr/>
            </p:nvSpPr>
            <p:spPr>
              <a:xfrm>
                <a:off x="7105657" y="4398642"/>
                <a:ext cx="17793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000" i="1" dirty="0">
                          <a:solidFill>
                            <a:srgbClr val="010066"/>
                          </a:solidFill>
                        </a:rPr>
                        <m:t>x</m:t>
                      </m:r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A3F379E-CE2C-444E-A828-6CBC50ED1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5657" y="4398642"/>
                <a:ext cx="177933" cy="307777"/>
              </a:xfrm>
              <a:prstGeom prst="rect">
                <a:avLst/>
              </a:prstGeom>
              <a:blipFill>
                <a:blip r:embed="rId7"/>
                <a:stretch>
                  <a:fillRect l="-17241" r="-17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9">
            <a:extLst>
              <a:ext uri="{FF2B5EF4-FFF2-40B4-BE49-F238E27FC236}">
                <a16:creationId xmlns:a16="http://schemas.microsoft.com/office/drawing/2014/main" id="{EAB3E16F-8C98-4B31-A519-E69419B31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1397" y="2810586"/>
            <a:ext cx="4876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So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 Box 3">
            <a:extLst>
              <a:ext uri="{FF2B5EF4-FFF2-40B4-BE49-F238E27FC236}">
                <a16:creationId xmlns:a16="http://schemas.microsoft.com/office/drawing/2014/main" id="{9BAF8C2D-3C96-47E9-8D2D-75FCA9138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1559" y="2810679"/>
            <a:ext cx="10636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′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endParaRPr lang="en-GB" sz="2400" i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 Box 7">
            <a:extLst>
              <a:ext uri="{FF2B5EF4-FFF2-40B4-BE49-F238E27FC236}">
                <a16:creationId xmlns:a16="http://schemas.microsoft.com/office/drawing/2014/main" id="{46727583-5EEA-48EC-B928-B7C837109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628" y="2350820"/>
            <a:ext cx="21338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Define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000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 Box 7">
            <a:extLst>
              <a:ext uri="{FF2B5EF4-FFF2-40B4-BE49-F238E27FC236}">
                <a16:creationId xmlns:a16="http://schemas.microsoft.com/office/drawing/2014/main" id="{47A0C0E4-9A86-400E-B9BC-BC838F663D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886" y="2833145"/>
            <a:ext cx="22829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f ′</a:t>
            </a:r>
            <a:r>
              <a:rPr lang="en-GB" sz="2000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endParaRPr lang="en-GB" sz="20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 Box 7">
            <a:extLst>
              <a:ext uri="{FF2B5EF4-FFF2-40B4-BE49-F238E27FC236}">
                <a16:creationId xmlns:a16="http://schemas.microsoft.com/office/drawing/2014/main" id="{C164A9C3-790A-4AD1-91C5-72E4FD6F2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316" y="1564607"/>
            <a:ext cx="35379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the inverse function theorem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047D77E-061E-48A8-913F-65939481D9A6}"/>
              </a:ext>
            </a:extLst>
          </p:cNvPr>
          <p:cNvSpPr/>
          <p:nvPr/>
        </p:nvSpPr>
        <p:spPr>
          <a:xfrm>
            <a:off x="3799505" y="4471385"/>
            <a:ext cx="1072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rgbClr val="010066"/>
                </a:solidFill>
                <a:latin typeface="Times New Roman" pitchFamily="18" charset="0"/>
              </a:rPr>
              <a:t>g '</a:t>
            </a:r>
            <a:r>
              <a:rPr lang="en-GB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50" name="Text Box 3">
            <a:extLst>
              <a:ext uri="{FF2B5EF4-FFF2-40B4-BE49-F238E27FC236}">
                <a16:creationId xmlns:a16="http://schemas.microsoft.com/office/drawing/2014/main" id="{1AD77754-EE56-46FA-ADD2-2CCD45BCF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3245" y="4134321"/>
            <a:ext cx="10806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10066"/>
                </a:solidFill>
                <a:cs typeface="Times New Roman" panose="02020603050405020304" pitchFamily="18" charset="0"/>
              </a:rPr>
              <a:t>2</a:t>
            </a:r>
            <a:endParaRPr lang="en-GB" sz="2000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 Box 3">
                <a:extLst>
                  <a:ext uri="{FF2B5EF4-FFF2-40B4-BE49-F238E27FC236}">
                    <a16:creationId xmlns:a16="http://schemas.microsoft.com/office/drawing/2014/main" id="{20D9C024-720B-450C-8021-7D7073E1EF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41816" y="4755592"/>
                <a:ext cx="59093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1800" b="1" dirty="0">
                  <a:solidFill>
                    <a:srgbClr val="010066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2" name="Text Box 3">
                <a:extLst>
                  <a:ext uri="{FF2B5EF4-FFF2-40B4-BE49-F238E27FC236}">
                    <a16:creationId xmlns:a16="http://schemas.microsoft.com/office/drawing/2014/main" id="{20D9C024-720B-450C-8021-7D7073E1EF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41816" y="4755592"/>
                <a:ext cx="590938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FF2D8FE-E306-49C4-861B-28C4647A275F}"/>
              </a:ext>
            </a:extLst>
          </p:cNvPr>
          <p:cNvCxnSpPr/>
          <p:nvPr/>
        </p:nvCxnSpPr>
        <p:spPr>
          <a:xfrm>
            <a:off x="4874110" y="4734774"/>
            <a:ext cx="1463040" cy="0"/>
          </a:xfrm>
          <a:prstGeom prst="line">
            <a:avLst/>
          </a:prstGeom>
          <a:ln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 Box 3">
            <a:extLst>
              <a:ext uri="{FF2B5EF4-FFF2-40B4-BE49-F238E27FC236}">
                <a16:creationId xmlns:a16="http://schemas.microsoft.com/office/drawing/2014/main" id="{8933F46F-1ECF-4195-B2A3-62223D60C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6315" y="4329601"/>
            <a:ext cx="6527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1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56" name="Text Box 3">
            <a:extLst>
              <a:ext uri="{FF2B5EF4-FFF2-40B4-BE49-F238E27FC236}">
                <a16:creationId xmlns:a16="http://schemas.microsoft.com/office/drawing/2014/main" id="{9C240B0D-7289-4917-9EA0-363AD2730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379" y="5081419"/>
            <a:ext cx="38854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baseline="30000" dirty="0">
                <a:solidFill>
                  <a:srgbClr val="010066"/>
                </a:solidFill>
              </a:rPr>
              <a:t>2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A00A696-E647-4097-A803-3CDB39A3F9DF}"/>
              </a:ext>
            </a:extLst>
          </p:cNvPr>
          <p:cNvSpPr txBox="1"/>
          <p:nvPr/>
        </p:nvSpPr>
        <p:spPr>
          <a:xfrm>
            <a:off x="207305" y="4369479"/>
            <a:ext cx="2619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Applying </a:t>
            </a:r>
            <a:r>
              <a:rPr lang="en-GB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inverse function theorem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891693B-3761-46FC-8D73-B6BCB5AB4C1C}"/>
              </a:ext>
            </a:extLst>
          </p:cNvPr>
          <p:cNvSpPr/>
          <p:nvPr/>
        </p:nvSpPr>
        <p:spPr>
          <a:xfrm>
            <a:off x="3922547" y="6034580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rgbClr val="010066"/>
                </a:solidFill>
                <a:latin typeface="Times New Roman" pitchFamily="18" charset="0"/>
              </a:rPr>
              <a:t>g '</a:t>
            </a:r>
            <a:r>
              <a:rPr lang="en-GB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dirty="0">
                <a:solidFill>
                  <a:srgbClr val="010066"/>
                </a:solidFill>
                <a:latin typeface="Times New Roman" pitchFamily="18" charset="0"/>
              </a:rPr>
              <a:t>) </a:t>
            </a:r>
            <a:r>
              <a:rPr lang="en-GB" i="1" dirty="0">
                <a:solidFill>
                  <a:srgbClr val="010066"/>
                </a:solidFill>
                <a:latin typeface="Times New Roman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5102D1FC-465C-418A-93F6-517E477E92F4}"/>
                  </a:ext>
                </a:extLst>
              </p:cNvPr>
              <p:cNvSpPr txBox="1"/>
              <p:nvPr/>
            </p:nvSpPr>
            <p:spPr>
              <a:xfrm>
                <a:off x="5371719" y="1300366"/>
                <a:ext cx="1083630" cy="7579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i="1" dirty="0">
                              <a:cs typeface="Times New Roman" panose="02020603050405020304" pitchFamily="18" charset="0"/>
                            </a:rPr>
                            <m:t>f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cs typeface="Times New Roman" panose="02020603050405020304" pitchFamily="18" charset="0"/>
                            </a:rPr>
                            <m:t> ′ </m:t>
                          </m:r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b="0" i="1" dirty="0" smtClean="0">
                              <a:cs typeface="Times New Roman" panose="02020603050405020304" pitchFamily="18" charset="0"/>
                            </a:rPr>
                            <m:t>g</m:t>
                          </m:r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))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5102D1FC-465C-418A-93F6-517E477E92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1719" y="1300366"/>
                <a:ext cx="1083630" cy="757900"/>
              </a:xfrm>
              <a:prstGeom prst="rect">
                <a:avLst/>
              </a:prstGeom>
              <a:blipFill>
                <a:blip r:embed="rId9"/>
                <a:stretch>
                  <a:fillRect l="-11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1C37F115-C49B-49E8-A0B3-65856D23824A}"/>
                  </a:ext>
                </a:extLst>
              </p:cNvPr>
              <p:cNvSpPr txBox="1"/>
              <p:nvPr/>
            </p:nvSpPr>
            <p:spPr>
              <a:xfrm>
                <a:off x="3926405" y="1462568"/>
                <a:ext cx="134934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d>
                      <m:r>
                        <a:rPr lang="en-GB" i="1" smtClean="0"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1C37F115-C49B-49E8-A0B3-65856D2382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405" y="1462568"/>
                <a:ext cx="1349344" cy="369332"/>
              </a:xfrm>
              <a:prstGeom prst="rect">
                <a:avLst/>
              </a:prstGeom>
              <a:blipFill>
                <a:blip r:embed="rId10"/>
                <a:stretch>
                  <a:fillRect r="-1810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Rectangle 63">
            <a:extLst>
              <a:ext uri="{FF2B5EF4-FFF2-40B4-BE49-F238E27FC236}">
                <a16:creationId xmlns:a16="http://schemas.microsoft.com/office/drawing/2014/main" id="{27CFC4E3-EB3E-4376-B387-B19B4B0631E9}"/>
              </a:ext>
            </a:extLst>
          </p:cNvPr>
          <p:cNvSpPr/>
          <p:nvPr/>
        </p:nvSpPr>
        <p:spPr>
          <a:xfrm>
            <a:off x="6424238" y="2226695"/>
            <a:ext cx="1186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rgbClr val="010066"/>
                </a:solidFill>
                <a:latin typeface="Times New Roman" pitchFamily="18" charset="0"/>
              </a:rPr>
              <a:t>g</a:t>
            </a:r>
            <a:r>
              <a:rPr lang="en-GB" i="1" baseline="30000" dirty="0">
                <a:solidFill>
                  <a:srgbClr val="010066"/>
                </a:solidFill>
                <a:latin typeface="Times New Roman" pitchFamily="18" charset="0"/>
              </a:rPr>
              <a:t>–</a:t>
            </a:r>
            <a:r>
              <a:rPr lang="en-GB" baseline="30000" dirty="0">
                <a:solidFill>
                  <a:srgbClr val="010066"/>
                </a:solidFill>
                <a:latin typeface="Times New Roman" pitchFamily="18" charset="0"/>
              </a:rPr>
              <a:t>1 </a:t>
            </a:r>
            <a:r>
              <a:rPr lang="en-GB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 Box 16">
                <a:extLst>
                  <a:ext uri="{FF2B5EF4-FFF2-40B4-BE49-F238E27FC236}">
                    <a16:creationId xmlns:a16="http://schemas.microsoft.com/office/drawing/2014/main" id="{3727DB24-F0F0-48AD-9ADA-E4CFBB89C4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25974" y="2138222"/>
                <a:ext cx="708303" cy="6166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10066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69" name="Text Box 16">
                <a:extLst>
                  <a:ext uri="{FF2B5EF4-FFF2-40B4-BE49-F238E27FC236}">
                    <a16:creationId xmlns:a16="http://schemas.microsoft.com/office/drawing/2014/main" id="{3727DB24-F0F0-48AD-9ADA-E4CFBB89C4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25974" y="2138222"/>
                <a:ext cx="708303" cy="61664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 Box 3">
            <a:extLst>
              <a:ext uri="{FF2B5EF4-FFF2-40B4-BE49-F238E27FC236}">
                <a16:creationId xmlns:a16="http://schemas.microsoft.com/office/drawing/2014/main" id="{55E8E6C9-0352-412E-8A34-092109939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1010" y="3372241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2</a:t>
            </a:r>
            <a:endParaRPr lang="en-GB" sz="2400" i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 Box 3">
            <a:extLst>
              <a:ext uri="{FF2B5EF4-FFF2-40B4-BE49-F238E27FC236}">
                <a16:creationId xmlns:a16="http://schemas.microsoft.com/office/drawing/2014/main" id="{4E553AF7-5DA8-40FE-AA29-1C95328F9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3740" y="3366518"/>
            <a:ext cx="14351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(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x </a:t>
            </a:r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– 1</a:t>
            </a:r>
            <a:r>
              <a:rPr lang="en-GB" dirty="0">
                <a:solidFill>
                  <a:srgbClr val="010066"/>
                </a:solidFill>
              </a:rPr>
              <a:t>)</a:t>
            </a:r>
            <a:r>
              <a:rPr lang="en-GB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–1</a:t>
            </a:r>
          </a:p>
        </p:txBody>
      </p:sp>
      <p:sp>
        <p:nvSpPr>
          <p:cNvPr id="73" name="Text Box 3">
            <a:extLst>
              <a:ext uri="{FF2B5EF4-FFF2-40B4-BE49-F238E27FC236}">
                <a16:creationId xmlns:a16="http://schemas.microsoft.com/office/drawing/2014/main" id="{C841CA49-AE2F-4AA8-BE15-44EC837FF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9505" y="3861393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′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2</a:t>
            </a:r>
            <a:endParaRPr lang="en-GB" sz="2400" i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Text Box 3">
            <a:extLst>
              <a:ext uri="{FF2B5EF4-FFF2-40B4-BE49-F238E27FC236}">
                <a16:creationId xmlns:a16="http://schemas.microsoft.com/office/drawing/2014/main" id="{4F1D7BB8-AA44-436D-8DCF-8292EC3BEE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6076" y="3826538"/>
            <a:ext cx="14351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(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x </a:t>
            </a:r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– 1</a:t>
            </a:r>
            <a:r>
              <a:rPr lang="en-GB" dirty="0">
                <a:solidFill>
                  <a:srgbClr val="010066"/>
                </a:solidFill>
              </a:rPr>
              <a:t>)</a:t>
            </a:r>
            <a:r>
              <a:rPr lang="en-GB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–2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99BA95A-B5F2-4A8B-BC84-1B20F55A2CD3}"/>
              </a:ext>
            </a:extLst>
          </p:cNvPr>
          <p:cNvSpPr txBox="1"/>
          <p:nvPr/>
        </p:nvSpPr>
        <p:spPr>
          <a:xfrm>
            <a:off x="4896404" y="3854850"/>
            <a:ext cx="9300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(– 1</a:t>
            </a:r>
            <a:r>
              <a:rPr lang="en-GB" dirty="0">
                <a:solidFill>
                  <a:srgbClr val="010066"/>
                </a:solidFill>
              </a:rPr>
              <a:t>)</a:t>
            </a:r>
            <a:endParaRPr lang="en-GB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39D808E-EC13-45F2-9C03-3DDA25309E32}"/>
              </a:ext>
            </a:extLst>
          </p:cNvPr>
          <p:cNvSpPr txBox="1"/>
          <p:nvPr/>
        </p:nvSpPr>
        <p:spPr>
          <a:xfrm>
            <a:off x="6538434" y="3838661"/>
            <a:ext cx="55885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(1</a:t>
            </a:r>
            <a:r>
              <a:rPr lang="en-GB" dirty="0">
                <a:solidFill>
                  <a:srgbClr val="010066"/>
                </a:solidFill>
              </a:rPr>
              <a:t>)</a:t>
            </a:r>
            <a:endParaRPr lang="en-GB" dirty="0"/>
          </a:p>
        </p:txBody>
      </p:sp>
      <p:sp>
        <p:nvSpPr>
          <p:cNvPr id="79" name="Text Box 3">
            <a:extLst>
              <a:ext uri="{FF2B5EF4-FFF2-40B4-BE49-F238E27FC236}">
                <a16:creationId xmlns:a16="http://schemas.microsoft.com/office/drawing/2014/main" id="{D90D1093-16CB-4A56-93F8-A83006C3C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9765" y="2652481"/>
            <a:ext cx="576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010066"/>
                </a:solidFill>
                <a:cs typeface="Times New Roman" panose="02020603050405020304" pitchFamily="18" charset="0"/>
              </a:rPr>
              <a:t>– 2</a:t>
            </a:r>
            <a:endParaRPr lang="en-GB" sz="1800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8B817C4E-A498-4C58-B6BE-A3D37459D509}"/>
              </a:ext>
            </a:extLst>
          </p:cNvPr>
          <p:cNvCxnSpPr/>
          <p:nvPr/>
        </p:nvCxnSpPr>
        <p:spPr>
          <a:xfrm>
            <a:off x="6587868" y="3000740"/>
            <a:ext cx="822960" cy="0"/>
          </a:xfrm>
          <a:prstGeom prst="line">
            <a:avLst/>
          </a:prstGeom>
          <a:ln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 Box 3">
            <a:extLst>
              <a:ext uri="{FF2B5EF4-FFF2-40B4-BE49-F238E27FC236}">
                <a16:creationId xmlns:a16="http://schemas.microsoft.com/office/drawing/2014/main" id="{EA12DEBE-BA80-46F7-A16C-8EFF89A528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1632" y="2969054"/>
            <a:ext cx="10991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010066"/>
                </a:solidFill>
                <a:cs typeface="Times New Roman" panose="02020603050405020304" pitchFamily="18" charset="0"/>
              </a:rPr>
              <a:t>(</a:t>
            </a:r>
            <a:r>
              <a:rPr lang="en-GB" sz="1800" i="1" dirty="0">
                <a:solidFill>
                  <a:srgbClr val="010066"/>
                </a:solidFill>
                <a:cs typeface="Times New Roman" panose="02020603050405020304" pitchFamily="18" charset="0"/>
              </a:rPr>
              <a:t>x </a:t>
            </a:r>
            <a:r>
              <a:rPr lang="en-GB" sz="1800" dirty="0">
                <a:solidFill>
                  <a:srgbClr val="010066"/>
                </a:solidFill>
                <a:cs typeface="Times New Roman" panose="02020603050405020304" pitchFamily="18" charset="0"/>
              </a:rPr>
              <a:t>– 1</a:t>
            </a:r>
            <a:r>
              <a:rPr lang="en-GB" sz="1800" dirty="0">
                <a:solidFill>
                  <a:srgbClr val="010066"/>
                </a:solidFill>
              </a:rPr>
              <a:t>)</a:t>
            </a:r>
            <a:r>
              <a:rPr lang="en-GB" sz="1800" baseline="30000" dirty="0">
                <a:solidFill>
                  <a:srgbClr val="010066"/>
                </a:solidFill>
              </a:rPr>
              <a:t>2</a:t>
            </a:r>
            <a:endParaRPr lang="en-GB" sz="1800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82" name="Text Box 3">
            <a:extLst>
              <a:ext uri="{FF2B5EF4-FFF2-40B4-BE49-F238E27FC236}">
                <a16:creationId xmlns:a16="http://schemas.microsoft.com/office/drawing/2014/main" id="{7F40F2C7-0200-4B5E-81A8-B96DC628AA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6412" y="4704140"/>
            <a:ext cx="576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010066"/>
                </a:solidFill>
                <a:cs typeface="Times New Roman" panose="02020603050405020304" pitchFamily="18" charset="0"/>
              </a:rPr>
              <a:t>– 2</a:t>
            </a:r>
            <a:endParaRPr lang="en-GB" sz="1800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49FF6F67-8562-476D-AE1B-9C11BDFA6A32}"/>
              </a:ext>
            </a:extLst>
          </p:cNvPr>
          <p:cNvCxnSpPr/>
          <p:nvPr/>
        </p:nvCxnSpPr>
        <p:spPr>
          <a:xfrm>
            <a:off x="4984515" y="5052399"/>
            <a:ext cx="1188720" cy="0"/>
          </a:xfrm>
          <a:prstGeom prst="line">
            <a:avLst/>
          </a:prstGeom>
          <a:ln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 Box 3">
            <a:extLst>
              <a:ext uri="{FF2B5EF4-FFF2-40B4-BE49-F238E27FC236}">
                <a16:creationId xmlns:a16="http://schemas.microsoft.com/office/drawing/2014/main" id="{0E06CC30-02BF-41EE-8636-F95F8CB53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8821" y="5020713"/>
            <a:ext cx="13323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010066"/>
                </a:solidFill>
                <a:cs typeface="Times New Roman" panose="02020603050405020304" pitchFamily="18" charset="0"/>
              </a:rPr>
              <a:t>(</a:t>
            </a:r>
            <a:r>
              <a:rPr lang="en-GB" sz="1800" i="1" dirty="0">
                <a:solidFill>
                  <a:srgbClr val="010066"/>
                </a:solidFill>
                <a:cs typeface="Times New Roman" panose="02020603050405020304" pitchFamily="18" charset="0"/>
              </a:rPr>
              <a:t>         </a:t>
            </a:r>
            <a:r>
              <a:rPr lang="en-GB" sz="1800" dirty="0">
                <a:solidFill>
                  <a:srgbClr val="010066"/>
                </a:solidFill>
                <a:cs typeface="Times New Roman" panose="02020603050405020304" pitchFamily="18" charset="0"/>
              </a:rPr>
              <a:t>– 1</a:t>
            </a:r>
            <a:r>
              <a:rPr lang="en-GB" sz="3200" dirty="0">
                <a:solidFill>
                  <a:srgbClr val="010066"/>
                </a:solidFill>
              </a:rPr>
              <a:t>)</a:t>
            </a:r>
            <a:endParaRPr lang="en-GB" sz="3200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4EB51044-2A2E-426C-8494-BE8DCBD57F7C}"/>
                  </a:ext>
                </a:extLst>
              </p:cNvPr>
              <p:cNvSpPr txBox="1"/>
              <p:nvPr/>
            </p:nvSpPr>
            <p:spPr>
              <a:xfrm>
                <a:off x="5005272" y="5076507"/>
                <a:ext cx="656980" cy="6166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4EB51044-2A2E-426C-8494-BE8DCBD57F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5272" y="5076507"/>
                <a:ext cx="656980" cy="61664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Rectangle 85">
            <a:extLst>
              <a:ext uri="{FF2B5EF4-FFF2-40B4-BE49-F238E27FC236}">
                <a16:creationId xmlns:a16="http://schemas.microsoft.com/office/drawing/2014/main" id="{B07000F0-886A-4D41-875B-68DDF6AC57AD}"/>
              </a:ext>
            </a:extLst>
          </p:cNvPr>
          <p:cNvSpPr/>
          <p:nvPr/>
        </p:nvSpPr>
        <p:spPr>
          <a:xfrm>
            <a:off x="6408973" y="4495256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Times New Roman" pitchFamily="18" charset="0"/>
              </a:rPr>
              <a:t>=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6F35F11-DFEE-45FB-A5F7-40B2B85EAA21}"/>
              </a:ext>
            </a:extLst>
          </p:cNvPr>
          <p:cNvCxnSpPr/>
          <p:nvPr/>
        </p:nvCxnSpPr>
        <p:spPr>
          <a:xfrm>
            <a:off x="7053574" y="4457632"/>
            <a:ext cx="274320" cy="0"/>
          </a:xfrm>
          <a:prstGeom prst="line">
            <a:avLst/>
          </a:prstGeom>
          <a:ln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 Box 3">
            <a:extLst>
              <a:ext uri="{FF2B5EF4-FFF2-40B4-BE49-F238E27FC236}">
                <a16:creationId xmlns:a16="http://schemas.microsoft.com/office/drawing/2014/main" id="{A4839A21-628D-476A-98CC-4C959E172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0218" y="4147214"/>
            <a:ext cx="38854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baseline="30000" dirty="0">
                <a:solidFill>
                  <a:srgbClr val="010066"/>
                </a:solidFill>
              </a:rPr>
              <a:t>2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F12482D9-3F77-4A49-909D-32BDAAAC3258}"/>
              </a:ext>
            </a:extLst>
          </p:cNvPr>
          <p:cNvCxnSpPr/>
          <p:nvPr/>
        </p:nvCxnSpPr>
        <p:spPr>
          <a:xfrm>
            <a:off x="6746169" y="4745523"/>
            <a:ext cx="914400" cy="0"/>
          </a:xfrm>
          <a:prstGeom prst="line">
            <a:avLst/>
          </a:prstGeom>
          <a:ln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62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  <p:bldP spid="23" grpId="0"/>
      <p:bldP spid="24" grpId="0"/>
      <p:bldP spid="25" grpId="0"/>
      <p:bldP spid="26" grpId="0" animBg="1"/>
      <p:bldP spid="27" grpId="0"/>
      <p:bldP spid="28" grpId="0"/>
      <p:bldP spid="29" grpId="0"/>
      <p:bldP spid="30" grpId="0"/>
      <p:bldP spid="31" grpId="0"/>
      <p:bldP spid="32" grpId="0"/>
      <p:bldP spid="34" grpId="0"/>
      <p:bldP spid="35" grpId="0"/>
      <p:bldP spid="36" grpId="0"/>
      <p:bldP spid="48" grpId="0"/>
      <p:bldP spid="50" grpId="0"/>
      <p:bldP spid="52" grpId="0"/>
      <p:bldP spid="55" grpId="0"/>
      <p:bldP spid="56" grpId="0"/>
      <p:bldP spid="60" grpId="0"/>
      <p:bldP spid="77" grpId="0"/>
      <p:bldP spid="53" grpId="0"/>
      <p:bldP spid="57" grpId="0"/>
      <p:bldP spid="64" grpId="0"/>
      <p:bldP spid="69" grpId="0"/>
      <p:bldP spid="71" grpId="0"/>
      <p:bldP spid="72" grpId="0"/>
      <p:bldP spid="73" grpId="0"/>
      <p:bldP spid="74" grpId="0"/>
      <p:bldP spid="75" grpId="0"/>
      <p:bldP spid="78" grpId="0"/>
      <p:bldP spid="79" grpId="0"/>
      <p:bldP spid="81" grpId="0"/>
      <p:bldP spid="82" grpId="0"/>
      <p:bldP spid="84" grpId="0"/>
      <p:bldP spid="85" grpId="0"/>
      <p:bldP spid="86" grpId="0"/>
      <p:bldP spid="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latin typeface="Comic Sans MS" panose="030F0702030302020204" pitchFamily="66" charset="0"/>
              </a:rPr>
              <a:t>Applying the Inverse Function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426211" y="784474"/>
                <a:ext cx="1507529" cy="3734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6211" y="784474"/>
                <a:ext cx="1507529" cy="373436"/>
              </a:xfrm>
              <a:prstGeom prst="rect">
                <a:avLst/>
              </a:prstGeom>
              <a:blipFill>
                <a:blip r:embed="rId3"/>
                <a:stretch>
                  <a:fillRect l="-4453" r="-1619" b="-278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Rectangle 64">
            <a:hlinkClick r:id="rId4"/>
            <a:extLst>
              <a:ext uri="{FF2B5EF4-FFF2-40B4-BE49-F238E27FC236}">
                <a16:creationId xmlns:a16="http://schemas.microsoft.com/office/drawing/2014/main" id="{CA096B57-5C1C-4EF7-9B78-31E44B98BD2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>
            <a:hlinkClick r:id="rId4"/>
            <a:extLst>
              <a:ext uri="{FF2B5EF4-FFF2-40B4-BE49-F238E27FC236}">
                <a16:creationId xmlns:a16="http://schemas.microsoft.com/office/drawing/2014/main" id="{E5938070-6728-46D3-B925-3B9F12A0CAA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1964F34-5211-4B8A-88AC-20DD6EEBB7F7}"/>
              </a:ext>
            </a:extLst>
          </p:cNvPr>
          <p:cNvSpPr txBox="1"/>
          <p:nvPr/>
        </p:nvSpPr>
        <p:spPr>
          <a:xfrm>
            <a:off x="376149" y="782963"/>
            <a:ext cx="302977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Find the derivative of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B0A7B53-0A7D-482B-9F4A-B8A249789B0E}"/>
                  </a:ext>
                </a:extLst>
              </p:cNvPr>
              <p:cNvSpPr txBox="1"/>
              <p:nvPr/>
            </p:nvSpPr>
            <p:spPr>
              <a:xfrm>
                <a:off x="5128935" y="4765271"/>
                <a:ext cx="1107995" cy="7629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g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B0A7B53-0A7D-482B-9F4A-B8A249789B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8935" y="4765271"/>
                <a:ext cx="1107995" cy="7629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>
            <a:extLst>
              <a:ext uri="{FF2B5EF4-FFF2-40B4-BE49-F238E27FC236}">
                <a16:creationId xmlns:a16="http://schemas.microsoft.com/office/drawing/2014/main" id="{90B52680-8166-489F-9ACE-CE574E6C94D7}"/>
              </a:ext>
            </a:extLst>
          </p:cNvPr>
          <p:cNvSpPr/>
          <p:nvPr/>
        </p:nvSpPr>
        <p:spPr>
          <a:xfrm>
            <a:off x="2632624" y="2125141"/>
            <a:ext cx="5598516" cy="118631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16">
                <a:extLst>
                  <a:ext uri="{FF2B5EF4-FFF2-40B4-BE49-F238E27FC236}">
                    <a16:creationId xmlns:a16="http://schemas.microsoft.com/office/drawing/2014/main" id="{0BF3B3F3-DA52-4631-B8B0-7751677AC5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52295" y="2182619"/>
                <a:ext cx="2475848" cy="4657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latin typeface="Calibri" panose="020F0502020204030204" pitchFamily="34" charset="0"/>
                    <a:cs typeface="Calibri" panose="020F0502020204030204" pitchFamily="34" charset="0"/>
                  </a:rPr>
                  <a:t>If</a:t>
                </a:r>
                <a:r>
                  <a:rPr lang="en-GB" sz="2400" dirty="0">
                    <a:solidFill>
                      <a:srgbClr val="010066"/>
                    </a:solidFill>
                  </a:rPr>
                  <a:t>    </a:t>
                </a:r>
                <a:r>
                  <a:rPr lang="en-GB" sz="2400" i="1" dirty="0">
                    <a:solidFill>
                      <a:srgbClr val="010066"/>
                    </a:solidFill>
                    <a:latin typeface="Times New Roman" pitchFamily="18" charset="0"/>
                  </a:rPr>
                  <a:t>g</a:t>
                </a:r>
                <a:r>
                  <a:rPr lang="en-GB" sz="2400" dirty="0">
                    <a:solidFill>
                      <a:srgbClr val="010066"/>
                    </a:solidFill>
                    <a:latin typeface="Times New Roman" pitchFamily="18" charset="0"/>
                  </a:rPr>
                  <a:t>(</a:t>
                </a:r>
                <a:r>
                  <a:rPr lang="en-GB" sz="2400" i="1" dirty="0">
                    <a:solidFill>
                      <a:srgbClr val="010066"/>
                    </a:solidFill>
                    <a:latin typeface="Times New Roman" pitchFamily="18" charset="0"/>
                  </a:rPr>
                  <a:t>x</a:t>
                </a:r>
                <a:r>
                  <a:rPr lang="en-GB" sz="2400" dirty="0">
                    <a:solidFill>
                      <a:srgbClr val="010066"/>
                    </a:solidFill>
                    <a:latin typeface="Times New Roman" pitchFamily="18" charset="0"/>
                  </a:rPr>
                  <a:t>)</a:t>
                </a:r>
                <a:r>
                  <a:rPr lang="en-GB" sz="2400" dirty="0">
                    <a:solidFill>
                      <a:srgbClr val="010066"/>
                    </a:solidFill>
                  </a:rPr>
                  <a:t> =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</m:deg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endParaRPr lang="en-US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27" name="Text Box 16">
                <a:extLst>
                  <a:ext uri="{FF2B5EF4-FFF2-40B4-BE49-F238E27FC236}">
                    <a16:creationId xmlns:a16="http://schemas.microsoft.com/office/drawing/2014/main" id="{0BF3B3F3-DA52-4631-B8B0-7751677AC5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52295" y="2182619"/>
                <a:ext cx="2475848" cy="465769"/>
              </a:xfrm>
              <a:prstGeom prst="rect">
                <a:avLst/>
              </a:prstGeom>
              <a:blipFill>
                <a:blip r:embed="rId6"/>
                <a:stretch>
                  <a:fillRect l="-3686" t="-10526" b="-302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16">
            <a:extLst>
              <a:ext uri="{FF2B5EF4-FFF2-40B4-BE49-F238E27FC236}">
                <a16:creationId xmlns:a16="http://schemas.microsoft.com/office/drawing/2014/main" id="{4F5B3677-35E0-42E0-9CCD-5D2FCE024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7751" y="2194670"/>
            <a:ext cx="8198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then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xt Box 16">
            <a:extLst>
              <a:ext uri="{FF2B5EF4-FFF2-40B4-BE49-F238E27FC236}">
                <a16:creationId xmlns:a16="http://schemas.microsoft.com/office/drawing/2014/main" id="{A2C80561-19AE-4105-ABAF-D3778E51A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0957" y="2235640"/>
            <a:ext cx="11026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2400" i="1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9">
            <a:extLst>
              <a:ext uri="{FF2B5EF4-FFF2-40B4-BE49-F238E27FC236}">
                <a16:creationId xmlns:a16="http://schemas.microsoft.com/office/drawing/2014/main" id="{EAB3E16F-8C98-4B31-A519-E69419B31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1397" y="2810586"/>
            <a:ext cx="4876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So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 Box 3">
            <a:extLst>
              <a:ext uri="{FF2B5EF4-FFF2-40B4-BE49-F238E27FC236}">
                <a16:creationId xmlns:a16="http://schemas.microsoft.com/office/drawing/2014/main" id="{9BAF8C2D-3C96-47E9-8D2D-75FCA9138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1559" y="2810679"/>
            <a:ext cx="10636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′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endParaRPr lang="en-GB" sz="2400" i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 Box 7">
            <a:extLst>
              <a:ext uri="{FF2B5EF4-FFF2-40B4-BE49-F238E27FC236}">
                <a16:creationId xmlns:a16="http://schemas.microsoft.com/office/drawing/2014/main" id="{46727583-5EEA-48EC-B928-B7C837109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628" y="2350820"/>
            <a:ext cx="21338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Define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000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 Box 7">
            <a:extLst>
              <a:ext uri="{FF2B5EF4-FFF2-40B4-BE49-F238E27FC236}">
                <a16:creationId xmlns:a16="http://schemas.microsoft.com/office/drawing/2014/main" id="{47A0C0E4-9A86-400E-B9BC-BC838F663D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886" y="2833145"/>
            <a:ext cx="22829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f ′</a:t>
            </a:r>
            <a:r>
              <a:rPr lang="en-GB" sz="2000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endParaRPr lang="en-GB" sz="20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 Box 7">
            <a:extLst>
              <a:ext uri="{FF2B5EF4-FFF2-40B4-BE49-F238E27FC236}">
                <a16:creationId xmlns:a16="http://schemas.microsoft.com/office/drawing/2014/main" id="{C164A9C3-790A-4AD1-91C5-72E4FD6F2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316" y="1564607"/>
            <a:ext cx="35379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the inverse function theorem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047D77E-061E-48A8-913F-65939481D9A6}"/>
              </a:ext>
            </a:extLst>
          </p:cNvPr>
          <p:cNvSpPr/>
          <p:nvPr/>
        </p:nvSpPr>
        <p:spPr>
          <a:xfrm>
            <a:off x="3933163" y="3839029"/>
            <a:ext cx="1072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rgbClr val="010066"/>
                </a:solidFill>
                <a:latin typeface="Times New Roman" pitchFamily="18" charset="0"/>
              </a:rPr>
              <a:t>g '</a:t>
            </a:r>
            <a:r>
              <a:rPr lang="en-GB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FF2D8FE-E306-49C4-861B-28C4647A275F}"/>
              </a:ext>
            </a:extLst>
          </p:cNvPr>
          <p:cNvCxnSpPr/>
          <p:nvPr/>
        </p:nvCxnSpPr>
        <p:spPr>
          <a:xfrm>
            <a:off x="5007768" y="4102418"/>
            <a:ext cx="1463040" cy="0"/>
          </a:xfrm>
          <a:prstGeom prst="line">
            <a:avLst/>
          </a:prstGeom>
          <a:ln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 Box 3">
            <a:extLst>
              <a:ext uri="{FF2B5EF4-FFF2-40B4-BE49-F238E27FC236}">
                <a16:creationId xmlns:a16="http://schemas.microsoft.com/office/drawing/2014/main" id="{8933F46F-1ECF-4195-B2A3-62223D60C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9973" y="3697245"/>
            <a:ext cx="6527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1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56" name="Text Box 3">
            <a:extLst>
              <a:ext uri="{FF2B5EF4-FFF2-40B4-BE49-F238E27FC236}">
                <a16:creationId xmlns:a16="http://schemas.microsoft.com/office/drawing/2014/main" id="{9C240B0D-7289-4917-9EA0-363AD2730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5648" y="4158910"/>
            <a:ext cx="38854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baseline="30000" dirty="0">
                <a:solidFill>
                  <a:srgbClr val="010066"/>
                </a:solidFill>
              </a:rPr>
              <a:t>4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A00A696-E647-4097-A803-3CDB39A3F9DF}"/>
              </a:ext>
            </a:extLst>
          </p:cNvPr>
          <p:cNvSpPr txBox="1"/>
          <p:nvPr/>
        </p:nvSpPr>
        <p:spPr>
          <a:xfrm>
            <a:off x="340963" y="3737123"/>
            <a:ext cx="2619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Applying </a:t>
            </a:r>
            <a:r>
              <a:rPr lang="en-GB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inverse function theorem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891693B-3761-46FC-8D73-B6BCB5AB4C1C}"/>
              </a:ext>
            </a:extLst>
          </p:cNvPr>
          <p:cNvSpPr/>
          <p:nvPr/>
        </p:nvSpPr>
        <p:spPr>
          <a:xfrm>
            <a:off x="4056206" y="4940559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rgbClr val="010066"/>
                </a:solidFill>
                <a:latin typeface="Times New Roman" pitchFamily="18" charset="0"/>
              </a:rPr>
              <a:t>g '</a:t>
            </a:r>
            <a:r>
              <a:rPr lang="en-GB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dirty="0">
                <a:solidFill>
                  <a:srgbClr val="010066"/>
                </a:solidFill>
                <a:latin typeface="Times New Roman" pitchFamily="18" charset="0"/>
              </a:rPr>
              <a:t>) </a:t>
            </a:r>
            <a:r>
              <a:rPr lang="en-GB" i="1" dirty="0">
                <a:solidFill>
                  <a:srgbClr val="010066"/>
                </a:solidFill>
                <a:latin typeface="Times New Roman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5102D1FC-465C-418A-93F6-517E477E92F4}"/>
                  </a:ext>
                </a:extLst>
              </p:cNvPr>
              <p:cNvSpPr txBox="1"/>
              <p:nvPr/>
            </p:nvSpPr>
            <p:spPr>
              <a:xfrm>
                <a:off x="5371719" y="1300366"/>
                <a:ext cx="1083630" cy="7579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i="1" dirty="0">
                              <a:cs typeface="Times New Roman" panose="02020603050405020304" pitchFamily="18" charset="0"/>
                            </a:rPr>
                            <m:t>f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cs typeface="Times New Roman" panose="02020603050405020304" pitchFamily="18" charset="0"/>
                            </a:rPr>
                            <m:t> ′ </m:t>
                          </m:r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b="0" i="1" dirty="0" smtClean="0">
                              <a:cs typeface="Times New Roman" panose="02020603050405020304" pitchFamily="18" charset="0"/>
                            </a:rPr>
                            <m:t>g</m:t>
                          </m:r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))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5102D1FC-465C-418A-93F6-517E477E92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1719" y="1300366"/>
                <a:ext cx="1083630" cy="757900"/>
              </a:xfrm>
              <a:prstGeom prst="rect">
                <a:avLst/>
              </a:prstGeom>
              <a:blipFill>
                <a:blip r:embed="rId7"/>
                <a:stretch>
                  <a:fillRect l="-11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1C37F115-C49B-49E8-A0B3-65856D23824A}"/>
                  </a:ext>
                </a:extLst>
              </p:cNvPr>
              <p:cNvSpPr txBox="1"/>
              <p:nvPr/>
            </p:nvSpPr>
            <p:spPr>
              <a:xfrm>
                <a:off x="3926405" y="1462568"/>
                <a:ext cx="134934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d>
                      <m:r>
                        <a:rPr lang="en-GB" i="1" smtClean="0"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1C37F115-C49B-49E8-A0B3-65856D2382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405" y="1462568"/>
                <a:ext cx="1349344" cy="369332"/>
              </a:xfrm>
              <a:prstGeom prst="rect">
                <a:avLst/>
              </a:prstGeom>
              <a:blipFill>
                <a:blip r:embed="rId8"/>
                <a:stretch>
                  <a:fillRect r="-1810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Rectangle 63">
            <a:extLst>
              <a:ext uri="{FF2B5EF4-FFF2-40B4-BE49-F238E27FC236}">
                <a16:creationId xmlns:a16="http://schemas.microsoft.com/office/drawing/2014/main" id="{27CFC4E3-EB3E-4376-B387-B19B4B0631E9}"/>
              </a:ext>
            </a:extLst>
          </p:cNvPr>
          <p:cNvSpPr/>
          <p:nvPr/>
        </p:nvSpPr>
        <p:spPr>
          <a:xfrm>
            <a:off x="6424238" y="2226695"/>
            <a:ext cx="1186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rgbClr val="010066"/>
                </a:solidFill>
                <a:latin typeface="Times New Roman" pitchFamily="18" charset="0"/>
              </a:rPr>
              <a:t>g</a:t>
            </a:r>
            <a:r>
              <a:rPr lang="en-GB" i="1" baseline="30000" dirty="0">
                <a:solidFill>
                  <a:srgbClr val="010066"/>
                </a:solidFill>
                <a:latin typeface="Times New Roman" pitchFamily="18" charset="0"/>
              </a:rPr>
              <a:t>–</a:t>
            </a:r>
            <a:r>
              <a:rPr lang="en-GB" baseline="30000" dirty="0">
                <a:solidFill>
                  <a:srgbClr val="010066"/>
                </a:solidFill>
                <a:latin typeface="Times New Roman" pitchFamily="18" charset="0"/>
              </a:rPr>
              <a:t>1 </a:t>
            </a:r>
            <a:r>
              <a:rPr lang="en-GB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 Box 16">
                <a:extLst>
                  <a:ext uri="{FF2B5EF4-FFF2-40B4-BE49-F238E27FC236}">
                    <a16:creationId xmlns:a16="http://schemas.microsoft.com/office/drawing/2014/main" id="{3727DB24-F0F0-48AD-9ADA-E4CFBB89C4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08900" y="2203109"/>
                <a:ext cx="708303" cy="4658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69" name="Text Box 16">
                <a:extLst>
                  <a:ext uri="{FF2B5EF4-FFF2-40B4-BE49-F238E27FC236}">
                    <a16:creationId xmlns:a16="http://schemas.microsoft.com/office/drawing/2014/main" id="{3727DB24-F0F0-48AD-9ADA-E4CFBB89C4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08900" y="2203109"/>
                <a:ext cx="708303" cy="46583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 Box 3">
            <a:extLst>
              <a:ext uri="{FF2B5EF4-FFF2-40B4-BE49-F238E27FC236}">
                <a16:creationId xmlns:a16="http://schemas.microsoft.com/office/drawing/2014/main" id="{D90D1093-16CB-4A56-93F8-A83006C3C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9279" y="2810217"/>
            <a:ext cx="576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5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81" name="Text Box 3">
            <a:extLst>
              <a:ext uri="{FF2B5EF4-FFF2-40B4-BE49-F238E27FC236}">
                <a16:creationId xmlns:a16="http://schemas.microsoft.com/office/drawing/2014/main" id="{EA12DEBE-BA80-46F7-A16C-8EFF89A528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1335" y="2799439"/>
            <a:ext cx="10991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10066"/>
                </a:solidFill>
              </a:rPr>
              <a:t>4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82" name="Text Box 3">
            <a:extLst>
              <a:ext uri="{FF2B5EF4-FFF2-40B4-BE49-F238E27FC236}">
                <a16:creationId xmlns:a16="http://schemas.microsoft.com/office/drawing/2014/main" id="{7F40F2C7-0200-4B5E-81A8-B96DC628AA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472" y="4113167"/>
            <a:ext cx="576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5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84" name="Text Box 3">
            <a:extLst>
              <a:ext uri="{FF2B5EF4-FFF2-40B4-BE49-F238E27FC236}">
                <a16:creationId xmlns:a16="http://schemas.microsoft.com/office/drawing/2014/main" id="{0E06CC30-02BF-41EE-8636-F95F8CB53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5888" y="4022306"/>
            <a:ext cx="13323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010066"/>
                </a:solidFill>
                <a:cs typeface="Times New Roman" panose="02020603050405020304" pitchFamily="18" charset="0"/>
              </a:rPr>
              <a:t>(    </a:t>
            </a:r>
            <a:r>
              <a:rPr lang="en-GB" sz="3200" dirty="0">
                <a:solidFill>
                  <a:srgbClr val="010066"/>
                </a:solidFill>
              </a:rPr>
              <a:t>)</a:t>
            </a:r>
            <a:endParaRPr lang="en-GB" sz="3200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4EB51044-2A2E-426C-8494-BE8DCBD57F7C}"/>
                  </a:ext>
                </a:extLst>
              </p:cNvPr>
              <p:cNvSpPr txBox="1"/>
              <p:nvPr/>
            </p:nvSpPr>
            <p:spPr>
              <a:xfrm>
                <a:off x="5382597" y="4137855"/>
                <a:ext cx="656980" cy="4657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4EB51044-2A2E-426C-8494-BE8DCBD57F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2597" y="4137855"/>
                <a:ext cx="656980" cy="46576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9082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 animBg="1"/>
      <p:bldP spid="27" grpId="0"/>
      <p:bldP spid="28" grpId="0"/>
      <p:bldP spid="29" grpId="0"/>
      <p:bldP spid="31" grpId="0"/>
      <p:bldP spid="32" grpId="0"/>
      <p:bldP spid="34" grpId="0"/>
      <p:bldP spid="35" grpId="0"/>
      <p:bldP spid="36" grpId="0"/>
      <p:bldP spid="48" grpId="0"/>
      <p:bldP spid="55" grpId="0"/>
      <p:bldP spid="56" grpId="0"/>
      <p:bldP spid="60" grpId="0"/>
      <p:bldP spid="77" grpId="0"/>
      <p:bldP spid="53" grpId="0"/>
      <p:bldP spid="57" grpId="0"/>
      <p:bldP spid="64" grpId="0"/>
      <p:bldP spid="69" grpId="0"/>
      <p:bldP spid="79" grpId="0"/>
      <p:bldP spid="81" grpId="0"/>
      <p:bldP spid="82" grpId="0"/>
      <p:bldP spid="84" grpId="0"/>
      <p:bldP spid="8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3297054" y="2381363"/>
                <a:ext cx="3279245" cy="9501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en-US" sz="1800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The sine function takes on all values between −1 and 1 exactly once on the interval [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1800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r>
                          <m:rPr>
                            <m:brk m:alnAt="63"/>
                          </m:rPr>
                          <a:rPr lang="en-US" sz="1800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1800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GB" sz="1800" i="1" dirty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GB" sz="1800" i="1" dirty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800" i="1" dirty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altLang="en-US" sz="1800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1800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1800" i="1" dirty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GB" sz="1800" i="1" dirty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800" i="1" dirty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box>
                    <m:r>
                      <a:rPr lang="en-US" sz="1800" b="0" i="1" dirty="0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endParaRPr lang="en-US" altLang="en-US" sz="1800" dirty="0">
                  <a:solidFill>
                    <a:srgbClr val="FF66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7054" y="2381363"/>
                <a:ext cx="3279245" cy="950197"/>
              </a:xfrm>
              <a:prstGeom prst="rect">
                <a:avLst/>
              </a:prstGeom>
              <a:blipFill>
                <a:blip r:embed="rId3"/>
                <a:stretch>
                  <a:fillRect l="-1673" t="-3846" r="-372" b="-70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–1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3200" baseline="30000" dirty="0">
              <a:latin typeface="Comic Sans MS" panose="030F0702030302020204" pitchFamily="66" charset="0"/>
            </a:endParaRPr>
          </a:p>
        </p:txBody>
      </p:sp>
      <p:sp>
        <p:nvSpPr>
          <p:cNvPr id="53" name="Rectangle 52">
            <a:hlinkClick r:id="rId4"/>
            <a:extLst>
              <a:ext uri="{FF2B5EF4-FFF2-40B4-BE49-F238E27FC236}">
                <a16:creationId xmlns:a16="http://schemas.microsoft.com/office/drawing/2014/main" id="{57F23D36-B4F0-4D32-9442-235A368737E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hlinkClick r:id="rId4"/>
            <a:extLst>
              <a:ext uri="{FF2B5EF4-FFF2-40B4-BE49-F238E27FC236}">
                <a16:creationId xmlns:a16="http://schemas.microsoft.com/office/drawing/2014/main" id="{FAF2B923-051B-4230-AA16-E922C98BD23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3B4FA8F-820A-4E22-9FF9-7B9FDDC8293E}"/>
              </a:ext>
            </a:extLst>
          </p:cNvPr>
          <p:cNvSpPr txBox="1"/>
          <p:nvPr/>
        </p:nvSpPr>
        <p:spPr>
          <a:xfrm>
            <a:off x="452926" y="576353"/>
            <a:ext cx="84972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We are going to look at the derivatives of the inverse trig functions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FBD199D-BBBB-4A13-B07B-6DDF7DBB57AF}"/>
              </a:ext>
            </a:extLst>
          </p:cNvPr>
          <p:cNvSpPr txBox="1"/>
          <p:nvPr/>
        </p:nvSpPr>
        <p:spPr>
          <a:xfrm>
            <a:off x="452926" y="944261"/>
            <a:ext cx="849725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We will go through inverse sine, inverse cosine and inverse tangent in detail here.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Text Box 6">
            <a:extLst>
              <a:ext uri="{FF2B5EF4-FFF2-40B4-BE49-F238E27FC236}">
                <a16:creationId xmlns:a16="http://schemas.microsoft.com/office/drawing/2014/main" id="{661F77D0-F85E-49B0-A284-828709CF1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22" y="2360523"/>
            <a:ext cx="28922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sine function itself is not invertible</a:t>
            </a:r>
            <a:endParaRPr lang="en-US" sz="1800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09067F40-A28C-4BB5-AA82-E985FFAB7A37}"/>
                  </a:ext>
                </a:extLst>
              </p:cNvPr>
              <p:cNvSpPr txBox="1"/>
              <p:nvPr/>
            </p:nvSpPr>
            <p:spPr>
              <a:xfrm>
                <a:off x="4316573" y="5886693"/>
                <a:ext cx="1548646" cy="4308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20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200" i="0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sz="2200" b="0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200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200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09067F40-A28C-4BB5-AA82-E985FFAB7A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6573" y="5886693"/>
                <a:ext cx="1548646" cy="430887"/>
              </a:xfrm>
              <a:prstGeom prst="rect">
                <a:avLst/>
              </a:prstGeom>
              <a:blipFill>
                <a:blip r:embed="rId5"/>
                <a:stretch>
                  <a:fillRect b="-1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6B402557-6199-457D-842F-B72954D215D5}"/>
                  </a:ext>
                </a:extLst>
              </p:cNvPr>
              <p:cNvSpPr txBox="1"/>
              <p:nvPr/>
            </p:nvSpPr>
            <p:spPr>
              <a:xfrm>
                <a:off x="6477809" y="2282794"/>
                <a:ext cx="2645912" cy="12271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en-US" sz="1800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If we restrict the sine to the interval [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1800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r>
                          <m:rPr>
                            <m:brk m:alnAt="63"/>
                          </m:rPr>
                          <a:rPr lang="en-US" sz="1800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1800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GB" sz="1800" i="1" dirty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GB" sz="1800" i="1" dirty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800" i="1" dirty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altLang="en-US" sz="1800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1800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1800" i="1" dirty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GB" sz="1800" i="1" dirty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800" i="1" dirty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box>
                    <m:r>
                      <a:rPr lang="en-US" sz="1800" i="1" dirty="0">
                        <a:solidFill>
                          <a:srgbClr val="FF66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] </m:t>
                    </m:r>
                  </m:oMath>
                </a14:m>
                <a:r>
                  <a:rPr lang="en-US" altLang="en-US" sz="1800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 then this truncated sine has an inverse function</a:t>
                </a:r>
                <a:endParaRPr lang="en-GB" sz="1800" dirty="0">
                  <a:solidFill>
                    <a:srgbClr val="FF66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6B402557-6199-457D-842F-B72954D215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809" y="2282794"/>
                <a:ext cx="2645912" cy="1227195"/>
              </a:xfrm>
              <a:prstGeom prst="rect">
                <a:avLst/>
              </a:prstGeom>
              <a:blipFill>
                <a:blip r:embed="rId6"/>
                <a:stretch>
                  <a:fillRect l="-2074" t="-2475" r="-691" b="-64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DCD78DFA-B8E2-4B5C-BBD4-C070722345FB}"/>
                  </a:ext>
                </a:extLst>
              </p:cNvPr>
              <p:cNvSpPr txBox="1"/>
              <p:nvPr/>
            </p:nvSpPr>
            <p:spPr>
              <a:xfrm>
                <a:off x="2190645" y="5883369"/>
                <a:ext cx="1769111" cy="4308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20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200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200" b="0" i="0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sz="2200" b="0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20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si</m:t>
                              </m:r>
                              <m:r>
                                <m:rPr>
                                  <m:sty m:val="p"/>
                                </m:rPr>
                                <a:rPr lang="en-US" sz="220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  <m:sup>
                              <m:r>
                                <a:rPr lang="en-US" sz="2200" b="0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r>
                            <a:rPr lang="en-US" sz="2200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200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200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DCD78DFA-B8E2-4B5C-BBD4-C070722345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0645" y="5883369"/>
                <a:ext cx="1769111" cy="430887"/>
              </a:xfrm>
              <a:prstGeom prst="rect">
                <a:avLst/>
              </a:prstGeom>
              <a:blipFill>
                <a:blip r:embed="rId7"/>
                <a:stretch>
                  <a:fillRect l="-344" b="-16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>
            <a:extLst>
              <a:ext uri="{FF2B5EF4-FFF2-40B4-BE49-F238E27FC236}">
                <a16:creationId xmlns:a16="http://schemas.microsoft.com/office/drawing/2014/main" id="{472BD93A-0923-4CD7-9A68-0BA6655CE407}"/>
              </a:ext>
            </a:extLst>
          </p:cNvPr>
          <p:cNvSpPr txBox="1"/>
          <p:nvPr/>
        </p:nvSpPr>
        <p:spPr>
          <a:xfrm>
            <a:off x="290522" y="5182357"/>
            <a:ext cx="504048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Here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is the definition of the inverse sine</a:t>
            </a:r>
            <a:endParaRPr lang="en-GB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BCA8301-9F5D-46B7-8B8E-AF30CC2A77EB}"/>
              </a:ext>
            </a:extLst>
          </p:cNvPr>
          <p:cNvSpPr txBox="1"/>
          <p:nvPr/>
        </p:nvSpPr>
        <p:spPr>
          <a:xfrm>
            <a:off x="458116" y="1752910"/>
            <a:ext cx="86492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Let’s start with inverse sine function or arcsine function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9CC7C5D-9242-4EDB-A3DC-2175B663CC69}"/>
              </a:ext>
            </a:extLst>
          </p:cNvPr>
          <p:cNvGrpSpPr/>
          <p:nvPr/>
        </p:nvGrpSpPr>
        <p:grpSpPr>
          <a:xfrm>
            <a:off x="38245" y="3598075"/>
            <a:ext cx="3263875" cy="1367011"/>
            <a:chOff x="-26199" y="4502594"/>
            <a:chExt cx="3263875" cy="1367011"/>
          </a:xfrm>
        </p:grpSpPr>
        <p:pic>
          <p:nvPicPr>
            <p:cNvPr id="8" name="Picture 7" descr="Chart&#10;&#10;Description automatically generated">
              <a:extLst>
                <a:ext uri="{FF2B5EF4-FFF2-40B4-BE49-F238E27FC236}">
                  <a16:creationId xmlns:a16="http://schemas.microsoft.com/office/drawing/2014/main" id="{612147B1-A047-4F5E-9F78-C7891C80E7C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l="-396" t="11064" r="396" b="6345"/>
            <a:stretch/>
          </p:blipFill>
          <p:spPr>
            <a:xfrm>
              <a:off x="263578" y="4502594"/>
              <a:ext cx="2926080" cy="1367011"/>
            </a:xfrm>
            <a:prstGeom prst="rect">
              <a:avLst/>
            </a:prstGeom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D45C2FF-E99B-44B7-8C6C-56C8BAA2831C}"/>
                </a:ext>
              </a:extLst>
            </p:cNvPr>
            <p:cNvSpPr/>
            <p:nvPr/>
          </p:nvSpPr>
          <p:spPr>
            <a:xfrm>
              <a:off x="351692" y="5223229"/>
              <a:ext cx="547635" cy="987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10BD20FC-CC28-4D69-A2D4-87775C799000}"/>
                </a:ext>
              </a:extLst>
            </p:cNvPr>
            <p:cNvSpPr/>
            <p:nvPr/>
          </p:nvSpPr>
          <p:spPr>
            <a:xfrm>
              <a:off x="1870668" y="5230839"/>
              <a:ext cx="547635" cy="987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2EF9E2DA-A56C-4C4C-B21C-EBE2D3D87D12}"/>
                </a:ext>
              </a:extLst>
            </p:cNvPr>
            <p:cNvSpPr/>
            <p:nvPr/>
          </p:nvSpPr>
          <p:spPr>
            <a:xfrm>
              <a:off x="2537852" y="5220871"/>
              <a:ext cx="547636" cy="9870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F853394-27BC-43E6-BCA8-FACEB090296D}"/>
                </a:ext>
              </a:extLst>
            </p:cNvPr>
            <p:cNvSpPr/>
            <p:nvPr/>
          </p:nvSpPr>
          <p:spPr>
            <a:xfrm>
              <a:off x="1074352" y="5229705"/>
              <a:ext cx="279919" cy="75415"/>
            </a:xfrm>
            <a:custGeom>
              <a:avLst/>
              <a:gdLst>
                <a:gd name="connsiteX0" fmla="*/ 287916 w 287916"/>
                <a:gd name="connsiteY0" fmla="*/ 7998 h 82643"/>
                <a:gd name="connsiteX1" fmla="*/ 285250 w 287916"/>
                <a:gd name="connsiteY1" fmla="*/ 82643 h 82643"/>
                <a:gd name="connsiteX2" fmla="*/ 26659 w 287916"/>
                <a:gd name="connsiteY2" fmla="*/ 79977 h 82643"/>
                <a:gd name="connsiteX3" fmla="*/ 0 w 287916"/>
                <a:gd name="connsiteY3" fmla="*/ 0 h 82643"/>
                <a:gd name="connsiteX4" fmla="*/ 287916 w 287916"/>
                <a:gd name="connsiteY4" fmla="*/ 7998 h 82643"/>
                <a:gd name="connsiteX0" fmla="*/ 290582 w 290582"/>
                <a:gd name="connsiteY0" fmla="*/ 770 h 75415"/>
                <a:gd name="connsiteX1" fmla="*/ 287916 w 290582"/>
                <a:gd name="connsiteY1" fmla="*/ 75415 h 75415"/>
                <a:gd name="connsiteX2" fmla="*/ 29325 w 290582"/>
                <a:gd name="connsiteY2" fmla="*/ 72749 h 75415"/>
                <a:gd name="connsiteX3" fmla="*/ 0 w 290582"/>
                <a:gd name="connsiteY3" fmla="*/ 770 h 75415"/>
                <a:gd name="connsiteX4" fmla="*/ 290582 w 290582"/>
                <a:gd name="connsiteY4" fmla="*/ 770 h 75415"/>
                <a:gd name="connsiteX0" fmla="*/ 285251 w 285251"/>
                <a:gd name="connsiteY0" fmla="*/ 770 h 75415"/>
                <a:gd name="connsiteX1" fmla="*/ 282585 w 285251"/>
                <a:gd name="connsiteY1" fmla="*/ 75415 h 75415"/>
                <a:gd name="connsiteX2" fmla="*/ 23994 w 285251"/>
                <a:gd name="connsiteY2" fmla="*/ 72749 h 75415"/>
                <a:gd name="connsiteX3" fmla="*/ 0 w 285251"/>
                <a:gd name="connsiteY3" fmla="*/ 770 h 75415"/>
                <a:gd name="connsiteX4" fmla="*/ 285251 w 285251"/>
                <a:gd name="connsiteY4" fmla="*/ 770 h 75415"/>
                <a:gd name="connsiteX0" fmla="*/ 279919 w 279919"/>
                <a:gd name="connsiteY0" fmla="*/ 770 h 75415"/>
                <a:gd name="connsiteX1" fmla="*/ 277253 w 279919"/>
                <a:gd name="connsiteY1" fmla="*/ 75415 h 75415"/>
                <a:gd name="connsiteX2" fmla="*/ 18662 w 279919"/>
                <a:gd name="connsiteY2" fmla="*/ 72749 h 75415"/>
                <a:gd name="connsiteX3" fmla="*/ 0 w 279919"/>
                <a:gd name="connsiteY3" fmla="*/ 770 h 75415"/>
                <a:gd name="connsiteX4" fmla="*/ 279919 w 279919"/>
                <a:gd name="connsiteY4" fmla="*/ 770 h 75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9919" h="75415">
                  <a:moveTo>
                    <a:pt x="279919" y="770"/>
                  </a:moveTo>
                  <a:cubicBezTo>
                    <a:pt x="279030" y="25652"/>
                    <a:pt x="278142" y="50533"/>
                    <a:pt x="277253" y="75415"/>
                  </a:cubicBezTo>
                  <a:lnTo>
                    <a:pt x="18662" y="72749"/>
                  </a:lnTo>
                  <a:lnTo>
                    <a:pt x="0" y="770"/>
                  </a:lnTo>
                  <a:cubicBezTo>
                    <a:pt x="95972" y="3436"/>
                    <a:pt x="183947" y="-1896"/>
                    <a:pt x="279919" y="77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 Box 3">
                  <a:extLst>
                    <a:ext uri="{FF2B5EF4-FFF2-40B4-BE49-F238E27FC236}">
                      <a16:creationId xmlns:a16="http://schemas.microsoft.com/office/drawing/2014/main" id="{43030E88-EA03-42C2-B83A-45EB615F05A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56724" y="5166163"/>
                  <a:ext cx="329873" cy="29501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GB" sz="120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sz="120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20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1200" b="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box>
                      </m:oMath>
                    </m:oMathPara>
                  </a14:m>
                  <a:endParaRPr lang="en-GB" sz="1200" baseline="30000" dirty="0">
                    <a:solidFill>
                      <a:srgbClr val="010066"/>
                    </a:solidFill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54" name="Text Box 3">
                  <a:extLst>
                    <a:ext uri="{FF2B5EF4-FFF2-40B4-BE49-F238E27FC236}">
                      <a16:creationId xmlns:a16="http://schemas.microsoft.com/office/drawing/2014/main" id="{43030E88-EA03-42C2-B83A-45EB615F05A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956724" y="5166163"/>
                  <a:ext cx="329873" cy="295017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 Box 3">
                  <a:extLst>
                    <a:ext uri="{FF2B5EF4-FFF2-40B4-BE49-F238E27FC236}">
                      <a16:creationId xmlns:a16="http://schemas.microsoft.com/office/drawing/2014/main" id="{7AB0A93D-4546-4D06-8A21-F36E8E19C8F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098152" y="5160797"/>
                  <a:ext cx="329873" cy="29501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GB" sz="120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r>
                              <m:rPr>
                                <m:brk m:alnAt="63"/>
                              </m:rPr>
                              <a:rPr lang="en-US" sz="1200" b="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1200" b="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f>
                              <m:fPr>
                                <m:ctrlPr>
                                  <a:rPr lang="en-GB" sz="120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20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1200" b="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box>
                      </m:oMath>
                    </m:oMathPara>
                  </a14:m>
                  <a:endParaRPr lang="en-GB" sz="1200" baseline="30000" dirty="0">
                    <a:solidFill>
                      <a:srgbClr val="010066"/>
                    </a:solidFill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56" name="Text Box 3">
                  <a:extLst>
                    <a:ext uri="{FF2B5EF4-FFF2-40B4-BE49-F238E27FC236}">
                      <a16:creationId xmlns:a16="http://schemas.microsoft.com/office/drawing/2014/main" id="{7AB0A93D-4546-4D06-8A21-F36E8E19C8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98152" y="5160797"/>
                  <a:ext cx="329873" cy="295017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 Box 3">
                  <a:extLst>
                    <a:ext uri="{FF2B5EF4-FFF2-40B4-BE49-F238E27FC236}">
                      <a16:creationId xmlns:a16="http://schemas.microsoft.com/office/drawing/2014/main" id="{13F00B61-01A9-4BF5-B626-1690F744D64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262599" y="5160797"/>
                  <a:ext cx="329873" cy="272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GB" sz="1200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oMath>
                    </m:oMathPara>
                  </a14:m>
                  <a:endParaRPr lang="en-GB" sz="1200" baseline="30000" dirty="0">
                    <a:solidFill>
                      <a:srgbClr val="010066"/>
                    </a:solidFill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58" name="Text Box 3">
                  <a:extLst>
                    <a:ext uri="{FF2B5EF4-FFF2-40B4-BE49-F238E27FC236}">
                      <a16:creationId xmlns:a16="http://schemas.microsoft.com/office/drawing/2014/main" id="{13F00B61-01A9-4BF5-B626-1690F744D64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262599" y="5160797"/>
                  <a:ext cx="329873" cy="272767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Text Box 3">
                  <a:extLst>
                    <a:ext uri="{FF2B5EF4-FFF2-40B4-BE49-F238E27FC236}">
                      <a16:creationId xmlns:a16="http://schemas.microsoft.com/office/drawing/2014/main" id="{6E5129CB-F167-487F-9248-8F3A6EA0A8B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44479" y="5143809"/>
                  <a:ext cx="329873" cy="272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1200" b="0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GB" sz="1200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oMath>
                    </m:oMathPara>
                  </a14:m>
                  <a:endParaRPr lang="en-GB" sz="1200" baseline="30000" dirty="0">
                    <a:solidFill>
                      <a:srgbClr val="010066"/>
                    </a:solidFill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59" name="Text Box 3">
                  <a:extLst>
                    <a:ext uri="{FF2B5EF4-FFF2-40B4-BE49-F238E27FC236}">
                      <a16:creationId xmlns:a16="http://schemas.microsoft.com/office/drawing/2014/main" id="{6E5129CB-F167-487F-9248-8F3A6EA0A8B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44479" y="5143809"/>
                  <a:ext cx="329873" cy="272767"/>
                </a:xfrm>
                <a:prstGeom prst="rect">
                  <a:avLst/>
                </a:prstGeom>
                <a:blipFill>
                  <a:blip r:embed="rId12"/>
                  <a:stretch>
                    <a:fillRect r="-1852"/>
                  </a:stretch>
                </a:blip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Text Box 3">
                  <a:extLst>
                    <a:ext uri="{FF2B5EF4-FFF2-40B4-BE49-F238E27FC236}">
                      <a16:creationId xmlns:a16="http://schemas.microsoft.com/office/drawing/2014/main" id="{C65018B6-EE7C-4BFF-ADBD-45FB8AD5A28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07803" y="5135501"/>
                  <a:ext cx="329873" cy="272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1200" b="0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GB" sz="1200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oMath>
                    </m:oMathPara>
                  </a14:m>
                  <a:endParaRPr lang="en-GB" sz="1200" baseline="30000" dirty="0">
                    <a:solidFill>
                      <a:srgbClr val="010066"/>
                    </a:solidFill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60" name="Text Box 3">
                  <a:extLst>
                    <a:ext uri="{FF2B5EF4-FFF2-40B4-BE49-F238E27FC236}">
                      <a16:creationId xmlns:a16="http://schemas.microsoft.com/office/drawing/2014/main" id="{C65018B6-EE7C-4BFF-ADBD-45FB8AD5A28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907803" y="5135501"/>
                  <a:ext cx="329873" cy="272767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 Box 3">
                  <a:extLst>
                    <a:ext uri="{FF2B5EF4-FFF2-40B4-BE49-F238E27FC236}">
                      <a16:creationId xmlns:a16="http://schemas.microsoft.com/office/drawing/2014/main" id="{FE8ADD43-A5E5-4FED-B70B-4FD6C28EF40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-26199" y="5153123"/>
                  <a:ext cx="329873" cy="272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1200" b="0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  <m:r>
                          <a:rPr lang="en-GB" sz="1200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oMath>
                    </m:oMathPara>
                  </a14:m>
                  <a:endParaRPr lang="en-GB" sz="1200" baseline="30000" dirty="0">
                    <a:solidFill>
                      <a:srgbClr val="010066"/>
                    </a:solidFill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63" name="Text Box 3">
                  <a:extLst>
                    <a:ext uri="{FF2B5EF4-FFF2-40B4-BE49-F238E27FC236}">
                      <a16:creationId xmlns:a16="http://schemas.microsoft.com/office/drawing/2014/main" id="{FE8ADD43-A5E5-4FED-B70B-4FD6C28EF40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-26199" y="5153123"/>
                  <a:ext cx="329873" cy="272767"/>
                </a:xfrm>
                <a:prstGeom prst="rect">
                  <a:avLst/>
                </a:prstGeom>
                <a:blipFill>
                  <a:blip r:embed="rId14"/>
                  <a:stretch>
                    <a:fillRect r="-29630"/>
                  </a:stretch>
                </a:blip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 Box 3">
                  <a:extLst>
                    <a:ext uri="{FF2B5EF4-FFF2-40B4-BE49-F238E27FC236}">
                      <a16:creationId xmlns:a16="http://schemas.microsoft.com/office/drawing/2014/main" id="{1523F9F2-6795-4E9E-8D83-78E69E25FE7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23000" y="5197444"/>
                  <a:ext cx="329873" cy="3080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GB" sz="120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sz="120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200" b="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  <m:r>
                                  <a:rPr lang="en-GB" sz="120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1200" b="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box>
                      </m:oMath>
                    </m:oMathPara>
                  </a14:m>
                  <a:endParaRPr lang="en-GB" sz="1200" baseline="30000" dirty="0">
                    <a:solidFill>
                      <a:srgbClr val="010066"/>
                    </a:solidFill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64" name="Text Box 3">
                  <a:extLst>
                    <a:ext uri="{FF2B5EF4-FFF2-40B4-BE49-F238E27FC236}">
                      <a16:creationId xmlns:a16="http://schemas.microsoft.com/office/drawing/2014/main" id="{1523F9F2-6795-4E9E-8D83-78E69E25FE7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623000" y="5197444"/>
                  <a:ext cx="329873" cy="308098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 Box 3">
                  <a:extLst>
                    <a:ext uri="{FF2B5EF4-FFF2-40B4-BE49-F238E27FC236}">
                      <a16:creationId xmlns:a16="http://schemas.microsoft.com/office/drawing/2014/main" id="{FDF678CE-F8FE-4A53-8305-35832B69AD6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58221" y="5163613"/>
                  <a:ext cx="329873" cy="3080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GB" sz="120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r>
                              <m:rPr>
                                <m:brk m:alnAt="63"/>
                              </m:rPr>
                              <a:rPr lang="en-US" sz="1200" b="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1200" b="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f>
                              <m:fPr>
                                <m:ctrlPr>
                                  <a:rPr lang="en-GB" sz="120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200" b="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  <m:r>
                                  <a:rPr lang="en-GB" sz="120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1200" b="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box>
                      </m:oMath>
                    </m:oMathPara>
                  </a14:m>
                  <a:endParaRPr lang="en-GB" sz="1200" baseline="30000" dirty="0">
                    <a:solidFill>
                      <a:srgbClr val="010066"/>
                    </a:solidFill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65" name="Text Box 3">
                  <a:extLst>
                    <a:ext uri="{FF2B5EF4-FFF2-40B4-BE49-F238E27FC236}">
                      <a16:creationId xmlns:a16="http://schemas.microsoft.com/office/drawing/2014/main" id="{FDF678CE-F8FE-4A53-8305-35832B69AD6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58221" y="5163613"/>
                  <a:ext cx="329873" cy="308098"/>
                </a:xfrm>
                <a:prstGeom prst="rect">
                  <a:avLst/>
                </a:prstGeom>
                <a:blipFill>
                  <a:blip r:embed="rId16"/>
                  <a:stretch>
                    <a:fillRect r="-9259"/>
                  </a:stretch>
                </a:blip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793C47DF-0D1A-4B34-8F14-A577833F8EB5}"/>
                  </a:ext>
                </a:extLst>
              </p:cNvPr>
              <p:cNvSpPr txBox="1"/>
              <p:nvPr/>
            </p:nvSpPr>
            <p:spPr>
              <a:xfrm>
                <a:off x="6250813" y="5820784"/>
                <a:ext cx="1614976" cy="5822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brk m:alnAt="63"/>
                      </m:rPr>
                      <a:rPr lang="en-US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GB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GB" sz="2200" dirty="0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≤ </a:t>
                </a:r>
                <a:r>
                  <a:rPr lang="en-GB" sz="2200" i="1" dirty="0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y</a:t>
                </a:r>
                <a:r>
                  <a:rPr lang="en-GB" sz="2200" dirty="0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 ≤</a:t>
                </a:r>
                <a:r>
                  <a:rPr lang="en-US" dirty="0">
                    <a:solidFill>
                      <a:srgbClr val="00206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2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793C47DF-0D1A-4B34-8F14-A577833F8E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0813" y="5820784"/>
                <a:ext cx="1614976" cy="582275"/>
              </a:xfrm>
              <a:prstGeom prst="rect">
                <a:avLst/>
              </a:prstGeom>
              <a:blipFill>
                <a:blip r:embed="rId17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Rectangle 67">
            <a:extLst>
              <a:ext uri="{FF2B5EF4-FFF2-40B4-BE49-F238E27FC236}">
                <a16:creationId xmlns:a16="http://schemas.microsoft.com/office/drawing/2014/main" id="{4D66AC35-B6F8-4754-AC5B-5179A82163EE}"/>
              </a:ext>
            </a:extLst>
          </p:cNvPr>
          <p:cNvSpPr/>
          <p:nvPr/>
        </p:nvSpPr>
        <p:spPr>
          <a:xfrm>
            <a:off x="3905145" y="5910331"/>
            <a:ext cx="450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en-GB" dirty="0">
              <a:solidFill>
                <a:srgbClr val="010066"/>
              </a:solidFill>
              <a:latin typeface="Times New Roman" pitchFamily="18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9A1330E-4291-4717-8A04-12687A924FE4}"/>
              </a:ext>
            </a:extLst>
          </p:cNvPr>
          <p:cNvSpPr/>
          <p:nvPr/>
        </p:nvSpPr>
        <p:spPr>
          <a:xfrm>
            <a:off x="5734796" y="5879875"/>
            <a:ext cx="5640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for</a:t>
            </a:r>
            <a:endParaRPr lang="en-GB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2AAD680-E7AD-47C3-A092-8F8F7BF595CB}"/>
              </a:ext>
            </a:extLst>
          </p:cNvPr>
          <p:cNvCxnSpPr/>
          <p:nvPr/>
        </p:nvCxnSpPr>
        <p:spPr>
          <a:xfrm>
            <a:off x="328022" y="4944022"/>
            <a:ext cx="294184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A34D10E-2DDE-44DF-974B-4634BB8A0892}"/>
              </a:ext>
            </a:extLst>
          </p:cNvPr>
          <p:cNvGrpSpPr/>
          <p:nvPr/>
        </p:nvGrpSpPr>
        <p:grpSpPr>
          <a:xfrm>
            <a:off x="3363267" y="3618774"/>
            <a:ext cx="2911101" cy="1481867"/>
            <a:chOff x="3244126" y="4518909"/>
            <a:chExt cx="2911101" cy="1481867"/>
          </a:xfrm>
        </p:grpSpPr>
        <p:pic>
          <p:nvPicPr>
            <p:cNvPr id="10" name="Picture 9" descr="Chart, line chart&#10;&#10;Description automatically generated">
              <a:extLst>
                <a:ext uri="{FF2B5EF4-FFF2-40B4-BE49-F238E27FC236}">
                  <a16:creationId xmlns:a16="http://schemas.microsoft.com/office/drawing/2014/main" id="{097D2235-C241-4D77-9B7C-FA43B1CA87DE}"/>
                </a:ext>
              </a:extLst>
            </p:cNvPr>
            <p:cNvPicPr>
              <a:picLocks/>
            </p:cNvPicPr>
            <p:nvPr/>
          </p:nvPicPr>
          <p:blipFill rotWithShape="1">
            <a:blip r:embed="rId18"/>
            <a:srcRect t="10470"/>
            <a:stretch/>
          </p:blipFill>
          <p:spPr>
            <a:xfrm>
              <a:off x="3386083" y="4518909"/>
              <a:ext cx="2651760" cy="1481867"/>
            </a:xfrm>
            <a:prstGeom prst="rect">
              <a:avLst/>
            </a:prstGeom>
          </p:spPr>
        </p:pic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DF60F0C-E12A-463E-97D1-1D9328012E8C}"/>
                </a:ext>
              </a:extLst>
            </p:cNvPr>
            <p:cNvSpPr/>
            <p:nvPr/>
          </p:nvSpPr>
          <p:spPr>
            <a:xfrm>
              <a:off x="3846502" y="5253743"/>
              <a:ext cx="140207" cy="1110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95F0BE05-B9EE-43F8-A8A3-140122F90A69}"/>
                </a:ext>
              </a:extLst>
            </p:cNvPr>
            <p:cNvSpPr/>
            <p:nvPr/>
          </p:nvSpPr>
          <p:spPr>
            <a:xfrm>
              <a:off x="5408763" y="5253743"/>
              <a:ext cx="140207" cy="1110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A8965D9-B667-4CBB-8C92-8AC56F3C5419}"/>
                </a:ext>
              </a:extLst>
            </p:cNvPr>
            <p:cNvCxnSpPr/>
            <p:nvPr/>
          </p:nvCxnSpPr>
          <p:spPr>
            <a:xfrm>
              <a:off x="5942213" y="4600428"/>
              <a:ext cx="0" cy="128016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Text Box 3">
                  <a:extLst>
                    <a:ext uri="{FF2B5EF4-FFF2-40B4-BE49-F238E27FC236}">
                      <a16:creationId xmlns:a16="http://schemas.microsoft.com/office/drawing/2014/main" id="{9141EBEF-2917-4CE8-8555-E4B72AFCF27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825354" y="5193911"/>
                  <a:ext cx="329873" cy="29501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GB" sz="120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sz="120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20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1200" b="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box>
                      </m:oMath>
                    </m:oMathPara>
                  </a14:m>
                  <a:endParaRPr lang="en-GB" sz="1200" baseline="30000" dirty="0">
                    <a:solidFill>
                      <a:srgbClr val="010066"/>
                    </a:solidFill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72" name="Text Box 3">
                  <a:extLst>
                    <a:ext uri="{FF2B5EF4-FFF2-40B4-BE49-F238E27FC236}">
                      <a16:creationId xmlns:a16="http://schemas.microsoft.com/office/drawing/2014/main" id="{9141EBEF-2917-4CE8-8555-E4B72AFCF27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825354" y="5193911"/>
                  <a:ext cx="329873" cy="295017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AC9BE56F-B1E4-4B98-A27F-4C8A161628F0}"/>
                </a:ext>
              </a:extLst>
            </p:cNvPr>
            <p:cNvCxnSpPr/>
            <p:nvPr/>
          </p:nvCxnSpPr>
          <p:spPr>
            <a:xfrm>
              <a:off x="3465714" y="4603799"/>
              <a:ext cx="0" cy="128016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Text Box 3">
                  <a:extLst>
                    <a:ext uri="{FF2B5EF4-FFF2-40B4-BE49-F238E27FC236}">
                      <a16:creationId xmlns:a16="http://schemas.microsoft.com/office/drawing/2014/main" id="{AABA0A2D-2B69-4FD3-8C3C-B607FEFB9BC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44126" y="5211121"/>
                  <a:ext cx="329873" cy="29501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GB" sz="120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r>
                              <m:rPr>
                                <m:brk m:alnAt="63"/>
                              </m:rPr>
                              <a:rPr lang="en-US" sz="1200" b="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1200" b="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f>
                              <m:fPr>
                                <m:ctrlPr>
                                  <a:rPr lang="en-GB" sz="120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20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1200" b="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box>
                      </m:oMath>
                    </m:oMathPara>
                  </a14:m>
                  <a:endParaRPr lang="en-GB" sz="1200" baseline="30000" dirty="0">
                    <a:solidFill>
                      <a:srgbClr val="010066"/>
                    </a:solidFill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73" name="Text Box 3">
                  <a:extLst>
                    <a:ext uri="{FF2B5EF4-FFF2-40B4-BE49-F238E27FC236}">
                      <a16:creationId xmlns:a16="http://schemas.microsoft.com/office/drawing/2014/main" id="{AABA0A2D-2B69-4FD3-8C3C-B607FEFB9BC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44126" y="5211121"/>
                  <a:ext cx="329873" cy="295017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9617759B-A476-4881-9F16-AB3753715686}"/>
                </a:ext>
              </a:extLst>
            </p:cNvPr>
            <p:cNvCxnSpPr/>
            <p:nvPr/>
          </p:nvCxnSpPr>
          <p:spPr>
            <a:xfrm>
              <a:off x="3473686" y="4615842"/>
              <a:ext cx="2468880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962CDE1D-92E8-4AF4-AE73-CFCD4C83CDDD}"/>
                </a:ext>
              </a:extLst>
            </p:cNvPr>
            <p:cNvCxnSpPr/>
            <p:nvPr/>
          </p:nvCxnSpPr>
          <p:spPr>
            <a:xfrm>
              <a:off x="3473686" y="5863486"/>
              <a:ext cx="2468880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4FEB944-2C6C-420F-946C-0343164A2504}"/>
              </a:ext>
            </a:extLst>
          </p:cNvPr>
          <p:cNvGrpSpPr/>
          <p:nvPr/>
        </p:nvGrpSpPr>
        <p:grpSpPr>
          <a:xfrm>
            <a:off x="6417561" y="3526044"/>
            <a:ext cx="2651760" cy="1574597"/>
            <a:chOff x="6298420" y="4426179"/>
            <a:chExt cx="2651760" cy="1574597"/>
          </a:xfrm>
        </p:grpSpPr>
        <p:pic>
          <p:nvPicPr>
            <p:cNvPr id="12" name="Picture 11" descr="Chart&#10;&#10;Description automatically generated">
              <a:extLst>
                <a:ext uri="{FF2B5EF4-FFF2-40B4-BE49-F238E27FC236}">
                  <a16:creationId xmlns:a16="http://schemas.microsoft.com/office/drawing/2014/main" id="{D37B21DE-13FD-4212-BC15-3FD92C84DFEE}"/>
                </a:ext>
              </a:extLst>
            </p:cNvPr>
            <p:cNvPicPr>
              <a:picLocks/>
            </p:cNvPicPr>
            <p:nvPr/>
          </p:nvPicPr>
          <p:blipFill rotWithShape="1">
            <a:blip r:embed="rId20"/>
            <a:srcRect l="34" t="11085" r="-34" b="4402"/>
            <a:stretch/>
          </p:blipFill>
          <p:spPr>
            <a:xfrm>
              <a:off x="6298420" y="4501039"/>
              <a:ext cx="2651760" cy="1398812"/>
            </a:xfrm>
            <a:prstGeom prst="rect">
              <a:avLst/>
            </a:prstGeom>
          </p:spPr>
        </p:pic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5A5227B3-7E11-487A-BDBA-BEF405C739EA}"/>
                </a:ext>
              </a:extLst>
            </p:cNvPr>
            <p:cNvSpPr/>
            <p:nvPr/>
          </p:nvSpPr>
          <p:spPr>
            <a:xfrm>
              <a:off x="7478898" y="4518909"/>
              <a:ext cx="140207" cy="1110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58439C4C-913E-447E-BAA7-8E0ABF115A99}"/>
                </a:ext>
              </a:extLst>
            </p:cNvPr>
            <p:cNvSpPr/>
            <p:nvPr/>
          </p:nvSpPr>
          <p:spPr>
            <a:xfrm>
              <a:off x="7438241" y="5764487"/>
              <a:ext cx="170448" cy="1002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Text Box 3">
                  <a:extLst>
                    <a:ext uri="{FF2B5EF4-FFF2-40B4-BE49-F238E27FC236}">
                      <a16:creationId xmlns:a16="http://schemas.microsoft.com/office/drawing/2014/main" id="{17445CD1-D840-479D-AD5F-D70DBD47130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438240" y="4426179"/>
                  <a:ext cx="329873" cy="29501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GB" sz="120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sz="120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20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1200" b="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box>
                      </m:oMath>
                    </m:oMathPara>
                  </a14:m>
                  <a:endParaRPr lang="en-GB" sz="1200" baseline="30000" dirty="0">
                    <a:solidFill>
                      <a:srgbClr val="010066"/>
                    </a:solidFill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74" name="Text Box 3">
                  <a:extLst>
                    <a:ext uri="{FF2B5EF4-FFF2-40B4-BE49-F238E27FC236}">
                      <a16:creationId xmlns:a16="http://schemas.microsoft.com/office/drawing/2014/main" id="{17445CD1-D840-479D-AD5F-D70DBD47130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438240" y="4426179"/>
                  <a:ext cx="329873" cy="295017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" name="Text Box 3">
                  <a:extLst>
                    <a:ext uri="{FF2B5EF4-FFF2-40B4-BE49-F238E27FC236}">
                      <a16:creationId xmlns:a16="http://schemas.microsoft.com/office/drawing/2014/main" id="{7B581157-A907-4792-861D-25F993BF842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316439" y="5705759"/>
                  <a:ext cx="329873" cy="29501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GB" sz="120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r>
                              <m:rPr>
                                <m:brk m:alnAt="63"/>
                              </m:rPr>
                              <a:rPr lang="en-US" sz="1200" b="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1200" b="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f>
                              <m:fPr>
                                <m:ctrlPr>
                                  <a:rPr lang="en-GB" sz="120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20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1200" b="0" i="1" dirty="0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box>
                      </m:oMath>
                    </m:oMathPara>
                  </a14:m>
                  <a:endParaRPr lang="en-GB" sz="1200" baseline="30000" dirty="0">
                    <a:solidFill>
                      <a:srgbClr val="010066"/>
                    </a:solidFill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77" name="Text Box 3">
                  <a:extLst>
                    <a:ext uri="{FF2B5EF4-FFF2-40B4-BE49-F238E27FC236}">
                      <a16:creationId xmlns:a16="http://schemas.microsoft.com/office/drawing/2014/main" id="{7B581157-A907-4792-861D-25F993BF842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316439" y="5705759"/>
                  <a:ext cx="329873" cy="295017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1CCDBEF9-C3AC-406B-9C97-1409B0E8B5F9}"/>
                </a:ext>
              </a:extLst>
            </p:cNvPr>
            <p:cNvCxnSpPr/>
            <p:nvPr/>
          </p:nvCxnSpPr>
          <p:spPr>
            <a:xfrm>
              <a:off x="6452264" y="4569258"/>
              <a:ext cx="2333681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9C84B506-E6AD-46CF-93CF-9B1D7A3CF088}"/>
                </a:ext>
              </a:extLst>
            </p:cNvPr>
            <p:cNvCxnSpPr/>
            <p:nvPr/>
          </p:nvCxnSpPr>
          <p:spPr>
            <a:xfrm>
              <a:off x="6452264" y="5853267"/>
              <a:ext cx="2333681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B00FC9CA-AD6C-48B8-99F6-97D95A1115F4}"/>
                </a:ext>
              </a:extLst>
            </p:cNvPr>
            <p:cNvCxnSpPr/>
            <p:nvPr/>
          </p:nvCxnSpPr>
          <p:spPr>
            <a:xfrm>
              <a:off x="8785945" y="4569258"/>
              <a:ext cx="0" cy="128016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3CBE78BB-4BB0-4C1F-932E-9FB6E7598D64}"/>
                </a:ext>
              </a:extLst>
            </p:cNvPr>
            <p:cNvCxnSpPr/>
            <p:nvPr/>
          </p:nvCxnSpPr>
          <p:spPr>
            <a:xfrm>
              <a:off x="6477809" y="4563997"/>
              <a:ext cx="0" cy="128016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34677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path" presetSubtype="0" accel="50000" decel="5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1.38889E-6 -3.33333E-6 L -1.38889E-6 -0.1787 " pathEditMode="relative" rAng="0" ptsTypes="AA">
                                      <p:cBhvr>
                                        <p:cTn id="25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61" grpId="0"/>
      <p:bldP spid="98" grpId="0"/>
      <p:bldP spid="104" grpId="0"/>
      <p:bldP spid="121" grpId="0"/>
      <p:bldP spid="123" grpId="0"/>
      <p:bldP spid="36" grpId="0"/>
      <p:bldP spid="47" grpId="0"/>
      <p:bldP spid="66" grpId="0"/>
      <p:bldP spid="68" grpId="0"/>
      <p:bldP spid="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5338732B-BD31-49A9-81D5-22309CBFC00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3"/>
            <a:extLst>
              <a:ext uri="{FF2B5EF4-FFF2-40B4-BE49-F238E27FC236}">
                <a16:creationId xmlns:a16="http://schemas.microsoft.com/office/drawing/2014/main" id="{4DB18104-D350-43F8-BFDA-77F5FF7F980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0BD9A0CF-FF98-4ED6-ADC9-E7B9D51A3C69}"/>
                  </a:ext>
                </a:extLst>
              </p:cNvPr>
              <p:cNvSpPr txBox="1"/>
              <p:nvPr/>
            </p:nvSpPr>
            <p:spPr>
              <a:xfrm>
                <a:off x="3630393" y="4528841"/>
                <a:ext cx="1083630" cy="7579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i="1" dirty="0">
                              <a:cs typeface="Times New Roman" panose="02020603050405020304" pitchFamily="18" charset="0"/>
                            </a:rPr>
                            <m:t>f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cs typeface="Times New Roman" panose="02020603050405020304" pitchFamily="18" charset="0"/>
                            </a:rPr>
                            <m:t> ′ </m:t>
                          </m:r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cs typeface="Times New Roman" panose="02020603050405020304" pitchFamily="18" charset="0"/>
                            </a:rPr>
                            <m:t>g</m:t>
                          </m:r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))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0BD9A0CF-FF98-4ED6-ADC9-E7B9D51A3C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0393" y="4528841"/>
                <a:ext cx="1083630" cy="757900"/>
              </a:xfrm>
              <a:prstGeom prst="rect">
                <a:avLst/>
              </a:prstGeom>
              <a:blipFill>
                <a:blip r:embed="rId4"/>
                <a:stretch>
                  <a:fillRect l="-16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>
            <a:extLst>
              <a:ext uri="{FF2B5EF4-FFF2-40B4-BE49-F238E27FC236}">
                <a16:creationId xmlns:a16="http://schemas.microsoft.com/office/drawing/2014/main" id="{582A2B12-6797-4238-8E3C-2D04341C5A6A}"/>
              </a:ext>
            </a:extLst>
          </p:cNvPr>
          <p:cNvSpPr txBox="1"/>
          <p:nvPr/>
        </p:nvSpPr>
        <p:spPr>
          <a:xfrm>
            <a:off x="286434" y="3801222"/>
            <a:ext cx="84274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 order to derive the derivatives of inverse trig functions we need the formula from the inverse function theorem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85D3F848-AF59-4644-9B5C-0C1FDEC496F3}"/>
                  </a:ext>
                </a:extLst>
              </p:cNvPr>
              <p:cNvSpPr txBox="1"/>
              <p:nvPr/>
            </p:nvSpPr>
            <p:spPr>
              <a:xfrm>
                <a:off x="2679307" y="4753903"/>
                <a:ext cx="9061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85D3F848-AF59-4644-9B5C-0C1FDEC496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9307" y="4753903"/>
                <a:ext cx="906145" cy="307777"/>
              </a:xfrm>
              <a:prstGeom prst="rect">
                <a:avLst/>
              </a:prstGeom>
              <a:blipFill>
                <a:blip r:embed="rId5"/>
                <a:stretch>
                  <a:fillRect l="-6081" t="-2000" r="-2027" b="-3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>
            <a:extLst>
              <a:ext uri="{FF2B5EF4-FFF2-40B4-BE49-F238E27FC236}">
                <a16:creationId xmlns:a16="http://schemas.microsoft.com/office/drawing/2014/main" id="{2300D59B-A41F-4DB0-993B-3B1AB66584C7}"/>
              </a:ext>
            </a:extLst>
          </p:cNvPr>
          <p:cNvSpPr txBox="1"/>
          <p:nvPr/>
        </p:nvSpPr>
        <p:spPr>
          <a:xfrm>
            <a:off x="286435" y="685665"/>
            <a:ext cx="63113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Recall as well that two functions are inverses if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543B282-0D3A-43D2-96C0-7A9C1EA6F23B}"/>
              </a:ext>
            </a:extLst>
          </p:cNvPr>
          <p:cNvSpPr txBox="1"/>
          <p:nvPr/>
        </p:nvSpPr>
        <p:spPr>
          <a:xfrm>
            <a:off x="2342183" y="1096438"/>
            <a:ext cx="20113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baseline="30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–1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)) =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08BF233-6E32-4657-B75B-3B689BFCDD92}"/>
              </a:ext>
            </a:extLst>
          </p:cNvPr>
          <p:cNvSpPr txBox="1"/>
          <p:nvPr/>
        </p:nvSpPr>
        <p:spPr>
          <a:xfrm>
            <a:off x="4792326" y="1094191"/>
            <a:ext cx="20113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baseline="30000" dirty="0">
                <a:solidFill>
                  <a:srgbClr val="FF6600"/>
                </a:solidFill>
                <a:cs typeface="Times New Roman" panose="02020603050405020304" pitchFamily="18" charset="0"/>
              </a:rPr>
              <a:t>–1 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)) =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6EBD208-F3A4-4498-B2EE-BE9D17D326DE}"/>
              </a:ext>
            </a:extLst>
          </p:cNvPr>
          <p:cNvSpPr/>
          <p:nvPr/>
        </p:nvSpPr>
        <p:spPr>
          <a:xfrm>
            <a:off x="4172208" y="1089696"/>
            <a:ext cx="6559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6BC85D3-820F-4731-B0C2-77CECAD4B46D}"/>
              </a:ext>
            </a:extLst>
          </p:cNvPr>
          <p:cNvSpPr txBox="1"/>
          <p:nvPr/>
        </p:nvSpPr>
        <p:spPr>
          <a:xfrm>
            <a:off x="286435" y="1471209"/>
            <a:ext cx="85844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We have the following relationship between the inverse sine function  and the sine function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CDCAE51-ABEC-4CD7-BCAD-F6A55F8861D9}"/>
              </a:ext>
            </a:extLst>
          </p:cNvPr>
          <p:cNvSpPr txBox="1"/>
          <p:nvPr/>
        </p:nvSpPr>
        <p:spPr>
          <a:xfrm>
            <a:off x="1997613" y="2192619"/>
            <a:ext cx="23559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(sin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30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–1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)) =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48604D4-7492-422B-875A-B1B002E314EB}"/>
              </a:ext>
            </a:extLst>
          </p:cNvPr>
          <p:cNvSpPr txBox="1"/>
          <p:nvPr/>
        </p:nvSpPr>
        <p:spPr>
          <a:xfrm>
            <a:off x="4792326" y="2190372"/>
            <a:ext cx="23121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baseline="30000" dirty="0">
                <a:solidFill>
                  <a:srgbClr val="FF6600"/>
                </a:solidFill>
                <a:cs typeface="Times New Roman" panose="02020603050405020304" pitchFamily="18" charset="0"/>
              </a:rPr>
              <a:t>–1 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(sin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)) =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76DDDAB-2AED-4DC9-A6FF-CFCF13C603E6}"/>
              </a:ext>
            </a:extLst>
          </p:cNvPr>
          <p:cNvSpPr/>
          <p:nvPr/>
        </p:nvSpPr>
        <p:spPr>
          <a:xfrm>
            <a:off x="4172208" y="2185877"/>
            <a:ext cx="6559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F5243BB-E1B7-4067-B791-23F51BDD6F94}"/>
              </a:ext>
            </a:extLst>
          </p:cNvPr>
          <p:cNvSpPr txBox="1"/>
          <p:nvPr/>
        </p:nvSpPr>
        <p:spPr>
          <a:xfrm>
            <a:off x="286435" y="2560219"/>
            <a:ext cx="84274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 other words, they are inverses of each other.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853152C-2DF6-4469-8253-D5442191E489}"/>
              </a:ext>
            </a:extLst>
          </p:cNvPr>
          <p:cNvSpPr txBox="1"/>
          <p:nvPr/>
        </p:nvSpPr>
        <p:spPr>
          <a:xfrm>
            <a:off x="286434" y="2936722"/>
            <a:ext cx="84274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So, we can use this fact to find the derivative of inverse sine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AF047508-C8B5-4538-BABB-225B8EDAF4BE}"/>
              </a:ext>
            </a:extLst>
          </p:cNvPr>
          <p:cNvSpPr txBox="1"/>
          <p:nvPr/>
        </p:nvSpPr>
        <p:spPr>
          <a:xfrm>
            <a:off x="1417595" y="3294201"/>
            <a:ext cx="2174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sin 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3C5F191-F1B3-4508-98E0-618B7BFBFBE0}"/>
              </a:ext>
            </a:extLst>
          </p:cNvPr>
          <p:cNvSpPr txBox="1"/>
          <p:nvPr/>
        </p:nvSpPr>
        <p:spPr>
          <a:xfrm>
            <a:off x="3819965" y="3262715"/>
            <a:ext cx="2174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sin</a:t>
            </a:r>
            <a:r>
              <a:rPr lang="en-US" baseline="30000" dirty="0">
                <a:solidFill>
                  <a:srgbClr val="FF6600"/>
                </a:solidFill>
                <a:cs typeface="Times New Roman" panose="02020603050405020304" pitchFamily="18" charset="0"/>
              </a:rPr>
              <a:t> –1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B7E05F1E-1E0F-4F12-8D1C-2E8598427FEF}"/>
              </a:ext>
            </a:extLst>
          </p:cNvPr>
          <p:cNvSpPr/>
          <p:nvPr/>
        </p:nvSpPr>
        <p:spPr>
          <a:xfrm>
            <a:off x="4978650" y="4678961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80" name="Text Box 3">
            <a:extLst>
              <a:ext uri="{FF2B5EF4-FFF2-40B4-BE49-F238E27FC236}">
                <a16:creationId xmlns:a16="http://schemas.microsoft.com/office/drawing/2014/main" id="{4E977239-C8EC-42C8-ACCB-93F911598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2831" y="4497814"/>
            <a:ext cx="4751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1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CAA06FF1-4648-4464-B27A-5B412721D867}"/>
              </a:ext>
            </a:extLst>
          </p:cNvPr>
          <p:cNvCxnSpPr/>
          <p:nvPr/>
        </p:nvCxnSpPr>
        <p:spPr>
          <a:xfrm>
            <a:off x="6053255" y="4942350"/>
            <a:ext cx="1645920" cy="0"/>
          </a:xfrm>
          <a:prstGeom prst="line">
            <a:avLst/>
          </a:prstGeom>
          <a:ln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D59246DA-E268-4482-AF60-9B16D719D48B}"/>
              </a:ext>
            </a:extLst>
          </p:cNvPr>
          <p:cNvSpPr txBox="1"/>
          <p:nvPr/>
        </p:nvSpPr>
        <p:spPr>
          <a:xfrm>
            <a:off x="6203722" y="3262337"/>
            <a:ext cx="1976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′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cos 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895AB775-59B5-4350-BE0B-4CE3262653CB}"/>
              </a:ext>
            </a:extLst>
          </p:cNvPr>
          <p:cNvSpPr txBox="1"/>
          <p:nvPr/>
        </p:nvSpPr>
        <p:spPr>
          <a:xfrm>
            <a:off x="5938288" y="4917357"/>
            <a:ext cx="1976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 (             )</a:t>
            </a:r>
            <a:endParaRPr lang="en-GB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819AB77-051F-4532-A9E0-FCC10C7C9D13}"/>
              </a:ext>
            </a:extLst>
          </p:cNvPr>
          <p:cNvSpPr txBox="1"/>
          <p:nvPr/>
        </p:nvSpPr>
        <p:spPr>
          <a:xfrm>
            <a:off x="6502147" y="4900212"/>
            <a:ext cx="1371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 –1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  <a:cs typeface="Times New Roman" panose="02020603050405020304" pitchFamily="18" charset="0"/>
              </a:rPr>
              <a:t>)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BEB0897-14A3-4A78-95F8-82E659DB2D28}"/>
              </a:ext>
            </a:extLst>
          </p:cNvPr>
          <p:cNvSpPr txBox="1"/>
          <p:nvPr/>
        </p:nvSpPr>
        <p:spPr>
          <a:xfrm>
            <a:off x="220326" y="5359838"/>
            <a:ext cx="84274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This is not a very useful formula. Let’s see if we can get a better formula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Rectangle 7">
            <a:extLst>
              <a:ext uri="{FF2B5EF4-FFF2-40B4-BE49-F238E27FC236}">
                <a16:creationId xmlns:a16="http://schemas.microsoft.com/office/drawing/2014/main" id="{C47A3547-B2B7-49FA-83B1-904942781159}"/>
              </a:ext>
            </a:extLst>
          </p:cNvPr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–1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3200" baseline="3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781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60" grpId="0"/>
      <p:bldP spid="61" grpId="0"/>
      <p:bldP spid="62" grpId="0"/>
      <p:bldP spid="63" grpId="0"/>
      <p:bldP spid="64" grpId="0"/>
      <p:bldP spid="65" grpId="0"/>
      <p:bldP spid="68" grpId="0"/>
      <p:bldP spid="70" grpId="0"/>
      <p:bldP spid="72" grpId="0"/>
      <p:bldP spid="73" grpId="0"/>
      <p:bldP spid="74" grpId="0"/>
      <p:bldP spid="76" grpId="0"/>
      <p:bldP spid="78" grpId="0"/>
      <p:bldP spid="80" grpId="0"/>
      <p:bldP spid="84" grpId="0"/>
      <p:bldP spid="85" grpId="0"/>
      <p:bldP spid="86" grpId="0"/>
      <p:bldP spid="8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6441</TotalTime>
  <Words>2595</Words>
  <Application>Microsoft Office PowerPoint</Application>
  <PresentationFormat>On-screen Show (4:3)</PresentationFormat>
  <Paragraphs>459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Calibri</vt:lpstr>
      <vt:lpstr>Cambria Math</vt:lpstr>
      <vt:lpstr>Comic Sans MS</vt:lpstr>
      <vt:lpstr>Symbol</vt:lpstr>
      <vt:lpstr>Times New Roman</vt:lpstr>
      <vt:lpstr>Wingdings</vt:lpstr>
      <vt:lpstr>Wingdings 2</vt:lpstr>
      <vt:lpstr>Theme1</vt:lpstr>
      <vt:lpstr>Derivatives of inverse trigonometric functions</vt:lpstr>
      <vt:lpstr>PowerPoint Presentation</vt:lpstr>
      <vt:lpstr>The derivative of trigonometric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Gradient of the tangent line and the derivative</dc:title>
  <dc:creator>Mathssupport</dc:creator>
  <cp:lastModifiedBy>Orlando Hurtado</cp:lastModifiedBy>
  <cp:revision>129</cp:revision>
  <dcterms:created xsi:type="dcterms:W3CDTF">2015-10-05T13:48:41Z</dcterms:created>
  <dcterms:modified xsi:type="dcterms:W3CDTF">2022-12-19T17:43:48Z</dcterms:modified>
</cp:coreProperties>
</file>