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56" r:id="rId2"/>
    <p:sldId id="271" r:id="rId3"/>
    <p:sldId id="259" r:id="rId4"/>
    <p:sldId id="299" r:id="rId5"/>
    <p:sldId id="264" r:id="rId6"/>
    <p:sldId id="262" r:id="rId7"/>
    <p:sldId id="257" r:id="rId8"/>
    <p:sldId id="302" r:id="rId9"/>
    <p:sldId id="301" r:id="rId10"/>
    <p:sldId id="269" r:id="rId11"/>
    <p:sldId id="29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01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48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3161D7-5018-4C25-BB02-CFFAA58D55C1}" type="datetimeFigureOut">
              <a:rPr lang="en-GB" smtClean="0"/>
              <a:t>17/12/2021</a:t>
            </a:fld>
            <a:endParaRPr lang="en-GB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7875BD-BBAE-4BC7-BCC9-B12A4AF8E3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09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21CECE-4CB0-4666-92E7-A617EE488F8B}" type="slidenum">
              <a:rPr lang="en-GB"/>
              <a:pPr/>
              <a:t>2</a:t>
            </a:fld>
            <a:endParaRPr lang="en-GB"/>
          </a:p>
        </p:txBody>
      </p:sp>
      <p:sp>
        <p:nvSpPr>
          <p:cNvPr id="445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5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417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E48DD-9F0F-4BBB-A74E-F9D5ED14240B}" type="slidenum">
              <a:rPr lang="en-GB"/>
              <a:pPr/>
              <a:t>7</a:t>
            </a:fld>
            <a:endParaRPr lang="en-GB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56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E48DD-9F0F-4BBB-A74E-F9D5ED14240B}" type="slidenum">
              <a:rPr lang="en-GB"/>
              <a:pPr/>
              <a:t>8</a:t>
            </a:fld>
            <a:endParaRPr lang="en-GB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42792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DE48DD-9F0F-4BBB-A74E-F9D5ED14240B}" type="slidenum">
              <a:rPr lang="en-GB"/>
              <a:pPr/>
              <a:t>9</a:t>
            </a:fld>
            <a:endParaRPr lang="en-GB"/>
          </a:p>
        </p:txBody>
      </p:sp>
      <p:sp>
        <p:nvSpPr>
          <p:cNvPr id="500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0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61575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7875BD-BBAE-4BC7-BCC9-B12A4AF8E310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57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721392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59681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261291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495582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910676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55307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815368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2289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98450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83082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9B81F-C347-4BEF-BFDF-29C42F48304A}" type="datetimeFigureOut">
              <a:rPr lang="en-US" smtClean="0"/>
              <a:pPr/>
              <a:t>12/17/2021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923802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12/17/2021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54256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57.png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5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4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24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7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GB" dirty="0"/>
              <a:t>Differentiation, </a:t>
            </a:r>
            <a:br>
              <a:rPr lang="en-GB" dirty="0"/>
            </a:br>
            <a:r>
              <a:rPr lang="en-GB" dirty="0"/>
              <a:t>The product rule</a:t>
            </a:r>
          </a:p>
        </p:txBody>
      </p:sp>
      <p:sp>
        <p:nvSpPr>
          <p:cNvPr id="3" name="Rectangle 2">
            <a:hlinkClick r:id="rId2"/>
            <a:extLst>
              <a:ext uri="{FF2B5EF4-FFF2-40B4-BE49-F238E27FC236}">
                <a16:creationId xmlns:a16="http://schemas.microsoft.com/office/drawing/2014/main" id="{EF492AFF-A359-48CB-AFDB-E35791A8269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2"/>
            <a:extLst>
              <a:ext uri="{FF2B5EF4-FFF2-40B4-BE49-F238E27FC236}">
                <a16:creationId xmlns:a16="http://schemas.microsoft.com/office/drawing/2014/main" id="{69A8CD2F-EA74-47B7-85DE-A23F53230E4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199001D3-87B3-4BA4-82A6-F2C1691BEE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Find the derivative of the product of functions.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04DA36-AB37-4DD8-94AA-453030403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F2D8-2308-4AA9-BF00-BC7171AB3E72}" type="datetime3">
              <a:rPr lang="en-US" smtClean="0"/>
              <a:t>17 December 2021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381988" y="1903291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If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1357166" y="1867125"/>
            <a:ext cx="292680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[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)]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2"/>
          <p:cNvSpPr txBox="1">
            <a:spLocks noChangeArrowheads="1"/>
          </p:cNvSpPr>
          <p:nvPr/>
        </p:nvSpPr>
        <p:spPr>
          <a:xfrm>
            <a:off x="378228" y="809470"/>
            <a:ext cx="8514251" cy="793615"/>
          </a:xfrm>
          <a:prstGeom prst="rect">
            <a:avLst/>
          </a:prstGeom>
          <a:noFill/>
        </p:spPr>
        <p:txBody>
          <a:bodyPr vert="horz" lIns="0" rIns="0" bIns="0" anchor="b">
            <a:normAutofit fontScale="85000" lnSpcReduction="1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/>
              <a:t>As a final task on this topic let’s note that the product rule can be extended to more than two functions, for instance.</a:t>
            </a:r>
            <a:endParaRPr lang="en-GB" sz="2800" dirty="0"/>
          </a:p>
        </p:txBody>
      </p:sp>
      <p:sp>
        <p:nvSpPr>
          <p:cNvPr id="46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Summary</a:t>
            </a:r>
          </a:p>
        </p:txBody>
      </p:sp>
      <p:sp>
        <p:nvSpPr>
          <p:cNvPr id="47" name="Rectangle 46">
            <a:hlinkClick r:id="rId3"/>
            <a:extLst>
              <a:ext uri="{FF2B5EF4-FFF2-40B4-BE49-F238E27FC236}">
                <a16:creationId xmlns:a16="http://schemas.microsoft.com/office/drawing/2014/main" id="{6C274BDD-95EB-4BD5-8886-E49358530565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>
            <a:hlinkClick r:id="rId3"/>
            <a:extLst>
              <a:ext uri="{FF2B5EF4-FFF2-40B4-BE49-F238E27FC236}">
                <a16:creationId xmlns:a16="http://schemas.microsoft.com/office/drawing/2014/main" id="{456A4948-BE5B-4F6B-B65E-22077169679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 Box 3">
            <a:extLst>
              <a:ext uri="{FF2B5EF4-FFF2-40B4-BE49-F238E27FC236}">
                <a16:creationId xmlns:a16="http://schemas.microsoft.com/office/drawing/2014/main" id="{6CC41224-1453-48B6-8791-F61696C5F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4338" y="2483869"/>
            <a:ext cx="1150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 Box 3">
            <a:extLst>
              <a:ext uri="{FF2B5EF4-FFF2-40B4-BE49-F238E27FC236}">
                <a16:creationId xmlns:a16="http://schemas.microsoft.com/office/drawing/2014/main" id="{91A77361-0326-4134-ADE5-B5A3CFE4F2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7156" y="2474882"/>
            <a:ext cx="22348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[</a:t>
            </a:r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′</a:t>
            </a:r>
            <a:r>
              <a:rPr lang="en-GB" sz="2400" dirty="0">
                <a:solidFill>
                  <a:srgbClr val="FF0000"/>
                </a:solidFill>
              </a:rPr>
              <a:t>(</a:t>
            </a:r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FF0000"/>
                </a:solidFill>
              </a:rPr>
              <a:t>)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)]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3">
            <a:extLst>
              <a:ext uri="{FF2B5EF4-FFF2-40B4-BE49-F238E27FC236}">
                <a16:creationId xmlns:a16="http://schemas.microsoft.com/office/drawing/2014/main" id="{BA4F824F-3A14-41FC-8D5C-C05363B653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3516" y="2476784"/>
            <a:ext cx="22348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[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g′</a:t>
            </a:r>
            <a:r>
              <a:rPr lang="en-GB" sz="2400" dirty="0">
                <a:solidFill>
                  <a:srgbClr val="FF0000"/>
                </a:solidFill>
              </a:rPr>
              <a:t>(</a:t>
            </a:r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FF0000"/>
                </a:solidFill>
              </a:rPr>
              <a:t>)</a:t>
            </a:r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)]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id="{F9714955-5E99-464C-A916-0FE9AF8AFF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09806" y="2478354"/>
            <a:ext cx="22348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[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h′</a:t>
            </a:r>
            <a:r>
              <a:rPr lang="en-GB" sz="2400" dirty="0">
                <a:solidFill>
                  <a:srgbClr val="FF0000"/>
                </a:solidFill>
              </a:rPr>
              <a:t>(</a:t>
            </a:r>
            <a:r>
              <a:rPr lang="en-GB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FF0000"/>
                </a:solidFill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]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 Box 3">
            <a:extLst>
              <a:ext uri="{FF2B5EF4-FFF2-40B4-BE49-F238E27FC236}">
                <a16:creationId xmlns:a16="http://schemas.microsoft.com/office/drawing/2014/main" id="{8076FE8D-8573-44C9-89BE-FD314D5034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7505" y="2465895"/>
            <a:ext cx="4504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+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 Box 3">
            <a:extLst>
              <a:ext uri="{FF2B5EF4-FFF2-40B4-BE49-F238E27FC236}">
                <a16:creationId xmlns:a16="http://schemas.microsoft.com/office/drawing/2014/main" id="{29DFE039-8D9A-4B82-9CB7-CB2862BE4B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35482" y="2470961"/>
            <a:ext cx="4504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+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3">
            <a:extLst>
              <a:ext uri="{FF2B5EF4-FFF2-40B4-BE49-F238E27FC236}">
                <a16:creationId xmlns:a16="http://schemas.microsoft.com/office/drawing/2014/main" id="{13B35F85-A1B6-4508-987C-FC85535C5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76" y="3182881"/>
            <a:ext cx="56010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If</a:t>
            </a:r>
          </a:p>
        </p:txBody>
      </p:sp>
      <p:sp>
        <p:nvSpPr>
          <p:cNvPr id="29" name="Text Box 3">
            <a:extLst>
              <a:ext uri="{FF2B5EF4-FFF2-40B4-BE49-F238E27FC236}">
                <a16:creationId xmlns:a16="http://schemas.microsoft.com/office/drawing/2014/main" id="{68FA48A7-7D73-4484-90C7-C5D17502B6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864" y="3146715"/>
            <a:ext cx="34407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[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i="1" dirty="0">
                <a:solidFill>
                  <a:srgbClr val="010066"/>
                </a:solidFill>
              </a:rPr>
              <a:t>j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)]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Text Box 3">
            <a:extLst>
              <a:ext uri="{FF2B5EF4-FFF2-40B4-BE49-F238E27FC236}">
                <a16:creationId xmlns:a16="http://schemas.microsoft.com/office/drawing/2014/main" id="{0DCA8657-F2F2-4982-8755-A89EC0A486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559" y="3892979"/>
            <a:ext cx="11500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m′</a:t>
            </a:r>
            <a:r>
              <a:rPr lang="en-GB" dirty="0">
                <a:solidFill>
                  <a:srgbClr val="010066"/>
                </a:solidFill>
              </a:rPr>
              <a:t>(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) =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31" name="Text Box 3">
            <a:extLst>
              <a:ext uri="{FF2B5EF4-FFF2-40B4-BE49-F238E27FC236}">
                <a16:creationId xmlns:a16="http://schemas.microsoft.com/office/drawing/2014/main" id="{DAFE2F13-9A59-4C9A-881E-830F79F27F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3109" y="3870881"/>
            <a:ext cx="23584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[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f ′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</a:rPr>
              <a:t>)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g</a:t>
            </a:r>
            <a:r>
              <a:rPr lang="en-GB" dirty="0">
                <a:solidFill>
                  <a:srgbClr val="010066"/>
                </a:solidFill>
              </a:rPr>
              <a:t>(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)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h</a:t>
            </a:r>
            <a:r>
              <a:rPr lang="en-GB" dirty="0">
                <a:solidFill>
                  <a:srgbClr val="010066"/>
                </a:solidFill>
              </a:rPr>
              <a:t>(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)</a:t>
            </a:r>
            <a:r>
              <a:rPr lang="en-GB" i="1" dirty="0">
                <a:solidFill>
                  <a:srgbClr val="010066"/>
                </a:solidFill>
              </a:rPr>
              <a:t>j</a:t>
            </a:r>
            <a:r>
              <a:rPr lang="en-GB" dirty="0">
                <a:solidFill>
                  <a:srgbClr val="010066"/>
                </a:solidFill>
              </a:rPr>
              <a:t>(</a:t>
            </a:r>
            <a:r>
              <a:rPr lang="en-GB" i="1" dirty="0">
                <a:solidFill>
                  <a:srgbClr val="010066"/>
                </a:solidFill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)]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32" name="Text Box 3">
            <a:extLst>
              <a:ext uri="{FF2B5EF4-FFF2-40B4-BE49-F238E27FC236}">
                <a16:creationId xmlns:a16="http://schemas.microsoft.com/office/drawing/2014/main" id="{11774AAB-4EE7-4257-BA50-CFB2A85B3D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0469" y="3866046"/>
            <a:ext cx="2390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[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f</a:t>
            </a:r>
            <a:r>
              <a:rPr lang="en-GB" dirty="0">
                <a:solidFill>
                  <a:srgbClr val="010066"/>
                </a:solidFill>
              </a:rPr>
              <a:t>(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)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g′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</a:rPr>
              <a:t>)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h</a:t>
            </a:r>
            <a:r>
              <a:rPr lang="en-GB" dirty="0">
                <a:solidFill>
                  <a:srgbClr val="010066"/>
                </a:solidFill>
              </a:rPr>
              <a:t>(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)</a:t>
            </a:r>
            <a:r>
              <a:rPr lang="en-GB" i="1" dirty="0">
                <a:solidFill>
                  <a:srgbClr val="010066"/>
                </a:solidFill>
              </a:rPr>
              <a:t>j</a:t>
            </a:r>
            <a:r>
              <a:rPr lang="en-GB" dirty="0">
                <a:solidFill>
                  <a:srgbClr val="010066"/>
                </a:solidFill>
              </a:rPr>
              <a:t>(</a:t>
            </a:r>
            <a:r>
              <a:rPr lang="en-GB" i="1" dirty="0">
                <a:solidFill>
                  <a:srgbClr val="010066"/>
                </a:solidFill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)]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33" name="Text Box 3">
            <a:extLst>
              <a:ext uri="{FF2B5EF4-FFF2-40B4-BE49-F238E27FC236}">
                <a16:creationId xmlns:a16="http://schemas.microsoft.com/office/drawing/2014/main" id="{33A8687F-41BC-48E9-B5DB-CD4486429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30370" y="3869529"/>
            <a:ext cx="24551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[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f</a:t>
            </a:r>
            <a:r>
              <a:rPr lang="en-GB" dirty="0">
                <a:solidFill>
                  <a:srgbClr val="010066"/>
                </a:solidFill>
              </a:rPr>
              <a:t>(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)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g</a:t>
            </a:r>
            <a:r>
              <a:rPr lang="en-GB" dirty="0">
                <a:solidFill>
                  <a:srgbClr val="010066"/>
                </a:solidFill>
              </a:rPr>
              <a:t>(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)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h′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FF0000"/>
                </a:solidFill>
              </a:rPr>
              <a:t>)</a:t>
            </a:r>
            <a:r>
              <a:rPr lang="en-GB" i="1" dirty="0">
                <a:solidFill>
                  <a:srgbClr val="010066"/>
                </a:solidFill>
              </a:rPr>
              <a:t>j</a:t>
            </a:r>
            <a:r>
              <a:rPr lang="en-GB" dirty="0">
                <a:solidFill>
                  <a:srgbClr val="010066"/>
                </a:solidFill>
              </a:rPr>
              <a:t>(</a:t>
            </a:r>
            <a:r>
              <a:rPr lang="en-GB" i="1" dirty="0">
                <a:solidFill>
                  <a:srgbClr val="010066"/>
                </a:solidFill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)]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34" name="Text Box 3">
            <a:extLst>
              <a:ext uri="{FF2B5EF4-FFF2-40B4-BE49-F238E27FC236}">
                <a16:creationId xmlns:a16="http://schemas.microsoft.com/office/drawing/2014/main" id="{E4D86B52-6673-4568-9B9B-AEA5C6FCA8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40529" y="3892979"/>
            <a:ext cx="4504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+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35" name="Text Box 3">
            <a:extLst>
              <a:ext uri="{FF2B5EF4-FFF2-40B4-BE49-F238E27FC236}">
                <a16:creationId xmlns:a16="http://schemas.microsoft.com/office/drawing/2014/main" id="{79DCF818-0A86-45C1-8071-2DBA46E1BA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78055" y="3875352"/>
            <a:ext cx="4504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+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50" name="Text Box 3">
            <a:extLst>
              <a:ext uri="{FF2B5EF4-FFF2-40B4-BE49-F238E27FC236}">
                <a16:creationId xmlns:a16="http://schemas.microsoft.com/office/drawing/2014/main" id="{AEBD8C84-CAC6-45D2-96D5-95650B38A6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2399" y="4566281"/>
            <a:ext cx="23900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[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f</a:t>
            </a:r>
            <a:r>
              <a:rPr lang="en-GB" dirty="0">
                <a:solidFill>
                  <a:srgbClr val="010066"/>
                </a:solidFill>
              </a:rPr>
              <a:t>(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)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g</a:t>
            </a:r>
            <a:r>
              <a:rPr lang="en-GB" dirty="0">
                <a:solidFill>
                  <a:srgbClr val="010066"/>
                </a:solidFill>
              </a:rPr>
              <a:t>(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)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h</a:t>
            </a:r>
            <a:r>
              <a:rPr lang="en-GB" dirty="0">
                <a:solidFill>
                  <a:srgbClr val="010066"/>
                </a:solidFill>
              </a:rPr>
              <a:t>(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dirty="0">
                <a:solidFill>
                  <a:srgbClr val="010066"/>
                </a:solidFill>
              </a:rPr>
              <a:t>)</a:t>
            </a:r>
            <a:r>
              <a:rPr lang="en-GB" i="1" dirty="0">
                <a:solidFill>
                  <a:srgbClr val="FF0000"/>
                </a:solidFill>
              </a:rPr>
              <a:t>j</a:t>
            </a:r>
            <a:r>
              <a:rPr lang="en-GB" i="1" dirty="0">
                <a:solidFill>
                  <a:srgbClr val="FF0000"/>
                </a:solidFill>
                <a:cs typeface="Times New Roman" panose="02020603050405020304" pitchFamily="18" charset="0"/>
              </a:rPr>
              <a:t>′</a:t>
            </a:r>
            <a:r>
              <a:rPr lang="en-GB" dirty="0">
                <a:solidFill>
                  <a:srgbClr val="FF0000"/>
                </a:solidFill>
              </a:rPr>
              <a:t>(</a:t>
            </a:r>
            <a:r>
              <a:rPr lang="en-GB" i="1" dirty="0">
                <a:solidFill>
                  <a:srgbClr val="FF0000"/>
                </a:solidFill>
              </a:rPr>
              <a:t>x</a:t>
            </a:r>
            <a:r>
              <a:rPr lang="en-GB" dirty="0">
                <a:solidFill>
                  <a:srgbClr val="FF0000"/>
                </a:solidFill>
              </a:rPr>
              <a:t>)</a:t>
            </a:r>
            <a:r>
              <a:rPr lang="en-GB" dirty="0">
                <a:solidFill>
                  <a:srgbClr val="010066"/>
                </a:solidFill>
              </a:rPr>
              <a:t>]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  <p:sp>
        <p:nvSpPr>
          <p:cNvPr id="51" name="Text Box 3">
            <a:extLst>
              <a:ext uri="{FF2B5EF4-FFF2-40B4-BE49-F238E27FC236}">
                <a16:creationId xmlns:a16="http://schemas.microsoft.com/office/drawing/2014/main" id="{4A1D29C4-95C4-465F-9039-007237E1C8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6545" y="4593214"/>
            <a:ext cx="4504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+</a:t>
            </a:r>
            <a:endParaRPr lang="en-GB" baseline="30000" dirty="0">
              <a:solidFill>
                <a:srgbClr val="010066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48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50" grpId="0"/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241292" y="681024"/>
            <a:ext cx="258631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Constant rule</a:t>
            </a:r>
          </a:p>
        </p:txBody>
      </p:sp>
      <p:sp>
        <p:nvSpPr>
          <p:cNvPr id="444430" name="Rectangle 14"/>
          <p:cNvSpPr>
            <a:spLocks noChangeArrowheads="1"/>
          </p:cNvSpPr>
          <p:nvPr/>
        </p:nvSpPr>
        <p:spPr bwMode="auto">
          <a:xfrm>
            <a:off x="2488394" y="1100943"/>
            <a:ext cx="3889426" cy="7921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r>
              <a:rPr lang="en-US" sz="2400" dirty="0"/>
              <a:t>      </a:t>
            </a:r>
            <a:endParaRPr lang="en-GB" sz="2400" dirty="0"/>
          </a:p>
        </p:txBody>
      </p:sp>
      <p:sp>
        <p:nvSpPr>
          <p:cNvPr id="16" name="Rectangle 7"/>
          <p:cNvSpPr txBox="1">
            <a:spLocks noChangeArrowheads="1"/>
          </p:cNvSpPr>
          <p:nvPr/>
        </p:nvSpPr>
        <p:spPr>
          <a:xfrm>
            <a:off x="455935" y="173895"/>
            <a:ext cx="8229600" cy="50405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dirty="0">
                <a:latin typeface="Comic Sans MS" panose="030F0702030302020204" pitchFamily="66" charset="0"/>
              </a:rPr>
              <a:t>The derivative of other functions</a:t>
            </a:r>
            <a:endParaRPr lang="en-GB" sz="3200" dirty="0">
              <a:latin typeface="Comic Sans MS" panose="030F0702030302020204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97371" y="1081525"/>
            <a:ext cx="39593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en-US" sz="2400" i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any real number, then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0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241292" y="4847064"/>
            <a:ext cx="3725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sz="2400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Constant multiple rule</a:t>
            </a:r>
          </a:p>
        </p:txBody>
      </p:sp>
      <p:sp>
        <p:nvSpPr>
          <p:cNvPr id="19" name="Rectangle 14"/>
          <p:cNvSpPr>
            <a:spLocks noChangeArrowheads="1"/>
          </p:cNvSpPr>
          <p:nvPr/>
        </p:nvSpPr>
        <p:spPr bwMode="auto">
          <a:xfrm>
            <a:off x="2488394" y="5408740"/>
            <a:ext cx="3886200" cy="79216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20" name="TextBox 19"/>
          <p:cNvSpPr txBox="1"/>
          <p:nvPr/>
        </p:nvSpPr>
        <p:spPr>
          <a:xfrm>
            <a:off x="2500757" y="5389322"/>
            <a:ext cx="39552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 </a:t>
            </a:r>
            <a:r>
              <a:rPr lang="en-US" sz="2400" i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</a:t>
            </a:r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is any real number, then 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 err="1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kf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’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4681E17-2F3F-4A30-9EB8-F1575F3CA570}"/>
              </a:ext>
            </a:extLst>
          </p:cNvPr>
          <p:cNvSpPr/>
          <p:nvPr/>
        </p:nvSpPr>
        <p:spPr>
          <a:xfrm>
            <a:off x="2443619" y="2468748"/>
            <a:ext cx="3886200" cy="874057"/>
          </a:xfrm>
          <a:prstGeom prst="rect">
            <a:avLst/>
          </a:prstGeom>
          <a:solidFill>
            <a:schemeClr val="bg1"/>
          </a:solidFill>
          <a:ln w="28575" cmpd="sng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5A16834-AD2D-4B2A-B0D3-17A0DB4FAC19}"/>
                  </a:ext>
                </a:extLst>
              </p:cNvPr>
              <p:cNvSpPr txBox="1"/>
              <p:nvPr/>
            </p:nvSpPr>
            <p:spPr>
              <a:xfrm>
                <a:off x="3301404" y="2895467"/>
                <a:ext cx="10629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US" sz="24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FF6600"/>
                          </a:solidFill>
                          <a:latin typeface="Cambria Math" panose="02040503050406030204" pitchFamily="18" charset="0"/>
                        </a:rPr>
                        <m:t>)=</m:t>
                      </m:r>
                    </m:oMath>
                  </m:oMathPara>
                </a14:m>
                <a:endParaRPr lang="en-GB" sz="2400" dirty="0">
                  <a:solidFill>
                    <a:srgbClr val="FF6600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5A16834-AD2D-4B2A-B0D3-17A0DB4FAC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1404" y="2895467"/>
                <a:ext cx="1062983" cy="369332"/>
              </a:xfrm>
              <a:prstGeom prst="rect">
                <a:avLst/>
              </a:prstGeom>
              <a:blipFill>
                <a:blip r:embed="rId4"/>
                <a:stretch>
                  <a:fillRect l="-10345" r="-2874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>
            <a:extLst>
              <a:ext uri="{FF2B5EF4-FFF2-40B4-BE49-F238E27FC236}">
                <a16:creationId xmlns:a16="http://schemas.microsoft.com/office/drawing/2014/main" id="{7DCA3EA1-445A-469E-93F8-9776B3C6369B}"/>
              </a:ext>
            </a:extLst>
          </p:cNvPr>
          <p:cNvSpPr txBox="1"/>
          <p:nvPr/>
        </p:nvSpPr>
        <p:spPr>
          <a:xfrm>
            <a:off x="4380796" y="2794090"/>
            <a:ext cx="14326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nx</a:t>
            </a:r>
            <a:r>
              <a:rPr lang="en-US" sz="2400" i="1" baseline="30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baseline="30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-1</a:t>
            </a:r>
            <a:endParaRPr lang="en-GB" sz="2400" baseline="30000" dirty="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1FF784E-DBF3-4F5F-AC51-E3342BB565F1}"/>
              </a:ext>
            </a:extLst>
          </p:cNvPr>
          <p:cNvSpPr/>
          <p:nvPr/>
        </p:nvSpPr>
        <p:spPr>
          <a:xfrm>
            <a:off x="2982195" y="2444343"/>
            <a:ext cx="12314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f</a:t>
            </a:r>
            <a:r>
              <a:rPr lang="en-GB" sz="2400" dirty="0">
                <a:solidFill>
                  <a:srgbClr val="FF6600"/>
                </a:solidFill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FF6600"/>
                </a:solidFill>
              </a:rPr>
              <a:t>)</a:t>
            </a:r>
            <a:r>
              <a:rPr lang="en-US" sz="2400" i="1" dirty="0">
                <a:solidFill>
                  <a:srgbClr val="FF6600"/>
                </a:solidFill>
                <a:latin typeface="Times New Roman" pitchFamily="18" charset="0"/>
              </a:rPr>
              <a:t> = </a:t>
            </a:r>
            <a:r>
              <a:rPr lang="en-US" sz="2400" i="1" dirty="0" err="1">
                <a:solidFill>
                  <a:srgbClr val="FF6600"/>
                </a:solidFill>
                <a:latin typeface="Times New Roman" pitchFamily="18" charset="0"/>
              </a:rPr>
              <a:t>x</a:t>
            </a:r>
            <a:r>
              <a:rPr lang="en-US" sz="2400" i="1" baseline="30000" dirty="0" err="1">
                <a:solidFill>
                  <a:srgbClr val="FF6600"/>
                </a:solidFill>
              </a:rPr>
              <a:t>n</a:t>
            </a:r>
            <a:endParaRPr lang="en-US" sz="2400" baseline="30000" dirty="0">
              <a:solidFill>
                <a:srgbClr val="FF660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D878773-AE4D-49D3-B1ED-6E9D000299EA}"/>
              </a:ext>
            </a:extLst>
          </p:cNvPr>
          <p:cNvSpPr txBox="1"/>
          <p:nvPr/>
        </p:nvSpPr>
        <p:spPr>
          <a:xfrm>
            <a:off x="2443619" y="2869927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  <a:sym typeface="Symbol" panose="05050102010706020507" pitchFamily="18" charset="2"/>
              </a:rPr>
              <a:t>then</a:t>
            </a:r>
            <a:endParaRPr lang="en-GB" dirty="0">
              <a:solidFill>
                <a:srgbClr val="01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B46D84E-0EEA-4166-9D78-A3D11879E373}"/>
              </a:ext>
            </a:extLst>
          </p:cNvPr>
          <p:cNvSpPr txBox="1"/>
          <p:nvPr/>
        </p:nvSpPr>
        <p:spPr>
          <a:xfrm>
            <a:off x="4236218" y="2477448"/>
            <a:ext cx="2110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Where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400" dirty="0">
                <a:solidFill>
                  <a:srgbClr val="010066"/>
                </a:solidFill>
              </a:rPr>
              <a:t> </a:t>
            </a:r>
            <a:r>
              <a:rPr lang="en-US" sz="2400" dirty="0">
                <a:solidFill>
                  <a:srgbClr val="010066"/>
                </a:solidFill>
                <a:sym typeface="Symbol" panose="05050102010706020507" pitchFamily="18" charset="2"/>
              </a:rPr>
              <a:t> ℝ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4714A26-0DE5-4731-8583-AFBB94A064E8}"/>
              </a:ext>
            </a:extLst>
          </p:cNvPr>
          <p:cNvSpPr txBox="1"/>
          <p:nvPr/>
        </p:nvSpPr>
        <p:spPr>
          <a:xfrm>
            <a:off x="241292" y="1912522"/>
            <a:ext cx="20937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Power rule</a:t>
            </a:r>
            <a:endParaRPr lang="en-GB" b="1" dirty="0">
              <a:solidFill>
                <a:srgbClr val="01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B598D5F-07CC-4EB2-B763-1F6B27677157}"/>
              </a:ext>
            </a:extLst>
          </p:cNvPr>
          <p:cNvSpPr txBox="1"/>
          <p:nvPr/>
        </p:nvSpPr>
        <p:spPr>
          <a:xfrm>
            <a:off x="2551105" y="2467075"/>
            <a:ext cx="8347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endParaRPr lang="en-GB" dirty="0">
              <a:solidFill>
                <a:srgbClr val="01006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3" name="Rectangle 32">
            <a:hlinkClick r:id="rId5"/>
            <a:extLst>
              <a:ext uri="{FF2B5EF4-FFF2-40B4-BE49-F238E27FC236}">
                <a16:creationId xmlns:a16="http://schemas.microsoft.com/office/drawing/2014/main" id="{15BA20E3-0F4C-402C-9C9B-CAF72F8DEE8E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>
            <a:hlinkClick r:id="rId5"/>
            <a:extLst>
              <a:ext uri="{FF2B5EF4-FFF2-40B4-BE49-F238E27FC236}">
                <a16:creationId xmlns:a16="http://schemas.microsoft.com/office/drawing/2014/main" id="{CC9C01DF-AD55-4938-81D7-996F5963922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7330F259-9C25-4970-A9B1-E975FE56A0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292" y="3361761"/>
            <a:ext cx="3725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or difference rule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DCB9CE6A-8820-4317-A9FA-2B1FD9DFC9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8394" y="3883089"/>
            <a:ext cx="3841426" cy="8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1DDC64-599A-4B63-9BD1-68C6F43FE3B1}"/>
                  </a:ext>
                </a:extLst>
              </p:cNvPr>
              <p:cNvSpPr txBox="1"/>
              <p:nvPr/>
            </p:nvSpPr>
            <p:spPr>
              <a:xfrm>
                <a:off x="2670827" y="3883090"/>
                <a:ext cx="379981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If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±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then   </a:t>
                </a:r>
              </a:p>
              <a:p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′ 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±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′ 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GB" sz="240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C1DDC64-599A-4B63-9BD1-68C6F43FE3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70827" y="3883090"/>
                <a:ext cx="3799815" cy="830997"/>
              </a:xfrm>
              <a:prstGeom prst="rect">
                <a:avLst/>
              </a:prstGeom>
              <a:blipFill>
                <a:blip r:embed="rId6"/>
                <a:stretch>
                  <a:fillRect l="-2408" t="-5882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83308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4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19" grpId="0"/>
      <p:bldP spid="444430" grpId="0" animBg="1"/>
      <p:bldP spid="6" grpId="0"/>
      <p:bldP spid="18" grpId="0"/>
      <p:bldP spid="19" grpId="0" animBg="1"/>
      <p:bldP spid="20" grpId="0"/>
      <p:bldP spid="15" grpId="0" animBg="1"/>
      <p:bldP spid="17" grpId="0"/>
      <p:bldP spid="27" grpId="0"/>
      <p:bldP spid="28" grpId="0"/>
      <p:bldP spid="29" grpId="0"/>
      <p:bldP spid="30" grpId="0"/>
      <p:bldP spid="31" grpId="0"/>
      <p:bldP spid="21" grpId="0"/>
      <p:bldP spid="22" grpId="0" animBg="1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product rule</a:t>
            </a: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433337" y="5559321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The derivative of a product of functions is not equal the product of the derivatives of the functions.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01826" y="3227071"/>
            <a:ext cx="79757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What if we have the product of two functions?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405970" y="414808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10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2799607" y="4027972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4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887839" y="4027972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6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22014" y="4652561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10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9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678867" y="4548577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dirty="0">
                <a:solidFill>
                  <a:srgbClr val="010066"/>
                </a:solidFill>
              </a:rPr>
              <a:t>4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3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799756" y="4550569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dirty="0">
                <a:solidFill>
                  <a:srgbClr val="010066"/>
                </a:solidFill>
              </a:rPr>
              <a:t>6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5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3"/>
          <p:cNvSpPr txBox="1">
            <a:spLocks noChangeArrowheads="1"/>
          </p:cNvSpPr>
          <p:nvPr/>
        </p:nvSpPr>
        <p:spPr bwMode="auto">
          <a:xfrm>
            <a:off x="6583760" y="4640192"/>
            <a:ext cx="25226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GB" sz="2400" i="1" dirty="0">
                <a:solidFill>
                  <a:srgbClr val="010066"/>
                </a:solidFill>
                <a:cs typeface="Arial" panose="020B0604020202020204" pitchFamily="34" charset="0"/>
              </a:rPr>
              <a:t>’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3"/>
          <p:cNvSpPr txBox="1">
            <a:spLocks noChangeArrowheads="1"/>
          </p:cNvSpPr>
          <p:nvPr/>
        </p:nvSpPr>
        <p:spPr bwMode="auto">
          <a:xfrm>
            <a:off x="6660556" y="5127575"/>
            <a:ext cx="20962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10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9</a:t>
            </a:r>
            <a:r>
              <a:rPr lang="en-GB" sz="2400" baseline="300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≠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dirty="0">
                <a:solidFill>
                  <a:srgbClr val="010066"/>
                </a:solidFill>
              </a:rPr>
              <a:t>24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8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6624736" y="4027972"/>
            <a:ext cx="2123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>
            <a:hlinkClick r:id="rId2"/>
            <a:extLst>
              <a:ext uri="{FF2B5EF4-FFF2-40B4-BE49-F238E27FC236}">
                <a16:creationId xmlns:a16="http://schemas.microsoft.com/office/drawing/2014/main" id="{DFB5A139-803D-4C7F-8461-8DA01C8B5E08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2"/>
            <a:extLst>
              <a:ext uri="{FF2B5EF4-FFF2-40B4-BE49-F238E27FC236}">
                <a16:creationId xmlns:a16="http://schemas.microsoft.com/office/drawing/2014/main" id="{66316BD3-3735-43EB-8A0F-E268157D5B9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 Box 3">
            <a:extLst>
              <a:ext uri="{FF2B5EF4-FFF2-40B4-BE49-F238E27FC236}">
                <a16:creationId xmlns:a16="http://schemas.microsoft.com/office/drawing/2014/main" id="{DDC8ADE7-AA4D-4AF8-B871-799BAC60F8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8413" y="5038716"/>
            <a:ext cx="25226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g′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2</a:t>
            </a:r>
            <a:r>
              <a:rPr lang="en-GB" dirty="0">
                <a:solidFill>
                  <a:srgbClr val="010066"/>
                </a:solidFill>
              </a:rPr>
              <a:t>4</a:t>
            </a:r>
            <a:r>
              <a:rPr lang="en-GB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baseline="30000" dirty="0">
                <a:solidFill>
                  <a:srgbClr val="010066"/>
                </a:solidFill>
                <a:cs typeface="Times New Roman" panose="02020603050405020304" pitchFamily="18" charset="0"/>
              </a:rPr>
              <a:t>8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3">
            <a:extLst>
              <a:ext uri="{FF2B5EF4-FFF2-40B4-BE49-F238E27FC236}">
                <a16:creationId xmlns:a16="http://schemas.microsoft.com/office/drawing/2014/main" id="{C2637F75-1C92-4655-BF57-D668D69F0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856" y="1801581"/>
            <a:ext cx="37257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GB" b="1" dirty="0">
                <a:solidFill>
                  <a:srgbClr val="01006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Sum or difference rule</a:t>
            </a:r>
          </a:p>
        </p:txBody>
      </p:sp>
      <p:sp>
        <p:nvSpPr>
          <p:cNvPr id="22" name="Rectangle 14">
            <a:extLst>
              <a:ext uri="{FF2B5EF4-FFF2-40B4-BE49-F238E27FC236}">
                <a16:creationId xmlns:a16="http://schemas.microsoft.com/office/drawing/2014/main" id="{017DF67C-3A8C-4F81-83BC-A3731BEB38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9958" y="2322909"/>
            <a:ext cx="3841426" cy="8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DC002E1-C9FD-4180-A103-6DE30EBBA916}"/>
                  </a:ext>
                </a:extLst>
              </p:cNvPr>
              <p:cNvSpPr txBox="1"/>
              <p:nvPr/>
            </p:nvSpPr>
            <p:spPr>
              <a:xfrm>
                <a:off x="2602391" y="2322910"/>
                <a:ext cx="379981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If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±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en-US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then</a:t>
                </a:r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</a:p>
              <a:p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′ 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±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′ 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GB" sz="240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8DC002E1-C9FD-4180-A103-6DE30EBBA9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2391" y="2322910"/>
                <a:ext cx="3799815" cy="830997"/>
              </a:xfrm>
              <a:prstGeom prst="rect">
                <a:avLst/>
              </a:prstGeom>
              <a:blipFill>
                <a:blip r:embed="rId3"/>
                <a:stretch>
                  <a:fillRect l="-2568" t="-6618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 Box 3">
            <a:extLst>
              <a:ext uri="{FF2B5EF4-FFF2-40B4-BE49-F238E27FC236}">
                <a16:creationId xmlns:a16="http://schemas.microsoft.com/office/drawing/2014/main" id="{72AB8497-CF4E-4FD2-A646-AC2333E54A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" y="605420"/>
            <a:ext cx="870253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In a previous lesson we have seen that for the sum of difference of function the derivative is the sum or difference of their derivatives </a:t>
            </a:r>
          </a:p>
        </p:txBody>
      </p:sp>
      <p:sp>
        <p:nvSpPr>
          <p:cNvPr id="25" name="Text Box 3">
            <a:extLst>
              <a:ext uri="{FF2B5EF4-FFF2-40B4-BE49-F238E27FC236}">
                <a16:creationId xmlns:a16="http://schemas.microsoft.com/office/drawing/2014/main" id="{52303971-C1AF-4553-9888-4DA12FA771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588" y="3694252"/>
            <a:ext cx="2132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For example:</a:t>
            </a:r>
          </a:p>
        </p:txBody>
      </p:sp>
      <p:sp>
        <p:nvSpPr>
          <p:cNvPr id="27" name="Text Box 3">
            <a:extLst>
              <a:ext uri="{FF2B5EF4-FFF2-40B4-BE49-F238E27FC236}">
                <a16:creationId xmlns:a16="http://schemas.microsoft.com/office/drawing/2014/main" id="{3308CD3C-27DE-4441-8ECF-3191A4876D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5336" y="3232587"/>
            <a:ext cx="21237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dirty="0">
                <a:solidFill>
                  <a:srgbClr val="FF6600"/>
                </a:solidFill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FF6600"/>
                </a:solidFill>
              </a:rPr>
              <a:t>) = 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FF6600"/>
                </a:solidFill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FF6600"/>
                </a:solidFill>
              </a:rPr>
              <a:t>)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GB" sz="2400" dirty="0">
                <a:solidFill>
                  <a:srgbClr val="FF6600"/>
                </a:solidFill>
              </a:rPr>
              <a:t>(</a:t>
            </a:r>
            <a:r>
              <a:rPr lang="en-GB" sz="24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FF6600"/>
                </a:solidFill>
              </a:rPr>
              <a:t>)</a:t>
            </a:r>
            <a:endParaRPr lang="en-GB" sz="2400" baseline="30000" dirty="0">
              <a:solidFill>
                <a:srgbClr val="FF660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2113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7" grpId="0"/>
      <p:bldP spid="16" grpId="0"/>
      <p:bldP spid="20" grpId="0"/>
      <p:bldP spid="21" grpId="0"/>
      <p:bldP spid="22" grpId="0" animBg="1"/>
      <p:bldP spid="23" grpId="0"/>
      <p:bldP spid="25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>
            <a:extLst>
              <a:ext uri="{FF2B5EF4-FFF2-40B4-BE49-F238E27FC236}">
                <a16:creationId xmlns:a16="http://schemas.microsoft.com/office/drawing/2014/main" id="{E7150A7F-D6BB-4991-9008-66327DE885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" y="764704"/>
            <a:ext cx="873283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To find the derivative of a product of functions you have to use the product rule.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64680DA-B264-42CD-9563-586E7110D2EF}"/>
              </a:ext>
            </a:extLst>
          </p:cNvPr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dirty="0"/>
              <a:t>The product rule</a:t>
            </a:r>
          </a:p>
        </p:txBody>
      </p:sp>
      <p:sp>
        <p:nvSpPr>
          <p:cNvPr id="4" name="Text Box 3">
            <a:extLst>
              <a:ext uri="{FF2B5EF4-FFF2-40B4-BE49-F238E27FC236}">
                <a16:creationId xmlns:a16="http://schemas.microsoft.com/office/drawing/2014/main" id="{5F75D7B8-CDDA-4058-99AC-6D29B833A8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1710" y="2497169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>
            <a:defPPr>
              <a:defRPr lang="en-US"/>
            </a:defPPr>
            <a:lvl1pPr>
              <a:defRPr>
                <a:solidFill>
                  <a:srgbClr val="010066"/>
                </a:solidFill>
                <a:latin typeface="+mn-lt"/>
              </a:defRPr>
            </a:lvl1pPr>
          </a:lstStyle>
          <a:p>
            <a:r>
              <a:rPr lang="en-GB" dirty="0"/>
              <a:t>Let</a:t>
            </a:r>
          </a:p>
        </p:txBody>
      </p:sp>
      <p:sp>
        <p:nvSpPr>
          <p:cNvPr id="5" name="Text Box 3">
            <a:extLst>
              <a:ext uri="{FF2B5EF4-FFF2-40B4-BE49-F238E27FC236}">
                <a16:creationId xmlns:a16="http://schemas.microsoft.com/office/drawing/2014/main" id="{92D3ADE4-E0AA-4604-962A-A9FAC60ED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" y="2015600"/>
            <a:ext cx="2048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Given that</a:t>
            </a: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8EE4A66D-254D-4E42-B0F8-A18F2561D0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581" y="1563366"/>
            <a:ext cx="87328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You can derive the product rule from first principles. </a:t>
            </a:r>
          </a:p>
        </p:txBody>
      </p:sp>
      <p:sp>
        <p:nvSpPr>
          <p:cNvPr id="7" name="Text Box 3">
            <a:extLst>
              <a:ext uri="{FF2B5EF4-FFF2-40B4-BE49-F238E27FC236}">
                <a16:creationId xmlns:a16="http://schemas.microsoft.com/office/drawing/2014/main" id="{3A8B4AA3-561E-4E0B-8E69-43E16B776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9822" y="2497170"/>
            <a:ext cx="26498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CFBFC6CC-481F-4D22-A089-96DA4476EC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3613" y="2015600"/>
            <a:ext cx="7596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59B1AD35-E99A-4519-BF7A-AAB774FF9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03223" y="2015600"/>
            <a:ext cx="7596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3">
            <a:extLst>
              <a:ext uri="{FF2B5EF4-FFF2-40B4-BE49-F238E27FC236}">
                <a16:creationId xmlns:a16="http://schemas.microsoft.com/office/drawing/2014/main" id="{0CC23BA7-6B2D-48C1-9118-A32487121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3226" y="2035504"/>
            <a:ext cx="697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and</a:t>
            </a:r>
          </a:p>
        </p:txBody>
      </p:sp>
      <p:sp>
        <p:nvSpPr>
          <p:cNvPr id="11" name="Text Box 3">
            <a:extLst>
              <a:ext uri="{FF2B5EF4-FFF2-40B4-BE49-F238E27FC236}">
                <a16:creationId xmlns:a16="http://schemas.microsoft.com/office/drawing/2014/main" id="{E6936AAA-2C8C-41D4-9CBB-F6F87980EC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21799" y="2015599"/>
            <a:ext cx="43524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Are differentiable functions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A4F392-E575-43E8-84D4-D17FCEFA9742}"/>
                  </a:ext>
                </a:extLst>
              </p:cNvPr>
              <p:cNvSpPr txBox="1"/>
              <p:nvPr/>
            </p:nvSpPr>
            <p:spPr>
              <a:xfrm>
                <a:off x="2230452" y="3104963"/>
                <a:ext cx="3318344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BA4F392-E575-43E8-84D4-D17FCEFA97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0452" y="3104963"/>
                <a:ext cx="3318344" cy="59727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44D0FB8-9268-4CFC-BFCE-EF3C7E306579}"/>
                  </a:ext>
                </a:extLst>
              </p:cNvPr>
              <p:cNvSpPr txBox="1"/>
              <p:nvPr/>
            </p:nvSpPr>
            <p:spPr>
              <a:xfrm>
                <a:off x="1674251" y="3196985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644D0FB8-9268-4CFC-BFCE-EF3C7E3065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4251" y="3196985"/>
                <a:ext cx="887359" cy="481094"/>
              </a:xfrm>
              <a:prstGeom prst="rect">
                <a:avLst/>
              </a:prstGeom>
              <a:blipFill>
                <a:blip r:embed="rId3"/>
                <a:stretch>
                  <a:fillRect l="-4828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ectangle 13">
            <a:extLst>
              <a:ext uri="{FF2B5EF4-FFF2-40B4-BE49-F238E27FC236}">
                <a16:creationId xmlns:a16="http://schemas.microsoft.com/office/drawing/2014/main" id="{83B449CF-EDC1-4875-8856-A62A63A4AFC3}"/>
              </a:ext>
            </a:extLst>
          </p:cNvPr>
          <p:cNvSpPr/>
          <p:nvPr/>
        </p:nvSpPr>
        <p:spPr>
          <a:xfrm>
            <a:off x="712279" y="3181589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33F8F93-6D5A-4859-BE42-309045EFFB1B}"/>
                  </a:ext>
                </a:extLst>
              </p:cNvPr>
              <p:cNvSpPr txBox="1"/>
              <p:nvPr/>
            </p:nvSpPr>
            <p:spPr>
              <a:xfrm>
                <a:off x="1170926" y="4413959"/>
                <a:ext cx="6889450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FF6600"/>
                              </a:solidFill>
                              <a:latin typeface="Cambria Math" panose="02040503050406030204" pitchFamily="18" charset="0"/>
                            </a:rPr>
                            <m:t>)−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33F8F93-6D5A-4859-BE42-309045EFFB1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926" y="4413959"/>
                <a:ext cx="6889450" cy="59727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7B4FD87-6895-40B8-96ED-A647EBB615C7}"/>
                  </a:ext>
                </a:extLst>
              </p:cNvPr>
              <p:cNvSpPr txBox="1"/>
              <p:nvPr/>
            </p:nvSpPr>
            <p:spPr>
              <a:xfrm>
                <a:off x="544336" y="4490380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67B4FD87-6895-40B8-96ED-A647EBB615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336" y="4490380"/>
                <a:ext cx="887359" cy="481094"/>
              </a:xfrm>
              <a:prstGeom prst="rect">
                <a:avLst/>
              </a:prstGeom>
              <a:blipFill>
                <a:blip r:embed="rId5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59E4515-B7AA-40D9-8277-A0DB323A1324}"/>
                  </a:ext>
                </a:extLst>
              </p:cNvPr>
              <p:cNvSpPr txBox="1"/>
              <p:nvPr/>
            </p:nvSpPr>
            <p:spPr>
              <a:xfrm>
                <a:off x="1056349" y="5799120"/>
                <a:ext cx="3874074" cy="7982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59E4515-B7AA-40D9-8277-A0DB323A13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6349" y="5799120"/>
                <a:ext cx="3874074" cy="7982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37BE3BE-AF43-41C0-B7E6-303B03A73B67}"/>
                  </a:ext>
                </a:extLst>
              </p:cNvPr>
              <p:cNvSpPr txBox="1"/>
              <p:nvPr/>
            </p:nvSpPr>
            <p:spPr>
              <a:xfrm>
                <a:off x="544335" y="5891687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C37BE3BE-AF43-41C0-B7E6-303B03A73B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335" y="5891687"/>
                <a:ext cx="887359" cy="481094"/>
              </a:xfrm>
              <a:prstGeom prst="rect">
                <a:avLst/>
              </a:prstGeom>
              <a:blipFill>
                <a:blip r:embed="rId7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96C93FB-F9A7-4CF5-BF4C-91A2736A96F9}"/>
                  </a:ext>
                </a:extLst>
              </p:cNvPr>
              <p:cNvSpPr txBox="1"/>
              <p:nvPr/>
            </p:nvSpPr>
            <p:spPr>
              <a:xfrm>
                <a:off x="4874393" y="5821036"/>
                <a:ext cx="3198504" cy="684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"/>
                          <m:endChr m:val="]"/>
                          <m:ctrlP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996C93FB-F9A7-4CF5-BF4C-91A2736A96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4393" y="5821036"/>
                <a:ext cx="3198504" cy="6849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 Box 3">
            <a:extLst>
              <a:ext uri="{FF2B5EF4-FFF2-40B4-BE49-F238E27FC236}">
                <a16:creationId xmlns:a16="http://schemas.microsoft.com/office/drawing/2014/main" id="{C58C1FFE-EAA1-4292-9255-4D5D1E6B0E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5579" y="2519086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latin typeface="+mn-lt"/>
              </a:rPr>
              <a:t>Then: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 Box 7">
                <a:extLst>
                  <a:ext uri="{FF2B5EF4-FFF2-40B4-BE49-F238E27FC236}">
                    <a16:creationId xmlns:a16="http://schemas.microsoft.com/office/drawing/2014/main" id="{DED067F4-7D73-40E6-AD12-62B8C917515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5581" y="3896256"/>
                <a:ext cx="5604281" cy="40011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eaLnBrk="0" hangingPunct="0"/>
                <a:r>
                  <a:rPr lang="en-GB" sz="2000" dirty="0">
                    <a:solidFill>
                      <a:srgbClr val="FF6600"/>
                    </a:solidFill>
                    <a:latin typeface="+mn-lt"/>
                  </a:rPr>
                  <a:t>Subtracting and adding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sz="20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0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20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en-US" sz="2000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𝑔</m:t>
                    </m:r>
                    <m:d>
                      <m:dPr>
                        <m:ctrlPr>
                          <a:rPr lang="en-US" sz="20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000" i="1">
                            <a:solidFill>
                              <a:srgbClr val="FF66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2000" i="1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 Box 7">
                <a:extLst>
                  <a:ext uri="{FF2B5EF4-FFF2-40B4-BE49-F238E27FC236}">
                    <a16:creationId xmlns:a16="http://schemas.microsoft.com/office/drawing/2014/main" id="{DED067F4-7D73-40E6-AD12-62B8C91751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05581" y="3896256"/>
                <a:ext cx="5604281" cy="400110"/>
              </a:xfrm>
              <a:prstGeom prst="rect">
                <a:avLst/>
              </a:prstGeom>
              <a:blipFill>
                <a:blip r:embed="rId9"/>
                <a:stretch>
                  <a:fillRect l="-1197" t="-7576" b="-25758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Text Box 7">
            <a:extLst>
              <a:ext uri="{FF2B5EF4-FFF2-40B4-BE49-F238E27FC236}">
                <a16:creationId xmlns:a16="http://schemas.microsoft.com/office/drawing/2014/main" id="{D822126D-3736-4F1E-BBAB-1B5904114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592" y="5163823"/>
            <a:ext cx="371452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Separating into two fractions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8543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4">
            <a:extLst>
              <a:ext uri="{FF2B5EF4-FFF2-40B4-BE49-F238E27FC236}">
                <a16:creationId xmlns:a16="http://schemas.microsoft.com/office/drawing/2014/main" id="{EEBC0405-C5EB-44FF-805C-E8C702B11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3457" y="5500628"/>
            <a:ext cx="3841426" cy="884313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en-GB" sz="240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product rule</a:t>
            </a:r>
            <a:endParaRPr lang="en-GB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1685184" y="2116624"/>
                <a:ext cx="2963247" cy="7982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5184" y="2116624"/>
                <a:ext cx="2963247" cy="7982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73170" y="2209191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3170" y="2209191"/>
                <a:ext cx="887359" cy="481094"/>
              </a:xfrm>
              <a:prstGeom prst="rect">
                <a:avLst/>
              </a:prstGeom>
              <a:blipFill>
                <a:blip r:embed="rId3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4637724" y="2166101"/>
                <a:ext cx="2738698" cy="684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"/>
                          <m:endChr m:val="]"/>
                          <m:ctrlP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7724" y="2166101"/>
                <a:ext cx="2738698" cy="68493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702086" y="3588523"/>
                <a:ext cx="10412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2086" y="3588523"/>
                <a:ext cx="1041246" cy="307777"/>
              </a:xfrm>
              <a:prstGeom prst="rect">
                <a:avLst/>
              </a:prstGeom>
              <a:blipFill>
                <a:blip r:embed="rId5"/>
                <a:stretch>
                  <a:fillRect l="-7018" b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170313" y="3501865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0313" y="3501865"/>
                <a:ext cx="887359" cy="481094"/>
              </a:xfrm>
              <a:prstGeom prst="rect">
                <a:avLst/>
              </a:prstGeom>
              <a:blipFill>
                <a:blip r:embed="rId6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969703" y="3564916"/>
                <a:ext cx="58246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d>
                        <m:dPr>
                          <m:ctrlP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9703" y="3564916"/>
                <a:ext cx="582467" cy="307777"/>
              </a:xfrm>
              <a:prstGeom prst="rect">
                <a:avLst/>
              </a:prstGeom>
              <a:blipFill>
                <a:blip r:embed="rId7"/>
                <a:stretch>
                  <a:fillRect l="-9375" b="-2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391451" y="3519448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1451" y="3519448"/>
                <a:ext cx="887359" cy="481094"/>
              </a:xfrm>
              <a:prstGeom prst="rect">
                <a:avLst/>
              </a:prstGeom>
              <a:blipFill>
                <a:blip r:embed="rId8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2743332" y="3501865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43332" y="3501865"/>
                <a:ext cx="887359" cy="481094"/>
              </a:xfrm>
              <a:prstGeom prst="rect">
                <a:avLst/>
              </a:prstGeom>
              <a:blipFill>
                <a:blip r:embed="rId9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548171" y="3521380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48171" y="3521380"/>
                <a:ext cx="887359" cy="481094"/>
              </a:xfrm>
              <a:prstGeom prst="rect">
                <a:avLst/>
              </a:prstGeom>
              <a:blipFill>
                <a:blip r:embed="rId10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275105" y="3465948"/>
                <a:ext cx="1843133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𝑔</m:t>
                          </m:r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105" y="3465948"/>
                <a:ext cx="1843133" cy="59727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051490" y="3463287"/>
                <a:ext cx="1858522" cy="59727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d>
                        </m:num>
                        <m:den>
                          <m:r>
                            <a:rPr lang="en-US" sz="2000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1490" y="3463287"/>
                <a:ext cx="1858522" cy="59727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 Box 3"/>
          <p:cNvSpPr txBox="1">
            <a:spLocks noChangeArrowheads="1"/>
          </p:cNvSpPr>
          <p:nvPr/>
        </p:nvSpPr>
        <p:spPr bwMode="auto">
          <a:xfrm>
            <a:off x="5118238" y="3511578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3430538" y="4357312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Text Box 3"/>
          <p:cNvSpPr txBox="1">
            <a:spLocks noChangeArrowheads="1"/>
          </p:cNvSpPr>
          <p:nvPr/>
        </p:nvSpPr>
        <p:spPr bwMode="auto">
          <a:xfrm>
            <a:off x="3934649" y="4357311"/>
            <a:ext cx="8726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i="1" dirty="0">
                <a:solidFill>
                  <a:srgbClr val="010066"/>
                </a:solidFill>
              </a:rPr>
              <a:t>'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4666079" y="4357311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4976989" y="4336597"/>
            <a:ext cx="7890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Text Box 3"/>
          <p:cNvSpPr txBox="1">
            <a:spLocks noChangeArrowheads="1"/>
          </p:cNvSpPr>
          <p:nvPr/>
        </p:nvSpPr>
        <p:spPr bwMode="auto">
          <a:xfrm>
            <a:off x="5602925" y="4336597"/>
            <a:ext cx="10270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i="1">
                <a:solidFill>
                  <a:srgbClr val="010066"/>
                </a:solidFill>
                <a:cs typeface="Arial" panose="020B0604020202020204" pitchFamily="34" charset="0"/>
              </a:rPr>
              <a:t> </a:t>
            </a:r>
            <a:r>
              <a:rPr lang="en-GB" i="1" dirty="0">
                <a:solidFill>
                  <a:srgbClr val="010066"/>
                </a:solidFill>
              </a:rPr>
              <a:t>'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2366868" y="4338392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2645454" y="4963627"/>
            <a:ext cx="398454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Which is the product rule. </a:t>
            </a:r>
          </a:p>
        </p:txBody>
      </p:sp>
      <p:sp>
        <p:nvSpPr>
          <p:cNvPr id="42" name="Text Box 7"/>
          <p:cNvSpPr txBox="1">
            <a:spLocks noChangeArrowheads="1"/>
          </p:cNvSpPr>
          <p:nvPr/>
        </p:nvSpPr>
        <p:spPr bwMode="auto">
          <a:xfrm>
            <a:off x="93114" y="1581481"/>
            <a:ext cx="197991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Factorising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653497" y="908720"/>
                <a:ext cx="3874074" cy="7982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"/>
                          <m:ctrlPr>
                            <a:rPr lang="en-GB" sz="20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3497" y="908720"/>
                <a:ext cx="3874074" cy="7982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1141483" y="1001287"/>
                <a:ext cx="887359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40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GB" sz="2400" i="0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GB" sz="240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24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lim>
                          </m:limLow>
                        </m:fName>
                        <m:e/>
                      </m:func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483" y="1001287"/>
                <a:ext cx="887359" cy="481094"/>
              </a:xfrm>
              <a:prstGeom prst="rect">
                <a:avLst/>
              </a:prstGeom>
              <a:blipFill rotWithShape="0">
                <a:blip r:embed="rId14"/>
                <a:stretch>
                  <a:fillRect l="-4795" b="-151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471541" y="930636"/>
                <a:ext cx="3198504" cy="68493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"/>
                          <m:endChr m:val="]"/>
                          <m:ctrlPr>
                            <a:rPr lang="en-US" sz="2000" b="0" i="1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FF6600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FF66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𝑔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2000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20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1541" y="930636"/>
                <a:ext cx="3198504" cy="68493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 Box 7"/>
          <p:cNvSpPr txBox="1">
            <a:spLocks noChangeArrowheads="1"/>
          </p:cNvSpPr>
          <p:nvPr/>
        </p:nvSpPr>
        <p:spPr bwMode="auto">
          <a:xfrm>
            <a:off x="116444" y="2970740"/>
            <a:ext cx="62557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Applying properties of limits in all the functions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47" name="Text Box 7"/>
          <p:cNvSpPr txBox="1">
            <a:spLocks noChangeArrowheads="1"/>
          </p:cNvSpPr>
          <p:nvPr/>
        </p:nvSpPr>
        <p:spPr bwMode="auto">
          <a:xfrm>
            <a:off x="104481" y="4037486"/>
            <a:ext cx="22243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Simplifying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6EAF2DA-00DE-43F4-B84B-62DC7F97AE24}"/>
                  </a:ext>
                </a:extLst>
              </p:cNvPr>
              <p:cNvSpPr txBox="1"/>
              <p:nvPr/>
            </p:nvSpPr>
            <p:spPr>
              <a:xfrm>
                <a:off x="2816865" y="5485746"/>
                <a:ext cx="4234625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If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</a:t>
                </a:r>
                <a:r>
                  <a:rPr lang="en-US" dirty="0">
                    <a:solidFill>
                      <a:srgbClr val="010066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then</a:t>
                </a:r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</a:p>
              <a:p>
                <a:r>
                  <a:rPr lang="en-US" sz="2400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= </a:t>
                </a:r>
                <a:r>
                  <a:rPr lang="en-GB" i="1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f</a:t>
                </a:r>
                <a:r>
                  <a:rPr lang="en-GB" dirty="0">
                    <a:solidFill>
                      <a:srgbClr val="FF6600"/>
                    </a:solidFill>
                  </a:rPr>
                  <a:t>(</a:t>
                </a:r>
                <a:r>
                  <a:rPr lang="en-GB" i="1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FF6600"/>
                    </a:solidFill>
                  </a:rPr>
                  <a:t>)</a:t>
                </a:r>
                <a:r>
                  <a:rPr lang="en-US" i="1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g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′ </m:t>
                    </m:r>
                  </m:oMath>
                </a14:m>
                <a:r>
                  <a:rPr lang="en-US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(</a:t>
                </a:r>
                <a:r>
                  <a:rPr lang="en-US" i="1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) + </a:t>
                </a:r>
                <a:r>
                  <a:rPr lang="en-GB" i="1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g</a:t>
                </a:r>
                <a:r>
                  <a:rPr lang="en-GB" dirty="0">
                    <a:solidFill>
                      <a:srgbClr val="FF6600"/>
                    </a:solidFill>
                  </a:rPr>
                  <a:t>(</a:t>
                </a:r>
                <a:r>
                  <a:rPr lang="en-GB" i="1" dirty="0">
                    <a:solidFill>
                      <a:srgbClr val="FF6600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GB" dirty="0">
                    <a:solidFill>
                      <a:srgbClr val="FF6600"/>
                    </a:solidFill>
                  </a:rPr>
                  <a:t>)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solidFill>
                          <a:srgbClr val="FF660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sz="2400" i="1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rgbClr val="FF66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endParaRPr lang="en-GB" sz="2400" dirty="0">
                  <a:solidFill>
                    <a:srgbClr val="FF66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A6EAF2DA-00DE-43F4-B84B-62DC7F97AE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6865" y="5485746"/>
                <a:ext cx="4234625" cy="830997"/>
              </a:xfrm>
              <a:prstGeom prst="rect">
                <a:avLst/>
              </a:prstGeom>
              <a:blipFill>
                <a:blip r:embed="rId16"/>
                <a:stretch>
                  <a:fillRect l="-2158" t="-6618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17922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22" grpId="0"/>
      <p:bldP spid="23" grpId="0"/>
      <p:bldP spid="24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338320" y="979920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If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28588" y="42863"/>
            <a:ext cx="8229600" cy="561975"/>
          </a:xfrm>
          <a:prstGeom prst="rect">
            <a:avLst/>
          </a:prstGeom>
          <a:noFill/>
        </p:spPr>
        <p:txBody>
          <a:bodyPr vert="horz" lIns="0" rIns="0" bIns="0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/>
              <a:t>The product rule</a:t>
            </a:r>
            <a:endParaRPr lang="en-GB" sz="28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900650" y="1681813"/>
            <a:ext cx="11750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Where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346432" y="979921"/>
            <a:ext cx="26498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=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2090805" y="1681814"/>
            <a:ext cx="7298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3590415" y="1681814"/>
            <a:ext cx="71857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2820646" y="1700676"/>
            <a:ext cx="697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Times New Roman" panose="02020603050405020304" pitchFamily="18" charset="0"/>
              </a:rPr>
              <a:t>and</a:t>
            </a:r>
            <a:endParaRPr lang="en-GB" sz="2400" baseline="30000" dirty="0">
              <a:solidFill>
                <a:srgbClr val="010066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4308991" y="1681813"/>
            <a:ext cx="435245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Are differentiable functions</a:t>
            </a:r>
          </a:p>
        </p:txBody>
      </p:sp>
      <p:sp>
        <p:nvSpPr>
          <p:cNvPr id="25" name="Text Box 3"/>
          <p:cNvSpPr txBox="1">
            <a:spLocks noChangeArrowheads="1"/>
          </p:cNvSpPr>
          <p:nvPr/>
        </p:nvSpPr>
        <p:spPr bwMode="auto">
          <a:xfrm>
            <a:off x="1821955" y="2434215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Then:</a:t>
            </a:r>
          </a:p>
        </p:txBody>
      </p:sp>
      <p:sp>
        <p:nvSpPr>
          <p:cNvPr id="35" name="Text Box 3"/>
          <p:cNvSpPr txBox="1">
            <a:spLocks noChangeArrowheads="1"/>
          </p:cNvSpPr>
          <p:nvPr/>
        </p:nvSpPr>
        <p:spPr bwMode="auto">
          <a:xfrm>
            <a:off x="4382337" y="2389807"/>
            <a:ext cx="62268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 Box 3"/>
              <p:cNvSpPr txBox="1">
                <a:spLocks noChangeArrowheads="1"/>
              </p:cNvSpPr>
              <p:nvPr/>
            </p:nvSpPr>
            <p:spPr bwMode="auto">
              <a:xfrm>
                <a:off x="4871982" y="2386159"/>
                <a:ext cx="827756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871982" y="2386159"/>
                <a:ext cx="827756" cy="461665"/>
              </a:xfrm>
              <a:prstGeom prst="rect">
                <a:avLst/>
              </a:prstGeom>
              <a:blipFill>
                <a:blip r:embed="rId2"/>
                <a:stretch>
                  <a:fillRect l="-11029" t="-10526" r="-2941" b="-2894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 Box 3"/>
          <p:cNvSpPr txBox="1">
            <a:spLocks noChangeArrowheads="1"/>
          </p:cNvSpPr>
          <p:nvPr/>
        </p:nvSpPr>
        <p:spPr bwMode="auto">
          <a:xfrm>
            <a:off x="5624742" y="2393101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38" name="Text Box 3"/>
          <p:cNvSpPr txBox="1">
            <a:spLocks noChangeArrowheads="1"/>
          </p:cNvSpPr>
          <p:nvPr/>
        </p:nvSpPr>
        <p:spPr bwMode="auto">
          <a:xfrm>
            <a:off x="5996957" y="2369091"/>
            <a:ext cx="697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 Box 3"/>
              <p:cNvSpPr txBox="1">
                <a:spLocks noChangeArrowheads="1"/>
              </p:cNvSpPr>
              <p:nvPr/>
            </p:nvSpPr>
            <p:spPr bwMode="auto">
              <a:xfrm>
                <a:off x="6612830" y="2369091"/>
                <a:ext cx="936397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i="1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66"/>
                    </a:solidFill>
                  </a:rPr>
                  <a:t>)</a:t>
                </a:r>
                <a:endParaRPr lang="en-GB" sz="2400" baseline="30000" dirty="0">
                  <a:solidFill>
                    <a:srgbClr val="010066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9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12830" y="2369091"/>
                <a:ext cx="936397" cy="461665"/>
              </a:xfrm>
              <a:prstGeom prst="rect">
                <a:avLst/>
              </a:prstGeom>
              <a:blipFill>
                <a:blip r:embed="rId3"/>
                <a:stretch>
                  <a:fillRect l="-10458" t="-10667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3318667" y="2370887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41" name="Text Box 3"/>
          <p:cNvSpPr txBox="1">
            <a:spLocks noChangeArrowheads="1"/>
          </p:cNvSpPr>
          <p:nvPr/>
        </p:nvSpPr>
        <p:spPr bwMode="auto">
          <a:xfrm>
            <a:off x="386800" y="3157572"/>
            <a:ext cx="49111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Another way of writing this is:</a:t>
            </a: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2083010" y="3772401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If</a:t>
            </a:r>
          </a:p>
        </p:txBody>
      </p:sp>
      <p:sp>
        <p:nvSpPr>
          <p:cNvPr id="44" name="Text Box 3"/>
          <p:cNvSpPr txBox="1">
            <a:spLocks noChangeArrowheads="1"/>
          </p:cNvSpPr>
          <p:nvPr/>
        </p:nvSpPr>
        <p:spPr bwMode="auto">
          <a:xfrm>
            <a:off x="3091122" y="3772402"/>
            <a:ext cx="26498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g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 Box 3"/>
          <p:cNvSpPr txBox="1">
            <a:spLocks noChangeArrowheads="1"/>
          </p:cNvSpPr>
          <p:nvPr/>
        </p:nvSpPr>
        <p:spPr bwMode="auto">
          <a:xfrm>
            <a:off x="871137" y="4652442"/>
            <a:ext cx="204819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Where</a:t>
            </a:r>
          </a:p>
        </p:txBody>
      </p:sp>
      <p:sp>
        <p:nvSpPr>
          <p:cNvPr id="46" name="Text Box 3"/>
          <p:cNvSpPr txBox="1">
            <a:spLocks noChangeArrowheads="1"/>
          </p:cNvSpPr>
          <p:nvPr/>
        </p:nvSpPr>
        <p:spPr bwMode="auto">
          <a:xfrm>
            <a:off x="2024915" y="4652441"/>
            <a:ext cx="4714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 Box 3"/>
          <p:cNvSpPr txBox="1">
            <a:spLocks noChangeArrowheads="1"/>
          </p:cNvSpPr>
          <p:nvPr/>
        </p:nvSpPr>
        <p:spPr bwMode="auto">
          <a:xfrm>
            <a:off x="3116108" y="4648093"/>
            <a:ext cx="47147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 Box 3"/>
          <p:cNvSpPr txBox="1">
            <a:spLocks noChangeArrowheads="1"/>
          </p:cNvSpPr>
          <p:nvPr/>
        </p:nvSpPr>
        <p:spPr bwMode="auto">
          <a:xfrm>
            <a:off x="2400469" y="4662856"/>
            <a:ext cx="6972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and</a:t>
            </a:r>
            <a:endParaRPr lang="en-GB" sz="2400" baseline="30000" dirty="0">
              <a:solidFill>
                <a:srgbClr val="010066"/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49" name="Text Box 3"/>
          <p:cNvSpPr txBox="1">
            <a:spLocks noChangeArrowheads="1"/>
          </p:cNvSpPr>
          <p:nvPr/>
        </p:nvSpPr>
        <p:spPr bwMode="auto">
          <a:xfrm>
            <a:off x="3455368" y="4662856"/>
            <a:ext cx="56886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are functions of </a:t>
            </a:r>
            <a:r>
              <a:rPr lang="en-GB" sz="2400" i="1" dirty="0">
                <a:solidFill>
                  <a:srgbClr val="010066"/>
                </a:solidFill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 and differentiable</a:t>
            </a:r>
          </a:p>
        </p:txBody>
      </p:sp>
      <p:sp>
        <p:nvSpPr>
          <p:cNvPr id="50" name="Text Box 3"/>
          <p:cNvSpPr txBox="1">
            <a:spLocks noChangeArrowheads="1"/>
          </p:cNvSpPr>
          <p:nvPr/>
        </p:nvSpPr>
        <p:spPr bwMode="auto">
          <a:xfrm>
            <a:off x="1488274" y="5364749"/>
            <a:ext cx="10081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  <a:cs typeface="Calibri" panose="020F0502020204030204" pitchFamily="34" charset="0"/>
              </a:rPr>
              <a:t>Then: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Rectangle 55"/>
              <p:cNvSpPr/>
              <p:nvPr/>
            </p:nvSpPr>
            <p:spPr>
              <a:xfrm>
                <a:off x="2888679" y="5277890"/>
                <a:ext cx="93102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6" name="Rectangle 5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8679" y="5277890"/>
                <a:ext cx="931024" cy="79361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Rectangle 56"/>
              <p:cNvSpPr/>
              <p:nvPr/>
            </p:nvSpPr>
            <p:spPr>
              <a:xfrm>
                <a:off x="3647286" y="5275004"/>
                <a:ext cx="1160254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𝑑𝑔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7" name="Rectangle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7286" y="5275004"/>
                <a:ext cx="1160254" cy="79361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Rectangle 57"/>
              <p:cNvSpPr/>
              <p:nvPr/>
            </p:nvSpPr>
            <p:spPr>
              <a:xfrm>
                <a:off x="4579834" y="5273542"/>
                <a:ext cx="867802" cy="79361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dirty="0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𝑔</m:t>
                      </m:r>
                      <m:f>
                        <m:fPr>
                          <m:ctrlPr>
                            <a:rPr lang="en-GB" sz="240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𝑑𝑓</m:t>
                          </m:r>
                        </m:num>
                        <m:den>
                          <m:r>
                            <a:rPr lang="en-US" sz="2400" b="0" i="1" dirty="0" smtClean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  <a:latin typeface="Times New Roman" pitchFamily="18" charset="0"/>
                </a:endParaRPr>
              </a:p>
            </p:txBody>
          </p:sp>
        </mc:Choice>
        <mc:Fallback xmlns="">
          <p:sp>
            <p:nvSpPr>
              <p:cNvPr id="58" name="Rectangle 5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834" y="5273542"/>
                <a:ext cx="867802" cy="79361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Rectangle 28">
            <a:hlinkClick r:id="rId7"/>
            <a:extLst>
              <a:ext uri="{FF2B5EF4-FFF2-40B4-BE49-F238E27FC236}">
                <a16:creationId xmlns:a16="http://schemas.microsoft.com/office/drawing/2014/main" id="{74D9EDCA-AF96-4351-A4BE-A6F729777803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7"/>
            <a:extLst>
              <a:ext uri="{FF2B5EF4-FFF2-40B4-BE49-F238E27FC236}">
                <a16:creationId xmlns:a16="http://schemas.microsoft.com/office/drawing/2014/main" id="{CAF41A9B-A811-415B-AA5B-A523910F029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0254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25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6" grpId="0"/>
      <p:bldP spid="57" grpId="0"/>
      <p:bldP spid="5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7544" y="1772816"/>
            <a:ext cx="5390189" cy="15996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/>
              <a:t>The product rule</a:t>
            </a:r>
          </a:p>
        </p:txBody>
      </p:sp>
      <p:sp>
        <p:nvSpPr>
          <p:cNvPr id="499715" name="Text Box 3"/>
          <p:cNvSpPr txBox="1">
            <a:spLocks noChangeArrowheads="1"/>
          </p:cNvSpPr>
          <p:nvPr/>
        </p:nvSpPr>
        <p:spPr bwMode="auto">
          <a:xfrm>
            <a:off x="659045" y="643676"/>
            <a:ext cx="1944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Example 1:</a:t>
            </a:r>
            <a:endParaRPr lang="en-GB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99725" name="Text Box 13"/>
          <p:cNvSpPr txBox="1">
            <a:spLocks noChangeArrowheads="1"/>
          </p:cNvSpPr>
          <p:nvPr/>
        </p:nvSpPr>
        <p:spPr bwMode="auto">
          <a:xfrm>
            <a:off x="2596514" y="720868"/>
            <a:ext cx="4711700" cy="81597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2400">
              <a:solidFill>
                <a:srgbClr val="010066"/>
              </a:solidFill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683591" y="1922828"/>
            <a:ext cx="2475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Let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= 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010066"/>
                </a:solidFill>
              </a:rPr>
              <a:t>3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3111327" y="1922828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and</a:t>
            </a:r>
            <a:endParaRPr lang="en-US" sz="2400" baseline="300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730370" y="1922827"/>
            <a:ext cx="11026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4736" y="1923865"/>
                <a:ext cx="12938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4 −3</m:t>
                      </m:r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736" y="1923865"/>
                <a:ext cx="129388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7042" r="-7042" b="-3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706116" y="2594082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So</a:t>
            </a:r>
            <a:endParaRPr lang="en-US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2617244" y="853910"/>
            <a:ext cx="47117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Find</a:t>
            </a:r>
            <a:r>
              <a:rPr lang="en-GB" sz="2400" dirty="0"/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if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 (2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+ 3)(4 – 3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</a:t>
            </a:r>
            <a:endParaRPr lang="en-US" sz="2400" baseline="30000" dirty="0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1226278" y="2594175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i="1" dirty="0">
                <a:solidFill>
                  <a:srgbClr val="010066"/>
                </a:solidFill>
              </a:rPr>
              <a:t> '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2</a:t>
            </a:r>
          </a:p>
        </p:txBody>
      </p:sp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3687867" y="2539857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i="1" dirty="0">
                <a:solidFill>
                  <a:srgbClr val="010066"/>
                </a:solidFill>
              </a:rPr>
              <a:t>'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–3</a:t>
            </a: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2523652" y="356968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3153314" y="3584506"/>
            <a:ext cx="863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i="1" dirty="0">
                <a:solidFill>
                  <a:srgbClr val="010066"/>
                </a:solidFill>
              </a:rPr>
              <a:t>'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3900442" y="3559251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4211352" y="3548965"/>
            <a:ext cx="721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459982" y="3550760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419614" y="4234452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61799" y="4216395"/>
            <a:ext cx="1282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(2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 + </a:t>
            </a:r>
            <a:r>
              <a:rPr lang="en-GB" sz="2400" dirty="0">
                <a:solidFill>
                  <a:srgbClr val="010066"/>
                </a:solidFill>
              </a:rPr>
              <a:t>3)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439947" y="4240552"/>
            <a:ext cx="5693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– 3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66" name="Text Box 3"/>
          <p:cNvSpPr txBox="1">
            <a:spLocks noChangeArrowheads="1"/>
          </p:cNvSpPr>
          <p:nvPr/>
        </p:nvSpPr>
        <p:spPr bwMode="auto">
          <a:xfrm>
            <a:off x="3958210" y="4214361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4832990" y="3548965"/>
            <a:ext cx="9960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i="1" dirty="0">
                <a:solidFill>
                  <a:srgbClr val="010066"/>
                </a:solidFill>
              </a:rPr>
              <a:t>'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4535162" y="4262327"/>
                <a:ext cx="12938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4 −3</m:t>
                      </m:r>
                      <m:r>
                        <a:rPr lang="en-US" sz="2400" i="1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162" y="4262327"/>
                <a:ext cx="1293880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7547" r="-7075" b="-344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/>
          <p:cNvSpPr/>
          <p:nvPr/>
        </p:nvSpPr>
        <p:spPr>
          <a:xfrm>
            <a:off x="4281680" y="4216045"/>
            <a:ext cx="3722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</a:rPr>
              <a:t>2</a:t>
            </a:r>
          </a:p>
        </p:txBody>
      </p:sp>
      <p:sp>
        <p:nvSpPr>
          <p:cNvPr id="70" name="Rectangle 69"/>
          <p:cNvSpPr/>
          <p:nvPr/>
        </p:nvSpPr>
        <p:spPr>
          <a:xfrm>
            <a:off x="1419614" y="5008457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71" name="Rectangle 70"/>
          <p:cNvSpPr/>
          <p:nvPr/>
        </p:nvSpPr>
        <p:spPr>
          <a:xfrm>
            <a:off x="2531972" y="5012923"/>
            <a:ext cx="24112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–</a:t>
            </a:r>
            <a:r>
              <a:rPr lang="en-GB" sz="2400" dirty="0">
                <a:solidFill>
                  <a:srgbClr val="010066"/>
                </a:solidFill>
              </a:rPr>
              <a:t>6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 – </a:t>
            </a:r>
            <a:r>
              <a:rPr lang="en-GB" sz="2400" dirty="0">
                <a:solidFill>
                  <a:srgbClr val="010066"/>
                </a:solidFill>
              </a:rPr>
              <a:t>9 </a:t>
            </a:r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GB" sz="2400" dirty="0">
                <a:solidFill>
                  <a:srgbClr val="010066"/>
                </a:solidFill>
              </a:rPr>
              <a:t>8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 – </a:t>
            </a:r>
            <a:r>
              <a:rPr lang="en-GB" sz="2400" dirty="0">
                <a:solidFill>
                  <a:srgbClr val="010066"/>
                </a:solidFill>
              </a:rPr>
              <a:t>6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475988" y="5743506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588346" y="5747972"/>
            <a:ext cx="14285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10066"/>
                </a:solidFill>
              </a:rPr>
              <a:t>1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10066"/>
                </a:solidFill>
              </a:rPr>
              <a:t>12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6073780" y="1853515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6054789" y="2564252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Find</a:t>
            </a:r>
            <a:r>
              <a:rPr lang="en-GB" sz="2000" dirty="0">
                <a:solidFill>
                  <a:srgbClr val="FF6600"/>
                </a:solidFill>
              </a:rPr>
              <a:t> 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000" i="1" dirty="0">
                <a:solidFill>
                  <a:srgbClr val="FF6600"/>
                </a:solidFill>
              </a:rPr>
              <a:t>'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g</a:t>
            </a:r>
            <a:r>
              <a:rPr lang="en-GB" sz="2000" i="1" dirty="0">
                <a:solidFill>
                  <a:srgbClr val="FF6600"/>
                </a:solidFill>
              </a:rPr>
              <a:t>'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6016579" y="3591661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product rule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6073779" y="4308018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Expand brackets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6016579" y="5066343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Simplify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hlinkClick r:id="rId5"/>
            <a:extLst>
              <a:ext uri="{FF2B5EF4-FFF2-40B4-BE49-F238E27FC236}">
                <a16:creationId xmlns:a16="http://schemas.microsoft.com/office/drawing/2014/main" id="{29917361-D1A5-4297-B267-ADAE51221CF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5"/>
            <a:extLst>
              <a:ext uri="{FF2B5EF4-FFF2-40B4-BE49-F238E27FC236}">
                <a16:creationId xmlns:a16="http://schemas.microsoft.com/office/drawing/2014/main" id="{E1E3DC4D-EBC1-4A6A-B35C-09E733D1CBB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" grpId="0"/>
      <p:bldP spid="28" grpId="0"/>
      <p:bldP spid="29" grpId="0"/>
      <p:bldP spid="6" grpId="0"/>
      <p:bldP spid="31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15" grpId="0"/>
      <p:bldP spid="16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7544" y="1772816"/>
            <a:ext cx="5390189" cy="15996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/>
              <a:t>The product rule</a:t>
            </a:r>
          </a:p>
        </p:txBody>
      </p:sp>
      <p:sp>
        <p:nvSpPr>
          <p:cNvPr id="499715" name="Text Box 3"/>
          <p:cNvSpPr txBox="1">
            <a:spLocks noChangeArrowheads="1"/>
          </p:cNvSpPr>
          <p:nvPr/>
        </p:nvSpPr>
        <p:spPr bwMode="auto">
          <a:xfrm>
            <a:off x="659045" y="643676"/>
            <a:ext cx="1944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Example 2:</a:t>
            </a:r>
            <a:endParaRPr lang="en-GB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99725" name="Text Box 13"/>
          <p:cNvSpPr txBox="1">
            <a:spLocks noChangeArrowheads="1"/>
          </p:cNvSpPr>
          <p:nvPr/>
        </p:nvSpPr>
        <p:spPr bwMode="auto">
          <a:xfrm>
            <a:off x="2596514" y="720868"/>
            <a:ext cx="4979092" cy="81597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2400">
              <a:solidFill>
                <a:srgbClr val="010066"/>
              </a:solidFill>
            </a:endParaRP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683591" y="1922828"/>
            <a:ext cx="24758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Let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= </a:t>
            </a:r>
            <a:r>
              <a:rPr lang="en-GB" i="1" dirty="0">
                <a:solidFill>
                  <a:srgbClr val="010066"/>
                </a:solidFill>
              </a:rPr>
              <a:t>x</a:t>
            </a:r>
            <a:r>
              <a:rPr lang="en-GB" baseline="30000" dirty="0">
                <a:solidFill>
                  <a:srgbClr val="010066"/>
                </a:solidFill>
              </a:rPr>
              <a:t>2</a:t>
            </a:r>
            <a:r>
              <a:rPr lang="en-GB" dirty="0">
                <a:solidFill>
                  <a:srgbClr val="010066"/>
                </a:solidFill>
              </a:rPr>
              <a:t> + 3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3111327" y="1922828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and</a:t>
            </a:r>
            <a:endParaRPr lang="en-US" sz="2400" baseline="300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730370" y="1922827"/>
            <a:ext cx="110262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74736" y="1923865"/>
                <a:ext cx="13240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010066"/>
                          </a:solidFill>
                        </a:rPr>
                        <m:t>4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baseline="30000" dirty="0">
                          <a:solidFill>
                            <a:srgbClr val="010066"/>
                          </a:solidFill>
                        </a:rPr>
                        <m:t>3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010066"/>
                          </a:solidFill>
                        </a:rPr>
                        <m:t> – 5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736" y="1923865"/>
                <a:ext cx="1324080" cy="369332"/>
              </a:xfrm>
              <a:prstGeom prst="rect">
                <a:avLst/>
              </a:prstGeom>
              <a:blipFill>
                <a:blip r:embed="rId3"/>
                <a:stretch>
                  <a:fillRect l="-7339" r="-7798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706116" y="2594082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So</a:t>
            </a:r>
            <a:endParaRPr lang="en-US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55" name="Text Box 16"/>
          <p:cNvSpPr txBox="1">
            <a:spLocks noChangeArrowheads="1"/>
          </p:cNvSpPr>
          <p:nvPr/>
        </p:nvSpPr>
        <p:spPr bwMode="auto">
          <a:xfrm>
            <a:off x="2617244" y="853910"/>
            <a:ext cx="49790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latin typeface="+mn-lt"/>
              </a:rPr>
              <a:t>Find</a:t>
            </a:r>
            <a:r>
              <a:rPr lang="en-GB" sz="2400" dirty="0"/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</a:t>
            </a:r>
            <a:r>
              <a:rPr lang="en-GB" sz="2400" dirty="0">
                <a:solidFill>
                  <a:srgbClr val="010066"/>
                </a:solidFill>
                <a:latin typeface="+mn-lt"/>
              </a:rPr>
              <a:t>if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 (</a:t>
            </a:r>
            <a:r>
              <a:rPr lang="en-GB" i="1" dirty="0">
                <a:solidFill>
                  <a:srgbClr val="010066"/>
                </a:solidFill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2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+ 3)(4</a:t>
            </a:r>
            <a:r>
              <a:rPr lang="en-GB" i="1" dirty="0">
                <a:solidFill>
                  <a:srgbClr val="010066"/>
                </a:solidFill>
              </a:rPr>
              <a:t>x</a:t>
            </a:r>
            <a:r>
              <a:rPr lang="en-GB" sz="2400" baseline="30000" dirty="0">
                <a:solidFill>
                  <a:srgbClr val="010066"/>
                </a:solidFill>
                <a:latin typeface="Times New Roman" pitchFamily="18" charset="0"/>
              </a:rPr>
              <a:t>3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 – 5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</a:t>
            </a:r>
            <a:endParaRPr lang="en-US" sz="2400" baseline="30000" dirty="0"/>
          </a:p>
        </p:txBody>
      </p:sp>
      <p:sp>
        <p:nvSpPr>
          <p:cNvPr id="56" name="Text Box 3"/>
          <p:cNvSpPr txBox="1">
            <a:spLocks noChangeArrowheads="1"/>
          </p:cNvSpPr>
          <p:nvPr/>
        </p:nvSpPr>
        <p:spPr bwMode="auto">
          <a:xfrm>
            <a:off x="1226278" y="2594175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i="1" dirty="0">
                <a:solidFill>
                  <a:srgbClr val="010066"/>
                </a:solidFill>
              </a:rPr>
              <a:t> '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2</a:t>
            </a:r>
            <a:r>
              <a:rPr lang="en-GB" sz="2400" i="1" dirty="0">
                <a:solidFill>
                  <a:srgbClr val="010066"/>
                </a:solidFill>
              </a:rPr>
              <a:t>x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 Box 3"/>
              <p:cNvSpPr txBox="1">
                <a:spLocks noChangeArrowheads="1"/>
              </p:cNvSpPr>
              <p:nvPr/>
            </p:nvSpPr>
            <p:spPr bwMode="auto">
              <a:xfrm>
                <a:off x="3687866" y="2539857"/>
                <a:ext cx="2141175" cy="4616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</a:t>
                </a:r>
                <a:r>
                  <a:rPr lang="en-GB" i="1" dirty="0">
                    <a:solidFill>
                      <a:srgbClr val="010066"/>
                    </a:solidFill>
                  </a:rPr>
                  <a:t>' </a:t>
                </a:r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66"/>
                    </a:solidFill>
                  </a:rPr>
                  <a:t>) =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b="0" i="0" dirty="0" smtClean="0">
                        <a:solidFill>
                          <a:srgbClr val="010066"/>
                        </a:solidFill>
                      </a:rPr>
                      <m:t>12</m:t>
                    </m:r>
                    <m:r>
                      <m:rPr>
                        <m:nor/>
                      </m:rPr>
                      <a:rPr lang="en-GB" i="1" dirty="0">
                        <a:solidFill>
                          <a:srgbClr val="010066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US" b="0" i="0" baseline="30000" dirty="0" smtClean="0">
                        <a:solidFill>
                          <a:srgbClr val="010066"/>
                        </a:solidFill>
                      </a:rPr>
                      <m:t>2</m:t>
                    </m:r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 – 5</a:t>
                </a:r>
              </a:p>
            </p:txBody>
          </p:sp>
        </mc:Choice>
        <mc:Fallback xmlns="">
          <p:sp>
            <p:nvSpPr>
              <p:cNvPr id="57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87866" y="2539857"/>
                <a:ext cx="2141175" cy="461665"/>
              </a:xfrm>
              <a:prstGeom prst="rect">
                <a:avLst/>
              </a:prstGeom>
              <a:blipFill>
                <a:blip r:embed="rId4"/>
                <a:stretch>
                  <a:fillRect l="-4558" t="-10667" r="-4274" b="-30667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2328044" y="3568204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2957706" y="3583030"/>
            <a:ext cx="863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i="1" dirty="0">
                <a:solidFill>
                  <a:srgbClr val="010066"/>
                </a:solidFill>
              </a:rPr>
              <a:t>'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3704834" y="3557775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4015744" y="3547489"/>
            <a:ext cx="721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264374" y="3549284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263329" y="4279608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3153314" y="4229104"/>
                <a:ext cx="139814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dirty="0">
                        <a:solidFill>
                          <a:srgbClr val="010066"/>
                        </a:solidFill>
                      </a:rPr>
                      <m:t>12</m:t>
                    </m:r>
                    <m:r>
                      <m:rPr>
                        <m:nor/>
                      </m:rPr>
                      <a:rPr lang="en-GB" i="1" dirty="0">
                        <a:solidFill>
                          <a:srgbClr val="010066"/>
                        </a:solidFill>
                      </a:rPr>
                      <m:t>x</m:t>
                    </m:r>
                    <m:r>
                      <m:rPr>
                        <m:nor/>
                      </m:rPr>
                      <a:rPr lang="en-US" baseline="30000" dirty="0">
                        <a:solidFill>
                          <a:srgbClr val="010066"/>
                        </a:solidFill>
                      </a:rPr>
                      <m:t>2</m:t>
                    </m:r>
                  </m:oMath>
                </a14:m>
                <a:r>
                  <a:rPr lang="en-GB" dirty="0">
                    <a:solidFill>
                      <a:srgbClr val="010066"/>
                    </a:solidFill>
                  </a:rPr>
                  <a:t> – 5)</a:t>
                </a:r>
                <a:endParaRPr lang="en-US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3314" y="4229104"/>
                <a:ext cx="1398140" cy="461665"/>
              </a:xfrm>
              <a:prstGeom prst="rect">
                <a:avLst/>
              </a:prstGeom>
              <a:blipFill>
                <a:blip r:embed="rId5"/>
                <a:stretch>
                  <a:fillRect l="-6522" t="-10667" r="-6087" b="-30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Rectangle 15"/>
          <p:cNvSpPr/>
          <p:nvPr/>
        </p:nvSpPr>
        <p:spPr>
          <a:xfrm>
            <a:off x="2214706" y="4224754"/>
            <a:ext cx="11095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(</a:t>
            </a:r>
            <a:r>
              <a:rPr lang="en-GB" i="1" dirty="0">
                <a:solidFill>
                  <a:srgbClr val="010066"/>
                </a:solidFill>
              </a:rPr>
              <a:t>x</a:t>
            </a:r>
            <a:r>
              <a:rPr lang="en-GB" baseline="30000" dirty="0">
                <a:solidFill>
                  <a:srgbClr val="010066"/>
                </a:solidFill>
              </a:rPr>
              <a:t>2</a:t>
            </a:r>
            <a:r>
              <a:rPr lang="en-GB" dirty="0">
                <a:solidFill>
                  <a:srgbClr val="010066"/>
                </a:solidFill>
              </a:rPr>
              <a:t> + 3)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66" name="Text Box 3"/>
          <p:cNvSpPr txBox="1">
            <a:spLocks noChangeArrowheads="1"/>
          </p:cNvSpPr>
          <p:nvPr/>
        </p:nvSpPr>
        <p:spPr bwMode="auto">
          <a:xfrm>
            <a:off x="4410068" y="4213812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4637382" y="3547489"/>
            <a:ext cx="9960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i="1" dirty="0">
                <a:solidFill>
                  <a:srgbClr val="010066"/>
                </a:solidFill>
              </a:rPr>
              <a:t>'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086060" y="4260527"/>
                <a:ext cx="132408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010066"/>
                          </a:solidFill>
                        </a:rPr>
                        <m:t>4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baseline="30000" dirty="0">
                          <a:solidFill>
                            <a:srgbClr val="010066"/>
                          </a:solidFill>
                        </a:rPr>
                        <m:t>3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010066"/>
                          </a:solidFill>
                        </a:rPr>
                        <m:t> – 5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6060" y="4260527"/>
                <a:ext cx="1324080" cy="369332"/>
              </a:xfrm>
              <a:prstGeom prst="rect">
                <a:avLst/>
              </a:prstGeom>
              <a:blipFill>
                <a:blip r:embed="rId6"/>
                <a:stretch>
                  <a:fillRect l="-7339" r="-7798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Rectangle 68"/>
          <p:cNvSpPr/>
          <p:nvPr/>
        </p:nvSpPr>
        <p:spPr>
          <a:xfrm>
            <a:off x="4695245" y="4213715"/>
            <a:ext cx="47481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2</a:t>
            </a:r>
            <a:r>
              <a:rPr lang="en-GB" i="1" dirty="0">
                <a:solidFill>
                  <a:srgbClr val="010066"/>
                </a:solidFill>
              </a:rPr>
              <a:t>x</a:t>
            </a:r>
            <a:endParaRPr lang="en-GB" sz="2400" dirty="0">
              <a:solidFill>
                <a:srgbClr val="010066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1267410" y="5008457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71" name="Rectangle 70"/>
          <p:cNvSpPr/>
          <p:nvPr/>
        </p:nvSpPr>
        <p:spPr>
          <a:xfrm>
            <a:off x="4541942" y="4977059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10066"/>
                </a:solidFill>
              </a:rPr>
              <a:t>15</a:t>
            </a:r>
            <a:endParaRPr lang="en-US" sz="2400" dirty="0">
              <a:solidFill>
                <a:srgbClr val="010066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1297878" y="5747971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6073780" y="1853515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6054789" y="2564252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Find</a:t>
            </a:r>
            <a:r>
              <a:rPr lang="en-GB" sz="2000" dirty="0">
                <a:solidFill>
                  <a:srgbClr val="FF6600"/>
                </a:solidFill>
              </a:rPr>
              <a:t> 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000" i="1" dirty="0">
                <a:solidFill>
                  <a:srgbClr val="FF6600"/>
                </a:solidFill>
              </a:rPr>
              <a:t>'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g</a:t>
            </a:r>
            <a:r>
              <a:rPr lang="en-GB" sz="2000" i="1" dirty="0">
                <a:solidFill>
                  <a:srgbClr val="FF6600"/>
                </a:solidFill>
              </a:rPr>
              <a:t>'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6318955" y="3555502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product rule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6376155" y="4271859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Expand brackets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6951002" y="4992009"/>
            <a:ext cx="16163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Simplify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hlinkClick r:id="rId7"/>
            <a:extLst>
              <a:ext uri="{FF2B5EF4-FFF2-40B4-BE49-F238E27FC236}">
                <a16:creationId xmlns:a16="http://schemas.microsoft.com/office/drawing/2014/main" id="{29917361-D1A5-4297-B267-ADAE51221CF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7"/>
            <a:extLst>
              <a:ext uri="{FF2B5EF4-FFF2-40B4-BE49-F238E27FC236}">
                <a16:creationId xmlns:a16="http://schemas.microsoft.com/office/drawing/2014/main" id="{E1E3DC4D-EBC1-4A6A-B35C-09E733D1CBB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8FB35676-B86A-4FA7-AA56-46CC478A9EA6}"/>
              </a:ext>
            </a:extLst>
          </p:cNvPr>
          <p:cNvSpPr/>
          <p:nvPr/>
        </p:nvSpPr>
        <p:spPr>
          <a:xfrm>
            <a:off x="2218232" y="5003904"/>
            <a:ext cx="731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12</a:t>
            </a:r>
            <a:r>
              <a:rPr lang="en-GB" i="1" dirty="0">
                <a:solidFill>
                  <a:srgbClr val="010066"/>
                </a:solidFill>
              </a:rPr>
              <a:t>x</a:t>
            </a:r>
            <a:r>
              <a:rPr lang="en-GB" baseline="30000" dirty="0">
                <a:solidFill>
                  <a:srgbClr val="010066"/>
                </a:solidFill>
              </a:rPr>
              <a:t>4</a:t>
            </a:r>
            <a:endParaRPr lang="en-GB" sz="2400" baseline="30000" dirty="0">
              <a:solidFill>
                <a:srgbClr val="010066"/>
              </a:solidFill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420C805A-4C55-417E-9666-ED3B21583B4E}"/>
              </a:ext>
            </a:extLst>
          </p:cNvPr>
          <p:cNvSpPr/>
          <p:nvPr/>
        </p:nvSpPr>
        <p:spPr>
          <a:xfrm>
            <a:off x="2866005" y="5017027"/>
            <a:ext cx="83388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–</a:t>
            </a:r>
            <a:r>
              <a:rPr lang="en-GB" dirty="0">
                <a:solidFill>
                  <a:srgbClr val="010066"/>
                </a:solidFill>
                <a:latin typeface="Arial Black" panose="020B0A04020102020204" pitchFamily="34" charset="0"/>
              </a:rPr>
              <a:t> </a:t>
            </a:r>
            <a:r>
              <a:rPr lang="en-GB" dirty="0">
                <a:solidFill>
                  <a:srgbClr val="010066"/>
                </a:solidFill>
              </a:rPr>
              <a:t>5</a:t>
            </a:r>
            <a:r>
              <a:rPr lang="en-GB" i="1" dirty="0">
                <a:solidFill>
                  <a:srgbClr val="010066"/>
                </a:solidFill>
              </a:rPr>
              <a:t>x</a:t>
            </a:r>
            <a:r>
              <a:rPr lang="en-GB" baseline="30000" dirty="0">
                <a:solidFill>
                  <a:srgbClr val="010066"/>
                </a:solidFill>
              </a:rPr>
              <a:t>2</a:t>
            </a:r>
            <a:endParaRPr lang="en-GB" sz="2400" baseline="30000" dirty="0">
              <a:solidFill>
                <a:srgbClr val="010066"/>
              </a:solidFill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D4C9A9E2-9646-4A9C-B4E0-12E4D3B65A6E}"/>
              </a:ext>
            </a:extLst>
          </p:cNvPr>
          <p:cNvSpPr/>
          <p:nvPr/>
        </p:nvSpPr>
        <p:spPr>
          <a:xfrm>
            <a:off x="3603866" y="4997687"/>
            <a:ext cx="10070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+</a:t>
            </a:r>
            <a:r>
              <a:rPr lang="en-GB" dirty="0">
                <a:solidFill>
                  <a:srgbClr val="010066"/>
                </a:solidFill>
                <a:latin typeface="Arial Black" panose="020B0A04020102020204" pitchFamily="34" charset="0"/>
              </a:rPr>
              <a:t> </a:t>
            </a:r>
            <a:r>
              <a:rPr lang="en-GB" dirty="0">
                <a:solidFill>
                  <a:srgbClr val="010066"/>
                </a:solidFill>
              </a:rPr>
              <a:t>36</a:t>
            </a:r>
            <a:r>
              <a:rPr lang="en-GB" i="1" dirty="0">
                <a:solidFill>
                  <a:srgbClr val="010066"/>
                </a:solidFill>
              </a:rPr>
              <a:t>x</a:t>
            </a:r>
            <a:r>
              <a:rPr lang="en-GB" baseline="30000" dirty="0">
                <a:solidFill>
                  <a:srgbClr val="010066"/>
                </a:solidFill>
              </a:rPr>
              <a:t>2</a:t>
            </a:r>
            <a:endParaRPr lang="en-GB" sz="2400" baseline="30000" dirty="0">
              <a:solidFill>
                <a:srgbClr val="010066"/>
              </a:solidFill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286B2E11-77F5-4BF0-BD18-B5646148FC04}"/>
              </a:ext>
            </a:extLst>
          </p:cNvPr>
          <p:cNvSpPr/>
          <p:nvPr/>
        </p:nvSpPr>
        <p:spPr>
          <a:xfrm>
            <a:off x="5198704" y="4997687"/>
            <a:ext cx="8274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+ 8</a:t>
            </a:r>
            <a:r>
              <a:rPr lang="en-GB" i="1" dirty="0">
                <a:solidFill>
                  <a:srgbClr val="010066"/>
                </a:solidFill>
              </a:rPr>
              <a:t>x</a:t>
            </a:r>
            <a:r>
              <a:rPr lang="en-GB" baseline="30000" dirty="0">
                <a:solidFill>
                  <a:srgbClr val="010066"/>
                </a:solidFill>
              </a:rPr>
              <a:t>4</a:t>
            </a:r>
            <a:endParaRPr lang="en-GB" sz="2400" baseline="30000" dirty="0">
              <a:solidFill>
                <a:srgbClr val="010066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C8DE40F-BBE6-4AA3-A0DA-50961B162DAA}"/>
              </a:ext>
            </a:extLst>
          </p:cNvPr>
          <p:cNvSpPr/>
          <p:nvPr/>
        </p:nvSpPr>
        <p:spPr>
          <a:xfrm>
            <a:off x="5869866" y="5008457"/>
            <a:ext cx="9877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–</a:t>
            </a:r>
            <a:r>
              <a:rPr lang="en-GB" dirty="0">
                <a:solidFill>
                  <a:srgbClr val="010066"/>
                </a:solidFill>
                <a:latin typeface="Arial Black" panose="020B0A04020102020204" pitchFamily="34" charset="0"/>
              </a:rPr>
              <a:t> </a:t>
            </a:r>
            <a:r>
              <a:rPr lang="en-GB" dirty="0">
                <a:solidFill>
                  <a:srgbClr val="010066"/>
                </a:solidFill>
              </a:rPr>
              <a:t>10</a:t>
            </a:r>
            <a:r>
              <a:rPr lang="en-GB" i="1" dirty="0">
                <a:solidFill>
                  <a:srgbClr val="010066"/>
                </a:solidFill>
              </a:rPr>
              <a:t>x</a:t>
            </a:r>
            <a:r>
              <a:rPr lang="en-GB" baseline="30000" dirty="0">
                <a:solidFill>
                  <a:srgbClr val="010066"/>
                </a:solidFill>
              </a:rPr>
              <a:t>2</a:t>
            </a:r>
            <a:endParaRPr lang="en-GB" sz="2400" baseline="30000" dirty="0">
              <a:solidFill>
                <a:srgbClr val="010066"/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1EBC527-B299-4045-A1B6-39CC5E6791EC}"/>
              </a:ext>
            </a:extLst>
          </p:cNvPr>
          <p:cNvSpPr/>
          <p:nvPr/>
        </p:nvSpPr>
        <p:spPr>
          <a:xfrm>
            <a:off x="2325869" y="5724751"/>
            <a:ext cx="73129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20</a:t>
            </a:r>
            <a:r>
              <a:rPr lang="en-GB" i="1" dirty="0">
                <a:solidFill>
                  <a:srgbClr val="010066"/>
                </a:solidFill>
              </a:rPr>
              <a:t>x</a:t>
            </a:r>
            <a:r>
              <a:rPr lang="en-GB" baseline="30000" dirty="0">
                <a:solidFill>
                  <a:srgbClr val="010066"/>
                </a:solidFill>
              </a:rPr>
              <a:t>4</a:t>
            </a:r>
            <a:endParaRPr lang="en-GB" sz="2400" baseline="30000" dirty="0">
              <a:solidFill>
                <a:srgbClr val="010066"/>
              </a:solidFill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98D1E270-DD20-4E1F-9DEE-DD0AAB899B4A}"/>
              </a:ext>
            </a:extLst>
          </p:cNvPr>
          <p:cNvSpPr/>
          <p:nvPr/>
        </p:nvSpPr>
        <p:spPr>
          <a:xfrm>
            <a:off x="3004808" y="5724751"/>
            <a:ext cx="100700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  <a:cs typeface="Times New Roman" panose="02020603050405020304" pitchFamily="18" charset="0"/>
              </a:rPr>
              <a:t>+</a:t>
            </a:r>
            <a:r>
              <a:rPr lang="en-GB" dirty="0">
                <a:solidFill>
                  <a:srgbClr val="010066"/>
                </a:solidFill>
                <a:latin typeface="Arial Black" panose="020B0A04020102020204" pitchFamily="34" charset="0"/>
              </a:rPr>
              <a:t> </a:t>
            </a:r>
            <a:r>
              <a:rPr lang="en-GB" dirty="0">
                <a:solidFill>
                  <a:srgbClr val="010066"/>
                </a:solidFill>
              </a:rPr>
              <a:t>21</a:t>
            </a:r>
            <a:r>
              <a:rPr lang="en-GB" i="1" dirty="0">
                <a:solidFill>
                  <a:srgbClr val="010066"/>
                </a:solidFill>
              </a:rPr>
              <a:t>x</a:t>
            </a:r>
            <a:r>
              <a:rPr lang="en-GB" baseline="30000" dirty="0">
                <a:solidFill>
                  <a:srgbClr val="010066"/>
                </a:solidFill>
              </a:rPr>
              <a:t>2</a:t>
            </a:r>
            <a:endParaRPr lang="en-GB" sz="2400" baseline="30000" dirty="0">
              <a:solidFill>
                <a:srgbClr val="010066"/>
              </a:solidFill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D6995600-7A2D-4E1D-90E3-757CA03B0B65}"/>
              </a:ext>
            </a:extLst>
          </p:cNvPr>
          <p:cNvSpPr/>
          <p:nvPr/>
        </p:nvSpPr>
        <p:spPr>
          <a:xfrm>
            <a:off x="3914107" y="5712373"/>
            <a:ext cx="72327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– </a:t>
            </a:r>
            <a:r>
              <a:rPr lang="en-GB" sz="2400" dirty="0">
                <a:solidFill>
                  <a:srgbClr val="010066"/>
                </a:solidFill>
              </a:rPr>
              <a:t>15</a:t>
            </a:r>
            <a:endParaRPr lang="en-US" sz="2400" dirty="0">
              <a:solidFill>
                <a:srgbClr val="01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8397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" grpId="0"/>
      <p:bldP spid="28" grpId="0"/>
      <p:bldP spid="29" grpId="0"/>
      <p:bldP spid="6" grpId="0"/>
      <p:bldP spid="31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15" grpId="0"/>
      <p:bldP spid="16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4" grpId="0"/>
      <p:bldP spid="75" grpId="0"/>
      <p:bldP spid="76" grpId="0"/>
      <p:bldP spid="77" grpId="0"/>
      <p:bldP spid="78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67543" y="1772679"/>
            <a:ext cx="5390189" cy="159969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97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3"/>
            <a:ext cx="8229600" cy="561975"/>
          </a:xfrm>
          <a:noFill/>
        </p:spPr>
        <p:txBody>
          <a:bodyPr>
            <a:normAutofit fontScale="90000"/>
          </a:bodyPr>
          <a:lstStyle/>
          <a:p>
            <a:r>
              <a:rPr lang="en-GB" sz="2800" dirty="0"/>
              <a:t>The product rule</a:t>
            </a:r>
          </a:p>
        </p:txBody>
      </p:sp>
      <p:sp>
        <p:nvSpPr>
          <p:cNvPr id="499715" name="Text Box 3"/>
          <p:cNvSpPr txBox="1">
            <a:spLocks noChangeArrowheads="1"/>
          </p:cNvSpPr>
          <p:nvPr/>
        </p:nvSpPr>
        <p:spPr bwMode="auto">
          <a:xfrm>
            <a:off x="659045" y="643676"/>
            <a:ext cx="19449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FF6600"/>
                </a:solidFill>
                <a:latin typeface="+mn-lt"/>
              </a:rPr>
              <a:t>Example 3:</a:t>
            </a:r>
            <a:endParaRPr lang="en-GB" sz="24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499725" name="Text Box 13"/>
          <p:cNvSpPr txBox="1">
            <a:spLocks noChangeArrowheads="1"/>
          </p:cNvSpPr>
          <p:nvPr/>
        </p:nvSpPr>
        <p:spPr bwMode="auto">
          <a:xfrm>
            <a:off x="2596514" y="720868"/>
            <a:ext cx="4711700" cy="815975"/>
          </a:xfrm>
          <a:prstGeom prst="rect">
            <a:avLst/>
          </a:prstGeom>
          <a:solidFill>
            <a:srgbClr val="D5DCE7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endParaRPr lang="en-US" sz="2400">
              <a:solidFill>
                <a:srgbClr val="01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 Box 16"/>
              <p:cNvSpPr txBox="1">
                <a:spLocks noChangeArrowheads="1"/>
              </p:cNvSpPr>
              <p:nvPr/>
            </p:nvSpPr>
            <p:spPr bwMode="auto">
              <a:xfrm>
                <a:off x="686790" y="1863235"/>
                <a:ext cx="2475848" cy="59766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+mn-lt"/>
                  </a:rPr>
                  <a:t>Let</a:t>
                </a:r>
                <a:r>
                  <a:rPr lang="en-GB" sz="2400" dirty="0">
                    <a:solidFill>
                      <a:srgbClr val="010066"/>
                    </a:solidFill>
                  </a:rPr>
                  <a:t> 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f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x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)</a:t>
                </a:r>
                <a:r>
                  <a:rPr lang="en-GB" sz="2400" dirty="0">
                    <a:solidFill>
                      <a:srgbClr val="010066"/>
                    </a:solidFill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sz="2400" i="1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sz="2400" i="1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2400" b="0" i="1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sz="2400" b="0" i="1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endParaRPr lang="en-US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27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86790" y="1863235"/>
                <a:ext cx="2475848" cy="597664"/>
              </a:xfrm>
              <a:prstGeom prst="rect">
                <a:avLst/>
              </a:prstGeom>
              <a:blipFill>
                <a:blip r:embed="rId3"/>
                <a:stretch>
                  <a:fillRect l="-3941" b="-23469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2809118" y="2041031"/>
            <a:ext cx="81984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and</a:t>
            </a:r>
            <a:endParaRPr lang="en-US" sz="2400" baseline="30000" dirty="0">
              <a:solidFill>
                <a:srgbClr val="010066"/>
              </a:solidFill>
              <a:latin typeface="+mn-lt"/>
            </a:endParaRPr>
          </a:p>
        </p:txBody>
      </p:sp>
      <p:sp>
        <p:nvSpPr>
          <p:cNvPr id="29" name="Text Box 16"/>
          <p:cNvSpPr txBox="1">
            <a:spLocks noChangeArrowheads="1"/>
          </p:cNvSpPr>
          <p:nvPr/>
        </p:nvSpPr>
        <p:spPr bwMode="auto">
          <a:xfrm>
            <a:off x="3687866" y="1982581"/>
            <a:ext cx="95614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</a:t>
            </a:r>
            <a:r>
              <a:rPr lang="en-GB" sz="2400" dirty="0">
                <a:solidFill>
                  <a:srgbClr val="010066"/>
                </a:solidFill>
              </a:rPr>
              <a:t> 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sz="2400" i="1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611637" y="2053630"/>
                <a:ext cx="11701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010066"/>
                          </a:solidFill>
                        </a:rPr>
                        <m:t> – 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baseline="30000" dirty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1637" y="2053630"/>
                <a:ext cx="1170192" cy="369332"/>
              </a:xfrm>
              <a:prstGeom prst="rect">
                <a:avLst/>
              </a:prstGeom>
              <a:blipFill>
                <a:blip r:embed="rId4"/>
                <a:stretch>
                  <a:fillRect l="-8901" r="-9424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706116" y="2594082"/>
            <a:ext cx="557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GB" sz="2400" dirty="0">
                <a:solidFill>
                  <a:srgbClr val="010066"/>
                </a:solidFill>
                <a:latin typeface="+mn-lt"/>
              </a:rPr>
              <a:t>So</a:t>
            </a:r>
            <a:endParaRPr lang="en-US" sz="2400" dirty="0">
              <a:solidFill>
                <a:srgbClr val="010066"/>
              </a:solidFill>
              <a:latin typeface="+mn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 Box 16"/>
              <p:cNvSpPr txBox="1">
                <a:spLocks noChangeArrowheads="1"/>
              </p:cNvSpPr>
              <p:nvPr/>
            </p:nvSpPr>
            <p:spPr bwMode="auto">
              <a:xfrm>
                <a:off x="2617244" y="853910"/>
                <a:ext cx="4711700" cy="50988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dirty="0">
                    <a:latin typeface="+mn-lt"/>
                  </a:rPr>
                  <a:t>Find</a:t>
                </a:r>
                <a:r>
                  <a:rPr lang="en-GB" sz="2400" dirty="0"/>
                  <a:t> 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m'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x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) </a:t>
                </a:r>
                <a:r>
                  <a:rPr lang="en-GB" sz="2400" dirty="0">
                    <a:solidFill>
                      <a:srgbClr val="010066"/>
                    </a:solidFill>
                    <a:latin typeface="+mn-lt"/>
                  </a:rPr>
                  <a:t>if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 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m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(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x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) =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GB" sz="240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2400" b="0" i="1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g>
                      <m:e>
                        <m:sSup>
                          <m:sSupPr>
                            <m:ctrlPr>
                              <a:rPr lang="en-GB" sz="2400" i="1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b="0" i="1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400" b="0" i="1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(</a:t>
                </a:r>
                <a:r>
                  <a:rPr lang="en-GB" dirty="0">
                    <a:solidFill>
                      <a:srgbClr val="010066"/>
                    </a:solidFill>
                  </a:rPr>
                  <a:t>2</a:t>
                </a:r>
                <a:r>
                  <a:rPr lang="en-GB" i="1" dirty="0">
                    <a:solidFill>
                      <a:srgbClr val="010066"/>
                    </a:solidFill>
                  </a:rPr>
                  <a:t>x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 – 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x</a:t>
                </a:r>
                <a:r>
                  <a:rPr lang="en-GB" sz="2400" baseline="30000" dirty="0">
                    <a:solidFill>
                      <a:srgbClr val="010066"/>
                    </a:solidFill>
                    <a:latin typeface="Times New Roman" pitchFamily="18" charset="0"/>
                  </a:rPr>
                  <a:t>2</a:t>
                </a:r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) </a:t>
                </a:r>
                <a:endParaRPr lang="en-US" sz="2400" baseline="30000" dirty="0"/>
              </a:p>
            </p:txBody>
          </p:sp>
        </mc:Choice>
        <mc:Fallback xmlns="">
          <p:sp>
            <p:nvSpPr>
              <p:cNvPr id="55" name="Text 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617244" y="853910"/>
                <a:ext cx="4711700" cy="509883"/>
              </a:xfrm>
              <a:prstGeom prst="rect">
                <a:avLst/>
              </a:prstGeom>
              <a:blipFill>
                <a:blip r:embed="rId5"/>
                <a:stretch>
                  <a:fillRect l="-1940" b="-27381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 Box 3"/>
              <p:cNvSpPr txBox="1">
                <a:spLocks noChangeArrowheads="1"/>
              </p:cNvSpPr>
              <p:nvPr/>
            </p:nvSpPr>
            <p:spPr bwMode="auto">
              <a:xfrm>
                <a:off x="1226278" y="2594175"/>
                <a:ext cx="1927036" cy="68685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r>
                  <a:rPr lang="en-GB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</a:t>
                </a:r>
                <a:r>
                  <a:rPr lang="en-GB" i="1" dirty="0">
                    <a:solidFill>
                      <a:srgbClr val="010066"/>
                    </a:solidFill>
                  </a:rPr>
                  <a:t> ' </a:t>
                </a:r>
                <a:r>
                  <a:rPr lang="en-GB" sz="2400" dirty="0">
                    <a:solidFill>
                      <a:srgbClr val="010066"/>
                    </a:solidFill>
                  </a:rPr>
                  <a:t>(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GB" sz="2400" dirty="0">
                    <a:solidFill>
                      <a:srgbClr val="010066"/>
                    </a:solidFill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40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GB" sz="240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sz="24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sz="24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sz="2400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56" name="Text 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226278" y="2594175"/>
                <a:ext cx="1927036" cy="686855"/>
              </a:xfrm>
              <a:prstGeom prst="rect">
                <a:avLst/>
              </a:prstGeom>
              <a:blipFill>
                <a:blip r:embed="rId6"/>
                <a:stretch>
                  <a:fillRect l="-4747" b="-8036"/>
                </a:stretch>
              </a:blip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 Box 3"/>
          <p:cNvSpPr txBox="1">
            <a:spLocks noChangeArrowheads="1"/>
          </p:cNvSpPr>
          <p:nvPr/>
        </p:nvSpPr>
        <p:spPr bwMode="auto">
          <a:xfrm>
            <a:off x="3687866" y="2539857"/>
            <a:ext cx="192703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i="1" dirty="0">
                <a:solidFill>
                  <a:srgbClr val="010066"/>
                </a:solidFill>
              </a:rPr>
              <a:t>'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 = 2 – 2</a:t>
            </a:r>
            <a:r>
              <a:rPr lang="en-GB" sz="2400" i="1" dirty="0">
                <a:solidFill>
                  <a:srgbClr val="010066"/>
                </a:solidFill>
              </a:rPr>
              <a:t>x</a:t>
            </a:r>
          </a:p>
        </p:txBody>
      </p:sp>
      <p:sp>
        <p:nvSpPr>
          <p:cNvPr id="58" name="Text Box 3"/>
          <p:cNvSpPr txBox="1">
            <a:spLocks noChangeArrowheads="1"/>
          </p:cNvSpPr>
          <p:nvPr/>
        </p:nvSpPr>
        <p:spPr bwMode="auto">
          <a:xfrm>
            <a:off x="2523652" y="3569680"/>
            <a:ext cx="17453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9" name="Text Box 3"/>
          <p:cNvSpPr txBox="1">
            <a:spLocks noChangeArrowheads="1"/>
          </p:cNvSpPr>
          <p:nvPr/>
        </p:nvSpPr>
        <p:spPr bwMode="auto">
          <a:xfrm>
            <a:off x="3153314" y="3584506"/>
            <a:ext cx="86362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i="1" dirty="0">
                <a:solidFill>
                  <a:srgbClr val="010066"/>
                </a:solidFill>
              </a:rPr>
              <a:t>' 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 Box 3"/>
          <p:cNvSpPr txBox="1">
            <a:spLocks noChangeArrowheads="1"/>
          </p:cNvSpPr>
          <p:nvPr/>
        </p:nvSpPr>
        <p:spPr bwMode="auto">
          <a:xfrm>
            <a:off x="3900442" y="3559251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1" name="Text Box 3"/>
          <p:cNvSpPr txBox="1">
            <a:spLocks noChangeArrowheads="1"/>
          </p:cNvSpPr>
          <p:nvPr/>
        </p:nvSpPr>
        <p:spPr bwMode="auto">
          <a:xfrm>
            <a:off x="4211352" y="3548965"/>
            <a:ext cx="72129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459982" y="3550760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419614" y="4234452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861799" y="4216395"/>
            <a:ext cx="114165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solidFill>
                  <a:srgbClr val="010066"/>
                </a:solidFill>
              </a:rPr>
              <a:t>(2 – 2</a:t>
            </a:r>
            <a:r>
              <a:rPr lang="en-GB" i="1" dirty="0">
                <a:solidFill>
                  <a:srgbClr val="010066"/>
                </a:solidFill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US" sz="2400" dirty="0">
              <a:solidFill>
                <a:srgbClr val="010066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426487" y="4059811"/>
                <a:ext cx="584519" cy="62998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box>
                            <m:boxPr>
                              <m:ctrlPr>
                                <a:rPr lang="en-GB" i="1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boxPr>
                            <m:e>
                              <m:argPr>
                                <m:argSz m:val="-1"/>
                              </m:argPr>
                              <m:f>
                                <m:fPr>
                                  <m:ctrlPr>
                                    <a:rPr lang="en-GB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srgbClr val="010066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box>
                        </m:sup>
                      </m:sSup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6487" y="4059811"/>
                <a:ext cx="584519" cy="62998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Text Box 3"/>
          <p:cNvSpPr txBox="1">
            <a:spLocks noChangeArrowheads="1"/>
          </p:cNvSpPr>
          <p:nvPr/>
        </p:nvSpPr>
        <p:spPr bwMode="auto">
          <a:xfrm>
            <a:off x="3958210" y="4214361"/>
            <a:ext cx="3109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</a:p>
        </p:txBody>
      </p:sp>
      <p:sp>
        <p:nvSpPr>
          <p:cNvPr id="67" name="Text Box 3"/>
          <p:cNvSpPr txBox="1">
            <a:spLocks noChangeArrowheads="1"/>
          </p:cNvSpPr>
          <p:nvPr/>
        </p:nvSpPr>
        <p:spPr bwMode="auto">
          <a:xfrm>
            <a:off x="4832990" y="3548965"/>
            <a:ext cx="99605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i="1" dirty="0">
                <a:solidFill>
                  <a:srgbClr val="010066"/>
                </a:solidFill>
              </a:rPr>
              <a:t>'</a:t>
            </a:r>
            <a:r>
              <a:rPr lang="en-GB" sz="2400" dirty="0">
                <a:solidFill>
                  <a:srgbClr val="010066"/>
                </a:solidFill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</a:rPr>
              <a:t>)</a:t>
            </a:r>
            <a:endParaRPr lang="en-GB" sz="2400" baseline="30000" dirty="0">
              <a:solidFill>
                <a:srgbClr val="01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5000846" y="4260527"/>
                <a:ext cx="117019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dirty="0">
                          <a:solidFill>
                            <a:srgbClr val="010066"/>
                          </a:solidFill>
                        </a:rPr>
                        <m:t> – </m:t>
                      </m:r>
                      <m:r>
                        <m:rPr>
                          <m:nor/>
                        </m:rPr>
                        <a:rPr lang="en-GB" i="1" dirty="0">
                          <a:solidFill>
                            <a:srgbClr val="010066"/>
                          </a:solidFill>
                        </a:rPr>
                        <m:t>x</m:t>
                      </m:r>
                      <m:r>
                        <m:rPr>
                          <m:nor/>
                        </m:rPr>
                        <a:rPr lang="en-GB" baseline="30000" dirty="0">
                          <a:solidFill>
                            <a:srgbClr val="010066"/>
                          </a:solidFill>
                        </a:rPr>
                        <m:t>2</m:t>
                      </m:r>
                      <m:r>
                        <a:rPr lang="en-US" sz="2400" b="0" i="1" smtClean="0">
                          <a:solidFill>
                            <a:srgbClr val="010066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0846" y="4260527"/>
                <a:ext cx="1170192" cy="369332"/>
              </a:xfrm>
              <a:prstGeom prst="rect">
                <a:avLst/>
              </a:prstGeom>
              <a:blipFill>
                <a:blip r:embed="rId8"/>
                <a:stretch>
                  <a:fillRect l="-8333" r="-9375" b="-3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Rectangle 68"/>
              <p:cNvSpPr/>
              <p:nvPr/>
            </p:nvSpPr>
            <p:spPr>
              <a:xfrm>
                <a:off x="4178234" y="3960998"/>
                <a:ext cx="969240" cy="7861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dirty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 dirty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i="1" dirty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sSup>
                        <m:sSupPr>
                          <m:ctrlPr>
                            <a:rPr lang="en-GB" i="1" dirty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 dirty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i="1" dirty="0">
                              <a:solidFill>
                                <a:srgbClr val="010066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i="1" dirty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 dirty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i="1" dirty="0">
                                  <a:solidFill>
                                    <a:srgbClr val="010066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69" name="Rectangle 6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8234" y="3960998"/>
                <a:ext cx="969240" cy="7861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Rectangle 69"/>
          <p:cNvSpPr/>
          <p:nvPr/>
        </p:nvSpPr>
        <p:spPr>
          <a:xfrm>
            <a:off x="1419614" y="5008457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Rectangle 70"/>
              <p:cNvSpPr/>
              <p:nvPr/>
            </p:nvSpPr>
            <p:spPr>
              <a:xfrm>
                <a:off x="2531972" y="5012923"/>
                <a:ext cx="3090526" cy="6917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GB" sz="2400" dirty="0">
                    <a:solidFill>
                      <a:srgbClr val="010066"/>
                    </a:solidFill>
                    <a:latin typeface="Times New Roman" pitchFamily="18" charset="0"/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i="1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 – </a:t>
                </a:r>
                <a:r>
                  <a:rPr lang="en-GB" sz="2400" dirty="0">
                    <a:solidFill>
                      <a:srgbClr val="010066"/>
                    </a:solidFill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i="1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 </a:t>
                </a:r>
                <a:r>
                  <a:rPr lang="en-GB" sz="2400" b="1" dirty="0">
                    <a:solidFill>
                      <a:srgbClr val="010066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GB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GB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dirty="0" smtClean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 </a:t>
                </a:r>
                <a:endParaRPr lang="en-US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71" name="Rectangle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31972" y="5012923"/>
                <a:ext cx="3090526" cy="691728"/>
              </a:xfrm>
              <a:prstGeom prst="rect">
                <a:avLst/>
              </a:prstGeom>
              <a:blipFill>
                <a:blip r:embed="rId10"/>
                <a:stretch>
                  <a:fillRect l="-2959" b="-70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Rectangle 71"/>
          <p:cNvSpPr/>
          <p:nvPr/>
        </p:nvSpPr>
        <p:spPr>
          <a:xfrm>
            <a:off x="1475988" y="5743506"/>
            <a:ext cx="106471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m'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(</a:t>
            </a:r>
            <a:r>
              <a:rPr lang="en-GB" sz="2400" i="1" dirty="0">
                <a:solidFill>
                  <a:srgbClr val="010066"/>
                </a:solidFill>
                <a:latin typeface="Times New Roman" pitchFamily="18" charset="0"/>
              </a:rPr>
              <a:t>x</a:t>
            </a:r>
            <a:r>
              <a:rPr lang="en-GB" sz="2400" dirty="0">
                <a:solidFill>
                  <a:srgbClr val="010066"/>
                </a:solidFill>
                <a:latin typeface="Times New Roman" pitchFamily="18" charset="0"/>
              </a:rPr>
              <a:t>) =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Rectangle 72"/>
              <p:cNvSpPr/>
              <p:nvPr/>
            </p:nvSpPr>
            <p:spPr>
              <a:xfrm>
                <a:off x="2588346" y="5747972"/>
                <a:ext cx="1736181" cy="69172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GB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r>
                      <a:rPr lang="en-US" i="1" dirty="0">
                        <a:solidFill>
                          <a:srgbClr val="010066"/>
                        </a:solidFill>
                        <a:latin typeface="Cambria Math" panose="02040503050406030204" pitchFamily="18" charset="0"/>
                      </a:rPr>
                      <m:t> </m:t>
                    </m:r>
                    <m:sSup>
                      <m:sSupPr>
                        <m:ctrlPr>
                          <a:rPr lang="en-GB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box>
                          <m:boxPr>
                            <m:ctrlPr>
                              <a:rPr lang="en-GB" i="1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boxPr>
                          <m:e>
                            <m:argPr>
                              <m:argSz m:val="-1"/>
                            </m:argPr>
                            <m:f>
                              <m:fPr>
                                <m:ctrlPr>
                                  <a:rPr lang="en-GB" i="1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num>
                              <m:den>
                                <m:r>
                                  <a:rPr lang="en-US" i="1">
                                    <a:solidFill>
                                      <a:srgbClr val="010066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box>
                      </m:sup>
                    </m:sSup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 </a:t>
                </a:r>
                <a:r>
                  <a:rPr lang="en-GB" sz="2400" i="1" dirty="0">
                    <a:solidFill>
                      <a:srgbClr val="010066"/>
                    </a:solidFill>
                    <a:latin typeface="Times New Roman" pitchFamily="18" charset="0"/>
                  </a:rPr>
                  <a:t>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  <m:sSup>
                      <m:sSupPr>
                        <m:ctrlPr>
                          <a:rPr lang="en-GB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 dirty="0">
                            <a:solidFill>
                              <a:srgbClr val="010066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f>
                          <m:fPr>
                            <m:ctrlPr>
                              <a:rPr lang="en-US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i="1" dirty="0">
                                <a:solidFill>
                                  <a:srgbClr val="010066"/>
                                </a:solidFill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GB" sz="2400" dirty="0">
                    <a:solidFill>
                      <a:srgbClr val="010066"/>
                    </a:solidFill>
                  </a:rPr>
                  <a:t> </a:t>
                </a:r>
                <a:endParaRPr lang="en-US" sz="2400" dirty="0">
                  <a:solidFill>
                    <a:srgbClr val="010066"/>
                  </a:solidFill>
                </a:endParaRPr>
              </a:p>
            </p:txBody>
          </p:sp>
        </mc:Choice>
        <mc:Fallback xmlns="">
          <p:sp>
            <p:nvSpPr>
              <p:cNvPr id="73" name="Rectangle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8346" y="5747972"/>
                <a:ext cx="1736181" cy="691728"/>
              </a:xfrm>
              <a:prstGeom prst="rect">
                <a:avLst/>
              </a:prstGeom>
              <a:blipFill>
                <a:blip r:embed="rId11"/>
                <a:stretch>
                  <a:fillRect b="-7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 Box 7"/>
          <p:cNvSpPr txBox="1">
            <a:spLocks noChangeArrowheads="1"/>
          </p:cNvSpPr>
          <p:nvPr/>
        </p:nvSpPr>
        <p:spPr bwMode="auto">
          <a:xfrm>
            <a:off x="6073780" y="1853515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Define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75" name="Text Box 7"/>
          <p:cNvSpPr txBox="1">
            <a:spLocks noChangeArrowheads="1"/>
          </p:cNvSpPr>
          <p:nvPr/>
        </p:nvSpPr>
        <p:spPr bwMode="auto">
          <a:xfrm>
            <a:off x="6054789" y="2564252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Find</a:t>
            </a:r>
            <a:r>
              <a:rPr lang="en-GB" sz="2000" dirty="0">
                <a:solidFill>
                  <a:srgbClr val="FF6600"/>
                </a:solidFill>
              </a:rPr>
              <a:t>  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</a:t>
            </a:r>
            <a:r>
              <a:rPr lang="en-GB" sz="2000" i="1" dirty="0">
                <a:solidFill>
                  <a:srgbClr val="FF6600"/>
                </a:solidFill>
              </a:rPr>
              <a:t>'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dirty="0">
                <a:solidFill>
                  <a:srgbClr val="FF6600"/>
                </a:solidFill>
                <a:latin typeface="+mn-lt"/>
              </a:rPr>
              <a:t>and</a:t>
            </a:r>
            <a:r>
              <a:rPr lang="en-GB" sz="2000" dirty="0">
                <a:solidFill>
                  <a:srgbClr val="FF6600"/>
                </a:solidFill>
              </a:rPr>
              <a:t> </a:t>
            </a:r>
            <a:r>
              <a:rPr lang="en-GB" sz="2000" i="1" dirty="0">
                <a:solidFill>
                  <a:srgbClr val="FF6600"/>
                </a:solidFill>
                <a:cs typeface="Times New Roman" panose="02020603050405020304" pitchFamily="18" charset="0"/>
              </a:rPr>
              <a:t>g</a:t>
            </a:r>
            <a:r>
              <a:rPr lang="en-GB" sz="2000" i="1" dirty="0">
                <a:solidFill>
                  <a:srgbClr val="FF6600"/>
                </a:solidFill>
              </a:rPr>
              <a:t>'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GB" sz="2000" i="1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2000" dirty="0">
                <a:solidFill>
                  <a:srgbClr val="FF66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6016579" y="3591661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Use the product rule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7" name="Text Box 7"/>
          <p:cNvSpPr txBox="1">
            <a:spLocks noChangeArrowheads="1"/>
          </p:cNvSpPr>
          <p:nvPr/>
        </p:nvSpPr>
        <p:spPr bwMode="auto">
          <a:xfrm>
            <a:off x="6073779" y="4308018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Expand brackets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78" name="Text Box 7"/>
          <p:cNvSpPr txBox="1">
            <a:spLocks noChangeArrowheads="1"/>
          </p:cNvSpPr>
          <p:nvPr/>
        </p:nvSpPr>
        <p:spPr bwMode="auto">
          <a:xfrm>
            <a:off x="6016579" y="5066343"/>
            <a:ext cx="30892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GB" sz="2000" dirty="0">
                <a:solidFill>
                  <a:srgbClr val="FF6600"/>
                </a:solidFill>
                <a:latin typeface="+mn-lt"/>
              </a:rPr>
              <a:t>Simplify</a:t>
            </a:r>
            <a:endParaRPr lang="en-GB" sz="2000" i="1" dirty="0">
              <a:solidFill>
                <a:srgbClr val="FF6600"/>
              </a:solidFill>
              <a:latin typeface="+mn-lt"/>
              <a:cs typeface="Times New Roman" panose="02020603050405020304" pitchFamily="18" charset="0"/>
            </a:endParaRPr>
          </a:p>
        </p:txBody>
      </p:sp>
      <p:sp>
        <p:nvSpPr>
          <p:cNvPr id="35" name="Rectangle 34">
            <a:hlinkClick r:id="rId12"/>
            <a:extLst>
              <a:ext uri="{FF2B5EF4-FFF2-40B4-BE49-F238E27FC236}">
                <a16:creationId xmlns:a16="http://schemas.microsoft.com/office/drawing/2014/main" id="{29917361-D1A5-4297-B267-ADAE51221CF2}"/>
              </a:ext>
            </a:extLst>
          </p:cNvPr>
          <p:cNvSpPr/>
          <p:nvPr/>
        </p:nvSpPr>
        <p:spPr>
          <a:xfrm>
            <a:off x="8077200" y="6096000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>
            <a:hlinkClick r:id="rId12"/>
            <a:extLst>
              <a:ext uri="{FF2B5EF4-FFF2-40B4-BE49-F238E27FC236}">
                <a16:creationId xmlns:a16="http://schemas.microsoft.com/office/drawing/2014/main" id="{E1E3DC4D-EBC1-4A6A-B35C-09E733D1CBBB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04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7" grpId="0"/>
      <p:bldP spid="28" grpId="0"/>
      <p:bldP spid="29" grpId="0"/>
      <p:bldP spid="6" grpId="0"/>
      <p:bldP spid="31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15" grpId="0"/>
      <p:bldP spid="16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4|0.1|0.3|0.2|0.3|0.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366886FE-CDF7-48B4-A8F2-45D19DE436E0}" vid="{373654BB-9A06-437F-ADB5-89B4FE0E016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4005</TotalTime>
  <Words>1272</Words>
  <Application>Microsoft Office PowerPoint</Application>
  <PresentationFormat>On-screen Show (4:3)</PresentationFormat>
  <Paragraphs>244</Paragraphs>
  <Slides>11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Black</vt:lpstr>
      <vt:lpstr>Calibri</vt:lpstr>
      <vt:lpstr>Cambria Math</vt:lpstr>
      <vt:lpstr>Comic Sans MS</vt:lpstr>
      <vt:lpstr>Times New Roman</vt:lpstr>
      <vt:lpstr>Wingdings</vt:lpstr>
      <vt:lpstr>Wingdings 2</vt:lpstr>
      <vt:lpstr>Theme1</vt:lpstr>
      <vt:lpstr>Differentiation,  The product rule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 product rule</vt:lpstr>
      <vt:lpstr>The product rule</vt:lpstr>
      <vt:lpstr>The product rule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Differentiation,  The product rule</dc:title>
  <dc:creator>Mathssupport</dc:creator>
  <cp:lastModifiedBy>Orlando Hurtado</cp:lastModifiedBy>
  <cp:revision>53</cp:revision>
  <dcterms:created xsi:type="dcterms:W3CDTF">2012-12-01T13:37:37Z</dcterms:created>
  <dcterms:modified xsi:type="dcterms:W3CDTF">2021-12-17T16:48:57Z</dcterms:modified>
</cp:coreProperties>
</file>