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21"/>
  </p:notesMasterIdLst>
  <p:sldIdLst>
    <p:sldId id="256" r:id="rId2"/>
    <p:sldId id="265" r:id="rId3"/>
    <p:sldId id="302" r:id="rId4"/>
    <p:sldId id="301" r:id="rId5"/>
    <p:sldId id="303" r:id="rId6"/>
    <p:sldId id="299" r:id="rId7"/>
    <p:sldId id="266" r:id="rId8"/>
    <p:sldId id="267" r:id="rId9"/>
    <p:sldId id="268" r:id="rId10"/>
    <p:sldId id="269" r:id="rId11"/>
    <p:sldId id="270" r:id="rId12"/>
    <p:sldId id="304" r:id="rId13"/>
    <p:sldId id="305" r:id="rId14"/>
    <p:sldId id="306" r:id="rId15"/>
    <p:sldId id="271" r:id="rId16"/>
    <p:sldId id="272" r:id="rId17"/>
    <p:sldId id="274" r:id="rId18"/>
    <p:sldId id="275" r:id="rId19"/>
    <p:sldId id="29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093B-78E5-4B89-8AE2-898DC03B5171}" type="datetimeFigureOut">
              <a:rPr lang="en-GB" smtClean="0"/>
              <a:pPr/>
              <a:t>17/12/2021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46A73-F536-4642-8A74-B80351E027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5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2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961522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B71FC-9EAA-491C-AE9C-A30FF04D899B}" type="slidenum">
              <a:rPr lang="en-GB"/>
              <a:pPr/>
              <a:t>16</a:t>
            </a:fld>
            <a:endParaRPr lang="en-GB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03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B71FC-9EAA-491C-AE9C-A30FF04D899B}" type="slidenum">
              <a:rPr lang="en-GB"/>
              <a:pPr/>
              <a:t>17</a:t>
            </a:fld>
            <a:endParaRPr lang="en-GB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79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B71FC-9EAA-491C-AE9C-A30FF04D899B}" type="slidenum">
              <a:rPr lang="en-GB"/>
              <a:pPr/>
              <a:t>18</a:t>
            </a:fld>
            <a:endParaRPr lang="en-GB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44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3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780479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4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282792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7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409555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8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676171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1CECE-4CB0-4666-92E7-A617EE488F8B}" type="slidenum">
              <a:rPr lang="en-GB"/>
              <a:pPr/>
              <a:t>12</a:t>
            </a:fld>
            <a:endParaRPr lang="en-GB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4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1CECE-4CB0-4666-92E7-A617EE488F8B}" type="slidenum">
              <a:rPr lang="en-GB"/>
              <a:pPr/>
              <a:t>13</a:t>
            </a:fld>
            <a:endParaRPr lang="en-GB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1CECE-4CB0-4666-92E7-A617EE488F8B}" type="slidenum">
              <a:rPr lang="en-GB"/>
              <a:pPr/>
              <a:t>14</a:t>
            </a:fld>
            <a:endParaRPr lang="en-GB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9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1CECE-4CB0-4666-92E7-A617EE488F8B}" type="slidenum">
              <a:rPr lang="en-GB"/>
              <a:pPr/>
              <a:t>15</a:t>
            </a:fld>
            <a:endParaRPr lang="en-GB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4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4167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175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4155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9839690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4341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17614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93013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0397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1696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2333186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015000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1021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270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2.png"/><Relationship Id="rId7" Type="http://schemas.openxmlformats.org/officeDocument/2006/relationships/image" Target="../media/image37.png"/><Relationship Id="rId12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4.png"/><Relationship Id="rId10" Type="http://schemas.openxmlformats.org/officeDocument/2006/relationships/image" Target="../media/image40.png"/><Relationship Id="rId4" Type="http://schemas.openxmlformats.org/officeDocument/2006/relationships/image" Target="../media/image33.png"/><Relationship Id="rId9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5.png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57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58.png"/><Relationship Id="rId7" Type="http://schemas.openxmlformats.org/officeDocument/2006/relationships/image" Target="NUL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NUL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5" Type="http://schemas.openxmlformats.org/officeDocument/2006/relationships/image" Target="../media/image44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110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0.png"/><Relationship Id="rId12" Type="http://schemas.openxmlformats.org/officeDocument/2006/relationships/image" Target="../media/image100.png"/><Relationship Id="rId1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0.png"/><Relationship Id="rId1" Type="http://schemas.openxmlformats.org/officeDocument/2006/relationships/tags" Target="../tags/tag5.xml"/><Relationship Id="rId6" Type="http://schemas.openxmlformats.org/officeDocument/2006/relationships/image" Target="../media/image410.png"/><Relationship Id="rId11" Type="http://schemas.openxmlformats.org/officeDocument/2006/relationships/image" Target="../media/image90.png"/><Relationship Id="rId5" Type="http://schemas.openxmlformats.org/officeDocument/2006/relationships/image" Target="../media/image310.png"/><Relationship Id="rId15" Type="http://schemas.openxmlformats.org/officeDocument/2006/relationships/image" Target="../media/image130.png"/><Relationship Id="rId10" Type="http://schemas.openxmlformats.org/officeDocument/2006/relationships/image" Target="../media/image80.png"/><Relationship Id="rId4" Type="http://schemas.openxmlformats.org/officeDocument/2006/relationships/image" Target="../media/image150.png"/><Relationship Id="rId9" Type="http://schemas.openxmlformats.org/officeDocument/2006/relationships/image" Target="../media/image180.png"/><Relationship Id="rId14" Type="http://schemas.openxmlformats.org/officeDocument/2006/relationships/image" Target="../media/image1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311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00.png"/><Relationship Id="rId12" Type="http://schemas.openxmlformats.org/officeDocument/2006/relationships/image" Target="../media/image100.png"/><Relationship Id="rId1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0.png"/><Relationship Id="rId1" Type="http://schemas.openxmlformats.org/officeDocument/2006/relationships/tags" Target="../tags/tag6.xml"/><Relationship Id="rId6" Type="http://schemas.openxmlformats.org/officeDocument/2006/relationships/image" Target="../media/image410.png"/><Relationship Id="rId11" Type="http://schemas.openxmlformats.org/officeDocument/2006/relationships/image" Target="../media/image90.png"/><Relationship Id="rId5" Type="http://schemas.openxmlformats.org/officeDocument/2006/relationships/image" Target="../media/image310.png"/><Relationship Id="rId15" Type="http://schemas.openxmlformats.org/officeDocument/2006/relationships/image" Target="../media/image130.png"/><Relationship Id="rId10" Type="http://schemas.openxmlformats.org/officeDocument/2006/relationships/image" Target="../media/image80.png"/><Relationship Id="rId4" Type="http://schemas.openxmlformats.org/officeDocument/2006/relationships/image" Target="../media/image190.png"/><Relationship Id="rId9" Type="http://schemas.openxmlformats.org/officeDocument/2006/relationships/image" Target="../media/image220.png"/><Relationship Id="rId14" Type="http://schemas.openxmlformats.org/officeDocument/2006/relationships/image" Target="../media/image1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81800" cy="1600200"/>
          </a:xfrm>
        </p:spPr>
        <p:txBody>
          <a:bodyPr/>
          <a:lstStyle/>
          <a:p>
            <a:pPr marL="633413" indent="-633413"/>
            <a:r>
              <a:rPr lang="en-US" dirty="0"/>
              <a:t>LO: Using basic rules to differentiate functions.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>
                <a:ln>
                  <a:solidFill>
                    <a:schemeClr val="tx2"/>
                  </a:solidFill>
                </a:ln>
                <a:latin typeface="Comic Sans MS" panose="030F0702030302020204" pitchFamily="66" charset="0"/>
              </a:rPr>
              <a:t>Derivative - Basic rules</a:t>
            </a:r>
            <a:endParaRPr lang="en-GB" sz="4400" b="1" i="1" baseline="30000" dirty="0">
              <a:ln>
                <a:solidFill>
                  <a:schemeClr val="tx2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DBEE78A-BA8B-489F-A864-B0B4BAF545D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F2AD3B0-3DA9-4E9D-8F1F-FFFF17F621D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62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523138" y="1106957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f(x) = </a:t>
            </a:r>
            <a:r>
              <a:rPr lang="en-US" sz="3200" dirty="0" err="1">
                <a:latin typeface="Comic Sans MS" panose="030F0702030302020204" pitchFamily="66" charset="0"/>
              </a:rPr>
              <a:t>x</a:t>
            </a:r>
            <a:r>
              <a:rPr lang="en-US" sz="3200" baseline="30000" dirty="0" err="1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58721" y="1676972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721" y="1676972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138113" y="1575595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59242" y="1619935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30000" dirty="0" err="1">
                <a:latin typeface="Times New Roman" pitchFamily="18" charset="0"/>
              </a:rPr>
              <a:t>n</a:t>
            </a:r>
            <a:endParaRPr lang="en-US" sz="24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3635006" y="1653404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965856" y="165340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39210" y="1149348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Power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10806" y="1647017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722870" y="2952855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power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531446" y="2815060"/>
                <a:ext cx="1255921" cy="615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446" y="2815060"/>
                <a:ext cx="1255921" cy="615874"/>
              </a:xfrm>
              <a:prstGeom prst="rect">
                <a:avLst/>
              </a:prstGeom>
              <a:blipFill>
                <a:blip r:embed="rId4"/>
                <a:stretch>
                  <a:fillRect l="-7282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06402" y="2422817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05907" y="4403329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907" y="4403329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285299" y="433756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–3–1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919044" y="3597122"/>
            <a:ext cx="1798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= 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 –3</a:t>
            </a:r>
            <a:r>
              <a:rPr lang="en-US" sz="2400" i="1" dirty="0">
                <a:latin typeface="Times New Roman" pitchFamily="18" charset="0"/>
              </a:rPr>
              <a:t> </a:t>
            </a:r>
            <a:endParaRPr lang="en-US" sz="2400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3818272" y="4358274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4919044" y="4973763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632995" y="3504382"/>
                <a:ext cx="1255921" cy="615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995" y="3504382"/>
                <a:ext cx="1255921" cy="615874"/>
              </a:xfrm>
              <a:prstGeom prst="rect">
                <a:avLst/>
              </a:prstGeom>
              <a:blipFill>
                <a:blip r:embed="rId6"/>
                <a:stretch>
                  <a:fillRect l="-776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987749" y="5609964"/>
                <a:ext cx="1013867" cy="6166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749" y="5609964"/>
                <a:ext cx="1013867" cy="616644"/>
              </a:xfrm>
              <a:prstGeom prst="rect">
                <a:avLst/>
              </a:prstGeom>
              <a:blipFill>
                <a:blip r:embed="rId7"/>
                <a:stretch>
                  <a:fillRect l="-8982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hlinkClick r:id="rId8"/>
            <a:extLst>
              <a:ext uri="{FF2B5EF4-FFF2-40B4-BE49-F238E27FC236}">
                <a16:creationId xmlns:a16="http://schemas.microsoft.com/office/drawing/2014/main" id="{EA9FAE5E-C243-44FB-89DC-AF2DAC9B2B3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8"/>
            <a:extLst>
              <a:ext uri="{FF2B5EF4-FFF2-40B4-BE49-F238E27FC236}">
                <a16:creationId xmlns:a16="http://schemas.microsoft.com/office/drawing/2014/main" id="{4D858143-B369-4C04-B0C0-5F5816B9408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782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566961" y="1093451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f(x) = x</a:t>
            </a:r>
            <a:r>
              <a:rPr lang="en-US" sz="3200" baseline="30000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02544" y="1663466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544" y="1663466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181936" y="1562089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03065" y="1606429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30000" dirty="0" err="1">
                <a:latin typeface="Times New Roman" pitchFamily="18" charset="0"/>
              </a:rPr>
              <a:t>n</a:t>
            </a:r>
            <a:endParaRPr lang="en-US" sz="24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3678829" y="1639898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009679" y="1639898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83033" y="1135842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Power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4629" y="1633511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67503" y="2757842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power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047161" y="2703667"/>
                <a:ext cx="1367490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161" y="2703667"/>
                <a:ext cx="1367490" cy="465769"/>
              </a:xfrm>
              <a:prstGeom prst="rect">
                <a:avLst/>
              </a:prstGeom>
              <a:blipFill>
                <a:blip r:embed="rId4"/>
                <a:stretch>
                  <a:fillRect l="-7143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36778" y="2242002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5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10624" y="349715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624" y="3497157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063547" y="3370091"/>
                <a:ext cx="1703415" cy="596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= 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400" i="1" baseline="30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i="1" dirty="0">
                    <a:latin typeface="Times New Roman" pitchFamily="18" charset="0"/>
                  </a:rPr>
                  <a:t> </a:t>
                </a:r>
                <a:endParaRPr lang="en-US" sz="2400" baseline="300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47" y="3370091"/>
                <a:ext cx="1703415" cy="596830"/>
              </a:xfrm>
              <a:prstGeom prst="rect">
                <a:avLst/>
              </a:prstGeom>
              <a:blipFill>
                <a:blip r:embed="rId6"/>
                <a:stretch>
                  <a:fillRect l="-5735" b="-22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622989" y="3496703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800100" y="3496703"/>
                <a:ext cx="1367490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" y="3496703"/>
                <a:ext cx="1367490" cy="465769"/>
              </a:xfrm>
              <a:prstGeom prst="rect">
                <a:avLst/>
              </a:prstGeom>
              <a:blipFill>
                <a:blip r:embed="rId7"/>
                <a:stretch>
                  <a:fillRect l="-6667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852100" y="4952901"/>
                <a:ext cx="863185" cy="7589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100" y="4952901"/>
                <a:ext cx="863185" cy="758952"/>
              </a:xfrm>
              <a:prstGeom prst="rect">
                <a:avLst/>
              </a:prstGeom>
              <a:blipFill>
                <a:blip r:embed="rId8"/>
                <a:stretch>
                  <a:fillRect l="-1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73607" y="3313823"/>
                <a:ext cx="92884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607" y="3313823"/>
                <a:ext cx="928844" cy="6914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03878" y="4099611"/>
                <a:ext cx="1113703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878" y="4099611"/>
                <a:ext cx="1113703" cy="6914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52100" y="5752720"/>
                <a:ext cx="950901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100" y="5752720"/>
                <a:ext cx="950901" cy="76296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hlinkClick r:id="rId12"/>
            <a:extLst>
              <a:ext uri="{FF2B5EF4-FFF2-40B4-BE49-F238E27FC236}">
                <a16:creationId xmlns:a16="http://schemas.microsoft.com/office/drawing/2014/main" id="{6F73C8D8-0237-4CCF-980F-8ACF197969D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12"/>
            <a:extLst>
              <a:ext uri="{FF2B5EF4-FFF2-40B4-BE49-F238E27FC236}">
                <a16:creationId xmlns:a16="http://schemas.microsoft.com/office/drawing/2014/main" id="{1FA1C4E9-D0DA-405C-8937-4316D21913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98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2" grpId="0"/>
      <p:bldP spid="33" grpId="0"/>
      <p:bldP spid="34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9">
            <a:extLst>
              <a:ext uri="{FF2B5EF4-FFF2-40B4-BE49-F238E27FC236}">
                <a16:creationId xmlns:a16="http://schemas.microsoft.com/office/drawing/2014/main" id="{EF3D26D7-4DCF-4A93-A160-06EE16D96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935" y="4953129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sum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250825" y="764704"/>
            <a:ext cx="23094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The sum rule</a:t>
            </a:r>
          </a:p>
        </p:txBody>
      </p:sp>
      <p:sp>
        <p:nvSpPr>
          <p:cNvPr id="16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the sum of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8666" y="1324554"/>
            <a:ext cx="6979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g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 differentiable functions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A0B301-E90C-4A8D-B9D3-C4B6B8A70BF1}"/>
              </a:ext>
            </a:extLst>
          </p:cNvPr>
          <p:cNvSpPr/>
          <p:nvPr/>
        </p:nvSpPr>
        <p:spPr>
          <a:xfrm>
            <a:off x="1404961" y="2008487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7E03A79-A4C0-45A4-B5C3-1DF5C5EE1ECD}"/>
                  </a:ext>
                </a:extLst>
              </p:cNvPr>
              <p:cNvSpPr txBox="1"/>
              <p:nvPr/>
            </p:nvSpPr>
            <p:spPr>
              <a:xfrm>
                <a:off x="4681325" y="2564441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7E03A79-A4C0-45A4-B5C3-1DF5C5EE1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325" y="2564441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6897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667DDD0E-3D48-4629-A99A-A341A17E5B97}"/>
              </a:ext>
            </a:extLst>
          </p:cNvPr>
          <p:cNvSpPr/>
          <p:nvPr/>
        </p:nvSpPr>
        <p:spPr>
          <a:xfrm>
            <a:off x="1918732" y="2569250"/>
            <a:ext cx="26532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en-US" sz="2400" baseline="30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B8A4BF5-0303-4A83-941F-1293BEA45A0E}"/>
              </a:ext>
            </a:extLst>
          </p:cNvPr>
          <p:cNvSpPr txBox="1"/>
          <p:nvPr/>
        </p:nvSpPr>
        <p:spPr>
          <a:xfrm>
            <a:off x="4194601" y="2553764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585BC60-3F56-480E-989A-0CA58C09B59E}"/>
              </a:ext>
            </a:extLst>
          </p:cNvPr>
          <p:cNvSpPr txBox="1"/>
          <p:nvPr/>
        </p:nvSpPr>
        <p:spPr>
          <a:xfrm>
            <a:off x="1421033" y="2050878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sum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27989E3-76DB-4528-80D5-05339D92EFBE}"/>
              </a:ext>
            </a:extLst>
          </p:cNvPr>
          <p:cNvSpPr txBox="1"/>
          <p:nvPr/>
        </p:nvSpPr>
        <p:spPr>
          <a:xfrm>
            <a:off x="1537972" y="2578502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4C931F-6FE4-4BCB-A752-DC841C63AE81}"/>
                  </a:ext>
                </a:extLst>
              </p:cNvPr>
              <p:cNvSpPr txBox="1"/>
              <p:nvPr/>
            </p:nvSpPr>
            <p:spPr>
              <a:xfrm>
                <a:off x="5791693" y="2586417"/>
                <a:ext cx="7562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4C931F-6FE4-4BCB-A752-DC841C63A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693" y="2586417"/>
                <a:ext cx="756296" cy="369332"/>
              </a:xfrm>
              <a:prstGeom prst="rect">
                <a:avLst/>
              </a:prstGeom>
              <a:blipFill>
                <a:blip r:embed="rId4"/>
                <a:stretch>
                  <a:fillRect l="-12903" r="-13710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651330D-17EA-4F3C-BC3C-F66D3123EAF3}"/>
                  </a:ext>
                </a:extLst>
              </p:cNvPr>
              <p:cNvSpPr txBox="1"/>
              <p:nvPr/>
            </p:nvSpPr>
            <p:spPr>
              <a:xfrm>
                <a:off x="6550599" y="2555869"/>
                <a:ext cx="107048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651330D-17EA-4F3C-BC3C-F66D3123E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0599" y="2555869"/>
                <a:ext cx="1070486" cy="369332"/>
              </a:xfrm>
              <a:prstGeom prst="rect">
                <a:avLst/>
              </a:prstGeom>
              <a:blipFill>
                <a:blip r:embed="rId5"/>
                <a:stretch>
                  <a:fillRect l="-5143" r="-971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DA047079-EC37-463F-91AC-6E3FE776C998}"/>
              </a:ext>
            </a:extLst>
          </p:cNvPr>
          <p:cNvSpPr txBox="1"/>
          <p:nvPr/>
        </p:nvSpPr>
        <p:spPr>
          <a:xfrm>
            <a:off x="1671692" y="3251165"/>
            <a:ext cx="53558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Alternatively, we may express this rule as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D564E5D-8B19-47D0-B11C-E35C7E8CE9D2}"/>
                  </a:ext>
                </a:extLst>
              </p:cNvPr>
              <p:cNvSpPr txBox="1"/>
              <p:nvPr/>
            </p:nvSpPr>
            <p:spPr>
              <a:xfrm>
                <a:off x="1728532" y="3769394"/>
                <a:ext cx="5810816" cy="7012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D564E5D-8B19-47D0-B11C-E35C7E8CE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532" y="3769394"/>
                <a:ext cx="5810816" cy="7012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98E53EE9-01D9-43D0-B6A2-6CE2AAF53C32}"/>
              </a:ext>
            </a:extLst>
          </p:cNvPr>
          <p:cNvSpPr/>
          <p:nvPr/>
        </p:nvSpPr>
        <p:spPr>
          <a:xfrm>
            <a:off x="5791693" y="4956887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baseline="30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+ </a:t>
            </a:r>
            <a:r>
              <a:rPr lang="en-US" i="1" dirty="0"/>
              <a:t>x </a:t>
            </a:r>
            <a:r>
              <a:rPr lang="en-US" baseline="30000" dirty="0"/>
              <a:t>–4</a:t>
            </a:r>
            <a:r>
              <a:rPr lang="en-US" dirty="0"/>
              <a:t> </a:t>
            </a:r>
            <a:endParaRPr lang="en-US" sz="2400" baseline="30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9AC5CC-AC86-4A2D-9A11-69E02A8CCC07}"/>
              </a:ext>
            </a:extLst>
          </p:cNvPr>
          <p:cNvSpPr txBox="1"/>
          <p:nvPr/>
        </p:nvSpPr>
        <p:spPr>
          <a:xfrm>
            <a:off x="278961" y="4527240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6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B3EBE72-45E6-41A8-BF70-1136969BF721}"/>
                  </a:ext>
                </a:extLst>
              </p:cNvPr>
              <p:cNvSpPr txBox="1"/>
              <p:nvPr/>
            </p:nvSpPr>
            <p:spPr>
              <a:xfrm>
                <a:off x="3745061" y="5564159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B3EBE72-45E6-41A8-BF70-1136969BF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061" y="5564159"/>
                <a:ext cx="1062983" cy="369332"/>
              </a:xfrm>
              <a:prstGeom prst="rect">
                <a:avLst/>
              </a:prstGeom>
              <a:blipFill>
                <a:blip r:embed="rId7"/>
                <a:stretch>
                  <a:fillRect l="-9714" r="-228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18E829D2-B6D2-42AB-9FC7-819F28AA6689}"/>
              </a:ext>
            </a:extLst>
          </p:cNvPr>
          <p:cNvSpPr txBox="1"/>
          <p:nvPr/>
        </p:nvSpPr>
        <p:spPr>
          <a:xfrm>
            <a:off x="4824453" y="5564159"/>
            <a:ext cx="839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CE98437-9B38-4336-8CED-2ABE156FF525}"/>
              </a:ext>
            </a:extLst>
          </p:cNvPr>
          <p:cNvSpPr/>
          <p:nvPr/>
        </p:nvSpPr>
        <p:spPr>
          <a:xfrm>
            <a:off x="1404961" y="5515041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/>
              <a:t>x </a:t>
            </a:r>
            <a:r>
              <a:rPr lang="en-US" baseline="30000" dirty="0"/>
              <a:t>–4</a:t>
            </a:r>
            <a:r>
              <a:rPr lang="en-US" dirty="0"/>
              <a:t> </a:t>
            </a:r>
            <a:endParaRPr lang="en-US" sz="2400" baseline="30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A5923EF-6EE8-4CD5-8E3B-5B380752BE29}"/>
              </a:ext>
            </a:extLst>
          </p:cNvPr>
          <p:cNvSpPr txBox="1"/>
          <p:nvPr/>
        </p:nvSpPr>
        <p:spPr>
          <a:xfrm>
            <a:off x="3357426" y="5564159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6A58F32-F8C1-4929-BF7A-5C5B833ED125}"/>
              </a:ext>
            </a:extLst>
          </p:cNvPr>
          <p:cNvSpPr txBox="1"/>
          <p:nvPr/>
        </p:nvSpPr>
        <p:spPr>
          <a:xfrm>
            <a:off x="4472510" y="600522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E9B1F4-9A6F-44E4-9109-B907D92ED0DF}"/>
              </a:ext>
            </a:extLst>
          </p:cNvPr>
          <p:cNvSpPr txBox="1"/>
          <p:nvPr/>
        </p:nvSpPr>
        <p:spPr>
          <a:xfrm>
            <a:off x="6016342" y="557528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(–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baseline="30000" dirty="0">
                <a:cs typeface="Times New Roman" panose="02020603050405020304" pitchFamily="18" charset="0"/>
              </a:rPr>
              <a:t>–4–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2288043-DB60-4A4D-8A2F-0374C2A96052}"/>
                  </a:ext>
                </a:extLst>
              </p:cNvPr>
              <p:cNvSpPr txBox="1"/>
              <p:nvPr/>
            </p:nvSpPr>
            <p:spPr>
              <a:xfrm>
                <a:off x="5680809" y="5561208"/>
                <a:ext cx="3061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2288043-DB60-4A4D-8A2F-0374C2A96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809" y="5561208"/>
                <a:ext cx="306173" cy="369332"/>
              </a:xfrm>
              <a:prstGeom prst="rect">
                <a:avLst/>
              </a:prstGeom>
              <a:blipFill>
                <a:blip r:embed="rId8"/>
                <a:stretch>
                  <a:fillRect l="-20000" r="-18000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FE8C475A-79BD-424D-A435-7CC4018B3DF9}"/>
              </a:ext>
            </a:extLst>
          </p:cNvPr>
          <p:cNvSpPr txBox="1"/>
          <p:nvPr/>
        </p:nvSpPr>
        <p:spPr>
          <a:xfrm>
            <a:off x="5127481" y="5998020"/>
            <a:ext cx="1233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cs typeface="Times New Roman" panose="02020603050405020304" pitchFamily="18" charset="0"/>
              </a:rPr>
              <a:t>–5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6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6" grpId="0"/>
      <p:bldP spid="47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9">
            <a:extLst>
              <a:ext uri="{FF2B5EF4-FFF2-40B4-BE49-F238E27FC236}">
                <a16:creationId xmlns:a16="http://schemas.microsoft.com/office/drawing/2014/main" id="{EF3D26D7-4DCF-4A93-A160-06EE16D96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935" y="4953129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difference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250825" y="764704"/>
            <a:ext cx="2998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The difference rule</a:t>
            </a:r>
          </a:p>
        </p:txBody>
      </p:sp>
      <p:sp>
        <p:nvSpPr>
          <p:cNvPr id="16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the sum of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8666" y="1324554"/>
            <a:ext cx="6979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g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 differentiable functions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A0B301-E90C-4A8D-B9D3-C4B6B8A70BF1}"/>
              </a:ext>
            </a:extLst>
          </p:cNvPr>
          <p:cNvSpPr/>
          <p:nvPr/>
        </p:nvSpPr>
        <p:spPr>
          <a:xfrm>
            <a:off x="1404961" y="2008487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7E03A79-A4C0-45A4-B5C3-1DF5C5EE1ECD}"/>
                  </a:ext>
                </a:extLst>
              </p:cNvPr>
              <p:cNvSpPr txBox="1"/>
              <p:nvPr/>
            </p:nvSpPr>
            <p:spPr>
              <a:xfrm>
                <a:off x="4681325" y="2564441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7E03A79-A4C0-45A4-B5C3-1DF5C5EE1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325" y="2564441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8046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667DDD0E-3D48-4629-A99A-A341A17E5B97}"/>
              </a:ext>
            </a:extLst>
          </p:cNvPr>
          <p:cNvSpPr/>
          <p:nvPr/>
        </p:nvSpPr>
        <p:spPr>
          <a:xfrm>
            <a:off x="1918732" y="2569250"/>
            <a:ext cx="26532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en-US" sz="2400" baseline="30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B8A4BF5-0303-4A83-941F-1293BEA45A0E}"/>
              </a:ext>
            </a:extLst>
          </p:cNvPr>
          <p:cNvSpPr txBox="1"/>
          <p:nvPr/>
        </p:nvSpPr>
        <p:spPr>
          <a:xfrm>
            <a:off x="4194601" y="2553764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585BC60-3F56-480E-989A-0CA58C09B59E}"/>
              </a:ext>
            </a:extLst>
          </p:cNvPr>
          <p:cNvSpPr txBox="1"/>
          <p:nvPr/>
        </p:nvSpPr>
        <p:spPr>
          <a:xfrm>
            <a:off x="1421033" y="2050878"/>
            <a:ext cx="2726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difference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27989E3-76DB-4528-80D5-05339D92EFBE}"/>
              </a:ext>
            </a:extLst>
          </p:cNvPr>
          <p:cNvSpPr txBox="1"/>
          <p:nvPr/>
        </p:nvSpPr>
        <p:spPr>
          <a:xfrm>
            <a:off x="1537972" y="2578502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4C931F-6FE4-4BCB-A752-DC841C63AE81}"/>
                  </a:ext>
                </a:extLst>
              </p:cNvPr>
              <p:cNvSpPr txBox="1"/>
              <p:nvPr/>
            </p:nvSpPr>
            <p:spPr>
              <a:xfrm>
                <a:off x="5791693" y="2586417"/>
                <a:ext cx="7562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4C931F-6FE4-4BCB-A752-DC841C63A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693" y="2586417"/>
                <a:ext cx="756296" cy="369332"/>
              </a:xfrm>
              <a:prstGeom prst="rect">
                <a:avLst/>
              </a:prstGeom>
              <a:blipFill>
                <a:blip r:embed="rId4"/>
                <a:stretch>
                  <a:fillRect l="-14516" t="-3279" r="-13710" b="-377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651330D-17EA-4F3C-BC3C-F66D3123EAF3}"/>
                  </a:ext>
                </a:extLst>
              </p:cNvPr>
              <p:cNvSpPr txBox="1"/>
              <p:nvPr/>
            </p:nvSpPr>
            <p:spPr>
              <a:xfrm>
                <a:off x="6550599" y="2555869"/>
                <a:ext cx="107048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–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651330D-17EA-4F3C-BC3C-F66D3123E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0599" y="2555869"/>
                <a:ext cx="1070486" cy="369332"/>
              </a:xfrm>
              <a:prstGeom prst="rect">
                <a:avLst/>
              </a:prstGeom>
              <a:blipFill>
                <a:blip r:embed="rId5"/>
                <a:stretch>
                  <a:fillRect t="-3279" r="-8571" b="-377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DA047079-EC37-463F-91AC-6E3FE776C998}"/>
              </a:ext>
            </a:extLst>
          </p:cNvPr>
          <p:cNvSpPr txBox="1"/>
          <p:nvPr/>
        </p:nvSpPr>
        <p:spPr>
          <a:xfrm>
            <a:off x="1671692" y="3251165"/>
            <a:ext cx="53558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Alternatively, we may express this rule as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D564E5D-8B19-47D0-B11C-E35C7E8CE9D2}"/>
                  </a:ext>
                </a:extLst>
              </p:cNvPr>
              <p:cNvSpPr txBox="1"/>
              <p:nvPr/>
            </p:nvSpPr>
            <p:spPr>
              <a:xfrm>
                <a:off x="1728532" y="3769394"/>
                <a:ext cx="5810816" cy="7012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D564E5D-8B19-47D0-B11C-E35C7E8CE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532" y="3769394"/>
                <a:ext cx="5810816" cy="7012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98E53EE9-01D9-43D0-B6A2-6CE2AAF53C32}"/>
              </a:ext>
            </a:extLst>
          </p:cNvPr>
          <p:cNvSpPr/>
          <p:nvPr/>
        </p:nvSpPr>
        <p:spPr>
          <a:xfrm>
            <a:off x="6522082" y="4897866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baseline="30000" dirty="0">
                <a:latin typeface="Times New Roman" pitchFamily="18" charset="0"/>
              </a:rPr>
              <a:t>4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–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i="1" dirty="0"/>
              <a:t>x </a:t>
            </a:r>
            <a:r>
              <a:rPr lang="en-US" baseline="30000" dirty="0"/>
              <a:t>–2</a:t>
            </a:r>
            <a:r>
              <a:rPr lang="en-US" dirty="0"/>
              <a:t> </a:t>
            </a:r>
            <a:endParaRPr lang="en-US" sz="2400" baseline="30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9AC5CC-AC86-4A2D-9A11-69E02A8CCC07}"/>
              </a:ext>
            </a:extLst>
          </p:cNvPr>
          <p:cNvSpPr txBox="1"/>
          <p:nvPr/>
        </p:nvSpPr>
        <p:spPr>
          <a:xfrm>
            <a:off x="278961" y="4527240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6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B3EBE72-45E6-41A8-BF70-1136969BF721}"/>
                  </a:ext>
                </a:extLst>
              </p:cNvPr>
              <p:cNvSpPr txBox="1"/>
              <p:nvPr/>
            </p:nvSpPr>
            <p:spPr>
              <a:xfrm>
                <a:off x="3745061" y="5564159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B3EBE72-45E6-41A8-BF70-1136969BF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061" y="5564159"/>
                <a:ext cx="1062983" cy="369332"/>
              </a:xfrm>
              <a:prstGeom prst="rect">
                <a:avLst/>
              </a:prstGeom>
              <a:blipFill>
                <a:blip r:embed="rId7"/>
                <a:stretch>
                  <a:fillRect l="-9714" r="-228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18E829D2-B6D2-42AB-9FC7-819F28AA6689}"/>
              </a:ext>
            </a:extLst>
          </p:cNvPr>
          <p:cNvSpPr txBox="1"/>
          <p:nvPr/>
        </p:nvSpPr>
        <p:spPr>
          <a:xfrm>
            <a:off x="4824453" y="5564159"/>
            <a:ext cx="839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CE98437-9B38-4336-8CED-2ABE156FF525}"/>
              </a:ext>
            </a:extLst>
          </p:cNvPr>
          <p:cNvSpPr/>
          <p:nvPr/>
        </p:nvSpPr>
        <p:spPr>
          <a:xfrm>
            <a:off x="1404961" y="5515041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i="1" dirty="0"/>
              <a:t>x</a:t>
            </a:r>
            <a:r>
              <a:rPr lang="en-US" baseline="30000" dirty="0"/>
              <a:t>4</a:t>
            </a:r>
            <a:r>
              <a:rPr lang="en-US" dirty="0"/>
              <a:t> </a:t>
            </a:r>
            <a:r>
              <a:rPr lang="en-US" dirty="0">
                <a:cs typeface="Times New Roman" panose="02020603050405020304" pitchFamily="18" charset="0"/>
              </a:rPr>
              <a:t>–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baseline="30000" dirty="0"/>
              <a:t>–2</a:t>
            </a:r>
            <a:r>
              <a:rPr lang="en-US" dirty="0"/>
              <a:t> </a:t>
            </a:r>
            <a:endParaRPr lang="en-US" sz="2400" baseline="30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A5923EF-6EE8-4CD5-8E3B-5B380752BE29}"/>
              </a:ext>
            </a:extLst>
          </p:cNvPr>
          <p:cNvSpPr txBox="1"/>
          <p:nvPr/>
        </p:nvSpPr>
        <p:spPr>
          <a:xfrm>
            <a:off x="3357426" y="5564159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6A58F32-F8C1-4929-BF7A-5C5B833ED125}"/>
              </a:ext>
            </a:extLst>
          </p:cNvPr>
          <p:cNvSpPr txBox="1"/>
          <p:nvPr/>
        </p:nvSpPr>
        <p:spPr>
          <a:xfrm>
            <a:off x="4472510" y="600522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/>
              <a:t>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E9B1F4-9A6F-44E4-9109-B907D92ED0DF}"/>
              </a:ext>
            </a:extLst>
          </p:cNvPr>
          <p:cNvSpPr txBox="1"/>
          <p:nvPr/>
        </p:nvSpPr>
        <p:spPr>
          <a:xfrm>
            <a:off x="5843798" y="5576448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(–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baseline="30000" dirty="0">
                <a:cs typeface="Times New Roman" panose="02020603050405020304" pitchFamily="18" charset="0"/>
              </a:rPr>
              <a:t>–2–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2288043-DB60-4A4D-8A2F-0374C2A96052}"/>
              </a:ext>
            </a:extLst>
          </p:cNvPr>
          <p:cNvSpPr txBox="1"/>
          <p:nvPr/>
        </p:nvSpPr>
        <p:spPr>
          <a:xfrm>
            <a:off x="5609539" y="5632289"/>
            <a:ext cx="29560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E8C475A-79BD-424D-A435-7CC4018B3DF9}"/>
              </a:ext>
            </a:extLst>
          </p:cNvPr>
          <p:cNvSpPr txBox="1"/>
          <p:nvPr/>
        </p:nvSpPr>
        <p:spPr>
          <a:xfrm>
            <a:off x="5127481" y="5998020"/>
            <a:ext cx="1233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+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cs typeface="Times New Roman" panose="02020603050405020304" pitchFamily="18" charset="0"/>
              </a:rPr>
              <a:t>–3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0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6" grpId="0"/>
      <p:bldP spid="47" grpId="0"/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9">
            <a:extLst>
              <a:ext uri="{FF2B5EF4-FFF2-40B4-BE49-F238E27FC236}">
                <a16:creationId xmlns:a16="http://schemas.microsoft.com/office/drawing/2014/main" id="{EF3D26D7-4DCF-4A93-A160-06EE16D96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935" y="4953129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constant multiple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250825" y="764704"/>
            <a:ext cx="35459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The constant multiple rule</a:t>
            </a:r>
          </a:p>
        </p:txBody>
      </p:sp>
      <p:sp>
        <p:nvSpPr>
          <p:cNvPr id="16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the sum of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8666" y="1324554"/>
            <a:ext cx="7606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Let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 a differentiable function 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and </a:t>
            </a:r>
            <a:r>
              <a:rPr lang="en-US" alt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be a constant.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A0B301-E90C-4A8D-B9D3-C4B6B8A70BF1}"/>
              </a:ext>
            </a:extLst>
          </p:cNvPr>
          <p:cNvSpPr/>
          <p:nvPr/>
        </p:nvSpPr>
        <p:spPr>
          <a:xfrm>
            <a:off x="1404961" y="2008487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7E03A79-A4C0-45A4-B5C3-1DF5C5EE1ECD}"/>
                  </a:ext>
                </a:extLst>
              </p:cNvPr>
              <p:cNvSpPr txBox="1"/>
              <p:nvPr/>
            </p:nvSpPr>
            <p:spPr>
              <a:xfrm>
                <a:off x="4478774" y="2564783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7E03A79-A4C0-45A4-B5C3-1DF5C5EE1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774" y="2564783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8046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667DDD0E-3D48-4629-A99A-A341A17E5B97}"/>
              </a:ext>
            </a:extLst>
          </p:cNvPr>
          <p:cNvSpPr/>
          <p:nvPr/>
        </p:nvSpPr>
        <p:spPr>
          <a:xfrm>
            <a:off x="2452465" y="2498821"/>
            <a:ext cx="1696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baseline="30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B8A4BF5-0303-4A83-941F-1293BEA45A0E}"/>
              </a:ext>
            </a:extLst>
          </p:cNvPr>
          <p:cNvSpPr txBox="1"/>
          <p:nvPr/>
        </p:nvSpPr>
        <p:spPr>
          <a:xfrm>
            <a:off x="3998624" y="2512543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585BC60-3F56-480E-989A-0CA58C09B59E}"/>
              </a:ext>
            </a:extLst>
          </p:cNvPr>
          <p:cNvSpPr txBox="1"/>
          <p:nvPr/>
        </p:nvSpPr>
        <p:spPr>
          <a:xfrm>
            <a:off x="1421033" y="2050878"/>
            <a:ext cx="436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constant multiple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27989E3-76DB-4528-80D5-05339D92EFBE}"/>
              </a:ext>
            </a:extLst>
          </p:cNvPr>
          <p:cNvSpPr txBox="1"/>
          <p:nvPr/>
        </p:nvSpPr>
        <p:spPr>
          <a:xfrm>
            <a:off x="2071705" y="2508073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4C931F-6FE4-4BCB-A752-DC841C63AE81}"/>
                  </a:ext>
                </a:extLst>
              </p:cNvPr>
              <p:cNvSpPr txBox="1"/>
              <p:nvPr/>
            </p:nvSpPr>
            <p:spPr>
              <a:xfrm>
                <a:off x="5577394" y="2571261"/>
                <a:ext cx="9262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4C931F-6FE4-4BCB-A752-DC841C63A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94" y="2571261"/>
                <a:ext cx="926216" cy="369332"/>
              </a:xfrm>
              <a:prstGeom prst="rect">
                <a:avLst/>
              </a:prstGeom>
              <a:blipFill>
                <a:blip r:embed="rId4"/>
                <a:stretch>
                  <a:fillRect l="-7237" t="-5000" r="-10526" b="-4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DA047079-EC37-463F-91AC-6E3FE776C998}"/>
              </a:ext>
            </a:extLst>
          </p:cNvPr>
          <p:cNvSpPr txBox="1"/>
          <p:nvPr/>
        </p:nvSpPr>
        <p:spPr>
          <a:xfrm>
            <a:off x="1671692" y="3251165"/>
            <a:ext cx="53558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Alternatively, we may express this rule as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D564E5D-8B19-47D0-B11C-E35C7E8CE9D2}"/>
                  </a:ext>
                </a:extLst>
              </p:cNvPr>
              <p:cNvSpPr txBox="1"/>
              <p:nvPr/>
            </p:nvSpPr>
            <p:spPr>
              <a:xfrm>
                <a:off x="1728532" y="3769394"/>
                <a:ext cx="5810816" cy="7012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D564E5D-8B19-47D0-B11C-E35C7E8CE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532" y="3769394"/>
                <a:ext cx="5810816" cy="701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98E53EE9-01D9-43D0-B6A2-6CE2AAF53C32}"/>
              </a:ext>
            </a:extLst>
          </p:cNvPr>
          <p:cNvSpPr/>
          <p:nvPr/>
        </p:nvSpPr>
        <p:spPr>
          <a:xfrm>
            <a:off x="7539348" y="4920630"/>
            <a:ext cx="1519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3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30000" dirty="0">
                <a:latin typeface="Times New Roman" pitchFamily="18" charset="0"/>
              </a:rPr>
              <a:t>4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dirty="0"/>
              <a:t> </a:t>
            </a:r>
            <a:endParaRPr lang="en-US" sz="2400" baseline="30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9AC5CC-AC86-4A2D-9A11-69E02A8CCC07}"/>
              </a:ext>
            </a:extLst>
          </p:cNvPr>
          <p:cNvSpPr txBox="1"/>
          <p:nvPr/>
        </p:nvSpPr>
        <p:spPr>
          <a:xfrm>
            <a:off x="278961" y="4527240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7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B3EBE72-45E6-41A8-BF70-1136969BF721}"/>
                  </a:ext>
                </a:extLst>
              </p:cNvPr>
              <p:cNvSpPr txBox="1"/>
              <p:nvPr/>
            </p:nvSpPr>
            <p:spPr>
              <a:xfrm>
                <a:off x="3745061" y="5564159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B3EBE72-45E6-41A8-BF70-1136969BF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061" y="5564159"/>
                <a:ext cx="1062983" cy="369332"/>
              </a:xfrm>
              <a:prstGeom prst="rect">
                <a:avLst/>
              </a:prstGeom>
              <a:blipFill>
                <a:blip r:embed="rId6"/>
                <a:stretch>
                  <a:fillRect l="-9714" r="-228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18E829D2-B6D2-42AB-9FC7-819F28AA6689}"/>
              </a:ext>
            </a:extLst>
          </p:cNvPr>
          <p:cNvSpPr txBox="1"/>
          <p:nvPr/>
        </p:nvSpPr>
        <p:spPr>
          <a:xfrm>
            <a:off x="4824453" y="5564159"/>
            <a:ext cx="1233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3(4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4-1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CE98437-9B38-4336-8CED-2ABE156FF525}"/>
              </a:ext>
            </a:extLst>
          </p:cNvPr>
          <p:cNvSpPr/>
          <p:nvPr/>
        </p:nvSpPr>
        <p:spPr>
          <a:xfrm>
            <a:off x="1984064" y="5543557"/>
            <a:ext cx="1519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3</a:t>
            </a:r>
            <a:r>
              <a:rPr lang="en-US" i="1" dirty="0"/>
              <a:t>x</a:t>
            </a:r>
            <a:r>
              <a:rPr lang="en-US" baseline="30000" dirty="0"/>
              <a:t>4</a:t>
            </a:r>
            <a:r>
              <a:rPr lang="en-US" dirty="0"/>
              <a:t>  </a:t>
            </a:r>
            <a:endParaRPr lang="en-US" sz="2400" baseline="30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A5923EF-6EE8-4CD5-8E3B-5B380752BE29}"/>
              </a:ext>
            </a:extLst>
          </p:cNvPr>
          <p:cNvSpPr txBox="1"/>
          <p:nvPr/>
        </p:nvSpPr>
        <p:spPr>
          <a:xfrm>
            <a:off x="3357426" y="5564159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6A58F32-F8C1-4929-BF7A-5C5B833ED125}"/>
              </a:ext>
            </a:extLst>
          </p:cNvPr>
          <p:cNvSpPr txBox="1"/>
          <p:nvPr/>
        </p:nvSpPr>
        <p:spPr>
          <a:xfrm>
            <a:off x="4472510" y="600522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/>
              <a:t>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50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241292" y="681024"/>
            <a:ext cx="2586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Constant rule</a:t>
            </a:r>
          </a:p>
        </p:txBody>
      </p:sp>
      <p:sp>
        <p:nvSpPr>
          <p:cNvPr id="444430" name="Rectangle 14"/>
          <p:cNvSpPr>
            <a:spLocks noChangeArrowheads="1"/>
          </p:cNvSpPr>
          <p:nvPr/>
        </p:nvSpPr>
        <p:spPr bwMode="auto">
          <a:xfrm>
            <a:off x="2488394" y="1100943"/>
            <a:ext cx="3889426" cy="792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sz="2400" dirty="0"/>
              <a:t>      </a:t>
            </a:r>
            <a:endParaRPr lang="en-GB" sz="2400" dirty="0"/>
          </a:p>
        </p:txBody>
      </p:sp>
      <p:sp>
        <p:nvSpPr>
          <p:cNvPr id="16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7371" y="1081525"/>
            <a:ext cx="3959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0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41292" y="4847064"/>
            <a:ext cx="3725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Constant multiple rule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2488394" y="5408740"/>
            <a:ext cx="3886200" cy="792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0" name="TextBox 19"/>
          <p:cNvSpPr txBox="1"/>
          <p:nvPr/>
        </p:nvSpPr>
        <p:spPr>
          <a:xfrm>
            <a:off x="2500757" y="5389322"/>
            <a:ext cx="3955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681E17-2F3F-4A30-9EB8-F1575F3CA570}"/>
              </a:ext>
            </a:extLst>
          </p:cNvPr>
          <p:cNvSpPr/>
          <p:nvPr/>
        </p:nvSpPr>
        <p:spPr>
          <a:xfrm>
            <a:off x="2443619" y="2468748"/>
            <a:ext cx="3886200" cy="874057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5A16834-AD2D-4B2A-B0D3-17A0DB4FAC19}"/>
                  </a:ext>
                </a:extLst>
              </p:cNvPr>
              <p:cNvSpPr txBox="1"/>
              <p:nvPr/>
            </p:nvSpPr>
            <p:spPr>
              <a:xfrm>
                <a:off x="3301404" y="289546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5A16834-AD2D-4B2A-B0D3-17A0DB4FA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404" y="2895467"/>
                <a:ext cx="1062983" cy="369332"/>
              </a:xfrm>
              <a:prstGeom prst="rect">
                <a:avLst/>
              </a:prstGeom>
              <a:blipFill>
                <a:blip r:embed="rId4"/>
                <a:stretch>
                  <a:fillRect l="-10345" r="-287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DCA3EA1-445A-469E-93F8-9776B3C6369B}"/>
              </a:ext>
            </a:extLst>
          </p:cNvPr>
          <p:cNvSpPr txBox="1"/>
          <p:nvPr/>
        </p:nvSpPr>
        <p:spPr>
          <a:xfrm>
            <a:off x="4380796" y="2794090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sz="2400" i="1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400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1FF784E-DBF3-4F5F-AC51-E3342BB565F1}"/>
              </a:ext>
            </a:extLst>
          </p:cNvPr>
          <p:cNvSpPr/>
          <p:nvPr/>
        </p:nvSpPr>
        <p:spPr>
          <a:xfrm>
            <a:off x="2982195" y="2444343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FF6600"/>
                </a:solidFill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</a:rPr>
              <a:t>)</a:t>
            </a:r>
            <a:r>
              <a:rPr lang="en-US" sz="2400" i="1" dirty="0">
                <a:solidFill>
                  <a:srgbClr val="FF6600"/>
                </a:solidFill>
                <a:latin typeface="Times New Roman" pitchFamily="18" charset="0"/>
              </a:rPr>
              <a:t> = </a:t>
            </a:r>
            <a:r>
              <a:rPr lang="en-US" sz="2400" i="1" dirty="0" err="1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US" sz="2400" i="1" baseline="30000" dirty="0" err="1">
                <a:solidFill>
                  <a:srgbClr val="FF6600"/>
                </a:solidFill>
              </a:rPr>
              <a:t>n</a:t>
            </a:r>
            <a:endParaRPr lang="en-US" sz="2400" baseline="30000" dirty="0">
              <a:solidFill>
                <a:srgbClr val="FF66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D878773-AE4D-49D3-B1ED-6E9D000299EA}"/>
              </a:ext>
            </a:extLst>
          </p:cNvPr>
          <p:cNvSpPr txBox="1"/>
          <p:nvPr/>
        </p:nvSpPr>
        <p:spPr>
          <a:xfrm>
            <a:off x="2443619" y="2869927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then</a:t>
            </a:r>
            <a:endParaRPr lang="en-GB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46D84E-0EEA-4166-9D78-A3D11879E373}"/>
              </a:ext>
            </a:extLst>
          </p:cNvPr>
          <p:cNvSpPr txBox="1"/>
          <p:nvPr/>
        </p:nvSpPr>
        <p:spPr>
          <a:xfrm>
            <a:off x="4236218" y="2477448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dirty="0">
                <a:solidFill>
                  <a:srgbClr val="010066"/>
                </a:solidFill>
                <a:sym typeface="Symbol" panose="05050102010706020507" pitchFamily="18" charset="2"/>
              </a:rPr>
              <a:t> ℝ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714A26-0DE5-4731-8583-AFBB94A064E8}"/>
              </a:ext>
            </a:extLst>
          </p:cNvPr>
          <p:cNvSpPr txBox="1"/>
          <p:nvPr/>
        </p:nvSpPr>
        <p:spPr>
          <a:xfrm>
            <a:off x="241292" y="1912522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rule</a:t>
            </a:r>
            <a:endParaRPr lang="en-GB" b="1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B598D5F-07CC-4EB2-B763-1F6B27677157}"/>
              </a:ext>
            </a:extLst>
          </p:cNvPr>
          <p:cNvSpPr txBox="1"/>
          <p:nvPr/>
        </p:nvSpPr>
        <p:spPr>
          <a:xfrm>
            <a:off x="2551105" y="2467075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15BA20E3-0F4C-402C-9C9B-CAF72F8DEE8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5"/>
            <a:extLst>
              <a:ext uri="{FF2B5EF4-FFF2-40B4-BE49-F238E27FC236}">
                <a16:creationId xmlns:a16="http://schemas.microsoft.com/office/drawing/2014/main" id="{CC9C01DF-AD55-4938-81D7-996F5963922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7330F259-9C25-4970-A9B1-E975FE56A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292" y="3361761"/>
            <a:ext cx="3725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or difference rule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DCB9CE6A-8820-4317-A9FA-2B1FD9DFC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8394" y="3883089"/>
            <a:ext cx="3841426" cy="8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1DDC64-599A-4B63-9BD1-68C6F43FE3B1}"/>
                  </a:ext>
                </a:extLst>
              </p:cNvPr>
              <p:cNvSpPr txBox="1"/>
              <p:nvPr/>
            </p:nvSpPr>
            <p:spPr>
              <a:xfrm>
                <a:off x="2670827" y="3883090"/>
                <a:ext cx="379981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±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  </a:t>
                </a:r>
              </a:p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 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±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 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GB" sz="24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1DDC64-599A-4B63-9BD1-68C6F43FE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827" y="3883090"/>
                <a:ext cx="3799815" cy="830997"/>
              </a:xfrm>
              <a:prstGeom prst="rect">
                <a:avLst/>
              </a:prstGeom>
              <a:blipFill>
                <a:blip r:embed="rId6"/>
                <a:stretch>
                  <a:fillRect l="-2408"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330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9" grpId="0"/>
      <p:bldP spid="444430" grpId="0" animBg="1"/>
      <p:bldP spid="6" grpId="0"/>
      <p:bldP spid="18" grpId="0"/>
      <p:bldP spid="19" grpId="0" animBg="1"/>
      <p:bldP spid="20" grpId="0"/>
      <p:bldP spid="15" grpId="0" animBg="1"/>
      <p:bldP spid="17" grpId="0"/>
      <p:bldP spid="27" grpId="0"/>
      <p:bldP spid="28" grpId="0"/>
      <p:bldP spid="29" grpId="0"/>
      <p:bldP spid="30" grpId="0"/>
      <p:bldP spid="31" grpId="0"/>
      <p:bldP spid="21" grpId="0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1388679" y="1094343"/>
            <a:ext cx="6501652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Differentiate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 </a:t>
            </a:r>
            <a:r>
              <a:rPr lang="en-GB" sz="2400" baseline="30000" dirty="0"/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17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341737" y="2895731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36995" y="2012041"/>
            <a:ext cx="2476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66271" y="2961256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cs typeface="Arial" panose="020B0604020202020204" pitchFamily="34" charset="0"/>
              </a:rPr>
              <a:t>′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076899" y="2961256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4(3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3-1</a:t>
            </a:r>
            <a:r>
              <a:rPr lang="en-GB" sz="2400" dirty="0"/>
              <a:t>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22674" y="2966582"/>
            <a:ext cx="1327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7305353" y="2961256"/>
            <a:ext cx="678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0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042384" y="3985237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dirty="0">
                <a:cs typeface="Arial" panose="020B0604020202020204" pitchFamily="34" charset="0"/>
              </a:rPr>
              <a:t>′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53012" y="3985237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12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5749973" y="3936357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300225" y="3820457"/>
            <a:ext cx="37421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95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1504767" y="1114554"/>
                <a:ext cx="6131935" cy="465769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Differentiate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/>
                  <a:t> + 8  </a:t>
                </a:r>
                <a:r>
                  <a:rPr lang="en-GB" sz="2400" baseline="30000" dirty="0"/>
                  <a:t> </a:t>
                </a:r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with respect to </a:t>
                </a:r>
                <a:r>
                  <a:rPr lang="en-GB" sz="2400" i="1" dirty="0">
                    <a:latin typeface="Times New Roman" pitchFamily="18" charset="0"/>
                  </a:rPr>
                  <a:t>x.</a:t>
                </a:r>
                <a:endParaRPr lang="en-US" sz="2400" i="1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4767" y="1114554"/>
                <a:ext cx="6131935" cy="465769"/>
              </a:xfrm>
              <a:prstGeom prst="rect">
                <a:avLst/>
              </a:prstGeom>
              <a:blipFill>
                <a:blip r:embed="rId3"/>
                <a:stretch>
                  <a:fillRect l="-1385" t="-7407" b="-24691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438513" y="2270280"/>
            <a:ext cx="3603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Rewrite using rational exponents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411445" y="2096788"/>
                <a:ext cx="1913281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/>
                  <a:t> + 8</a:t>
                </a: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445" y="2096788"/>
                <a:ext cx="1913281" cy="465769"/>
              </a:xfrm>
              <a:prstGeom prst="rect">
                <a:avLst/>
              </a:prstGeom>
              <a:blipFill rotWithShape="0">
                <a:blip r:embed="rId4"/>
                <a:stretch>
                  <a:fillRect l="-5096" t="-10526" r="-3822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4037422" y="3200531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dirty="0">
                <a:cs typeface="Arial" panose="020B0604020202020204" pitchFamily="34" charset="0"/>
              </a:rPr>
              <a:t>′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040335" y="3074320"/>
                <a:ext cx="1361976" cy="6876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itchFamily="18" charset="0"/>
                  </a:rPr>
                  <a:t>3(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box>
                      </m:sup>
                    </m:sSup>
                  </m:oMath>
                </a14:m>
                <a:r>
                  <a:rPr lang="en-GB" sz="2400" dirty="0"/>
                  <a:t>)</a:t>
                </a: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335" y="3074320"/>
                <a:ext cx="1361976" cy="687689"/>
              </a:xfrm>
              <a:prstGeom prst="rect">
                <a:avLst/>
              </a:prstGeom>
              <a:blipFill rotWithShape="0">
                <a:blip r:embed="rId5"/>
                <a:stretch>
                  <a:fillRect l="-7175" r="-5830" b="-7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6391182" y="3210848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0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112013" y="4572297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dirty="0">
                <a:cs typeface="Arial" panose="020B0604020202020204" pitchFamily="34" charset="0"/>
              </a:rPr>
              <a:t>′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168713" y="4419324"/>
                <a:ext cx="746423" cy="964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713" y="4419324"/>
                <a:ext cx="746423" cy="96462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527936" y="2011995"/>
                <a:ext cx="1312282" cy="59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sz="2400" dirty="0"/>
                  <a:t> + 8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936" y="2011995"/>
                <a:ext cx="1312282" cy="598947"/>
              </a:xfrm>
              <a:prstGeom prst="rect">
                <a:avLst/>
              </a:prstGeom>
              <a:blipFill rotWithShape="0">
                <a:blip r:embed="rId7"/>
                <a:stretch>
                  <a:fillRect l="-7442" r="-6047" b="-22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162640" y="3142206"/>
                <a:ext cx="1105495" cy="687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box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640" y="3142206"/>
                <a:ext cx="1105495" cy="687048"/>
              </a:xfrm>
              <a:prstGeom prst="rect">
                <a:avLst/>
              </a:prstGeom>
              <a:blipFill rotWithShape="0">
                <a:blip r:embed="rId8"/>
                <a:stretch>
                  <a:fillRect l="-8840" b="-7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538078" y="4430315"/>
                <a:ext cx="982961" cy="8552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078" y="4430315"/>
                <a:ext cx="982961" cy="85529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5939509" y="4625678"/>
            <a:ext cx="574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dirty="0">
                <a:latin typeface="Times New Roman" pitchFamily="18" charset="0"/>
              </a:rPr>
              <a:t>or</a:t>
            </a:r>
            <a:r>
              <a:rPr lang="en-GB" sz="2400" dirty="0"/>
              <a:t> 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312888" y="3227443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958521" y="4572297"/>
            <a:ext cx="1016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312888" y="4186252"/>
            <a:ext cx="48725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43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1388389" y="1206347"/>
                <a:ext cx="6364691" cy="668388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Differentiate</a:t>
                </a:r>
                <a:r>
                  <a:rPr lang="en-GB" sz="2400" dirty="0"/>
                  <a:t>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/>
                  <a:t>  </a:t>
                </a:r>
                <a:r>
                  <a:rPr lang="en-GB" sz="2400" baseline="30000" dirty="0"/>
                  <a:t> </a:t>
                </a:r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with respect to </a:t>
                </a:r>
                <a:r>
                  <a:rPr lang="en-GB" sz="2400" i="1" dirty="0">
                    <a:latin typeface="Times New Roman" pitchFamily="18" charset="0"/>
                  </a:rPr>
                  <a:t>x.</a:t>
                </a:r>
                <a:endParaRPr lang="en-US" sz="2400" i="1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88389" y="1206347"/>
                <a:ext cx="6364691" cy="668388"/>
              </a:xfrm>
              <a:prstGeom prst="rect">
                <a:avLst/>
              </a:prstGeom>
              <a:blipFill>
                <a:blip r:embed="rId3"/>
                <a:stretch>
                  <a:fillRect l="-1335" b="-5217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419338" y="2394121"/>
            <a:ext cx="38305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Rewrite so that the function is the sum or difference of terms in the form </a:t>
            </a:r>
            <a:r>
              <a:rPr lang="en-GB" sz="20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2000" baseline="30000" dirty="0" err="1">
                <a:solidFill>
                  <a:srgbClr val="FF6600"/>
                </a:solidFill>
              </a:rPr>
              <a:t>n</a:t>
            </a:r>
            <a:endParaRPr lang="en-US" sz="2000" baseline="300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249901" y="2317263"/>
                <a:ext cx="2214965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901" y="2317263"/>
                <a:ext cx="2214965" cy="668388"/>
              </a:xfrm>
              <a:prstGeom prst="rect">
                <a:avLst/>
              </a:prstGeom>
              <a:blipFill rotWithShape="0">
                <a:blip r:embed="rId4"/>
                <a:stretch>
                  <a:fillRect l="-4121" b="-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4071718" y="4099835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dirty="0">
                <a:cs typeface="Arial" panose="020B0604020202020204" pitchFamily="34" charset="0"/>
              </a:rPr>
              <a:t>′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75660" y="5472100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dirty="0">
                <a:cs typeface="Arial" panose="020B0604020202020204" pitchFamily="34" charset="0"/>
              </a:rPr>
              <a:t>′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541525" y="2270497"/>
                <a:ext cx="2063835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525" y="2270497"/>
                <a:ext cx="2063835" cy="668388"/>
              </a:xfrm>
              <a:prstGeom prst="rect">
                <a:avLst/>
              </a:prstGeom>
              <a:blipFill rotWithShape="0">
                <a:blip r:embed="rId5"/>
                <a:stretch>
                  <a:fillRect l="-4425" b="-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347184" y="4126747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278865" y="4809681"/>
            <a:ext cx="1016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224739" y="3415140"/>
            <a:ext cx="2757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-1</a:t>
            </a:r>
            <a:r>
              <a:rPr lang="en-GB" sz="2400" dirty="0"/>
              <a:t>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011988" y="4074356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4(2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GB" sz="2400" dirty="0"/>
              <a:t>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057763" y="4079682"/>
            <a:ext cx="117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1-1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48" name="Rectangle 47"/>
          <p:cNvSpPr/>
          <p:nvPr/>
        </p:nvSpPr>
        <p:spPr>
          <a:xfrm>
            <a:off x="7138522" y="4085008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</a:t>
            </a:r>
            <a:r>
              <a:rPr lang="en-GB" sz="2400" dirty="0">
                <a:latin typeface="Times New Roman" pitchFamily="18" charset="0"/>
              </a:rPr>
              <a:t>3(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US" sz="2400" dirty="0">
                <a:latin typeface="Times New Roman" pitchFamily="18" charset="0"/>
              </a:rPr>
              <a:t>1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-1-1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49" name="Rectangle 48"/>
          <p:cNvSpPr/>
          <p:nvPr/>
        </p:nvSpPr>
        <p:spPr>
          <a:xfrm>
            <a:off x="4018187" y="4784514"/>
            <a:ext cx="1082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dirty="0">
                <a:cs typeface="Arial" panose="020B0604020202020204" pitchFamily="34" charset="0"/>
              </a:rPr>
              <a:t>′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958457" y="4759035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8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51" name="Rectangle 50"/>
          <p:cNvSpPr/>
          <p:nvPr/>
        </p:nvSpPr>
        <p:spPr>
          <a:xfrm>
            <a:off x="5331401" y="4776620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</a:t>
            </a:r>
            <a:endParaRPr lang="en-GB" sz="2400" dirty="0"/>
          </a:p>
        </p:txBody>
      </p:sp>
      <p:sp>
        <p:nvSpPr>
          <p:cNvPr id="52" name="Rectangle 51"/>
          <p:cNvSpPr/>
          <p:nvPr/>
        </p:nvSpPr>
        <p:spPr>
          <a:xfrm>
            <a:off x="5778294" y="4781946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</a:t>
            </a:r>
            <a:r>
              <a:rPr lang="en-GB" sz="2400" dirty="0">
                <a:latin typeface="Times New Roman" pitchFamily="18" charset="0"/>
              </a:rPr>
              <a:t>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-2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37443" y="5407476"/>
                <a:ext cx="123463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443" y="5407476"/>
                <a:ext cx="1234633" cy="520399"/>
              </a:xfrm>
              <a:prstGeom prst="rect">
                <a:avLst/>
              </a:prstGeom>
              <a:blipFill>
                <a:blip r:embed="rId6"/>
                <a:stretch>
                  <a:fillRect r="-25616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082146" y="5425010"/>
                <a:ext cx="1496820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146" y="5425010"/>
                <a:ext cx="1496820" cy="66838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/>
          <p:cNvSpPr/>
          <p:nvPr/>
        </p:nvSpPr>
        <p:spPr>
          <a:xfrm>
            <a:off x="6644622" y="5518235"/>
            <a:ext cx="574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dirty="0">
                <a:latin typeface="Times New Roman" pitchFamily="18" charset="0"/>
              </a:rPr>
              <a:t>or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731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8" grpId="0"/>
      <p:bldP spid="42" grpId="0"/>
      <p:bldP spid="43" grpId="0"/>
      <p:bldP spid="37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2" grpId="0"/>
      <p:bldP spid="53" grpId="0"/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13EDB0E4-9292-4F39-9630-AF872BA937B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98903BF1-2A1B-4525-A5F5-9FABD3013F0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340650-F44E-4F10-A43D-86CBC3F35D18}"/>
              </a:ext>
            </a:extLst>
          </p:cNvPr>
          <p:cNvSpPr txBox="1"/>
          <p:nvPr/>
        </p:nvSpPr>
        <p:spPr>
          <a:xfrm>
            <a:off x="576765" y="701138"/>
            <a:ext cx="84910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function 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called </a:t>
            </a:r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differentiable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′(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exists and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called differentiable on an interval if the derivative exists for each point in that interval.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7D32CF-D8EC-4552-8E93-72ED6E97AC67}"/>
              </a:ext>
            </a:extLst>
          </p:cNvPr>
          <p:cNvSpPr txBox="1"/>
          <p:nvPr/>
        </p:nvSpPr>
        <p:spPr>
          <a:xfrm>
            <a:off x="556994" y="2369022"/>
            <a:ext cx="822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 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f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differentiable at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then 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f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continuous at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.</a:t>
            </a:r>
            <a:endParaRPr lang="en-GB" dirty="0"/>
          </a:p>
        </p:txBody>
      </p:sp>
      <p:sp>
        <p:nvSpPr>
          <p:cNvPr id="45" name="Text Box 9">
            <a:extLst>
              <a:ext uri="{FF2B5EF4-FFF2-40B4-BE49-F238E27FC236}">
                <a16:creationId xmlns:a16="http://schemas.microsoft.com/office/drawing/2014/main" id="{636B25E8-D182-422B-BC6B-62A024415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638" y="1922593"/>
            <a:ext cx="189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+mn-lt"/>
              </a:rPr>
              <a:t>Theorem</a:t>
            </a:r>
            <a:endParaRPr lang="en-US" sz="2400" b="1" dirty="0">
              <a:latin typeface="+mn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DAE55ED-B67D-4496-96B9-8D6C8A1D2860}"/>
              </a:ext>
            </a:extLst>
          </p:cNvPr>
          <p:cNvSpPr txBox="1"/>
          <p:nvPr/>
        </p:nvSpPr>
        <p:spPr>
          <a:xfrm>
            <a:off x="229630" y="2915364"/>
            <a:ext cx="31904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1" dirty="0">
                <a:latin typeface="+mn-lt"/>
              </a:rPr>
              <a:t>Alternate Notation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A8C0609-454D-45A8-8521-D38BCFC8B181}"/>
              </a:ext>
            </a:extLst>
          </p:cNvPr>
          <p:cNvSpPr txBox="1"/>
          <p:nvPr/>
        </p:nvSpPr>
        <p:spPr>
          <a:xfrm>
            <a:off x="492426" y="3386806"/>
            <a:ext cx="82941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typical derivative notation is the “prime” notation.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D65C4CB-3938-4C77-88BD-09EFCE353272}"/>
              </a:ext>
            </a:extLst>
          </p:cNvPr>
          <p:cNvSpPr txBox="1"/>
          <p:nvPr/>
        </p:nvSpPr>
        <p:spPr>
          <a:xfrm>
            <a:off x="1059258" y="4346229"/>
            <a:ext cx="8440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20695CD-CE81-486D-A55C-8BD481C868BB}"/>
              </a:ext>
            </a:extLst>
          </p:cNvPr>
          <p:cNvSpPr txBox="1"/>
          <p:nvPr/>
        </p:nvSpPr>
        <p:spPr>
          <a:xfrm>
            <a:off x="2133638" y="4346229"/>
            <a:ext cx="7139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y′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7A46709-2DA2-4228-8AF9-41BB88CF6AF7}"/>
                  </a:ext>
                </a:extLst>
              </p:cNvPr>
              <p:cNvSpPr txBox="1"/>
              <p:nvPr/>
            </p:nvSpPr>
            <p:spPr>
              <a:xfrm>
                <a:off x="3955243" y="4217803"/>
                <a:ext cx="431657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7A46709-2DA2-4228-8AF9-41BB88CF6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243" y="4217803"/>
                <a:ext cx="431657" cy="701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5DEA11D-166F-4D7D-8A56-492D9E106EFF}"/>
                  </a:ext>
                </a:extLst>
              </p:cNvPr>
              <p:cNvSpPr txBox="1"/>
              <p:nvPr/>
            </p:nvSpPr>
            <p:spPr>
              <a:xfrm>
                <a:off x="2975474" y="4217354"/>
                <a:ext cx="433837" cy="7021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5DEA11D-166F-4D7D-8A56-492D9E106E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74" y="4217354"/>
                <a:ext cx="433837" cy="7021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BE22A7D-D2CD-4D4C-B38F-7D9272E3BB75}"/>
                  </a:ext>
                </a:extLst>
              </p:cNvPr>
              <p:cNvSpPr txBox="1"/>
              <p:nvPr/>
            </p:nvSpPr>
            <p:spPr>
              <a:xfrm>
                <a:off x="5039244" y="4217803"/>
                <a:ext cx="1342675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BE22A7D-D2CD-4D4C-B38F-7D9272E3B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244" y="4217803"/>
                <a:ext cx="1342675" cy="7012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C46DB3AC-CCD7-4C2D-8572-8E0EA37C6540}"/>
                  </a:ext>
                </a:extLst>
              </p:cNvPr>
              <p:cNvSpPr txBox="1"/>
              <p:nvPr/>
            </p:nvSpPr>
            <p:spPr>
              <a:xfrm>
                <a:off x="6763921" y="4170219"/>
                <a:ext cx="912236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C46DB3AC-CCD7-4C2D-8572-8E0EA37C6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921" y="4170219"/>
                <a:ext cx="912236" cy="701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07E91453-AB2F-4C62-BA54-2D37D8610A1D}"/>
              </a:ext>
            </a:extLst>
          </p:cNvPr>
          <p:cNvSpPr txBox="1"/>
          <p:nvPr/>
        </p:nvSpPr>
        <p:spPr>
          <a:xfrm>
            <a:off x="1795384" y="4355754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3CFA1AE-9CC7-4384-BB8B-F259CD89C52A}"/>
              </a:ext>
            </a:extLst>
          </p:cNvPr>
          <p:cNvSpPr txBox="1"/>
          <p:nvPr/>
        </p:nvSpPr>
        <p:spPr>
          <a:xfrm>
            <a:off x="6398764" y="4313819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1650EA5-0D2A-496C-9744-9ED513CC12B6}"/>
              </a:ext>
            </a:extLst>
          </p:cNvPr>
          <p:cNvSpPr txBox="1"/>
          <p:nvPr/>
        </p:nvSpPr>
        <p:spPr>
          <a:xfrm>
            <a:off x="4577245" y="4355754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BFEDED8-E0D3-4FAC-8656-D04666511D18}"/>
              </a:ext>
            </a:extLst>
          </p:cNvPr>
          <p:cNvSpPr txBox="1"/>
          <p:nvPr/>
        </p:nvSpPr>
        <p:spPr>
          <a:xfrm>
            <a:off x="3470106" y="4355754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332C7D9-6736-4008-8B01-ACDFE1F3A549}"/>
              </a:ext>
            </a:extLst>
          </p:cNvPr>
          <p:cNvSpPr txBox="1"/>
          <p:nvPr/>
        </p:nvSpPr>
        <p:spPr>
          <a:xfrm>
            <a:off x="2538503" y="4355754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08DD3EC-8362-4B15-B642-17CFB2604562}"/>
              </a:ext>
            </a:extLst>
          </p:cNvPr>
          <p:cNvSpPr txBox="1"/>
          <p:nvPr/>
        </p:nvSpPr>
        <p:spPr>
          <a:xfrm>
            <a:off x="7318676" y="3384389"/>
            <a:ext cx="1641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However,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8E82A4-8BA0-4151-A386-76FC8CAAB49C}"/>
              </a:ext>
            </a:extLst>
          </p:cNvPr>
          <p:cNvSpPr txBox="1"/>
          <p:nvPr/>
        </p:nvSpPr>
        <p:spPr>
          <a:xfrm>
            <a:off x="492424" y="3749168"/>
            <a:ext cx="71837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there are other notations that are used on occasion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DF88EC1-3809-484D-98AF-8BE5FD0852C1}"/>
              </a:ext>
            </a:extLst>
          </p:cNvPr>
          <p:cNvSpPr txBox="1"/>
          <p:nvPr/>
        </p:nvSpPr>
        <p:spPr>
          <a:xfrm>
            <a:off x="524709" y="4991649"/>
            <a:ext cx="82941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show that we are evaluating the derivative at x = a, these are equivalent notations: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AEF5482-2209-40A0-8B89-BC4E918086DE}"/>
              </a:ext>
            </a:extLst>
          </p:cNvPr>
          <p:cNvSpPr txBox="1"/>
          <p:nvPr/>
        </p:nvSpPr>
        <p:spPr>
          <a:xfrm>
            <a:off x="1711602" y="5885182"/>
            <a:ext cx="8440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8F87D0-B4F7-4430-ACBB-821848D541A8}"/>
                  </a:ext>
                </a:extLst>
              </p:cNvPr>
              <p:cNvSpPr txBox="1"/>
              <p:nvPr/>
            </p:nvSpPr>
            <p:spPr>
              <a:xfrm>
                <a:off x="2975474" y="5808978"/>
                <a:ext cx="889218" cy="600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8F87D0-B4F7-4430-ACBB-821848D541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74" y="5808978"/>
                <a:ext cx="889218" cy="6001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92C49BC-8964-479B-9AA4-5FF9C113CA86}"/>
                  </a:ext>
                </a:extLst>
              </p:cNvPr>
              <p:cNvSpPr txBox="1"/>
              <p:nvPr/>
            </p:nvSpPr>
            <p:spPr>
              <a:xfrm>
                <a:off x="4386900" y="5679942"/>
                <a:ext cx="997004" cy="871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𝑑𝑓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92C49BC-8964-479B-9AA4-5FF9C113C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900" y="5679942"/>
                <a:ext cx="997004" cy="8718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B7E4C0B-07FA-4A3C-A5E4-17C2A27D2475}"/>
                  </a:ext>
                </a:extLst>
              </p:cNvPr>
              <p:cNvSpPr txBox="1"/>
              <p:nvPr/>
            </p:nvSpPr>
            <p:spPr>
              <a:xfrm>
                <a:off x="5766917" y="5679942"/>
                <a:ext cx="994824" cy="871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B7E4C0B-07FA-4A3C-A5E4-17C2A27D2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917" y="5679942"/>
                <a:ext cx="994824" cy="87184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>
            <a:extLst>
              <a:ext uri="{FF2B5EF4-FFF2-40B4-BE49-F238E27FC236}">
                <a16:creationId xmlns:a16="http://schemas.microsoft.com/office/drawing/2014/main" id="{A9D3D6E9-5532-49F8-A681-AB50FF216D57}"/>
              </a:ext>
            </a:extLst>
          </p:cNvPr>
          <p:cNvSpPr txBox="1"/>
          <p:nvPr/>
        </p:nvSpPr>
        <p:spPr>
          <a:xfrm>
            <a:off x="5249040" y="5878195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37A3356-6A9E-4A59-A70F-D1CD2DDA3291}"/>
              </a:ext>
            </a:extLst>
          </p:cNvPr>
          <p:cNvSpPr txBox="1"/>
          <p:nvPr/>
        </p:nvSpPr>
        <p:spPr>
          <a:xfrm>
            <a:off x="3919335" y="5878194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8841429-9541-484A-A82B-7F149BDEFFF4}"/>
              </a:ext>
            </a:extLst>
          </p:cNvPr>
          <p:cNvSpPr txBox="1"/>
          <p:nvPr/>
        </p:nvSpPr>
        <p:spPr>
          <a:xfrm>
            <a:off x="2515788" y="5903178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674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7" grpId="0"/>
      <p:bldP spid="48" grpId="0"/>
      <p:bldP spid="51" grpId="0"/>
      <p:bldP spid="53" grpId="0"/>
      <p:bldP spid="18" grpId="0"/>
      <p:bldP spid="54" grpId="0"/>
      <p:bldP spid="55" grpId="0"/>
      <p:bldP spid="56" grpId="0"/>
      <p:bldP spid="58" grpId="0"/>
      <p:bldP spid="61" grpId="0"/>
      <p:bldP spid="62" grpId="0"/>
      <p:bldP spid="63" grpId="0"/>
      <p:bldP spid="70" grpId="0"/>
      <p:bldP spid="71" grpId="0"/>
      <p:bldP spid="72" grpId="0"/>
      <p:bldP spid="73" grpId="0"/>
      <p:bldP spid="74" grpId="0"/>
      <p:bldP spid="19" grpId="0"/>
      <p:bldP spid="76" grpId="0"/>
      <p:bldP spid="77" grpId="0"/>
      <p:bldP spid="78" grpId="0"/>
      <p:bldP spid="83" grpId="0"/>
      <p:bldP spid="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13EDB0E4-9292-4F39-9630-AF872BA937B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98903BF1-2A1B-4525-A5F5-9FABD3013F0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340650-F44E-4F10-A43D-86CBC3F35D18}"/>
              </a:ext>
            </a:extLst>
          </p:cNvPr>
          <p:cNvSpPr txBox="1"/>
          <p:nvPr/>
        </p:nvSpPr>
        <p:spPr>
          <a:xfrm>
            <a:off x="576765" y="659212"/>
            <a:ext cx="84910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Finding derivatives of functions by using the definition of the derivative can be a lengthy and, for certain functions, a rather challenging process.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7D32CF-D8EC-4552-8E93-72ED6E97AC67}"/>
              </a:ext>
            </a:extLst>
          </p:cNvPr>
          <p:cNvSpPr txBox="1"/>
          <p:nvPr/>
        </p:nvSpPr>
        <p:spPr>
          <a:xfrm>
            <a:off x="542763" y="1904796"/>
            <a:ext cx="82295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this section, we develop rules for finding derivatives that allow us to bypass this process.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DAE55ED-B67D-4496-96B9-8D6C8A1D2860}"/>
              </a:ext>
            </a:extLst>
          </p:cNvPr>
          <p:cNvSpPr txBox="1"/>
          <p:nvPr/>
        </p:nvSpPr>
        <p:spPr>
          <a:xfrm>
            <a:off x="215562" y="2730936"/>
            <a:ext cx="40548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begin with the basics.</a:t>
            </a:r>
            <a:endParaRPr lang="en-GB" b="1" dirty="0"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A8C0609-454D-45A8-8521-D38BCFC8B181}"/>
              </a:ext>
            </a:extLst>
          </p:cNvPr>
          <p:cNvSpPr txBox="1"/>
          <p:nvPr/>
        </p:nvSpPr>
        <p:spPr>
          <a:xfrm>
            <a:off x="576765" y="3315908"/>
            <a:ext cx="829416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The functions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 =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latin typeface="Neue Helvetica W01"/>
              </a:rPr>
              <a:t>and 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 = </a:t>
            </a:r>
            <a:r>
              <a:rPr lang="en-US" altLang="en-US" i="1" dirty="0" err="1">
                <a:cs typeface="Times New Roman" panose="02020603050405020304" pitchFamily="18" charset="0"/>
              </a:rPr>
              <a:t>x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is a positive integer are the building blocks from which all polynomials and rational functions are constructed.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8E82A4-8BA0-4151-A386-76FC8CAAB49C}"/>
              </a:ext>
            </a:extLst>
          </p:cNvPr>
          <p:cNvSpPr txBox="1"/>
          <p:nvPr/>
        </p:nvSpPr>
        <p:spPr>
          <a:xfrm>
            <a:off x="576765" y="4743980"/>
            <a:ext cx="84910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To find derivatives of polynomials and rational functions efficiently without resorting to the limit definition of the derivative, we must first develop formulas for differentiating these basic functions.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009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7" grpId="0"/>
      <p:bldP spid="48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f(x) = k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80661" y="9106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definition of derivative, find the derivative of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k</a:t>
            </a:r>
            <a:endParaRPr lang="en-US" sz="2400" baseline="30000" dirty="0"/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240934" y="54299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constant rule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91758" y="302400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758" y="3024008"/>
                <a:ext cx="869469" cy="481094"/>
              </a:xfrm>
              <a:prstGeom prst="rect">
                <a:avLst/>
              </a:prstGeom>
              <a:blipFill>
                <a:blip r:embed="rId4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6526" y="3085988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526" y="3085988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9770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776554" y="1437948"/>
                <a:ext cx="2215735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554" y="1437948"/>
                <a:ext cx="2215735" cy="7167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297141" y="1541125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141" y="1541125"/>
                <a:ext cx="887359" cy="481094"/>
              </a:xfrm>
              <a:prstGeom prst="rect">
                <a:avLst/>
              </a:prstGeom>
              <a:blipFill>
                <a:blip r:embed="rId7"/>
                <a:stretch>
                  <a:fillRect l="-482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2279253" y="1597006"/>
                <a:ext cx="10854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253" y="1597006"/>
                <a:ext cx="1085425" cy="369332"/>
              </a:xfrm>
              <a:prstGeom prst="rect">
                <a:avLst/>
              </a:prstGeom>
              <a:blipFill>
                <a:blip r:embed="rId8"/>
                <a:stretch>
                  <a:fillRect l="-8989" r="-112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hlinkClick r:id="rId9"/>
            <a:extLst>
              <a:ext uri="{FF2B5EF4-FFF2-40B4-BE49-F238E27FC236}">
                <a16:creationId xmlns:a16="http://schemas.microsoft.com/office/drawing/2014/main" id="{13EDB0E4-9292-4F39-9630-AF872BA937B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9"/>
            <a:extLst>
              <a:ext uri="{FF2B5EF4-FFF2-40B4-BE49-F238E27FC236}">
                <a16:creationId xmlns:a16="http://schemas.microsoft.com/office/drawing/2014/main" id="{98903BF1-2A1B-4525-A5F5-9FABD3013F0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C816EBA-6708-4132-B506-681BBECB2831}"/>
              </a:ext>
            </a:extLst>
          </p:cNvPr>
          <p:cNvSpPr txBox="1"/>
          <p:nvPr/>
        </p:nvSpPr>
        <p:spPr>
          <a:xfrm>
            <a:off x="302018" y="2101516"/>
            <a:ext cx="82075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For this function, both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 =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x + h</a:t>
            </a:r>
            <a:r>
              <a:rPr lang="en-US" altLang="en-US" dirty="0">
                <a:cs typeface="Times New Roman" panose="02020603050405020304" pitchFamily="18" charset="0"/>
              </a:rPr>
              <a:t>) =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latin typeface="MathJax_Main"/>
              </a:rPr>
              <a:t>,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so we obtain the following result: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CC44CBF-7365-464D-97EF-73E6DD747A48}"/>
              </a:ext>
            </a:extLst>
          </p:cNvPr>
          <p:cNvSpPr txBox="1"/>
          <p:nvPr/>
        </p:nvSpPr>
        <p:spPr>
          <a:xfrm>
            <a:off x="4374727" y="2938464"/>
            <a:ext cx="68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US" i="1" dirty="0">
                <a:cs typeface="Times New Roman" panose="02020603050405020304" pitchFamily="18" charset="0"/>
              </a:rPr>
              <a:t>k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44B82C4-72B9-418C-86E0-289C8EB92F5A}"/>
              </a:ext>
            </a:extLst>
          </p:cNvPr>
          <p:cNvSpPr txBox="1"/>
          <p:nvPr/>
        </p:nvSpPr>
        <p:spPr>
          <a:xfrm>
            <a:off x="4114800" y="2931374"/>
            <a:ext cx="794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k</a:t>
            </a:r>
            <a:endParaRPr lang="en-GB" dirty="0">
              <a:cs typeface="Times New Roman" panose="02020603050405020304" pitchFamily="18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D545176-F46E-445E-A431-61EFAE413F84}"/>
              </a:ext>
            </a:extLst>
          </p:cNvPr>
          <p:cNvCxnSpPr/>
          <p:nvPr/>
        </p:nvCxnSpPr>
        <p:spPr>
          <a:xfrm flipV="1">
            <a:off x="4024083" y="3368355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5E44D0D-9F3F-4F06-B328-7C5CEC0DD90C}"/>
              </a:ext>
            </a:extLst>
          </p:cNvPr>
          <p:cNvSpPr txBox="1"/>
          <p:nvPr/>
        </p:nvSpPr>
        <p:spPr>
          <a:xfrm>
            <a:off x="4227123" y="3296964"/>
            <a:ext cx="68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h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0956383-D1E2-47D6-819D-BE7B9512FC2E}"/>
                  </a:ext>
                </a:extLst>
              </p:cNvPr>
              <p:cNvSpPr txBox="1"/>
              <p:nvPr/>
            </p:nvSpPr>
            <p:spPr>
              <a:xfrm>
                <a:off x="3360232" y="3703385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0956383-D1E2-47D6-819D-BE7B9512F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232" y="3703385"/>
                <a:ext cx="869469" cy="481094"/>
              </a:xfrm>
              <a:prstGeom prst="rect">
                <a:avLst/>
              </a:prstGeom>
              <a:blipFill>
                <a:blip r:embed="rId10"/>
                <a:stretch>
                  <a:fillRect l="-5594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8A5DF1FD-11EE-4E38-B965-3DEBB5AC7A4F}"/>
              </a:ext>
            </a:extLst>
          </p:cNvPr>
          <p:cNvSpPr txBox="1"/>
          <p:nvPr/>
        </p:nvSpPr>
        <p:spPr>
          <a:xfrm>
            <a:off x="4112415" y="3636653"/>
            <a:ext cx="459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0</a:t>
            </a:r>
            <a:endParaRPr lang="en-GB" dirty="0">
              <a:cs typeface="Times New Roman" panose="02020603050405020304" pitchFamily="18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69B031D-5833-4CEC-9EFE-8F91E57CBCF7}"/>
              </a:ext>
            </a:extLst>
          </p:cNvPr>
          <p:cNvCxnSpPr/>
          <p:nvPr/>
        </p:nvCxnSpPr>
        <p:spPr>
          <a:xfrm flipV="1">
            <a:off x="3992557" y="4047732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215EE6DD-1EDA-4872-AF76-7E3497AEE656}"/>
              </a:ext>
            </a:extLst>
          </p:cNvPr>
          <p:cNvSpPr txBox="1"/>
          <p:nvPr/>
        </p:nvSpPr>
        <p:spPr>
          <a:xfrm>
            <a:off x="4111387" y="3973663"/>
            <a:ext cx="460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h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619E30A-9F39-408E-972E-A0D2B1657503}"/>
              </a:ext>
            </a:extLst>
          </p:cNvPr>
          <p:cNvSpPr txBox="1"/>
          <p:nvPr/>
        </p:nvSpPr>
        <p:spPr>
          <a:xfrm>
            <a:off x="4715158" y="3798247"/>
            <a:ext cx="1137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49FCFAE-E3E3-408E-8DFF-22A93F2A6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04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;.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120248A-9683-4736-8C4A-7852E7E2B73B}"/>
              </a:ext>
            </a:extLst>
          </p:cNvPr>
          <p:cNvSpPr txBox="1"/>
          <p:nvPr/>
        </p:nvSpPr>
        <p:spPr>
          <a:xfrm>
            <a:off x="379185" y="4333981"/>
            <a:ext cx="85180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rule for differentiating constant functions is called the 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constant rule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8C850A9-3D9E-4EF3-A6DA-A67B2C86C5C6}"/>
              </a:ext>
            </a:extLst>
          </p:cNvPr>
          <p:cNvSpPr txBox="1"/>
          <p:nvPr/>
        </p:nvSpPr>
        <p:spPr>
          <a:xfrm>
            <a:off x="379185" y="5084287"/>
            <a:ext cx="83856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It states that the derivative of a constant function is zero.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401582F-6EE6-46DB-BC91-3736A10D9C5B}"/>
              </a:ext>
            </a:extLst>
          </p:cNvPr>
          <p:cNvSpPr txBox="1"/>
          <p:nvPr/>
        </p:nvSpPr>
        <p:spPr>
          <a:xfrm>
            <a:off x="379185" y="5545952"/>
            <a:ext cx="85952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That is, since a constant function is a horizontal line, the slope, or the rate of change, of a constant function is 0.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944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6" grpId="0"/>
      <p:bldP spid="87" grpId="0"/>
      <p:bldP spid="88" grpId="0"/>
      <p:bldP spid="39" grpId="0"/>
      <p:bldP spid="44" grpId="0"/>
      <p:bldP spid="45" grpId="0"/>
      <p:bldP spid="48" grpId="0"/>
      <p:bldP spid="49" grpId="0"/>
      <p:bldP spid="53" grpId="0"/>
      <p:bldP spid="55" grpId="0"/>
      <p:bldP spid="56" grpId="0"/>
      <p:bldP spid="58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B5638C3-53BE-4398-8B6B-7426D57F07F3}"/>
              </a:ext>
            </a:extLst>
          </p:cNvPr>
          <p:cNvSpPr/>
          <p:nvPr/>
        </p:nvSpPr>
        <p:spPr>
          <a:xfrm>
            <a:off x="1436794" y="1046236"/>
            <a:ext cx="6552728" cy="1423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576755-302F-4ED1-8C6D-3DFC4683862E}"/>
                  </a:ext>
                </a:extLst>
              </p:cNvPr>
              <p:cNvSpPr txBox="1"/>
              <p:nvPr/>
            </p:nvSpPr>
            <p:spPr>
              <a:xfrm>
                <a:off x="3972377" y="195922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576755-302F-4ED1-8C6D-3DFC46838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77" y="1959227"/>
                <a:ext cx="1062983" cy="369332"/>
              </a:xfrm>
              <a:prstGeom prst="rect">
                <a:avLst/>
              </a:prstGeom>
              <a:blipFill>
                <a:blip r:embed="rId2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8EE36C4-AACF-4F99-981C-2C711CDF0394}"/>
              </a:ext>
            </a:extLst>
          </p:cNvPr>
          <p:cNvSpPr txBox="1"/>
          <p:nvPr/>
        </p:nvSpPr>
        <p:spPr>
          <a:xfrm>
            <a:off x="5051769" y="1929271"/>
            <a:ext cx="49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5520D6-0EA7-44DB-9A22-E22DFBBB83C7}"/>
              </a:ext>
            </a:extLst>
          </p:cNvPr>
          <p:cNvSpPr/>
          <p:nvPr/>
        </p:nvSpPr>
        <p:spPr>
          <a:xfrm>
            <a:off x="2372898" y="1902190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k</a:t>
            </a:r>
            <a:endParaRPr lang="en-US" sz="2400" baseline="30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BF875E-C75B-4982-A6ED-3150D16D29DA}"/>
              </a:ext>
            </a:extLst>
          </p:cNvPr>
          <p:cNvSpPr txBox="1"/>
          <p:nvPr/>
        </p:nvSpPr>
        <p:spPr>
          <a:xfrm>
            <a:off x="3548662" y="1935659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E12B7E-696F-4F02-92FD-F44A2CDEFC76}"/>
              </a:ext>
            </a:extLst>
          </p:cNvPr>
          <p:cNvSpPr txBox="1"/>
          <p:nvPr/>
        </p:nvSpPr>
        <p:spPr>
          <a:xfrm>
            <a:off x="5724472" y="1893268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2618C3-FD1C-4DEE-94BE-C54BCEF795C4}"/>
              </a:ext>
            </a:extLst>
          </p:cNvPr>
          <p:cNvSpPr txBox="1"/>
          <p:nvPr/>
        </p:nvSpPr>
        <p:spPr>
          <a:xfrm>
            <a:off x="1486771" y="1062664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Constant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3739EF-C3FD-4ADE-AF2C-214312AB51D1}"/>
              </a:ext>
            </a:extLst>
          </p:cNvPr>
          <p:cNvSpPr txBox="1"/>
          <p:nvPr/>
        </p:nvSpPr>
        <p:spPr>
          <a:xfrm>
            <a:off x="1924462" y="1929272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25F367D3-CEEE-42CA-8A9B-AF32BB4BA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34" y="54299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Theorem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7016C3BE-7F52-4A1E-A64C-B41BFDBCCA4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74625"/>
            <a:ext cx="8229600" cy="5032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>
                <a:latin typeface="Comic Sans MS" panose="030F0702030302020204" pitchFamily="66" charset="0"/>
              </a:rPr>
              <a:t>The derivative of f(x) = k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91D456-B1AE-4934-8BA0-8C715E8CCC5B}"/>
              </a:ext>
            </a:extLst>
          </p:cNvPr>
          <p:cNvSpPr txBox="1"/>
          <p:nvPr/>
        </p:nvSpPr>
        <p:spPr>
          <a:xfrm>
            <a:off x="1860831" y="1455989"/>
            <a:ext cx="264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/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 a constant</a:t>
            </a:r>
            <a:endParaRPr lang="en-GB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F6463F-135E-45DE-A2A4-7D4560001FA2}"/>
              </a:ext>
            </a:extLst>
          </p:cNvPr>
          <p:cNvSpPr txBox="1"/>
          <p:nvPr/>
        </p:nvSpPr>
        <p:spPr>
          <a:xfrm>
            <a:off x="507594" y="2698229"/>
            <a:ext cx="53558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Alternatively, we may express this rule as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F8C86CE-FA54-4865-B429-02C9F3016FCB}"/>
                  </a:ext>
                </a:extLst>
              </p:cNvPr>
              <p:cNvSpPr txBox="1"/>
              <p:nvPr/>
            </p:nvSpPr>
            <p:spPr>
              <a:xfrm>
                <a:off x="3930750" y="3326216"/>
                <a:ext cx="1483483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F8C86CE-FA54-4865-B429-02C9F3016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750" y="3326216"/>
                <a:ext cx="1483483" cy="701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9">
            <a:extLst>
              <a:ext uri="{FF2B5EF4-FFF2-40B4-BE49-F238E27FC236}">
                <a16:creationId xmlns:a16="http://schemas.microsoft.com/office/drawing/2014/main" id="{A7B1D351-A444-4C65-A6EF-87B39F55B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40" y="456286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constant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0D483F5-8A75-4824-BF91-F82B4648789B}"/>
                  </a:ext>
                </a:extLst>
              </p:cNvPr>
              <p:cNvSpPr/>
              <p:nvPr/>
            </p:nvSpPr>
            <p:spPr>
              <a:xfrm>
                <a:off x="6664006" y="4523714"/>
                <a:ext cx="11432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0D483F5-8A75-4824-BF91-F82B464878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006" y="4523714"/>
                <a:ext cx="1143262" cy="461665"/>
              </a:xfrm>
              <a:prstGeom prst="rect">
                <a:avLst/>
              </a:prstGeom>
              <a:blipFill>
                <a:blip r:embed="rId4"/>
                <a:stretch>
                  <a:fillRect l="-7979" t="-10526" r="-53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4DD1BCFC-E1A5-43D0-B180-F0F7557FDE4C}"/>
              </a:ext>
            </a:extLst>
          </p:cNvPr>
          <p:cNvSpPr txBox="1"/>
          <p:nvPr/>
        </p:nvSpPr>
        <p:spPr>
          <a:xfrm>
            <a:off x="240934" y="3925418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4F4635A-F188-47D5-BD26-DFBA72482B72}"/>
                  </a:ext>
                </a:extLst>
              </p:cNvPr>
              <p:cNvSpPr txBox="1"/>
              <p:nvPr/>
            </p:nvSpPr>
            <p:spPr>
              <a:xfrm>
                <a:off x="4705769" y="5374153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4F4635A-F188-47D5-BD26-DFBA72482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769" y="5374153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D303E8A0-BA42-458B-885F-D6CB060D182F}"/>
              </a:ext>
            </a:extLst>
          </p:cNvPr>
          <p:cNvSpPr txBox="1"/>
          <p:nvPr/>
        </p:nvSpPr>
        <p:spPr>
          <a:xfrm>
            <a:off x="4068344" y="5337870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6F5A3F4-486A-4F7C-929D-DDC1B2EFA7D4}"/>
                  </a:ext>
                </a:extLst>
              </p:cNvPr>
              <p:cNvSpPr/>
              <p:nvPr/>
            </p:nvSpPr>
            <p:spPr>
              <a:xfrm>
                <a:off x="2891740" y="5350099"/>
                <a:ext cx="11432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6F5A3F4-486A-4F7C-929D-DDC1B2EFA7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740" y="5350099"/>
                <a:ext cx="1143262" cy="461665"/>
              </a:xfrm>
              <a:prstGeom prst="rect">
                <a:avLst/>
              </a:prstGeom>
              <a:blipFill>
                <a:blip r:embed="rId6"/>
                <a:stretch>
                  <a:fillRect l="-7979" t="-10667" r="-532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BEE00578-2DFB-4640-BD06-22F81548F5C9}"/>
              </a:ext>
            </a:extLst>
          </p:cNvPr>
          <p:cNvSpPr txBox="1"/>
          <p:nvPr/>
        </p:nvSpPr>
        <p:spPr>
          <a:xfrm>
            <a:off x="5894565" y="5388127"/>
            <a:ext cx="1538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0</a:t>
            </a:r>
            <a:endParaRPr lang="en-GB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C4FA40-41E9-44C6-9405-7E78B857D809}"/>
              </a:ext>
            </a:extLst>
          </p:cNvPr>
          <p:cNvSpPr txBox="1"/>
          <p:nvPr/>
        </p:nvSpPr>
        <p:spPr>
          <a:xfrm>
            <a:off x="243235" y="5216741"/>
            <a:ext cx="27021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FF6600"/>
                </a:solidFill>
                <a:effectLst/>
                <a:latin typeface="Neue Helvetica W01"/>
              </a:rPr>
              <a:t>This is just a one-step application of the rule:</a:t>
            </a:r>
            <a:endParaRPr lang="en-GB" sz="1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7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830688" y="1543956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f(x) = k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66271" y="2113971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271" y="2113971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9714" r="-228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445663" y="2084015"/>
            <a:ext cx="49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66792" y="2056934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k</a:t>
            </a:r>
            <a:endParaRPr lang="en-US" sz="24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3942556" y="2090403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118366" y="2048012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846760" y="1586347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Constant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18356" y="2084016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008795" y="3701850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constant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851961" y="3662700"/>
                <a:ext cx="13724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961" y="3662700"/>
                <a:ext cx="1372492" cy="461665"/>
              </a:xfrm>
              <a:prstGeom prst="rect">
                <a:avLst/>
              </a:prstGeom>
              <a:blipFill>
                <a:blip r:embed="rId4"/>
                <a:stretch>
                  <a:fillRect l="-6667" t="-10526" r="-444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28889" y="3064404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93724" y="4513139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724" y="4513139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391478" y="4513139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079695" y="4489085"/>
                <a:ext cx="13724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695" y="4489085"/>
                <a:ext cx="1372492" cy="461665"/>
              </a:xfrm>
              <a:prstGeom prst="rect">
                <a:avLst/>
              </a:prstGeom>
              <a:blipFill>
                <a:blip r:embed="rId6"/>
                <a:stretch>
                  <a:fillRect l="-6667" t="-10526" r="-444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6082520" y="4527113"/>
            <a:ext cx="1538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0</a:t>
            </a:r>
            <a:endParaRPr lang="en-GB" sz="2400" dirty="0"/>
          </a:p>
        </p:txBody>
      </p:sp>
      <p:sp>
        <p:nvSpPr>
          <p:cNvPr id="37" name="Rectangle 36">
            <a:hlinkClick r:id="rId7"/>
            <a:extLst>
              <a:ext uri="{FF2B5EF4-FFF2-40B4-BE49-F238E27FC236}">
                <a16:creationId xmlns:a16="http://schemas.microsoft.com/office/drawing/2014/main" id="{6F73C8D8-0237-4CCF-980F-8ACF197969D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7"/>
            <a:extLst>
              <a:ext uri="{FF2B5EF4-FFF2-40B4-BE49-F238E27FC236}">
                <a16:creationId xmlns:a16="http://schemas.microsoft.com/office/drawing/2014/main" id="{1FA1C4E9-D0DA-405C-8937-4316D21913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65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30" grpId="0"/>
      <p:bldP spid="32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f(x) = </a:t>
            </a:r>
            <a:r>
              <a:rPr lang="en-US" sz="3200" dirty="0" err="1">
                <a:latin typeface="Comic Sans MS" panose="030F0702030302020204" pitchFamily="66" charset="0"/>
              </a:rPr>
              <a:t>x</a:t>
            </a:r>
            <a:r>
              <a:rPr lang="en-US" sz="3200" baseline="30000" dirty="0" err="1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]−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80661" y="9106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definition of derivative, find the derivative of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3</a:t>
            </a:r>
            <a:endParaRPr lang="en-US" sz="2400" baseline="30000" dirty="0"/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893797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blipFill rotWithShape="0">
                <a:blip r:embed="rId5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0345" t="-1639" r="-2874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16581" y="3393240"/>
                <a:ext cx="4307589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581" y="3393240"/>
                <a:ext cx="4307589" cy="7411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90829" y="4082834"/>
                <a:ext cx="2625206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 baseline="3000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829" y="4082834"/>
                <a:ext cx="2625206" cy="83343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3457505" y="4859458"/>
                <a:ext cx="2729786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𝑥h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05" y="4859458"/>
                <a:ext cx="2729786" cy="83343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blipFill rotWithShape="0">
                <a:blip r:embed="rId10"/>
                <a:stretch>
                  <a:fillRect l="-633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blipFill rotWithShape="0">
                <a:blip r:embed="rId11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blipFill rotWithShape="0">
                <a:blip r:embed="rId12"/>
                <a:stretch>
                  <a:fillRect l="-563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2719787" y="3444217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19027" y="4249840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99103" y="5024852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11162" y="5845068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162" y="5845068"/>
                <a:ext cx="1062983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9770" t="-1667" r="-2874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5590554" y="5743691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867" y="3458794"/>
            <a:ext cx="218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Expanding</a:t>
            </a:r>
            <a:r>
              <a:rPr lang="en-US" sz="1800" b="1" dirty="0">
                <a:solidFill>
                  <a:srgbClr val="FF6600"/>
                </a:solidFill>
              </a:rPr>
              <a:t> (</a:t>
            </a:r>
            <a:r>
              <a:rPr lang="en-US" sz="18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 + h</a:t>
            </a:r>
            <a:r>
              <a:rPr lang="en-US" sz="1800" b="1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b="1" i="1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3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7205" y="4315689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 like terms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828748" y="3461125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28695" y="4928884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Factorising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2018" y="5259837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3576045" y="4960644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733759" y="5444503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000803" y="5292644"/>
            <a:ext cx="592677" cy="23189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292171" y="5866183"/>
            <a:ext cx="490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gradient function of                               is: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blipFill rotWithShape="0">
                <a:blip r:embed="rId15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8427" t="-1639" r="-112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V="1">
            <a:off x="7443590" y="3516580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11683" y="5788031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3</a:t>
            </a:r>
            <a:endParaRPr lang="en-US" sz="2400" baseline="300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065973" y="4944979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647073" y="4944978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39610" y="4786526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32448" y="4768917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sp>
        <p:nvSpPr>
          <p:cNvPr id="39" name="Rectangle 38">
            <a:hlinkClick r:id="rId17"/>
            <a:extLst>
              <a:ext uri="{FF2B5EF4-FFF2-40B4-BE49-F238E27FC236}">
                <a16:creationId xmlns:a16="http://schemas.microsoft.com/office/drawing/2014/main" id="{8E056482-54F3-420E-BD3B-07492C2F17B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hlinkClick r:id="rId17"/>
            <a:extLst>
              <a:ext uri="{FF2B5EF4-FFF2-40B4-BE49-F238E27FC236}">
                <a16:creationId xmlns:a16="http://schemas.microsoft.com/office/drawing/2014/main" id="{07BB9E05-2016-42E5-B271-CCEC8DD5FF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286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7" grpId="0"/>
      <p:bldP spid="3" grpId="0"/>
      <p:bldP spid="5" grpId="0"/>
      <p:bldP spid="40" grpId="0"/>
      <p:bldP spid="2" grpId="0"/>
      <p:bldP spid="50" grpId="0"/>
      <p:bldP spid="52" grpId="0"/>
      <p:bldP spid="59" grpId="0"/>
      <p:bldP spid="60" grpId="0"/>
      <p:bldP spid="64" grpId="0"/>
      <p:bldP spid="65" grpId="0"/>
      <p:bldP spid="66" grpId="0"/>
      <p:bldP spid="68" grpId="0"/>
      <p:bldP spid="69" grpId="0"/>
      <p:bldP spid="10" grpId="0"/>
      <p:bldP spid="75" grpId="0"/>
      <p:bldP spid="79" grpId="0"/>
      <p:bldP spid="80" grpId="0"/>
      <p:bldP spid="16" grpId="0" animBg="1"/>
      <p:bldP spid="84" grpId="0"/>
      <p:bldP spid="86" grpId="0"/>
      <p:bldP spid="87" grpId="0"/>
      <p:bldP spid="88" grpId="0"/>
      <p:bldP spid="4" grpId="0"/>
      <p:bldP spid="9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f(x) = </a:t>
            </a:r>
            <a:r>
              <a:rPr lang="en-US" sz="3200" dirty="0" err="1">
                <a:latin typeface="Comic Sans MS" panose="030F0702030302020204" pitchFamily="66" charset="0"/>
              </a:rPr>
              <a:t>x</a:t>
            </a:r>
            <a:r>
              <a:rPr lang="en-US" sz="3200" baseline="30000" dirty="0" err="1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]−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972" y="2617391"/>
                <a:ext cx="2358273" cy="7167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80661" y="9106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definition of derivative, find the derivative of 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= x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893797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4" y="2656732"/>
                <a:ext cx="869469" cy="481094"/>
              </a:xfrm>
              <a:prstGeom prst="rect">
                <a:avLst/>
              </a:prstGeom>
              <a:blipFill rotWithShape="0">
                <a:blip r:embed="rId5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718712"/>
                <a:ext cx="106298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0345" t="-1639" r="-2874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16581" y="3393240"/>
                <a:ext cx="5485861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)− 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581" y="3393240"/>
                <a:ext cx="5485861" cy="74110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90829" y="4082834"/>
                <a:ext cx="3803477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 baseline="3000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829" y="4082834"/>
                <a:ext cx="3803477" cy="83343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3457505" y="4859458"/>
                <a:ext cx="3917354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(4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baseline="3000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05" y="4859458"/>
                <a:ext cx="3917354" cy="83343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945" y="3462640"/>
                <a:ext cx="864917" cy="481094"/>
              </a:xfrm>
              <a:prstGeom prst="rect">
                <a:avLst/>
              </a:prstGeom>
              <a:blipFill rotWithShape="0">
                <a:blip r:embed="rId10"/>
                <a:stretch>
                  <a:fillRect l="-633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695" y="4212328"/>
                <a:ext cx="869469" cy="481094"/>
              </a:xfrm>
              <a:prstGeom prst="rect">
                <a:avLst/>
              </a:prstGeom>
              <a:blipFill rotWithShape="0">
                <a:blip r:embed="rId11"/>
                <a:stretch>
                  <a:fillRect l="-559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770" y="5015138"/>
                <a:ext cx="869469" cy="481094"/>
              </a:xfrm>
              <a:prstGeom prst="rect">
                <a:avLst/>
              </a:prstGeom>
              <a:blipFill rotWithShape="0">
                <a:blip r:embed="rId12"/>
                <a:stretch>
                  <a:fillRect l="-563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2719787" y="3444217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19027" y="4249840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99103" y="5024852"/>
            <a:ext cx="36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11162" y="5830356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162" y="5830356"/>
                <a:ext cx="1062983" cy="369332"/>
              </a:xfrm>
              <a:prstGeom prst="rect">
                <a:avLst/>
              </a:prstGeom>
              <a:blipFill>
                <a:blip r:embed="rId13"/>
                <a:stretch>
                  <a:fillRect l="-9770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5590554" y="578815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752" y="3458794"/>
            <a:ext cx="218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Expanding</a:t>
            </a:r>
            <a:r>
              <a:rPr lang="en-US" sz="1800" b="1" dirty="0">
                <a:solidFill>
                  <a:srgbClr val="FF6600"/>
                </a:solidFill>
              </a:rPr>
              <a:t> (</a:t>
            </a:r>
            <a:r>
              <a:rPr lang="en-US" sz="18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 + h</a:t>
            </a:r>
            <a:r>
              <a:rPr lang="en-US" sz="1800" b="1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b="1" i="1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3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43090" y="4315689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 like terms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810162" y="3461130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84580" y="4928884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Factorising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7903" y="5259837"/>
            <a:ext cx="241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3576045" y="4960644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314180" y="5415467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000803" y="5292644"/>
            <a:ext cx="592677" cy="23189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248056" y="5866183"/>
            <a:ext cx="490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gradient function of                               is: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804" y="1817755"/>
                <a:ext cx="2215735" cy="71673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391" y="1920932"/>
                <a:ext cx="887359" cy="481094"/>
              </a:xfrm>
              <a:prstGeom prst="rect">
                <a:avLst/>
              </a:prstGeom>
              <a:blipFill rotWithShape="0">
                <a:blip r:embed="rId15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503" y="1976813"/>
                <a:ext cx="1085425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8427" t="-1639" r="-112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V="1">
            <a:off x="8652192" y="3485103"/>
            <a:ext cx="204004" cy="244126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11683" y="5788031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4</a:t>
            </a:r>
            <a:endParaRPr lang="en-US" sz="2400" baseline="300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262459" y="4944979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114817" y="4944978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6096" y="4786526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00192" y="4768917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809874" y="4949098"/>
            <a:ext cx="216024" cy="23973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995249" y="4773037"/>
            <a:ext cx="144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0</a:t>
            </a:r>
            <a:endParaRPr lang="en-GB" sz="1000" b="1" dirty="0">
              <a:solidFill>
                <a:srgbClr val="FF0000"/>
              </a:solidFill>
            </a:endParaRPr>
          </a:p>
        </p:txBody>
      </p:sp>
      <p:sp>
        <p:nvSpPr>
          <p:cNvPr id="47" name="Rectangle 46">
            <a:hlinkClick r:id="rId17"/>
            <a:extLst>
              <a:ext uri="{FF2B5EF4-FFF2-40B4-BE49-F238E27FC236}">
                <a16:creationId xmlns:a16="http://schemas.microsoft.com/office/drawing/2014/main" id="{70956CB3-A6AD-4A33-A7AE-9434C516B80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17"/>
            <a:extLst>
              <a:ext uri="{FF2B5EF4-FFF2-40B4-BE49-F238E27FC236}">
                <a16:creationId xmlns:a16="http://schemas.microsoft.com/office/drawing/2014/main" id="{C62F581E-69E4-49A2-BF03-E6B1DF2E1DB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35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7" grpId="0"/>
      <p:bldP spid="3" grpId="0"/>
      <p:bldP spid="5" grpId="0"/>
      <p:bldP spid="40" grpId="0"/>
      <p:bldP spid="2" grpId="0"/>
      <p:bldP spid="50" grpId="0"/>
      <p:bldP spid="52" grpId="0"/>
      <p:bldP spid="59" grpId="0"/>
      <p:bldP spid="60" grpId="0"/>
      <p:bldP spid="64" grpId="0"/>
      <p:bldP spid="65" grpId="0"/>
      <p:bldP spid="66" grpId="0"/>
      <p:bldP spid="68" grpId="0"/>
      <p:bldP spid="69" grpId="0"/>
      <p:bldP spid="10" grpId="0"/>
      <p:bldP spid="75" grpId="0"/>
      <p:bldP spid="79" grpId="0"/>
      <p:bldP spid="80" grpId="0"/>
      <p:bldP spid="16" grpId="0" animBg="1"/>
      <p:bldP spid="84" grpId="0"/>
      <p:bldP spid="86" grpId="0"/>
      <p:bldP spid="87" grpId="0"/>
      <p:bldP spid="88" grpId="0"/>
      <p:bldP spid="4" grpId="0"/>
      <p:bldP spid="9" grpId="0"/>
      <p:bldP spid="44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582713" y="2682882"/>
            <a:ext cx="6552728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f(x) = x</a:t>
            </a:r>
            <a:r>
              <a:rPr lang="en-US" sz="3200" baseline="30000">
                <a:latin typeface="Comic Sans MS" panose="030F0702030302020204" pitchFamily="66" charset="0"/>
              </a:rPr>
              <a:t>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09537" y="684888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results we can try to find a rule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6680" y="1159179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680" y="1159179"/>
                <a:ext cx="1062983" cy="369332"/>
              </a:xfrm>
              <a:prstGeom prst="rect">
                <a:avLst/>
              </a:prstGeom>
              <a:blipFill>
                <a:blip r:embed="rId3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346072" y="1057802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201" y="1102142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2</a:t>
            </a:r>
            <a:endParaRPr lang="en-US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6680" y="1636861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680" y="1636861"/>
                <a:ext cx="1062983" cy="369332"/>
              </a:xfrm>
              <a:prstGeom prst="rect">
                <a:avLst/>
              </a:prstGeom>
              <a:blipFill>
                <a:blip r:embed="rId4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346072" y="1535484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67201" y="1579824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3</a:t>
            </a:r>
            <a:endParaRPr lang="en-US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51056" y="216538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056" y="2165387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9714" r="-2286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330448" y="2064010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51577" y="2108350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4</a:t>
            </a:r>
            <a:endParaRPr lang="en-US" sz="2400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3879045" y="1156328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862985" y="1625990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827341" y="2141819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18296" y="325289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296" y="3252897"/>
                <a:ext cx="1062983" cy="369332"/>
              </a:xfrm>
              <a:prstGeom prst="rect">
                <a:avLst/>
              </a:prstGeom>
              <a:blipFill>
                <a:blip r:embed="rId6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197688" y="3151520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8817" y="3195860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i="1" dirty="0" err="1">
                <a:latin typeface="Times New Roman" pitchFamily="18" charset="0"/>
              </a:rPr>
              <a:t>x</a:t>
            </a:r>
            <a:r>
              <a:rPr lang="en-US" sz="2400" i="1" baseline="30000" dirty="0" err="1">
                <a:latin typeface="Times New Roman" pitchFamily="18" charset="0"/>
              </a:rPr>
              <a:t>n</a:t>
            </a:r>
            <a:endParaRPr lang="en-US" sz="24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3694581" y="3229329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025431" y="3229329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ℝ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98785" y="2725273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Power rule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70381" y="3222942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80661" y="5232010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power rule to find the derivative of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31665" y="5235795"/>
            <a:ext cx="1334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baseline="30000" dirty="0">
                <a:latin typeface="Times New Roman" pitchFamily="18" charset="0"/>
              </a:rPr>
              <a:t>12</a:t>
            </a:r>
            <a:endParaRPr lang="en-US" sz="24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309537" y="4790826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75637" y="5827745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637" y="5827745"/>
                <a:ext cx="1062983" cy="369332"/>
              </a:xfrm>
              <a:prstGeom prst="rect">
                <a:avLst/>
              </a:prstGeom>
              <a:blipFill>
                <a:blip r:embed="rId7"/>
                <a:stretch>
                  <a:fillRect l="-9714" r="-2286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855029" y="5827745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12-1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76158" y="5830847"/>
            <a:ext cx="1334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x</a:t>
            </a:r>
            <a:r>
              <a:rPr lang="en-US" sz="2400" i="1" baseline="30000" dirty="0">
                <a:latin typeface="Times New Roman" pitchFamily="18" charset="0"/>
              </a:rPr>
              <a:t>12</a:t>
            </a:r>
            <a:endParaRPr lang="en-US" sz="2400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3388002" y="5827745"/>
            <a:ext cx="4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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4503086" y="6268808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hlinkClick r:id="rId8"/>
            <a:extLst>
              <a:ext uri="{FF2B5EF4-FFF2-40B4-BE49-F238E27FC236}">
                <a16:creationId xmlns:a16="http://schemas.microsoft.com/office/drawing/2014/main" id="{F94DFB5D-9128-464F-9C1C-BC104E62AA0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8"/>
            <a:extLst>
              <a:ext uri="{FF2B5EF4-FFF2-40B4-BE49-F238E27FC236}">
                <a16:creationId xmlns:a16="http://schemas.microsoft.com/office/drawing/2014/main" id="{B67FAEB2-1738-48B2-9F97-31803D835F7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014F999-5669-481B-963A-43013ED91E69}"/>
              </a:ext>
            </a:extLst>
          </p:cNvPr>
          <p:cNvSpPr txBox="1"/>
          <p:nvPr/>
        </p:nvSpPr>
        <p:spPr>
          <a:xfrm>
            <a:off x="308478" y="4078616"/>
            <a:ext cx="53558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Alternatively, we may express this rule as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AB98075-6B35-46DA-A580-4F732736B6C6}"/>
                  </a:ext>
                </a:extLst>
              </p:cNvPr>
              <p:cNvSpPr txBox="1"/>
              <p:nvPr/>
            </p:nvSpPr>
            <p:spPr>
              <a:xfrm>
                <a:off x="5975870" y="3875869"/>
                <a:ext cx="2039661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AB98075-6B35-46DA-A580-4F732736B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870" y="3875869"/>
                <a:ext cx="2039661" cy="7012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7049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4" grpId="0"/>
      <p:bldP spid="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0.9|0.9|0.3|0.6|0.3|0.5|0.5|0.7|0.5|0.6|0.5|0.6|0.5|0.5|0.3|0.5|0.5|0.5|0.4|0.4|0.3|0.5|0.2|0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4|0.1|0.3|0.2|0.3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0.9|0.9|0.3|0.6|0.3|0.5|0.5|0.7|0.5|0.6|0.5|0.6|0.5|0.5|0.3|0.5|0.5|0.5|0.4|0.4|0.3|0.5|0.2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0.9|0.9|0.3|0.6|0.3|0.5|0.5|0.7|0.5|0.6|0.5|0.6|0.5|0.5|0.3|0.5|0.5|0.5|0.4|0.4|0.3|0.5|0.2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3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4|0.2|0.3|0.3|0.3|0.1|0.4|0.2|0.4|0.3|0.3|0.3|0.3|0.2|0.3|0.2|0.3|0.3|0.4|0.3|0.4|0.2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3|0.5|0.2|0.5|0.3|0.4|0.3|0.4|0.2|0.5|0.2|0.4|0.2|0.4|0.4|0.3|0.4|0.5|0.3|0.5|0.3|0.5|0.5|0.6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3|0.4|0.3|0.5|0.3|0.5|0.2|0.4|0.2|0.5|0.1|0.3|0.3|0.4|0.1|0.4|0.1|0.3|0.2|0.3|0.2|0.3|0.2|0.4|0.2|0.3|0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|0.2|0.5|0.3|0.5|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|0.2|0.3|0.1|0.4|0.1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2784</TotalTime>
  <Words>1859</Words>
  <Application>Microsoft Office PowerPoint</Application>
  <PresentationFormat>On-screen Show (4:3)</PresentationFormat>
  <Paragraphs>367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Cambria Math</vt:lpstr>
      <vt:lpstr>Comic Sans MS</vt:lpstr>
      <vt:lpstr>Helvetica</vt:lpstr>
      <vt:lpstr>MathJax_Main</vt:lpstr>
      <vt:lpstr>Neue Helvetica W01</vt:lpstr>
      <vt:lpstr>Times New Roman</vt:lpstr>
      <vt:lpstr>Wingdings</vt:lpstr>
      <vt:lpstr>Wingdings 2</vt:lpstr>
      <vt:lpstr>Theme1</vt:lpstr>
      <vt:lpstr>Derivative - Basic rules</vt:lpstr>
      <vt:lpstr>The derivative of f(x) </vt:lpstr>
      <vt:lpstr>The derivative of f(x) </vt:lpstr>
      <vt:lpstr>The derivative of f(x) = k</vt:lpstr>
      <vt:lpstr>PowerPoint Presentation</vt:lpstr>
      <vt:lpstr>PowerPoint Presentation</vt:lpstr>
      <vt:lpstr>The derivative of f(x) = xn</vt:lpstr>
      <vt:lpstr>The derivative of f(x) = xn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of the tangent line and the derivative</dc:title>
  <dc:creator>Mathssupport</dc:creator>
  <cp:lastModifiedBy>Orlando Hurtado</cp:lastModifiedBy>
  <cp:revision>70</cp:revision>
  <dcterms:created xsi:type="dcterms:W3CDTF">2015-10-05T13:48:41Z</dcterms:created>
  <dcterms:modified xsi:type="dcterms:W3CDTF">2021-12-17T16:44:26Z</dcterms:modified>
</cp:coreProperties>
</file>