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0" r:id="rId3"/>
    <p:sldId id="326" r:id="rId4"/>
    <p:sldId id="325" r:id="rId5"/>
    <p:sldId id="327" r:id="rId6"/>
    <p:sldId id="331" r:id="rId7"/>
    <p:sldId id="332" r:id="rId8"/>
    <p:sldId id="333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B2BFF"/>
    <a:srgbClr val="FFFFCC"/>
    <a:srgbClr val="FF3300"/>
    <a:srgbClr val="0000CC"/>
    <a:srgbClr val="00FF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299" y="3429000"/>
            <a:ext cx="7391401" cy="1600200"/>
          </a:xfrm>
        </p:spPr>
        <p:txBody>
          <a:bodyPr>
            <a:normAutofit lnSpcReduction="10000"/>
          </a:bodyPr>
          <a:lstStyle/>
          <a:p>
            <a:pPr marL="576263" indent="-576263"/>
            <a:r>
              <a:rPr lang="en-US" dirty="0"/>
              <a:t>LO: To state the theorem for limits of composite functions.</a:t>
            </a:r>
          </a:p>
          <a:p>
            <a:pPr marL="576263"/>
            <a:r>
              <a:rPr lang="en-US" dirty="0"/>
              <a:t>To provide an example of the intermediate value theorem.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Continuity theorems</a:t>
            </a:r>
            <a:br>
              <a:rPr lang="en-GB" b="1" i="0" dirty="0">
                <a:solidFill>
                  <a:srgbClr val="333333"/>
                </a:solidFill>
                <a:effectLst/>
                <a:latin typeface="Neue Helvetica W01"/>
              </a:rPr>
            </a:b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CE5043-5A0F-4687-9A51-597F2A7F2164}"/>
              </a:ext>
            </a:extLst>
          </p:cNvPr>
          <p:cNvSpPr/>
          <p:nvPr/>
        </p:nvSpPr>
        <p:spPr>
          <a:xfrm>
            <a:off x="2450928" y="1724584"/>
            <a:ext cx="5341873" cy="778013"/>
          </a:xfrm>
          <a:prstGeom prst="rect">
            <a:avLst/>
          </a:prstGeom>
          <a:solidFill>
            <a:srgbClr val="FFFFCC"/>
          </a:solidFill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Composite function theorem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A63CB1-9F26-42DB-9419-A296C1D561AF}"/>
              </a:ext>
            </a:extLst>
          </p:cNvPr>
          <p:cNvSpPr txBox="1"/>
          <p:nvPr/>
        </p:nvSpPr>
        <p:spPr>
          <a:xfrm>
            <a:off x="597371" y="945435"/>
            <a:ext cx="3679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continuous at 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L</a:t>
            </a:r>
            <a:endParaRPr lang="en-GB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B6946B9-E0CF-4673-8FE4-CCB4FF95CAAF}"/>
              </a:ext>
            </a:extLst>
          </p:cNvPr>
          <p:cNvSpPr txBox="1"/>
          <p:nvPr/>
        </p:nvSpPr>
        <p:spPr>
          <a:xfrm>
            <a:off x="332373" y="2753719"/>
            <a:ext cx="211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51D43B-14EA-426E-B842-E6CB8E6C8171}"/>
                  </a:ext>
                </a:extLst>
              </p:cNvPr>
              <p:cNvSpPr txBox="1"/>
              <p:nvPr/>
            </p:nvSpPr>
            <p:spPr>
              <a:xfrm>
                <a:off x="3206989" y="4256504"/>
                <a:ext cx="2254059" cy="8363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= 0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51D43B-14EA-426E-B842-E6CB8E6C8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89" y="4256504"/>
                <a:ext cx="2254059" cy="836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134A61-5694-456C-9BCD-15CA8A308AF0}"/>
                  </a:ext>
                </a:extLst>
              </p:cNvPr>
              <p:cNvSpPr txBox="1"/>
              <p:nvPr/>
            </p:nvSpPr>
            <p:spPr>
              <a:xfrm>
                <a:off x="3100498" y="3039167"/>
                <a:ext cx="3255427" cy="8881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US" sz="240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134A61-5694-456C-9BCD-15CA8A308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498" y="3039167"/>
                <a:ext cx="3255427" cy="8881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101E76-0E8A-4294-B236-B99C6EA3A0AA}"/>
                  </a:ext>
                </a:extLst>
              </p:cNvPr>
              <p:cNvSpPr txBox="1"/>
              <p:nvPr/>
            </p:nvSpPr>
            <p:spPr>
              <a:xfrm>
                <a:off x="2556629" y="1838092"/>
                <a:ext cx="2207192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))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101E76-0E8A-4294-B236-B99C6EA3A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629" y="1838092"/>
                <a:ext cx="2207192" cy="573106"/>
              </a:xfrm>
              <a:prstGeom prst="rect">
                <a:avLst/>
              </a:prstGeom>
              <a:blipFill>
                <a:blip r:embed="rId6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227">
            <a:extLst>
              <a:ext uri="{FF2B5EF4-FFF2-40B4-BE49-F238E27FC236}">
                <a16:creationId xmlns:a16="http://schemas.microsoft.com/office/drawing/2014/main" id="{F5A56051-D542-40D5-BE23-464A33355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5178" y="944208"/>
            <a:ext cx="606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1A5D8-8538-4747-AD3A-497124A082EA}"/>
                  </a:ext>
                </a:extLst>
              </p:cNvPr>
              <p:cNvSpPr txBox="1"/>
              <p:nvPr/>
            </p:nvSpPr>
            <p:spPr>
              <a:xfrm>
                <a:off x="5261811" y="928841"/>
                <a:ext cx="1478741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1A5D8-8538-4747-AD3A-497124A08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811" y="928841"/>
                <a:ext cx="1478741" cy="573106"/>
              </a:xfrm>
              <a:prstGeom prst="rect">
                <a:avLst/>
              </a:prstGeom>
              <a:blipFill>
                <a:blip r:embed="rId7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C0FE87A1-328C-4EC3-BAF8-E9038C58642E}"/>
              </a:ext>
            </a:extLst>
          </p:cNvPr>
          <p:cNvSpPr txBox="1"/>
          <p:nvPr/>
        </p:nvSpPr>
        <p:spPr>
          <a:xfrm>
            <a:off x="168149" y="3872415"/>
            <a:ext cx="5448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given function is a composite of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401201-F4AB-42DD-B5F6-34F8A67A3290}"/>
              </a:ext>
            </a:extLst>
          </p:cNvPr>
          <p:cNvSpPr txBox="1"/>
          <p:nvPr/>
        </p:nvSpPr>
        <p:spPr>
          <a:xfrm>
            <a:off x="4334019" y="951725"/>
            <a:ext cx="859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8B43E9-AA30-463B-BD7F-6FB92A51CD60}"/>
              </a:ext>
            </a:extLst>
          </p:cNvPr>
          <p:cNvSpPr txBox="1"/>
          <p:nvPr/>
        </p:nvSpPr>
        <p:spPr>
          <a:xfrm>
            <a:off x="6928671" y="947411"/>
            <a:ext cx="10637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, then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8B2632B-CE06-4E87-901B-4B2D1F1EFD59}"/>
                  </a:ext>
                </a:extLst>
              </p:cNvPr>
              <p:cNvSpPr txBox="1"/>
              <p:nvPr/>
            </p:nvSpPr>
            <p:spPr>
              <a:xfrm>
                <a:off x="4641463" y="1766160"/>
                <a:ext cx="2207192" cy="667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GB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8B2632B-CE06-4E87-901B-4B2D1F1EF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463" y="1766160"/>
                <a:ext cx="2207192" cy="6674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86410B51-F2F9-4CA2-80A5-E79E1EAFAD5F}"/>
              </a:ext>
            </a:extLst>
          </p:cNvPr>
          <p:cNvSpPr txBox="1"/>
          <p:nvPr/>
        </p:nvSpPr>
        <p:spPr>
          <a:xfrm>
            <a:off x="6928671" y="1894138"/>
            <a:ext cx="86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L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6" name="Text Box 227">
            <a:extLst>
              <a:ext uri="{FF2B5EF4-FFF2-40B4-BE49-F238E27FC236}">
                <a16:creationId xmlns:a16="http://schemas.microsoft.com/office/drawing/2014/main" id="{C86B9B75-09CA-4998-B0E1-A75AD10DF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148" y="1857499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227">
            <a:extLst>
              <a:ext uri="{FF2B5EF4-FFF2-40B4-BE49-F238E27FC236}">
                <a16:creationId xmlns:a16="http://schemas.microsoft.com/office/drawing/2014/main" id="{F48F9B2E-AADA-481E-AB8F-2FD89BAF6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9312" y="1866833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A53D0F-B954-4800-A273-9536127D2ED8}"/>
              </a:ext>
            </a:extLst>
          </p:cNvPr>
          <p:cNvSpPr txBox="1"/>
          <p:nvPr/>
        </p:nvSpPr>
        <p:spPr>
          <a:xfrm>
            <a:off x="1657350" y="3193136"/>
            <a:ext cx="214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Evaluate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BE3320-A143-4218-9C85-F95FF6973AB5}"/>
                  </a:ext>
                </a:extLst>
              </p:cNvPr>
              <p:cNvSpPr txBox="1"/>
              <p:nvPr/>
            </p:nvSpPr>
            <p:spPr>
              <a:xfrm>
                <a:off x="5443145" y="3872415"/>
                <a:ext cx="174124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GB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BE3320-A143-4218-9C85-F95FF6973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145" y="3872415"/>
                <a:ext cx="1741246" cy="369332"/>
              </a:xfrm>
              <a:prstGeom prst="rect">
                <a:avLst/>
              </a:prstGeom>
              <a:blipFill>
                <a:blip r:embed="rId9"/>
                <a:stretch>
                  <a:fillRect l="-5594" r="-1049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CEB6260A-C0B0-4AEF-80B1-0F6194060143}"/>
              </a:ext>
            </a:extLst>
          </p:cNvPr>
          <p:cNvSpPr txBox="1"/>
          <p:nvPr/>
        </p:nvSpPr>
        <p:spPr>
          <a:xfrm>
            <a:off x="7184391" y="3872415"/>
            <a:ext cx="859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769B354-6577-46CA-A43D-10CB1EBCBD99}"/>
                  </a:ext>
                </a:extLst>
              </p:cNvPr>
              <p:cNvSpPr txBox="1"/>
              <p:nvPr/>
            </p:nvSpPr>
            <p:spPr>
              <a:xfrm>
                <a:off x="184783" y="4275297"/>
                <a:ext cx="2366420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769B354-6577-46CA-A43D-10CB1EBCB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83" y="4275297"/>
                <a:ext cx="2366420" cy="645048"/>
              </a:xfrm>
              <a:prstGeom prst="rect">
                <a:avLst/>
              </a:prstGeom>
              <a:blipFill>
                <a:blip r:embed="rId10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392102A6-3187-4E7D-9BCE-9E05CC2E768B}"/>
              </a:ext>
            </a:extLst>
          </p:cNvPr>
          <p:cNvSpPr txBox="1"/>
          <p:nvPr/>
        </p:nvSpPr>
        <p:spPr>
          <a:xfrm>
            <a:off x="2306259" y="4357476"/>
            <a:ext cx="107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Since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4AA1D1D-5F94-4B01-BABB-5D6912412550}"/>
                  </a:ext>
                </a:extLst>
              </p:cNvPr>
              <p:cNvSpPr txBox="1"/>
              <p:nvPr/>
            </p:nvSpPr>
            <p:spPr>
              <a:xfrm>
                <a:off x="6012054" y="4357476"/>
                <a:ext cx="7338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4AA1D1D-5F94-4B01-BABB-5D6912412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054" y="4357476"/>
                <a:ext cx="733855" cy="369332"/>
              </a:xfrm>
              <a:prstGeom prst="rect">
                <a:avLst/>
              </a:prstGeom>
              <a:blipFill>
                <a:blip r:embed="rId11"/>
                <a:stretch>
                  <a:fillRect l="-4132" r="-3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FA97DFA1-4056-4F8E-99BB-B3EBDCDB42C3}"/>
              </a:ext>
            </a:extLst>
          </p:cNvPr>
          <p:cNvSpPr txBox="1"/>
          <p:nvPr/>
        </p:nvSpPr>
        <p:spPr>
          <a:xfrm>
            <a:off x="5315257" y="4348837"/>
            <a:ext cx="859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9C7368E-0B8A-466F-B7F3-6BEAFA1CE440}"/>
              </a:ext>
            </a:extLst>
          </p:cNvPr>
          <p:cNvSpPr txBox="1"/>
          <p:nvPr/>
        </p:nvSpPr>
        <p:spPr>
          <a:xfrm>
            <a:off x="6836220" y="4343360"/>
            <a:ext cx="21229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B079481-9271-4375-A665-017A15EB1E80}"/>
              </a:ext>
            </a:extLst>
          </p:cNvPr>
          <p:cNvSpPr txBox="1"/>
          <p:nvPr/>
        </p:nvSpPr>
        <p:spPr>
          <a:xfrm>
            <a:off x="7792801" y="4931648"/>
            <a:ext cx="107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2A602E-4C9D-4602-8688-40DE4B2E628B}"/>
              </a:ext>
            </a:extLst>
          </p:cNvPr>
          <p:cNvSpPr txBox="1"/>
          <p:nvPr/>
        </p:nvSpPr>
        <p:spPr>
          <a:xfrm>
            <a:off x="215596" y="4943741"/>
            <a:ext cx="960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at 0,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813963-56D1-4D78-98C3-77A8CA0FA37C}"/>
              </a:ext>
            </a:extLst>
          </p:cNvPr>
          <p:cNvSpPr txBox="1"/>
          <p:nvPr/>
        </p:nvSpPr>
        <p:spPr>
          <a:xfrm>
            <a:off x="1083991" y="4931648"/>
            <a:ext cx="6908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may apply the composite function theorem.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23FEE2C-C80E-4C18-B213-9D144A57B28A}"/>
                  </a:ext>
                </a:extLst>
              </p:cNvPr>
              <p:cNvSpPr txBox="1"/>
              <p:nvPr/>
            </p:nvSpPr>
            <p:spPr>
              <a:xfrm>
                <a:off x="912770" y="5481874"/>
                <a:ext cx="2600977" cy="8881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23FEE2C-C80E-4C18-B213-9D144A57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70" y="5481874"/>
                <a:ext cx="2600977" cy="8881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A1D579B-42D2-4B10-977F-8319017B2E8C}"/>
                  </a:ext>
                </a:extLst>
              </p:cNvPr>
              <p:cNvSpPr txBox="1"/>
              <p:nvPr/>
            </p:nvSpPr>
            <p:spPr>
              <a:xfrm>
                <a:off x="3391388" y="5494775"/>
                <a:ext cx="2620665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GB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lim>
                                  </m:limLow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schemeClr val="tx2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A1D579B-42D2-4B10-977F-8319017B2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388" y="5494775"/>
                <a:ext cx="2620665" cy="9221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64F65D2A-DE86-4EB7-8F8A-156B9A2F3307}"/>
              </a:ext>
            </a:extLst>
          </p:cNvPr>
          <p:cNvSpPr txBox="1"/>
          <p:nvPr/>
        </p:nvSpPr>
        <p:spPr>
          <a:xfrm>
            <a:off x="6355924" y="5607035"/>
            <a:ext cx="1249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cos (0)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4" name="Text Box 227">
            <a:extLst>
              <a:ext uri="{FF2B5EF4-FFF2-40B4-BE49-F238E27FC236}">
                <a16:creationId xmlns:a16="http://schemas.microsoft.com/office/drawing/2014/main" id="{5A22C430-1078-4E6D-8CC9-C740B86B6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074" y="5586114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227">
            <a:extLst>
              <a:ext uri="{FF2B5EF4-FFF2-40B4-BE49-F238E27FC236}">
                <a16:creationId xmlns:a16="http://schemas.microsoft.com/office/drawing/2014/main" id="{DF86CEC8-8A0B-4B0A-BB53-B6B96DD3E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6566" y="5579730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B9747E42-20C7-4BF8-A981-16AEE3776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7962" y="5616016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547CB7-6775-4F1D-8F12-219F23C7213C}"/>
              </a:ext>
            </a:extLst>
          </p:cNvPr>
          <p:cNvSpPr txBox="1"/>
          <p:nvPr/>
        </p:nvSpPr>
        <p:spPr>
          <a:xfrm>
            <a:off x="7731508" y="5616016"/>
            <a:ext cx="691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1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640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9" grpId="0"/>
      <p:bldP spid="49" grpId="0"/>
      <p:bldP spid="17" grpId="0"/>
      <p:bldP spid="18" grpId="0"/>
      <p:bldP spid="20" grpId="0"/>
      <p:bldP spid="21" grpId="0"/>
      <p:bldP spid="23" grpId="0"/>
      <p:bldP spid="24" grpId="0"/>
      <p:bldP spid="27" grpId="0"/>
      <p:bldP spid="28" grpId="0"/>
      <p:bldP spid="31" grpId="0"/>
      <p:bldP spid="32" grpId="0"/>
      <p:bldP spid="36" grpId="0"/>
      <p:bldP spid="37" grpId="0"/>
      <p:bldP spid="38" grpId="0"/>
      <p:bldP spid="11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50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1487102" y="1543861"/>
            <a:ext cx="21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Evaluate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/>
              <p:nvPr/>
            </p:nvSpPr>
            <p:spPr>
              <a:xfrm>
                <a:off x="3190101" y="1513930"/>
                <a:ext cx="1690528" cy="613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GB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i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101" y="1513930"/>
                <a:ext cx="1690528" cy="613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5">
            <a:extLst>
              <a:ext uri="{FF2B5EF4-FFF2-40B4-BE49-F238E27FC236}">
                <a16:creationId xmlns:a16="http://schemas.microsoft.com/office/drawing/2014/main" id="{7FAC2163-E8E7-4833-AF39-D1B18FB56327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Classifying a discontinuity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85472BA-B008-4F42-80FF-D6D2624B5FFB}"/>
                  </a:ext>
                </a:extLst>
              </p:cNvPr>
              <p:cNvSpPr txBox="1"/>
              <p:nvPr/>
            </p:nvSpPr>
            <p:spPr>
              <a:xfrm>
                <a:off x="3254284" y="2816069"/>
                <a:ext cx="2254059" cy="57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= 0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85472BA-B008-4F42-80FF-D6D2624B5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284" y="2816069"/>
                <a:ext cx="2254059" cy="573427"/>
              </a:xfrm>
              <a:prstGeom prst="rect">
                <a:avLst/>
              </a:prstGeom>
              <a:blipFill>
                <a:blip r:embed="rId5"/>
                <a:stretch>
                  <a:fillRect l="-270" t="-8511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C243A0B7-E06D-4378-BC09-BBF473F56A8C}"/>
              </a:ext>
            </a:extLst>
          </p:cNvPr>
          <p:cNvSpPr txBox="1"/>
          <p:nvPr/>
        </p:nvSpPr>
        <p:spPr>
          <a:xfrm>
            <a:off x="401499" y="2331008"/>
            <a:ext cx="5448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given function is a composite of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BD9E80E-6124-4928-B351-0CA2465E7CC3}"/>
                  </a:ext>
                </a:extLst>
              </p:cNvPr>
              <p:cNvSpPr txBox="1"/>
              <p:nvPr/>
            </p:nvSpPr>
            <p:spPr>
              <a:xfrm>
                <a:off x="5676495" y="2331008"/>
                <a:ext cx="13778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BD9E80E-6124-4928-B351-0CA2465E7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495" y="2331008"/>
                <a:ext cx="1377877" cy="369332"/>
              </a:xfrm>
              <a:prstGeom prst="rect">
                <a:avLst/>
              </a:prstGeom>
              <a:blipFill>
                <a:blip r:embed="rId6"/>
                <a:stretch>
                  <a:fillRect l="-7080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3C53818D-8332-4219-906D-493A40EA3431}"/>
              </a:ext>
            </a:extLst>
          </p:cNvPr>
          <p:cNvSpPr txBox="1"/>
          <p:nvPr/>
        </p:nvSpPr>
        <p:spPr>
          <a:xfrm>
            <a:off x="7417741" y="2331008"/>
            <a:ext cx="859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382476B-A42B-4F78-B691-8D68D70F5899}"/>
                  </a:ext>
                </a:extLst>
              </p:cNvPr>
              <p:cNvSpPr txBox="1"/>
              <p:nvPr/>
            </p:nvSpPr>
            <p:spPr>
              <a:xfrm>
                <a:off x="389398" y="2816069"/>
                <a:ext cx="23664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382476B-A42B-4F78-B691-8D68D70F5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98" y="2816069"/>
                <a:ext cx="2366420" cy="461665"/>
              </a:xfrm>
              <a:prstGeom prst="rect">
                <a:avLst/>
              </a:prstGeom>
              <a:blipFill>
                <a:blip r:embed="rId7"/>
                <a:stretch>
                  <a:fillRect l="-77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C38F30BB-FAE6-4210-B7C1-65C2E1C613B7}"/>
              </a:ext>
            </a:extLst>
          </p:cNvPr>
          <p:cNvSpPr txBox="1"/>
          <p:nvPr/>
        </p:nvSpPr>
        <p:spPr>
          <a:xfrm>
            <a:off x="2301747" y="2816069"/>
            <a:ext cx="107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Since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A08482-EDEB-4372-A782-008BE723BD8C}"/>
              </a:ext>
            </a:extLst>
          </p:cNvPr>
          <p:cNvSpPr txBox="1"/>
          <p:nvPr/>
        </p:nvSpPr>
        <p:spPr>
          <a:xfrm>
            <a:off x="5994573" y="2857543"/>
            <a:ext cx="22762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i="1" dirty="0">
                <a:solidFill>
                  <a:schemeClr val="tx2"/>
                </a:solidFill>
              </a:rPr>
              <a:t>e</a:t>
            </a:r>
            <a:r>
              <a:rPr lang="en-US" i="1" baseline="30000" dirty="0">
                <a:solidFill>
                  <a:schemeClr val="tx2"/>
                </a:solidFill>
              </a:rPr>
              <a:t>x</a:t>
            </a:r>
            <a:endParaRPr lang="en-GB" i="1" baseline="30000" dirty="0">
              <a:solidFill>
                <a:schemeClr val="tx2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B513B8-0C43-4474-B887-D7893870A581}"/>
              </a:ext>
            </a:extLst>
          </p:cNvPr>
          <p:cNvSpPr txBox="1"/>
          <p:nvPr/>
        </p:nvSpPr>
        <p:spPr>
          <a:xfrm>
            <a:off x="5225073" y="2821520"/>
            <a:ext cx="859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7A0A83-B512-4A28-83D9-1FFED4868FDD}"/>
              </a:ext>
            </a:extLst>
          </p:cNvPr>
          <p:cNvSpPr txBox="1"/>
          <p:nvPr/>
        </p:nvSpPr>
        <p:spPr>
          <a:xfrm>
            <a:off x="6222199" y="2802442"/>
            <a:ext cx="21229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4545234-DA67-42A8-AD6D-FAFEE0844092}"/>
              </a:ext>
            </a:extLst>
          </p:cNvPr>
          <p:cNvSpPr txBox="1"/>
          <p:nvPr/>
        </p:nvSpPr>
        <p:spPr>
          <a:xfrm>
            <a:off x="7110538" y="3319244"/>
            <a:ext cx="107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669325E-AA56-4C41-BC6C-51EB0F99B503}"/>
              </a:ext>
            </a:extLst>
          </p:cNvPr>
          <p:cNvSpPr txBox="1"/>
          <p:nvPr/>
        </p:nvSpPr>
        <p:spPr>
          <a:xfrm>
            <a:off x="8183938" y="2796563"/>
            <a:ext cx="960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at 0,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A0D7F39-61A1-4F63-82A1-A7DCEFB8F0B9}"/>
              </a:ext>
            </a:extLst>
          </p:cNvPr>
          <p:cNvSpPr txBox="1"/>
          <p:nvPr/>
        </p:nvSpPr>
        <p:spPr>
          <a:xfrm>
            <a:off x="389398" y="3334430"/>
            <a:ext cx="6908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may apply the composite function theorem.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04D3D2E-CDF2-49E7-B180-953C01954E51}"/>
                  </a:ext>
                </a:extLst>
              </p:cNvPr>
              <p:cNvSpPr txBox="1"/>
              <p:nvPr/>
            </p:nvSpPr>
            <p:spPr>
              <a:xfrm>
                <a:off x="1721752" y="4301913"/>
                <a:ext cx="2600977" cy="5938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GB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04D3D2E-CDF2-49E7-B180-953C01954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752" y="4301913"/>
                <a:ext cx="2600977" cy="5938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FEB11AF-7C90-4F55-AFD0-2DBD3D8B7E16}"/>
                  </a:ext>
                </a:extLst>
              </p:cNvPr>
              <p:cNvSpPr txBox="1"/>
              <p:nvPr/>
            </p:nvSpPr>
            <p:spPr>
              <a:xfrm>
                <a:off x="3606021" y="4243612"/>
                <a:ext cx="1513430" cy="5390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FEB11AF-7C90-4F55-AFD0-2DBD3D8B7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021" y="4243612"/>
                <a:ext cx="1513430" cy="5390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4C44A6E9-8207-4727-830B-329DBC64716A}"/>
              </a:ext>
            </a:extLst>
          </p:cNvPr>
          <p:cNvSpPr txBox="1"/>
          <p:nvPr/>
        </p:nvSpPr>
        <p:spPr>
          <a:xfrm>
            <a:off x="5603179" y="4286182"/>
            <a:ext cx="1249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/>
                </a:solidFill>
              </a:rPr>
              <a:t>e</a:t>
            </a:r>
            <a:r>
              <a:rPr lang="en-US" baseline="30000" dirty="0">
                <a:solidFill>
                  <a:schemeClr val="tx2"/>
                </a:solidFill>
              </a:rPr>
              <a:t>0</a:t>
            </a:r>
            <a:endParaRPr lang="en-GB" baseline="30000" dirty="0">
              <a:solidFill>
                <a:schemeClr val="tx2"/>
              </a:solidFill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894D2716-9C46-43CE-8E53-08D97FCCC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706" y="4334951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808AE738-8A62-4CBC-A8F9-DBA1694E2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0601" y="4299270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227">
            <a:extLst>
              <a:ext uri="{FF2B5EF4-FFF2-40B4-BE49-F238E27FC236}">
                <a16:creationId xmlns:a16="http://schemas.microsoft.com/office/drawing/2014/main" id="{401355AF-7F51-4D51-A680-587B8F275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1377" y="4322762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D980662-C1C1-4D26-8BF3-E4C7E251D719}"/>
              </a:ext>
            </a:extLst>
          </p:cNvPr>
          <p:cNvSpPr txBox="1"/>
          <p:nvPr/>
        </p:nvSpPr>
        <p:spPr>
          <a:xfrm>
            <a:off x="6564923" y="4322762"/>
            <a:ext cx="691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1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63C717C-3E6F-48F0-878B-3EDF9D8AE2B5}"/>
              </a:ext>
            </a:extLst>
          </p:cNvPr>
          <p:cNvSpPr txBox="1"/>
          <p:nvPr/>
        </p:nvSpPr>
        <p:spPr>
          <a:xfrm>
            <a:off x="310485" y="878479"/>
            <a:ext cx="1991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2:</a:t>
            </a:r>
            <a:endParaRPr lang="en-GB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8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53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282038" y="624512"/>
            <a:ext cx="8544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Suppose that 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is continuous over a closed, bounded interval 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[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a, b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].</a:t>
            </a:r>
            <a:endParaRPr lang="en-GB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3DCA4B-A88C-46DC-B417-D1F8C7C8C227}"/>
              </a:ext>
            </a:extLst>
          </p:cNvPr>
          <p:cNvSpPr txBox="1"/>
          <p:nvPr/>
        </p:nvSpPr>
        <p:spPr>
          <a:xfrm>
            <a:off x="285928" y="1376816"/>
            <a:ext cx="23638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then there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A3C43-47D7-4BED-964C-D88BEEB19649}"/>
              </a:ext>
            </a:extLst>
          </p:cNvPr>
          <p:cNvSpPr txBox="1"/>
          <p:nvPr/>
        </p:nvSpPr>
        <p:spPr>
          <a:xfrm>
            <a:off x="1953477" y="1377619"/>
            <a:ext cx="39700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a number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such that: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287237" y="1000500"/>
            <a:ext cx="6504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is any real number between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4F0E30DC-BFA0-4341-9B0D-5080BACB37FB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Intermediate value theorem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2DA948-5762-4005-B082-0BA76B84F5BF}"/>
              </a:ext>
            </a:extLst>
          </p:cNvPr>
          <p:cNvSpPr txBox="1"/>
          <p:nvPr/>
        </p:nvSpPr>
        <p:spPr>
          <a:xfrm>
            <a:off x="483178" y="1740418"/>
            <a:ext cx="16473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1.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 &lt; c &lt; b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663A92-BF60-4A11-81C1-7C28F5AA6C4C}"/>
              </a:ext>
            </a:extLst>
          </p:cNvPr>
          <p:cNvSpPr txBox="1"/>
          <p:nvPr/>
        </p:nvSpPr>
        <p:spPr>
          <a:xfrm>
            <a:off x="483178" y="2114944"/>
            <a:ext cx="16473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2.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 = M</a:t>
            </a:r>
            <a:endParaRPr lang="en-GB" i="1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6B0BE011-6B04-4F38-98EE-07140C7789D8}"/>
              </a:ext>
            </a:extLst>
          </p:cNvPr>
          <p:cNvGrpSpPr/>
          <p:nvPr/>
        </p:nvGrpSpPr>
        <p:grpSpPr>
          <a:xfrm>
            <a:off x="5575957" y="1285371"/>
            <a:ext cx="3510810" cy="3705225"/>
            <a:chOff x="5575957" y="1285371"/>
            <a:chExt cx="3510810" cy="370522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B11390F-6A26-4F76-AE9A-A204C3809C22}"/>
                </a:ext>
              </a:extLst>
            </p:cNvPr>
            <p:cNvSpPr/>
            <p:nvPr/>
          </p:nvSpPr>
          <p:spPr>
            <a:xfrm>
              <a:off x="5700835" y="1754485"/>
              <a:ext cx="3072384" cy="3072384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1598202-74CB-43AF-818D-814D6889AC14}"/>
                </a:ext>
              </a:extLst>
            </p:cNvPr>
            <p:cNvCxnSpPr/>
            <p:nvPr/>
          </p:nvCxnSpPr>
          <p:spPr>
            <a:xfrm>
              <a:off x="5575957" y="4499078"/>
              <a:ext cx="338328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EF5488B-152E-4B99-A6DC-93D5F7CF9DD7}"/>
                </a:ext>
              </a:extLst>
            </p:cNvPr>
            <p:cNvCxnSpPr/>
            <p:nvPr/>
          </p:nvCxnSpPr>
          <p:spPr>
            <a:xfrm>
              <a:off x="6071221" y="1607316"/>
              <a:ext cx="0" cy="338328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A9B5AE5-516C-49D1-9288-ACD9998A44A6}"/>
                </a:ext>
              </a:extLst>
            </p:cNvPr>
            <p:cNvSpPr txBox="1"/>
            <p:nvPr/>
          </p:nvSpPr>
          <p:spPr>
            <a:xfrm>
              <a:off x="8739927" y="4411897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x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7509237-A26D-47D9-90C4-E1188E4323EE}"/>
                </a:ext>
              </a:extLst>
            </p:cNvPr>
            <p:cNvSpPr txBox="1"/>
            <p:nvPr/>
          </p:nvSpPr>
          <p:spPr>
            <a:xfrm>
              <a:off x="5771192" y="1285371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y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91379D0F-6C1B-47FD-8666-424B82B08246}"/>
              </a:ext>
            </a:extLst>
          </p:cNvPr>
          <p:cNvSpPr txBox="1"/>
          <p:nvPr/>
        </p:nvSpPr>
        <p:spPr>
          <a:xfrm>
            <a:off x="182932" y="2547140"/>
            <a:ext cx="53342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Intermediate Value Theorem is really saying is that a continuous function will take on all values between 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2867C2-F405-4274-967D-C55DDD8979D0}"/>
              </a:ext>
            </a:extLst>
          </p:cNvPr>
          <p:cNvSpPr/>
          <p:nvPr/>
        </p:nvSpPr>
        <p:spPr>
          <a:xfrm>
            <a:off x="6152245" y="1834742"/>
            <a:ext cx="2236763" cy="2419643"/>
          </a:xfrm>
          <a:custGeom>
            <a:avLst/>
            <a:gdLst>
              <a:gd name="connsiteX0" fmla="*/ 0 w 2236763"/>
              <a:gd name="connsiteY0" fmla="*/ 2250831 h 2250831"/>
              <a:gd name="connsiteX1" fmla="*/ 478301 w 2236763"/>
              <a:gd name="connsiteY1" fmla="*/ 900333 h 2250831"/>
              <a:gd name="connsiteX2" fmla="*/ 1420837 w 2236763"/>
              <a:gd name="connsiteY2" fmla="*/ 1294228 h 2250831"/>
              <a:gd name="connsiteX3" fmla="*/ 2236763 w 2236763"/>
              <a:gd name="connsiteY3" fmla="*/ 0 h 2250831"/>
              <a:gd name="connsiteX0" fmla="*/ 0 w 2236763"/>
              <a:gd name="connsiteY0" fmla="*/ 2419643 h 2419643"/>
              <a:gd name="connsiteX1" fmla="*/ 478301 w 2236763"/>
              <a:gd name="connsiteY1" fmla="*/ 1069145 h 2419643"/>
              <a:gd name="connsiteX2" fmla="*/ 1420837 w 2236763"/>
              <a:gd name="connsiteY2" fmla="*/ 1463040 h 2419643"/>
              <a:gd name="connsiteX3" fmla="*/ 2236763 w 2236763"/>
              <a:gd name="connsiteY3" fmla="*/ 0 h 2419643"/>
              <a:gd name="connsiteX0" fmla="*/ 0 w 2236763"/>
              <a:gd name="connsiteY0" fmla="*/ 2419643 h 2419643"/>
              <a:gd name="connsiteX1" fmla="*/ 478301 w 2236763"/>
              <a:gd name="connsiteY1" fmla="*/ 1069145 h 2419643"/>
              <a:gd name="connsiteX2" fmla="*/ 1420837 w 2236763"/>
              <a:gd name="connsiteY2" fmla="*/ 1463040 h 2419643"/>
              <a:gd name="connsiteX3" fmla="*/ 2236763 w 2236763"/>
              <a:gd name="connsiteY3" fmla="*/ 0 h 241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6763" h="2419643">
                <a:moveTo>
                  <a:pt x="0" y="2419643"/>
                </a:moveTo>
                <a:cubicBezTo>
                  <a:pt x="120747" y="1824111"/>
                  <a:pt x="241495" y="1228579"/>
                  <a:pt x="478301" y="1069145"/>
                </a:cubicBezTo>
                <a:cubicBezTo>
                  <a:pt x="715107" y="909711"/>
                  <a:pt x="1127760" y="1613095"/>
                  <a:pt x="1420837" y="1463040"/>
                </a:cubicBezTo>
                <a:cubicBezTo>
                  <a:pt x="1713914" y="1312985"/>
                  <a:pt x="1975338" y="600221"/>
                  <a:pt x="2236763" y="0"/>
                </a:cubicBezTo>
              </a:path>
            </a:pathLst>
          </a:custGeom>
          <a:noFill/>
          <a:ln w="25400">
            <a:solidFill>
              <a:srgbClr val="2B2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23744C0-D553-4765-8C96-7D050A67769D}"/>
              </a:ext>
            </a:extLst>
          </p:cNvPr>
          <p:cNvSpPr txBox="1"/>
          <p:nvPr/>
        </p:nvSpPr>
        <p:spPr>
          <a:xfrm>
            <a:off x="6107415" y="4517407"/>
            <a:ext cx="336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endParaRPr lang="en-GB" sz="20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31FD278-DD0A-4507-A594-F66DB13B8D3B}"/>
              </a:ext>
            </a:extLst>
          </p:cNvPr>
          <p:cNvCxnSpPr>
            <a:cxnSpLocks/>
          </p:cNvCxnSpPr>
          <p:nvPr/>
        </p:nvCxnSpPr>
        <p:spPr>
          <a:xfrm>
            <a:off x="6280967" y="4477505"/>
            <a:ext cx="0" cy="137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01ED8E57-5515-4C3E-A044-FB0D58F36138}"/>
              </a:ext>
            </a:extLst>
          </p:cNvPr>
          <p:cNvSpPr txBox="1"/>
          <p:nvPr/>
        </p:nvSpPr>
        <p:spPr>
          <a:xfrm>
            <a:off x="7890360" y="4528931"/>
            <a:ext cx="336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endParaRPr lang="en-GB" sz="20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35322F5-677D-4D9D-98DB-370A26972479}"/>
              </a:ext>
            </a:extLst>
          </p:cNvPr>
          <p:cNvCxnSpPr>
            <a:cxnSpLocks/>
          </p:cNvCxnSpPr>
          <p:nvPr/>
        </p:nvCxnSpPr>
        <p:spPr>
          <a:xfrm>
            <a:off x="8063912" y="4489029"/>
            <a:ext cx="0" cy="137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CF3F6D5-69B0-44A3-B01B-50B8A6C36689}"/>
              </a:ext>
            </a:extLst>
          </p:cNvPr>
          <p:cNvCxnSpPr/>
          <p:nvPr/>
        </p:nvCxnSpPr>
        <p:spPr>
          <a:xfrm>
            <a:off x="6280967" y="3617822"/>
            <a:ext cx="0" cy="8778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E695955-9B44-4D43-89DA-FA2C2FADB023}"/>
              </a:ext>
            </a:extLst>
          </p:cNvPr>
          <p:cNvCxnSpPr/>
          <p:nvPr/>
        </p:nvCxnSpPr>
        <p:spPr>
          <a:xfrm>
            <a:off x="8053499" y="2649177"/>
            <a:ext cx="0" cy="1828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CC1D496-FA42-4226-A89F-343CF9F94E84}"/>
              </a:ext>
            </a:extLst>
          </p:cNvPr>
          <p:cNvSpPr/>
          <p:nvPr/>
        </p:nvSpPr>
        <p:spPr>
          <a:xfrm>
            <a:off x="6284302" y="2629963"/>
            <a:ext cx="1757967" cy="998113"/>
          </a:xfrm>
          <a:custGeom>
            <a:avLst/>
            <a:gdLst>
              <a:gd name="connsiteX0" fmla="*/ 0 w 1757967"/>
              <a:gd name="connsiteY0" fmla="*/ 1017431 h 1017431"/>
              <a:gd name="connsiteX1" fmla="*/ 347730 w 1757967"/>
              <a:gd name="connsiteY1" fmla="*/ 289774 h 1017431"/>
              <a:gd name="connsiteX2" fmla="*/ 1197736 w 1757967"/>
              <a:gd name="connsiteY2" fmla="*/ 727656 h 1017431"/>
              <a:gd name="connsiteX3" fmla="*/ 1757967 w 1757967"/>
              <a:gd name="connsiteY3" fmla="*/ 0 h 1017431"/>
              <a:gd name="connsiteX0" fmla="*/ 0 w 1757967"/>
              <a:gd name="connsiteY0" fmla="*/ 1017431 h 1017431"/>
              <a:gd name="connsiteX1" fmla="*/ 431443 w 1757967"/>
              <a:gd name="connsiteY1" fmla="*/ 264016 h 1017431"/>
              <a:gd name="connsiteX2" fmla="*/ 1197736 w 1757967"/>
              <a:gd name="connsiteY2" fmla="*/ 727656 h 1017431"/>
              <a:gd name="connsiteX3" fmla="*/ 1757967 w 1757967"/>
              <a:gd name="connsiteY3" fmla="*/ 0 h 1017431"/>
              <a:gd name="connsiteX0" fmla="*/ 0 w 1757967"/>
              <a:gd name="connsiteY0" fmla="*/ 1017431 h 1017431"/>
              <a:gd name="connsiteX1" fmla="*/ 431443 w 1757967"/>
              <a:gd name="connsiteY1" fmla="*/ 264016 h 1017431"/>
              <a:gd name="connsiteX2" fmla="*/ 1210615 w 1757967"/>
              <a:gd name="connsiteY2" fmla="*/ 708337 h 1017431"/>
              <a:gd name="connsiteX3" fmla="*/ 1757967 w 1757967"/>
              <a:gd name="connsiteY3" fmla="*/ 0 h 1017431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64406"/>
              <a:gd name="connsiteY0" fmla="*/ 998113 h 998113"/>
              <a:gd name="connsiteX1" fmla="*/ 431443 w 1764406"/>
              <a:gd name="connsiteY1" fmla="*/ 244698 h 998113"/>
              <a:gd name="connsiteX2" fmla="*/ 1210615 w 1764406"/>
              <a:gd name="connsiteY2" fmla="*/ 689019 h 998113"/>
              <a:gd name="connsiteX3" fmla="*/ 1764406 w 1764406"/>
              <a:gd name="connsiteY3" fmla="*/ 0 h 998113"/>
              <a:gd name="connsiteX0" fmla="*/ 0 w 1745088"/>
              <a:gd name="connsiteY0" fmla="*/ 998113 h 998113"/>
              <a:gd name="connsiteX1" fmla="*/ 412125 w 1745088"/>
              <a:gd name="connsiteY1" fmla="*/ 244698 h 998113"/>
              <a:gd name="connsiteX2" fmla="*/ 1191297 w 1745088"/>
              <a:gd name="connsiteY2" fmla="*/ 689019 h 998113"/>
              <a:gd name="connsiteX3" fmla="*/ 1745088 w 1745088"/>
              <a:gd name="connsiteY3" fmla="*/ 0 h 998113"/>
              <a:gd name="connsiteX0" fmla="*/ 0 w 1745088"/>
              <a:gd name="connsiteY0" fmla="*/ 998113 h 998113"/>
              <a:gd name="connsiteX1" fmla="*/ 412125 w 1745088"/>
              <a:gd name="connsiteY1" fmla="*/ 244698 h 998113"/>
              <a:gd name="connsiteX2" fmla="*/ 1191297 w 1745088"/>
              <a:gd name="connsiteY2" fmla="*/ 689019 h 998113"/>
              <a:gd name="connsiteX3" fmla="*/ 1745088 w 1745088"/>
              <a:gd name="connsiteY3" fmla="*/ 0 h 998113"/>
              <a:gd name="connsiteX0" fmla="*/ 0 w 1757967"/>
              <a:gd name="connsiteY0" fmla="*/ 998113 h 998113"/>
              <a:gd name="connsiteX1" fmla="*/ 425004 w 1757967"/>
              <a:gd name="connsiteY1" fmla="*/ 244698 h 998113"/>
              <a:gd name="connsiteX2" fmla="*/ 1204176 w 1757967"/>
              <a:gd name="connsiteY2" fmla="*/ 689019 h 998113"/>
              <a:gd name="connsiteX3" fmla="*/ 1757967 w 1757967"/>
              <a:gd name="connsiteY3" fmla="*/ 0 h 998113"/>
              <a:gd name="connsiteX0" fmla="*/ 0 w 1757967"/>
              <a:gd name="connsiteY0" fmla="*/ 998113 h 998113"/>
              <a:gd name="connsiteX1" fmla="*/ 425004 w 1757967"/>
              <a:gd name="connsiteY1" fmla="*/ 244698 h 998113"/>
              <a:gd name="connsiteX2" fmla="*/ 1204176 w 1757967"/>
              <a:gd name="connsiteY2" fmla="*/ 689019 h 998113"/>
              <a:gd name="connsiteX3" fmla="*/ 1757967 w 1757967"/>
              <a:gd name="connsiteY3" fmla="*/ 0 h 99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7967" h="998113">
                <a:moveTo>
                  <a:pt x="0" y="998113"/>
                </a:moveTo>
                <a:cubicBezTo>
                  <a:pt x="86933" y="645554"/>
                  <a:pt x="230748" y="257577"/>
                  <a:pt x="425004" y="244698"/>
                </a:cubicBezTo>
                <a:cubicBezTo>
                  <a:pt x="619260" y="231819"/>
                  <a:pt x="969137" y="705118"/>
                  <a:pt x="1204176" y="689019"/>
                </a:cubicBezTo>
                <a:cubicBezTo>
                  <a:pt x="1452095" y="653602"/>
                  <a:pt x="1595371" y="339680"/>
                  <a:pt x="175796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242B35A-3591-4D64-89E8-B258C727896E}"/>
              </a:ext>
            </a:extLst>
          </p:cNvPr>
          <p:cNvCxnSpPr>
            <a:cxnSpLocks/>
          </p:cNvCxnSpPr>
          <p:nvPr/>
        </p:nvCxnSpPr>
        <p:spPr>
          <a:xfrm flipH="1">
            <a:off x="6071221" y="2628170"/>
            <a:ext cx="19926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5E4D459-4107-4269-8CB3-14A819503015}"/>
              </a:ext>
            </a:extLst>
          </p:cNvPr>
          <p:cNvCxnSpPr>
            <a:cxnSpLocks/>
          </p:cNvCxnSpPr>
          <p:nvPr/>
        </p:nvCxnSpPr>
        <p:spPr>
          <a:xfrm>
            <a:off x="6071221" y="3630700"/>
            <a:ext cx="21308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42020A21-966D-496C-81AE-0B901CCBC9F5}"/>
              </a:ext>
            </a:extLst>
          </p:cNvPr>
          <p:cNvSpPr txBox="1"/>
          <p:nvPr/>
        </p:nvSpPr>
        <p:spPr>
          <a:xfrm>
            <a:off x="5625528" y="3439933"/>
            <a:ext cx="5267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18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 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6DB3079-3FFB-4A70-AC77-A2B44E614A78}"/>
              </a:ext>
            </a:extLst>
          </p:cNvPr>
          <p:cNvSpPr txBox="1"/>
          <p:nvPr/>
        </p:nvSpPr>
        <p:spPr>
          <a:xfrm>
            <a:off x="5622390" y="2438373"/>
            <a:ext cx="5267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18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 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2B77440-75A4-4E19-A298-05F3D25D2911}"/>
              </a:ext>
            </a:extLst>
          </p:cNvPr>
          <p:cNvSpPr txBox="1"/>
          <p:nvPr/>
        </p:nvSpPr>
        <p:spPr>
          <a:xfrm>
            <a:off x="188009" y="3509230"/>
            <a:ext cx="52843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we pick any value,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, that is between the value of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and the value of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B8D2011-BBF8-41C5-9677-76CD44C7C6E4}"/>
              </a:ext>
            </a:extLst>
          </p:cNvPr>
          <p:cNvSpPr txBox="1"/>
          <p:nvPr/>
        </p:nvSpPr>
        <p:spPr>
          <a:xfrm>
            <a:off x="5668008" y="2937651"/>
            <a:ext cx="336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M</a:t>
            </a:r>
            <a:endParaRPr lang="en-GB" sz="20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6390AD9-71EE-44FE-B066-A877DED06D8C}"/>
              </a:ext>
            </a:extLst>
          </p:cNvPr>
          <p:cNvCxnSpPr>
            <a:cxnSpLocks/>
          </p:cNvCxnSpPr>
          <p:nvPr/>
        </p:nvCxnSpPr>
        <p:spPr>
          <a:xfrm>
            <a:off x="6062506" y="3144722"/>
            <a:ext cx="38404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EBF9CA83-8CC8-4E80-81C8-37ED2A5C23EE}"/>
              </a:ext>
            </a:extLst>
          </p:cNvPr>
          <p:cNvSpPr txBox="1"/>
          <p:nvPr/>
        </p:nvSpPr>
        <p:spPr>
          <a:xfrm>
            <a:off x="167328" y="4158367"/>
            <a:ext cx="53719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 draw a line straight out from this point</a:t>
            </a:r>
            <a:endParaRPr lang="en-GB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420C684-B7AF-43A6-9024-F2DF33B71F3E}"/>
              </a:ext>
            </a:extLst>
          </p:cNvPr>
          <p:cNvCxnSpPr/>
          <p:nvPr/>
        </p:nvCxnSpPr>
        <p:spPr>
          <a:xfrm>
            <a:off x="6443762" y="3196438"/>
            <a:ext cx="0" cy="13075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5E057FDC-8AD4-45CE-B941-A86007D191EC}"/>
              </a:ext>
            </a:extLst>
          </p:cNvPr>
          <p:cNvSpPr txBox="1"/>
          <p:nvPr/>
        </p:nvSpPr>
        <p:spPr>
          <a:xfrm>
            <a:off x="6300207" y="4414610"/>
            <a:ext cx="415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1</a:t>
            </a:r>
            <a:endParaRPr lang="en-GB" sz="2000" i="1" baseline="-25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E78B8AA-0B96-4B63-B767-D87AC3B7BD7B}"/>
              </a:ext>
            </a:extLst>
          </p:cNvPr>
          <p:cNvSpPr txBox="1"/>
          <p:nvPr/>
        </p:nvSpPr>
        <p:spPr>
          <a:xfrm>
            <a:off x="127754" y="4593371"/>
            <a:ext cx="53719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line will hit the graph in at least one point</a:t>
            </a:r>
            <a:endParaRPr lang="en-GB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89B424F-BD7C-4636-83B9-B6C5B0680918}"/>
              </a:ext>
            </a:extLst>
          </p:cNvPr>
          <p:cNvSpPr txBox="1"/>
          <p:nvPr/>
        </p:nvSpPr>
        <p:spPr>
          <a:xfrm>
            <a:off x="76199" y="5211025"/>
            <a:ext cx="79660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Also, the function may take on the value at more than one place.</a:t>
            </a:r>
            <a:endParaRPr lang="en-GB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70981F6-1455-48D2-B9A6-855C9AD88A5D}"/>
              </a:ext>
            </a:extLst>
          </p:cNvPr>
          <p:cNvSpPr txBox="1"/>
          <p:nvPr/>
        </p:nvSpPr>
        <p:spPr>
          <a:xfrm>
            <a:off x="682249" y="4892212"/>
            <a:ext cx="84617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, somewhere between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and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the function will take on the value of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M</a:t>
            </a:r>
            <a:endParaRPr lang="en-GB" sz="20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D96E145-94DA-47B8-9B3D-06FE4C523498}"/>
              </a:ext>
            </a:extLst>
          </p:cNvPr>
          <p:cNvCxnSpPr>
            <a:cxnSpLocks/>
          </p:cNvCxnSpPr>
          <p:nvPr/>
        </p:nvCxnSpPr>
        <p:spPr>
          <a:xfrm>
            <a:off x="6442647" y="3144122"/>
            <a:ext cx="731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4650E25-910E-41ED-A66E-7EE123FC8893}"/>
              </a:ext>
            </a:extLst>
          </p:cNvPr>
          <p:cNvCxnSpPr>
            <a:cxnSpLocks/>
          </p:cNvCxnSpPr>
          <p:nvPr/>
        </p:nvCxnSpPr>
        <p:spPr>
          <a:xfrm>
            <a:off x="7158840" y="3144122"/>
            <a:ext cx="61264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46DCB40-66C5-47B3-8670-26A7DAFD8C63}"/>
              </a:ext>
            </a:extLst>
          </p:cNvPr>
          <p:cNvCxnSpPr/>
          <p:nvPr/>
        </p:nvCxnSpPr>
        <p:spPr>
          <a:xfrm>
            <a:off x="7185643" y="3181472"/>
            <a:ext cx="0" cy="13075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A2688DD-9C1F-409A-94A2-1A7A58F9ED92}"/>
              </a:ext>
            </a:extLst>
          </p:cNvPr>
          <p:cNvSpPr txBox="1"/>
          <p:nvPr/>
        </p:nvSpPr>
        <p:spPr>
          <a:xfrm>
            <a:off x="7042088" y="4399644"/>
            <a:ext cx="41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endParaRPr lang="en-GB" sz="2000" i="1" baseline="-25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941935A-4FF9-491B-B477-053054F8EE64}"/>
              </a:ext>
            </a:extLst>
          </p:cNvPr>
          <p:cNvCxnSpPr/>
          <p:nvPr/>
        </p:nvCxnSpPr>
        <p:spPr>
          <a:xfrm>
            <a:off x="7750467" y="3166249"/>
            <a:ext cx="0" cy="13075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E05AD2BC-8719-4DF9-9C2F-6EB92EA36990}"/>
              </a:ext>
            </a:extLst>
          </p:cNvPr>
          <p:cNvSpPr txBox="1"/>
          <p:nvPr/>
        </p:nvSpPr>
        <p:spPr>
          <a:xfrm>
            <a:off x="7606912" y="4384421"/>
            <a:ext cx="41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3</a:t>
            </a:r>
            <a:endParaRPr lang="en-GB" sz="2000" i="1" baseline="-25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290285C-4ABB-4F94-AB7A-7A59416EA213}"/>
              </a:ext>
            </a:extLst>
          </p:cNvPr>
          <p:cNvSpPr txBox="1"/>
          <p:nvPr/>
        </p:nvSpPr>
        <p:spPr>
          <a:xfrm>
            <a:off x="116519" y="5525964"/>
            <a:ext cx="884271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Intermediate Value Theorem tells us that a function will take the value of M somewhere between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and </a:t>
            </a:r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b,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but it doesn’t tell us where it will take the value, nor does it tell us how many times it will take the value.</a:t>
            </a:r>
            <a:endParaRPr lang="en-GB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6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33" grpId="0"/>
      <p:bldP spid="23" grpId="0"/>
      <p:bldP spid="25" grpId="0"/>
      <p:bldP spid="66" grpId="0"/>
      <p:bldP spid="8" grpId="0" animBg="1"/>
      <p:bldP spid="67" grpId="0"/>
      <p:bldP spid="69" grpId="0"/>
      <p:bldP spid="9" grpId="0" animBg="1"/>
      <p:bldP spid="76" grpId="0"/>
      <p:bldP spid="77" grpId="0"/>
      <p:bldP spid="79" grpId="0"/>
      <p:bldP spid="80" grpId="0"/>
      <p:bldP spid="83" grpId="0"/>
      <p:bldP spid="85" grpId="0"/>
      <p:bldP spid="86" grpId="0"/>
      <p:bldP spid="88" grpId="0"/>
      <p:bldP spid="90" grpId="0"/>
      <p:bldP spid="94" grpId="0"/>
      <p:bldP spid="96" grpId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330084" y="722330"/>
            <a:ext cx="8483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nice use of the Intermediate Value Theorem is to prove the existence of roots of equations as the following example shows.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327578" y="1871849"/>
            <a:ext cx="82954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Show that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= 2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− 5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− 10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+ 5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has a root somewhere in the interval 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[−1,2].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D9F40C-D5EE-484D-9E88-A2C82C0F0D77}"/>
              </a:ext>
            </a:extLst>
          </p:cNvPr>
          <p:cNvSpPr txBox="1"/>
          <p:nvPr/>
        </p:nvSpPr>
        <p:spPr>
          <a:xfrm>
            <a:off x="243171" y="3714194"/>
            <a:ext cx="84838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In other words, we want to show that there is a number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 such that</a:t>
            </a:r>
          </a:p>
          <a:p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−1 &lt;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c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&lt; 2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 and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 = 0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.</a:t>
            </a:r>
            <a:endParaRPr lang="en-GB" sz="200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0D00B-9BCA-4F50-9F4D-EBECFBABEF8F}"/>
              </a:ext>
            </a:extLst>
          </p:cNvPr>
          <p:cNvSpPr txBox="1"/>
          <p:nvPr/>
        </p:nvSpPr>
        <p:spPr>
          <a:xfrm>
            <a:off x="224581" y="5560221"/>
            <a:ext cx="8694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All we need to do is to show that the function is continuous and that  </a:t>
            </a:r>
          </a:p>
          <a:p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M 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= 0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is between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(−1)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and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(2)</a:t>
            </a:r>
            <a:endParaRPr lang="en-GB" sz="2000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33E650-7815-4D8F-86A6-397AD4ED63AD}"/>
              </a:ext>
            </a:extLst>
          </p:cNvPr>
          <p:cNvSpPr txBox="1"/>
          <p:nvPr/>
        </p:nvSpPr>
        <p:spPr>
          <a:xfrm>
            <a:off x="243170" y="2825319"/>
            <a:ext cx="84838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What we’re really asking here is whether or not the function will take on the value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 = 0 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somewhere between -1 and 2. </a:t>
            </a:r>
            <a:endParaRPr lang="en-GB" sz="200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48F1C0-C338-4487-AA42-5356C8F003B7}"/>
              </a:ext>
            </a:extLst>
          </p:cNvPr>
          <p:cNvSpPr txBox="1"/>
          <p:nvPr/>
        </p:nvSpPr>
        <p:spPr>
          <a:xfrm>
            <a:off x="251377" y="4462906"/>
            <a:ext cx="88164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If we define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 = 0 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and acknowledge that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= −1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 and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b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= 2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 we can see that these two condition on 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</a:rPr>
              <a:t> are exactly the conclusions of the Intermediate Value Theorem.</a:t>
            </a:r>
            <a:endParaRPr lang="en-GB" sz="2000" dirty="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436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24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330084" y="722330"/>
            <a:ext cx="8483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nice use of the Intermediate Value Theorem is to prove the existence of roots of equations as the following example shows.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327578" y="1871849"/>
            <a:ext cx="82954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Show that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= 2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− 5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− 10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+ 5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has a root somewhere in the interval 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[−1,2].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0D00B-9BCA-4F50-9F4D-EBECFBABEF8F}"/>
              </a:ext>
            </a:extLst>
          </p:cNvPr>
          <p:cNvSpPr txBox="1"/>
          <p:nvPr/>
        </p:nvSpPr>
        <p:spPr>
          <a:xfrm>
            <a:off x="327578" y="2574987"/>
            <a:ext cx="8694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All we need to do is to show that the function is continuous and that  </a:t>
            </a:r>
          </a:p>
          <a:p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M 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= 0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is between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(−1)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and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(2)</a:t>
            </a:r>
            <a:endParaRPr lang="en-GB" sz="2000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919072-8B1A-4634-9C18-3A9E720DB70A}"/>
              </a:ext>
            </a:extLst>
          </p:cNvPr>
          <p:cNvSpPr txBox="1"/>
          <p:nvPr/>
        </p:nvSpPr>
        <p:spPr>
          <a:xfrm>
            <a:off x="228600" y="3212533"/>
            <a:ext cx="4445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To do this all we need to do is compute,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0EB38A-9BB9-43C3-8006-1AB56A8FEE4B}"/>
              </a:ext>
            </a:extLst>
          </p:cNvPr>
          <p:cNvSpPr txBox="1"/>
          <p:nvPr/>
        </p:nvSpPr>
        <p:spPr>
          <a:xfrm>
            <a:off x="4674495" y="3177864"/>
            <a:ext cx="1013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(−1) =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340378-192F-48F6-B9EE-72C1C227804D}"/>
              </a:ext>
            </a:extLst>
          </p:cNvPr>
          <p:cNvSpPr txBox="1"/>
          <p:nvPr/>
        </p:nvSpPr>
        <p:spPr>
          <a:xfrm>
            <a:off x="5494944" y="3162906"/>
            <a:ext cx="3527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2(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− 5(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− 10(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+ 5</a:t>
            </a:r>
            <a:endParaRPr lang="en-GB" sz="2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739F3E-2712-4C68-B5F7-D8C77EAC7E17}"/>
              </a:ext>
            </a:extLst>
          </p:cNvPr>
          <p:cNvSpPr txBox="1"/>
          <p:nvPr/>
        </p:nvSpPr>
        <p:spPr>
          <a:xfrm>
            <a:off x="5274886" y="351556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8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FC57E4-1F93-48CB-B5F3-91970C928D3C}"/>
              </a:ext>
            </a:extLst>
          </p:cNvPr>
          <p:cNvSpPr txBox="1"/>
          <p:nvPr/>
        </p:nvSpPr>
        <p:spPr>
          <a:xfrm>
            <a:off x="4719879" y="3831624"/>
            <a:ext cx="1013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(2) =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8F659F-04D0-4CA3-BA7D-B10C6F2E23EA}"/>
              </a:ext>
            </a:extLst>
          </p:cNvPr>
          <p:cNvSpPr txBox="1"/>
          <p:nvPr/>
        </p:nvSpPr>
        <p:spPr>
          <a:xfrm>
            <a:off x="5540328" y="3816666"/>
            <a:ext cx="3527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2(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− 5(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− 10(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+ 5</a:t>
            </a:r>
            <a:endParaRPr lang="en-GB" sz="2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E0E6C7-675B-4359-838D-88CE90B83AA0}"/>
              </a:ext>
            </a:extLst>
          </p:cNvPr>
          <p:cNvSpPr txBox="1"/>
          <p:nvPr/>
        </p:nvSpPr>
        <p:spPr>
          <a:xfrm>
            <a:off x="5320270" y="416932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19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0691C-9004-4869-9F3F-7AFDBD615A70}"/>
              </a:ext>
            </a:extLst>
          </p:cNvPr>
          <p:cNvSpPr txBox="1"/>
          <p:nvPr/>
        </p:nvSpPr>
        <p:spPr>
          <a:xfrm>
            <a:off x="327578" y="4344305"/>
            <a:ext cx="20721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So, we have,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B8EC26-9AB6-4D6B-93B8-6A10ED2D688B}"/>
              </a:ext>
            </a:extLst>
          </p:cNvPr>
          <p:cNvSpPr txBox="1"/>
          <p:nvPr/>
        </p:nvSpPr>
        <p:spPr>
          <a:xfrm>
            <a:off x="2460091" y="4381363"/>
            <a:ext cx="24073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p</a:t>
            </a:r>
            <a:r>
              <a:rPr lang="en-GB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(2) &lt; 0 &lt; </a:t>
            </a:r>
            <a:r>
              <a:rPr lang="en-GB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GB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(−1)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92DC35-1E3B-4A3D-91E0-029FBB803EA8}"/>
              </a:ext>
            </a:extLst>
          </p:cNvPr>
          <p:cNvSpPr txBox="1"/>
          <p:nvPr/>
        </p:nvSpPr>
        <p:spPr>
          <a:xfrm>
            <a:off x="328831" y="4826833"/>
            <a:ext cx="848633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Therefore 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M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= 0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 is between 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(−1) and 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(2) and since 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) is a polynomial it’s continuous everywhere and so it’s continuous on the interval [−1,2]. So by the Intermediate Value Theorem there must be a number −1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&lt; 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c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&lt;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2 so that 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 = 0</a:t>
            </a:r>
            <a:endParaRPr lang="en-GB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152CC6-DFC9-4E7E-A5A9-6586F2BCDBBD}"/>
              </a:ext>
            </a:extLst>
          </p:cNvPr>
          <p:cNvSpPr txBox="1"/>
          <p:nvPr/>
        </p:nvSpPr>
        <p:spPr>
          <a:xfrm>
            <a:off x="327578" y="6166553"/>
            <a:ext cx="78364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Therefore, the polynomial does have a root between -1 and 2.</a:t>
            </a:r>
            <a:endParaRPr lang="en-GB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56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330084" y="722330"/>
            <a:ext cx="8483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nice use of the Intermediate Value Theorem is to prove the existence of roots of equations as the following example shows.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327578" y="1871849"/>
            <a:ext cx="82954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Show that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= 2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− 5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− 10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+ 5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has a root somewhere in the interval 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[−1,2].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0D00B-9BCA-4F50-9F4D-EBECFBABEF8F}"/>
              </a:ext>
            </a:extLst>
          </p:cNvPr>
          <p:cNvSpPr txBox="1"/>
          <p:nvPr/>
        </p:nvSpPr>
        <p:spPr>
          <a:xfrm>
            <a:off x="327578" y="2574987"/>
            <a:ext cx="8694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All we need to do is to show that the function is continuous and that  </a:t>
            </a:r>
          </a:p>
          <a:p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M 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= 0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is between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(−1)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 and </a:t>
            </a:r>
            <a:r>
              <a:rPr lang="en-US" sz="2000" i="1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rgbClr val="FF6600"/>
                </a:solidFill>
                <a:ea typeface="+mj-ea"/>
                <a:cs typeface="Times New Roman" panose="02020603050405020304" pitchFamily="18" charset="0"/>
              </a:rPr>
              <a:t>(2)</a:t>
            </a:r>
            <a:endParaRPr lang="en-GB" sz="2000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919072-8B1A-4634-9C18-3A9E720DB70A}"/>
              </a:ext>
            </a:extLst>
          </p:cNvPr>
          <p:cNvSpPr txBox="1"/>
          <p:nvPr/>
        </p:nvSpPr>
        <p:spPr>
          <a:xfrm>
            <a:off x="228600" y="3212533"/>
            <a:ext cx="4445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To do this all we need to do is compute,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0EB38A-9BB9-43C3-8006-1AB56A8FEE4B}"/>
              </a:ext>
            </a:extLst>
          </p:cNvPr>
          <p:cNvSpPr txBox="1"/>
          <p:nvPr/>
        </p:nvSpPr>
        <p:spPr>
          <a:xfrm>
            <a:off x="4674495" y="3177864"/>
            <a:ext cx="1013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(−1) =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340378-192F-48F6-B9EE-72C1C227804D}"/>
              </a:ext>
            </a:extLst>
          </p:cNvPr>
          <p:cNvSpPr txBox="1"/>
          <p:nvPr/>
        </p:nvSpPr>
        <p:spPr>
          <a:xfrm>
            <a:off x="5494944" y="3162906"/>
            <a:ext cx="3527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2(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− 5(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− 10(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1)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+ 5</a:t>
            </a:r>
            <a:endParaRPr lang="en-GB" sz="2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739F3E-2712-4C68-B5F7-D8C77EAC7E17}"/>
              </a:ext>
            </a:extLst>
          </p:cNvPr>
          <p:cNvSpPr txBox="1"/>
          <p:nvPr/>
        </p:nvSpPr>
        <p:spPr>
          <a:xfrm>
            <a:off x="5274886" y="351556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8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FC57E4-1F93-48CB-B5F3-91970C928D3C}"/>
              </a:ext>
            </a:extLst>
          </p:cNvPr>
          <p:cNvSpPr txBox="1"/>
          <p:nvPr/>
        </p:nvSpPr>
        <p:spPr>
          <a:xfrm>
            <a:off x="4719879" y="3831624"/>
            <a:ext cx="1013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p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(2) =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8F659F-04D0-4CA3-BA7D-B10C6F2E23EA}"/>
              </a:ext>
            </a:extLst>
          </p:cNvPr>
          <p:cNvSpPr txBox="1"/>
          <p:nvPr/>
        </p:nvSpPr>
        <p:spPr>
          <a:xfrm>
            <a:off x="5540328" y="3816666"/>
            <a:ext cx="35274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2(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− 5(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baseline="30000" dirty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− 10(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+ 5</a:t>
            </a:r>
            <a:endParaRPr lang="en-GB" sz="2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E0E6C7-675B-4359-838D-88CE90B83AA0}"/>
              </a:ext>
            </a:extLst>
          </p:cNvPr>
          <p:cNvSpPr txBox="1"/>
          <p:nvPr/>
        </p:nvSpPr>
        <p:spPr>
          <a:xfrm>
            <a:off x="5320270" y="416932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19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10691C-9004-4869-9F3F-7AFDBD615A70}"/>
              </a:ext>
            </a:extLst>
          </p:cNvPr>
          <p:cNvSpPr txBox="1"/>
          <p:nvPr/>
        </p:nvSpPr>
        <p:spPr>
          <a:xfrm>
            <a:off x="3674501" y="4569845"/>
            <a:ext cx="52408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mic Sans MS" pitchFamily="66" charset="0"/>
              </a:rPr>
              <a:t>For the sake of completeness here is a graph showing the root that we just proved existed, even though the question didn’t ask to find the root.</a:t>
            </a:r>
            <a:endParaRPr lang="en-GB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67BE11-4D57-43D3-B17A-AAC1405B05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97" t="16958" r="72500" b="58737"/>
          <a:stretch/>
        </p:blipFill>
        <p:spPr>
          <a:xfrm>
            <a:off x="406897" y="4568363"/>
            <a:ext cx="3075452" cy="19275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5649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330084" y="722330"/>
            <a:ext cx="8483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nice use of the Intermediate Value Theorem is to prove the existence of roots of equations as the following example shows.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327578" y="1871849"/>
            <a:ext cx="8295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Show that 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− cos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has at least one zero.</a:t>
            </a:r>
            <a:endParaRPr lang="en-GB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over an interval</a:t>
            </a:r>
            <a:endParaRPr lang="en-GB" sz="1400" b="1" i="0" dirty="0">
              <a:solidFill>
                <a:srgbClr val="333333"/>
              </a:solidFill>
              <a:effectLst/>
              <a:latin typeface="Neue Helvetica W01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0D00B-9BCA-4F50-9F4D-EBECFBABEF8F}"/>
              </a:ext>
            </a:extLst>
          </p:cNvPr>
          <p:cNvSpPr txBox="1"/>
          <p:nvPr/>
        </p:nvSpPr>
        <p:spPr>
          <a:xfrm>
            <a:off x="327578" y="2574987"/>
            <a:ext cx="8694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Since 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) = 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 − cos </a:t>
            </a:r>
            <a:r>
              <a:rPr lang="en-US" sz="2000" i="1" dirty="0">
                <a:solidFill>
                  <a:schemeClr val="tx2"/>
                </a:solidFill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is continuous over (-∞, +∞), it is continuous over any closed interval of the form [a, b].</a:t>
            </a:r>
            <a:endParaRPr lang="en-GB" sz="2000" dirty="0">
              <a:solidFill>
                <a:srgbClr val="FF6600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919072-8B1A-4634-9C18-3A9E720DB70A}"/>
              </a:ext>
            </a:extLst>
          </p:cNvPr>
          <p:cNvSpPr txBox="1"/>
          <p:nvPr/>
        </p:nvSpPr>
        <p:spPr>
          <a:xfrm>
            <a:off x="327578" y="3212533"/>
            <a:ext cx="8517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omic Sans MS" pitchFamily="66" charset="0"/>
                <a:ea typeface="+mj-ea"/>
                <a:cs typeface="+mj-cs"/>
              </a:rPr>
              <a:t>If you can find an interval [a, b] such that f(a) and f(b) have opposite signs, you can use the Intermediate Value Theorem to conclude there must be a real number c in (a, b) that satisfies f(c) = 0</a:t>
            </a:r>
            <a:endParaRPr lang="en-GB" sz="1800" dirty="0">
              <a:solidFill>
                <a:srgbClr val="FF66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0EB38A-9BB9-43C3-8006-1AB56A8FEE4B}"/>
                  </a:ext>
                </a:extLst>
              </p:cNvPr>
              <p:cNvSpPr txBox="1"/>
              <p:nvPr/>
            </p:nvSpPr>
            <p:spPr>
              <a:xfrm>
                <a:off x="3145120" y="4710583"/>
                <a:ext cx="1013878" cy="552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 =</a:t>
                </a:r>
                <a:endParaRPr lang="en-GB" sz="2000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0EB38A-9BB9-43C3-8006-1AB56A8FE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120" y="4710583"/>
                <a:ext cx="1013878" cy="552972"/>
              </a:xfrm>
              <a:prstGeom prst="rect">
                <a:avLst/>
              </a:prstGeom>
              <a:blipFill>
                <a:blip r:embed="rId4"/>
                <a:stretch>
                  <a:fillRect l="-662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340378-192F-48F6-B9EE-72C1C227804D}"/>
                  </a:ext>
                </a:extLst>
              </p:cNvPr>
              <p:cNvSpPr txBox="1"/>
              <p:nvPr/>
            </p:nvSpPr>
            <p:spPr>
              <a:xfrm>
                <a:off x="4034187" y="4794871"/>
                <a:ext cx="1357821" cy="500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−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GB" sz="2000" dirty="0">
                  <a:solidFill>
                    <a:schemeClr val="tx2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340378-192F-48F6-B9EE-72C1C2278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87" y="4794871"/>
                <a:ext cx="1357821" cy="500650"/>
              </a:xfrm>
              <a:prstGeom prst="rect">
                <a:avLst/>
              </a:prstGeom>
              <a:blipFill>
                <a:blip r:embed="rId5"/>
                <a:stretch>
                  <a:fillRect t="-1220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739F3E-2712-4C68-B5F7-D8C77EAC7E17}"/>
                  </a:ext>
                </a:extLst>
              </p:cNvPr>
              <p:cNvSpPr txBox="1"/>
              <p:nvPr/>
            </p:nvSpPr>
            <p:spPr>
              <a:xfrm>
                <a:off x="5516819" y="4794871"/>
                <a:ext cx="826973" cy="500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tx2"/>
                  </a:solidFill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739F3E-2712-4C68-B5F7-D8C77EAC7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19" y="4794871"/>
                <a:ext cx="826973" cy="500650"/>
              </a:xfrm>
              <a:prstGeom prst="rect">
                <a:avLst/>
              </a:prstGeom>
              <a:blipFill>
                <a:blip r:embed="rId6"/>
                <a:stretch>
                  <a:fillRect l="-8088" t="-1220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B7FC57E4-1F93-48CB-B5F3-91970C928D3C}"/>
              </a:ext>
            </a:extLst>
          </p:cNvPr>
          <p:cNvSpPr txBox="1"/>
          <p:nvPr/>
        </p:nvSpPr>
        <p:spPr>
          <a:xfrm>
            <a:off x="3241342" y="4169321"/>
            <a:ext cx="1013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(0) =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8F659F-04D0-4CA3-BA7D-B10C6F2E23EA}"/>
              </a:ext>
            </a:extLst>
          </p:cNvPr>
          <p:cNvSpPr txBox="1"/>
          <p:nvPr/>
        </p:nvSpPr>
        <p:spPr>
          <a:xfrm>
            <a:off x="4086376" y="4140716"/>
            <a:ext cx="13578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0 – cos (0)</a:t>
            </a:r>
            <a:endParaRPr lang="en-GB" sz="2000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E0E6C7-675B-4359-838D-88CE90B83AA0}"/>
              </a:ext>
            </a:extLst>
          </p:cNvPr>
          <p:cNvSpPr txBox="1"/>
          <p:nvPr/>
        </p:nvSpPr>
        <p:spPr>
          <a:xfrm>
            <a:off x="5425563" y="416405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−</a:t>
            </a:r>
            <a:r>
              <a:rPr lang="en-US" sz="2000" dirty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10691C-9004-4869-9F3F-7AFDBD615A70}"/>
                  </a:ext>
                </a:extLst>
              </p:cNvPr>
              <p:cNvSpPr txBox="1"/>
              <p:nvPr/>
            </p:nvSpPr>
            <p:spPr>
              <a:xfrm>
                <a:off x="358396" y="5423237"/>
                <a:ext cx="8709404" cy="11162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tx2"/>
                    </a:solidFill>
                    <a:latin typeface="Comic Sans MS" pitchFamily="66" charset="0"/>
                  </a:rPr>
                  <a:t>Using the Intermediate Value Theorem, we can see that there must be a real number c in [0,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2"/>
                    </a:solidFill>
                    <a:latin typeface="Comic Sans MS" pitchFamily="66" charset="0"/>
                  </a:rPr>
                  <a:t>] that satisfies f(c) = 0. Therefore </a:t>
                </a:r>
                <a:r>
                  <a:rPr lang="en-US" sz="2000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sz="20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US" sz="2000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) = </a:t>
                </a:r>
                <a:r>
                  <a:rPr lang="en-US" sz="2000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 − cos </a:t>
                </a:r>
                <a:r>
                  <a:rPr lang="en-US" sz="2000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 </a:t>
                </a:r>
                <a:r>
                  <a:rPr lang="en-US" sz="2000" dirty="0">
                    <a:solidFill>
                      <a:schemeClr val="tx2"/>
                    </a:solidFill>
                    <a:latin typeface="Comic Sans MS" pitchFamily="66" charset="0"/>
                  </a:rPr>
                  <a:t> has at least one zero.</a:t>
                </a:r>
                <a:endParaRPr lang="en-GB" sz="2000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10691C-9004-4869-9F3F-7AFDBD615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96" y="5423237"/>
                <a:ext cx="8709404" cy="1116203"/>
              </a:xfrm>
              <a:prstGeom prst="rect">
                <a:avLst/>
              </a:prstGeom>
              <a:blipFill>
                <a:blip r:embed="rId7"/>
                <a:stretch>
                  <a:fillRect l="-770" t="-3279" r="-420" b="-8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076C1053-90E3-4430-A800-A9D1156D1138}"/>
              </a:ext>
            </a:extLst>
          </p:cNvPr>
          <p:cNvSpPr txBox="1"/>
          <p:nvPr/>
        </p:nvSpPr>
        <p:spPr>
          <a:xfrm>
            <a:off x="6047298" y="414956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&lt; 0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913772-9786-499B-85A0-3DB964895A82}"/>
              </a:ext>
            </a:extLst>
          </p:cNvPr>
          <p:cNvSpPr txBox="1"/>
          <p:nvPr/>
        </p:nvSpPr>
        <p:spPr>
          <a:xfrm>
            <a:off x="6119920" y="4845141"/>
            <a:ext cx="826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&gt; 0</a:t>
            </a:r>
            <a:endParaRPr lang="en-GB" sz="2000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CD4390-9246-4FE7-B1BF-6F40DB724E44}"/>
              </a:ext>
            </a:extLst>
          </p:cNvPr>
          <p:cNvSpPr txBox="1"/>
          <p:nvPr/>
        </p:nvSpPr>
        <p:spPr>
          <a:xfrm>
            <a:off x="751231" y="4778591"/>
            <a:ext cx="20721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and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86EA52-1494-4807-93FA-97CF9F50E485}"/>
              </a:ext>
            </a:extLst>
          </p:cNvPr>
          <p:cNvSpPr txBox="1"/>
          <p:nvPr/>
        </p:nvSpPr>
        <p:spPr>
          <a:xfrm>
            <a:off x="584035" y="4186841"/>
            <a:ext cx="20721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Note that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418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9621</TotalTime>
  <Words>1200</Words>
  <Application>Microsoft Office PowerPoint</Application>
  <PresentationFormat>On-screen Show (4:3)</PresentationFormat>
  <Paragraphs>142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Cambria Math</vt:lpstr>
      <vt:lpstr>Comic Sans MS</vt:lpstr>
      <vt:lpstr>Neue Helvetica W01</vt:lpstr>
      <vt:lpstr>Times New Roman</vt:lpstr>
      <vt:lpstr>Wingdings 2</vt:lpstr>
      <vt:lpstr>Theme1</vt:lpstr>
      <vt:lpstr>Continuity theorems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333</cp:revision>
  <dcterms:created xsi:type="dcterms:W3CDTF">2016-09-16T16:04:05Z</dcterms:created>
  <dcterms:modified xsi:type="dcterms:W3CDTF">2021-12-17T15:56:26Z</dcterms:modified>
</cp:coreProperties>
</file>