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82" r:id="rId3"/>
    <p:sldId id="328" r:id="rId4"/>
    <p:sldId id="320" r:id="rId5"/>
    <p:sldId id="326" r:id="rId6"/>
    <p:sldId id="325" r:id="rId7"/>
    <p:sldId id="327" r:id="rId8"/>
    <p:sldId id="329" r:id="rId9"/>
    <p:sldId id="330" r:id="rId10"/>
    <p:sldId id="298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2B2BFF"/>
    <a:srgbClr val="FF3300"/>
    <a:srgbClr val="0000CC"/>
    <a:srgbClr val="00FF00"/>
    <a:srgbClr val="FF9933"/>
    <a:srgbClr val="DFFF85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82" autoAdjust="0"/>
    <p:restoredTop sz="94660"/>
  </p:normalViewPr>
  <p:slideViewPr>
    <p:cSldViewPr snapToGrid="0">
      <p:cViewPr varScale="1">
        <p:scale>
          <a:sx n="68" d="100"/>
          <a:sy n="68" d="100"/>
        </p:scale>
        <p:origin x="14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555088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674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809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443968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3273890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765347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66910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299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6781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850982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383904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94150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22.png"/><Relationship Id="rId11" Type="http://schemas.openxmlformats.org/officeDocument/2006/relationships/image" Target="../media/image19.png"/><Relationship Id="rId5" Type="http://schemas.openxmlformats.org/officeDocument/2006/relationships/image" Target="../media/image14.png"/><Relationship Id="rId10" Type="http://schemas.openxmlformats.org/officeDocument/2006/relationships/image" Target="../media/image18.png"/><Relationship Id="rId4" Type="http://schemas.openxmlformats.org/officeDocument/2006/relationships/image" Target="../media/image13.png"/><Relationship Id="rId9" Type="http://schemas.openxmlformats.org/officeDocument/2006/relationships/image" Target="../media/image17.png"/><Relationship Id="rId14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29.png"/><Relationship Id="rId12" Type="http://schemas.openxmlformats.org/officeDocument/2006/relationships/image" Target="../media/image3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36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4" Type="http://schemas.openxmlformats.org/officeDocument/2006/relationships/image" Target="../media/image3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4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6299" y="3429000"/>
            <a:ext cx="7391401" cy="1600200"/>
          </a:xfrm>
        </p:spPr>
        <p:txBody>
          <a:bodyPr/>
          <a:lstStyle/>
          <a:p>
            <a:pPr marL="576263" indent="-576263"/>
            <a:r>
              <a:rPr lang="en-US" dirty="0"/>
              <a:t>LO: To describe three kinds of discontinuities.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Types of Discontinuities</a:t>
            </a:r>
            <a:br>
              <a:rPr lang="en-GB" b="1" i="0" dirty="0">
                <a:solidFill>
                  <a:srgbClr val="333333"/>
                </a:solidFill>
                <a:effectLst/>
                <a:latin typeface="Neue Helvetica W01"/>
              </a:rPr>
            </a:br>
            <a:endParaRPr lang="en-GB" dirty="0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DB83D704-E975-4441-AA27-A8CDD0B97BE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91FD2633-6162-487D-8980-E2FF34C8314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6952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597371" y="152799"/>
            <a:ext cx="8229600" cy="618125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Types of discontinuities</a:t>
            </a:r>
          </a:p>
        </p:txBody>
      </p:sp>
      <p:sp>
        <p:nvSpPr>
          <p:cNvPr id="5" name="40 Rectángulo"/>
          <p:cNvSpPr/>
          <p:nvPr/>
        </p:nvSpPr>
        <p:spPr>
          <a:xfrm>
            <a:off x="317029" y="696412"/>
            <a:ext cx="874572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We classify the types of discontinuities we have seen thus far as:</a:t>
            </a:r>
            <a:endParaRPr lang="en-GB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0" name="Rectangle 9">
            <a:hlinkClick r:id="rId3"/>
            <a:extLst>
              <a:ext uri="{FF2B5EF4-FFF2-40B4-BE49-F238E27FC236}">
                <a16:creationId xmlns:a16="http://schemas.microsoft.com/office/drawing/2014/main" id="{368753AC-1D1A-45CD-9AD6-9EED124824D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3"/>
            <a:extLst>
              <a:ext uri="{FF2B5EF4-FFF2-40B4-BE49-F238E27FC236}">
                <a16:creationId xmlns:a16="http://schemas.microsoft.com/office/drawing/2014/main" id="{8F6A7FD1-1BAC-42BF-821B-E7546EEECE6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E14E792-0D15-498A-922A-B8B6BCA6A56C}"/>
              </a:ext>
            </a:extLst>
          </p:cNvPr>
          <p:cNvSpPr txBox="1"/>
          <p:nvPr/>
        </p:nvSpPr>
        <p:spPr>
          <a:xfrm>
            <a:off x="369783" y="2797140"/>
            <a:ext cx="42549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chemeClr val="tx2"/>
                </a:solidFill>
                <a:latin typeface="Comic Sans MS" pitchFamily="66" charset="0"/>
              </a:rPr>
              <a:t>Infinite discontinuities</a:t>
            </a:r>
          </a:p>
        </p:txBody>
      </p:sp>
      <p:sp>
        <p:nvSpPr>
          <p:cNvPr id="14" name="40 Rectángulo">
            <a:extLst>
              <a:ext uri="{FF2B5EF4-FFF2-40B4-BE49-F238E27FC236}">
                <a16:creationId xmlns:a16="http://schemas.microsoft.com/office/drawing/2014/main" id="{0F60BEA0-3CD8-4AC6-A080-E7982498DB1C}"/>
              </a:ext>
            </a:extLst>
          </p:cNvPr>
          <p:cNvSpPr/>
          <p:nvPr/>
        </p:nvSpPr>
        <p:spPr>
          <a:xfrm>
            <a:off x="369783" y="1552178"/>
            <a:ext cx="42549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chemeClr val="tx2"/>
                </a:solidFill>
                <a:latin typeface="Comic Sans MS" pitchFamily="66" charset="0"/>
              </a:rPr>
              <a:t>Removable discontinuities</a:t>
            </a:r>
            <a:endParaRPr lang="en-GB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B5B9A9A-DB00-4DC7-9C3D-7F193A3CB8EF}"/>
              </a:ext>
            </a:extLst>
          </p:cNvPr>
          <p:cNvSpPr txBox="1"/>
          <p:nvPr/>
        </p:nvSpPr>
        <p:spPr>
          <a:xfrm>
            <a:off x="368388" y="3897792"/>
            <a:ext cx="447447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chemeClr val="tx2"/>
                </a:solidFill>
                <a:latin typeface="Comic Sans MS" pitchFamily="66" charset="0"/>
              </a:rPr>
              <a:t>Jump discontinuities.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4615DD1-F595-436A-A07A-7E2C62BA2CD9}"/>
              </a:ext>
            </a:extLst>
          </p:cNvPr>
          <p:cNvSpPr txBox="1"/>
          <p:nvPr/>
        </p:nvSpPr>
        <p:spPr>
          <a:xfrm>
            <a:off x="76200" y="5492444"/>
            <a:ext cx="553479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Although these terms provide a handy way of describing three common types of discontinuities, keep in mind that not all discontinuities fit neatly into these categories.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73F0D2-7BD9-4F49-B308-A078F50C9CDB}"/>
              </a:ext>
            </a:extLst>
          </p:cNvPr>
          <p:cNvSpPr txBox="1"/>
          <p:nvPr/>
        </p:nvSpPr>
        <p:spPr>
          <a:xfrm>
            <a:off x="724114" y="1920933"/>
            <a:ext cx="445875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is a discontinuity for which there is a hole in the graph, </a:t>
            </a:r>
            <a:endParaRPr lang="en-GB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830A87E-F2EF-495C-80AF-B3A954AA1C2A}"/>
              </a:ext>
            </a:extLst>
          </p:cNvPr>
          <p:cNvSpPr txBox="1"/>
          <p:nvPr/>
        </p:nvSpPr>
        <p:spPr>
          <a:xfrm>
            <a:off x="724114" y="4279702"/>
            <a:ext cx="445875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is a noninfinite discontinuity for which the sections of the function do not meet up</a:t>
            </a:r>
            <a:endParaRPr lang="en-GB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EBFE957-9F29-42A5-83B2-1BF2D3003976}"/>
              </a:ext>
            </a:extLst>
          </p:cNvPr>
          <p:cNvSpPr txBox="1"/>
          <p:nvPr/>
        </p:nvSpPr>
        <p:spPr>
          <a:xfrm>
            <a:off x="724113" y="3144542"/>
            <a:ext cx="406738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is a discontinuity located at a vertical asymptote.</a:t>
            </a:r>
            <a:endParaRPr lang="en-GB" dirty="0">
              <a:solidFill>
                <a:schemeClr val="tx2"/>
              </a:solidFill>
              <a:latin typeface="Comic Sans MS" pitchFamily="66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BB1A1E8-0405-432A-9AAC-0AB3BA46C0B9}"/>
              </a:ext>
            </a:extLst>
          </p:cNvPr>
          <p:cNvGrpSpPr/>
          <p:nvPr/>
        </p:nvGrpSpPr>
        <p:grpSpPr>
          <a:xfrm>
            <a:off x="4996281" y="1107594"/>
            <a:ext cx="2286000" cy="2103120"/>
            <a:chOff x="543975" y="3033089"/>
            <a:chExt cx="3931920" cy="3347977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A256560-A967-44F8-A55D-640CA2FFE43E}"/>
                </a:ext>
              </a:extLst>
            </p:cNvPr>
            <p:cNvCxnSpPr/>
            <p:nvPr/>
          </p:nvCxnSpPr>
          <p:spPr>
            <a:xfrm>
              <a:off x="3078018" y="4248609"/>
              <a:ext cx="0" cy="58629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Rectangle 5">
                  <a:extLst>
                    <a:ext uri="{FF2B5EF4-FFF2-40B4-BE49-F238E27FC236}">
                      <a16:creationId xmlns:a16="http://schemas.microsoft.com/office/drawing/2014/main" id="{D9718CD3-71C1-4082-9586-E1C428FCB9B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>
                <a:xfrm>
                  <a:off x="3564895" y="3768008"/>
                  <a:ext cx="790563" cy="490873"/>
                </a:xfrm>
                <a:prstGeom prst="rect">
                  <a:avLst/>
                </a:prstGeom>
              </p:spPr>
              <p:txBody>
                <a:bodyPr vert="horz" lIns="0" rIns="0" bIns="0" anchor="b">
                  <a:noAutofit/>
                </a:bodyPr>
                <a:lstStyle/>
                <a:p>
                  <a:pPr lvl="0">
                    <a:defRPr/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1800" b="0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oMath>
                    </m:oMathPara>
                  </a14:m>
                  <a:endParaRPr lang="en-US" sz="1800" i="1" dirty="0">
                    <a:solidFill>
                      <a:srgbClr val="0000CC"/>
                    </a:solidFill>
                    <a:ea typeface="+mj-ea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0" name="Rectangle 5">
                  <a:extLst>
                    <a:ext uri="{FF2B5EF4-FFF2-40B4-BE49-F238E27FC236}">
                      <a16:creationId xmlns:a16="http://schemas.microsoft.com/office/drawing/2014/main" id="{D9718CD3-71C1-4082-9586-E1C428FCB9B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64895" y="3768008"/>
                  <a:ext cx="790563" cy="490873"/>
                </a:xfrm>
                <a:prstGeom prst="rect">
                  <a:avLst/>
                </a:prstGeom>
                <a:blipFill>
                  <a:blip r:embed="rId4"/>
                  <a:stretch>
                    <a:fillRect l="-24000" b="-3333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BE665698-E105-44EA-9B65-28D42957FF9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54539" y="4231796"/>
              <a:ext cx="2100201" cy="1244732"/>
            </a:xfrm>
            <a:prstGeom prst="line">
              <a:avLst/>
            </a:prstGeom>
            <a:ln w="2540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A380AC04-59CD-4202-B516-D463593870B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3975" y="4834901"/>
              <a:ext cx="3931920" cy="1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FB96A5E2-1D92-41E0-BEAA-DC56ADADED5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96585" y="3180666"/>
              <a:ext cx="0" cy="320040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CC94479-1C1C-429E-B2B5-A110BA3FA1E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29596" y="3627716"/>
              <a:ext cx="943625" cy="565559"/>
            </a:xfrm>
            <a:prstGeom prst="line">
              <a:avLst/>
            </a:prstGeom>
            <a:ln w="2540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E790DEAA-7982-4BCF-A3BB-91ADED408EF9}"/>
                </a:ext>
              </a:extLst>
            </p:cNvPr>
            <p:cNvSpPr/>
            <p:nvPr/>
          </p:nvSpPr>
          <p:spPr>
            <a:xfrm>
              <a:off x="3034037" y="4167441"/>
              <a:ext cx="91440" cy="91440"/>
            </a:xfrm>
            <a:prstGeom prst="ellipse">
              <a:avLst/>
            </a:prstGeom>
            <a:noFill/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025FB17-9CED-4786-89DB-89BE0ADDC5B2}"/>
                </a:ext>
              </a:extLst>
            </p:cNvPr>
            <p:cNvSpPr txBox="1"/>
            <p:nvPr/>
          </p:nvSpPr>
          <p:spPr>
            <a:xfrm>
              <a:off x="4139548" y="4715551"/>
              <a:ext cx="336347" cy="546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i="1" dirty="0">
                  <a:solidFill>
                    <a:schemeClr val="tx2"/>
                  </a:solidFill>
                  <a:ea typeface="+mj-ea"/>
                  <a:cs typeface="Times New Roman" panose="02020603050405020304" pitchFamily="18" charset="0"/>
                </a:rPr>
                <a:t>x</a:t>
              </a:r>
              <a:endParaRPr lang="en-GB" sz="18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C3952106-90B2-41E1-AFFA-B9A06688643C}"/>
                </a:ext>
              </a:extLst>
            </p:cNvPr>
            <p:cNvSpPr txBox="1"/>
            <p:nvPr/>
          </p:nvSpPr>
          <p:spPr>
            <a:xfrm>
              <a:off x="2520394" y="3033089"/>
              <a:ext cx="336347" cy="546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i="1" dirty="0">
                  <a:solidFill>
                    <a:schemeClr val="tx2"/>
                  </a:solidFill>
                  <a:ea typeface="+mj-ea"/>
                  <a:cs typeface="Times New Roman" panose="02020603050405020304" pitchFamily="18" charset="0"/>
                </a:rPr>
                <a:t>y</a:t>
              </a:r>
              <a:endParaRPr lang="en-GB" sz="18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FA84F8A8-4CD2-4E17-99F3-B44D8600E41F}"/>
                </a:ext>
              </a:extLst>
            </p:cNvPr>
            <p:cNvSpPr txBox="1"/>
            <p:nvPr/>
          </p:nvSpPr>
          <p:spPr>
            <a:xfrm>
              <a:off x="2904466" y="4793706"/>
              <a:ext cx="336347" cy="546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i="1" dirty="0">
                  <a:solidFill>
                    <a:schemeClr val="tx2"/>
                  </a:solidFill>
                  <a:ea typeface="+mj-ea"/>
                  <a:cs typeface="Times New Roman" panose="02020603050405020304" pitchFamily="18" charset="0"/>
                </a:rPr>
                <a:t>a</a:t>
              </a:r>
              <a:endParaRPr lang="en-GB" sz="18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endParaRP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BEBC8503-7077-4B43-BD6B-875D63083A2A}"/>
                </a:ext>
              </a:extLst>
            </p:cNvPr>
            <p:cNvCxnSpPr>
              <a:cxnSpLocks/>
            </p:cNvCxnSpPr>
            <p:nvPr/>
          </p:nvCxnSpPr>
          <p:spPr>
            <a:xfrm>
              <a:off x="3078018" y="4824143"/>
              <a:ext cx="0" cy="1371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31B8415A-A5C4-4767-9BAB-080DC03D5DCF}"/>
                </a:ext>
              </a:extLst>
            </p:cNvPr>
            <p:cNvSpPr/>
            <p:nvPr/>
          </p:nvSpPr>
          <p:spPr>
            <a:xfrm>
              <a:off x="3037696" y="3758217"/>
              <a:ext cx="91440" cy="91440"/>
            </a:xfrm>
            <a:prstGeom prst="ellipse">
              <a:avLst/>
            </a:prstGeom>
            <a:solidFill>
              <a:srgbClr val="FF0000"/>
            </a:solidFill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31F62A8E-7F1C-472C-A425-023F5CAB9EB8}"/>
              </a:ext>
            </a:extLst>
          </p:cNvPr>
          <p:cNvGrpSpPr/>
          <p:nvPr/>
        </p:nvGrpSpPr>
        <p:grpSpPr>
          <a:xfrm>
            <a:off x="5006483" y="4325315"/>
            <a:ext cx="2286000" cy="2103120"/>
            <a:chOff x="543975" y="3033089"/>
            <a:chExt cx="3931920" cy="3347977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9CB25BEB-465B-47CF-89A1-250BF4E4D479}"/>
                </a:ext>
              </a:extLst>
            </p:cNvPr>
            <p:cNvCxnSpPr/>
            <p:nvPr/>
          </p:nvCxnSpPr>
          <p:spPr>
            <a:xfrm>
              <a:off x="3064370" y="3866465"/>
              <a:ext cx="0" cy="96012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Rectangle 5">
                  <a:extLst>
                    <a:ext uri="{FF2B5EF4-FFF2-40B4-BE49-F238E27FC236}">
                      <a16:creationId xmlns:a16="http://schemas.microsoft.com/office/drawing/2014/main" id="{8C3AED08-DE0A-4343-88C2-866EF65284C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>
                <a:xfrm>
                  <a:off x="3564895" y="3768008"/>
                  <a:ext cx="790563" cy="490873"/>
                </a:xfrm>
                <a:prstGeom prst="rect">
                  <a:avLst/>
                </a:prstGeom>
              </p:spPr>
              <p:txBody>
                <a:bodyPr vert="horz" lIns="0" rIns="0" bIns="0" anchor="b">
                  <a:noAutofit/>
                </a:bodyPr>
                <a:lstStyle/>
                <a:p>
                  <a:pPr lvl="0">
                    <a:defRPr/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1800" b="0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oMath>
                    </m:oMathPara>
                  </a14:m>
                  <a:endParaRPr lang="en-US" sz="1800" i="1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35" name="Rectangle 5">
                  <a:extLst>
                    <a:ext uri="{FF2B5EF4-FFF2-40B4-BE49-F238E27FC236}">
                      <a16:creationId xmlns:a16="http://schemas.microsoft.com/office/drawing/2014/main" id="{8C3AED08-DE0A-4343-88C2-866EF65284C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64895" y="3768008"/>
                  <a:ext cx="790563" cy="490873"/>
                </a:xfrm>
                <a:prstGeom prst="rect">
                  <a:avLst/>
                </a:prstGeom>
                <a:blipFill>
                  <a:blip r:embed="rId5"/>
                  <a:stretch>
                    <a:fillRect l="-23684" b="-3333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056C60E6-68E7-4E8D-B0B5-4B6A23A0E89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54539" y="4231796"/>
              <a:ext cx="2100201" cy="1244732"/>
            </a:xfrm>
            <a:prstGeom prst="line">
              <a:avLst/>
            </a:prstGeom>
            <a:ln w="2540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150CBE94-EA86-49FD-85C9-A3E027132E2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3975" y="4834901"/>
              <a:ext cx="3931920" cy="1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7165B2A3-25E4-416B-B566-A1B94549CBE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96585" y="3180666"/>
              <a:ext cx="0" cy="320040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CDF0B7EF-950C-4651-8E9C-E4C29519EC5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17644" y="3251548"/>
              <a:ext cx="943625" cy="565559"/>
            </a:xfrm>
            <a:prstGeom prst="line">
              <a:avLst/>
            </a:prstGeom>
            <a:ln w="2540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8BCC517A-942A-4B3D-B81A-0D3EF24FD5AD}"/>
                </a:ext>
              </a:extLst>
            </p:cNvPr>
            <p:cNvSpPr/>
            <p:nvPr/>
          </p:nvSpPr>
          <p:spPr>
            <a:xfrm>
              <a:off x="3034037" y="4167441"/>
              <a:ext cx="91440" cy="91440"/>
            </a:xfrm>
            <a:prstGeom prst="ellipse">
              <a:avLst/>
            </a:prstGeom>
            <a:solidFill>
              <a:srgbClr val="FF0000"/>
            </a:solidFill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77ECABC5-5423-4603-B9F3-7848044887E9}"/>
                </a:ext>
              </a:extLst>
            </p:cNvPr>
            <p:cNvSpPr txBox="1"/>
            <p:nvPr/>
          </p:nvSpPr>
          <p:spPr>
            <a:xfrm>
              <a:off x="4139548" y="4715551"/>
              <a:ext cx="336347" cy="5796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i="1" dirty="0">
                  <a:solidFill>
                    <a:schemeClr val="tx2"/>
                  </a:solidFill>
                  <a:ea typeface="+mj-ea"/>
                  <a:cs typeface="Times New Roman" panose="02020603050405020304" pitchFamily="18" charset="0"/>
                </a:rPr>
                <a:t>x</a:t>
              </a:r>
              <a:endParaRPr lang="en-GB" sz="18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B76DF59B-4C8E-4079-8B3B-5104BE29F534}"/>
                </a:ext>
              </a:extLst>
            </p:cNvPr>
            <p:cNvSpPr txBox="1"/>
            <p:nvPr/>
          </p:nvSpPr>
          <p:spPr>
            <a:xfrm>
              <a:off x="2520393" y="3033089"/>
              <a:ext cx="336347" cy="5796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i="1" dirty="0">
                  <a:solidFill>
                    <a:schemeClr val="tx2"/>
                  </a:solidFill>
                  <a:ea typeface="+mj-ea"/>
                  <a:cs typeface="Times New Roman" panose="02020603050405020304" pitchFamily="18" charset="0"/>
                </a:rPr>
                <a:t>y</a:t>
              </a:r>
              <a:endParaRPr lang="en-GB" sz="18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57BEFB23-215F-4C6A-A735-FBCEEF99F6BF}"/>
                </a:ext>
              </a:extLst>
            </p:cNvPr>
            <p:cNvSpPr txBox="1"/>
            <p:nvPr/>
          </p:nvSpPr>
          <p:spPr>
            <a:xfrm>
              <a:off x="2904466" y="4793704"/>
              <a:ext cx="336347" cy="5796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i="1" dirty="0">
                  <a:solidFill>
                    <a:schemeClr val="tx2"/>
                  </a:solidFill>
                  <a:ea typeface="+mj-ea"/>
                  <a:cs typeface="Times New Roman" panose="02020603050405020304" pitchFamily="18" charset="0"/>
                </a:rPr>
                <a:t>a</a:t>
              </a:r>
              <a:endParaRPr lang="en-GB" sz="18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endParaRP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F5C21888-C738-4771-B1F6-CB4115DE21FE}"/>
                </a:ext>
              </a:extLst>
            </p:cNvPr>
            <p:cNvCxnSpPr>
              <a:cxnSpLocks/>
            </p:cNvCxnSpPr>
            <p:nvPr/>
          </p:nvCxnSpPr>
          <p:spPr>
            <a:xfrm>
              <a:off x="3078018" y="4824143"/>
              <a:ext cx="0" cy="1371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1BF86EC3-6E64-4ECB-805C-40CF8B1C2C60}"/>
                </a:ext>
              </a:extLst>
            </p:cNvPr>
            <p:cNvSpPr/>
            <p:nvPr/>
          </p:nvSpPr>
          <p:spPr>
            <a:xfrm>
              <a:off x="3034048" y="3801760"/>
              <a:ext cx="91440" cy="91440"/>
            </a:xfrm>
            <a:prstGeom prst="ellipse">
              <a:avLst/>
            </a:prstGeom>
            <a:noFill/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AF304E18-DF10-42B1-A674-306F471D3B7F}"/>
              </a:ext>
            </a:extLst>
          </p:cNvPr>
          <p:cNvGrpSpPr/>
          <p:nvPr/>
        </p:nvGrpSpPr>
        <p:grpSpPr>
          <a:xfrm>
            <a:off x="6368659" y="2555603"/>
            <a:ext cx="2542125" cy="2310641"/>
            <a:chOff x="543975" y="3033089"/>
            <a:chExt cx="3931920" cy="3347977"/>
          </a:xfrm>
        </p:grpSpPr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C86E938C-236B-4233-8805-92505BC25765}"/>
                </a:ext>
              </a:extLst>
            </p:cNvPr>
            <p:cNvCxnSpPr/>
            <p:nvPr/>
          </p:nvCxnSpPr>
          <p:spPr>
            <a:xfrm>
              <a:off x="3078018" y="3322173"/>
              <a:ext cx="0" cy="292608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Rectangle 5">
                  <a:extLst>
                    <a:ext uri="{FF2B5EF4-FFF2-40B4-BE49-F238E27FC236}">
                      <a16:creationId xmlns:a16="http://schemas.microsoft.com/office/drawing/2014/main" id="{785585B7-81FD-4A40-983E-A67F2B2869F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>
                <a:xfrm>
                  <a:off x="3564895" y="3768008"/>
                  <a:ext cx="790563" cy="490873"/>
                </a:xfrm>
                <a:prstGeom prst="rect">
                  <a:avLst/>
                </a:prstGeom>
              </p:spPr>
              <p:txBody>
                <a:bodyPr vert="horz" lIns="0" rIns="0" bIns="0" anchor="b">
                  <a:noAutofit/>
                </a:bodyPr>
                <a:lstStyle/>
                <a:p>
                  <a:pPr lvl="0">
                    <a:defRPr/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1800" b="0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oMath>
                    </m:oMathPara>
                  </a14:m>
                  <a:endParaRPr lang="en-US" sz="1800" i="1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48" name="Rectangle 5">
                  <a:extLst>
                    <a:ext uri="{FF2B5EF4-FFF2-40B4-BE49-F238E27FC236}">
                      <a16:creationId xmlns:a16="http://schemas.microsoft.com/office/drawing/2014/main" id="{785585B7-81FD-4A40-983E-A67F2B2869F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64895" y="3768008"/>
                  <a:ext cx="790563" cy="490873"/>
                </a:xfrm>
                <a:prstGeom prst="rect">
                  <a:avLst/>
                </a:prstGeom>
                <a:blipFill>
                  <a:blip r:embed="rId6"/>
                  <a:stretch>
                    <a:fillRect l="-21429" b="-3035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3A9572D8-A1A3-4940-BF77-95ACEBDB334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3975" y="4834901"/>
              <a:ext cx="3931920" cy="1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23D9D5E4-379B-4864-BEA5-E57D6ED3FC1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96585" y="3180666"/>
              <a:ext cx="0" cy="320040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5B5C0559-DF4C-43B9-A5BA-286CFE6D663F}"/>
                </a:ext>
              </a:extLst>
            </p:cNvPr>
            <p:cNvSpPr txBox="1"/>
            <p:nvPr/>
          </p:nvSpPr>
          <p:spPr>
            <a:xfrm>
              <a:off x="4139548" y="4715552"/>
              <a:ext cx="336347" cy="5351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i="1" dirty="0">
                  <a:solidFill>
                    <a:schemeClr val="tx2"/>
                  </a:solidFill>
                  <a:ea typeface="+mj-ea"/>
                  <a:cs typeface="Times New Roman" panose="02020603050405020304" pitchFamily="18" charset="0"/>
                </a:rPr>
                <a:t>x</a:t>
              </a:r>
              <a:endParaRPr lang="en-GB" sz="18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9B7A20CA-919B-4B71-87F2-C18B217F8E47}"/>
                </a:ext>
              </a:extLst>
            </p:cNvPr>
            <p:cNvSpPr txBox="1"/>
            <p:nvPr/>
          </p:nvSpPr>
          <p:spPr>
            <a:xfrm>
              <a:off x="2520395" y="3033089"/>
              <a:ext cx="336347" cy="5351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i="1" dirty="0">
                  <a:solidFill>
                    <a:schemeClr val="tx2"/>
                  </a:solidFill>
                  <a:ea typeface="+mj-ea"/>
                  <a:cs typeface="Times New Roman" panose="02020603050405020304" pitchFamily="18" charset="0"/>
                </a:rPr>
                <a:t>y</a:t>
              </a:r>
              <a:endParaRPr lang="en-GB" sz="18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FDA15820-409B-40B1-BBA7-269ADC8CE2AD}"/>
                </a:ext>
              </a:extLst>
            </p:cNvPr>
            <p:cNvSpPr txBox="1"/>
            <p:nvPr/>
          </p:nvSpPr>
          <p:spPr>
            <a:xfrm>
              <a:off x="2904466" y="4793704"/>
              <a:ext cx="336347" cy="5351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i="1" dirty="0">
                  <a:solidFill>
                    <a:schemeClr val="tx2"/>
                  </a:solidFill>
                  <a:ea typeface="+mj-ea"/>
                  <a:cs typeface="Times New Roman" panose="02020603050405020304" pitchFamily="18" charset="0"/>
                </a:rPr>
                <a:t>a</a:t>
              </a:r>
              <a:endParaRPr lang="en-GB" sz="18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endParaRPr>
            </a:p>
          </p:txBody>
        </p: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0482A4C1-2E97-4F36-96E0-05370D7B668F}"/>
                </a:ext>
              </a:extLst>
            </p:cNvPr>
            <p:cNvCxnSpPr>
              <a:cxnSpLocks/>
            </p:cNvCxnSpPr>
            <p:nvPr/>
          </p:nvCxnSpPr>
          <p:spPr>
            <a:xfrm>
              <a:off x="3078018" y="4824143"/>
              <a:ext cx="0" cy="1371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83D08AB1-665C-487A-8962-4BD38057846F}"/>
                </a:ext>
              </a:extLst>
            </p:cNvPr>
            <p:cNvSpPr/>
            <p:nvPr/>
          </p:nvSpPr>
          <p:spPr>
            <a:xfrm>
              <a:off x="3181252" y="4953791"/>
              <a:ext cx="1091865" cy="1316307"/>
            </a:xfrm>
            <a:custGeom>
              <a:avLst/>
              <a:gdLst>
                <a:gd name="connsiteX0" fmla="*/ 0 w 742950"/>
                <a:gd name="connsiteY0" fmla="*/ 1077782 h 1077782"/>
                <a:gd name="connsiteX1" fmla="*/ 20782 w 742950"/>
                <a:gd name="connsiteY1" fmla="*/ 662146 h 1077782"/>
                <a:gd name="connsiteX2" fmla="*/ 103909 w 742950"/>
                <a:gd name="connsiteY2" fmla="*/ 350418 h 1077782"/>
                <a:gd name="connsiteX3" fmla="*/ 181841 w 742950"/>
                <a:gd name="connsiteY3" fmla="*/ 147796 h 1077782"/>
                <a:gd name="connsiteX4" fmla="*/ 353291 w 742950"/>
                <a:gd name="connsiteY4" fmla="*/ 64668 h 1077782"/>
                <a:gd name="connsiteX5" fmla="*/ 628650 w 742950"/>
                <a:gd name="connsiteY5" fmla="*/ 7518 h 1077782"/>
                <a:gd name="connsiteX6" fmla="*/ 742950 w 742950"/>
                <a:gd name="connsiteY6" fmla="*/ 2323 h 1077782"/>
                <a:gd name="connsiteX0" fmla="*/ 0 w 742950"/>
                <a:gd name="connsiteY0" fmla="*/ 1077782 h 1077782"/>
                <a:gd name="connsiteX1" fmla="*/ 20782 w 742950"/>
                <a:gd name="connsiteY1" fmla="*/ 662146 h 1077782"/>
                <a:gd name="connsiteX2" fmla="*/ 103909 w 742950"/>
                <a:gd name="connsiteY2" fmla="*/ 350418 h 1077782"/>
                <a:gd name="connsiteX3" fmla="*/ 192232 w 742950"/>
                <a:gd name="connsiteY3" fmla="*/ 158187 h 1077782"/>
                <a:gd name="connsiteX4" fmla="*/ 353291 w 742950"/>
                <a:gd name="connsiteY4" fmla="*/ 64668 h 1077782"/>
                <a:gd name="connsiteX5" fmla="*/ 628650 w 742950"/>
                <a:gd name="connsiteY5" fmla="*/ 7518 h 1077782"/>
                <a:gd name="connsiteX6" fmla="*/ 742950 w 742950"/>
                <a:gd name="connsiteY6" fmla="*/ 2323 h 1077782"/>
                <a:gd name="connsiteX0" fmla="*/ 0 w 1091866"/>
                <a:gd name="connsiteY0" fmla="*/ 1099738 h 1099738"/>
                <a:gd name="connsiteX1" fmla="*/ 20782 w 1091866"/>
                <a:gd name="connsiteY1" fmla="*/ 684102 h 1099738"/>
                <a:gd name="connsiteX2" fmla="*/ 103909 w 1091866"/>
                <a:gd name="connsiteY2" fmla="*/ 372374 h 1099738"/>
                <a:gd name="connsiteX3" fmla="*/ 192232 w 1091866"/>
                <a:gd name="connsiteY3" fmla="*/ 180143 h 1099738"/>
                <a:gd name="connsiteX4" fmla="*/ 353291 w 1091866"/>
                <a:gd name="connsiteY4" fmla="*/ 86624 h 1099738"/>
                <a:gd name="connsiteX5" fmla="*/ 628650 w 1091866"/>
                <a:gd name="connsiteY5" fmla="*/ 29474 h 1099738"/>
                <a:gd name="connsiteX6" fmla="*/ 1091866 w 1091866"/>
                <a:gd name="connsiteY6" fmla="*/ 216 h 1099738"/>
                <a:gd name="connsiteX0" fmla="*/ 8161 w 1075963"/>
                <a:gd name="connsiteY0" fmla="*/ 1316307 h 1316307"/>
                <a:gd name="connsiteX1" fmla="*/ 4879 w 1075963"/>
                <a:gd name="connsiteY1" fmla="*/ 684102 h 1316307"/>
                <a:gd name="connsiteX2" fmla="*/ 88006 w 1075963"/>
                <a:gd name="connsiteY2" fmla="*/ 372374 h 1316307"/>
                <a:gd name="connsiteX3" fmla="*/ 176329 w 1075963"/>
                <a:gd name="connsiteY3" fmla="*/ 180143 h 1316307"/>
                <a:gd name="connsiteX4" fmla="*/ 337388 w 1075963"/>
                <a:gd name="connsiteY4" fmla="*/ 86624 h 1316307"/>
                <a:gd name="connsiteX5" fmla="*/ 612747 w 1075963"/>
                <a:gd name="connsiteY5" fmla="*/ 29474 h 1316307"/>
                <a:gd name="connsiteX6" fmla="*/ 1075963 w 1075963"/>
                <a:gd name="connsiteY6" fmla="*/ 216 h 1316307"/>
                <a:gd name="connsiteX0" fmla="*/ 0 w 1091865"/>
                <a:gd name="connsiteY0" fmla="*/ 1316307 h 1316307"/>
                <a:gd name="connsiteX1" fmla="*/ 20781 w 1091865"/>
                <a:gd name="connsiteY1" fmla="*/ 684102 h 1316307"/>
                <a:gd name="connsiteX2" fmla="*/ 103908 w 1091865"/>
                <a:gd name="connsiteY2" fmla="*/ 372374 h 1316307"/>
                <a:gd name="connsiteX3" fmla="*/ 192231 w 1091865"/>
                <a:gd name="connsiteY3" fmla="*/ 180143 h 1316307"/>
                <a:gd name="connsiteX4" fmla="*/ 353290 w 1091865"/>
                <a:gd name="connsiteY4" fmla="*/ 86624 h 1316307"/>
                <a:gd name="connsiteX5" fmla="*/ 628649 w 1091865"/>
                <a:gd name="connsiteY5" fmla="*/ 29474 h 1316307"/>
                <a:gd name="connsiteX6" fmla="*/ 1091865 w 1091865"/>
                <a:gd name="connsiteY6" fmla="*/ 216 h 1316307"/>
                <a:gd name="connsiteX0" fmla="*/ 0 w 1091865"/>
                <a:gd name="connsiteY0" fmla="*/ 1316307 h 1316307"/>
                <a:gd name="connsiteX1" fmla="*/ 20781 w 1091865"/>
                <a:gd name="connsiteY1" fmla="*/ 684102 h 1316307"/>
                <a:gd name="connsiteX2" fmla="*/ 90907 w 1091865"/>
                <a:gd name="connsiteY2" fmla="*/ 372374 h 1316307"/>
                <a:gd name="connsiteX3" fmla="*/ 192231 w 1091865"/>
                <a:gd name="connsiteY3" fmla="*/ 180143 h 1316307"/>
                <a:gd name="connsiteX4" fmla="*/ 353290 w 1091865"/>
                <a:gd name="connsiteY4" fmla="*/ 86624 h 1316307"/>
                <a:gd name="connsiteX5" fmla="*/ 628649 w 1091865"/>
                <a:gd name="connsiteY5" fmla="*/ 29474 h 1316307"/>
                <a:gd name="connsiteX6" fmla="*/ 1091865 w 1091865"/>
                <a:gd name="connsiteY6" fmla="*/ 216 h 1316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91865" h="1316307">
                  <a:moveTo>
                    <a:pt x="0" y="1316307"/>
                  </a:moveTo>
                  <a:cubicBezTo>
                    <a:pt x="1732" y="1169102"/>
                    <a:pt x="5630" y="841424"/>
                    <a:pt x="20781" y="684102"/>
                  </a:cubicBezTo>
                  <a:cubicBezTo>
                    <a:pt x="35932" y="526780"/>
                    <a:pt x="62332" y="456367"/>
                    <a:pt x="90907" y="372374"/>
                  </a:cubicBezTo>
                  <a:cubicBezTo>
                    <a:pt x="119482" y="288381"/>
                    <a:pt x="148501" y="227768"/>
                    <a:pt x="192231" y="180143"/>
                  </a:cubicBezTo>
                  <a:cubicBezTo>
                    <a:pt x="235962" y="132518"/>
                    <a:pt x="280554" y="111735"/>
                    <a:pt x="353290" y="86624"/>
                  </a:cubicBezTo>
                  <a:cubicBezTo>
                    <a:pt x="426026" y="61513"/>
                    <a:pt x="563706" y="39865"/>
                    <a:pt x="628649" y="29474"/>
                  </a:cubicBezTo>
                  <a:cubicBezTo>
                    <a:pt x="693592" y="19083"/>
                    <a:pt x="1067186" y="-2382"/>
                    <a:pt x="1091865" y="216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96C32116-37E1-4883-BEA2-F7F33C96000F}"/>
                </a:ext>
              </a:extLst>
            </p:cNvPr>
            <p:cNvSpPr/>
            <p:nvPr/>
          </p:nvSpPr>
          <p:spPr>
            <a:xfrm>
              <a:off x="653585" y="3340342"/>
              <a:ext cx="2357143" cy="1416087"/>
            </a:xfrm>
            <a:custGeom>
              <a:avLst/>
              <a:gdLst>
                <a:gd name="connsiteX0" fmla="*/ 0 w 2307102"/>
                <a:gd name="connsiteY0" fmla="*/ 1125416 h 1125416"/>
                <a:gd name="connsiteX1" fmla="*/ 1603717 w 2307102"/>
                <a:gd name="connsiteY1" fmla="*/ 1111348 h 1125416"/>
                <a:gd name="connsiteX2" fmla="*/ 2039816 w 2307102"/>
                <a:gd name="connsiteY2" fmla="*/ 998806 h 1125416"/>
                <a:gd name="connsiteX3" fmla="*/ 2236763 w 2307102"/>
                <a:gd name="connsiteY3" fmla="*/ 703385 h 1125416"/>
                <a:gd name="connsiteX4" fmla="*/ 2293034 w 2307102"/>
                <a:gd name="connsiteY4" fmla="*/ 351693 h 1125416"/>
                <a:gd name="connsiteX5" fmla="*/ 2307102 w 2307102"/>
                <a:gd name="connsiteY5" fmla="*/ 0 h 1125416"/>
                <a:gd name="connsiteX0" fmla="*/ 0 w 2333080"/>
                <a:gd name="connsiteY0" fmla="*/ 1125416 h 1125416"/>
                <a:gd name="connsiteX1" fmla="*/ 1603717 w 2333080"/>
                <a:gd name="connsiteY1" fmla="*/ 1111348 h 1125416"/>
                <a:gd name="connsiteX2" fmla="*/ 2039816 w 2333080"/>
                <a:gd name="connsiteY2" fmla="*/ 998806 h 1125416"/>
                <a:gd name="connsiteX3" fmla="*/ 2236763 w 2333080"/>
                <a:gd name="connsiteY3" fmla="*/ 703385 h 1125416"/>
                <a:gd name="connsiteX4" fmla="*/ 2293034 w 2333080"/>
                <a:gd name="connsiteY4" fmla="*/ 351693 h 1125416"/>
                <a:gd name="connsiteX5" fmla="*/ 2333080 w 2333080"/>
                <a:gd name="connsiteY5" fmla="*/ 0 h 1125416"/>
                <a:gd name="connsiteX0" fmla="*/ 0 w 2333080"/>
                <a:gd name="connsiteY0" fmla="*/ 1125416 h 1125416"/>
                <a:gd name="connsiteX1" fmla="*/ 1603717 w 2333080"/>
                <a:gd name="connsiteY1" fmla="*/ 1111348 h 1125416"/>
                <a:gd name="connsiteX2" fmla="*/ 2039816 w 2333080"/>
                <a:gd name="connsiteY2" fmla="*/ 998806 h 1125416"/>
                <a:gd name="connsiteX3" fmla="*/ 2236763 w 2333080"/>
                <a:gd name="connsiteY3" fmla="*/ 703385 h 1125416"/>
                <a:gd name="connsiteX4" fmla="*/ 2303425 w 2333080"/>
                <a:gd name="connsiteY4" fmla="*/ 351693 h 1125416"/>
                <a:gd name="connsiteX5" fmla="*/ 2333080 w 2333080"/>
                <a:gd name="connsiteY5" fmla="*/ 0 h 1125416"/>
                <a:gd name="connsiteX0" fmla="*/ 0 w 2333080"/>
                <a:gd name="connsiteY0" fmla="*/ 1125416 h 1125416"/>
                <a:gd name="connsiteX1" fmla="*/ 1603717 w 2333080"/>
                <a:gd name="connsiteY1" fmla="*/ 1111348 h 1125416"/>
                <a:gd name="connsiteX2" fmla="*/ 2039816 w 2333080"/>
                <a:gd name="connsiteY2" fmla="*/ 998806 h 1125416"/>
                <a:gd name="connsiteX3" fmla="*/ 2247154 w 2333080"/>
                <a:gd name="connsiteY3" fmla="*/ 708580 h 1125416"/>
                <a:gd name="connsiteX4" fmla="*/ 2303425 w 2333080"/>
                <a:gd name="connsiteY4" fmla="*/ 351693 h 1125416"/>
                <a:gd name="connsiteX5" fmla="*/ 2333080 w 2333080"/>
                <a:gd name="connsiteY5" fmla="*/ 0 h 1125416"/>
                <a:gd name="connsiteX0" fmla="*/ 0 w 2333080"/>
                <a:gd name="connsiteY0" fmla="*/ 1125416 h 1125416"/>
                <a:gd name="connsiteX1" fmla="*/ 1603717 w 2333080"/>
                <a:gd name="connsiteY1" fmla="*/ 1111348 h 1125416"/>
                <a:gd name="connsiteX2" fmla="*/ 2055402 w 2333080"/>
                <a:gd name="connsiteY2" fmla="*/ 1014392 h 1125416"/>
                <a:gd name="connsiteX3" fmla="*/ 2247154 w 2333080"/>
                <a:gd name="connsiteY3" fmla="*/ 708580 h 1125416"/>
                <a:gd name="connsiteX4" fmla="*/ 2303425 w 2333080"/>
                <a:gd name="connsiteY4" fmla="*/ 351693 h 1125416"/>
                <a:gd name="connsiteX5" fmla="*/ 2333080 w 2333080"/>
                <a:gd name="connsiteY5" fmla="*/ 0 h 1125416"/>
                <a:gd name="connsiteX0" fmla="*/ 0 w 2333080"/>
                <a:gd name="connsiteY0" fmla="*/ 1125416 h 1125416"/>
                <a:gd name="connsiteX1" fmla="*/ 877153 w 2333080"/>
                <a:gd name="connsiteY1" fmla="*/ 1116543 h 1125416"/>
                <a:gd name="connsiteX2" fmla="*/ 1603717 w 2333080"/>
                <a:gd name="connsiteY2" fmla="*/ 1111348 h 1125416"/>
                <a:gd name="connsiteX3" fmla="*/ 2055402 w 2333080"/>
                <a:gd name="connsiteY3" fmla="*/ 1014392 h 1125416"/>
                <a:gd name="connsiteX4" fmla="*/ 2247154 w 2333080"/>
                <a:gd name="connsiteY4" fmla="*/ 708580 h 1125416"/>
                <a:gd name="connsiteX5" fmla="*/ 2303425 w 2333080"/>
                <a:gd name="connsiteY5" fmla="*/ 351693 h 1125416"/>
                <a:gd name="connsiteX6" fmla="*/ 2333080 w 2333080"/>
                <a:gd name="connsiteY6" fmla="*/ 0 h 1125416"/>
                <a:gd name="connsiteX0" fmla="*/ 0 w 2333080"/>
                <a:gd name="connsiteY0" fmla="*/ 1151393 h 1151393"/>
                <a:gd name="connsiteX1" fmla="*/ 877153 w 2333080"/>
                <a:gd name="connsiteY1" fmla="*/ 1116543 h 1151393"/>
                <a:gd name="connsiteX2" fmla="*/ 1603717 w 2333080"/>
                <a:gd name="connsiteY2" fmla="*/ 1111348 h 1151393"/>
                <a:gd name="connsiteX3" fmla="*/ 2055402 w 2333080"/>
                <a:gd name="connsiteY3" fmla="*/ 1014392 h 1151393"/>
                <a:gd name="connsiteX4" fmla="*/ 2247154 w 2333080"/>
                <a:gd name="connsiteY4" fmla="*/ 708580 h 1151393"/>
                <a:gd name="connsiteX5" fmla="*/ 2303425 w 2333080"/>
                <a:gd name="connsiteY5" fmla="*/ 351693 h 1151393"/>
                <a:gd name="connsiteX6" fmla="*/ 2333080 w 2333080"/>
                <a:gd name="connsiteY6" fmla="*/ 0 h 1151393"/>
                <a:gd name="connsiteX0" fmla="*/ 0 w 2333080"/>
                <a:gd name="connsiteY0" fmla="*/ 1151393 h 1152912"/>
                <a:gd name="connsiteX1" fmla="*/ 892739 w 2333080"/>
                <a:gd name="connsiteY1" fmla="*/ 1152912 h 1152912"/>
                <a:gd name="connsiteX2" fmla="*/ 1603717 w 2333080"/>
                <a:gd name="connsiteY2" fmla="*/ 1111348 h 1152912"/>
                <a:gd name="connsiteX3" fmla="*/ 2055402 w 2333080"/>
                <a:gd name="connsiteY3" fmla="*/ 1014392 h 1152912"/>
                <a:gd name="connsiteX4" fmla="*/ 2247154 w 2333080"/>
                <a:gd name="connsiteY4" fmla="*/ 708580 h 1152912"/>
                <a:gd name="connsiteX5" fmla="*/ 2303425 w 2333080"/>
                <a:gd name="connsiteY5" fmla="*/ 351693 h 1152912"/>
                <a:gd name="connsiteX6" fmla="*/ 2333080 w 2333080"/>
                <a:gd name="connsiteY6" fmla="*/ 0 h 1152912"/>
                <a:gd name="connsiteX0" fmla="*/ 0 w 2333080"/>
                <a:gd name="connsiteY0" fmla="*/ 1151393 h 1151393"/>
                <a:gd name="connsiteX1" fmla="*/ 892739 w 2333080"/>
                <a:gd name="connsiteY1" fmla="*/ 1142521 h 1151393"/>
                <a:gd name="connsiteX2" fmla="*/ 1603717 w 2333080"/>
                <a:gd name="connsiteY2" fmla="*/ 1111348 h 1151393"/>
                <a:gd name="connsiteX3" fmla="*/ 2055402 w 2333080"/>
                <a:gd name="connsiteY3" fmla="*/ 1014392 h 1151393"/>
                <a:gd name="connsiteX4" fmla="*/ 2247154 w 2333080"/>
                <a:gd name="connsiteY4" fmla="*/ 708580 h 1151393"/>
                <a:gd name="connsiteX5" fmla="*/ 2303425 w 2333080"/>
                <a:gd name="connsiteY5" fmla="*/ 351693 h 1151393"/>
                <a:gd name="connsiteX6" fmla="*/ 2333080 w 2333080"/>
                <a:gd name="connsiteY6" fmla="*/ 0 h 1151393"/>
                <a:gd name="connsiteX0" fmla="*/ 0 w 2333080"/>
                <a:gd name="connsiteY0" fmla="*/ 1151393 h 1151393"/>
                <a:gd name="connsiteX1" fmla="*/ 892739 w 2333080"/>
                <a:gd name="connsiteY1" fmla="*/ 1142521 h 1151393"/>
                <a:gd name="connsiteX2" fmla="*/ 1603717 w 2333080"/>
                <a:gd name="connsiteY2" fmla="*/ 1111348 h 1151393"/>
                <a:gd name="connsiteX3" fmla="*/ 2055402 w 2333080"/>
                <a:gd name="connsiteY3" fmla="*/ 1014392 h 1151393"/>
                <a:gd name="connsiteX4" fmla="*/ 2247154 w 2333080"/>
                <a:gd name="connsiteY4" fmla="*/ 708580 h 1151393"/>
                <a:gd name="connsiteX5" fmla="*/ 2303425 w 2333080"/>
                <a:gd name="connsiteY5" fmla="*/ 351693 h 1151393"/>
                <a:gd name="connsiteX6" fmla="*/ 2333080 w 2333080"/>
                <a:gd name="connsiteY6" fmla="*/ 0 h 1151393"/>
                <a:gd name="connsiteX0" fmla="*/ 0 w 2333080"/>
                <a:gd name="connsiteY0" fmla="*/ 1151393 h 1151393"/>
                <a:gd name="connsiteX1" fmla="*/ 892739 w 2333080"/>
                <a:gd name="connsiteY1" fmla="*/ 1142521 h 1151393"/>
                <a:gd name="connsiteX2" fmla="*/ 1603717 w 2333080"/>
                <a:gd name="connsiteY2" fmla="*/ 1111348 h 1151393"/>
                <a:gd name="connsiteX3" fmla="*/ 2055402 w 2333080"/>
                <a:gd name="connsiteY3" fmla="*/ 1014392 h 1151393"/>
                <a:gd name="connsiteX4" fmla="*/ 2247154 w 2333080"/>
                <a:gd name="connsiteY4" fmla="*/ 708580 h 1151393"/>
                <a:gd name="connsiteX5" fmla="*/ 2303425 w 2333080"/>
                <a:gd name="connsiteY5" fmla="*/ 351693 h 1151393"/>
                <a:gd name="connsiteX6" fmla="*/ 2333080 w 2333080"/>
                <a:gd name="connsiteY6" fmla="*/ 0 h 1151393"/>
                <a:gd name="connsiteX0" fmla="*/ 0 w 2333080"/>
                <a:gd name="connsiteY0" fmla="*/ 1151393 h 1151393"/>
                <a:gd name="connsiteX1" fmla="*/ 892739 w 2333080"/>
                <a:gd name="connsiteY1" fmla="*/ 1142521 h 1151393"/>
                <a:gd name="connsiteX2" fmla="*/ 1603717 w 2333080"/>
                <a:gd name="connsiteY2" fmla="*/ 1111348 h 1151393"/>
                <a:gd name="connsiteX3" fmla="*/ 2055402 w 2333080"/>
                <a:gd name="connsiteY3" fmla="*/ 1014392 h 1151393"/>
                <a:gd name="connsiteX4" fmla="*/ 2247154 w 2333080"/>
                <a:gd name="connsiteY4" fmla="*/ 708580 h 1151393"/>
                <a:gd name="connsiteX5" fmla="*/ 2303425 w 2333080"/>
                <a:gd name="connsiteY5" fmla="*/ 351693 h 1151393"/>
                <a:gd name="connsiteX6" fmla="*/ 2333080 w 2333080"/>
                <a:gd name="connsiteY6" fmla="*/ 0 h 1151393"/>
                <a:gd name="connsiteX0" fmla="*/ 0 w 2333080"/>
                <a:gd name="connsiteY0" fmla="*/ 1151393 h 1151393"/>
                <a:gd name="connsiteX1" fmla="*/ 892739 w 2333080"/>
                <a:gd name="connsiteY1" fmla="*/ 1142521 h 1151393"/>
                <a:gd name="connsiteX2" fmla="*/ 1603717 w 2333080"/>
                <a:gd name="connsiteY2" fmla="*/ 1111348 h 1151393"/>
                <a:gd name="connsiteX3" fmla="*/ 2055402 w 2333080"/>
                <a:gd name="connsiteY3" fmla="*/ 1014392 h 1151393"/>
                <a:gd name="connsiteX4" fmla="*/ 2247154 w 2333080"/>
                <a:gd name="connsiteY4" fmla="*/ 708580 h 1151393"/>
                <a:gd name="connsiteX5" fmla="*/ 2303425 w 2333080"/>
                <a:gd name="connsiteY5" fmla="*/ 351693 h 1151393"/>
                <a:gd name="connsiteX6" fmla="*/ 2333080 w 2333080"/>
                <a:gd name="connsiteY6" fmla="*/ 0 h 1151393"/>
                <a:gd name="connsiteX0" fmla="*/ 0 w 2333080"/>
                <a:gd name="connsiteY0" fmla="*/ 1151393 h 1151393"/>
                <a:gd name="connsiteX1" fmla="*/ 892739 w 2333080"/>
                <a:gd name="connsiteY1" fmla="*/ 1142521 h 1151393"/>
                <a:gd name="connsiteX2" fmla="*/ 1603717 w 2333080"/>
                <a:gd name="connsiteY2" fmla="*/ 1111348 h 1151393"/>
                <a:gd name="connsiteX3" fmla="*/ 2055402 w 2333080"/>
                <a:gd name="connsiteY3" fmla="*/ 1014392 h 1151393"/>
                <a:gd name="connsiteX4" fmla="*/ 2247154 w 2333080"/>
                <a:gd name="connsiteY4" fmla="*/ 708580 h 1151393"/>
                <a:gd name="connsiteX5" fmla="*/ 2303425 w 2333080"/>
                <a:gd name="connsiteY5" fmla="*/ 351693 h 1151393"/>
                <a:gd name="connsiteX6" fmla="*/ 2333080 w 2333080"/>
                <a:gd name="connsiteY6" fmla="*/ 0 h 1151393"/>
                <a:gd name="connsiteX0" fmla="*/ 0 w 2333080"/>
                <a:gd name="connsiteY0" fmla="*/ 1151393 h 1151393"/>
                <a:gd name="connsiteX1" fmla="*/ 892739 w 2333080"/>
                <a:gd name="connsiteY1" fmla="*/ 1142521 h 1151393"/>
                <a:gd name="connsiteX2" fmla="*/ 1603717 w 2333080"/>
                <a:gd name="connsiteY2" fmla="*/ 1111348 h 1151393"/>
                <a:gd name="connsiteX3" fmla="*/ 2055402 w 2333080"/>
                <a:gd name="connsiteY3" fmla="*/ 1014392 h 1151393"/>
                <a:gd name="connsiteX4" fmla="*/ 2247154 w 2333080"/>
                <a:gd name="connsiteY4" fmla="*/ 708580 h 1151393"/>
                <a:gd name="connsiteX5" fmla="*/ 2303425 w 2333080"/>
                <a:gd name="connsiteY5" fmla="*/ 351693 h 1151393"/>
                <a:gd name="connsiteX6" fmla="*/ 2333080 w 2333080"/>
                <a:gd name="connsiteY6" fmla="*/ 0 h 1151393"/>
                <a:gd name="connsiteX0" fmla="*/ 0 w 2333080"/>
                <a:gd name="connsiteY0" fmla="*/ 1151393 h 1151393"/>
                <a:gd name="connsiteX1" fmla="*/ 892739 w 2333080"/>
                <a:gd name="connsiteY1" fmla="*/ 1142521 h 1151393"/>
                <a:gd name="connsiteX2" fmla="*/ 1603717 w 2333080"/>
                <a:gd name="connsiteY2" fmla="*/ 1111348 h 1151393"/>
                <a:gd name="connsiteX3" fmla="*/ 2055402 w 2333080"/>
                <a:gd name="connsiteY3" fmla="*/ 1014392 h 1151393"/>
                <a:gd name="connsiteX4" fmla="*/ 2247154 w 2333080"/>
                <a:gd name="connsiteY4" fmla="*/ 708580 h 1151393"/>
                <a:gd name="connsiteX5" fmla="*/ 2303425 w 2333080"/>
                <a:gd name="connsiteY5" fmla="*/ 351693 h 1151393"/>
                <a:gd name="connsiteX6" fmla="*/ 2333080 w 2333080"/>
                <a:gd name="connsiteY6" fmla="*/ 0 h 1151393"/>
                <a:gd name="connsiteX0" fmla="*/ 0 w 2357143"/>
                <a:gd name="connsiteY0" fmla="*/ 1416087 h 1416087"/>
                <a:gd name="connsiteX1" fmla="*/ 892739 w 2357143"/>
                <a:gd name="connsiteY1" fmla="*/ 1407215 h 1416087"/>
                <a:gd name="connsiteX2" fmla="*/ 1603717 w 2357143"/>
                <a:gd name="connsiteY2" fmla="*/ 1376042 h 1416087"/>
                <a:gd name="connsiteX3" fmla="*/ 2055402 w 2357143"/>
                <a:gd name="connsiteY3" fmla="*/ 1279086 h 1416087"/>
                <a:gd name="connsiteX4" fmla="*/ 2247154 w 2357143"/>
                <a:gd name="connsiteY4" fmla="*/ 973274 h 1416087"/>
                <a:gd name="connsiteX5" fmla="*/ 2303425 w 2357143"/>
                <a:gd name="connsiteY5" fmla="*/ 616387 h 1416087"/>
                <a:gd name="connsiteX6" fmla="*/ 2357143 w 2357143"/>
                <a:gd name="connsiteY6" fmla="*/ 0 h 1416087"/>
                <a:gd name="connsiteX0" fmla="*/ 0 w 2357143"/>
                <a:gd name="connsiteY0" fmla="*/ 1416087 h 1416087"/>
                <a:gd name="connsiteX1" fmla="*/ 892739 w 2357143"/>
                <a:gd name="connsiteY1" fmla="*/ 1407215 h 1416087"/>
                <a:gd name="connsiteX2" fmla="*/ 1603717 w 2357143"/>
                <a:gd name="connsiteY2" fmla="*/ 1376042 h 1416087"/>
                <a:gd name="connsiteX3" fmla="*/ 2055402 w 2357143"/>
                <a:gd name="connsiteY3" fmla="*/ 1279086 h 1416087"/>
                <a:gd name="connsiteX4" fmla="*/ 2247154 w 2357143"/>
                <a:gd name="connsiteY4" fmla="*/ 973274 h 1416087"/>
                <a:gd name="connsiteX5" fmla="*/ 2303425 w 2357143"/>
                <a:gd name="connsiteY5" fmla="*/ 616387 h 1416087"/>
                <a:gd name="connsiteX6" fmla="*/ 2357143 w 2357143"/>
                <a:gd name="connsiteY6" fmla="*/ 0 h 1416087"/>
                <a:gd name="connsiteX0" fmla="*/ 0 w 2357143"/>
                <a:gd name="connsiteY0" fmla="*/ 1416087 h 1416087"/>
                <a:gd name="connsiteX1" fmla="*/ 892739 w 2357143"/>
                <a:gd name="connsiteY1" fmla="*/ 1407215 h 1416087"/>
                <a:gd name="connsiteX2" fmla="*/ 1603717 w 2357143"/>
                <a:gd name="connsiteY2" fmla="*/ 1376042 h 1416087"/>
                <a:gd name="connsiteX3" fmla="*/ 2055402 w 2357143"/>
                <a:gd name="connsiteY3" fmla="*/ 1279086 h 1416087"/>
                <a:gd name="connsiteX4" fmla="*/ 2247154 w 2357143"/>
                <a:gd name="connsiteY4" fmla="*/ 973274 h 1416087"/>
                <a:gd name="connsiteX5" fmla="*/ 2339520 w 2357143"/>
                <a:gd name="connsiteY5" fmla="*/ 616387 h 1416087"/>
                <a:gd name="connsiteX6" fmla="*/ 2357143 w 2357143"/>
                <a:gd name="connsiteY6" fmla="*/ 0 h 1416087"/>
                <a:gd name="connsiteX0" fmla="*/ 0 w 2357143"/>
                <a:gd name="connsiteY0" fmla="*/ 1416087 h 1416087"/>
                <a:gd name="connsiteX1" fmla="*/ 892739 w 2357143"/>
                <a:gd name="connsiteY1" fmla="*/ 1407215 h 1416087"/>
                <a:gd name="connsiteX2" fmla="*/ 1603717 w 2357143"/>
                <a:gd name="connsiteY2" fmla="*/ 1376042 h 1416087"/>
                <a:gd name="connsiteX3" fmla="*/ 2055402 w 2357143"/>
                <a:gd name="connsiteY3" fmla="*/ 1279086 h 1416087"/>
                <a:gd name="connsiteX4" fmla="*/ 2264488 w 2357143"/>
                <a:gd name="connsiteY4" fmla="*/ 990609 h 1416087"/>
                <a:gd name="connsiteX5" fmla="*/ 2339520 w 2357143"/>
                <a:gd name="connsiteY5" fmla="*/ 616387 h 1416087"/>
                <a:gd name="connsiteX6" fmla="*/ 2357143 w 2357143"/>
                <a:gd name="connsiteY6" fmla="*/ 0 h 14160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57143" h="1416087">
                  <a:moveTo>
                    <a:pt x="0" y="1416087"/>
                  </a:moveTo>
                  <a:lnTo>
                    <a:pt x="892739" y="1407215"/>
                  </a:lnTo>
                  <a:lnTo>
                    <a:pt x="1603717" y="1376042"/>
                  </a:lnTo>
                  <a:cubicBezTo>
                    <a:pt x="1943686" y="1339353"/>
                    <a:pt x="1945274" y="1343325"/>
                    <a:pt x="2055402" y="1279086"/>
                  </a:cubicBezTo>
                  <a:cubicBezTo>
                    <a:pt x="2165530" y="1214847"/>
                    <a:pt x="2217135" y="1101059"/>
                    <a:pt x="2264488" y="990609"/>
                  </a:cubicBezTo>
                  <a:cubicBezTo>
                    <a:pt x="2311841" y="880159"/>
                    <a:pt x="2327797" y="733618"/>
                    <a:pt x="2339520" y="616387"/>
                  </a:cubicBezTo>
                  <a:cubicBezTo>
                    <a:pt x="2351243" y="499156"/>
                    <a:pt x="2355970" y="117231"/>
                    <a:pt x="2357143" y="0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063943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4" grpId="0"/>
      <p:bldP spid="25" grpId="0"/>
      <p:bldP spid="12" grpId="0"/>
      <p:bldP spid="13" grpId="0"/>
      <p:bldP spid="15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597371" y="152799"/>
            <a:ext cx="8229600" cy="618125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Types of discontinuities</a:t>
            </a:r>
          </a:p>
        </p:txBody>
      </p:sp>
      <p:sp>
        <p:nvSpPr>
          <p:cNvPr id="5" name="40 Rectángulo"/>
          <p:cNvSpPr/>
          <p:nvPr/>
        </p:nvSpPr>
        <p:spPr>
          <a:xfrm>
            <a:off x="317029" y="680200"/>
            <a:ext cx="52939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</a:rPr>
              <a:t>If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Neue Helvetica W01"/>
              </a:rPr>
              <a:t> </a:t>
            </a: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cs typeface="Times New Roman" panose="02020603050405020304" pitchFamily="18" charset="0"/>
              </a:rPr>
              <a:t>f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cs typeface="Times New Roman" panose="02020603050405020304" pitchFamily="18" charset="0"/>
              </a:rPr>
              <a:t>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Neue Helvetica W01"/>
              </a:rPr>
              <a:t> </a:t>
            </a:r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</a:rPr>
              <a:t>is discontinuous at </a:t>
            </a: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cs typeface="Times New Roman" panose="02020603050405020304" pitchFamily="18" charset="0"/>
              </a:rPr>
              <a:t>a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Neue Helvetica W01"/>
              </a:rPr>
              <a:t>, </a:t>
            </a:r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</a:rPr>
              <a:t>then </a:t>
            </a:r>
          </a:p>
        </p:txBody>
      </p:sp>
      <p:sp>
        <p:nvSpPr>
          <p:cNvPr id="10" name="Rectangle 9">
            <a:hlinkClick r:id="rId3"/>
            <a:extLst>
              <a:ext uri="{FF2B5EF4-FFF2-40B4-BE49-F238E27FC236}">
                <a16:creationId xmlns:a16="http://schemas.microsoft.com/office/drawing/2014/main" id="{368753AC-1D1A-45CD-9AD6-9EED124824D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3"/>
            <a:extLst>
              <a:ext uri="{FF2B5EF4-FFF2-40B4-BE49-F238E27FC236}">
                <a16:creationId xmlns:a16="http://schemas.microsoft.com/office/drawing/2014/main" id="{8F6A7FD1-1BAC-42BF-821B-E7546EEECE6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E14E792-0D15-498A-922A-B8B6BCA6A56C}"/>
                  </a:ext>
                </a:extLst>
              </p:cNvPr>
              <p:cNvSpPr txBox="1"/>
              <p:nvPr/>
            </p:nvSpPr>
            <p:spPr>
              <a:xfrm>
                <a:off x="260931" y="5223365"/>
                <a:ext cx="6110861" cy="95244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176213" indent="-176213"/>
                <a:r>
                  <a:rPr lang="en-US" dirty="0">
                    <a:solidFill>
                      <a:schemeClr val="tx2"/>
                    </a:solidFill>
                    <a:cs typeface="Times New Roman" panose="02020603050405020304" pitchFamily="18" charset="0"/>
                  </a:rPr>
                  <a:t>3. </a:t>
                </a:r>
                <a:r>
                  <a:rPr lang="en-US" i="1" dirty="0">
                    <a:solidFill>
                      <a:schemeClr val="tx2"/>
                    </a:solidFill>
                    <a:cs typeface="Times New Roman" panose="02020603050405020304" pitchFamily="18" charset="0"/>
                  </a:rPr>
                  <a:t>f</a:t>
                </a:r>
                <a:r>
                  <a:rPr lang="en-US" dirty="0">
                    <a:solidFill>
                      <a:schemeClr val="tx2"/>
                    </a:solidFill>
                    <a:latin typeface="Comic Sans MS" pitchFamily="66" charset="0"/>
                  </a:rPr>
                  <a:t> has an </a:t>
                </a:r>
                <a:r>
                  <a:rPr lang="en-US" b="1" dirty="0">
                    <a:solidFill>
                      <a:schemeClr val="tx2"/>
                    </a:solidFill>
                    <a:latin typeface="Comic Sans MS" pitchFamily="66" charset="0"/>
                  </a:rPr>
                  <a:t>Infinite discontinuity </a:t>
                </a:r>
                <a:r>
                  <a:rPr lang="en-US" altLang="en-US" dirty="0">
                    <a:solidFill>
                      <a:schemeClr val="tx2"/>
                    </a:solidFill>
                    <a:latin typeface="Comic Sans MS" pitchFamily="66" charset="0"/>
                  </a:rPr>
                  <a:t>at </a:t>
                </a:r>
                <a:r>
                  <a:rPr lang="en-US" altLang="en-US" i="1" dirty="0">
                    <a:solidFill>
                      <a:srgbClr val="424242"/>
                    </a:solidFill>
                    <a:cs typeface="Times New Roman" panose="02020603050405020304" pitchFamily="18" charset="0"/>
                  </a:rPr>
                  <a:t>a </a:t>
                </a:r>
                <a:r>
                  <a:rPr lang="en-US" dirty="0">
                    <a:solidFill>
                      <a:schemeClr val="tx2"/>
                    </a:solidFill>
                    <a:latin typeface="Comic Sans MS" pitchFamily="66" charset="0"/>
                  </a:rPr>
                  <a:t>if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n-US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b="1" dirty="0">
                    <a:solidFill>
                      <a:schemeClr val="tx2"/>
                    </a:solidFill>
                    <a:latin typeface="Comic Sans MS" pitchFamily="66" charset="0"/>
                  </a:rPr>
                  <a:t> </a:t>
                </a:r>
                <a:r>
                  <a:rPr lang="en-US" dirty="0">
                    <a:solidFill>
                      <a:schemeClr val="tx2"/>
                    </a:solidFill>
                    <a:cs typeface="Times New Roman" panose="02020603050405020304" pitchFamily="18" charset="0"/>
                  </a:rPr>
                  <a:t>=</a:t>
                </a:r>
                <a:r>
                  <a:rPr lang="en-US" b="1" dirty="0">
                    <a:solidFill>
                      <a:schemeClr val="tx2"/>
                    </a:solidFill>
                    <a:latin typeface="Comic Sans MS" pitchFamily="66" charset="0"/>
                  </a:rPr>
                  <a:t> </a:t>
                </a:r>
                <a:r>
                  <a:rPr lang="en-US" dirty="0">
                    <a:solidFill>
                      <a:schemeClr val="tx2"/>
                    </a:solidFill>
                    <a:cs typeface="Times New Roman" panose="02020603050405020304" pitchFamily="18" charset="0"/>
                  </a:rPr>
                  <a:t>±∞</a:t>
                </a:r>
                <a:r>
                  <a:rPr lang="en-US" b="1" dirty="0">
                    <a:solidFill>
                      <a:schemeClr val="tx2"/>
                    </a:solidFill>
                    <a:latin typeface="Comic Sans MS" pitchFamily="66" charset="0"/>
                  </a:rPr>
                  <a:t> or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n-US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b="1" dirty="0">
                    <a:solidFill>
                      <a:schemeClr val="tx2"/>
                    </a:solidFill>
                    <a:latin typeface="Comic Sans MS" pitchFamily="66" charset="0"/>
                  </a:rPr>
                  <a:t> </a:t>
                </a:r>
                <a:r>
                  <a:rPr lang="en-US" dirty="0">
                    <a:solidFill>
                      <a:schemeClr val="tx2"/>
                    </a:solidFill>
                    <a:cs typeface="Times New Roman" panose="02020603050405020304" pitchFamily="18" charset="0"/>
                  </a:rPr>
                  <a:t>=</a:t>
                </a:r>
                <a:r>
                  <a:rPr lang="en-US" b="1" dirty="0">
                    <a:solidFill>
                      <a:schemeClr val="tx2"/>
                    </a:solidFill>
                    <a:latin typeface="Comic Sans MS" pitchFamily="66" charset="0"/>
                  </a:rPr>
                  <a:t> </a:t>
                </a:r>
                <a:r>
                  <a:rPr lang="en-US" dirty="0">
                    <a:solidFill>
                      <a:schemeClr val="tx2"/>
                    </a:solidFill>
                    <a:cs typeface="Times New Roman" panose="02020603050405020304" pitchFamily="18" charset="0"/>
                  </a:rPr>
                  <a:t>±∞</a:t>
                </a:r>
                <a:r>
                  <a:rPr lang="en-US" b="1" dirty="0">
                    <a:solidFill>
                      <a:schemeClr val="tx2"/>
                    </a:solidFill>
                    <a:latin typeface="Comic Sans MS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E14E792-0D15-498A-922A-B8B6BCA6A5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931" y="5223365"/>
                <a:ext cx="6110861" cy="952440"/>
              </a:xfrm>
              <a:prstGeom prst="rect">
                <a:avLst/>
              </a:prstGeom>
              <a:blipFill>
                <a:blip r:embed="rId4"/>
                <a:stretch>
                  <a:fillRect l="-1597" t="-5128" b="-19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40 Rectángulo">
                <a:extLst>
                  <a:ext uri="{FF2B5EF4-FFF2-40B4-BE49-F238E27FC236}">
                    <a16:creationId xmlns:a16="http://schemas.microsoft.com/office/drawing/2014/main" id="{0F60BEA0-3CD8-4AC6-A080-E7982498DB1C}"/>
                  </a:ext>
                </a:extLst>
              </p:cNvPr>
              <p:cNvSpPr/>
              <p:nvPr/>
            </p:nvSpPr>
            <p:spPr>
              <a:xfrm>
                <a:off x="317030" y="1071482"/>
                <a:ext cx="6591614" cy="9424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8925" indent="-288925"/>
                <a:r>
                  <a:rPr lang="en-US" dirty="0">
                    <a:solidFill>
                      <a:schemeClr val="tx2"/>
                    </a:solidFill>
                    <a:cs typeface="Times New Roman" panose="02020603050405020304" pitchFamily="18" charset="0"/>
                  </a:rPr>
                  <a:t>1. </a:t>
                </a:r>
                <a:r>
                  <a:rPr lang="en-US" i="1" dirty="0">
                    <a:solidFill>
                      <a:schemeClr val="tx2"/>
                    </a:solidFill>
                    <a:cs typeface="Times New Roman" panose="02020603050405020304" pitchFamily="18" charset="0"/>
                  </a:rPr>
                  <a:t>f</a:t>
                </a:r>
                <a:r>
                  <a:rPr lang="en-US" dirty="0">
                    <a:solidFill>
                      <a:schemeClr val="tx2"/>
                    </a:solidFill>
                    <a:latin typeface="Comic Sans MS" pitchFamily="66" charset="0"/>
                  </a:rPr>
                  <a:t> has a </a:t>
                </a:r>
                <a:r>
                  <a:rPr lang="en-US" b="1" dirty="0">
                    <a:solidFill>
                      <a:schemeClr val="tx2"/>
                    </a:solidFill>
                    <a:latin typeface="Comic Sans MS" pitchFamily="66" charset="0"/>
                  </a:rPr>
                  <a:t>Removable discontinuity </a:t>
                </a:r>
                <a:r>
                  <a:rPr lang="en-US" altLang="en-US" dirty="0">
                    <a:solidFill>
                      <a:schemeClr val="tx2"/>
                    </a:solidFill>
                    <a:latin typeface="Comic Sans MS" pitchFamily="66" charset="0"/>
                  </a:rPr>
                  <a:t>at </a:t>
                </a:r>
                <a:r>
                  <a:rPr lang="en-US" altLang="en-US" i="1" dirty="0">
                    <a:solidFill>
                      <a:srgbClr val="424242"/>
                    </a:solidFill>
                    <a:cs typeface="Times New Roman" panose="02020603050405020304" pitchFamily="18" charset="0"/>
                  </a:rPr>
                  <a:t>a </a:t>
                </a:r>
                <a:r>
                  <a:rPr lang="en-US" dirty="0">
                    <a:solidFill>
                      <a:schemeClr val="tx2"/>
                    </a:solidFill>
                    <a:latin typeface="Comic Sans MS" pitchFamily="66" charset="0"/>
                  </a:rPr>
                  <a:t>if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lim>
                        </m:limLow>
                      </m:fName>
                      <m:e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GB" dirty="0">
                    <a:solidFill>
                      <a:schemeClr val="tx2"/>
                    </a:solidFill>
                    <a:latin typeface="Comic Sans MS" pitchFamily="66" charset="0"/>
                  </a:rPr>
                  <a:t> exists.</a:t>
                </a:r>
              </a:p>
            </p:txBody>
          </p:sp>
        </mc:Choice>
        <mc:Fallback xmlns="">
          <p:sp>
            <p:nvSpPr>
              <p:cNvPr id="14" name="40 Rectángulo">
                <a:extLst>
                  <a:ext uri="{FF2B5EF4-FFF2-40B4-BE49-F238E27FC236}">
                    <a16:creationId xmlns:a16="http://schemas.microsoft.com/office/drawing/2014/main" id="{0F60BEA0-3CD8-4AC6-A080-E7982498DB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030" y="1071482"/>
                <a:ext cx="6591614" cy="942437"/>
              </a:xfrm>
              <a:prstGeom prst="rect">
                <a:avLst/>
              </a:prstGeom>
              <a:blipFill>
                <a:blip r:embed="rId5"/>
                <a:stretch>
                  <a:fillRect l="-1388" t="-5195" b="-32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B5B9A9A-DB00-4DC7-9C3D-7F193A3CB8EF}"/>
                  </a:ext>
                </a:extLst>
              </p:cNvPr>
              <p:cNvSpPr txBox="1"/>
              <p:nvPr/>
            </p:nvSpPr>
            <p:spPr>
              <a:xfrm>
                <a:off x="336886" y="2790978"/>
                <a:ext cx="6265643" cy="14432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23838" indent="-223838"/>
                <a:r>
                  <a:rPr lang="en-US" dirty="0">
                    <a:solidFill>
                      <a:schemeClr val="tx2"/>
                    </a:solidFill>
                    <a:cs typeface="Times New Roman" panose="02020603050405020304" pitchFamily="18" charset="0"/>
                  </a:rPr>
                  <a:t>2. </a:t>
                </a:r>
                <a:r>
                  <a:rPr lang="en-US" i="1" dirty="0">
                    <a:solidFill>
                      <a:schemeClr val="tx2"/>
                    </a:solidFill>
                    <a:cs typeface="Times New Roman" panose="02020603050405020304" pitchFamily="18" charset="0"/>
                  </a:rPr>
                  <a:t>f</a:t>
                </a:r>
                <a:r>
                  <a:rPr lang="en-US" dirty="0">
                    <a:solidFill>
                      <a:schemeClr val="tx2"/>
                    </a:solidFill>
                    <a:latin typeface="Comic Sans MS" pitchFamily="66" charset="0"/>
                  </a:rPr>
                  <a:t> has a </a:t>
                </a:r>
                <a:r>
                  <a:rPr lang="en-US" b="1" dirty="0">
                    <a:solidFill>
                      <a:schemeClr val="tx2"/>
                    </a:solidFill>
                    <a:latin typeface="Comic Sans MS" pitchFamily="66" charset="0"/>
                  </a:rPr>
                  <a:t>Jump discontinuity</a:t>
                </a:r>
                <a:r>
                  <a:rPr lang="en-US" altLang="en-US" dirty="0">
                    <a:solidFill>
                      <a:schemeClr val="tx2"/>
                    </a:solidFill>
                    <a:latin typeface="Comic Sans MS" pitchFamily="66" charset="0"/>
                  </a:rPr>
                  <a:t> at </a:t>
                </a:r>
                <a:r>
                  <a:rPr lang="en-US" altLang="en-US" i="1" dirty="0">
                    <a:solidFill>
                      <a:srgbClr val="424242"/>
                    </a:solidFill>
                    <a:cs typeface="Times New Roman" panose="02020603050405020304" pitchFamily="18" charset="0"/>
                  </a:rPr>
                  <a:t>a </a:t>
                </a:r>
                <a:r>
                  <a:rPr lang="en-US" dirty="0">
                    <a:solidFill>
                      <a:schemeClr val="tx2"/>
                    </a:solidFill>
                    <a:latin typeface="Comic Sans MS" pitchFamily="66" charset="0"/>
                  </a:rPr>
                  <a:t>if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n-US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US" b="0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2"/>
                    </a:solidFill>
                    <a:latin typeface="Comic Sans MS" pitchFamily="66" charset="0"/>
                  </a:rPr>
                  <a:t>and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n-US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dirty="0">
                    <a:solidFill>
                      <a:schemeClr val="tx2"/>
                    </a:solidFill>
                    <a:latin typeface="Comic Sans MS" pitchFamily="66" charset="0"/>
                  </a:rPr>
                  <a:t> both exist, but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n-US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≠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n-US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n-US" dirty="0">
                  <a:solidFill>
                    <a:schemeClr val="tx2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B5B9A9A-DB00-4DC7-9C3D-7F193A3CB8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886" y="2790978"/>
                <a:ext cx="6265643" cy="1443216"/>
              </a:xfrm>
              <a:prstGeom prst="rect">
                <a:avLst/>
              </a:prstGeom>
              <a:blipFill>
                <a:blip r:embed="rId6"/>
                <a:stretch>
                  <a:fillRect l="-1459" t="-33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C73F0D2-7BD9-4F49-B308-A078F50C9CDB}"/>
                  </a:ext>
                </a:extLst>
              </p:cNvPr>
              <p:cNvSpPr txBox="1"/>
              <p:nvPr/>
            </p:nvSpPr>
            <p:spPr>
              <a:xfrm>
                <a:off x="628190" y="1933982"/>
                <a:ext cx="5957228" cy="9424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solidFill>
                      <a:schemeClr val="tx2"/>
                    </a:solidFill>
                    <a:latin typeface="Comic Sans MS" pitchFamily="66" charset="0"/>
                  </a:rPr>
                  <a:t>It means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lim>
                        </m:limLow>
                      </m:fName>
                      <m:e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US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2"/>
                    </a:solidFill>
                    <a:cs typeface="Times New Roman" panose="02020603050405020304" pitchFamily="18" charset="0"/>
                  </a:rPr>
                  <a:t>= </a:t>
                </a:r>
                <a:r>
                  <a:rPr lang="en-US" i="1" dirty="0">
                    <a:solidFill>
                      <a:schemeClr val="tx2"/>
                    </a:solidFill>
                    <a:cs typeface="Times New Roman" panose="02020603050405020304" pitchFamily="18" charset="0"/>
                  </a:rPr>
                  <a:t>L</a:t>
                </a:r>
                <a:r>
                  <a:rPr lang="en-US" dirty="0">
                    <a:solidFill>
                      <a:schemeClr val="tx2"/>
                    </a:solidFill>
                    <a:latin typeface="Comic Sans MS" pitchFamily="66" charset="0"/>
                  </a:rPr>
                  <a:t>, where </a:t>
                </a:r>
                <a:r>
                  <a:rPr lang="en-US" i="1" dirty="0">
                    <a:solidFill>
                      <a:schemeClr val="tx2"/>
                    </a:solidFill>
                    <a:cs typeface="Times New Roman" panose="02020603050405020304" pitchFamily="18" charset="0"/>
                  </a:rPr>
                  <a:t>L</a:t>
                </a:r>
                <a:r>
                  <a:rPr lang="en-US" dirty="0">
                    <a:solidFill>
                      <a:schemeClr val="tx2"/>
                    </a:solidFill>
                    <a:latin typeface="Comic Sans MS" pitchFamily="66" charset="0"/>
                  </a:rPr>
                  <a:t> is a Real number.</a:t>
                </a:r>
                <a:endParaRPr lang="en-GB" dirty="0">
                  <a:solidFill>
                    <a:schemeClr val="tx2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C73F0D2-7BD9-4F49-B308-A078F50C9C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190" y="1933982"/>
                <a:ext cx="5957228" cy="942437"/>
              </a:xfrm>
              <a:prstGeom prst="rect">
                <a:avLst/>
              </a:prstGeom>
              <a:blipFill>
                <a:blip r:embed="rId7"/>
                <a:stretch>
                  <a:fillRect l="-1535" t="-5161" b="-141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2830A87E-F2EF-495C-80AF-B3A954AA1C2A}"/>
              </a:ext>
            </a:extLst>
          </p:cNvPr>
          <p:cNvSpPr txBox="1"/>
          <p:nvPr/>
        </p:nvSpPr>
        <p:spPr>
          <a:xfrm>
            <a:off x="506597" y="4218195"/>
            <a:ext cx="601927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We mean that both are real-valued and that neither take on the values </a:t>
            </a:r>
            <a:r>
              <a:rPr 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±∞</a:t>
            </a:r>
            <a:endParaRPr lang="en-GB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BB1A1E8-0405-432A-9AAC-0AB3BA46C0B9}"/>
              </a:ext>
            </a:extLst>
          </p:cNvPr>
          <p:cNvGrpSpPr/>
          <p:nvPr/>
        </p:nvGrpSpPr>
        <p:grpSpPr>
          <a:xfrm>
            <a:off x="6764590" y="494618"/>
            <a:ext cx="2286000" cy="2103120"/>
            <a:chOff x="543975" y="3033089"/>
            <a:chExt cx="3931920" cy="3347977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A256560-A967-44F8-A55D-640CA2FFE43E}"/>
                </a:ext>
              </a:extLst>
            </p:cNvPr>
            <p:cNvCxnSpPr/>
            <p:nvPr/>
          </p:nvCxnSpPr>
          <p:spPr>
            <a:xfrm>
              <a:off x="3078018" y="4248609"/>
              <a:ext cx="0" cy="58629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Rectangle 5">
                  <a:extLst>
                    <a:ext uri="{FF2B5EF4-FFF2-40B4-BE49-F238E27FC236}">
                      <a16:creationId xmlns:a16="http://schemas.microsoft.com/office/drawing/2014/main" id="{D9718CD3-71C1-4082-9586-E1C428FCB9B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>
                <a:xfrm>
                  <a:off x="3564895" y="3768008"/>
                  <a:ext cx="790563" cy="490873"/>
                </a:xfrm>
                <a:prstGeom prst="rect">
                  <a:avLst/>
                </a:prstGeom>
              </p:spPr>
              <p:txBody>
                <a:bodyPr vert="horz" lIns="0" rIns="0" bIns="0" anchor="b">
                  <a:noAutofit/>
                </a:bodyPr>
                <a:lstStyle/>
                <a:p>
                  <a:pPr lvl="0">
                    <a:defRPr/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1800" b="0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oMath>
                    </m:oMathPara>
                  </a14:m>
                  <a:endParaRPr lang="en-US" sz="1800" i="1" dirty="0">
                    <a:solidFill>
                      <a:srgbClr val="0000CC"/>
                    </a:solidFill>
                    <a:ea typeface="+mj-ea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0" name="Rectangle 5">
                  <a:extLst>
                    <a:ext uri="{FF2B5EF4-FFF2-40B4-BE49-F238E27FC236}">
                      <a16:creationId xmlns:a16="http://schemas.microsoft.com/office/drawing/2014/main" id="{D9718CD3-71C1-4082-9586-E1C428FCB9B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64895" y="3768008"/>
                  <a:ext cx="790563" cy="490873"/>
                </a:xfrm>
                <a:prstGeom prst="rect">
                  <a:avLst/>
                </a:prstGeom>
                <a:blipFill>
                  <a:blip r:embed="rId8"/>
                  <a:stretch>
                    <a:fillRect l="-24000" b="-340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BE665698-E105-44EA-9B65-28D42957FF9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54539" y="4231796"/>
              <a:ext cx="2100201" cy="1244732"/>
            </a:xfrm>
            <a:prstGeom prst="line">
              <a:avLst/>
            </a:prstGeom>
            <a:ln w="2540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A380AC04-59CD-4202-B516-D463593870B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3975" y="4834901"/>
              <a:ext cx="3931920" cy="1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FB96A5E2-1D92-41E0-BEAA-DC56ADADED5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96585" y="3180666"/>
              <a:ext cx="0" cy="320040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CC94479-1C1C-429E-B2B5-A110BA3FA1E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29596" y="3627716"/>
              <a:ext cx="943625" cy="565559"/>
            </a:xfrm>
            <a:prstGeom prst="line">
              <a:avLst/>
            </a:prstGeom>
            <a:ln w="2540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E790DEAA-7982-4BCF-A3BB-91ADED408EF9}"/>
                </a:ext>
              </a:extLst>
            </p:cNvPr>
            <p:cNvSpPr/>
            <p:nvPr/>
          </p:nvSpPr>
          <p:spPr>
            <a:xfrm>
              <a:off x="3034037" y="4167441"/>
              <a:ext cx="91440" cy="91440"/>
            </a:xfrm>
            <a:prstGeom prst="ellipse">
              <a:avLst/>
            </a:prstGeom>
            <a:noFill/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025FB17-9CED-4786-89DB-89BE0ADDC5B2}"/>
                </a:ext>
              </a:extLst>
            </p:cNvPr>
            <p:cNvSpPr txBox="1"/>
            <p:nvPr/>
          </p:nvSpPr>
          <p:spPr>
            <a:xfrm>
              <a:off x="4139548" y="4715551"/>
              <a:ext cx="336347" cy="546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i="1" dirty="0">
                  <a:solidFill>
                    <a:schemeClr val="tx2"/>
                  </a:solidFill>
                  <a:ea typeface="+mj-ea"/>
                  <a:cs typeface="Times New Roman" panose="02020603050405020304" pitchFamily="18" charset="0"/>
                </a:rPr>
                <a:t>x</a:t>
              </a:r>
              <a:endParaRPr lang="en-GB" sz="18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C3952106-90B2-41E1-AFFA-B9A06688643C}"/>
                </a:ext>
              </a:extLst>
            </p:cNvPr>
            <p:cNvSpPr txBox="1"/>
            <p:nvPr/>
          </p:nvSpPr>
          <p:spPr>
            <a:xfrm>
              <a:off x="2520394" y="3033089"/>
              <a:ext cx="336347" cy="546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i="1" dirty="0">
                  <a:solidFill>
                    <a:schemeClr val="tx2"/>
                  </a:solidFill>
                  <a:ea typeface="+mj-ea"/>
                  <a:cs typeface="Times New Roman" panose="02020603050405020304" pitchFamily="18" charset="0"/>
                </a:rPr>
                <a:t>y</a:t>
              </a:r>
              <a:endParaRPr lang="en-GB" sz="18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FA84F8A8-4CD2-4E17-99F3-B44D8600E41F}"/>
                </a:ext>
              </a:extLst>
            </p:cNvPr>
            <p:cNvSpPr txBox="1"/>
            <p:nvPr/>
          </p:nvSpPr>
          <p:spPr>
            <a:xfrm>
              <a:off x="2904466" y="4793706"/>
              <a:ext cx="336347" cy="546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i="1" dirty="0">
                  <a:solidFill>
                    <a:schemeClr val="tx2"/>
                  </a:solidFill>
                  <a:ea typeface="+mj-ea"/>
                  <a:cs typeface="Times New Roman" panose="02020603050405020304" pitchFamily="18" charset="0"/>
                </a:rPr>
                <a:t>a</a:t>
              </a:r>
              <a:endParaRPr lang="en-GB" sz="18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endParaRP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BEBC8503-7077-4B43-BD6B-875D63083A2A}"/>
                </a:ext>
              </a:extLst>
            </p:cNvPr>
            <p:cNvCxnSpPr>
              <a:cxnSpLocks/>
            </p:cNvCxnSpPr>
            <p:nvPr/>
          </p:nvCxnSpPr>
          <p:spPr>
            <a:xfrm>
              <a:off x="3078018" y="4824143"/>
              <a:ext cx="0" cy="1371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31B8415A-A5C4-4767-9BAB-080DC03D5DCF}"/>
                </a:ext>
              </a:extLst>
            </p:cNvPr>
            <p:cNvSpPr/>
            <p:nvPr/>
          </p:nvSpPr>
          <p:spPr>
            <a:xfrm>
              <a:off x="3037696" y="3758217"/>
              <a:ext cx="91440" cy="91440"/>
            </a:xfrm>
            <a:prstGeom prst="ellipse">
              <a:avLst/>
            </a:prstGeom>
            <a:solidFill>
              <a:srgbClr val="FF0000"/>
            </a:solidFill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31F62A8E-7F1C-472C-A425-023F5CAB9EB8}"/>
              </a:ext>
            </a:extLst>
          </p:cNvPr>
          <p:cNvGrpSpPr/>
          <p:nvPr/>
        </p:nvGrpSpPr>
        <p:grpSpPr>
          <a:xfrm>
            <a:off x="6724909" y="2628268"/>
            <a:ext cx="2286000" cy="2103120"/>
            <a:chOff x="543975" y="3033089"/>
            <a:chExt cx="3931920" cy="3347977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9CB25BEB-465B-47CF-89A1-250BF4E4D479}"/>
                </a:ext>
              </a:extLst>
            </p:cNvPr>
            <p:cNvCxnSpPr/>
            <p:nvPr/>
          </p:nvCxnSpPr>
          <p:spPr>
            <a:xfrm>
              <a:off x="3064370" y="3866465"/>
              <a:ext cx="0" cy="96012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Rectangle 5">
                  <a:extLst>
                    <a:ext uri="{FF2B5EF4-FFF2-40B4-BE49-F238E27FC236}">
                      <a16:creationId xmlns:a16="http://schemas.microsoft.com/office/drawing/2014/main" id="{8C3AED08-DE0A-4343-88C2-866EF65284C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>
                <a:xfrm>
                  <a:off x="3564895" y="3768008"/>
                  <a:ext cx="790563" cy="490873"/>
                </a:xfrm>
                <a:prstGeom prst="rect">
                  <a:avLst/>
                </a:prstGeom>
              </p:spPr>
              <p:txBody>
                <a:bodyPr vert="horz" lIns="0" rIns="0" bIns="0" anchor="b">
                  <a:noAutofit/>
                </a:bodyPr>
                <a:lstStyle/>
                <a:p>
                  <a:pPr lvl="0">
                    <a:defRPr/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1800" b="0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oMath>
                    </m:oMathPara>
                  </a14:m>
                  <a:endParaRPr lang="en-US" sz="1800" i="1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35" name="Rectangle 5">
                  <a:extLst>
                    <a:ext uri="{FF2B5EF4-FFF2-40B4-BE49-F238E27FC236}">
                      <a16:creationId xmlns:a16="http://schemas.microsoft.com/office/drawing/2014/main" id="{8C3AED08-DE0A-4343-88C2-866EF65284C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64895" y="3768008"/>
                  <a:ext cx="790563" cy="490873"/>
                </a:xfrm>
                <a:prstGeom prst="rect">
                  <a:avLst/>
                </a:prstGeom>
                <a:blipFill>
                  <a:blip r:embed="rId9"/>
                  <a:stretch>
                    <a:fillRect l="-23684" b="-340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056C60E6-68E7-4E8D-B0B5-4B6A23A0E89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54539" y="4231796"/>
              <a:ext cx="2100201" cy="1244732"/>
            </a:xfrm>
            <a:prstGeom prst="line">
              <a:avLst/>
            </a:prstGeom>
            <a:ln w="2540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150CBE94-EA86-49FD-85C9-A3E027132E2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3975" y="4834901"/>
              <a:ext cx="3931920" cy="1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7165B2A3-25E4-416B-B566-A1B94549CBE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96585" y="3180666"/>
              <a:ext cx="0" cy="320040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CDF0B7EF-950C-4651-8E9C-E4C29519EC5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17644" y="3251548"/>
              <a:ext cx="943625" cy="565559"/>
            </a:xfrm>
            <a:prstGeom prst="line">
              <a:avLst/>
            </a:prstGeom>
            <a:ln w="2540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8BCC517A-942A-4B3D-B81A-0D3EF24FD5AD}"/>
                </a:ext>
              </a:extLst>
            </p:cNvPr>
            <p:cNvSpPr/>
            <p:nvPr/>
          </p:nvSpPr>
          <p:spPr>
            <a:xfrm>
              <a:off x="3034037" y="4167441"/>
              <a:ext cx="91440" cy="91440"/>
            </a:xfrm>
            <a:prstGeom prst="ellipse">
              <a:avLst/>
            </a:prstGeom>
            <a:solidFill>
              <a:srgbClr val="FF0000"/>
            </a:solidFill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77ECABC5-5423-4603-B9F3-7848044887E9}"/>
                </a:ext>
              </a:extLst>
            </p:cNvPr>
            <p:cNvSpPr txBox="1"/>
            <p:nvPr/>
          </p:nvSpPr>
          <p:spPr>
            <a:xfrm>
              <a:off x="4139548" y="4715551"/>
              <a:ext cx="336347" cy="5796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i="1" dirty="0">
                  <a:solidFill>
                    <a:schemeClr val="tx2"/>
                  </a:solidFill>
                  <a:ea typeface="+mj-ea"/>
                  <a:cs typeface="Times New Roman" panose="02020603050405020304" pitchFamily="18" charset="0"/>
                </a:rPr>
                <a:t>x</a:t>
              </a:r>
              <a:endParaRPr lang="en-GB" sz="18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B76DF59B-4C8E-4079-8B3B-5104BE29F534}"/>
                </a:ext>
              </a:extLst>
            </p:cNvPr>
            <p:cNvSpPr txBox="1"/>
            <p:nvPr/>
          </p:nvSpPr>
          <p:spPr>
            <a:xfrm>
              <a:off x="2520393" y="3033089"/>
              <a:ext cx="336347" cy="5796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i="1" dirty="0">
                  <a:solidFill>
                    <a:schemeClr val="tx2"/>
                  </a:solidFill>
                  <a:ea typeface="+mj-ea"/>
                  <a:cs typeface="Times New Roman" panose="02020603050405020304" pitchFamily="18" charset="0"/>
                </a:rPr>
                <a:t>y</a:t>
              </a:r>
              <a:endParaRPr lang="en-GB" sz="18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57BEFB23-215F-4C6A-A735-FBCEEF99F6BF}"/>
                </a:ext>
              </a:extLst>
            </p:cNvPr>
            <p:cNvSpPr txBox="1"/>
            <p:nvPr/>
          </p:nvSpPr>
          <p:spPr>
            <a:xfrm>
              <a:off x="2904466" y="4793704"/>
              <a:ext cx="336347" cy="5796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i="1" dirty="0">
                  <a:solidFill>
                    <a:schemeClr val="tx2"/>
                  </a:solidFill>
                  <a:ea typeface="+mj-ea"/>
                  <a:cs typeface="Times New Roman" panose="02020603050405020304" pitchFamily="18" charset="0"/>
                </a:rPr>
                <a:t>a</a:t>
              </a:r>
              <a:endParaRPr lang="en-GB" sz="18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endParaRP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F5C21888-C738-4771-B1F6-CB4115DE21FE}"/>
                </a:ext>
              </a:extLst>
            </p:cNvPr>
            <p:cNvCxnSpPr>
              <a:cxnSpLocks/>
            </p:cNvCxnSpPr>
            <p:nvPr/>
          </p:nvCxnSpPr>
          <p:spPr>
            <a:xfrm>
              <a:off x="3078018" y="4824143"/>
              <a:ext cx="0" cy="1371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1BF86EC3-6E64-4ECB-805C-40CF8B1C2C60}"/>
                </a:ext>
              </a:extLst>
            </p:cNvPr>
            <p:cNvSpPr/>
            <p:nvPr/>
          </p:nvSpPr>
          <p:spPr>
            <a:xfrm>
              <a:off x="3034048" y="3801760"/>
              <a:ext cx="91440" cy="91440"/>
            </a:xfrm>
            <a:prstGeom prst="ellipse">
              <a:avLst/>
            </a:prstGeom>
            <a:noFill/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AF304E18-DF10-42B1-A674-306F471D3B7F}"/>
              </a:ext>
            </a:extLst>
          </p:cNvPr>
          <p:cNvGrpSpPr/>
          <p:nvPr/>
        </p:nvGrpSpPr>
        <p:grpSpPr>
          <a:xfrm>
            <a:off x="6000042" y="4418735"/>
            <a:ext cx="2542125" cy="2310641"/>
            <a:chOff x="543975" y="3033089"/>
            <a:chExt cx="3931920" cy="3347977"/>
          </a:xfrm>
        </p:grpSpPr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C86E938C-236B-4233-8805-92505BC25765}"/>
                </a:ext>
              </a:extLst>
            </p:cNvPr>
            <p:cNvCxnSpPr/>
            <p:nvPr/>
          </p:nvCxnSpPr>
          <p:spPr>
            <a:xfrm>
              <a:off x="3078018" y="3322173"/>
              <a:ext cx="0" cy="292608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Rectangle 5">
                  <a:extLst>
                    <a:ext uri="{FF2B5EF4-FFF2-40B4-BE49-F238E27FC236}">
                      <a16:creationId xmlns:a16="http://schemas.microsoft.com/office/drawing/2014/main" id="{785585B7-81FD-4A40-983E-A67F2B2869F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>
                <a:xfrm>
                  <a:off x="3564895" y="3768008"/>
                  <a:ext cx="790563" cy="490873"/>
                </a:xfrm>
                <a:prstGeom prst="rect">
                  <a:avLst/>
                </a:prstGeom>
              </p:spPr>
              <p:txBody>
                <a:bodyPr vert="horz" lIns="0" rIns="0" bIns="0" anchor="b">
                  <a:noAutofit/>
                </a:bodyPr>
                <a:lstStyle/>
                <a:p>
                  <a:pPr lvl="0">
                    <a:defRPr/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1800" b="0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oMath>
                    </m:oMathPara>
                  </a14:m>
                  <a:endParaRPr lang="en-US" sz="1800" i="1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48" name="Rectangle 5">
                  <a:extLst>
                    <a:ext uri="{FF2B5EF4-FFF2-40B4-BE49-F238E27FC236}">
                      <a16:creationId xmlns:a16="http://schemas.microsoft.com/office/drawing/2014/main" id="{785585B7-81FD-4A40-983E-A67F2B2869F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64895" y="3768008"/>
                  <a:ext cx="790563" cy="490873"/>
                </a:xfrm>
                <a:prstGeom prst="rect">
                  <a:avLst/>
                </a:prstGeom>
                <a:blipFill>
                  <a:blip r:embed="rId10"/>
                  <a:stretch>
                    <a:fillRect l="-21429" b="-3035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3A9572D8-A1A3-4940-BF77-95ACEBDB334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3975" y="4834901"/>
              <a:ext cx="3931920" cy="1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23D9D5E4-379B-4864-BEA5-E57D6ED3FC1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96585" y="3180666"/>
              <a:ext cx="0" cy="320040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5B5C0559-DF4C-43B9-A5BA-286CFE6D663F}"/>
                </a:ext>
              </a:extLst>
            </p:cNvPr>
            <p:cNvSpPr txBox="1"/>
            <p:nvPr/>
          </p:nvSpPr>
          <p:spPr>
            <a:xfrm>
              <a:off x="4139548" y="4715552"/>
              <a:ext cx="336347" cy="5351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i="1" dirty="0">
                  <a:solidFill>
                    <a:schemeClr val="tx2"/>
                  </a:solidFill>
                  <a:ea typeface="+mj-ea"/>
                  <a:cs typeface="Times New Roman" panose="02020603050405020304" pitchFamily="18" charset="0"/>
                </a:rPr>
                <a:t>x</a:t>
              </a:r>
              <a:endParaRPr lang="en-GB" sz="18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9B7A20CA-919B-4B71-87F2-C18B217F8E47}"/>
                </a:ext>
              </a:extLst>
            </p:cNvPr>
            <p:cNvSpPr txBox="1"/>
            <p:nvPr/>
          </p:nvSpPr>
          <p:spPr>
            <a:xfrm>
              <a:off x="2520395" y="3033089"/>
              <a:ext cx="336347" cy="5351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i="1" dirty="0">
                  <a:solidFill>
                    <a:schemeClr val="tx2"/>
                  </a:solidFill>
                  <a:ea typeface="+mj-ea"/>
                  <a:cs typeface="Times New Roman" panose="02020603050405020304" pitchFamily="18" charset="0"/>
                </a:rPr>
                <a:t>y</a:t>
              </a:r>
              <a:endParaRPr lang="en-GB" sz="18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FDA15820-409B-40B1-BBA7-269ADC8CE2AD}"/>
                </a:ext>
              </a:extLst>
            </p:cNvPr>
            <p:cNvSpPr txBox="1"/>
            <p:nvPr/>
          </p:nvSpPr>
          <p:spPr>
            <a:xfrm>
              <a:off x="2904466" y="4793704"/>
              <a:ext cx="336347" cy="5351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i="1" dirty="0">
                  <a:solidFill>
                    <a:schemeClr val="tx2"/>
                  </a:solidFill>
                  <a:ea typeface="+mj-ea"/>
                  <a:cs typeface="Times New Roman" panose="02020603050405020304" pitchFamily="18" charset="0"/>
                </a:rPr>
                <a:t>a</a:t>
              </a:r>
              <a:endParaRPr lang="en-GB" sz="18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endParaRPr>
            </a:p>
          </p:txBody>
        </p: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0482A4C1-2E97-4F36-96E0-05370D7B668F}"/>
                </a:ext>
              </a:extLst>
            </p:cNvPr>
            <p:cNvCxnSpPr>
              <a:cxnSpLocks/>
            </p:cNvCxnSpPr>
            <p:nvPr/>
          </p:nvCxnSpPr>
          <p:spPr>
            <a:xfrm>
              <a:off x="3078018" y="4824143"/>
              <a:ext cx="0" cy="1371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83D08AB1-665C-487A-8962-4BD38057846F}"/>
                </a:ext>
              </a:extLst>
            </p:cNvPr>
            <p:cNvSpPr/>
            <p:nvPr/>
          </p:nvSpPr>
          <p:spPr>
            <a:xfrm>
              <a:off x="3181252" y="4953791"/>
              <a:ext cx="1091865" cy="1316307"/>
            </a:xfrm>
            <a:custGeom>
              <a:avLst/>
              <a:gdLst>
                <a:gd name="connsiteX0" fmla="*/ 0 w 742950"/>
                <a:gd name="connsiteY0" fmla="*/ 1077782 h 1077782"/>
                <a:gd name="connsiteX1" fmla="*/ 20782 w 742950"/>
                <a:gd name="connsiteY1" fmla="*/ 662146 h 1077782"/>
                <a:gd name="connsiteX2" fmla="*/ 103909 w 742950"/>
                <a:gd name="connsiteY2" fmla="*/ 350418 h 1077782"/>
                <a:gd name="connsiteX3" fmla="*/ 181841 w 742950"/>
                <a:gd name="connsiteY3" fmla="*/ 147796 h 1077782"/>
                <a:gd name="connsiteX4" fmla="*/ 353291 w 742950"/>
                <a:gd name="connsiteY4" fmla="*/ 64668 h 1077782"/>
                <a:gd name="connsiteX5" fmla="*/ 628650 w 742950"/>
                <a:gd name="connsiteY5" fmla="*/ 7518 h 1077782"/>
                <a:gd name="connsiteX6" fmla="*/ 742950 w 742950"/>
                <a:gd name="connsiteY6" fmla="*/ 2323 h 1077782"/>
                <a:gd name="connsiteX0" fmla="*/ 0 w 742950"/>
                <a:gd name="connsiteY0" fmla="*/ 1077782 h 1077782"/>
                <a:gd name="connsiteX1" fmla="*/ 20782 w 742950"/>
                <a:gd name="connsiteY1" fmla="*/ 662146 h 1077782"/>
                <a:gd name="connsiteX2" fmla="*/ 103909 w 742950"/>
                <a:gd name="connsiteY2" fmla="*/ 350418 h 1077782"/>
                <a:gd name="connsiteX3" fmla="*/ 192232 w 742950"/>
                <a:gd name="connsiteY3" fmla="*/ 158187 h 1077782"/>
                <a:gd name="connsiteX4" fmla="*/ 353291 w 742950"/>
                <a:gd name="connsiteY4" fmla="*/ 64668 h 1077782"/>
                <a:gd name="connsiteX5" fmla="*/ 628650 w 742950"/>
                <a:gd name="connsiteY5" fmla="*/ 7518 h 1077782"/>
                <a:gd name="connsiteX6" fmla="*/ 742950 w 742950"/>
                <a:gd name="connsiteY6" fmla="*/ 2323 h 1077782"/>
                <a:gd name="connsiteX0" fmla="*/ 0 w 1091866"/>
                <a:gd name="connsiteY0" fmla="*/ 1099738 h 1099738"/>
                <a:gd name="connsiteX1" fmla="*/ 20782 w 1091866"/>
                <a:gd name="connsiteY1" fmla="*/ 684102 h 1099738"/>
                <a:gd name="connsiteX2" fmla="*/ 103909 w 1091866"/>
                <a:gd name="connsiteY2" fmla="*/ 372374 h 1099738"/>
                <a:gd name="connsiteX3" fmla="*/ 192232 w 1091866"/>
                <a:gd name="connsiteY3" fmla="*/ 180143 h 1099738"/>
                <a:gd name="connsiteX4" fmla="*/ 353291 w 1091866"/>
                <a:gd name="connsiteY4" fmla="*/ 86624 h 1099738"/>
                <a:gd name="connsiteX5" fmla="*/ 628650 w 1091866"/>
                <a:gd name="connsiteY5" fmla="*/ 29474 h 1099738"/>
                <a:gd name="connsiteX6" fmla="*/ 1091866 w 1091866"/>
                <a:gd name="connsiteY6" fmla="*/ 216 h 1099738"/>
                <a:gd name="connsiteX0" fmla="*/ 8161 w 1075963"/>
                <a:gd name="connsiteY0" fmla="*/ 1316307 h 1316307"/>
                <a:gd name="connsiteX1" fmla="*/ 4879 w 1075963"/>
                <a:gd name="connsiteY1" fmla="*/ 684102 h 1316307"/>
                <a:gd name="connsiteX2" fmla="*/ 88006 w 1075963"/>
                <a:gd name="connsiteY2" fmla="*/ 372374 h 1316307"/>
                <a:gd name="connsiteX3" fmla="*/ 176329 w 1075963"/>
                <a:gd name="connsiteY3" fmla="*/ 180143 h 1316307"/>
                <a:gd name="connsiteX4" fmla="*/ 337388 w 1075963"/>
                <a:gd name="connsiteY4" fmla="*/ 86624 h 1316307"/>
                <a:gd name="connsiteX5" fmla="*/ 612747 w 1075963"/>
                <a:gd name="connsiteY5" fmla="*/ 29474 h 1316307"/>
                <a:gd name="connsiteX6" fmla="*/ 1075963 w 1075963"/>
                <a:gd name="connsiteY6" fmla="*/ 216 h 1316307"/>
                <a:gd name="connsiteX0" fmla="*/ 0 w 1091865"/>
                <a:gd name="connsiteY0" fmla="*/ 1316307 h 1316307"/>
                <a:gd name="connsiteX1" fmla="*/ 20781 w 1091865"/>
                <a:gd name="connsiteY1" fmla="*/ 684102 h 1316307"/>
                <a:gd name="connsiteX2" fmla="*/ 103908 w 1091865"/>
                <a:gd name="connsiteY2" fmla="*/ 372374 h 1316307"/>
                <a:gd name="connsiteX3" fmla="*/ 192231 w 1091865"/>
                <a:gd name="connsiteY3" fmla="*/ 180143 h 1316307"/>
                <a:gd name="connsiteX4" fmla="*/ 353290 w 1091865"/>
                <a:gd name="connsiteY4" fmla="*/ 86624 h 1316307"/>
                <a:gd name="connsiteX5" fmla="*/ 628649 w 1091865"/>
                <a:gd name="connsiteY5" fmla="*/ 29474 h 1316307"/>
                <a:gd name="connsiteX6" fmla="*/ 1091865 w 1091865"/>
                <a:gd name="connsiteY6" fmla="*/ 216 h 1316307"/>
                <a:gd name="connsiteX0" fmla="*/ 0 w 1091865"/>
                <a:gd name="connsiteY0" fmla="*/ 1316307 h 1316307"/>
                <a:gd name="connsiteX1" fmla="*/ 20781 w 1091865"/>
                <a:gd name="connsiteY1" fmla="*/ 684102 h 1316307"/>
                <a:gd name="connsiteX2" fmla="*/ 90907 w 1091865"/>
                <a:gd name="connsiteY2" fmla="*/ 372374 h 1316307"/>
                <a:gd name="connsiteX3" fmla="*/ 192231 w 1091865"/>
                <a:gd name="connsiteY3" fmla="*/ 180143 h 1316307"/>
                <a:gd name="connsiteX4" fmla="*/ 353290 w 1091865"/>
                <a:gd name="connsiteY4" fmla="*/ 86624 h 1316307"/>
                <a:gd name="connsiteX5" fmla="*/ 628649 w 1091865"/>
                <a:gd name="connsiteY5" fmla="*/ 29474 h 1316307"/>
                <a:gd name="connsiteX6" fmla="*/ 1091865 w 1091865"/>
                <a:gd name="connsiteY6" fmla="*/ 216 h 1316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91865" h="1316307">
                  <a:moveTo>
                    <a:pt x="0" y="1316307"/>
                  </a:moveTo>
                  <a:cubicBezTo>
                    <a:pt x="1732" y="1169102"/>
                    <a:pt x="5630" y="841424"/>
                    <a:pt x="20781" y="684102"/>
                  </a:cubicBezTo>
                  <a:cubicBezTo>
                    <a:pt x="35932" y="526780"/>
                    <a:pt x="62332" y="456367"/>
                    <a:pt x="90907" y="372374"/>
                  </a:cubicBezTo>
                  <a:cubicBezTo>
                    <a:pt x="119482" y="288381"/>
                    <a:pt x="148501" y="227768"/>
                    <a:pt x="192231" y="180143"/>
                  </a:cubicBezTo>
                  <a:cubicBezTo>
                    <a:pt x="235962" y="132518"/>
                    <a:pt x="280554" y="111735"/>
                    <a:pt x="353290" y="86624"/>
                  </a:cubicBezTo>
                  <a:cubicBezTo>
                    <a:pt x="426026" y="61513"/>
                    <a:pt x="563706" y="39865"/>
                    <a:pt x="628649" y="29474"/>
                  </a:cubicBezTo>
                  <a:cubicBezTo>
                    <a:pt x="693592" y="19083"/>
                    <a:pt x="1067186" y="-2382"/>
                    <a:pt x="1091865" y="216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96C32116-37E1-4883-BEA2-F7F33C96000F}"/>
                </a:ext>
              </a:extLst>
            </p:cNvPr>
            <p:cNvSpPr/>
            <p:nvPr/>
          </p:nvSpPr>
          <p:spPr>
            <a:xfrm>
              <a:off x="653585" y="3340342"/>
              <a:ext cx="2357143" cy="1416087"/>
            </a:xfrm>
            <a:custGeom>
              <a:avLst/>
              <a:gdLst>
                <a:gd name="connsiteX0" fmla="*/ 0 w 2307102"/>
                <a:gd name="connsiteY0" fmla="*/ 1125416 h 1125416"/>
                <a:gd name="connsiteX1" fmla="*/ 1603717 w 2307102"/>
                <a:gd name="connsiteY1" fmla="*/ 1111348 h 1125416"/>
                <a:gd name="connsiteX2" fmla="*/ 2039816 w 2307102"/>
                <a:gd name="connsiteY2" fmla="*/ 998806 h 1125416"/>
                <a:gd name="connsiteX3" fmla="*/ 2236763 w 2307102"/>
                <a:gd name="connsiteY3" fmla="*/ 703385 h 1125416"/>
                <a:gd name="connsiteX4" fmla="*/ 2293034 w 2307102"/>
                <a:gd name="connsiteY4" fmla="*/ 351693 h 1125416"/>
                <a:gd name="connsiteX5" fmla="*/ 2307102 w 2307102"/>
                <a:gd name="connsiteY5" fmla="*/ 0 h 1125416"/>
                <a:gd name="connsiteX0" fmla="*/ 0 w 2333080"/>
                <a:gd name="connsiteY0" fmla="*/ 1125416 h 1125416"/>
                <a:gd name="connsiteX1" fmla="*/ 1603717 w 2333080"/>
                <a:gd name="connsiteY1" fmla="*/ 1111348 h 1125416"/>
                <a:gd name="connsiteX2" fmla="*/ 2039816 w 2333080"/>
                <a:gd name="connsiteY2" fmla="*/ 998806 h 1125416"/>
                <a:gd name="connsiteX3" fmla="*/ 2236763 w 2333080"/>
                <a:gd name="connsiteY3" fmla="*/ 703385 h 1125416"/>
                <a:gd name="connsiteX4" fmla="*/ 2293034 w 2333080"/>
                <a:gd name="connsiteY4" fmla="*/ 351693 h 1125416"/>
                <a:gd name="connsiteX5" fmla="*/ 2333080 w 2333080"/>
                <a:gd name="connsiteY5" fmla="*/ 0 h 1125416"/>
                <a:gd name="connsiteX0" fmla="*/ 0 w 2333080"/>
                <a:gd name="connsiteY0" fmla="*/ 1125416 h 1125416"/>
                <a:gd name="connsiteX1" fmla="*/ 1603717 w 2333080"/>
                <a:gd name="connsiteY1" fmla="*/ 1111348 h 1125416"/>
                <a:gd name="connsiteX2" fmla="*/ 2039816 w 2333080"/>
                <a:gd name="connsiteY2" fmla="*/ 998806 h 1125416"/>
                <a:gd name="connsiteX3" fmla="*/ 2236763 w 2333080"/>
                <a:gd name="connsiteY3" fmla="*/ 703385 h 1125416"/>
                <a:gd name="connsiteX4" fmla="*/ 2303425 w 2333080"/>
                <a:gd name="connsiteY4" fmla="*/ 351693 h 1125416"/>
                <a:gd name="connsiteX5" fmla="*/ 2333080 w 2333080"/>
                <a:gd name="connsiteY5" fmla="*/ 0 h 1125416"/>
                <a:gd name="connsiteX0" fmla="*/ 0 w 2333080"/>
                <a:gd name="connsiteY0" fmla="*/ 1125416 h 1125416"/>
                <a:gd name="connsiteX1" fmla="*/ 1603717 w 2333080"/>
                <a:gd name="connsiteY1" fmla="*/ 1111348 h 1125416"/>
                <a:gd name="connsiteX2" fmla="*/ 2039816 w 2333080"/>
                <a:gd name="connsiteY2" fmla="*/ 998806 h 1125416"/>
                <a:gd name="connsiteX3" fmla="*/ 2247154 w 2333080"/>
                <a:gd name="connsiteY3" fmla="*/ 708580 h 1125416"/>
                <a:gd name="connsiteX4" fmla="*/ 2303425 w 2333080"/>
                <a:gd name="connsiteY4" fmla="*/ 351693 h 1125416"/>
                <a:gd name="connsiteX5" fmla="*/ 2333080 w 2333080"/>
                <a:gd name="connsiteY5" fmla="*/ 0 h 1125416"/>
                <a:gd name="connsiteX0" fmla="*/ 0 w 2333080"/>
                <a:gd name="connsiteY0" fmla="*/ 1125416 h 1125416"/>
                <a:gd name="connsiteX1" fmla="*/ 1603717 w 2333080"/>
                <a:gd name="connsiteY1" fmla="*/ 1111348 h 1125416"/>
                <a:gd name="connsiteX2" fmla="*/ 2055402 w 2333080"/>
                <a:gd name="connsiteY2" fmla="*/ 1014392 h 1125416"/>
                <a:gd name="connsiteX3" fmla="*/ 2247154 w 2333080"/>
                <a:gd name="connsiteY3" fmla="*/ 708580 h 1125416"/>
                <a:gd name="connsiteX4" fmla="*/ 2303425 w 2333080"/>
                <a:gd name="connsiteY4" fmla="*/ 351693 h 1125416"/>
                <a:gd name="connsiteX5" fmla="*/ 2333080 w 2333080"/>
                <a:gd name="connsiteY5" fmla="*/ 0 h 1125416"/>
                <a:gd name="connsiteX0" fmla="*/ 0 w 2333080"/>
                <a:gd name="connsiteY0" fmla="*/ 1125416 h 1125416"/>
                <a:gd name="connsiteX1" fmla="*/ 877153 w 2333080"/>
                <a:gd name="connsiteY1" fmla="*/ 1116543 h 1125416"/>
                <a:gd name="connsiteX2" fmla="*/ 1603717 w 2333080"/>
                <a:gd name="connsiteY2" fmla="*/ 1111348 h 1125416"/>
                <a:gd name="connsiteX3" fmla="*/ 2055402 w 2333080"/>
                <a:gd name="connsiteY3" fmla="*/ 1014392 h 1125416"/>
                <a:gd name="connsiteX4" fmla="*/ 2247154 w 2333080"/>
                <a:gd name="connsiteY4" fmla="*/ 708580 h 1125416"/>
                <a:gd name="connsiteX5" fmla="*/ 2303425 w 2333080"/>
                <a:gd name="connsiteY5" fmla="*/ 351693 h 1125416"/>
                <a:gd name="connsiteX6" fmla="*/ 2333080 w 2333080"/>
                <a:gd name="connsiteY6" fmla="*/ 0 h 1125416"/>
                <a:gd name="connsiteX0" fmla="*/ 0 w 2333080"/>
                <a:gd name="connsiteY0" fmla="*/ 1151393 h 1151393"/>
                <a:gd name="connsiteX1" fmla="*/ 877153 w 2333080"/>
                <a:gd name="connsiteY1" fmla="*/ 1116543 h 1151393"/>
                <a:gd name="connsiteX2" fmla="*/ 1603717 w 2333080"/>
                <a:gd name="connsiteY2" fmla="*/ 1111348 h 1151393"/>
                <a:gd name="connsiteX3" fmla="*/ 2055402 w 2333080"/>
                <a:gd name="connsiteY3" fmla="*/ 1014392 h 1151393"/>
                <a:gd name="connsiteX4" fmla="*/ 2247154 w 2333080"/>
                <a:gd name="connsiteY4" fmla="*/ 708580 h 1151393"/>
                <a:gd name="connsiteX5" fmla="*/ 2303425 w 2333080"/>
                <a:gd name="connsiteY5" fmla="*/ 351693 h 1151393"/>
                <a:gd name="connsiteX6" fmla="*/ 2333080 w 2333080"/>
                <a:gd name="connsiteY6" fmla="*/ 0 h 1151393"/>
                <a:gd name="connsiteX0" fmla="*/ 0 w 2333080"/>
                <a:gd name="connsiteY0" fmla="*/ 1151393 h 1152912"/>
                <a:gd name="connsiteX1" fmla="*/ 892739 w 2333080"/>
                <a:gd name="connsiteY1" fmla="*/ 1152912 h 1152912"/>
                <a:gd name="connsiteX2" fmla="*/ 1603717 w 2333080"/>
                <a:gd name="connsiteY2" fmla="*/ 1111348 h 1152912"/>
                <a:gd name="connsiteX3" fmla="*/ 2055402 w 2333080"/>
                <a:gd name="connsiteY3" fmla="*/ 1014392 h 1152912"/>
                <a:gd name="connsiteX4" fmla="*/ 2247154 w 2333080"/>
                <a:gd name="connsiteY4" fmla="*/ 708580 h 1152912"/>
                <a:gd name="connsiteX5" fmla="*/ 2303425 w 2333080"/>
                <a:gd name="connsiteY5" fmla="*/ 351693 h 1152912"/>
                <a:gd name="connsiteX6" fmla="*/ 2333080 w 2333080"/>
                <a:gd name="connsiteY6" fmla="*/ 0 h 1152912"/>
                <a:gd name="connsiteX0" fmla="*/ 0 w 2333080"/>
                <a:gd name="connsiteY0" fmla="*/ 1151393 h 1151393"/>
                <a:gd name="connsiteX1" fmla="*/ 892739 w 2333080"/>
                <a:gd name="connsiteY1" fmla="*/ 1142521 h 1151393"/>
                <a:gd name="connsiteX2" fmla="*/ 1603717 w 2333080"/>
                <a:gd name="connsiteY2" fmla="*/ 1111348 h 1151393"/>
                <a:gd name="connsiteX3" fmla="*/ 2055402 w 2333080"/>
                <a:gd name="connsiteY3" fmla="*/ 1014392 h 1151393"/>
                <a:gd name="connsiteX4" fmla="*/ 2247154 w 2333080"/>
                <a:gd name="connsiteY4" fmla="*/ 708580 h 1151393"/>
                <a:gd name="connsiteX5" fmla="*/ 2303425 w 2333080"/>
                <a:gd name="connsiteY5" fmla="*/ 351693 h 1151393"/>
                <a:gd name="connsiteX6" fmla="*/ 2333080 w 2333080"/>
                <a:gd name="connsiteY6" fmla="*/ 0 h 1151393"/>
                <a:gd name="connsiteX0" fmla="*/ 0 w 2333080"/>
                <a:gd name="connsiteY0" fmla="*/ 1151393 h 1151393"/>
                <a:gd name="connsiteX1" fmla="*/ 892739 w 2333080"/>
                <a:gd name="connsiteY1" fmla="*/ 1142521 h 1151393"/>
                <a:gd name="connsiteX2" fmla="*/ 1603717 w 2333080"/>
                <a:gd name="connsiteY2" fmla="*/ 1111348 h 1151393"/>
                <a:gd name="connsiteX3" fmla="*/ 2055402 w 2333080"/>
                <a:gd name="connsiteY3" fmla="*/ 1014392 h 1151393"/>
                <a:gd name="connsiteX4" fmla="*/ 2247154 w 2333080"/>
                <a:gd name="connsiteY4" fmla="*/ 708580 h 1151393"/>
                <a:gd name="connsiteX5" fmla="*/ 2303425 w 2333080"/>
                <a:gd name="connsiteY5" fmla="*/ 351693 h 1151393"/>
                <a:gd name="connsiteX6" fmla="*/ 2333080 w 2333080"/>
                <a:gd name="connsiteY6" fmla="*/ 0 h 1151393"/>
                <a:gd name="connsiteX0" fmla="*/ 0 w 2333080"/>
                <a:gd name="connsiteY0" fmla="*/ 1151393 h 1151393"/>
                <a:gd name="connsiteX1" fmla="*/ 892739 w 2333080"/>
                <a:gd name="connsiteY1" fmla="*/ 1142521 h 1151393"/>
                <a:gd name="connsiteX2" fmla="*/ 1603717 w 2333080"/>
                <a:gd name="connsiteY2" fmla="*/ 1111348 h 1151393"/>
                <a:gd name="connsiteX3" fmla="*/ 2055402 w 2333080"/>
                <a:gd name="connsiteY3" fmla="*/ 1014392 h 1151393"/>
                <a:gd name="connsiteX4" fmla="*/ 2247154 w 2333080"/>
                <a:gd name="connsiteY4" fmla="*/ 708580 h 1151393"/>
                <a:gd name="connsiteX5" fmla="*/ 2303425 w 2333080"/>
                <a:gd name="connsiteY5" fmla="*/ 351693 h 1151393"/>
                <a:gd name="connsiteX6" fmla="*/ 2333080 w 2333080"/>
                <a:gd name="connsiteY6" fmla="*/ 0 h 1151393"/>
                <a:gd name="connsiteX0" fmla="*/ 0 w 2333080"/>
                <a:gd name="connsiteY0" fmla="*/ 1151393 h 1151393"/>
                <a:gd name="connsiteX1" fmla="*/ 892739 w 2333080"/>
                <a:gd name="connsiteY1" fmla="*/ 1142521 h 1151393"/>
                <a:gd name="connsiteX2" fmla="*/ 1603717 w 2333080"/>
                <a:gd name="connsiteY2" fmla="*/ 1111348 h 1151393"/>
                <a:gd name="connsiteX3" fmla="*/ 2055402 w 2333080"/>
                <a:gd name="connsiteY3" fmla="*/ 1014392 h 1151393"/>
                <a:gd name="connsiteX4" fmla="*/ 2247154 w 2333080"/>
                <a:gd name="connsiteY4" fmla="*/ 708580 h 1151393"/>
                <a:gd name="connsiteX5" fmla="*/ 2303425 w 2333080"/>
                <a:gd name="connsiteY5" fmla="*/ 351693 h 1151393"/>
                <a:gd name="connsiteX6" fmla="*/ 2333080 w 2333080"/>
                <a:gd name="connsiteY6" fmla="*/ 0 h 1151393"/>
                <a:gd name="connsiteX0" fmla="*/ 0 w 2333080"/>
                <a:gd name="connsiteY0" fmla="*/ 1151393 h 1151393"/>
                <a:gd name="connsiteX1" fmla="*/ 892739 w 2333080"/>
                <a:gd name="connsiteY1" fmla="*/ 1142521 h 1151393"/>
                <a:gd name="connsiteX2" fmla="*/ 1603717 w 2333080"/>
                <a:gd name="connsiteY2" fmla="*/ 1111348 h 1151393"/>
                <a:gd name="connsiteX3" fmla="*/ 2055402 w 2333080"/>
                <a:gd name="connsiteY3" fmla="*/ 1014392 h 1151393"/>
                <a:gd name="connsiteX4" fmla="*/ 2247154 w 2333080"/>
                <a:gd name="connsiteY4" fmla="*/ 708580 h 1151393"/>
                <a:gd name="connsiteX5" fmla="*/ 2303425 w 2333080"/>
                <a:gd name="connsiteY5" fmla="*/ 351693 h 1151393"/>
                <a:gd name="connsiteX6" fmla="*/ 2333080 w 2333080"/>
                <a:gd name="connsiteY6" fmla="*/ 0 h 1151393"/>
                <a:gd name="connsiteX0" fmla="*/ 0 w 2333080"/>
                <a:gd name="connsiteY0" fmla="*/ 1151393 h 1151393"/>
                <a:gd name="connsiteX1" fmla="*/ 892739 w 2333080"/>
                <a:gd name="connsiteY1" fmla="*/ 1142521 h 1151393"/>
                <a:gd name="connsiteX2" fmla="*/ 1603717 w 2333080"/>
                <a:gd name="connsiteY2" fmla="*/ 1111348 h 1151393"/>
                <a:gd name="connsiteX3" fmla="*/ 2055402 w 2333080"/>
                <a:gd name="connsiteY3" fmla="*/ 1014392 h 1151393"/>
                <a:gd name="connsiteX4" fmla="*/ 2247154 w 2333080"/>
                <a:gd name="connsiteY4" fmla="*/ 708580 h 1151393"/>
                <a:gd name="connsiteX5" fmla="*/ 2303425 w 2333080"/>
                <a:gd name="connsiteY5" fmla="*/ 351693 h 1151393"/>
                <a:gd name="connsiteX6" fmla="*/ 2333080 w 2333080"/>
                <a:gd name="connsiteY6" fmla="*/ 0 h 1151393"/>
                <a:gd name="connsiteX0" fmla="*/ 0 w 2333080"/>
                <a:gd name="connsiteY0" fmla="*/ 1151393 h 1151393"/>
                <a:gd name="connsiteX1" fmla="*/ 892739 w 2333080"/>
                <a:gd name="connsiteY1" fmla="*/ 1142521 h 1151393"/>
                <a:gd name="connsiteX2" fmla="*/ 1603717 w 2333080"/>
                <a:gd name="connsiteY2" fmla="*/ 1111348 h 1151393"/>
                <a:gd name="connsiteX3" fmla="*/ 2055402 w 2333080"/>
                <a:gd name="connsiteY3" fmla="*/ 1014392 h 1151393"/>
                <a:gd name="connsiteX4" fmla="*/ 2247154 w 2333080"/>
                <a:gd name="connsiteY4" fmla="*/ 708580 h 1151393"/>
                <a:gd name="connsiteX5" fmla="*/ 2303425 w 2333080"/>
                <a:gd name="connsiteY5" fmla="*/ 351693 h 1151393"/>
                <a:gd name="connsiteX6" fmla="*/ 2333080 w 2333080"/>
                <a:gd name="connsiteY6" fmla="*/ 0 h 1151393"/>
                <a:gd name="connsiteX0" fmla="*/ 0 w 2333080"/>
                <a:gd name="connsiteY0" fmla="*/ 1151393 h 1151393"/>
                <a:gd name="connsiteX1" fmla="*/ 892739 w 2333080"/>
                <a:gd name="connsiteY1" fmla="*/ 1142521 h 1151393"/>
                <a:gd name="connsiteX2" fmla="*/ 1603717 w 2333080"/>
                <a:gd name="connsiteY2" fmla="*/ 1111348 h 1151393"/>
                <a:gd name="connsiteX3" fmla="*/ 2055402 w 2333080"/>
                <a:gd name="connsiteY3" fmla="*/ 1014392 h 1151393"/>
                <a:gd name="connsiteX4" fmla="*/ 2247154 w 2333080"/>
                <a:gd name="connsiteY4" fmla="*/ 708580 h 1151393"/>
                <a:gd name="connsiteX5" fmla="*/ 2303425 w 2333080"/>
                <a:gd name="connsiteY5" fmla="*/ 351693 h 1151393"/>
                <a:gd name="connsiteX6" fmla="*/ 2333080 w 2333080"/>
                <a:gd name="connsiteY6" fmla="*/ 0 h 1151393"/>
                <a:gd name="connsiteX0" fmla="*/ 0 w 2357143"/>
                <a:gd name="connsiteY0" fmla="*/ 1416087 h 1416087"/>
                <a:gd name="connsiteX1" fmla="*/ 892739 w 2357143"/>
                <a:gd name="connsiteY1" fmla="*/ 1407215 h 1416087"/>
                <a:gd name="connsiteX2" fmla="*/ 1603717 w 2357143"/>
                <a:gd name="connsiteY2" fmla="*/ 1376042 h 1416087"/>
                <a:gd name="connsiteX3" fmla="*/ 2055402 w 2357143"/>
                <a:gd name="connsiteY3" fmla="*/ 1279086 h 1416087"/>
                <a:gd name="connsiteX4" fmla="*/ 2247154 w 2357143"/>
                <a:gd name="connsiteY4" fmla="*/ 973274 h 1416087"/>
                <a:gd name="connsiteX5" fmla="*/ 2303425 w 2357143"/>
                <a:gd name="connsiteY5" fmla="*/ 616387 h 1416087"/>
                <a:gd name="connsiteX6" fmla="*/ 2357143 w 2357143"/>
                <a:gd name="connsiteY6" fmla="*/ 0 h 1416087"/>
                <a:gd name="connsiteX0" fmla="*/ 0 w 2357143"/>
                <a:gd name="connsiteY0" fmla="*/ 1416087 h 1416087"/>
                <a:gd name="connsiteX1" fmla="*/ 892739 w 2357143"/>
                <a:gd name="connsiteY1" fmla="*/ 1407215 h 1416087"/>
                <a:gd name="connsiteX2" fmla="*/ 1603717 w 2357143"/>
                <a:gd name="connsiteY2" fmla="*/ 1376042 h 1416087"/>
                <a:gd name="connsiteX3" fmla="*/ 2055402 w 2357143"/>
                <a:gd name="connsiteY3" fmla="*/ 1279086 h 1416087"/>
                <a:gd name="connsiteX4" fmla="*/ 2247154 w 2357143"/>
                <a:gd name="connsiteY4" fmla="*/ 973274 h 1416087"/>
                <a:gd name="connsiteX5" fmla="*/ 2303425 w 2357143"/>
                <a:gd name="connsiteY5" fmla="*/ 616387 h 1416087"/>
                <a:gd name="connsiteX6" fmla="*/ 2357143 w 2357143"/>
                <a:gd name="connsiteY6" fmla="*/ 0 h 1416087"/>
                <a:gd name="connsiteX0" fmla="*/ 0 w 2357143"/>
                <a:gd name="connsiteY0" fmla="*/ 1416087 h 1416087"/>
                <a:gd name="connsiteX1" fmla="*/ 892739 w 2357143"/>
                <a:gd name="connsiteY1" fmla="*/ 1407215 h 1416087"/>
                <a:gd name="connsiteX2" fmla="*/ 1603717 w 2357143"/>
                <a:gd name="connsiteY2" fmla="*/ 1376042 h 1416087"/>
                <a:gd name="connsiteX3" fmla="*/ 2055402 w 2357143"/>
                <a:gd name="connsiteY3" fmla="*/ 1279086 h 1416087"/>
                <a:gd name="connsiteX4" fmla="*/ 2247154 w 2357143"/>
                <a:gd name="connsiteY4" fmla="*/ 973274 h 1416087"/>
                <a:gd name="connsiteX5" fmla="*/ 2339520 w 2357143"/>
                <a:gd name="connsiteY5" fmla="*/ 616387 h 1416087"/>
                <a:gd name="connsiteX6" fmla="*/ 2357143 w 2357143"/>
                <a:gd name="connsiteY6" fmla="*/ 0 h 1416087"/>
                <a:gd name="connsiteX0" fmla="*/ 0 w 2357143"/>
                <a:gd name="connsiteY0" fmla="*/ 1416087 h 1416087"/>
                <a:gd name="connsiteX1" fmla="*/ 892739 w 2357143"/>
                <a:gd name="connsiteY1" fmla="*/ 1407215 h 1416087"/>
                <a:gd name="connsiteX2" fmla="*/ 1603717 w 2357143"/>
                <a:gd name="connsiteY2" fmla="*/ 1376042 h 1416087"/>
                <a:gd name="connsiteX3" fmla="*/ 2055402 w 2357143"/>
                <a:gd name="connsiteY3" fmla="*/ 1279086 h 1416087"/>
                <a:gd name="connsiteX4" fmla="*/ 2264488 w 2357143"/>
                <a:gd name="connsiteY4" fmla="*/ 990609 h 1416087"/>
                <a:gd name="connsiteX5" fmla="*/ 2339520 w 2357143"/>
                <a:gd name="connsiteY5" fmla="*/ 616387 h 1416087"/>
                <a:gd name="connsiteX6" fmla="*/ 2357143 w 2357143"/>
                <a:gd name="connsiteY6" fmla="*/ 0 h 14160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57143" h="1416087">
                  <a:moveTo>
                    <a:pt x="0" y="1416087"/>
                  </a:moveTo>
                  <a:lnTo>
                    <a:pt x="892739" y="1407215"/>
                  </a:lnTo>
                  <a:lnTo>
                    <a:pt x="1603717" y="1376042"/>
                  </a:lnTo>
                  <a:cubicBezTo>
                    <a:pt x="1943686" y="1339353"/>
                    <a:pt x="1945274" y="1343325"/>
                    <a:pt x="2055402" y="1279086"/>
                  </a:cubicBezTo>
                  <a:cubicBezTo>
                    <a:pt x="2165530" y="1214847"/>
                    <a:pt x="2217135" y="1101059"/>
                    <a:pt x="2264488" y="990609"/>
                  </a:cubicBezTo>
                  <a:cubicBezTo>
                    <a:pt x="2311841" y="880159"/>
                    <a:pt x="2327797" y="733618"/>
                    <a:pt x="2339520" y="616387"/>
                  </a:cubicBezTo>
                  <a:cubicBezTo>
                    <a:pt x="2351243" y="499156"/>
                    <a:pt x="2355970" y="117231"/>
                    <a:pt x="2357143" y="0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34E4A157-E287-46AC-9BC1-49D0803C6C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168224"/>
            <a:ext cx="184731" cy="369332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983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4" grpId="0"/>
      <p:bldP spid="25" grpId="0"/>
      <p:bldP spid="13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8413A299-EB52-4B96-B300-23A5126865B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DDBEF9FA-4F81-4B17-AA2D-553D6CF1469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5">
            <a:extLst>
              <a:ext uri="{FF2B5EF4-FFF2-40B4-BE49-F238E27FC236}">
                <a16:creationId xmlns:a16="http://schemas.microsoft.com/office/drawing/2014/main" id="{8F50DD9D-E86D-40C8-94AD-7813331F66C8}"/>
              </a:ext>
            </a:extLst>
          </p:cNvPr>
          <p:cNvSpPr txBox="1">
            <a:spLocks noChangeArrowheads="1"/>
          </p:cNvSpPr>
          <p:nvPr/>
        </p:nvSpPr>
        <p:spPr>
          <a:xfrm>
            <a:off x="597371" y="152799"/>
            <a:ext cx="8229600" cy="618125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Classifying a discontinuity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9120FDEE-6FBD-4F01-A5B2-07628E7A41B1}"/>
                  </a:ext>
                </a:extLst>
              </p:cNvPr>
              <p:cNvSpPr txBox="1"/>
              <p:nvPr/>
            </p:nvSpPr>
            <p:spPr>
              <a:xfrm>
                <a:off x="207939" y="693362"/>
                <a:ext cx="8587701" cy="10377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65138" indent="-465138"/>
                <a:r>
                  <a:rPr lang="en-GB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(a) Determine whether the function </a:t>
                </a:r>
                <a:r>
                  <a:rPr lang="en-GB" i="1" dirty="0">
                    <a:solidFill>
                      <a:schemeClr val="tx2"/>
                    </a:solidFill>
                    <a:ea typeface="+mj-ea"/>
                    <a:cs typeface="Times New Roman" panose="02020603050405020304" pitchFamily="18" charset="0"/>
                  </a:rPr>
                  <a:t>f</a:t>
                </a:r>
                <a:r>
                  <a:rPr lang="en-GB" dirty="0">
                    <a:solidFill>
                      <a:schemeClr val="tx2"/>
                    </a:solidFill>
                    <a:ea typeface="+mj-ea"/>
                    <a:cs typeface="Times New Roman" panose="02020603050405020304" pitchFamily="18" charset="0"/>
                  </a:rPr>
                  <a:t>(</a:t>
                </a:r>
                <a:r>
                  <a:rPr lang="en-GB" i="1" dirty="0">
                    <a:solidFill>
                      <a:schemeClr val="tx2"/>
                    </a:solidFill>
                    <a:ea typeface="+mj-ea"/>
                    <a:cs typeface="Times New Roman" panose="02020603050405020304" pitchFamily="18" charset="0"/>
                  </a:rPr>
                  <a:t>x</a:t>
                </a:r>
                <a:r>
                  <a:rPr lang="en-GB" dirty="0">
                    <a:solidFill>
                      <a:schemeClr val="tx2"/>
                    </a:solidFill>
                    <a:ea typeface="+mj-ea"/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+mj-e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+mj-ea"/>
                            <a:cs typeface="Times New Roman" panose="02020603050405020304" pitchFamily="18" charset="0"/>
                          </a:rPr>
                          <m:t>−9</m:t>
                        </m:r>
                      </m:num>
                      <m:den>
                        <m:r>
                          <a:rPr lang="en-US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+mj-ea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+mj-ea"/>
                            <a:cs typeface="Times New Roman" panose="02020603050405020304" pitchFamily="18" charset="0"/>
                          </a:rPr>
                          <m:t>−3</m:t>
                        </m:r>
                      </m:den>
                    </m:f>
                    <m:r>
                      <a:rPr lang="en-US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+mj-ea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is continuous at </a:t>
                </a:r>
                <a:r>
                  <a:rPr lang="en-US" altLang="en-US" i="1" dirty="0">
                    <a:solidFill>
                      <a:srgbClr val="424242"/>
                    </a:solidFill>
                    <a:cs typeface="Times New Roman" panose="02020603050405020304" pitchFamily="18" charset="0"/>
                  </a:rPr>
                  <a:t>x = </a:t>
                </a:r>
                <a:r>
                  <a:rPr lang="en-US" altLang="en-US" dirty="0">
                    <a:solidFill>
                      <a:srgbClr val="424242"/>
                    </a:solidFill>
                    <a:cs typeface="Times New Roman" panose="02020603050405020304" pitchFamily="18" charset="0"/>
                  </a:rPr>
                  <a:t>3</a:t>
                </a:r>
                <a:r>
                  <a:rPr lang="en-GB" dirty="0">
                    <a:solidFill>
                      <a:schemeClr val="tx2"/>
                    </a:solidFill>
                    <a:ea typeface="+mj-ea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9120FDEE-6FBD-4F01-A5B2-07628E7A41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939" y="693362"/>
                <a:ext cx="8587701" cy="1037720"/>
              </a:xfrm>
              <a:prstGeom prst="rect">
                <a:avLst/>
              </a:prstGeom>
              <a:blipFill>
                <a:blip r:embed="rId4"/>
                <a:stretch>
                  <a:fillRect l="-1065" r="-1490" b="-1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2CC56916-090F-4870-A195-006685DD31AF}"/>
                  </a:ext>
                </a:extLst>
              </p:cNvPr>
              <p:cNvSpPr/>
              <p:nvPr/>
            </p:nvSpPr>
            <p:spPr>
              <a:xfrm>
                <a:off x="4809982" y="2033351"/>
                <a:ext cx="1110111" cy="8334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−9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3−3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2CC56916-090F-4870-A195-006685DD31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9982" y="2033351"/>
                <a:ext cx="1110111" cy="8334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40 Rectángulo">
            <a:extLst>
              <a:ext uri="{FF2B5EF4-FFF2-40B4-BE49-F238E27FC236}">
                <a16:creationId xmlns:a16="http://schemas.microsoft.com/office/drawing/2014/main" id="{7197FD23-72DD-481E-99AC-83BEE70CC0CB}"/>
              </a:ext>
            </a:extLst>
          </p:cNvPr>
          <p:cNvSpPr/>
          <p:nvPr/>
        </p:nvSpPr>
        <p:spPr>
          <a:xfrm>
            <a:off x="7000036" y="2313839"/>
            <a:ext cx="14173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3300"/>
                </a:solidFill>
                <a:latin typeface="Comic Sans MS" pitchFamily="66" charset="0"/>
              </a:rPr>
              <a:t>Undefined</a:t>
            </a:r>
            <a:endParaRPr lang="en-GB" sz="1800" i="1" dirty="0">
              <a:solidFill>
                <a:srgbClr val="FF3300"/>
              </a:solidFill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AA63CB1-9F26-42DB-9419-A296C1D561AF}"/>
              </a:ext>
            </a:extLst>
          </p:cNvPr>
          <p:cNvSpPr txBox="1"/>
          <p:nvPr/>
        </p:nvSpPr>
        <p:spPr>
          <a:xfrm>
            <a:off x="1509437" y="1650498"/>
            <a:ext cx="45688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Check to see if </a:t>
            </a:r>
            <a:r>
              <a:rPr lang="en-US" altLang="en-US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f</a:t>
            </a:r>
            <a:r>
              <a:rPr lang="en-US" altLang="en-US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a</a:t>
            </a:r>
            <a:r>
              <a:rPr lang="en-US" altLang="en-US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)</a:t>
            </a:r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 is defined. 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5646937-0EBB-498B-BFDB-9E54B13CE636}"/>
              </a:ext>
            </a:extLst>
          </p:cNvPr>
          <p:cNvSpPr txBox="1"/>
          <p:nvPr/>
        </p:nvSpPr>
        <p:spPr>
          <a:xfrm>
            <a:off x="337754" y="1671999"/>
            <a:ext cx="1212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Step 1.</a:t>
            </a:r>
            <a:endParaRPr lang="en-GB" sz="2400" dirty="0">
              <a:solidFill>
                <a:schemeClr val="tx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75A9D0B-4938-4087-8F14-A837A9CEA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043" y="2313839"/>
            <a:ext cx="42009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800" dirty="0">
                <a:solidFill>
                  <a:srgbClr val="FF3300"/>
                </a:solidFill>
                <a:latin typeface="Comic Sans MS" pitchFamily="66" charset="0"/>
              </a:rPr>
              <a:t>Let’s begin by trying to calculate </a:t>
            </a:r>
            <a:r>
              <a:rPr lang="en-US" altLang="en-US" sz="1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1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en-US" altLang="en-US" sz="1800" dirty="0">
                <a:solidFill>
                  <a:srgbClr val="FF3300"/>
                </a:solidFill>
                <a:latin typeface="Comic Sans MS" pitchFamily="66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92A9F608-2911-44D2-B06B-1591AF356E2A}"/>
                  </a:ext>
                </a:extLst>
              </p:cNvPr>
              <p:cNvSpPr txBox="1"/>
              <p:nvPr/>
            </p:nvSpPr>
            <p:spPr>
              <a:xfrm>
                <a:off x="5896981" y="2081896"/>
                <a:ext cx="791227" cy="7937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92A9F608-2911-44D2-B06B-1591AF356E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6981" y="2081896"/>
                <a:ext cx="791227" cy="7937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4">
                <a:extLst>
                  <a:ext uri="{FF2B5EF4-FFF2-40B4-BE49-F238E27FC236}">
                    <a16:creationId xmlns:a16="http://schemas.microsoft.com/office/drawing/2014/main" id="{9F57167B-CB81-4434-9B85-9E106BD28F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905" y="2661408"/>
                <a:ext cx="8644182" cy="10377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lvl="0"/>
                <a:r>
                  <a:rPr lang="en-US" alt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Therefore, </a:t>
                </a:r>
                <a:r>
                  <a:rPr lang="en-GB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 </a:t>
                </a:r>
                <a:r>
                  <a:rPr lang="en-GB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GB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GB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num>
                      <m:den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−3</m:t>
                        </m:r>
                      </m:den>
                    </m:f>
                    <m:r>
                      <a:rPr lang="en-US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kumimoji="0" lang="en-US" altLang="en-US" sz="1800" b="0" i="0" u="none" strike="noStrike" cap="none" normalizeH="0" baseline="0" dirty="0">
                    <a:ln>
                      <a:noFill/>
                    </a:ln>
                    <a:solidFill>
                      <a:srgbClr val="424242"/>
                    </a:solidFill>
                    <a:effectLst/>
                    <a:latin typeface="MathJax_Math-italic"/>
                  </a:rPr>
                  <a:t> </a:t>
                </a:r>
                <a:r>
                  <a:rPr lang="en-US" alt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is </a:t>
                </a:r>
                <a:r>
                  <a:rPr lang="en-US" altLang="en-US" b="1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discontinuous</a:t>
                </a:r>
                <a:r>
                  <a:rPr lang="en-US" alt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 at 3 because </a:t>
                </a:r>
                <a:r>
                  <a:rPr lang="en-US" altLang="en-US" i="1" dirty="0">
                    <a:solidFill>
                      <a:schemeClr val="tx2"/>
                    </a:solidFill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f</a:t>
                </a:r>
                <a:r>
                  <a:rPr lang="en-US" altLang="en-US" dirty="0">
                    <a:solidFill>
                      <a:schemeClr val="tx2"/>
                    </a:solidFill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(3)</a:t>
                </a:r>
                <a:r>
                  <a:rPr lang="en-US" alt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 is undefined. </a:t>
                </a:r>
              </a:p>
            </p:txBody>
          </p:sp>
        </mc:Choice>
        <mc:Fallback xmlns="">
          <p:sp>
            <p:nvSpPr>
              <p:cNvPr id="6" name="Rectangle 4">
                <a:extLst>
                  <a:ext uri="{FF2B5EF4-FFF2-40B4-BE49-F238E27FC236}">
                    <a16:creationId xmlns:a16="http://schemas.microsoft.com/office/drawing/2014/main" id="{9F57167B-CB81-4434-9B85-9E106BD28F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4905" y="2661408"/>
                <a:ext cx="8644182" cy="1037720"/>
              </a:xfrm>
              <a:prstGeom prst="rect">
                <a:avLst/>
              </a:prstGeom>
              <a:blipFill>
                <a:blip r:embed="rId7"/>
                <a:stretch>
                  <a:fillRect l="-1128" b="-1294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>
            <a:extLst>
              <a:ext uri="{FF2B5EF4-FFF2-40B4-BE49-F238E27FC236}">
                <a16:creationId xmlns:a16="http://schemas.microsoft.com/office/drawing/2014/main" id="{5B6946B9-E0CF-4673-8FE4-CCB4FF95CAAF}"/>
              </a:ext>
            </a:extLst>
          </p:cNvPr>
          <p:cNvSpPr txBox="1"/>
          <p:nvPr/>
        </p:nvSpPr>
        <p:spPr>
          <a:xfrm>
            <a:off x="204905" y="3662058"/>
            <a:ext cx="88628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(b) Classify this discontinuity as removable, jump, or infinite.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4D1FD2D-FA00-4E16-8736-AB04EED9EF73}"/>
                  </a:ext>
                </a:extLst>
              </p:cNvPr>
              <p:cNvSpPr txBox="1"/>
              <p:nvPr/>
            </p:nvSpPr>
            <p:spPr>
              <a:xfrm>
                <a:off x="597372" y="4204758"/>
                <a:ext cx="3736648" cy="7299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800" dirty="0">
                    <a:solidFill>
                      <a:srgbClr val="FF3300"/>
                    </a:solidFill>
                    <a:latin typeface="Comic Sans MS" pitchFamily="66" charset="0"/>
                  </a:rPr>
                  <a:t>To classify the discontinuity at 3 we must evaluate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800" i="1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sz="1800" i="1">
                                <a:solidFill>
                                  <a:srgbClr val="FF33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sz="1800" i="1">
                                <a:solidFill>
                                  <a:srgbClr val="FF3300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1800" i="1">
                                <a:solidFill>
                                  <a:srgbClr val="FF33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800" i="1">
                                <a:solidFill>
                                  <a:srgbClr val="FF33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sz="1800" b="0" i="1" smtClean="0">
                                <a:solidFill>
                                  <a:srgbClr val="FF33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lim>
                        </m:limLow>
                      </m:fName>
                      <m:e>
                        <m:r>
                          <a:rPr lang="en-US" sz="1800" i="1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1800" i="1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800" i="1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i="1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sz="1800" dirty="0">
                    <a:solidFill>
                      <a:srgbClr val="FF3300"/>
                    </a:solidFill>
                    <a:latin typeface="Comic Sans MS" pitchFamily="66" charset="0"/>
                  </a:rPr>
                  <a:t>, </a:t>
                </a:r>
                <a:endParaRPr lang="en-GB" sz="1800" dirty="0">
                  <a:solidFill>
                    <a:srgbClr val="FF33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4D1FD2D-FA00-4E16-8736-AB04EED9EF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372" y="4204758"/>
                <a:ext cx="3736648" cy="729943"/>
              </a:xfrm>
              <a:prstGeom prst="rect">
                <a:avLst/>
              </a:prstGeom>
              <a:blipFill>
                <a:blip r:embed="rId8"/>
                <a:stretch>
                  <a:fillRect l="-1468" t="-4202" r="-2610" b="-25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951D43B-14EA-426E-B842-E6CB8E6C8171}"/>
                  </a:ext>
                </a:extLst>
              </p:cNvPr>
              <p:cNvSpPr txBox="1"/>
              <p:nvPr/>
            </p:nvSpPr>
            <p:spPr>
              <a:xfrm>
                <a:off x="5745059" y="4061723"/>
                <a:ext cx="1886297" cy="8334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→3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+mj-ea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+mj-ea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+mj-ea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+mj-ea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+mj-ea"/>
                                  <a:cs typeface="Times New Roman" panose="02020603050405020304" pitchFamily="18" charset="0"/>
                                </a:rPr>
                                <m:t>−9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+mj-ea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+mj-ea"/>
                                  <a:cs typeface="Times New Roman" panose="02020603050405020304" pitchFamily="18" charset="0"/>
                                </a:rPr>
                                <m:t>−3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951D43B-14EA-426E-B842-E6CB8E6C81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5059" y="4061723"/>
                <a:ext cx="1886297" cy="83349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D134A61-5694-456C-9BCD-15CA8A308AF0}"/>
                  </a:ext>
                </a:extLst>
              </p:cNvPr>
              <p:cNvSpPr txBox="1"/>
              <p:nvPr/>
            </p:nvSpPr>
            <p:spPr>
              <a:xfrm>
                <a:off x="4246721" y="4291799"/>
                <a:ext cx="1832627" cy="5731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lim>
                          </m:limLow>
                        </m:fName>
                        <m:e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en-GB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D134A61-5694-456C-9BCD-15CA8A308A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6721" y="4291799"/>
                <a:ext cx="1832627" cy="573106"/>
              </a:xfrm>
              <a:prstGeom prst="rect">
                <a:avLst/>
              </a:prstGeom>
              <a:blipFill>
                <a:blip r:embed="rId10"/>
                <a:stretch>
                  <a:fillRect l="-333" b="-42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0F97FEC-24CC-487C-BDC6-DD0B122FBCBE}"/>
                  </a:ext>
                </a:extLst>
              </p:cNvPr>
              <p:cNvSpPr txBox="1"/>
              <p:nvPr/>
            </p:nvSpPr>
            <p:spPr>
              <a:xfrm>
                <a:off x="5421184" y="4887134"/>
                <a:ext cx="2831929" cy="7958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limLow>
                            <m:limLowPr>
                              <m:ctrlPr>
                                <a:rPr lang="en-GB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→3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+mj-ea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+mj-ea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+mj-ea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+mj-ea"/>
                                  <a:cs typeface="Times New Roman" panose="02020603050405020304" pitchFamily="18" charset="0"/>
                                </a:rPr>
                                <m:t>+3)(</m:t>
                              </m:r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+mj-ea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+mj-ea"/>
                                  <a:cs typeface="Times New Roman" panose="02020603050405020304" pitchFamily="18" charset="0"/>
                                </a:rPr>
                                <m:t>−3)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+mj-ea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+mj-ea"/>
                                  <a:cs typeface="Times New Roman" panose="02020603050405020304" pitchFamily="18" charset="0"/>
                                </a:rPr>
                                <m:t>−3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0F97FEC-24CC-487C-BDC6-DD0B122FBC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1184" y="4887134"/>
                <a:ext cx="2831929" cy="79585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6101E76-0E8A-4294-B236-B99C6EA3A0AA}"/>
                  </a:ext>
                </a:extLst>
              </p:cNvPr>
              <p:cNvSpPr txBox="1"/>
              <p:nvPr/>
            </p:nvSpPr>
            <p:spPr>
              <a:xfrm>
                <a:off x="5421184" y="5682993"/>
                <a:ext cx="2207192" cy="5731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limLow>
                            <m:limLowPr>
                              <m:ctrlPr>
                                <a:rPr lang="en-GB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→3</m:t>
                              </m:r>
                            </m:lim>
                          </m:limLow>
                        </m:fName>
                        <m:e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+mj-ea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+mj-ea"/>
                              <a:cs typeface="Times New Roman" panose="02020603050405020304" pitchFamily="18" charset="0"/>
                            </a:rPr>
                            <m:t>+3)</m:t>
                          </m:r>
                        </m:e>
                      </m:func>
                    </m:oMath>
                  </m:oMathPara>
                </a14:m>
                <a:endParaRPr lang="en-GB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6101E76-0E8A-4294-B236-B99C6EA3A0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1184" y="5682993"/>
                <a:ext cx="2207192" cy="573106"/>
              </a:xfrm>
              <a:prstGeom prst="rect">
                <a:avLst/>
              </a:prstGeom>
              <a:blipFill>
                <a:blip r:embed="rId12"/>
                <a:stretch>
                  <a:fillRect b="-42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 Box 227">
            <a:extLst>
              <a:ext uri="{FF2B5EF4-FFF2-40B4-BE49-F238E27FC236}">
                <a16:creationId xmlns:a16="http://schemas.microsoft.com/office/drawing/2014/main" id="{F5A56051-D542-40D5-BE23-464A33355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9685" y="6239932"/>
            <a:ext cx="5886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6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C01A5D8-8538-4747-AD3A-497124A082EA}"/>
                  </a:ext>
                </a:extLst>
              </p:cNvPr>
              <p:cNvSpPr txBox="1"/>
              <p:nvPr/>
            </p:nvSpPr>
            <p:spPr>
              <a:xfrm>
                <a:off x="4266318" y="6224565"/>
                <a:ext cx="1478741" cy="5731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lim>
                          </m:limLow>
                        </m:fName>
                        <m:e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GB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C01A5D8-8538-4747-AD3A-497124A082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6318" y="6224565"/>
                <a:ext cx="1478741" cy="573106"/>
              </a:xfrm>
              <a:prstGeom prst="rect">
                <a:avLst/>
              </a:prstGeom>
              <a:blipFill>
                <a:blip r:embed="rId13"/>
                <a:stretch>
                  <a:fillRect l="-413" b="-42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0FE87A1-328C-4EC3-BAF8-E9038C58642E}"/>
                  </a:ext>
                </a:extLst>
              </p:cNvPr>
              <p:cNvSpPr txBox="1"/>
              <p:nvPr/>
            </p:nvSpPr>
            <p:spPr>
              <a:xfrm>
                <a:off x="133043" y="5187778"/>
                <a:ext cx="5128768" cy="1311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Since</a:t>
                </a:r>
                <a:r>
                  <a:rPr lang="en-US" altLang="en-US" dirty="0">
                    <a:solidFill>
                      <a:srgbClr val="424242"/>
                    </a:solidFill>
                    <a:latin typeface="Neue Helvetica W01"/>
                  </a:rPr>
                  <a:t> </a:t>
                </a:r>
                <a:r>
                  <a:rPr lang="en-US" altLang="en-US" i="1" dirty="0">
                    <a:solidFill>
                      <a:srgbClr val="424242"/>
                    </a:solidFill>
                    <a:cs typeface="Times New Roman" panose="02020603050405020304" pitchFamily="18" charset="0"/>
                  </a:rPr>
                  <a:t>f</a:t>
                </a:r>
                <a:r>
                  <a:rPr lang="en-US" altLang="en-US" dirty="0">
                    <a:solidFill>
                      <a:srgbClr val="424242"/>
                    </a:solidFill>
                    <a:latin typeface="Neue Helvetica W01"/>
                  </a:rPr>
                  <a:t> </a:t>
                </a:r>
                <a:r>
                  <a:rPr lang="en-US" alt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is discontinuous at 3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→3</m:t>
                            </m:r>
                          </m:lim>
                        </m:limLow>
                      </m:fName>
                      <m:e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US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exists,</a:t>
                </a:r>
                <a:r>
                  <a:rPr lang="en-US" altLang="en-US" dirty="0">
                    <a:solidFill>
                      <a:schemeClr val="tx2"/>
                    </a:solidFill>
                    <a:ea typeface="+mj-ea"/>
                    <a:cs typeface="Times New Roman" panose="02020603050405020304" pitchFamily="18" charset="0"/>
                  </a:rPr>
                  <a:t> </a:t>
                </a:r>
                <a:r>
                  <a:rPr lang="en-US" altLang="en-US" i="1" dirty="0">
                    <a:solidFill>
                      <a:srgbClr val="424242"/>
                    </a:solidFill>
                    <a:cs typeface="Times New Roman" panose="02020603050405020304" pitchFamily="18" charset="0"/>
                  </a:rPr>
                  <a:t>f</a:t>
                </a:r>
                <a:r>
                  <a:rPr lang="en-US" altLang="en-US" dirty="0">
                    <a:solidFill>
                      <a:srgbClr val="424242"/>
                    </a:solidFill>
                    <a:cs typeface="Times New Roman" panose="02020603050405020304" pitchFamily="18" charset="0"/>
                  </a:rPr>
                  <a:t> </a:t>
                </a:r>
                <a:r>
                  <a:rPr lang="en-US" alt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has a </a:t>
                </a:r>
                <a:r>
                  <a:rPr lang="en-US" altLang="en-US" b="1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removable</a:t>
                </a:r>
                <a:r>
                  <a:rPr lang="en-US" alt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 discontinuity at </a:t>
                </a:r>
                <a:r>
                  <a:rPr lang="en-US" altLang="en-US" i="1" dirty="0">
                    <a:solidFill>
                      <a:srgbClr val="424242"/>
                    </a:solidFill>
                    <a:cs typeface="Times New Roman" panose="02020603050405020304" pitchFamily="18" charset="0"/>
                  </a:rPr>
                  <a:t>x = </a:t>
                </a:r>
                <a:r>
                  <a:rPr lang="en-US" altLang="en-US" dirty="0">
                    <a:solidFill>
                      <a:schemeClr val="tx2"/>
                    </a:solidFill>
                    <a:latin typeface="Comic Sans MS" pitchFamily="66" charset="0"/>
                  </a:rPr>
                  <a:t>3</a:t>
                </a:r>
                <a:r>
                  <a:rPr lang="en-US" altLang="en-US" dirty="0">
                    <a:solidFill>
                      <a:srgbClr val="424242"/>
                    </a:solidFill>
                    <a:latin typeface="MathJax_Main"/>
                  </a:rPr>
                  <a:t> </a:t>
                </a:r>
                <a:r>
                  <a:rPr lang="en-US" alt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  </a:t>
                </a:r>
                <a:endParaRPr lang="en-GB" dirty="0">
                  <a:solidFill>
                    <a:schemeClr val="tx2"/>
                  </a:solidFill>
                  <a:latin typeface="Comic Sans MS" pitchFamily="66" charset="0"/>
                  <a:ea typeface="+mj-ea"/>
                  <a:cs typeface="+mj-cs"/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0FE87A1-328C-4EC3-BAF8-E9038C5864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043" y="5187778"/>
                <a:ext cx="5128768" cy="1311769"/>
              </a:xfrm>
              <a:prstGeom prst="rect">
                <a:avLst/>
              </a:prstGeom>
              <a:blipFill>
                <a:blip r:embed="rId14"/>
                <a:stretch>
                  <a:fillRect l="-1902" t="-4186" b="-97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666403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29" grpId="0"/>
      <p:bldP spid="30" grpId="0"/>
      <p:bldP spid="4" grpId="0"/>
      <p:bldP spid="33" grpId="0"/>
      <p:bldP spid="6" grpId="0"/>
      <p:bldP spid="49" grpId="0"/>
      <p:bldP spid="14" grpId="0"/>
      <p:bldP spid="17" grpId="0"/>
      <p:bldP spid="18" grpId="0"/>
      <p:bldP spid="19" grpId="0"/>
      <p:bldP spid="20" grpId="0"/>
      <p:bldP spid="21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8413A299-EB52-4B96-B300-23A5126865B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DDBEF9FA-4F81-4B17-AA2D-553D6CF1469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120FDEE-6FBD-4F01-A5B2-07628E7A41B1}"/>
              </a:ext>
            </a:extLst>
          </p:cNvPr>
          <p:cNvSpPr txBox="1"/>
          <p:nvPr/>
        </p:nvSpPr>
        <p:spPr>
          <a:xfrm>
            <a:off x="317028" y="760085"/>
            <a:ext cx="82932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(a) D</a:t>
            </a:r>
            <a:r>
              <a:rPr lang="en-GB" dirty="0" err="1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etermine</a:t>
            </a:r>
            <a:r>
              <a:rPr lang="en-GB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 whether the function</a:t>
            </a:r>
          </a:p>
        </p:txBody>
      </p:sp>
      <p:sp>
        <p:nvSpPr>
          <p:cNvPr id="35" name="40 Rectángulo">
            <a:extLst>
              <a:ext uri="{FF2B5EF4-FFF2-40B4-BE49-F238E27FC236}">
                <a16:creationId xmlns:a16="http://schemas.microsoft.com/office/drawing/2014/main" id="{7197FD23-72DD-481E-99AC-83BEE70CC0CB}"/>
              </a:ext>
            </a:extLst>
          </p:cNvPr>
          <p:cNvSpPr/>
          <p:nvPr/>
        </p:nvSpPr>
        <p:spPr>
          <a:xfrm>
            <a:off x="3738253" y="2302984"/>
            <a:ext cx="41811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Thus, </a:t>
            </a:r>
            <a:r>
              <a:rPr lang="en-US" altLang="en-US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f</a:t>
            </a:r>
            <a:r>
              <a:rPr lang="en-US" altLang="en-US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(2)</a:t>
            </a:r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 is defined.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B0E24855-E890-4A3B-9AD7-F91F19EC2722}"/>
                  </a:ext>
                </a:extLst>
              </p:cNvPr>
              <p:cNvSpPr txBox="1"/>
              <p:nvPr/>
            </p:nvSpPr>
            <p:spPr>
              <a:xfrm>
                <a:off x="5447542" y="544849"/>
                <a:ext cx="3696458" cy="9161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p>
                                  <m:sSupPr>
                                    <m:ctrlPr>
                                      <a:rPr lang="en-US" sz="2400" b="0" i="1" smtClean="0">
                                        <a:solidFill>
                                          <a:schemeClr val="tx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chemeClr val="tx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2400" b="0" i="1" smtClean="0">
                                        <a:solidFill>
                                          <a:schemeClr val="tx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400" b="0" i="1" smtClean="0">
                                        <a:solidFill>
                                          <a:schemeClr val="tx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4, </m:t>
                                </m:r>
                                <m:r>
                                  <m:rPr>
                                    <m:nor/>
                                  </m:rPr>
                                  <a:rPr lang="en-US" sz="2400" b="0" i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if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−6 ,</m:t>
                                </m:r>
                                <m:r>
                                  <m:rPr>
                                    <m:nor/>
                                  </m:rPr>
                                  <a:rPr lang="en-US" sz="2400" b="0" i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if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&gt;2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B0E24855-E890-4A3B-9AD7-F91F19EC27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7542" y="544849"/>
                <a:ext cx="3696458" cy="91614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94FD5ED3-7DA3-4D1F-B549-4294A746D5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915" y="3221763"/>
                <a:ext cx="4163355" cy="5330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lvl="0"/>
                <a:r>
                  <a:rPr lang="en-US" altLang="en-US" sz="2200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We must compute </a:t>
                </a:r>
                <a:r>
                  <a:rPr lang="en-GB" sz="2200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sz="22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sz="22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2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2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n-US" sz="220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200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2200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r>
                          <a:rPr lang="en-US" sz="2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2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kumimoji="0" lang="en-US" altLang="en-US" sz="2200" b="0" i="0" u="none" strike="noStrike" cap="none" normalizeH="0" baseline="0" dirty="0">
                  <a:ln>
                    <a:noFill/>
                  </a:ln>
                  <a:solidFill>
                    <a:srgbClr val="FF33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94FD5ED3-7DA3-4D1F-B549-4294A746D5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9915" y="3221763"/>
                <a:ext cx="4163355" cy="533031"/>
              </a:xfrm>
              <a:prstGeom prst="rect">
                <a:avLst/>
              </a:prstGeom>
              <a:blipFill>
                <a:blip r:embed="rId5"/>
                <a:stretch>
                  <a:fillRect l="-1903" t="-8046" b="-459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>
            <a:extLst>
              <a:ext uri="{FF2B5EF4-FFF2-40B4-BE49-F238E27FC236}">
                <a16:creationId xmlns:a16="http://schemas.microsoft.com/office/drawing/2014/main" id="{50D7F572-C16A-4959-8A51-69A4B3AD46E3}"/>
              </a:ext>
            </a:extLst>
          </p:cNvPr>
          <p:cNvSpPr txBox="1"/>
          <p:nvPr/>
        </p:nvSpPr>
        <p:spPr>
          <a:xfrm>
            <a:off x="714215" y="1128433"/>
            <a:ext cx="3886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is continuous at </a:t>
            </a: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cs typeface="Times New Roman" panose="02020603050405020304" pitchFamily="18" charset="0"/>
              </a:rPr>
              <a:t>x =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cs typeface="Times New Roman" panose="02020603050405020304" pitchFamily="18" charset="0"/>
              </a:rPr>
              <a:t>2.</a:t>
            </a:r>
            <a:r>
              <a:rPr lang="en-GB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 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ABC6C59-A760-47B4-8789-161134B69BA7}"/>
              </a:ext>
            </a:extLst>
          </p:cNvPr>
          <p:cNvSpPr txBox="1"/>
          <p:nvPr/>
        </p:nvSpPr>
        <p:spPr>
          <a:xfrm>
            <a:off x="1539426" y="1521215"/>
            <a:ext cx="45688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Check to see if </a:t>
            </a:r>
            <a:r>
              <a:rPr lang="en-US" altLang="en-US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f</a:t>
            </a:r>
            <a:r>
              <a:rPr lang="en-US" altLang="en-US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a</a:t>
            </a:r>
            <a:r>
              <a:rPr lang="en-US" altLang="en-US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)</a:t>
            </a:r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 is defined. 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80D525F-D602-4F18-A5E0-CE4529C6BB75}"/>
              </a:ext>
            </a:extLst>
          </p:cNvPr>
          <p:cNvSpPr txBox="1"/>
          <p:nvPr/>
        </p:nvSpPr>
        <p:spPr>
          <a:xfrm>
            <a:off x="367743" y="1542716"/>
            <a:ext cx="1212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Step 1.</a:t>
            </a:r>
            <a:endParaRPr lang="en-GB" sz="2400" dirty="0">
              <a:solidFill>
                <a:schemeClr val="tx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EB4222AB-871A-40DE-8817-CFFE03DCC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451" y="1943046"/>
            <a:ext cx="42009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800" dirty="0">
                <a:solidFill>
                  <a:srgbClr val="FF3300"/>
                </a:solidFill>
                <a:latin typeface="Comic Sans MS" pitchFamily="66" charset="0"/>
              </a:rPr>
              <a:t>Let’s begin by trying to calculate </a:t>
            </a:r>
            <a:r>
              <a:rPr lang="en-US" altLang="en-US" sz="1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1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altLang="en-US" sz="1800" dirty="0">
                <a:solidFill>
                  <a:srgbClr val="FF3300"/>
                </a:solidFill>
                <a:latin typeface="Comic Sans MS" pitchFamily="66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6" name="Text Box 227">
            <a:extLst>
              <a:ext uri="{FF2B5EF4-FFF2-40B4-BE49-F238E27FC236}">
                <a16:creationId xmlns:a16="http://schemas.microsoft.com/office/drawing/2014/main" id="{0AE12042-832C-4480-9FF0-688196057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97" y="2296385"/>
            <a:ext cx="13051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2)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2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+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4</a:t>
            </a:r>
          </a:p>
        </p:txBody>
      </p:sp>
      <p:sp>
        <p:nvSpPr>
          <p:cNvPr id="57" name="Text Box 3">
            <a:extLst>
              <a:ext uri="{FF2B5EF4-FFF2-40B4-BE49-F238E27FC236}">
                <a16:creationId xmlns:a16="http://schemas.microsoft.com/office/drawing/2014/main" id="{53E27DBA-CF09-430C-B87F-C7811462E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897" y="2288699"/>
            <a:ext cx="13521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lang="en-GB" altLang="en-US" dirty="0">
                <a:solidFill>
                  <a:srgbClr val="00B050"/>
                </a:solidFill>
              </a:rPr>
              <a:t>) 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</a:endParaRPr>
          </a:p>
        </p:txBody>
      </p:sp>
      <p:sp>
        <p:nvSpPr>
          <p:cNvPr id="60" name="Text Box 227">
            <a:extLst>
              <a:ext uri="{FF2B5EF4-FFF2-40B4-BE49-F238E27FC236}">
                <a16:creationId xmlns:a16="http://schemas.microsoft.com/office/drawing/2014/main" id="{27BED01C-A000-45B1-8AA0-C56DF439FF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7229" y="2259761"/>
            <a:ext cx="6062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dirty="0">
                <a:solidFill>
                  <a:srgbClr val="00B050"/>
                </a:solidFill>
              </a:rPr>
              <a:t>0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889B15E5-E11B-4EF3-8B04-978F7B9B11E2}"/>
                  </a:ext>
                </a:extLst>
              </p:cNvPr>
              <p:cNvSpPr txBox="1"/>
              <p:nvPr/>
            </p:nvSpPr>
            <p:spPr>
              <a:xfrm>
                <a:off x="4291432" y="2686794"/>
                <a:ext cx="3978973" cy="5731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So, we calculate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lim>
                        </m:limLow>
                      </m:fName>
                      <m:e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US" b="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rgbClr val="424242"/>
                    </a:solidFill>
                    <a:effectLst/>
                    <a:latin typeface="Neue Helvetica W01"/>
                  </a:rPr>
                  <a:t> </a:t>
                </a:r>
                <a:endParaRPr lang="en-GB" dirty="0"/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889B15E5-E11B-4EF3-8B04-978F7B9B11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1432" y="2686794"/>
                <a:ext cx="3978973" cy="573106"/>
              </a:xfrm>
              <a:prstGeom prst="rect">
                <a:avLst/>
              </a:prstGeom>
              <a:blipFill>
                <a:blip r:embed="rId6"/>
                <a:stretch>
                  <a:fillRect l="-2450" t="-7447" b="-53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E35EDC55-EEBC-4EFC-B0E8-EC1491B2DCA8}"/>
                  </a:ext>
                </a:extLst>
              </p:cNvPr>
              <p:cNvSpPr txBox="1"/>
              <p:nvPr/>
            </p:nvSpPr>
            <p:spPr>
              <a:xfrm>
                <a:off x="1497955" y="2687051"/>
                <a:ext cx="2854956" cy="5728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Compute</a:t>
                </a:r>
                <a:r>
                  <a:rPr lang="en-US" altLang="en-US" dirty="0">
                    <a:solidFill>
                      <a:srgbClr val="424242"/>
                    </a:solidFill>
                    <a:latin typeface="Neue Helvetica W01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lim>
                        </m:limLow>
                      </m:fName>
                      <m:e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US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GB" sz="2400" dirty="0">
                  <a:solidFill>
                    <a:schemeClr val="tx2"/>
                  </a:solidFill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E35EDC55-EEBC-4EFC-B0E8-EC1491B2DC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7955" y="2687051"/>
                <a:ext cx="2854956" cy="572849"/>
              </a:xfrm>
              <a:prstGeom prst="rect">
                <a:avLst/>
              </a:prstGeom>
              <a:blipFill>
                <a:blip r:embed="rId7"/>
                <a:stretch>
                  <a:fillRect l="-3419" t="-7447" b="-53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>
            <a:extLst>
              <a:ext uri="{FF2B5EF4-FFF2-40B4-BE49-F238E27FC236}">
                <a16:creationId xmlns:a16="http://schemas.microsoft.com/office/drawing/2014/main" id="{9F2C751C-FE40-47ED-98C7-EF4C754EFED2}"/>
              </a:ext>
            </a:extLst>
          </p:cNvPr>
          <p:cNvSpPr txBox="1"/>
          <p:nvPr/>
        </p:nvSpPr>
        <p:spPr>
          <a:xfrm>
            <a:off x="326271" y="2703819"/>
            <a:ext cx="13243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Step 2.</a:t>
            </a:r>
            <a:endParaRPr lang="en-GB" sz="2400" dirty="0">
              <a:solidFill>
                <a:schemeClr val="tx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64" name="Text Box 227">
            <a:extLst>
              <a:ext uri="{FF2B5EF4-FFF2-40B4-BE49-F238E27FC236}">
                <a16:creationId xmlns:a16="http://schemas.microsoft.com/office/drawing/2014/main" id="{406DC1B8-CFE7-4E05-9343-5D09FBE831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9869" y="3754794"/>
            <a:ext cx="13051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2)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2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+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 Box 3">
                <a:extLst>
                  <a:ext uri="{FF2B5EF4-FFF2-40B4-BE49-F238E27FC236}">
                    <a16:creationId xmlns:a16="http://schemas.microsoft.com/office/drawing/2014/main" id="{C6DBF016-D9F2-4E33-A23C-18A2D83535E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3356" y="3771287"/>
                <a:ext cx="1828483" cy="5917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GB" altLang="en-US" dirty="0">
                    <a:solidFill>
                      <a:srgbClr val="FF0000"/>
                    </a:solidFill>
                  </a:rPr>
                  <a:t> =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5" name="Text Box 3">
                <a:extLst>
                  <a:ext uri="{FF2B5EF4-FFF2-40B4-BE49-F238E27FC236}">
                    <a16:creationId xmlns:a16="http://schemas.microsoft.com/office/drawing/2014/main" id="{C6DBF016-D9F2-4E33-A23C-18A2D83535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3356" y="3771287"/>
                <a:ext cx="1828483" cy="591765"/>
              </a:xfrm>
              <a:prstGeom prst="rect">
                <a:avLst/>
              </a:prstGeom>
              <a:blipFill>
                <a:blip r:embed="rId8"/>
                <a:stretch>
                  <a:fillRect t="-8247" b="-103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 Box 227">
            <a:extLst>
              <a:ext uri="{FF2B5EF4-FFF2-40B4-BE49-F238E27FC236}">
                <a16:creationId xmlns:a16="http://schemas.microsoft.com/office/drawing/2014/main" id="{274EB7F2-01D6-4557-85ED-B01E640942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9173" y="3754794"/>
            <a:ext cx="6062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dirty="0">
                <a:solidFill>
                  <a:srgbClr val="FF0000"/>
                </a:solidFill>
              </a:rPr>
              <a:t>0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114CA8F1-4F7F-41A2-B27D-B002678DCE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2000" y="3217178"/>
                <a:ext cx="4442085" cy="542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lvl="0"/>
                <a:r>
                  <a:rPr lang="en-US" altLang="en-US" sz="2200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We also must compute</a:t>
                </a:r>
                <a:r>
                  <a:rPr lang="en-GB" sz="2200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sz="22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sz="22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2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2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n-US" sz="220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200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2200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r>
                          <a:rPr lang="en-US" sz="2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2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kumimoji="0" lang="en-US" altLang="en-US" sz="2200" b="0" i="0" u="none" strike="noStrike" cap="none" normalizeH="0" baseline="0" dirty="0">
                  <a:ln>
                    <a:noFill/>
                  </a:ln>
                  <a:solidFill>
                    <a:srgbClr val="FF33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114CA8F1-4F7F-41A2-B27D-B002678DCE2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0" y="3217178"/>
                <a:ext cx="4442085" cy="542200"/>
              </a:xfrm>
              <a:prstGeom prst="rect">
                <a:avLst/>
              </a:prstGeom>
              <a:blipFill>
                <a:blip r:embed="rId9"/>
                <a:stretch>
                  <a:fillRect l="-1783" t="-7865" b="-337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 Box 227">
            <a:extLst>
              <a:ext uri="{FF2B5EF4-FFF2-40B4-BE49-F238E27FC236}">
                <a16:creationId xmlns:a16="http://schemas.microsoft.com/office/drawing/2014/main" id="{DCB422AF-E87C-47D1-BC1A-7DE4337C7F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0140" y="3749945"/>
            <a:ext cx="12025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solidFill>
                  <a:srgbClr val="2B2BFF"/>
                </a:solidFill>
              </a:rPr>
              <a:t>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2)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 Box 3">
                <a:extLst>
                  <a:ext uri="{FF2B5EF4-FFF2-40B4-BE49-F238E27FC236}">
                    <a16:creationId xmlns:a16="http://schemas.microsoft.com/office/drawing/2014/main" id="{240349E3-9DE3-40EC-B1AB-8DCBED45EE8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53627" y="3766438"/>
                <a:ext cx="1828483" cy="5831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i="1" smtClean="0">
                            <a:solidFill>
                              <a:srgbClr val="2B2BFF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>
                                <a:solidFill>
                                  <a:srgbClr val="2B2B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i="1">
                                <a:solidFill>
                                  <a:srgbClr val="2B2BFF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i="1">
                                <a:solidFill>
                                  <a:srgbClr val="2B2BFF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solidFill>
                                  <a:srgbClr val="2B2B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2B2BFF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solidFill>
                                      <a:srgbClr val="2B2BFF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b="0" i="1" smtClean="0">
                                    <a:solidFill>
                                      <a:srgbClr val="2B2BFF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r>
                          <a:rPr lang="en-US" i="1">
                            <a:solidFill>
                              <a:srgbClr val="2B2BFF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i="1">
                            <a:solidFill>
                              <a:srgbClr val="2B2BFF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solidFill>
                              <a:srgbClr val="2B2BFF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solidFill>
                              <a:srgbClr val="2B2BFF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GB" altLang="en-US" dirty="0">
                    <a:solidFill>
                      <a:srgbClr val="2B2BFF"/>
                    </a:solidFill>
                  </a:rPr>
                  <a:t> =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2B2B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9" name="Text Box 3">
                <a:extLst>
                  <a:ext uri="{FF2B5EF4-FFF2-40B4-BE49-F238E27FC236}">
                    <a16:creationId xmlns:a16="http://schemas.microsoft.com/office/drawing/2014/main" id="{240349E3-9DE3-40EC-B1AB-8DCBED45EE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53627" y="3766438"/>
                <a:ext cx="1828483" cy="583108"/>
              </a:xfrm>
              <a:prstGeom prst="rect">
                <a:avLst/>
              </a:prstGeom>
              <a:blipFill>
                <a:blip r:embed="rId10"/>
                <a:stretch>
                  <a:fillRect t="-8333" b="-312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Text Box 227">
            <a:extLst>
              <a:ext uri="{FF2B5EF4-FFF2-40B4-BE49-F238E27FC236}">
                <a16:creationId xmlns:a16="http://schemas.microsoft.com/office/drawing/2014/main" id="{C29BDF45-268F-411E-84A6-69C6E4207B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9444" y="3749945"/>
            <a:ext cx="6222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dirty="0">
                <a:solidFill>
                  <a:srgbClr val="2B2BFF"/>
                </a:solidFill>
                <a:latin typeface="+mn-lt"/>
                <a:cs typeface="Times New Roman" panose="02020603050405020304" pitchFamily="18" charset="0"/>
              </a:rPr>
              <a:t>4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B3EAC6F2-5562-4CB6-924B-92089B6409B4}"/>
                  </a:ext>
                </a:extLst>
              </p:cNvPr>
              <p:cNvSpPr txBox="1"/>
              <p:nvPr/>
            </p:nvSpPr>
            <p:spPr>
              <a:xfrm>
                <a:off x="162478" y="4372531"/>
                <a:ext cx="5285064" cy="5731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Therefore,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rgbClr val="424242"/>
                    </a:solidFill>
                    <a:effectLst/>
                    <a:latin typeface="Neue Helvetica W01"/>
                  </a:rPr>
                  <a:t> </a:t>
                </a:r>
                <a:r>
                  <a:rPr lang="en-GB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lim>
                        </m:limLow>
                      </m:fName>
                      <m:e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US" b="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does not exist</a:t>
                </a:r>
                <a:endParaRPr lang="en-GB" dirty="0">
                  <a:solidFill>
                    <a:schemeClr val="tx2"/>
                  </a:solidFill>
                  <a:latin typeface="Comic Sans MS" pitchFamily="66" charset="0"/>
                  <a:ea typeface="+mj-ea"/>
                  <a:cs typeface="+mj-cs"/>
                </a:endParaRPr>
              </a:p>
            </p:txBody>
          </p:sp>
        </mc:Choice>
        <mc:Fallback xmlns=""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B3EAC6F2-5562-4CB6-924B-92089B6409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478" y="4372531"/>
                <a:ext cx="5285064" cy="573106"/>
              </a:xfrm>
              <a:prstGeom prst="rect">
                <a:avLst/>
              </a:prstGeom>
              <a:blipFill>
                <a:blip r:embed="rId11"/>
                <a:stretch>
                  <a:fillRect l="-1845" t="-7447" b="-53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4" name="TextBox 103">
            <a:extLst>
              <a:ext uri="{FF2B5EF4-FFF2-40B4-BE49-F238E27FC236}">
                <a16:creationId xmlns:a16="http://schemas.microsoft.com/office/drawing/2014/main" id="{12561349-F20B-4551-8A50-B54460B0155C}"/>
              </a:ext>
            </a:extLst>
          </p:cNvPr>
          <p:cNvSpPr txBox="1"/>
          <p:nvPr/>
        </p:nvSpPr>
        <p:spPr>
          <a:xfrm>
            <a:off x="5029311" y="4363098"/>
            <a:ext cx="395221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,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Neue Helvetica W01"/>
              </a:rPr>
              <a:t>  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cs typeface="Times New Roman" panose="02020603050405020304" pitchFamily="18" charset="0"/>
              </a:rPr>
              <a:t>f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cs typeface="Times New Roman" panose="02020603050405020304" pitchFamily="18" charset="0"/>
              </a:rPr>
              <a:t>)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Neue Helvetica W01"/>
              </a:rPr>
              <a:t> </a:t>
            </a:r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is discontinuous at 2. 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71" name="Rectangle 5">
            <a:extLst>
              <a:ext uri="{FF2B5EF4-FFF2-40B4-BE49-F238E27FC236}">
                <a16:creationId xmlns:a16="http://schemas.microsoft.com/office/drawing/2014/main" id="{7FAC2163-E8E7-4833-AF39-D1B18FB56327}"/>
              </a:ext>
            </a:extLst>
          </p:cNvPr>
          <p:cNvSpPr txBox="1">
            <a:spLocks noChangeArrowheads="1"/>
          </p:cNvSpPr>
          <p:nvPr/>
        </p:nvSpPr>
        <p:spPr>
          <a:xfrm>
            <a:off x="597371" y="152799"/>
            <a:ext cx="8229600" cy="618125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Classifying a discontinuity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97501B2C-26A0-4288-A7B0-A4FD86410EF3}"/>
                  </a:ext>
                </a:extLst>
              </p:cNvPr>
              <p:cNvSpPr txBox="1"/>
              <p:nvPr/>
            </p:nvSpPr>
            <p:spPr>
              <a:xfrm>
                <a:off x="550385" y="5332268"/>
                <a:ext cx="8593615" cy="5831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Since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n-US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GB" altLang="en-US" dirty="0">
                    <a:solidFill>
                      <a:schemeClr val="tx2"/>
                    </a:solidFill>
                  </a:rPr>
                  <a:t> = 0 </a:t>
                </a:r>
                <a:r>
                  <a:rPr lang="en-GB" alt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and</a:t>
                </a:r>
                <a:r>
                  <a:rPr lang="en-GB" altLang="en-US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n-US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en-US" b="0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en-US" dirty="0">
                            <a:solidFill>
                              <a:schemeClr val="tx2"/>
                            </a:solidFill>
                            <a:cs typeface="Times New Roman" panose="02020603050405020304" pitchFamily="18" charset="0"/>
                          </a:rPr>
                          <m:t>= 4</m:t>
                        </m:r>
                        <m:r>
                          <m:rPr>
                            <m:nor/>
                          </m:rPr>
                          <a:rPr lang="en-GB" altLang="en-US" dirty="0">
                            <a:solidFill>
                              <a:schemeClr val="tx2"/>
                            </a:solidFill>
                          </a:rPr>
                          <m:t> </m:t>
                        </m:r>
                      </m:e>
                    </m:func>
                  </m:oMath>
                </a14:m>
                <a:r>
                  <a:rPr lang="en-GB" altLang="en-US" dirty="0">
                    <a:solidFill>
                      <a:schemeClr val="tx2"/>
                    </a:solidFill>
                  </a:rPr>
                  <a:t> </a:t>
                </a:r>
                <a:r>
                  <a:rPr kumimoji="0" lang="en-US" altLang="en-US" b="0" i="0" u="none" strike="noStrike" cap="none" normalizeH="0" baseline="0" dirty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Neue Helvetica W01"/>
                  </a:rPr>
                  <a:t> </a:t>
                </a:r>
                <a:r>
                  <a:rPr lang="en-US" alt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both exist</a:t>
                </a:r>
              </a:p>
            </p:txBody>
          </p:sp>
        </mc:Choice>
        <mc:Fallback xmlns=""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97501B2C-26A0-4288-A7B0-A4FD86410E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385" y="5332268"/>
                <a:ext cx="8593615" cy="583108"/>
              </a:xfrm>
              <a:prstGeom prst="rect">
                <a:avLst/>
              </a:prstGeom>
              <a:blipFill>
                <a:blip r:embed="rId12"/>
                <a:stretch>
                  <a:fillRect l="-1064" t="-8421" b="-4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6" name="TextBox 105">
            <a:extLst>
              <a:ext uri="{FF2B5EF4-FFF2-40B4-BE49-F238E27FC236}">
                <a16:creationId xmlns:a16="http://schemas.microsoft.com/office/drawing/2014/main" id="{0A73915C-C4C2-45BB-8692-7E16947FDD72}"/>
              </a:ext>
            </a:extLst>
          </p:cNvPr>
          <p:cNvSpPr txBox="1"/>
          <p:nvPr/>
        </p:nvSpPr>
        <p:spPr>
          <a:xfrm>
            <a:off x="2061839" y="5818790"/>
            <a:ext cx="637431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we conclude that the function has a </a:t>
            </a:r>
            <a:r>
              <a:rPr lang="en-US" altLang="en-US" b="1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jump</a:t>
            </a:r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 discontinuity at 3. 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B990FFB6-AEBB-48B3-B64F-2F00279C0512}"/>
              </a:ext>
            </a:extLst>
          </p:cNvPr>
          <p:cNvSpPr txBox="1"/>
          <p:nvPr/>
        </p:nvSpPr>
        <p:spPr>
          <a:xfrm>
            <a:off x="129915" y="4897923"/>
            <a:ext cx="88628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(b) Classify this discontinuity as removable, jump, or infinite.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41877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18" grpId="0"/>
      <p:bldP spid="52" grpId="0"/>
      <p:bldP spid="54" grpId="0"/>
      <p:bldP spid="55" grpId="0"/>
      <p:bldP spid="56" grpId="0"/>
      <p:bldP spid="57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92" grpId="0"/>
      <p:bldP spid="104" grpId="0"/>
      <p:bldP spid="105" grpId="0"/>
      <p:bldP spid="106" grpId="0"/>
      <p:bldP spid="10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8413A299-EB52-4B96-B300-23A5126865B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DDBEF9FA-4F81-4B17-AA2D-553D6CF1469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120FDEE-6FBD-4F01-A5B2-07628E7A41B1}"/>
              </a:ext>
            </a:extLst>
          </p:cNvPr>
          <p:cNvSpPr txBox="1"/>
          <p:nvPr/>
        </p:nvSpPr>
        <p:spPr>
          <a:xfrm>
            <a:off x="282038" y="848348"/>
            <a:ext cx="4367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(a) Determine whether 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60C2426D-F3E6-4F97-9AA0-143B016A05DF}"/>
                  </a:ext>
                </a:extLst>
              </p:cNvPr>
              <p:cNvSpPr/>
              <p:nvPr/>
            </p:nvSpPr>
            <p:spPr>
              <a:xfrm>
                <a:off x="3549518" y="613221"/>
                <a:ext cx="1943609" cy="7862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fName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60C2426D-F3E6-4F97-9AA0-143B016A05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518" y="613221"/>
                <a:ext cx="1943609" cy="7862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1801AD8A-A71B-431F-A55F-A6050D5A64AD}"/>
              </a:ext>
            </a:extLst>
          </p:cNvPr>
          <p:cNvSpPr txBox="1"/>
          <p:nvPr/>
        </p:nvSpPr>
        <p:spPr>
          <a:xfrm>
            <a:off x="5395534" y="848347"/>
            <a:ext cx="34262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is continuous at </a:t>
            </a:r>
            <a:r>
              <a:rPr lang="en-US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 = 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5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23DCA4B-A88C-46DC-B417-D1F8C7C8C227}"/>
              </a:ext>
            </a:extLst>
          </p:cNvPr>
          <p:cNvSpPr txBox="1"/>
          <p:nvPr/>
        </p:nvSpPr>
        <p:spPr>
          <a:xfrm>
            <a:off x="298079" y="3318530"/>
            <a:ext cx="336071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The rational function 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E9F1C819-4FAF-4669-8E4D-3823A2560F18}"/>
                  </a:ext>
                </a:extLst>
              </p:cNvPr>
              <p:cNvSpPr/>
              <p:nvPr/>
            </p:nvSpPr>
            <p:spPr>
              <a:xfrm>
                <a:off x="3546255" y="3114038"/>
                <a:ext cx="1943609" cy="7862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fName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E9F1C819-4FAF-4669-8E4D-3823A2560F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6255" y="3114038"/>
                <a:ext cx="1943609" cy="7862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719D0C88-7FE4-4C59-BB40-1000369528A8}"/>
              </a:ext>
            </a:extLst>
          </p:cNvPr>
          <p:cNvSpPr txBox="1"/>
          <p:nvPr/>
        </p:nvSpPr>
        <p:spPr>
          <a:xfrm>
            <a:off x="5489864" y="3341428"/>
            <a:ext cx="35239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is undefined for </a:t>
            </a:r>
            <a:r>
              <a:rPr lang="en-US" altLang="en-US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f</a:t>
            </a:r>
            <a:r>
              <a:rPr lang="en-US" altLang="en-US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(5)</a:t>
            </a:r>
            <a:endParaRPr lang="en-GB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8DA3C43-47D7-4BED-964C-D88BEEB19649}"/>
              </a:ext>
            </a:extLst>
          </p:cNvPr>
          <p:cNvSpPr txBox="1"/>
          <p:nvPr/>
        </p:nvSpPr>
        <p:spPr>
          <a:xfrm>
            <a:off x="308775" y="3794912"/>
            <a:ext cx="839206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Therefore, is not continuous at </a:t>
            </a:r>
            <a:r>
              <a:rPr lang="en-US" altLang="en-US" i="1" dirty="0">
                <a:solidFill>
                  <a:srgbClr val="424242"/>
                </a:solidFill>
                <a:cs typeface="Times New Roman" panose="02020603050405020304" pitchFamily="18" charset="0"/>
              </a:rPr>
              <a:t>x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cs typeface="Times New Roman" panose="02020603050405020304" pitchFamily="18" charset="0"/>
              </a:rPr>
              <a:t>= 5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MathJax_Main"/>
              </a:rPr>
              <a:t>.</a:t>
            </a:r>
            <a:endParaRPr lang="en-GB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BE26B90-43EE-4CB2-A0D9-C20FAE70F584}"/>
              </a:ext>
            </a:extLst>
          </p:cNvPr>
          <p:cNvSpPr txBox="1"/>
          <p:nvPr/>
        </p:nvSpPr>
        <p:spPr>
          <a:xfrm>
            <a:off x="291659" y="1364504"/>
            <a:ext cx="871578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For rational functions, the only points in which the function will be discontinuous will be where we have division by zero.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5AEF3E3-414A-49C9-B92A-6FD988CE6315}"/>
              </a:ext>
            </a:extLst>
          </p:cNvPr>
          <p:cNvSpPr txBox="1"/>
          <p:nvPr/>
        </p:nvSpPr>
        <p:spPr>
          <a:xfrm>
            <a:off x="282038" y="2140318"/>
            <a:ext cx="87157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Therefore, all we need to do is determine where the denominator is zero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9" name="Rectangle 5">
            <a:extLst>
              <a:ext uri="{FF2B5EF4-FFF2-40B4-BE49-F238E27FC236}">
                <a16:creationId xmlns:a16="http://schemas.microsoft.com/office/drawing/2014/main" id="{4F0E30DC-BFA0-4341-9B0D-5080BACB37FB}"/>
              </a:ext>
            </a:extLst>
          </p:cNvPr>
          <p:cNvSpPr txBox="1">
            <a:spLocks noChangeArrowheads="1"/>
          </p:cNvSpPr>
          <p:nvPr/>
        </p:nvSpPr>
        <p:spPr>
          <a:xfrm>
            <a:off x="597371" y="152799"/>
            <a:ext cx="8229600" cy="618125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Classifying a discontinuity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E79E8B1-3573-4DAE-B6AE-DA41CF529F9B}"/>
              </a:ext>
            </a:extLst>
          </p:cNvPr>
          <p:cNvSpPr txBox="1"/>
          <p:nvPr/>
        </p:nvSpPr>
        <p:spPr>
          <a:xfrm>
            <a:off x="115381" y="4186700"/>
            <a:ext cx="88628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(b) Classify this discontinuity as removable, jump, or infinite.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A2DA948-5762-4005-B082-0BA76B84F5BF}"/>
              </a:ext>
            </a:extLst>
          </p:cNvPr>
          <p:cNvSpPr txBox="1"/>
          <p:nvPr/>
        </p:nvSpPr>
        <p:spPr>
          <a:xfrm>
            <a:off x="3228678" y="2509650"/>
            <a:ext cx="16473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i="1" dirty="0">
                <a:solidFill>
                  <a:srgbClr val="424242"/>
                </a:solidFill>
                <a:cs typeface="Times New Roman" panose="02020603050405020304" pitchFamily="18" charset="0"/>
              </a:rPr>
              <a:t>x – </a:t>
            </a:r>
            <a:r>
              <a:rPr lang="en-US" altLang="en-US" dirty="0">
                <a:solidFill>
                  <a:srgbClr val="424242"/>
                </a:solidFill>
                <a:cs typeface="Times New Roman" panose="02020603050405020304" pitchFamily="18" charset="0"/>
              </a:rPr>
              <a:t>5</a:t>
            </a:r>
            <a:r>
              <a:rPr lang="en-US" altLang="en-US" i="1" dirty="0">
                <a:solidFill>
                  <a:srgbClr val="424242"/>
                </a:solidFill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cs typeface="Times New Roman" panose="02020603050405020304" pitchFamily="18" charset="0"/>
              </a:rPr>
              <a:t>= 0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MathJax_Main"/>
              </a:rPr>
              <a:t>.</a:t>
            </a:r>
            <a:endParaRPr lang="en-GB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C663A92-BF60-4A11-81C1-7C28F5AA6C4C}"/>
              </a:ext>
            </a:extLst>
          </p:cNvPr>
          <p:cNvSpPr txBox="1"/>
          <p:nvPr/>
        </p:nvSpPr>
        <p:spPr>
          <a:xfrm>
            <a:off x="3642302" y="2841238"/>
            <a:ext cx="122422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i="1" dirty="0">
                <a:solidFill>
                  <a:srgbClr val="424242"/>
                </a:solidFill>
                <a:cs typeface="Times New Roman" panose="02020603050405020304" pitchFamily="18" charset="0"/>
              </a:rPr>
              <a:t>x = </a:t>
            </a:r>
            <a:r>
              <a:rPr lang="en-US" altLang="en-US" dirty="0">
                <a:solidFill>
                  <a:srgbClr val="424242"/>
                </a:solidFill>
                <a:cs typeface="Times New Roman" panose="02020603050405020304" pitchFamily="18" charset="0"/>
              </a:rPr>
              <a:t>5</a:t>
            </a:r>
            <a:endParaRPr lang="en-GB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89625C0-6592-4A79-AAF4-5E7A733A5E15}"/>
              </a:ext>
            </a:extLst>
          </p:cNvPr>
          <p:cNvSpPr txBox="1"/>
          <p:nvPr/>
        </p:nvSpPr>
        <p:spPr>
          <a:xfrm>
            <a:off x="502693" y="4663082"/>
            <a:ext cx="538475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we must determine the limit at </a:t>
            </a:r>
            <a:r>
              <a:rPr lang="en-US" altLang="en-US" i="1" dirty="0">
                <a:solidFill>
                  <a:srgbClr val="424242"/>
                </a:solidFill>
                <a:cs typeface="Times New Roman" panose="02020603050405020304" pitchFamily="18" charset="0"/>
              </a:rPr>
              <a:t>x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cs typeface="Times New Roman" panose="02020603050405020304" pitchFamily="18" charset="0"/>
              </a:rPr>
              <a:t>= 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5.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 Box 3">
                <a:extLst>
                  <a:ext uri="{FF2B5EF4-FFF2-40B4-BE49-F238E27FC236}">
                    <a16:creationId xmlns:a16="http://schemas.microsoft.com/office/drawing/2014/main" id="{F8631441-647B-46AB-A345-5A6064E88CE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00482" y="4988523"/>
                <a:ext cx="1828483" cy="7862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solidFill>
                                <a:srgbClr val="2B2B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>
                                  <a:solidFill>
                                    <a:srgbClr val="2B2B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1">
                                  <a:solidFill>
                                    <a:srgbClr val="2B2BFF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solidFill>
                                    <a:srgbClr val="2B2B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rgbClr val="2B2B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rgbClr val="2B2BFF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rgbClr val="2B2BFF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rgbClr val="2B2BFF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</m:sup>
                              </m:sSup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srgbClr val="2B2B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rgbClr val="2B2B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rgbClr val="2B2BFF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rgbClr val="2B2B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rgbClr val="2B2BFF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2B2B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7" name="Text Box 3">
                <a:extLst>
                  <a:ext uri="{FF2B5EF4-FFF2-40B4-BE49-F238E27FC236}">
                    <a16:creationId xmlns:a16="http://schemas.microsoft.com/office/drawing/2014/main" id="{F8631441-647B-46AB-A345-5A6064E88C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00482" y="4988523"/>
                <a:ext cx="1828483" cy="7862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 Box 3">
                <a:extLst>
                  <a:ext uri="{FF2B5EF4-FFF2-40B4-BE49-F238E27FC236}">
                    <a16:creationId xmlns:a16="http://schemas.microsoft.com/office/drawing/2014/main" id="{B097CC2F-319F-4842-8C1B-6CA4A818153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1254" y="5017530"/>
                <a:ext cx="1828483" cy="7862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</m:sup>
                              </m:sSup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" name="Text Box 3">
                <a:extLst>
                  <a:ext uri="{FF2B5EF4-FFF2-40B4-BE49-F238E27FC236}">
                    <a16:creationId xmlns:a16="http://schemas.microsoft.com/office/drawing/2014/main" id="{B097CC2F-319F-4842-8C1B-6CA4A81815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1254" y="5017530"/>
                <a:ext cx="1828483" cy="7862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 Box 227">
            <a:extLst>
              <a:ext uri="{FF2B5EF4-FFF2-40B4-BE49-F238E27FC236}">
                <a16:creationId xmlns:a16="http://schemas.microsoft.com/office/drawing/2014/main" id="{597D48EC-E197-4316-86A2-AE8754A3C3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1508" y="5223365"/>
            <a:ext cx="8082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 Box 227">
            <a:extLst>
              <a:ext uri="{FF2B5EF4-FFF2-40B4-BE49-F238E27FC236}">
                <a16:creationId xmlns:a16="http://schemas.microsoft.com/office/drawing/2014/main" id="{E8F5ECA0-9E2B-468D-A936-D2265814F3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1197" y="5179817"/>
            <a:ext cx="6543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∞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A825FCB-9B50-44B8-84F4-2B0694A03984}"/>
              </a:ext>
            </a:extLst>
          </p:cNvPr>
          <p:cNvSpPr txBox="1"/>
          <p:nvPr/>
        </p:nvSpPr>
        <p:spPr>
          <a:xfrm>
            <a:off x="675415" y="5759208"/>
            <a:ext cx="792902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2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We conclude that the function has an </a:t>
            </a:r>
            <a:r>
              <a:rPr lang="en-US" altLang="en-US" sz="2200" b="1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infinite</a:t>
            </a:r>
            <a:r>
              <a:rPr lang="en-US" altLang="en-US" sz="22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 discontinuity at 5. </a:t>
            </a:r>
            <a:endParaRPr lang="en-GB" sz="22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369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1" grpId="0"/>
      <p:bldP spid="32" grpId="0"/>
      <p:bldP spid="33" grpId="0"/>
      <p:bldP spid="22" grpId="0"/>
      <p:bldP spid="23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8413A299-EB52-4B96-B300-23A5126865B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DDBEF9FA-4F81-4B17-AA2D-553D6CF1469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B17ED38-83F8-4C65-8A8A-EE04F1F60335}"/>
              </a:ext>
            </a:extLst>
          </p:cNvPr>
          <p:cNvSpPr txBox="1"/>
          <p:nvPr/>
        </p:nvSpPr>
        <p:spPr>
          <a:xfrm>
            <a:off x="330084" y="722330"/>
            <a:ext cx="848383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Now that we have explored the concept of continuity at a point, we extend that idea to </a:t>
            </a:r>
            <a:r>
              <a:rPr lang="en-US" b="1" i="0" dirty="0">
                <a:solidFill>
                  <a:srgbClr val="424242"/>
                </a:solidFill>
                <a:effectLst/>
                <a:latin typeface="+mn-lt"/>
              </a:rPr>
              <a:t>continuity over an interval</a:t>
            </a:r>
            <a:r>
              <a:rPr lang="en-US" b="0" i="0" dirty="0">
                <a:solidFill>
                  <a:srgbClr val="424242"/>
                </a:solidFill>
                <a:effectLst/>
                <a:latin typeface="+mn-lt"/>
              </a:rPr>
              <a:t>.</a:t>
            </a:r>
            <a:endParaRPr lang="en-GB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BE26B90-43EE-4CB2-A0D9-C20FAE70F584}"/>
              </a:ext>
            </a:extLst>
          </p:cNvPr>
          <p:cNvSpPr txBox="1"/>
          <p:nvPr/>
        </p:nvSpPr>
        <p:spPr>
          <a:xfrm>
            <a:off x="543710" y="1571760"/>
            <a:ext cx="80565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A function 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f</a:t>
            </a:r>
            <a:r>
              <a:rPr 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) 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is continuous over an </a:t>
            </a:r>
            <a:r>
              <a:rPr lang="en-US" b="1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open interval 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if it is continuous at every point in the interval. 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5AEF3E3-414A-49C9-B92A-6FD988CE6315}"/>
              </a:ext>
            </a:extLst>
          </p:cNvPr>
          <p:cNvSpPr txBox="1"/>
          <p:nvPr/>
        </p:nvSpPr>
        <p:spPr>
          <a:xfrm>
            <a:off x="515921" y="2445431"/>
            <a:ext cx="829548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A function 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f</a:t>
            </a:r>
            <a:r>
              <a:rPr 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) 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is continuous over a </a:t>
            </a:r>
            <a:r>
              <a:rPr lang="en-US" b="1" dirty="0">
                <a:solidFill>
                  <a:schemeClr val="tx2"/>
                </a:solidFill>
                <a:latin typeface="Comic Sans MS" pitchFamily="66" charset="0"/>
              </a:rPr>
              <a:t>closed interval 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of the form </a:t>
            </a:r>
            <a:r>
              <a:rPr 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[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a, b</a:t>
            </a:r>
            <a:r>
              <a:rPr 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] 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if </a:t>
            </a:r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</a:rPr>
              <a:t>it is continuous at every point in </a:t>
            </a:r>
            <a:r>
              <a:rPr lang="en-US" alt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a, b</a:t>
            </a:r>
            <a:r>
              <a:rPr lang="en-US" alt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) </a:t>
            </a:r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</a:rPr>
              <a:t>and is continuous from the right at </a:t>
            </a:r>
            <a:r>
              <a:rPr lang="en-US" altLang="en-US" i="1" dirty="0">
                <a:solidFill>
                  <a:srgbClr val="424242"/>
                </a:solidFill>
                <a:cs typeface="Times New Roman" panose="02020603050405020304" pitchFamily="18" charset="0"/>
              </a:rPr>
              <a:t>a</a:t>
            </a:r>
            <a:r>
              <a:rPr lang="en-US" altLang="en-US" dirty="0">
                <a:solidFill>
                  <a:srgbClr val="424242"/>
                </a:solidFill>
                <a:latin typeface="Neue Helvetica W01"/>
              </a:rPr>
              <a:t> </a:t>
            </a:r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</a:rPr>
              <a:t>and is continuous from the left at </a:t>
            </a:r>
            <a:r>
              <a:rPr lang="en-US" altLang="en-US" i="1" dirty="0">
                <a:solidFill>
                  <a:srgbClr val="424242"/>
                </a:solidFill>
                <a:cs typeface="Times New Roman" panose="02020603050405020304" pitchFamily="18" charset="0"/>
              </a:rPr>
              <a:t>b</a:t>
            </a:r>
            <a:r>
              <a:rPr lang="en-US" altLang="en-US" dirty="0">
                <a:solidFill>
                  <a:srgbClr val="424242"/>
                </a:solidFill>
                <a:latin typeface="Neue Helvetica W01"/>
              </a:rPr>
              <a:t>.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 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AD9F40C-D5EE-484D-9E88-A2C82C0F0D77}"/>
              </a:ext>
            </a:extLst>
          </p:cNvPr>
          <p:cNvSpPr txBox="1"/>
          <p:nvPr/>
        </p:nvSpPr>
        <p:spPr>
          <a:xfrm>
            <a:off x="543710" y="3982693"/>
            <a:ext cx="82677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A function 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f</a:t>
            </a:r>
            <a:r>
              <a:rPr 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) 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is continuous over an </a:t>
            </a:r>
            <a:r>
              <a:rPr lang="en-US" b="1" dirty="0">
                <a:solidFill>
                  <a:schemeClr val="tx2"/>
                </a:solidFill>
                <a:latin typeface="Comic Sans MS" pitchFamily="66" charset="0"/>
              </a:rPr>
              <a:t>interval 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of the form </a:t>
            </a:r>
            <a:r>
              <a:rPr 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a, b</a:t>
            </a:r>
            <a:r>
              <a:rPr 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] 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if </a:t>
            </a:r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</a:rPr>
              <a:t>it is continuous over</a:t>
            </a:r>
            <a:r>
              <a:rPr lang="en-US" altLang="en-US" dirty="0">
                <a:solidFill>
                  <a:srgbClr val="424242"/>
                </a:solidFill>
                <a:latin typeface="Neue Helvetica W01"/>
              </a:rPr>
              <a:t> </a:t>
            </a:r>
            <a:r>
              <a:rPr lang="en-US" altLang="en-US" dirty="0">
                <a:solidFill>
                  <a:srgbClr val="424242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rgbClr val="424242"/>
                </a:solidFill>
                <a:cs typeface="Times New Roman" panose="02020603050405020304" pitchFamily="18" charset="0"/>
              </a:rPr>
              <a:t>a, b</a:t>
            </a:r>
            <a:r>
              <a:rPr lang="en-US" altLang="en-US" dirty="0">
                <a:solidFill>
                  <a:srgbClr val="424242"/>
                </a:solidFill>
                <a:cs typeface="Times New Roman" panose="02020603050405020304" pitchFamily="18" charset="0"/>
              </a:rPr>
              <a:t>)</a:t>
            </a:r>
            <a:r>
              <a:rPr lang="en-US" alt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</a:rPr>
              <a:t>and is continuous from the left at </a:t>
            </a:r>
            <a:r>
              <a:rPr lang="en-US" altLang="en-US" i="1" dirty="0">
                <a:solidFill>
                  <a:srgbClr val="424242"/>
                </a:solidFill>
                <a:cs typeface="Times New Roman" panose="02020603050405020304" pitchFamily="18" charset="0"/>
              </a:rPr>
              <a:t>b</a:t>
            </a:r>
            <a:r>
              <a:rPr lang="en-US" altLang="en-US" dirty="0">
                <a:solidFill>
                  <a:srgbClr val="424242"/>
                </a:solidFill>
                <a:latin typeface="Neue Helvetica W01"/>
              </a:rPr>
              <a:t>.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 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37" name="Rectangle 5">
            <a:extLst>
              <a:ext uri="{FF2B5EF4-FFF2-40B4-BE49-F238E27FC236}">
                <a16:creationId xmlns:a16="http://schemas.microsoft.com/office/drawing/2014/main" id="{29DCD4C9-8C9D-4511-BF8D-DB5561733BF3}"/>
              </a:ext>
            </a:extLst>
          </p:cNvPr>
          <p:cNvSpPr txBox="1">
            <a:spLocks noChangeArrowheads="1"/>
          </p:cNvSpPr>
          <p:nvPr/>
        </p:nvSpPr>
        <p:spPr>
          <a:xfrm>
            <a:off x="330084" y="138731"/>
            <a:ext cx="8229600" cy="618125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Continuity over an interval</a:t>
            </a:r>
            <a:endParaRPr lang="en-GB" sz="1400" b="1" i="0" dirty="0">
              <a:solidFill>
                <a:srgbClr val="333333"/>
              </a:solidFill>
              <a:effectLst/>
              <a:latin typeface="Neue Helvetica W01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1190D00B-9BCA-4F50-9F4D-EBECFBABEF8F}"/>
                  </a:ext>
                </a:extLst>
              </p:cNvPr>
              <p:cNvSpPr txBox="1"/>
              <p:nvPr/>
            </p:nvSpPr>
            <p:spPr>
              <a:xfrm>
                <a:off x="327578" y="5037113"/>
                <a:ext cx="8483832" cy="132177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Requiring that </a:t>
                </a:r>
                <a:r>
                  <a:rPr lang="en-GB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US" b="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n-US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US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US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ensures that we can trace the graph of the function from the point </a:t>
                </a:r>
                <a:r>
                  <a:rPr lang="en-US" altLang="en-US" dirty="0">
                    <a:solidFill>
                      <a:schemeClr val="tx2"/>
                    </a:solidFill>
                    <a:ea typeface="+mj-ea"/>
                    <a:cs typeface="Times New Roman" panose="02020603050405020304" pitchFamily="18" charset="0"/>
                  </a:rPr>
                  <a:t>(</a:t>
                </a:r>
                <a:r>
                  <a:rPr lang="en-US" altLang="en-US" i="1" dirty="0">
                    <a:solidFill>
                      <a:schemeClr val="tx2"/>
                    </a:solidFill>
                    <a:ea typeface="+mj-ea"/>
                    <a:cs typeface="Times New Roman" panose="02020603050405020304" pitchFamily="18" charset="0"/>
                  </a:rPr>
                  <a:t>a, f</a:t>
                </a:r>
                <a:r>
                  <a:rPr lang="en-US" altLang="en-US" dirty="0">
                    <a:solidFill>
                      <a:schemeClr val="tx2"/>
                    </a:solidFill>
                    <a:ea typeface="+mj-ea"/>
                    <a:cs typeface="Times New Roman" panose="02020603050405020304" pitchFamily="18" charset="0"/>
                  </a:rPr>
                  <a:t>(</a:t>
                </a:r>
                <a:r>
                  <a:rPr lang="en-US" altLang="en-US" i="1" dirty="0">
                    <a:solidFill>
                      <a:schemeClr val="tx2"/>
                    </a:solidFill>
                    <a:ea typeface="+mj-ea"/>
                    <a:cs typeface="Times New Roman" panose="02020603050405020304" pitchFamily="18" charset="0"/>
                  </a:rPr>
                  <a:t>a</a:t>
                </a:r>
                <a:r>
                  <a:rPr lang="en-US" altLang="en-US" dirty="0">
                    <a:solidFill>
                      <a:schemeClr val="tx2"/>
                    </a:solidFill>
                    <a:ea typeface="+mj-ea"/>
                    <a:cs typeface="Times New Roman" panose="02020603050405020304" pitchFamily="18" charset="0"/>
                  </a:rPr>
                  <a:t>)) </a:t>
                </a:r>
                <a:r>
                  <a:rPr lang="en-US" alt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to</a:t>
                </a:r>
              </a:p>
              <a:p>
                <a:r>
                  <a:rPr lang="en-US" alt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the point </a:t>
                </a:r>
                <a:r>
                  <a:rPr lang="en-US" altLang="en-US" dirty="0">
                    <a:solidFill>
                      <a:schemeClr val="tx2"/>
                    </a:solidFill>
                    <a:ea typeface="+mj-ea"/>
                    <a:cs typeface="Times New Roman" panose="02020603050405020304" pitchFamily="18" charset="0"/>
                  </a:rPr>
                  <a:t> (</a:t>
                </a:r>
                <a:r>
                  <a:rPr lang="en-US" altLang="en-US" i="1" dirty="0">
                    <a:solidFill>
                      <a:schemeClr val="tx2"/>
                    </a:solidFill>
                    <a:ea typeface="+mj-ea"/>
                    <a:cs typeface="Times New Roman" panose="02020603050405020304" pitchFamily="18" charset="0"/>
                  </a:rPr>
                  <a:t>b, f</a:t>
                </a:r>
                <a:r>
                  <a:rPr lang="en-US" altLang="en-US" dirty="0">
                    <a:solidFill>
                      <a:schemeClr val="tx2"/>
                    </a:solidFill>
                    <a:ea typeface="+mj-ea"/>
                    <a:cs typeface="Times New Roman" panose="02020603050405020304" pitchFamily="18" charset="0"/>
                  </a:rPr>
                  <a:t>(</a:t>
                </a:r>
                <a:r>
                  <a:rPr lang="en-US" altLang="en-US" i="1" dirty="0">
                    <a:solidFill>
                      <a:schemeClr val="tx2"/>
                    </a:solidFill>
                    <a:ea typeface="+mj-ea"/>
                    <a:cs typeface="Times New Roman" panose="02020603050405020304" pitchFamily="18" charset="0"/>
                  </a:rPr>
                  <a:t>b</a:t>
                </a:r>
                <a:r>
                  <a:rPr lang="en-US" altLang="en-US" dirty="0">
                    <a:solidFill>
                      <a:schemeClr val="tx2"/>
                    </a:solidFill>
                    <a:ea typeface="+mj-ea"/>
                    <a:cs typeface="Times New Roman" panose="02020603050405020304" pitchFamily="18" charset="0"/>
                  </a:rPr>
                  <a:t>)) </a:t>
                </a:r>
                <a:r>
                  <a:rPr lang="en-US" alt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without lifting the pencil.</a:t>
                </a:r>
                <a:endParaRPr lang="en-GB" dirty="0">
                  <a:solidFill>
                    <a:schemeClr val="tx2"/>
                  </a:solidFill>
                  <a:latin typeface="+mn-lt"/>
                  <a:ea typeface="+mj-ea"/>
                  <a:cs typeface="+mj-cs"/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1190D00B-9BCA-4F50-9F4D-EBECFBABEF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78" y="5037113"/>
                <a:ext cx="8483832" cy="1321772"/>
              </a:xfrm>
              <a:prstGeom prst="rect">
                <a:avLst/>
              </a:prstGeom>
              <a:blipFill>
                <a:blip r:embed="rId4"/>
                <a:stretch>
                  <a:fillRect l="-1150" t="-3226" r="-1941" b="-96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114368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8413A299-EB52-4B96-B300-23A5126865B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DDBEF9FA-4F81-4B17-AA2D-553D6CF1469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9120FDEE-6FBD-4F01-A5B2-07628E7A41B1}"/>
                  </a:ext>
                </a:extLst>
              </p:cNvPr>
              <p:cNvSpPr txBox="1"/>
              <p:nvPr/>
            </p:nvSpPr>
            <p:spPr>
              <a:xfrm>
                <a:off x="174966" y="622974"/>
                <a:ext cx="8525870" cy="9852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State the interval(s) over which the function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40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240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400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fName>
                      <m:e>
                        <m:f>
                          <m:fPr>
                            <m:ctrlP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+2</m:t>
                            </m:r>
                            <m:r>
                              <a:rPr lang="en-US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e>
                    </m:func>
                  </m:oMath>
                </a14:m>
                <a:endParaRPr lang="en-GB" dirty="0">
                  <a:solidFill>
                    <a:schemeClr val="tx2"/>
                  </a:solidFill>
                  <a:latin typeface="Comic Sans MS" pitchFamily="66" charset="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 smtClean="0">
                        <a:solidFill>
                          <a:schemeClr val="tx2"/>
                        </a:solidFill>
                        <a:latin typeface="Comic Sans MS" pitchFamily="66" charset="0"/>
                      </a:rPr>
                      <m:t>is</m:t>
                    </m:r>
                    <m:r>
                      <m:rPr>
                        <m:nor/>
                      </m:rPr>
                      <a:rPr lang="en-US" dirty="0" smtClean="0">
                        <a:solidFill>
                          <a:schemeClr val="tx2"/>
                        </a:solidFill>
                        <a:latin typeface="Comic Sans MS" pitchFamily="66" charset="0"/>
                      </a:rPr>
                      <m:t> </m:t>
                    </m:r>
                    <m:r>
                      <m:rPr>
                        <m:nor/>
                      </m:rPr>
                      <a:rPr lang="en-US" dirty="0" smtClean="0">
                        <a:solidFill>
                          <a:schemeClr val="tx2"/>
                        </a:solidFill>
                        <a:latin typeface="Comic Sans MS" pitchFamily="66" charset="0"/>
                      </a:rPr>
                      <m:t>continuous</m:t>
                    </m:r>
                    <m:r>
                      <a:rPr lang="en-US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 </a:t>
                </a:r>
                <a:endParaRPr lang="en-GB" dirty="0">
                  <a:solidFill>
                    <a:schemeClr val="tx2"/>
                  </a:solidFill>
                  <a:latin typeface="Comic Sans MS" pitchFamily="66" charset="0"/>
                  <a:ea typeface="+mj-ea"/>
                  <a:cs typeface="+mj-cs"/>
                </a:endParaRP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9120FDEE-6FBD-4F01-A5B2-07628E7A41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966" y="622974"/>
                <a:ext cx="8525870" cy="985206"/>
              </a:xfrm>
              <a:prstGeom prst="rect">
                <a:avLst/>
              </a:prstGeom>
              <a:blipFill>
                <a:blip r:embed="rId4"/>
                <a:stretch>
                  <a:fillRect l="-11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423DCA4B-A88C-46DC-B417-D1F8C7C8C227}"/>
              </a:ext>
            </a:extLst>
          </p:cNvPr>
          <p:cNvSpPr txBox="1"/>
          <p:nvPr/>
        </p:nvSpPr>
        <p:spPr>
          <a:xfrm>
            <a:off x="247157" y="2999239"/>
            <a:ext cx="852587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The points for which the denominator is undefined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8DA3C43-47D7-4BED-964C-D88BEEB19649}"/>
              </a:ext>
            </a:extLst>
          </p:cNvPr>
          <p:cNvSpPr txBox="1"/>
          <p:nvPr/>
        </p:nvSpPr>
        <p:spPr>
          <a:xfrm>
            <a:off x="638074" y="3937308"/>
            <a:ext cx="16909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1800" dirty="0" err="1">
                <a:solidFill>
                  <a:srgbClr val="FF6600"/>
                </a:solidFill>
                <a:latin typeface="Comic Sans MS" pitchFamily="66" charset="0"/>
                <a:ea typeface="+mj-ea"/>
                <a:cs typeface="+mj-cs"/>
              </a:rPr>
              <a:t>Factorising</a:t>
            </a:r>
            <a:endParaRPr lang="en-GB" sz="1800" dirty="0">
              <a:solidFill>
                <a:srgbClr val="FF66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4BE26B90-43EE-4CB2-A0D9-C20FAE70F584}"/>
                  </a:ext>
                </a:extLst>
              </p:cNvPr>
              <p:cNvSpPr txBox="1"/>
              <p:nvPr/>
            </p:nvSpPr>
            <p:spPr>
              <a:xfrm>
                <a:off x="291659" y="1557008"/>
                <a:ext cx="8715781" cy="9852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Since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fName>
                      <m:e>
                        <m:f>
                          <m:fPr>
                            <m:ctrlP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+2</m:t>
                            </m:r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e>
                    </m:func>
                  </m:oMath>
                </a14:m>
                <a:r>
                  <a:rPr 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 is a rational function, it is continuous at every point in its domain. </a:t>
                </a:r>
                <a:endParaRPr lang="en-GB" dirty="0">
                  <a:solidFill>
                    <a:schemeClr val="tx2"/>
                  </a:solidFill>
                  <a:latin typeface="Comic Sans MS" pitchFamily="66" charset="0"/>
                  <a:ea typeface="+mj-ea"/>
                  <a:cs typeface="+mj-cs"/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4BE26B90-43EE-4CB2-A0D9-C20FAE70F5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59" y="1557008"/>
                <a:ext cx="8715781" cy="985206"/>
              </a:xfrm>
              <a:prstGeom prst="rect">
                <a:avLst/>
              </a:prstGeom>
              <a:blipFill>
                <a:blip r:embed="rId5"/>
                <a:stretch>
                  <a:fillRect l="-1119" b="-135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>
            <a:extLst>
              <a:ext uri="{FF2B5EF4-FFF2-40B4-BE49-F238E27FC236}">
                <a16:creationId xmlns:a16="http://schemas.microsoft.com/office/drawing/2014/main" id="{D5AEF3E3-414A-49C9-B92A-6FD988CE6315}"/>
              </a:ext>
            </a:extLst>
          </p:cNvPr>
          <p:cNvSpPr txBox="1"/>
          <p:nvPr/>
        </p:nvSpPr>
        <p:spPr>
          <a:xfrm>
            <a:off x="262496" y="2556173"/>
            <a:ext cx="87157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What are the points excluded from its domain?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E79E8B1-3573-4DAE-B6AE-DA41CF529F9B}"/>
              </a:ext>
            </a:extLst>
          </p:cNvPr>
          <p:cNvSpPr txBox="1"/>
          <p:nvPr/>
        </p:nvSpPr>
        <p:spPr>
          <a:xfrm>
            <a:off x="800100" y="4462938"/>
            <a:ext cx="8101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The domain of </a:t>
            </a:r>
            <a:r>
              <a:rPr lang="en-US" altLang="en-US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f</a:t>
            </a:r>
            <a:r>
              <a:rPr lang="en-US" altLang="en-US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x</a:t>
            </a:r>
            <a:r>
              <a:rPr lang="en-US" altLang="en-US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)</a:t>
            </a:r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 is the set </a:t>
            </a:r>
            <a:r>
              <a:rPr lang="en-GB" altLang="en-US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–</a:t>
            </a:r>
            <a:r>
              <a:rPr lang="en-US" alt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∞, </a:t>
            </a:r>
            <a:r>
              <a:rPr lang="en-US" alt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–</a:t>
            </a:r>
            <a:r>
              <a:rPr lang="en-US" alt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2) </a:t>
            </a:r>
            <a:r>
              <a:rPr lang="en-US" altLang="en-US" dirty="0">
                <a:solidFill>
                  <a:schemeClr val="tx2"/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∪ (</a:t>
            </a:r>
            <a:r>
              <a:rPr lang="en-US" alt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–</a:t>
            </a:r>
            <a:r>
              <a:rPr lang="en-US" alt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2, 0) </a:t>
            </a:r>
            <a:r>
              <a:rPr lang="en-US" altLang="en-US" dirty="0">
                <a:solidFill>
                  <a:schemeClr val="tx2"/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∪ (0, +</a:t>
            </a:r>
            <a:r>
              <a:rPr lang="en-US" alt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∞) </a:t>
            </a:r>
            <a:endParaRPr lang="en-US" altLang="en-US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A2DA948-5762-4005-B082-0BA76B84F5BF}"/>
              </a:ext>
            </a:extLst>
          </p:cNvPr>
          <p:cNvSpPr txBox="1"/>
          <p:nvPr/>
        </p:nvSpPr>
        <p:spPr>
          <a:xfrm>
            <a:off x="4007451" y="3454269"/>
            <a:ext cx="20215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i="1" dirty="0">
                <a:solidFill>
                  <a:srgbClr val="42424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baseline="30000" dirty="0">
                <a:solidFill>
                  <a:srgbClr val="424242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i="1" dirty="0">
                <a:solidFill>
                  <a:srgbClr val="424242"/>
                </a:solidFill>
                <a:cs typeface="Times New Roman" panose="02020603050405020304" pitchFamily="18" charset="0"/>
              </a:rPr>
              <a:t> + </a:t>
            </a:r>
            <a:r>
              <a:rPr lang="en-US" altLang="en-US" dirty="0">
                <a:solidFill>
                  <a:srgbClr val="424242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i="1" dirty="0">
                <a:solidFill>
                  <a:srgbClr val="424242"/>
                </a:solidFill>
                <a:cs typeface="Times New Roman" panose="02020603050405020304" pitchFamily="18" charset="0"/>
              </a:rPr>
              <a:t>x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cs typeface="Times New Roman" panose="02020603050405020304" pitchFamily="18" charset="0"/>
              </a:rPr>
              <a:t>= 0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MathJax_Main"/>
              </a:rPr>
              <a:t>.</a:t>
            </a:r>
            <a:endParaRPr lang="en-GB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C663A92-BF60-4A11-81C1-7C28F5AA6C4C}"/>
              </a:ext>
            </a:extLst>
          </p:cNvPr>
          <p:cNvSpPr txBox="1"/>
          <p:nvPr/>
        </p:nvSpPr>
        <p:spPr>
          <a:xfrm>
            <a:off x="7783219" y="3880917"/>
            <a:ext cx="122422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i="1" dirty="0">
                <a:solidFill>
                  <a:srgbClr val="424242"/>
                </a:solidFill>
                <a:cs typeface="Times New Roman" panose="02020603050405020304" pitchFamily="18" charset="0"/>
              </a:rPr>
              <a:t>x = </a:t>
            </a:r>
            <a:r>
              <a:rPr lang="en-US" altLang="en-US" dirty="0">
                <a:solidFill>
                  <a:srgbClr val="424242"/>
                </a:solidFill>
                <a:cs typeface="Times New Roman" panose="02020603050405020304" pitchFamily="18" charset="0"/>
              </a:rPr>
              <a:t>0</a:t>
            </a:r>
            <a:endParaRPr lang="en-GB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89625C0-6592-4A79-AAF4-5E7A733A5E15}"/>
              </a:ext>
            </a:extLst>
          </p:cNvPr>
          <p:cNvSpPr txBox="1"/>
          <p:nvPr/>
        </p:nvSpPr>
        <p:spPr>
          <a:xfrm>
            <a:off x="502692" y="5064132"/>
            <a:ext cx="810174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Thus, </a:t>
            </a:r>
            <a:r>
              <a:rPr lang="en-US" altLang="en-US" i="1" dirty="0">
                <a:solidFill>
                  <a:srgbClr val="424242"/>
                </a:solidFill>
                <a:cs typeface="Times New Roman" panose="02020603050405020304" pitchFamily="18" charset="0"/>
              </a:rPr>
              <a:t>f</a:t>
            </a:r>
            <a:r>
              <a:rPr lang="en-US" altLang="en-US" dirty="0">
                <a:solidFill>
                  <a:srgbClr val="424242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rgbClr val="42424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dirty="0">
                <a:solidFill>
                  <a:srgbClr val="424242"/>
                </a:solidFill>
                <a:cs typeface="Times New Roman" panose="02020603050405020304" pitchFamily="18" charset="0"/>
              </a:rPr>
              <a:t>)</a:t>
            </a:r>
            <a:r>
              <a:rPr lang="en-US" altLang="en-US" dirty="0">
                <a:solidFill>
                  <a:srgbClr val="424242"/>
                </a:solidFill>
                <a:latin typeface="Neue Helvetica W01"/>
              </a:rPr>
              <a:t> </a:t>
            </a:r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is continuous over each of the intervals </a:t>
            </a:r>
          </a:p>
        </p:txBody>
      </p:sp>
      <p:sp>
        <p:nvSpPr>
          <p:cNvPr id="24" name="Rectangle 5">
            <a:extLst>
              <a:ext uri="{FF2B5EF4-FFF2-40B4-BE49-F238E27FC236}">
                <a16:creationId xmlns:a16="http://schemas.microsoft.com/office/drawing/2014/main" id="{46F83078-AE51-4954-A7C0-B8829C0BADBE}"/>
              </a:ext>
            </a:extLst>
          </p:cNvPr>
          <p:cNvSpPr txBox="1">
            <a:spLocks noChangeArrowheads="1"/>
          </p:cNvSpPr>
          <p:nvPr/>
        </p:nvSpPr>
        <p:spPr>
          <a:xfrm>
            <a:off x="330084" y="138731"/>
            <a:ext cx="8229600" cy="618125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Continuity over an interval</a:t>
            </a:r>
            <a:endParaRPr lang="en-GB" sz="1400" b="1" i="0" dirty="0">
              <a:solidFill>
                <a:srgbClr val="333333"/>
              </a:solidFill>
              <a:effectLst/>
              <a:latin typeface="Neue Helvetica W01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9008D73-2B3B-4926-8364-EB56460C0F53}"/>
              </a:ext>
            </a:extLst>
          </p:cNvPr>
          <p:cNvSpPr txBox="1"/>
          <p:nvPr/>
        </p:nvSpPr>
        <p:spPr>
          <a:xfrm>
            <a:off x="3848662" y="3896048"/>
            <a:ext cx="4713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i="1" dirty="0">
                <a:solidFill>
                  <a:srgbClr val="424242"/>
                </a:solidFill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36BE704-5CC0-4D13-ACB4-361D04A4ABFD}"/>
              </a:ext>
            </a:extLst>
          </p:cNvPr>
          <p:cNvSpPr txBox="1"/>
          <p:nvPr/>
        </p:nvSpPr>
        <p:spPr>
          <a:xfrm>
            <a:off x="4084352" y="3862192"/>
            <a:ext cx="11303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424242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rgbClr val="424242"/>
                </a:solidFill>
                <a:cs typeface="Times New Roman" panose="02020603050405020304" pitchFamily="18" charset="0"/>
              </a:rPr>
              <a:t>x + </a:t>
            </a:r>
            <a:r>
              <a:rPr lang="en-US" altLang="en-US" dirty="0">
                <a:solidFill>
                  <a:srgbClr val="424242"/>
                </a:solidFill>
                <a:cs typeface="Times New Roman" panose="02020603050405020304" pitchFamily="18" charset="0"/>
              </a:rPr>
              <a:t>2)</a:t>
            </a:r>
            <a:endParaRPr lang="en-GB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F811707-C022-4984-B9A9-E19C4D199B7F}"/>
              </a:ext>
            </a:extLst>
          </p:cNvPr>
          <p:cNvSpPr txBox="1"/>
          <p:nvPr/>
        </p:nvSpPr>
        <p:spPr>
          <a:xfrm>
            <a:off x="5097428" y="3862192"/>
            <a:ext cx="7900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cs typeface="Times New Roman" panose="02020603050405020304" pitchFamily="18" charset="0"/>
              </a:rPr>
              <a:t>= 0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MathJax_Main"/>
              </a:rPr>
              <a:t>.</a:t>
            </a:r>
            <a:endParaRPr lang="en-GB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F3DF947-F40B-4D34-93B9-8C589F18FA3A}"/>
              </a:ext>
            </a:extLst>
          </p:cNvPr>
          <p:cNvSpPr txBox="1"/>
          <p:nvPr/>
        </p:nvSpPr>
        <p:spPr>
          <a:xfrm>
            <a:off x="6111880" y="3880918"/>
            <a:ext cx="122422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 = –</a:t>
            </a:r>
            <a:r>
              <a:rPr lang="en-US" alt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2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5DE9247-18F5-48E7-8472-F0AC04999168}"/>
              </a:ext>
            </a:extLst>
          </p:cNvPr>
          <p:cNvSpPr txBox="1"/>
          <p:nvPr/>
        </p:nvSpPr>
        <p:spPr>
          <a:xfrm>
            <a:off x="7144354" y="3864443"/>
            <a:ext cx="7778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or</a:t>
            </a:r>
            <a:endParaRPr lang="en-GB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3A563B1-7D6A-43A4-B1B3-047E5504E81E}"/>
              </a:ext>
            </a:extLst>
          </p:cNvPr>
          <p:cNvSpPr txBox="1"/>
          <p:nvPr/>
        </p:nvSpPr>
        <p:spPr>
          <a:xfrm>
            <a:off x="2288258" y="5734424"/>
            <a:ext cx="39523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–</a:t>
            </a:r>
            <a:r>
              <a:rPr lang="en-US" alt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∞, </a:t>
            </a:r>
            <a:r>
              <a:rPr lang="en-US" alt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–</a:t>
            </a:r>
            <a:r>
              <a:rPr lang="en-US" alt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2), </a:t>
            </a:r>
            <a:r>
              <a:rPr lang="en-US" altLang="en-US" dirty="0">
                <a:solidFill>
                  <a:schemeClr val="tx2"/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–</a:t>
            </a:r>
            <a:r>
              <a:rPr lang="en-US" alt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2, 0) </a:t>
            </a:r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and</a:t>
            </a:r>
            <a:r>
              <a:rPr lang="en-US" alt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chemeClr val="tx2"/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(0, +</a:t>
            </a:r>
            <a:r>
              <a:rPr lang="en-US" alt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∞) </a:t>
            </a:r>
            <a:endParaRPr lang="en-US" altLang="en-US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4942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1" grpId="0"/>
      <p:bldP spid="32" grpId="0"/>
      <p:bldP spid="33" grpId="0"/>
      <p:bldP spid="22" grpId="0"/>
      <p:bldP spid="23" grpId="0"/>
      <p:bldP spid="25" grpId="0"/>
      <p:bldP spid="26" grpId="0"/>
      <p:bldP spid="34" grpId="0"/>
      <p:bldP spid="35" grpId="0"/>
      <p:bldP spid="36" grpId="0"/>
      <p:bldP spid="37" grpId="0"/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8413A299-EB52-4B96-B300-23A5126865B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DDBEF9FA-4F81-4B17-AA2D-553D6CF1469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9120FDEE-6FBD-4F01-A5B2-07628E7A41B1}"/>
                  </a:ext>
                </a:extLst>
              </p:cNvPr>
              <p:cNvSpPr txBox="1"/>
              <p:nvPr/>
            </p:nvSpPr>
            <p:spPr>
              <a:xfrm>
                <a:off x="291657" y="623353"/>
                <a:ext cx="8715781" cy="87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State the interval(s) over which the function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40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240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400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fName>
                      <m:e>
                        <m:rad>
                          <m:radPr>
                            <m:degHide m:val="on"/>
                            <m:ctrlPr>
                              <a:rPr lang="en-US" sz="2400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4−</m:t>
                            </m:r>
                            <m:sSup>
                              <m:sSupPr>
                                <m:ctrlPr>
                                  <a:rPr lang="en-US" sz="2400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e>
                    </m:func>
                  </m:oMath>
                </a14:m>
                <a:endParaRPr lang="en-GB" dirty="0">
                  <a:solidFill>
                    <a:schemeClr val="tx2"/>
                  </a:solidFill>
                  <a:latin typeface="Comic Sans MS" pitchFamily="66" charset="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 smtClean="0">
                        <a:solidFill>
                          <a:schemeClr val="tx2"/>
                        </a:solidFill>
                        <a:latin typeface="Comic Sans MS" pitchFamily="66" charset="0"/>
                      </a:rPr>
                      <m:t>is</m:t>
                    </m:r>
                    <m:r>
                      <m:rPr>
                        <m:nor/>
                      </m:rPr>
                      <a:rPr lang="en-US" dirty="0" smtClean="0">
                        <a:solidFill>
                          <a:schemeClr val="tx2"/>
                        </a:solidFill>
                        <a:latin typeface="Comic Sans MS" pitchFamily="66" charset="0"/>
                      </a:rPr>
                      <m:t> </m:t>
                    </m:r>
                    <m:r>
                      <m:rPr>
                        <m:nor/>
                      </m:rPr>
                      <a:rPr lang="en-US" dirty="0" smtClean="0">
                        <a:solidFill>
                          <a:schemeClr val="tx2"/>
                        </a:solidFill>
                        <a:latin typeface="Comic Sans MS" pitchFamily="66" charset="0"/>
                      </a:rPr>
                      <m:t>continuous</m:t>
                    </m:r>
                    <m:r>
                      <a:rPr lang="en-US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 </a:t>
                </a:r>
                <a:endParaRPr lang="en-GB" dirty="0">
                  <a:solidFill>
                    <a:schemeClr val="tx2"/>
                  </a:solidFill>
                  <a:latin typeface="Comic Sans MS" pitchFamily="66" charset="0"/>
                  <a:ea typeface="+mj-ea"/>
                  <a:cs typeface="+mj-cs"/>
                </a:endParaRP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9120FDEE-6FBD-4F01-A5B2-07628E7A41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57" y="623353"/>
                <a:ext cx="8715781" cy="879215"/>
              </a:xfrm>
              <a:prstGeom prst="rect">
                <a:avLst/>
              </a:prstGeom>
              <a:blipFill>
                <a:blip r:embed="rId4"/>
                <a:stretch>
                  <a:fillRect l="-11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4BE26B90-43EE-4CB2-A0D9-C20FAE70F584}"/>
                  </a:ext>
                </a:extLst>
              </p:cNvPr>
              <p:cNvSpPr txBox="1"/>
              <p:nvPr/>
            </p:nvSpPr>
            <p:spPr>
              <a:xfrm>
                <a:off x="291660" y="1364504"/>
                <a:ext cx="8312780" cy="9991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We know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lim>
                        </m:limLow>
                      </m:fName>
                      <m:e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4−</m:t>
                            </m:r>
                            <m:sSup>
                              <m:sSupPr>
                                <m:ctrlPr>
                                  <a:rPr lang="en-US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e>
                    </m:func>
                  </m:oMath>
                </a14:m>
                <a:r>
                  <a:rPr 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4−</m:t>
                        </m:r>
                        <m:sSup>
                          <m:sSupPr>
                            <m:ctrlP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 for all values of </a:t>
                </a:r>
                <a:r>
                  <a:rPr lang="en-US" i="1" dirty="0">
                    <a:solidFill>
                      <a:schemeClr val="tx2"/>
                    </a:solidFill>
                    <a:ea typeface="+mj-ea"/>
                    <a:cs typeface="Times New Roman" panose="02020603050405020304" pitchFamily="18" charset="0"/>
                  </a:rPr>
                  <a:t>a</a:t>
                </a:r>
                <a:r>
                  <a:rPr 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 in (-2, 2). </a:t>
                </a:r>
                <a:endParaRPr lang="en-GB" dirty="0">
                  <a:solidFill>
                    <a:schemeClr val="tx2"/>
                  </a:solidFill>
                  <a:latin typeface="Comic Sans MS" pitchFamily="66" charset="0"/>
                  <a:ea typeface="+mj-ea"/>
                  <a:cs typeface="+mj-cs"/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4BE26B90-43EE-4CB2-A0D9-C20FAE70F5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60" y="1364504"/>
                <a:ext cx="8312780" cy="999184"/>
              </a:xfrm>
              <a:prstGeom prst="rect">
                <a:avLst/>
              </a:prstGeom>
              <a:blipFill>
                <a:blip r:embed="rId5"/>
                <a:stretch>
                  <a:fillRect l="-1174" r="-587" b="-134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>
            <a:extLst>
              <a:ext uri="{FF2B5EF4-FFF2-40B4-BE49-F238E27FC236}">
                <a16:creationId xmlns:a16="http://schemas.microsoft.com/office/drawing/2014/main" id="{D5AEF3E3-414A-49C9-B92A-6FD988CE6315}"/>
              </a:ext>
            </a:extLst>
          </p:cNvPr>
          <p:cNvSpPr txBox="1"/>
          <p:nvPr/>
        </p:nvSpPr>
        <p:spPr>
          <a:xfrm>
            <a:off x="240618" y="2604351"/>
            <a:ext cx="288759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We also know that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89625C0-6592-4A79-AAF4-5E7A733A5E15}"/>
              </a:ext>
            </a:extLst>
          </p:cNvPr>
          <p:cNvSpPr txBox="1"/>
          <p:nvPr/>
        </p:nvSpPr>
        <p:spPr>
          <a:xfrm>
            <a:off x="1363506" y="4120367"/>
            <a:ext cx="68661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Therefore, </a:t>
            </a:r>
            <a:r>
              <a:rPr lang="en-US" altLang="en-US" i="1" dirty="0">
                <a:solidFill>
                  <a:srgbClr val="424242"/>
                </a:solidFill>
                <a:cs typeface="Times New Roman" panose="02020603050405020304" pitchFamily="18" charset="0"/>
              </a:rPr>
              <a:t>f</a:t>
            </a:r>
            <a:r>
              <a:rPr lang="en-US" altLang="en-US" dirty="0">
                <a:solidFill>
                  <a:srgbClr val="424242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rgbClr val="42424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dirty="0">
                <a:solidFill>
                  <a:srgbClr val="424242"/>
                </a:solidFill>
                <a:cs typeface="Times New Roman" panose="02020603050405020304" pitchFamily="18" charset="0"/>
              </a:rPr>
              <a:t>)</a:t>
            </a:r>
            <a:r>
              <a:rPr lang="en-US" altLang="en-US" dirty="0">
                <a:solidFill>
                  <a:srgbClr val="424242"/>
                </a:solidFill>
                <a:latin typeface="Neue Helvetica W01"/>
              </a:rPr>
              <a:t> </a:t>
            </a:r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is continuous over the interval </a:t>
            </a:r>
          </a:p>
        </p:txBody>
      </p:sp>
      <p:sp>
        <p:nvSpPr>
          <p:cNvPr id="24" name="Rectangle 5">
            <a:extLst>
              <a:ext uri="{FF2B5EF4-FFF2-40B4-BE49-F238E27FC236}">
                <a16:creationId xmlns:a16="http://schemas.microsoft.com/office/drawing/2014/main" id="{46F83078-AE51-4954-A7C0-B8829C0BADBE}"/>
              </a:ext>
            </a:extLst>
          </p:cNvPr>
          <p:cNvSpPr txBox="1">
            <a:spLocks noChangeArrowheads="1"/>
          </p:cNvSpPr>
          <p:nvPr/>
        </p:nvSpPr>
        <p:spPr>
          <a:xfrm>
            <a:off x="330084" y="138731"/>
            <a:ext cx="8229600" cy="618125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Continuity over an interval</a:t>
            </a:r>
            <a:endParaRPr lang="en-GB" sz="1400" b="1" i="0" dirty="0">
              <a:solidFill>
                <a:srgbClr val="333333"/>
              </a:solidFill>
              <a:effectLst/>
              <a:latin typeface="Neue Helvetica W01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3A563B1-7D6A-43A4-B1B3-047E5504E81E}"/>
              </a:ext>
            </a:extLst>
          </p:cNvPr>
          <p:cNvSpPr txBox="1"/>
          <p:nvPr/>
        </p:nvSpPr>
        <p:spPr>
          <a:xfrm>
            <a:off x="4385496" y="4802533"/>
            <a:ext cx="1363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8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[</a:t>
            </a:r>
            <a:r>
              <a:rPr lang="en-US" altLang="en-US" sz="2800" i="1" dirty="0">
                <a:solidFill>
                  <a:schemeClr val="tx2"/>
                </a:solidFill>
                <a:cs typeface="Times New Roman" panose="02020603050405020304" pitchFamily="18" charset="0"/>
              </a:rPr>
              <a:t>–</a:t>
            </a:r>
            <a:r>
              <a:rPr lang="en-US" altLang="en-US" sz="2800" dirty="0">
                <a:solidFill>
                  <a:schemeClr val="tx2"/>
                </a:solidFill>
                <a:cs typeface="Times New Roman" panose="02020603050405020304" pitchFamily="18" charset="0"/>
              </a:rPr>
              <a:t>2, 2]</a:t>
            </a:r>
            <a:endParaRPr lang="en-US" altLang="en-US" sz="2800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08E904E-6474-4E60-B693-0EC9B4634E77}"/>
                  </a:ext>
                </a:extLst>
              </p:cNvPr>
              <p:cNvSpPr txBox="1"/>
              <p:nvPr/>
            </p:nvSpPr>
            <p:spPr>
              <a:xfrm>
                <a:off x="3960583" y="2489912"/>
                <a:ext cx="3728841" cy="6398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n-US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4−</m:t>
                            </m:r>
                            <m:sSup>
                              <m:sSupPr>
                                <m:ctrlPr>
                                  <a:rPr lang="en-US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=0</m:t>
                        </m:r>
                      </m:e>
                    </m:func>
                  </m:oMath>
                </a14:m>
                <a:r>
                  <a:rPr lang="en-GB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 exists </a:t>
                </a: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08E904E-6474-4E60-B693-0EC9B4634E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0583" y="2489912"/>
                <a:ext cx="3728841" cy="639855"/>
              </a:xfrm>
              <a:prstGeom prst="rect">
                <a:avLst/>
              </a:prstGeom>
              <a:blipFill>
                <a:blip r:embed="rId6"/>
                <a:stretch>
                  <a:fillRect b="-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5743FDB-3A0C-4C68-AA5D-E4A317B23844}"/>
                  </a:ext>
                </a:extLst>
              </p:cNvPr>
              <p:cNvSpPr txBox="1"/>
              <p:nvPr/>
            </p:nvSpPr>
            <p:spPr>
              <a:xfrm>
                <a:off x="3960583" y="3108327"/>
                <a:ext cx="3952357" cy="6398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n-US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4−</m:t>
                            </m:r>
                            <m:sSup>
                              <m:sSupPr>
                                <m:ctrlPr>
                                  <a:rPr lang="en-US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=0</m:t>
                        </m:r>
                      </m:e>
                    </m:func>
                  </m:oMath>
                </a14:m>
                <a:r>
                  <a:rPr lang="en-GB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 exists.</a:t>
                </a: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5743FDB-3A0C-4C68-AA5D-E4A317B238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0583" y="3108327"/>
                <a:ext cx="3952357" cy="639855"/>
              </a:xfrm>
              <a:prstGeom prst="rect">
                <a:avLst/>
              </a:prstGeom>
              <a:blipFill>
                <a:blip r:embed="rId7"/>
                <a:stretch>
                  <a:fillRect b="-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>
            <a:extLst>
              <a:ext uri="{FF2B5EF4-FFF2-40B4-BE49-F238E27FC236}">
                <a16:creationId xmlns:a16="http://schemas.microsoft.com/office/drawing/2014/main" id="{BBFFA0E3-B209-40CC-A414-9C8FF2AEE7DD}"/>
              </a:ext>
            </a:extLst>
          </p:cNvPr>
          <p:cNvSpPr txBox="1"/>
          <p:nvPr/>
        </p:nvSpPr>
        <p:spPr>
          <a:xfrm>
            <a:off x="2385010" y="3199843"/>
            <a:ext cx="1048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and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0095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26" grpId="0"/>
      <p:bldP spid="39" grpId="0"/>
      <p:bldP spid="27" grpId="0"/>
      <p:bldP spid="28" grpId="0"/>
      <p:bldP spid="2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4|0.2|0.3|0.1|0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4|0.2|0.3|0.1|0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9104</TotalTime>
  <Words>1038</Words>
  <Application>Microsoft Office PowerPoint</Application>
  <PresentationFormat>On-screen Show (4:3)</PresentationFormat>
  <Paragraphs>145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Cambria Math</vt:lpstr>
      <vt:lpstr>Comic Sans MS</vt:lpstr>
      <vt:lpstr>MathJax_Main</vt:lpstr>
      <vt:lpstr>MathJax_Math-italic</vt:lpstr>
      <vt:lpstr>Neue Helvetica W01</vt:lpstr>
      <vt:lpstr>Times New Roman</vt:lpstr>
      <vt:lpstr>Wingdings</vt:lpstr>
      <vt:lpstr>Wingdings 2</vt:lpstr>
      <vt:lpstr>Theme1</vt:lpstr>
      <vt:lpstr>Types of Discontinuities </vt:lpstr>
      <vt:lpstr>Types of discontinuities</vt:lpstr>
      <vt:lpstr>Types of discontinuities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Limits and convergence</dc:title>
  <dc:creator>Mathssupport</dc:creator>
  <cp:lastModifiedBy>Orlando Hurtado</cp:lastModifiedBy>
  <cp:revision>303</cp:revision>
  <dcterms:created xsi:type="dcterms:W3CDTF">2016-09-16T16:04:05Z</dcterms:created>
  <dcterms:modified xsi:type="dcterms:W3CDTF">2021-12-17T15:51:55Z</dcterms:modified>
</cp:coreProperties>
</file>