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2" r:id="rId3"/>
    <p:sldId id="315" r:id="rId4"/>
    <p:sldId id="323" r:id="rId5"/>
    <p:sldId id="324" r:id="rId6"/>
    <p:sldId id="303" r:id="rId7"/>
    <p:sldId id="318" r:id="rId8"/>
    <p:sldId id="320" r:id="rId9"/>
    <p:sldId id="321" r:id="rId10"/>
    <p:sldId id="326" r:id="rId11"/>
    <p:sldId id="325" r:id="rId12"/>
    <p:sldId id="327" r:id="rId13"/>
    <p:sldId id="29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2B2BFF"/>
    <a:srgbClr val="FF6600"/>
    <a:srgbClr val="0000CC"/>
    <a:srgbClr val="00FF00"/>
    <a:srgbClr val="FF9933"/>
    <a:srgbClr val="DFFF85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55508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67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80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439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27389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653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691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9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78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098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839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6CA385-FDE7-4C8F-91A0-BD3B96448C0B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F82826-6EA7-4504-8BD9-85EB649900D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415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399" y="3200400"/>
            <a:ext cx="6781801" cy="1600200"/>
          </a:xfrm>
        </p:spPr>
        <p:txBody>
          <a:bodyPr/>
          <a:lstStyle/>
          <a:p>
            <a:pPr marL="576263" indent="-576263"/>
            <a:r>
              <a:rPr lang="en-US" dirty="0"/>
              <a:t>LO: To define continuity on an interval.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Continuity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DB83D704-E975-4441-AA27-A8CDD0B97BE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1FD2633-6162-487D-8980-E2FF34C8314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95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8F50DD9D-E86D-40C8-94AD-7813331F66C8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Piecewise-Defined Functions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317028" y="760085"/>
            <a:ext cx="8293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D</a:t>
            </a:r>
            <a:r>
              <a:rPr lang="en-GB" dirty="0" err="1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etermine</a:t>
            </a:r>
            <a:r>
              <a:rPr lang="en-GB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whether the function</a:t>
            </a:r>
          </a:p>
        </p:txBody>
      </p:sp>
      <p:sp>
        <p:nvSpPr>
          <p:cNvPr id="35" name="40 Rectángulo">
            <a:extLst>
              <a:ext uri="{FF2B5EF4-FFF2-40B4-BE49-F238E27FC236}">
                <a16:creationId xmlns:a16="http://schemas.microsoft.com/office/drawing/2014/main" id="{7197FD23-72DD-481E-99AC-83BEE70CC0CB}"/>
              </a:ext>
            </a:extLst>
          </p:cNvPr>
          <p:cNvSpPr/>
          <p:nvPr/>
        </p:nvSpPr>
        <p:spPr>
          <a:xfrm>
            <a:off x="3738253" y="2302984"/>
            <a:ext cx="4181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Thus,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(3)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defined.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E24855-E890-4A3B-9AD7-F91F19EC2722}"/>
                  </a:ext>
                </a:extLst>
              </p:cNvPr>
              <p:cNvSpPr txBox="1"/>
              <p:nvPr/>
            </p:nvSpPr>
            <p:spPr>
              <a:xfrm>
                <a:off x="5107399" y="528086"/>
                <a:ext cx="3960402" cy="916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4,  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−8 ,  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&gt;3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E24855-E890-4A3B-9AD7-F91F19EC2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7399" y="528086"/>
                <a:ext cx="3960402" cy="9161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4FD5ED3-7DA3-4D1F-B549-4294A746D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727" y="3699677"/>
                <a:ext cx="5228404" cy="573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To do this, we must compute </a:t>
                </a:r>
                <a:r>
                  <a:rPr lang="en-GB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FF33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4FD5ED3-7DA3-4D1F-B549-4294A746D5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6727" y="3699677"/>
                <a:ext cx="5228404" cy="573106"/>
              </a:xfrm>
              <a:prstGeom prst="rect">
                <a:avLst/>
              </a:prstGeom>
              <a:blipFill>
                <a:blip r:embed="rId5"/>
                <a:stretch>
                  <a:fillRect l="-1865" t="-7447" b="-53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6A863B3C-6D03-4179-B485-69C362E6F460}"/>
              </a:ext>
            </a:extLst>
          </p:cNvPr>
          <p:cNvGrpSpPr/>
          <p:nvPr/>
        </p:nvGrpSpPr>
        <p:grpSpPr>
          <a:xfrm>
            <a:off x="5420685" y="2585388"/>
            <a:ext cx="3527609" cy="3619794"/>
            <a:chOff x="4896431" y="2819727"/>
            <a:chExt cx="3527609" cy="3619794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2840336-4918-4D06-960D-15E5204113DF}"/>
                </a:ext>
              </a:extLst>
            </p:cNvPr>
            <p:cNvSpPr/>
            <p:nvPr/>
          </p:nvSpPr>
          <p:spPr>
            <a:xfrm>
              <a:off x="5038344" y="3191256"/>
              <a:ext cx="3072384" cy="3072384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9CDEFCB4-C0D3-452F-94CF-A0AC6F3D492F}"/>
                </a:ext>
              </a:extLst>
            </p:cNvPr>
            <p:cNvCxnSpPr/>
            <p:nvPr/>
          </p:nvCxnSpPr>
          <p:spPr>
            <a:xfrm>
              <a:off x="5039432" y="3848204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06618D63-795C-47E0-9738-EBF20F8A9086}"/>
                </a:ext>
              </a:extLst>
            </p:cNvPr>
            <p:cNvCxnSpPr/>
            <p:nvPr/>
          </p:nvCxnSpPr>
          <p:spPr>
            <a:xfrm>
              <a:off x="5039432" y="4067660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38E30D9-187B-43A8-AB94-AC67D1E4988B}"/>
                </a:ext>
              </a:extLst>
            </p:cNvPr>
            <p:cNvCxnSpPr/>
            <p:nvPr/>
          </p:nvCxnSpPr>
          <p:spPr>
            <a:xfrm>
              <a:off x="5039432" y="4287116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335B7F23-3A61-47A7-9722-E9FFF3F0161E}"/>
                </a:ext>
              </a:extLst>
            </p:cNvPr>
            <p:cNvCxnSpPr/>
            <p:nvPr/>
          </p:nvCxnSpPr>
          <p:spPr>
            <a:xfrm>
              <a:off x="5039432" y="4506572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5FE73E6F-D42B-4AAC-9D7C-9804587E2AF8}"/>
                </a:ext>
              </a:extLst>
            </p:cNvPr>
            <p:cNvCxnSpPr/>
            <p:nvPr/>
          </p:nvCxnSpPr>
          <p:spPr>
            <a:xfrm>
              <a:off x="4896431" y="4726028"/>
              <a:ext cx="338328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84DD7C1-73A6-4E92-A1B1-1F59A92C04BF}"/>
                </a:ext>
              </a:extLst>
            </p:cNvPr>
            <p:cNvCxnSpPr/>
            <p:nvPr/>
          </p:nvCxnSpPr>
          <p:spPr>
            <a:xfrm>
              <a:off x="5039432" y="4945484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7ABDB71D-F1FF-4A2D-8DF5-7AA997F4483C}"/>
                </a:ext>
              </a:extLst>
            </p:cNvPr>
            <p:cNvCxnSpPr/>
            <p:nvPr/>
          </p:nvCxnSpPr>
          <p:spPr>
            <a:xfrm>
              <a:off x="5039432" y="5164940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4512FE8-EA70-4AB1-B85F-D69DDC1D0D2F}"/>
                </a:ext>
              </a:extLst>
            </p:cNvPr>
            <p:cNvCxnSpPr/>
            <p:nvPr/>
          </p:nvCxnSpPr>
          <p:spPr>
            <a:xfrm>
              <a:off x="5039432" y="5384396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C56F82A-F1E5-445A-8FB3-6D9D90C9CC2D}"/>
                </a:ext>
              </a:extLst>
            </p:cNvPr>
            <p:cNvCxnSpPr/>
            <p:nvPr/>
          </p:nvCxnSpPr>
          <p:spPr>
            <a:xfrm>
              <a:off x="5039432" y="5603852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F327C81B-62C7-4967-BE62-146B497B43DA}"/>
                </a:ext>
              </a:extLst>
            </p:cNvPr>
            <p:cNvCxnSpPr/>
            <p:nvPr/>
          </p:nvCxnSpPr>
          <p:spPr>
            <a:xfrm>
              <a:off x="569415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9521122E-7F53-4CDB-8DB6-B4EEB449188C}"/>
                </a:ext>
              </a:extLst>
            </p:cNvPr>
            <p:cNvCxnSpPr/>
            <p:nvPr/>
          </p:nvCxnSpPr>
          <p:spPr>
            <a:xfrm>
              <a:off x="5916654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8F54CF-F323-448B-9BFD-71BC198E541F}"/>
                </a:ext>
              </a:extLst>
            </p:cNvPr>
            <p:cNvCxnSpPr/>
            <p:nvPr/>
          </p:nvCxnSpPr>
          <p:spPr>
            <a:xfrm>
              <a:off x="613611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917A817D-E330-4F1A-B7F7-457F2DABF1F6}"/>
                </a:ext>
              </a:extLst>
            </p:cNvPr>
            <p:cNvCxnSpPr/>
            <p:nvPr/>
          </p:nvCxnSpPr>
          <p:spPr>
            <a:xfrm>
              <a:off x="6355566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5465FEAD-BFE1-4851-A448-6D42139FF1F8}"/>
                </a:ext>
              </a:extLst>
            </p:cNvPr>
            <p:cNvCxnSpPr/>
            <p:nvPr/>
          </p:nvCxnSpPr>
          <p:spPr>
            <a:xfrm>
              <a:off x="6570938" y="3056241"/>
              <a:ext cx="0" cy="338328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8B92A249-4D51-4B2B-B936-0EFF3BE20433}"/>
                </a:ext>
              </a:extLst>
            </p:cNvPr>
            <p:cNvCxnSpPr/>
            <p:nvPr/>
          </p:nvCxnSpPr>
          <p:spPr>
            <a:xfrm>
              <a:off x="6794478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8311EB1-A6B9-4E6F-BFB5-A43881780D40}"/>
                </a:ext>
              </a:extLst>
            </p:cNvPr>
            <p:cNvCxnSpPr/>
            <p:nvPr/>
          </p:nvCxnSpPr>
          <p:spPr>
            <a:xfrm>
              <a:off x="7013934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9717FD1-B4D6-4A19-B3DC-39687E9548E2}"/>
                </a:ext>
              </a:extLst>
            </p:cNvPr>
            <p:cNvCxnSpPr/>
            <p:nvPr/>
          </p:nvCxnSpPr>
          <p:spPr>
            <a:xfrm>
              <a:off x="723339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9D5ABE83-5095-4AF4-8D11-5F2F310B74F9}"/>
                </a:ext>
              </a:extLst>
            </p:cNvPr>
            <p:cNvCxnSpPr/>
            <p:nvPr/>
          </p:nvCxnSpPr>
          <p:spPr>
            <a:xfrm>
              <a:off x="7452846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DD6081DF-71BE-4A9C-8A6D-222AD6B5BF50}"/>
                </a:ext>
              </a:extLst>
            </p:cNvPr>
            <p:cNvSpPr txBox="1"/>
            <p:nvPr/>
          </p:nvSpPr>
          <p:spPr>
            <a:xfrm>
              <a:off x="8077200" y="4605127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x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61E985EC-978D-452A-937D-CEE3A375F68B}"/>
                </a:ext>
              </a:extLst>
            </p:cNvPr>
            <p:cNvCxnSpPr/>
            <p:nvPr/>
          </p:nvCxnSpPr>
          <p:spPr>
            <a:xfrm>
              <a:off x="525780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248841F6-8643-4BA9-A7BB-8ABE18BC75DE}"/>
                </a:ext>
              </a:extLst>
            </p:cNvPr>
            <p:cNvCxnSpPr/>
            <p:nvPr/>
          </p:nvCxnSpPr>
          <p:spPr>
            <a:xfrm>
              <a:off x="5477256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FE40812C-37CD-4496-9675-0194A14E94F9}"/>
                </a:ext>
              </a:extLst>
            </p:cNvPr>
            <p:cNvCxnSpPr/>
            <p:nvPr/>
          </p:nvCxnSpPr>
          <p:spPr>
            <a:xfrm>
              <a:off x="786384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275199E5-8115-4DC2-993A-79701091F661}"/>
                </a:ext>
              </a:extLst>
            </p:cNvPr>
            <p:cNvCxnSpPr/>
            <p:nvPr/>
          </p:nvCxnSpPr>
          <p:spPr>
            <a:xfrm>
              <a:off x="7644384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7A80ECE-2E49-47B1-81C9-AE4425302530}"/>
                </a:ext>
              </a:extLst>
            </p:cNvPr>
            <p:cNvCxnSpPr/>
            <p:nvPr/>
          </p:nvCxnSpPr>
          <p:spPr>
            <a:xfrm>
              <a:off x="5039432" y="3410712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E7BE208C-952B-476F-80E0-5B5D4571928A}"/>
                </a:ext>
              </a:extLst>
            </p:cNvPr>
            <p:cNvCxnSpPr/>
            <p:nvPr/>
          </p:nvCxnSpPr>
          <p:spPr>
            <a:xfrm>
              <a:off x="5039432" y="3630168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A3B7C4E-3AB0-4552-A8EF-8BDCAA0DBBE3}"/>
                </a:ext>
              </a:extLst>
            </p:cNvPr>
            <p:cNvCxnSpPr/>
            <p:nvPr/>
          </p:nvCxnSpPr>
          <p:spPr>
            <a:xfrm>
              <a:off x="5039432" y="5824728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3AD01B9C-B284-4EDB-9EC7-6FF6C7EF4142}"/>
                </a:ext>
              </a:extLst>
            </p:cNvPr>
            <p:cNvCxnSpPr/>
            <p:nvPr/>
          </p:nvCxnSpPr>
          <p:spPr>
            <a:xfrm>
              <a:off x="5039432" y="6044184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8948F55B-943D-453D-9622-2DBDC95BC27F}"/>
                </a:ext>
              </a:extLst>
            </p:cNvPr>
            <p:cNvSpPr txBox="1"/>
            <p:nvPr/>
          </p:nvSpPr>
          <p:spPr>
            <a:xfrm>
              <a:off x="6605106" y="2819727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y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2A5EFA1-985A-4AB5-8A4E-4D461AF63923}"/>
              </a:ext>
            </a:extLst>
          </p:cNvPr>
          <p:cNvSpPr/>
          <p:nvPr/>
        </p:nvSpPr>
        <p:spPr>
          <a:xfrm>
            <a:off x="6373551" y="3620938"/>
            <a:ext cx="1392071" cy="2408844"/>
          </a:xfrm>
          <a:custGeom>
            <a:avLst/>
            <a:gdLst>
              <a:gd name="connsiteX0" fmla="*/ 0 w 1392071"/>
              <a:gd name="connsiteY0" fmla="*/ 2408844 h 2408844"/>
              <a:gd name="connsiteX1" fmla="*/ 68239 w 1392071"/>
              <a:gd name="connsiteY1" fmla="*/ 1978940 h 2408844"/>
              <a:gd name="connsiteX2" fmla="*/ 286603 w 1392071"/>
              <a:gd name="connsiteY2" fmla="*/ 873471 h 2408844"/>
              <a:gd name="connsiteX3" fmla="*/ 511791 w 1392071"/>
              <a:gd name="connsiteY3" fmla="*/ 218379 h 2408844"/>
              <a:gd name="connsiteX4" fmla="*/ 730155 w 1392071"/>
              <a:gd name="connsiteY4" fmla="*/ 14 h 2408844"/>
              <a:gd name="connsiteX5" fmla="*/ 955343 w 1392071"/>
              <a:gd name="connsiteY5" fmla="*/ 211555 h 2408844"/>
              <a:gd name="connsiteX6" fmla="*/ 1180531 w 1392071"/>
              <a:gd name="connsiteY6" fmla="*/ 880295 h 2408844"/>
              <a:gd name="connsiteX7" fmla="*/ 1392071 w 1392071"/>
              <a:gd name="connsiteY7" fmla="*/ 1972116 h 240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2071" h="2408844">
                <a:moveTo>
                  <a:pt x="0" y="2408844"/>
                </a:moveTo>
                <a:cubicBezTo>
                  <a:pt x="10236" y="2321839"/>
                  <a:pt x="20472" y="2234835"/>
                  <a:pt x="68239" y="1978940"/>
                </a:cubicBezTo>
                <a:cubicBezTo>
                  <a:pt x="116006" y="1723045"/>
                  <a:pt x="212678" y="1166898"/>
                  <a:pt x="286603" y="873471"/>
                </a:cubicBezTo>
                <a:cubicBezTo>
                  <a:pt x="360528" y="580044"/>
                  <a:pt x="437866" y="363955"/>
                  <a:pt x="511791" y="218379"/>
                </a:cubicBezTo>
                <a:cubicBezTo>
                  <a:pt x="585716" y="72803"/>
                  <a:pt x="656230" y="1151"/>
                  <a:pt x="730155" y="14"/>
                </a:cubicBezTo>
                <a:cubicBezTo>
                  <a:pt x="804080" y="-1123"/>
                  <a:pt x="880280" y="64841"/>
                  <a:pt x="955343" y="211555"/>
                </a:cubicBezTo>
                <a:cubicBezTo>
                  <a:pt x="1030406" y="358268"/>
                  <a:pt x="1107743" y="586868"/>
                  <a:pt x="1180531" y="880295"/>
                </a:cubicBezTo>
                <a:cubicBezTo>
                  <a:pt x="1253319" y="1173722"/>
                  <a:pt x="1322695" y="1572919"/>
                  <a:pt x="1392071" y="1972116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ACA8F1-DF5C-40B4-8833-E3A77101190A}"/>
              </a:ext>
            </a:extLst>
          </p:cNvPr>
          <p:cNvCxnSpPr>
            <a:cxnSpLocks/>
          </p:cNvCxnSpPr>
          <p:nvPr/>
        </p:nvCxnSpPr>
        <p:spPr>
          <a:xfrm flipV="1">
            <a:off x="7771851" y="2942166"/>
            <a:ext cx="148917" cy="6374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>
            <a:extLst>
              <a:ext uri="{FF2B5EF4-FFF2-40B4-BE49-F238E27FC236}">
                <a16:creationId xmlns:a16="http://schemas.microsoft.com/office/drawing/2014/main" id="{273A691D-7264-45E7-8A7B-3125173DC47E}"/>
              </a:ext>
            </a:extLst>
          </p:cNvPr>
          <p:cNvSpPr/>
          <p:nvPr/>
        </p:nvSpPr>
        <p:spPr>
          <a:xfrm>
            <a:off x="7717811" y="3559050"/>
            <a:ext cx="91440" cy="914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5C02B7AC-2DF3-4481-AD3D-A65F6C82CCB5}"/>
              </a:ext>
            </a:extLst>
          </p:cNvPr>
          <p:cNvSpPr/>
          <p:nvPr/>
        </p:nvSpPr>
        <p:spPr>
          <a:xfrm>
            <a:off x="7706038" y="5540907"/>
            <a:ext cx="91440" cy="91440"/>
          </a:xfrm>
          <a:prstGeom prst="ellipse">
            <a:avLst/>
          </a:prstGeom>
          <a:solidFill>
            <a:srgbClr val="FF0000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D7F572-C16A-4959-8A51-69A4B3AD46E3}"/>
              </a:ext>
            </a:extLst>
          </p:cNvPr>
          <p:cNvSpPr txBox="1"/>
          <p:nvPr/>
        </p:nvSpPr>
        <p:spPr>
          <a:xfrm>
            <a:off x="317028" y="1144240"/>
            <a:ext cx="3886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 at 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x 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3.</a:t>
            </a:r>
            <a:r>
              <a:rPr lang="en-GB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ABC6C59-A760-47B4-8789-161134B69BA7}"/>
              </a:ext>
            </a:extLst>
          </p:cNvPr>
          <p:cNvSpPr txBox="1"/>
          <p:nvPr/>
        </p:nvSpPr>
        <p:spPr>
          <a:xfrm>
            <a:off x="1539426" y="1521215"/>
            <a:ext cx="4568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Check to see if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defined.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80D525F-D602-4F18-A5E0-CE4529C6BB75}"/>
              </a:ext>
            </a:extLst>
          </p:cNvPr>
          <p:cNvSpPr txBox="1"/>
          <p:nvPr/>
        </p:nvSpPr>
        <p:spPr>
          <a:xfrm>
            <a:off x="367743" y="1542716"/>
            <a:ext cx="1212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1.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B4222AB-871A-40DE-8817-CFFE03DCC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451" y="1943046"/>
            <a:ext cx="42009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solidFill>
                  <a:srgbClr val="FF3300"/>
                </a:solidFill>
                <a:latin typeface="Comic Sans MS" pitchFamily="66" charset="0"/>
              </a:rPr>
              <a:t>Let’s begin by trying to calculate </a:t>
            </a:r>
            <a:r>
              <a:rPr lang="en-US" altLang="en-US" sz="1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en-US" sz="1800" dirty="0">
                <a:solidFill>
                  <a:srgbClr val="FF3300"/>
                </a:solidFill>
                <a:latin typeface="Comic Sans MS" pitchFamily="66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Text Box 227">
            <a:extLst>
              <a:ext uri="{FF2B5EF4-FFF2-40B4-BE49-F238E27FC236}">
                <a16:creationId xmlns:a16="http://schemas.microsoft.com/office/drawing/2014/main" id="{0AE12042-832C-4480-9FF0-688196057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97" y="2296385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57" name="Text Box 3">
            <a:extLst>
              <a:ext uri="{FF2B5EF4-FFF2-40B4-BE49-F238E27FC236}">
                <a16:creationId xmlns:a16="http://schemas.microsoft.com/office/drawing/2014/main" id="{53E27DBA-CF09-430C-B87F-C7811462E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" y="2288699"/>
            <a:ext cx="1352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en-GB" altLang="en-US" dirty="0">
                <a:solidFill>
                  <a:srgbClr val="FF0000"/>
                </a:solidFill>
              </a:rPr>
              <a:t>) =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0" name="Text Box 227">
            <a:extLst>
              <a:ext uri="{FF2B5EF4-FFF2-40B4-BE49-F238E27FC236}">
                <a16:creationId xmlns:a16="http://schemas.microsoft.com/office/drawing/2014/main" id="{27BED01C-A000-45B1-8AA0-C56DF439F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229" y="2259761"/>
            <a:ext cx="760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89B15E5-E11B-4EF3-8B04-978F7B9B11E2}"/>
                  </a:ext>
                </a:extLst>
              </p:cNvPr>
              <p:cNvSpPr txBox="1"/>
              <p:nvPr/>
            </p:nvSpPr>
            <p:spPr>
              <a:xfrm>
                <a:off x="224537" y="3229845"/>
                <a:ext cx="4667632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So, we calculate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Neue Helvetica W01"/>
                  </a:rPr>
                  <a:t> </a:t>
                </a:r>
                <a:endParaRPr lang="en-GB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89B15E5-E11B-4EF3-8B04-978F7B9B1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37" y="3229845"/>
                <a:ext cx="4667632" cy="573106"/>
              </a:xfrm>
              <a:prstGeom prst="rect">
                <a:avLst/>
              </a:prstGeom>
              <a:blipFill>
                <a:blip r:embed="rId6"/>
                <a:stretch>
                  <a:fillRect l="-2089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35EDC55-EEBC-4EFC-B0E8-EC1491B2DCA8}"/>
                  </a:ext>
                </a:extLst>
              </p:cNvPr>
              <p:cNvSpPr txBox="1"/>
              <p:nvPr/>
            </p:nvSpPr>
            <p:spPr>
              <a:xfrm>
                <a:off x="1497955" y="2687051"/>
                <a:ext cx="2854956" cy="572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Compute</a:t>
                </a:r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E35EDC55-EEBC-4EFC-B0E8-EC1491B2DC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955" y="2687051"/>
                <a:ext cx="2854956" cy="572849"/>
              </a:xfrm>
              <a:prstGeom prst="rect">
                <a:avLst/>
              </a:prstGeom>
              <a:blipFill>
                <a:blip r:embed="rId7"/>
                <a:stretch>
                  <a:fillRect l="-3419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9F2C751C-FE40-47ED-98C7-EF4C754EFED2}"/>
              </a:ext>
            </a:extLst>
          </p:cNvPr>
          <p:cNvSpPr txBox="1"/>
          <p:nvPr/>
        </p:nvSpPr>
        <p:spPr>
          <a:xfrm>
            <a:off x="326271" y="2703819"/>
            <a:ext cx="1324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2.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4" name="Text Box 227">
            <a:extLst>
              <a:ext uri="{FF2B5EF4-FFF2-40B4-BE49-F238E27FC236}">
                <a16:creationId xmlns:a16="http://schemas.microsoft.com/office/drawing/2014/main" id="{406DC1B8-CFE7-4E05-9343-5D09FBE83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073" y="4172532"/>
            <a:ext cx="1305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 Box 3">
                <a:extLst>
                  <a:ext uri="{FF2B5EF4-FFF2-40B4-BE49-F238E27FC236}">
                    <a16:creationId xmlns:a16="http://schemas.microsoft.com/office/drawing/2014/main" id="{C6DBF016-D9F2-4E33-A23C-18A2D83535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560" y="4189025"/>
                <a:ext cx="1828483" cy="573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altLang="en-US" dirty="0">
                    <a:solidFill>
                      <a:srgbClr val="FF0000"/>
                    </a:solidFill>
                  </a:rPr>
                  <a:t> =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5" name="Text Box 3">
                <a:extLst>
                  <a:ext uri="{FF2B5EF4-FFF2-40B4-BE49-F238E27FC236}">
                    <a16:creationId xmlns:a16="http://schemas.microsoft.com/office/drawing/2014/main" id="{C6DBF016-D9F2-4E33-A23C-18A2D8353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560" y="4189025"/>
                <a:ext cx="1828483" cy="573106"/>
              </a:xfrm>
              <a:prstGeom prst="rect">
                <a:avLst/>
              </a:prstGeom>
              <a:blipFill>
                <a:blip r:embed="rId8"/>
                <a:stretch>
                  <a:fillRect t="-8511" b="-42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 Box 227">
            <a:extLst>
              <a:ext uri="{FF2B5EF4-FFF2-40B4-BE49-F238E27FC236}">
                <a16:creationId xmlns:a16="http://schemas.microsoft.com/office/drawing/2014/main" id="{274EB7F2-01D6-4557-85ED-B01E64094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377" y="4172532"/>
            <a:ext cx="7601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114CA8F1-4F7F-41A2-B27D-B002678DC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281" y="4720359"/>
                <a:ext cx="5228404" cy="5831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We also must compute</a:t>
                </a:r>
                <a:r>
                  <a:rPr lang="en-GB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kumimoji="0" lang="en-US" altLang="en-US" b="0" i="0" u="none" strike="noStrike" cap="none" normalizeH="0" baseline="0" dirty="0">
                  <a:ln>
                    <a:noFill/>
                  </a:ln>
                  <a:solidFill>
                    <a:srgbClr val="FF33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114CA8F1-4F7F-41A2-B27D-B002678DC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281" y="4720359"/>
                <a:ext cx="5228404" cy="583108"/>
              </a:xfrm>
              <a:prstGeom prst="rect">
                <a:avLst/>
              </a:prstGeom>
              <a:blipFill>
                <a:blip r:embed="rId9"/>
                <a:stretch>
                  <a:fillRect l="-1867" t="-6250" b="-41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227">
            <a:extLst>
              <a:ext uri="{FF2B5EF4-FFF2-40B4-BE49-F238E27FC236}">
                <a16:creationId xmlns:a16="http://schemas.microsoft.com/office/drawing/2014/main" id="{DCB422AF-E87C-47D1-BC1A-7DE4337C7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0126" y="5242906"/>
            <a:ext cx="12025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3)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 Box 3">
                <a:extLst>
                  <a:ext uri="{FF2B5EF4-FFF2-40B4-BE49-F238E27FC236}">
                    <a16:creationId xmlns:a16="http://schemas.microsoft.com/office/drawing/2014/main" id="{240349E3-9DE3-40EC-B1AB-8DCBED45EE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613" y="5259399"/>
                <a:ext cx="1828483" cy="5831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rgbClr val="2B2B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rgbClr val="2B2BFF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rgbClr val="2B2B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rgbClr val="2B2B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2B2B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2B2B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rgbClr val="2B2B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altLang="en-US" dirty="0">
                    <a:solidFill>
                      <a:srgbClr val="2B2BFF"/>
                    </a:solidFill>
                  </a:rPr>
                  <a:t> =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9" name="Text Box 3">
                <a:extLst>
                  <a:ext uri="{FF2B5EF4-FFF2-40B4-BE49-F238E27FC236}">
                    <a16:creationId xmlns:a16="http://schemas.microsoft.com/office/drawing/2014/main" id="{240349E3-9DE3-40EC-B1AB-8DCBED45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613" y="5259399"/>
                <a:ext cx="1828483" cy="583108"/>
              </a:xfrm>
              <a:prstGeom prst="rect">
                <a:avLst/>
              </a:prstGeom>
              <a:blipFill>
                <a:blip r:embed="rId10"/>
                <a:stretch>
                  <a:fillRect t="-8421" b="-42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 Box 227">
            <a:extLst>
              <a:ext uri="{FF2B5EF4-FFF2-40B4-BE49-F238E27FC236}">
                <a16:creationId xmlns:a16="http://schemas.microsoft.com/office/drawing/2014/main" id="{C29BDF45-268F-411E-84A6-69C6E4207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9430" y="5242906"/>
            <a:ext cx="6222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>
                <a:solidFill>
                  <a:srgbClr val="2B2BFF"/>
                </a:solidFill>
                <a:latin typeface="+mn-lt"/>
                <a:cs typeface="Times New Roman" panose="02020603050405020304" pitchFamily="18" charset="0"/>
              </a:rPr>
              <a:t>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B3EAC6F2-5562-4CB6-924B-92089B6409B4}"/>
                  </a:ext>
                </a:extLst>
              </p:cNvPr>
              <p:cNvSpPr txBox="1"/>
              <p:nvPr/>
            </p:nvSpPr>
            <p:spPr>
              <a:xfrm>
                <a:off x="250103" y="5800735"/>
                <a:ext cx="5285064" cy="5731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Therefore,</a:t>
                </a:r>
                <a:r>
                  <a: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Neue Helvetica W01"/>
                  </a:rPr>
                  <a:t> </a:t>
                </a:r>
                <a:r>
                  <a:rPr lang="en-GB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does not exist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B3EAC6F2-5562-4CB6-924B-92089B6409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03" y="5800735"/>
                <a:ext cx="5285064" cy="573106"/>
              </a:xfrm>
              <a:prstGeom prst="rect">
                <a:avLst/>
              </a:prstGeom>
              <a:blipFill>
                <a:blip r:embed="rId11"/>
                <a:stretch>
                  <a:fillRect l="-1730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>
            <a:extLst>
              <a:ext uri="{FF2B5EF4-FFF2-40B4-BE49-F238E27FC236}">
                <a16:creationId xmlns:a16="http://schemas.microsoft.com/office/drawing/2014/main" id="{12561349-F20B-4551-8A50-B54460B0155C}"/>
              </a:ext>
            </a:extLst>
          </p:cNvPr>
          <p:cNvSpPr txBox="1"/>
          <p:nvPr/>
        </p:nvSpPr>
        <p:spPr>
          <a:xfrm>
            <a:off x="2968218" y="6258266"/>
            <a:ext cx="47835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Thus,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not continuous at 3.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18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8" grpId="0"/>
      <p:bldP spid="52" grpId="0"/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92" grpId="0"/>
      <p:bldP spid="1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282038" y="1105020"/>
            <a:ext cx="4367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For what values of </a:t>
            </a:r>
            <a:r>
              <a:rPr lang="en-US" i="1" dirty="0"/>
              <a:t>x</a:t>
            </a:r>
            <a:r>
              <a:rPr lang="en-US" dirty="0"/>
              <a:t> 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0C2426D-F3E6-4F97-9AA0-143B016A05DF}"/>
                  </a:ext>
                </a:extLst>
              </p:cNvPr>
              <p:cNvSpPr/>
              <p:nvPr/>
            </p:nvSpPr>
            <p:spPr>
              <a:xfrm>
                <a:off x="3677746" y="926996"/>
                <a:ext cx="1943609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60C2426D-F3E6-4F97-9AA0-143B016A05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746" y="926996"/>
                <a:ext cx="1943609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1801AD8A-A71B-431F-A55F-A6050D5A64AD}"/>
              </a:ext>
            </a:extLst>
          </p:cNvPr>
          <p:cNvSpPr txBox="1"/>
          <p:nvPr/>
        </p:nvSpPr>
        <p:spPr>
          <a:xfrm>
            <a:off x="5581159" y="1136070"/>
            <a:ext cx="2067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continuous?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3DCA4B-A88C-46DC-B417-D1F8C7C8C227}"/>
              </a:ext>
            </a:extLst>
          </p:cNvPr>
          <p:cNvSpPr txBox="1"/>
          <p:nvPr/>
        </p:nvSpPr>
        <p:spPr>
          <a:xfrm>
            <a:off x="255527" y="4244560"/>
            <a:ext cx="33607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rational function 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9F1C819-4FAF-4669-8E4D-3823A2560F18}"/>
                  </a:ext>
                </a:extLst>
              </p:cNvPr>
              <p:cNvSpPr/>
              <p:nvPr/>
            </p:nvSpPr>
            <p:spPr>
              <a:xfrm>
                <a:off x="3503703" y="4040068"/>
                <a:ext cx="1943609" cy="7862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9F1C819-4FAF-4669-8E4D-3823A2560F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703" y="4040068"/>
                <a:ext cx="1943609" cy="7862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719D0C88-7FE4-4C59-BB40-1000369528A8}"/>
              </a:ext>
            </a:extLst>
          </p:cNvPr>
          <p:cNvSpPr txBox="1"/>
          <p:nvPr/>
        </p:nvSpPr>
        <p:spPr>
          <a:xfrm>
            <a:off x="5447312" y="4267458"/>
            <a:ext cx="35239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continuous for every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DA3C43-47D7-4BED-964C-D88BEEB19649}"/>
              </a:ext>
            </a:extLst>
          </p:cNvPr>
          <p:cNvSpPr txBox="1"/>
          <p:nvPr/>
        </p:nvSpPr>
        <p:spPr>
          <a:xfrm>
            <a:off x="244166" y="4685156"/>
            <a:ext cx="46880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value of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except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= 5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.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D548D4-FB19-404F-A777-32505D38EDA5}"/>
              </a:ext>
            </a:extLst>
          </p:cNvPr>
          <p:cNvSpPr txBox="1"/>
          <p:nvPr/>
        </p:nvSpPr>
        <p:spPr>
          <a:xfrm>
            <a:off x="282038" y="658932"/>
            <a:ext cx="2067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1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BE26B90-43EE-4CB2-A0D9-C20FAE70F584}"/>
              </a:ext>
            </a:extLst>
          </p:cNvPr>
          <p:cNvSpPr txBox="1"/>
          <p:nvPr/>
        </p:nvSpPr>
        <p:spPr>
          <a:xfrm>
            <a:off x="291659" y="1860702"/>
            <a:ext cx="871578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For rational functions, the only points in which the function will be discontinuous will be where we have division by zero.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291660" y="2896191"/>
            <a:ext cx="87157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Therefore, all we need to do is determine where the denominator is zero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FDCC6129-B25A-476E-9932-6A3B890E39DE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6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17ED38-83F8-4C65-8A8A-EE04F1F60335}"/>
              </a:ext>
            </a:extLst>
          </p:cNvPr>
          <p:cNvSpPr txBox="1"/>
          <p:nvPr/>
        </p:nvSpPr>
        <p:spPr>
          <a:xfrm>
            <a:off x="282037" y="1225362"/>
            <a:ext cx="82367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Determine where the following function is discontinuous.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922FC9-6E97-4C4D-9803-DDB9946E2D28}"/>
              </a:ext>
            </a:extLst>
          </p:cNvPr>
          <p:cNvSpPr txBox="1"/>
          <p:nvPr/>
        </p:nvSpPr>
        <p:spPr>
          <a:xfrm>
            <a:off x="282037" y="819784"/>
            <a:ext cx="2067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Example 2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842DAC8-E06E-4075-9C27-41FA2FDBB87A}"/>
                  </a:ext>
                </a:extLst>
              </p:cNvPr>
              <p:cNvSpPr/>
              <p:nvPr/>
            </p:nvSpPr>
            <p:spPr>
              <a:xfrm>
                <a:off x="3225962" y="1573113"/>
                <a:ext cx="2972417" cy="8396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fName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842DAC8-E06E-4075-9C27-41FA2FDBB8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5962" y="1573113"/>
                <a:ext cx="2972417" cy="8396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4BE26B90-43EE-4CB2-A0D9-C20FAE70F584}"/>
              </a:ext>
            </a:extLst>
          </p:cNvPr>
          <p:cNvSpPr txBox="1"/>
          <p:nvPr/>
        </p:nvSpPr>
        <p:spPr>
          <a:xfrm>
            <a:off x="214109" y="2426085"/>
            <a:ext cx="871578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For rational functions, the only points in which the function will be discontinuous will be where we have division by zero.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AEF3E3-414A-49C9-B92A-6FD988CE6315}"/>
              </a:ext>
            </a:extLst>
          </p:cNvPr>
          <p:cNvSpPr txBox="1"/>
          <p:nvPr/>
        </p:nvSpPr>
        <p:spPr>
          <a:xfrm>
            <a:off x="214110" y="3229827"/>
            <a:ext cx="87157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Therefore, all we need to do is determine where the denominator is zero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9" name="40 Rectángulo">
            <a:extLst>
              <a:ext uri="{FF2B5EF4-FFF2-40B4-BE49-F238E27FC236}">
                <a16:creationId xmlns:a16="http://schemas.microsoft.com/office/drawing/2014/main" id="{50B80257-99AA-44EE-A956-C99926DDCFB3}"/>
              </a:ext>
            </a:extLst>
          </p:cNvPr>
          <p:cNvSpPr/>
          <p:nvPr/>
        </p:nvSpPr>
        <p:spPr>
          <a:xfrm>
            <a:off x="282037" y="4272050"/>
            <a:ext cx="1417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FF3300"/>
                </a:solidFill>
                <a:latin typeface="Comic Sans MS" pitchFamily="66" charset="0"/>
              </a:rPr>
              <a:t>Factorising</a:t>
            </a:r>
            <a:endParaRPr lang="en-GB" sz="1800" i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Text Box 227">
            <a:extLst>
              <a:ext uri="{FF2B5EF4-FFF2-40B4-BE49-F238E27FC236}">
                <a16:creationId xmlns:a16="http://schemas.microsoft.com/office/drawing/2014/main" id="{7898594D-1335-4580-83DA-C8411FCFA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179403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</a:rPr>
              <a:t>2</a:t>
            </a: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altLang="en-US" dirty="0">
                <a:solidFill>
                  <a:srgbClr val="2B2BFF"/>
                </a:solidFill>
              </a:rPr>
              <a:t>8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  <p:sp>
        <p:nvSpPr>
          <p:cNvPr id="27" name="Text Box 227">
            <a:extLst>
              <a:ext uri="{FF2B5EF4-FFF2-40B4-BE49-F238E27FC236}">
                <a16:creationId xmlns:a16="http://schemas.microsoft.com/office/drawing/2014/main" id="{8D645B36-B82E-476C-9655-847C74A32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879" y="4195675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(3</a:t>
            </a: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altLang="en-US" dirty="0">
                <a:solidFill>
                  <a:srgbClr val="2B2BFF"/>
                </a:solidFill>
              </a:rPr>
              <a:t>4)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  <p:sp>
        <p:nvSpPr>
          <p:cNvPr id="28" name="Text Box 227">
            <a:extLst>
              <a:ext uri="{FF2B5EF4-FFF2-40B4-BE49-F238E27FC236}">
                <a16:creationId xmlns:a16="http://schemas.microsoft.com/office/drawing/2014/main" id="{24B1E7E9-F9DC-41BD-9116-603485D90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908" y="4195675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B2B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2B2BFF"/>
                </a:solidFill>
              </a:rPr>
              <a:t>2)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</a:endParaRPr>
          </a:p>
        </p:txBody>
      </p:sp>
      <p:sp>
        <p:nvSpPr>
          <p:cNvPr id="29" name="Text Box 227">
            <a:extLst>
              <a:ext uri="{FF2B5EF4-FFF2-40B4-BE49-F238E27FC236}">
                <a16:creationId xmlns:a16="http://schemas.microsoft.com/office/drawing/2014/main" id="{776289B5-8785-4F8C-8354-D02257231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723" y="4195674"/>
            <a:ext cx="6222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>
                <a:solidFill>
                  <a:srgbClr val="2B2BFF"/>
                </a:solidFill>
                <a:latin typeface="+mn-lt"/>
                <a:cs typeface="Times New Roman" panose="02020603050405020304" pitchFamily="18" charset="0"/>
              </a:rPr>
              <a:t>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 Box 227">
                <a:extLst>
                  <a:ext uri="{FF2B5EF4-FFF2-40B4-BE49-F238E27FC236}">
                    <a16:creationId xmlns:a16="http://schemas.microsoft.com/office/drawing/2014/main" id="{014419BA-601F-454D-9D1C-1F86FD983B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1999" y="4797752"/>
                <a:ext cx="777777" cy="6149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en-US" i="1" dirty="0">
                    <a:solidFill>
                      <a:srgbClr val="2B2B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US" altLang="en-US" dirty="0">
                    <a:solidFill>
                      <a:srgbClr val="2B2B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mc:Choice>
        <mc:Fallback xmlns="">
          <p:sp>
            <p:nvSpPr>
              <p:cNvPr id="30" name="Text Box 227">
                <a:extLst>
                  <a:ext uri="{FF2B5EF4-FFF2-40B4-BE49-F238E27FC236}">
                    <a16:creationId xmlns:a16="http://schemas.microsoft.com/office/drawing/2014/main" id="{014419BA-601F-454D-9D1C-1F86FD983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1999" y="4797752"/>
                <a:ext cx="777777" cy="614977"/>
              </a:xfrm>
              <a:prstGeom prst="rect">
                <a:avLst/>
              </a:prstGeom>
              <a:blipFill>
                <a:blip r:embed="rId5"/>
                <a:stretch>
                  <a:fillRect l="-11719" b="-79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227">
            <a:extLst>
              <a:ext uri="{FF2B5EF4-FFF2-40B4-BE49-F238E27FC236}">
                <a16:creationId xmlns:a16="http://schemas.microsoft.com/office/drawing/2014/main" id="{CECE5751-868A-458C-86CA-6ECBD66C9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381" y="4770923"/>
            <a:ext cx="10663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 </a:t>
            </a:r>
            <a:r>
              <a:rPr lang="en-US" altLang="en-US" dirty="0">
                <a:solidFill>
                  <a:srgbClr val="2B2BFF"/>
                </a:solidFill>
                <a:latin typeface="+mn-lt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D9F40C-D5EE-484D-9E88-A2C82C0F0D77}"/>
              </a:ext>
            </a:extLst>
          </p:cNvPr>
          <p:cNvSpPr txBox="1"/>
          <p:nvPr/>
        </p:nvSpPr>
        <p:spPr>
          <a:xfrm>
            <a:off x="282037" y="5412729"/>
            <a:ext cx="85449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function will therefore be discontinuous at the points 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Box 227">
                <a:extLst>
                  <a:ext uri="{FF2B5EF4-FFF2-40B4-BE49-F238E27FC236}">
                    <a16:creationId xmlns:a16="http://schemas.microsoft.com/office/drawing/2014/main" id="{0F149A79-A793-4F63-9C3C-7D8DBD4CF8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7295" y="5956265"/>
                <a:ext cx="777777" cy="6149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en-US" i="1" dirty="0">
                    <a:solidFill>
                      <a:srgbClr val="2B2B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</a:t>
                </a:r>
                <a:r>
                  <a:rPr lang="en-US" altLang="en-US" dirty="0">
                    <a:solidFill>
                      <a:srgbClr val="2B2B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b="0" i="1" dirty="0" smtClean="0">
                            <a:solidFill>
                              <a:srgbClr val="2B2B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2B2BFF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mc:Choice>
        <mc:Fallback xmlns="">
          <p:sp>
            <p:nvSpPr>
              <p:cNvPr id="35" name="Text Box 227">
                <a:extLst>
                  <a:ext uri="{FF2B5EF4-FFF2-40B4-BE49-F238E27FC236}">
                    <a16:creationId xmlns:a16="http://schemas.microsoft.com/office/drawing/2014/main" id="{0F149A79-A793-4F63-9C3C-7D8DBD4CF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37295" y="5956265"/>
                <a:ext cx="777777" cy="614977"/>
              </a:xfrm>
              <a:prstGeom prst="rect">
                <a:avLst/>
              </a:prstGeom>
              <a:blipFill>
                <a:blip r:embed="rId6"/>
                <a:stretch>
                  <a:fillRect l="-11719" b="-79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227">
            <a:extLst>
              <a:ext uri="{FF2B5EF4-FFF2-40B4-BE49-F238E27FC236}">
                <a16:creationId xmlns:a16="http://schemas.microsoft.com/office/drawing/2014/main" id="{385E7CF7-20BD-435E-A072-06A1684F2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0677" y="5929436"/>
            <a:ext cx="10663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– </a:t>
            </a:r>
            <a:r>
              <a:rPr lang="en-US" altLang="en-US" dirty="0">
                <a:solidFill>
                  <a:srgbClr val="2B2BFF"/>
                </a:solidFill>
                <a:latin typeface="+mn-lt"/>
                <a:cs typeface="Times New Roman" panose="02020603050405020304" pitchFamily="18" charset="0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B2BFF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7" name="Rectangle 5">
            <a:extLst>
              <a:ext uri="{FF2B5EF4-FFF2-40B4-BE49-F238E27FC236}">
                <a16:creationId xmlns:a16="http://schemas.microsoft.com/office/drawing/2014/main" id="{29DCD4C9-8C9D-4511-BF8D-DB5561733BF3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436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19" grpId="0"/>
      <p:bldP spid="22" grpId="0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597371" y="152799"/>
            <a:ext cx="8229600" cy="61812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317029" y="669563"/>
            <a:ext cx="87457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Many functions have the property that their graphs can be traced with a pencil without lifting the pencil from the page. Such functions are called </a:t>
            </a:r>
            <a:r>
              <a:rPr lang="en-US" b="1" dirty="0">
                <a:solidFill>
                  <a:srgbClr val="FF6600"/>
                </a:solidFill>
                <a:latin typeface="Comic Sans MS" pitchFamily="66" charset="0"/>
              </a:rPr>
              <a:t>continuous.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368753AC-1D1A-45CD-9AD6-9EED124824D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8F6A7FD1-1BAC-42BF-821B-E7546EEECE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14E792-0D15-498A-922A-B8B6BCA6A56C}"/>
              </a:ext>
            </a:extLst>
          </p:cNvPr>
          <p:cNvSpPr txBox="1"/>
          <p:nvPr/>
        </p:nvSpPr>
        <p:spPr>
          <a:xfrm>
            <a:off x="238202" y="2999598"/>
            <a:ext cx="87457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They are continuous on these intervals and are said to have a </a:t>
            </a:r>
            <a:r>
              <a:rPr lang="en-US" b="1" dirty="0">
                <a:solidFill>
                  <a:srgbClr val="FF6600"/>
                </a:solidFill>
                <a:latin typeface="Comic Sans MS" pitchFamily="66" charset="0"/>
              </a:rPr>
              <a:t>discontinuity at a point 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where a break occurs.</a:t>
            </a:r>
          </a:p>
        </p:txBody>
      </p:sp>
      <p:sp>
        <p:nvSpPr>
          <p:cNvPr id="14" name="40 Rectángulo">
            <a:extLst>
              <a:ext uri="{FF2B5EF4-FFF2-40B4-BE49-F238E27FC236}">
                <a16:creationId xmlns:a16="http://schemas.microsoft.com/office/drawing/2014/main" id="{0F60BEA0-3CD8-4AC6-A080-E7982498DB1C}"/>
              </a:ext>
            </a:extLst>
          </p:cNvPr>
          <p:cNvSpPr/>
          <p:nvPr/>
        </p:nvSpPr>
        <p:spPr>
          <a:xfrm>
            <a:off x="317029" y="1799269"/>
            <a:ext cx="8588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Other functions have points at which a break in the graph occurs but satisfy this property over intervals contained in their domains. 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B5B9A9A-DB00-4DC7-9C3D-7F193A3CB8EF}"/>
              </a:ext>
            </a:extLst>
          </p:cNvPr>
          <p:cNvSpPr txBox="1"/>
          <p:nvPr/>
        </p:nvSpPr>
        <p:spPr>
          <a:xfrm>
            <a:off x="238202" y="3881226"/>
            <a:ext cx="85887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We begin our investigation of continuity by exploring what it means for a function to have continuity at a point.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59BC36-8DC1-46C0-BF59-68DAF0980C13}"/>
              </a:ext>
            </a:extLst>
          </p:cNvPr>
          <p:cNvSpPr txBox="1"/>
          <p:nvPr/>
        </p:nvSpPr>
        <p:spPr>
          <a:xfrm>
            <a:off x="317029" y="4821765"/>
            <a:ext cx="85887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Intuitively, a function is continuous at a particular point if there is no break in its graph at that point.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394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24BCC2E-E43D-48A0-8102-2B1EB95201F6}"/>
              </a:ext>
            </a:extLst>
          </p:cNvPr>
          <p:cNvCxnSpPr/>
          <p:nvPr/>
        </p:nvCxnSpPr>
        <p:spPr>
          <a:xfrm>
            <a:off x="3078018" y="4248609"/>
            <a:ext cx="0" cy="586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5">
            <a:extLst>
              <a:ext uri="{FF2B5EF4-FFF2-40B4-BE49-F238E27FC236}">
                <a16:creationId xmlns:a16="http://schemas.microsoft.com/office/drawing/2014/main" id="{6AB076BA-CF3A-4DBA-B046-6B1787E9C2A5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at a 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4FD70594-B4C5-41B4-B296-C9CE6779D9D6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564895" y="3768008"/>
                <a:ext cx="79056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rgbClr val="0000CC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4FD70594-B4C5-41B4-B296-C9CE6779D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895" y="3768008"/>
                <a:ext cx="790563" cy="490873"/>
              </a:xfrm>
              <a:prstGeom prst="rect">
                <a:avLst/>
              </a:prstGeom>
              <a:blipFill>
                <a:blip r:embed="rId2"/>
                <a:stretch>
                  <a:fillRect l="-18605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7F8445-2F68-497D-BA87-21D077E75786}"/>
              </a:ext>
            </a:extLst>
          </p:cNvPr>
          <p:cNvCxnSpPr>
            <a:cxnSpLocks/>
          </p:cNvCxnSpPr>
          <p:nvPr/>
        </p:nvCxnSpPr>
        <p:spPr>
          <a:xfrm flipV="1">
            <a:off x="954539" y="4231796"/>
            <a:ext cx="2100201" cy="1244732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id="{9DED6066-67FB-4B2A-9BE4-E3B4484B3F6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28725" y="2458645"/>
                <a:ext cx="4795266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This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function</m:t>
                      </m:r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id="{9DED6066-67FB-4B2A-9BE4-E3B4484B3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25" y="2458645"/>
                <a:ext cx="4795266" cy="490873"/>
              </a:xfrm>
              <a:prstGeom prst="rect">
                <a:avLst/>
              </a:prstGeom>
              <a:blipFill>
                <a:blip r:embed="rId3"/>
                <a:stretch>
                  <a:fillRect l="-2668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8EA2CE3B-C7CD-41ED-9178-864B888100F7}"/>
              </a:ext>
            </a:extLst>
          </p:cNvPr>
          <p:cNvSpPr txBox="1"/>
          <p:nvPr/>
        </p:nvSpPr>
        <p:spPr>
          <a:xfrm>
            <a:off x="330083" y="616025"/>
            <a:ext cx="84838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Before we look at a formal definition of what it means for a function to be continuous at a point, let’s consider various functions that fail to meet our intuitive notion of what it means to be continuous at a point.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7466EA-E1E5-435A-A6A4-0965E7460D9C}"/>
              </a:ext>
            </a:extLst>
          </p:cNvPr>
          <p:cNvCxnSpPr>
            <a:cxnSpLocks/>
          </p:cNvCxnSpPr>
          <p:nvPr/>
        </p:nvCxnSpPr>
        <p:spPr>
          <a:xfrm flipV="1">
            <a:off x="543975" y="4834901"/>
            <a:ext cx="3931920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8874147-217B-42F8-BB10-B62520A1EADA}"/>
              </a:ext>
            </a:extLst>
          </p:cNvPr>
          <p:cNvCxnSpPr>
            <a:cxnSpLocks/>
          </p:cNvCxnSpPr>
          <p:nvPr/>
        </p:nvCxnSpPr>
        <p:spPr>
          <a:xfrm flipV="1">
            <a:off x="2496585" y="3180666"/>
            <a:ext cx="0" cy="32004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B4613DF4-905C-43A8-8B07-6D2C44300F70}"/>
              </a:ext>
            </a:extLst>
          </p:cNvPr>
          <p:cNvCxnSpPr>
            <a:cxnSpLocks/>
          </p:cNvCxnSpPr>
          <p:nvPr/>
        </p:nvCxnSpPr>
        <p:spPr>
          <a:xfrm flipV="1">
            <a:off x="3129596" y="3627716"/>
            <a:ext cx="943625" cy="565559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0D5EC04-F21C-4290-8143-BBDA6DC2FB3E}"/>
              </a:ext>
            </a:extLst>
          </p:cNvPr>
          <p:cNvSpPr/>
          <p:nvPr/>
        </p:nvSpPr>
        <p:spPr>
          <a:xfrm>
            <a:off x="3034037" y="4167441"/>
            <a:ext cx="91440" cy="914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2E3889-BDCB-4B48-AD0B-8672654B1048}"/>
              </a:ext>
            </a:extLst>
          </p:cNvPr>
          <p:cNvSpPr txBox="1"/>
          <p:nvPr/>
        </p:nvSpPr>
        <p:spPr>
          <a:xfrm>
            <a:off x="4139548" y="4715551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D95F3E9-4940-431F-82E0-247CFC64C716}"/>
              </a:ext>
            </a:extLst>
          </p:cNvPr>
          <p:cNvSpPr txBox="1"/>
          <p:nvPr/>
        </p:nvSpPr>
        <p:spPr>
          <a:xfrm>
            <a:off x="2520394" y="3033089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DAA64C3-A92C-4D03-9C81-37D08B7EEC1C}"/>
              </a:ext>
            </a:extLst>
          </p:cNvPr>
          <p:cNvSpPr txBox="1"/>
          <p:nvPr/>
        </p:nvSpPr>
        <p:spPr>
          <a:xfrm>
            <a:off x="2904466" y="4793705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ADD7DD0-0425-40A6-930E-3D2AF839435A}"/>
              </a:ext>
            </a:extLst>
          </p:cNvPr>
          <p:cNvCxnSpPr>
            <a:cxnSpLocks/>
          </p:cNvCxnSpPr>
          <p:nvPr/>
        </p:nvCxnSpPr>
        <p:spPr>
          <a:xfrm>
            <a:off x="3078018" y="4824143"/>
            <a:ext cx="0" cy="1371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">
            <a:extLst>
              <a:ext uri="{FF2B5EF4-FFF2-40B4-BE49-F238E27FC236}">
                <a16:creationId xmlns:a16="http://schemas.microsoft.com/office/drawing/2014/main" id="{096196EF-0133-4B5E-A4F6-3986FE057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3836" y="3775199"/>
            <a:ext cx="399532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At the very least, for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to be continuous at 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,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we need the following  condition: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3C1C7E0-4B14-47E3-9225-E17CB6CFAA6E}"/>
              </a:ext>
            </a:extLst>
          </p:cNvPr>
          <p:cNvSpPr txBox="1"/>
          <p:nvPr/>
        </p:nvSpPr>
        <p:spPr>
          <a:xfrm>
            <a:off x="4818592" y="2608471"/>
            <a:ext cx="39953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We see that the graph of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has a hole at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.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In fact,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)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is undefined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. </a:t>
            </a:r>
            <a:endParaRPr lang="en-GB" dirty="0"/>
          </a:p>
        </p:txBody>
      </p:sp>
      <p:sp>
        <p:nvSpPr>
          <p:cNvPr id="123" name="Rectangle 1">
            <a:extLst>
              <a:ext uri="{FF2B5EF4-FFF2-40B4-BE49-F238E27FC236}">
                <a16:creationId xmlns:a16="http://schemas.microsoft.com/office/drawing/2014/main" id="{5D70BF76-18D2-4154-9B7B-A9234ECAA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539" y="5255370"/>
            <a:ext cx="27559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kumimoji="0" lang="en-US" altLang="en-US" b="1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en-US" b="1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 </a:t>
            </a:r>
            <a:r>
              <a:rPr lang="en-US" altLang="en-US" b="1" dirty="0">
                <a:solidFill>
                  <a:schemeClr val="tx2"/>
                </a:solidFill>
                <a:latin typeface="Comic Sans MS" pitchFamily="66" charset="0"/>
              </a:rPr>
              <a:t>is defined.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5">
                <a:extLst>
                  <a:ext uri="{FF2B5EF4-FFF2-40B4-BE49-F238E27FC236}">
                    <a16:creationId xmlns:a16="http://schemas.microsoft.com/office/drawing/2014/main" id="{772FE4F9-2224-4AE7-A37F-944DC1D70475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59108" y="1996565"/>
                <a:ext cx="8354808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Let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look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at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first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function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4" name="Rectangle 5">
                <a:extLst>
                  <a:ext uri="{FF2B5EF4-FFF2-40B4-BE49-F238E27FC236}">
                    <a16:creationId xmlns:a16="http://schemas.microsoft.com/office/drawing/2014/main" id="{772FE4F9-2224-4AE7-A37F-944DC1D70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08" y="1996565"/>
                <a:ext cx="8354808" cy="490873"/>
              </a:xfrm>
              <a:prstGeom prst="rect">
                <a:avLst/>
              </a:prstGeom>
              <a:blipFill>
                <a:blip r:embed="rId4"/>
                <a:stretch>
                  <a:fillRect l="-1532" b="-1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TextBox 124">
            <a:extLst>
              <a:ext uri="{FF2B5EF4-FFF2-40B4-BE49-F238E27FC236}">
                <a16:creationId xmlns:a16="http://schemas.microsoft.com/office/drawing/2014/main" id="{A46D4AFA-DF46-49AD-A430-213A156D772E}"/>
              </a:ext>
            </a:extLst>
          </p:cNvPr>
          <p:cNvSpPr txBox="1"/>
          <p:nvPr/>
        </p:nvSpPr>
        <p:spPr>
          <a:xfrm>
            <a:off x="2565734" y="5693540"/>
            <a:ext cx="64554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However, this condition alone is insufficient to guarantee continuity at the point </a:t>
            </a:r>
            <a:r>
              <a:rPr lang="en-US" b="0" i="1" dirty="0"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424242"/>
                </a:solidFill>
                <a:effectLst/>
                <a:latin typeface="Neue Helvetica W01"/>
              </a:rPr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3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6" grpId="0"/>
      <p:bldP spid="20" grpId="0" animBg="1"/>
      <p:bldP spid="113" grpId="0"/>
      <p:bldP spid="114" grpId="0"/>
      <p:bldP spid="115" grpId="0"/>
      <p:bldP spid="120" grpId="0"/>
      <p:bldP spid="122" grpId="0"/>
      <p:bldP spid="123" grpId="0"/>
      <p:bldP spid="124" grpId="0"/>
      <p:bldP spid="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24BCC2E-E43D-48A0-8102-2B1EB95201F6}"/>
              </a:ext>
            </a:extLst>
          </p:cNvPr>
          <p:cNvCxnSpPr/>
          <p:nvPr/>
        </p:nvCxnSpPr>
        <p:spPr>
          <a:xfrm>
            <a:off x="3064370" y="3866465"/>
            <a:ext cx="0" cy="9601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5">
            <a:extLst>
              <a:ext uri="{FF2B5EF4-FFF2-40B4-BE49-F238E27FC236}">
                <a16:creationId xmlns:a16="http://schemas.microsoft.com/office/drawing/2014/main" id="{6AB076BA-CF3A-4DBA-B046-6B1787E9C2A5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at a 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4FD70594-B4C5-41B4-B296-C9CE6779D9D6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564895" y="3768008"/>
                <a:ext cx="79056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rgbClr val="0000CC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4FD70594-B4C5-41B4-B296-C9CE6779D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895" y="3768008"/>
                <a:ext cx="790563" cy="490873"/>
              </a:xfrm>
              <a:prstGeom prst="rect">
                <a:avLst/>
              </a:prstGeom>
              <a:blipFill>
                <a:blip r:embed="rId2"/>
                <a:stretch>
                  <a:fillRect l="-18605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7F8445-2F68-497D-BA87-21D077E75786}"/>
              </a:ext>
            </a:extLst>
          </p:cNvPr>
          <p:cNvCxnSpPr>
            <a:cxnSpLocks/>
          </p:cNvCxnSpPr>
          <p:nvPr/>
        </p:nvCxnSpPr>
        <p:spPr>
          <a:xfrm flipV="1">
            <a:off x="954539" y="4231796"/>
            <a:ext cx="2100201" cy="1244732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id="{9DED6066-67FB-4B2A-9BE4-E3B4484B3F6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28725" y="2458645"/>
                <a:ext cx="4795266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This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function</m:t>
                      </m:r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id="{9DED6066-67FB-4B2A-9BE4-E3B4484B3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25" y="2458645"/>
                <a:ext cx="4795266" cy="490873"/>
              </a:xfrm>
              <a:prstGeom prst="rect">
                <a:avLst/>
              </a:prstGeom>
              <a:blipFill>
                <a:blip r:embed="rId3"/>
                <a:stretch>
                  <a:fillRect l="-2668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8EA2CE3B-C7CD-41ED-9178-864B888100F7}"/>
              </a:ext>
            </a:extLst>
          </p:cNvPr>
          <p:cNvSpPr txBox="1"/>
          <p:nvPr/>
        </p:nvSpPr>
        <p:spPr>
          <a:xfrm>
            <a:off x="330083" y="616025"/>
            <a:ext cx="84838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Before we look at a formal definition of what it means for a function to be continuous at a point, let’s consider various functions that fail to meet our intuitive notion of what it means to be continuous at a point.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7466EA-E1E5-435A-A6A4-0965E7460D9C}"/>
              </a:ext>
            </a:extLst>
          </p:cNvPr>
          <p:cNvCxnSpPr>
            <a:cxnSpLocks/>
          </p:cNvCxnSpPr>
          <p:nvPr/>
        </p:nvCxnSpPr>
        <p:spPr>
          <a:xfrm flipV="1">
            <a:off x="543975" y="4834901"/>
            <a:ext cx="3931920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8874147-217B-42F8-BB10-B62520A1EADA}"/>
              </a:ext>
            </a:extLst>
          </p:cNvPr>
          <p:cNvCxnSpPr>
            <a:cxnSpLocks/>
          </p:cNvCxnSpPr>
          <p:nvPr/>
        </p:nvCxnSpPr>
        <p:spPr>
          <a:xfrm flipV="1">
            <a:off x="2496585" y="3180666"/>
            <a:ext cx="0" cy="32004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B4613DF4-905C-43A8-8B07-6D2C44300F70}"/>
              </a:ext>
            </a:extLst>
          </p:cNvPr>
          <p:cNvCxnSpPr>
            <a:cxnSpLocks/>
          </p:cNvCxnSpPr>
          <p:nvPr/>
        </p:nvCxnSpPr>
        <p:spPr>
          <a:xfrm flipV="1">
            <a:off x="3117644" y="3251548"/>
            <a:ext cx="943625" cy="565559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0D5EC04-F21C-4290-8143-BBDA6DC2FB3E}"/>
              </a:ext>
            </a:extLst>
          </p:cNvPr>
          <p:cNvSpPr/>
          <p:nvPr/>
        </p:nvSpPr>
        <p:spPr>
          <a:xfrm>
            <a:off x="3034037" y="4167441"/>
            <a:ext cx="91440" cy="91440"/>
          </a:xfrm>
          <a:prstGeom prst="ellipse">
            <a:avLst/>
          </a:prstGeom>
          <a:solidFill>
            <a:srgbClr val="FF0000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2E3889-BDCB-4B48-AD0B-8672654B1048}"/>
              </a:ext>
            </a:extLst>
          </p:cNvPr>
          <p:cNvSpPr txBox="1"/>
          <p:nvPr/>
        </p:nvSpPr>
        <p:spPr>
          <a:xfrm>
            <a:off x="4139548" y="4715551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D95F3E9-4940-431F-82E0-247CFC64C716}"/>
              </a:ext>
            </a:extLst>
          </p:cNvPr>
          <p:cNvSpPr txBox="1"/>
          <p:nvPr/>
        </p:nvSpPr>
        <p:spPr>
          <a:xfrm>
            <a:off x="2520394" y="3033089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DAA64C3-A92C-4D03-9C81-37D08B7EEC1C}"/>
              </a:ext>
            </a:extLst>
          </p:cNvPr>
          <p:cNvSpPr txBox="1"/>
          <p:nvPr/>
        </p:nvSpPr>
        <p:spPr>
          <a:xfrm>
            <a:off x="2904466" y="4793705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ADD7DD0-0425-40A6-930E-3D2AF839435A}"/>
              </a:ext>
            </a:extLst>
          </p:cNvPr>
          <p:cNvCxnSpPr>
            <a:cxnSpLocks/>
          </p:cNvCxnSpPr>
          <p:nvPr/>
        </p:nvCxnSpPr>
        <p:spPr>
          <a:xfrm>
            <a:off x="3078018" y="4824143"/>
            <a:ext cx="0" cy="1371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">
            <a:extLst>
              <a:ext uri="{FF2B5EF4-FFF2-40B4-BE49-F238E27FC236}">
                <a16:creationId xmlns:a16="http://schemas.microsoft.com/office/drawing/2014/main" id="{096196EF-0133-4B5E-A4F6-3986FE057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544" y="3372750"/>
            <a:ext cx="39953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The gap exists because   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3C1C7E0-4B14-47E3-9225-E17CB6CFAA6E}"/>
              </a:ext>
            </a:extLst>
          </p:cNvPr>
          <p:cNvSpPr txBox="1"/>
          <p:nvPr/>
        </p:nvSpPr>
        <p:spPr>
          <a:xfrm>
            <a:off x="4818591" y="2581175"/>
            <a:ext cx="4161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Although 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f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)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cs typeface="Times New Roman" panose="02020603050405020304" pitchFamily="18" charset="0"/>
              </a:rPr>
              <a:t>is defined, the function has a gap at 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.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">
                <a:extLst>
                  <a:ext uri="{FF2B5EF4-FFF2-40B4-BE49-F238E27FC236}">
                    <a16:creationId xmlns:a16="http://schemas.microsoft.com/office/drawing/2014/main" id="{5D70BF76-18D2-4154-9B7B-A9234ECAA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01860" y="5424973"/>
                <a:ext cx="3176458" cy="573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2-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MathJax_Main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GB" b="1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lim>
                        </m:limLow>
                      </m:fName>
                      <m:e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en-US" b="1" dirty="0">
                    <a:solidFill>
                      <a:srgbClr val="424242"/>
                    </a:solidFill>
                    <a:latin typeface="MathJax_Main"/>
                  </a:rPr>
                  <a:t> </a:t>
                </a:r>
                <a:r>
                  <a:rPr lang="en-US" alt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exists.</a:t>
                </a:r>
              </a:p>
            </p:txBody>
          </p:sp>
        </mc:Choice>
        <mc:Fallback xmlns="">
          <p:sp>
            <p:nvSpPr>
              <p:cNvPr id="123" name="Rectangle 1">
                <a:extLst>
                  <a:ext uri="{FF2B5EF4-FFF2-40B4-BE49-F238E27FC236}">
                    <a16:creationId xmlns:a16="http://schemas.microsoft.com/office/drawing/2014/main" id="{5D70BF76-18D2-4154-9B7B-A9234ECAA0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1860" y="5424973"/>
                <a:ext cx="3176458" cy="573106"/>
              </a:xfrm>
              <a:prstGeom prst="rect">
                <a:avLst/>
              </a:prstGeom>
              <a:blipFill>
                <a:blip r:embed="rId4"/>
                <a:stretch>
                  <a:fillRect l="-3071" t="-8511" b="-53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5">
                <a:extLst>
                  <a:ext uri="{FF2B5EF4-FFF2-40B4-BE49-F238E27FC236}">
                    <a16:creationId xmlns:a16="http://schemas.microsoft.com/office/drawing/2014/main" id="{772FE4F9-2224-4AE7-A37F-944DC1D70475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59108" y="1996565"/>
                <a:ext cx="8354808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Let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consider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this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another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function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4" name="Rectangle 5">
                <a:extLst>
                  <a:ext uri="{FF2B5EF4-FFF2-40B4-BE49-F238E27FC236}">
                    <a16:creationId xmlns:a16="http://schemas.microsoft.com/office/drawing/2014/main" id="{772FE4F9-2224-4AE7-A37F-944DC1D70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08" y="1996565"/>
                <a:ext cx="8354808" cy="490873"/>
              </a:xfrm>
              <a:prstGeom prst="rect">
                <a:avLst/>
              </a:prstGeom>
              <a:blipFill>
                <a:blip r:embed="rId5"/>
                <a:stretch>
                  <a:fillRect l="-1459" b="-1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F5F57106-D593-4C6A-B42E-59379F30B06C}"/>
              </a:ext>
            </a:extLst>
          </p:cNvPr>
          <p:cNvSpPr/>
          <p:nvPr/>
        </p:nvSpPr>
        <p:spPr>
          <a:xfrm>
            <a:off x="3034048" y="3801760"/>
            <a:ext cx="91440" cy="914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1">
            <a:extLst>
              <a:ext uri="{FF2B5EF4-FFF2-40B4-BE49-F238E27FC236}">
                <a16:creationId xmlns:a16="http://schemas.microsoft.com/office/drawing/2014/main" id="{0EE21BC6-CFB4-46C3-9A29-CC36022DB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8593" y="4336331"/>
            <a:ext cx="39953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For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to be continuous at 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we must add another condition: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92F5B35-56B4-4540-8837-53A3F9AFDBB1}"/>
                  </a:ext>
                </a:extLst>
              </p:cNvPr>
              <p:cNvSpPr txBox="1"/>
              <p:nvPr/>
            </p:nvSpPr>
            <p:spPr>
              <a:xfrm>
                <a:off x="4856356" y="3800013"/>
                <a:ext cx="1209627" cy="4807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92F5B35-56B4-4540-8837-53A3F9AFDB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356" y="3800013"/>
                <a:ext cx="1209627" cy="480773"/>
              </a:xfrm>
              <a:prstGeom prst="rect">
                <a:avLst/>
              </a:prstGeom>
              <a:blipFill>
                <a:blip r:embed="rId6"/>
                <a:stretch>
                  <a:fillRect l="-3535" r="-8081" b="-11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1">
            <a:extLst>
              <a:ext uri="{FF2B5EF4-FFF2-40B4-BE49-F238E27FC236}">
                <a16:creationId xmlns:a16="http://schemas.microsoft.com/office/drawing/2014/main" id="{5DF2887E-604A-482F-B198-4FB146541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5983" y="3781995"/>
            <a:ext cx="25116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does not exist.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A8DC19C-9A4A-4E97-90BA-7E69A6460820}"/>
              </a:ext>
            </a:extLst>
          </p:cNvPr>
          <p:cNvSpPr txBox="1"/>
          <p:nvPr/>
        </p:nvSpPr>
        <p:spPr>
          <a:xfrm>
            <a:off x="2483280" y="5929979"/>
            <a:ext cx="577361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These two conditions by themselves do not guarantee continuity at a point.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2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6" grpId="0"/>
      <p:bldP spid="20" grpId="0" animBg="1"/>
      <p:bldP spid="115" grpId="0"/>
      <p:bldP spid="120" grpId="0"/>
      <p:bldP spid="122" grpId="0"/>
      <p:bldP spid="123" grpId="0"/>
      <p:bldP spid="124" grpId="0"/>
      <p:bldP spid="22" grpId="0" animBg="1"/>
      <p:bldP spid="24" grpId="0"/>
      <p:bldP spid="6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624BCC2E-E43D-48A0-8102-2B1EB95201F6}"/>
              </a:ext>
            </a:extLst>
          </p:cNvPr>
          <p:cNvCxnSpPr/>
          <p:nvPr/>
        </p:nvCxnSpPr>
        <p:spPr>
          <a:xfrm>
            <a:off x="3078018" y="4248609"/>
            <a:ext cx="0" cy="5862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5">
            <a:extLst>
              <a:ext uri="{FF2B5EF4-FFF2-40B4-BE49-F238E27FC236}">
                <a16:creationId xmlns:a16="http://schemas.microsoft.com/office/drawing/2014/main" id="{6AB076BA-CF3A-4DBA-B046-6B1787E9C2A5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at a Point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4FD70594-B4C5-41B4-B296-C9CE6779D9D6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564895" y="3768008"/>
                <a:ext cx="790563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rgbClr val="0000CC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4FD70594-B4C5-41B4-B296-C9CE6779D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895" y="3768008"/>
                <a:ext cx="790563" cy="490873"/>
              </a:xfrm>
              <a:prstGeom prst="rect">
                <a:avLst/>
              </a:prstGeom>
              <a:blipFill>
                <a:blip r:embed="rId2"/>
                <a:stretch>
                  <a:fillRect l="-18605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E7F8445-2F68-497D-BA87-21D077E75786}"/>
              </a:ext>
            </a:extLst>
          </p:cNvPr>
          <p:cNvCxnSpPr>
            <a:cxnSpLocks/>
          </p:cNvCxnSpPr>
          <p:nvPr/>
        </p:nvCxnSpPr>
        <p:spPr>
          <a:xfrm flipV="1">
            <a:off x="954539" y="4231796"/>
            <a:ext cx="2100201" cy="1244732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id="{9DED6066-67FB-4B2A-9BE4-E3B4484B3F6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28725" y="2458645"/>
                <a:ext cx="4795266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This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function</m:t>
                      </m:r>
                      <m:r>
                        <a:rPr lang="en-US" b="0" i="1" dirty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5">
                <a:extLst>
                  <a:ext uri="{FF2B5EF4-FFF2-40B4-BE49-F238E27FC236}">
                    <a16:creationId xmlns:a16="http://schemas.microsoft.com/office/drawing/2014/main" id="{9DED6066-67FB-4B2A-9BE4-E3B4484B3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25" y="2458645"/>
                <a:ext cx="4795266" cy="490873"/>
              </a:xfrm>
              <a:prstGeom prst="rect">
                <a:avLst/>
              </a:prstGeom>
              <a:blipFill>
                <a:blip r:embed="rId3"/>
                <a:stretch>
                  <a:fillRect l="-2668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8EA2CE3B-C7CD-41ED-9178-864B888100F7}"/>
              </a:ext>
            </a:extLst>
          </p:cNvPr>
          <p:cNvSpPr txBox="1"/>
          <p:nvPr/>
        </p:nvSpPr>
        <p:spPr>
          <a:xfrm>
            <a:off x="330083" y="616025"/>
            <a:ext cx="848383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Before we look at a formal definition of what it means for a function to be continuous at a point, let’s consider various functions that fail to meet our intuitive notion of what it means to be continuous at a point.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F7466EA-E1E5-435A-A6A4-0965E7460D9C}"/>
              </a:ext>
            </a:extLst>
          </p:cNvPr>
          <p:cNvCxnSpPr>
            <a:cxnSpLocks/>
          </p:cNvCxnSpPr>
          <p:nvPr/>
        </p:nvCxnSpPr>
        <p:spPr>
          <a:xfrm flipV="1">
            <a:off x="543975" y="4834901"/>
            <a:ext cx="3931920" cy="1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8874147-217B-42F8-BB10-B62520A1EADA}"/>
              </a:ext>
            </a:extLst>
          </p:cNvPr>
          <p:cNvCxnSpPr>
            <a:cxnSpLocks/>
          </p:cNvCxnSpPr>
          <p:nvPr/>
        </p:nvCxnSpPr>
        <p:spPr>
          <a:xfrm flipV="1">
            <a:off x="2496585" y="3180666"/>
            <a:ext cx="0" cy="3200400"/>
          </a:xfrm>
          <a:prstGeom prst="straightConnector1">
            <a:avLst/>
          </a:prstGeom>
          <a:ln w="254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B4613DF4-905C-43A8-8B07-6D2C44300F70}"/>
              </a:ext>
            </a:extLst>
          </p:cNvPr>
          <p:cNvCxnSpPr>
            <a:cxnSpLocks/>
          </p:cNvCxnSpPr>
          <p:nvPr/>
        </p:nvCxnSpPr>
        <p:spPr>
          <a:xfrm flipV="1">
            <a:off x="3129596" y="3627716"/>
            <a:ext cx="943625" cy="565559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0D5EC04-F21C-4290-8143-BBDA6DC2FB3E}"/>
              </a:ext>
            </a:extLst>
          </p:cNvPr>
          <p:cNvSpPr/>
          <p:nvPr/>
        </p:nvSpPr>
        <p:spPr>
          <a:xfrm>
            <a:off x="3034037" y="4167441"/>
            <a:ext cx="91440" cy="914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72E3889-BDCB-4B48-AD0B-8672654B1048}"/>
              </a:ext>
            </a:extLst>
          </p:cNvPr>
          <p:cNvSpPr txBox="1"/>
          <p:nvPr/>
        </p:nvSpPr>
        <p:spPr>
          <a:xfrm>
            <a:off x="4139548" y="4715551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x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D95F3E9-4940-431F-82E0-247CFC64C716}"/>
              </a:ext>
            </a:extLst>
          </p:cNvPr>
          <p:cNvSpPr txBox="1"/>
          <p:nvPr/>
        </p:nvSpPr>
        <p:spPr>
          <a:xfrm>
            <a:off x="2520394" y="3033089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DAA64C3-A92C-4D03-9C81-37D08B7EEC1C}"/>
              </a:ext>
            </a:extLst>
          </p:cNvPr>
          <p:cNvSpPr txBox="1"/>
          <p:nvPr/>
        </p:nvSpPr>
        <p:spPr>
          <a:xfrm>
            <a:off x="2904466" y="4793705"/>
            <a:ext cx="336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ADD7DD0-0425-40A6-930E-3D2AF839435A}"/>
              </a:ext>
            </a:extLst>
          </p:cNvPr>
          <p:cNvCxnSpPr>
            <a:cxnSpLocks/>
          </p:cNvCxnSpPr>
          <p:nvPr/>
        </p:nvCxnSpPr>
        <p:spPr>
          <a:xfrm>
            <a:off x="3078018" y="4824143"/>
            <a:ext cx="0" cy="1371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">
            <a:extLst>
              <a:ext uri="{FF2B5EF4-FFF2-40B4-BE49-F238E27FC236}">
                <a16:creationId xmlns:a16="http://schemas.microsoft.com/office/drawing/2014/main" id="{096196EF-0133-4B5E-A4F6-3986FE057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466" y="3973456"/>
            <a:ext cx="44848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But 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is still not continuous at </a:t>
            </a:r>
            <a:r>
              <a:rPr lang="en-US" b="0" i="1" dirty="0"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3C1C7E0-4B14-47E3-9225-E17CB6CFAA6E}"/>
              </a:ext>
            </a:extLst>
          </p:cNvPr>
          <p:cNvSpPr txBox="1"/>
          <p:nvPr/>
        </p:nvSpPr>
        <p:spPr>
          <a:xfrm>
            <a:off x="4600224" y="2608471"/>
            <a:ext cx="39953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The function in this figure satisfies both of our first two conditions.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">
                <a:extLst>
                  <a:ext uri="{FF2B5EF4-FFF2-40B4-BE49-F238E27FC236}">
                    <a16:creationId xmlns:a16="http://schemas.microsoft.com/office/drawing/2014/main" id="{5D70BF76-18D2-4154-9B7B-A9234ECAA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83539" y="5199778"/>
                <a:ext cx="2755915" cy="572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GB" b="1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lim>
                        </m:limLow>
                      </m:fName>
                      <m:e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en-US" b="1" i="1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f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altLang="en-US" b="1" i="1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MathJax_Main"/>
                  </a:rPr>
                  <a:t> </a:t>
                </a:r>
                <a:endParaRPr lang="en-US" altLang="en-US" b="1" dirty="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3" name="Rectangle 1">
                <a:extLst>
                  <a:ext uri="{FF2B5EF4-FFF2-40B4-BE49-F238E27FC236}">
                    <a16:creationId xmlns:a16="http://schemas.microsoft.com/office/drawing/2014/main" id="{5D70BF76-18D2-4154-9B7B-A9234ECAA0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83539" y="5199778"/>
                <a:ext cx="2755915" cy="572849"/>
              </a:xfrm>
              <a:prstGeom prst="rect">
                <a:avLst/>
              </a:prstGeom>
              <a:blipFill>
                <a:blip r:embed="rId4"/>
                <a:stretch>
                  <a:fillRect l="-3540" t="-8511" b="-42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5">
                <a:extLst>
                  <a:ext uri="{FF2B5EF4-FFF2-40B4-BE49-F238E27FC236}">
                    <a16:creationId xmlns:a16="http://schemas.microsoft.com/office/drawing/2014/main" id="{772FE4F9-2224-4AE7-A37F-944DC1D70475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59108" y="1996565"/>
                <a:ext cx="8354808" cy="49087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Let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′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look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at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another</m:t>
                      </m:r>
                      <m:r>
                        <m:rPr>
                          <m:nor/>
                        </m:rPr>
                        <a:rPr lang="en-US" b="0" i="0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chemeClr val="tx2"/>
                          </a:solidFill>
                          <a:latin typeface="Comic Sans MS" pitchFamily="66" charset="0"/>
                        </a:rPr>
                        <m:t>function</m:t>
                      </m:r>
                    </m:oMath>
                  </m:oMathPara>
                </a14:m>
                <a:endParaRPr lang="en-US" sz="2400" i="1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4" name="Rectangle 5">
                <a:extLst>
                  <a:ext uri="{FF2B5EF4-FFF2-40B4-BE49-F238E27FC236}">
                    <a16:creationId xmlns:a16="http://schemas.microsoft.com/office/drawing/2014/main" id="{772FE4F9-2224-4AE7-A37F-944DC1D70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08" y="1996565"/>
                <a:ext cx="8354808" cy="490873"/>
              </a:xfrm>
              <a:prstGeom prst="rect">
                <a:avLst/>
              </a:prstGeom>
              <a:blipFill>
                <a:blip r:embed="rId5"/>
                <a:stretch>
                  <a:fillRect l="-1459" b="-1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97465E7D-797D-45A7-94F5-311D82617DE4}"/>
              </a:ext>
            </a:extLst>
          </p:cNvPr>
          <p:cNvSpPr/>
          <p:nvPr/>
        </p:nvSpPr>
        <p:spPr>
          <a:xfrm>
            <a:off x="3037696" y="3758217"/>
            <a:ext cx="91440" cy="91440"/>
          </a:xfrm>
          <a:prstGeom prst="ellipse">
            <a:avLst/>
          </a:prstGeom>
          <a:solidFill>
            <a:srgbClr val="FF0000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527103-8A74-4B93-B61A-1669751384C9}"/>
              </a:ext>
            </a:extLst>
          </p:cNvPr>
          <p:cNvSpPr txBox="1"/>
          <p:nvPr/>
        </p:nvSpPr>
        <p:spPr>
          <a:xfrm>
            <a:off x="4600223" y="4607215"/>
            <a:ext cx="45301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We must add a third condition</a:t>
            </a:r>
            <a:endParaRPr lang="en-GB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1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6" grpId="0"/>
      <p:bldP spid="20" grpId="0" animBg="1"/>
      <p:bldP spid="115" grpId="0"/>
      <p:bldP spid="120" grpId="0"/>
      <p:bldP spid="122" grpId="0"/>
      <p:bldP spid="123" grpId="0"/>
      <p:bldP spid="124" grpId="0"/>
      <p:bldP spid="22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317028" y="760085"/>
            <a:ext cx="8329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 we put our list of conditions together and form a definition of continuity at a point.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B66B82A-E1E5-4533-9D22-EC6687A52CA5}"/>
              </a:ext>
            </a:extLst>
          </p:cNvPr>
          <p:cNvSpPr txBox="1"/>
          <p:nvPr/>
        </p:nvSpPr>
        <p:spPr>
          <a:xfrm>
            <a:off x="330084" y="1642647"/>
            <a:ext cx="2954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D</a:t>
            </a:r>
            <a:r>
              <a:rPr lang="en-US" sz="2400" b="1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efinition:</a:t>
            </a:r>
            <a:endParaRPr lang="en-GB" sz="2400" b="1" dirty="0">
              <a:solidFill>
                <a:schemeClr val="tx2"/>
              </a:solidFill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9A6817F6-2B75-47F9-9038-A80E1209DF55}"/>
              </a:ext>
            </a:extLst>
          </p:cNvPr>
          <p:cNvSpPr txBox="1">
            <a:spLocks noChangeArrowheads="1"/>
          </p:cNvSpPr>
          <p:nvPr/>
        </p:nvSpPr>
        <p:spPr>
          <a:xfrm>
            <a:off x="330084" y="138731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Continuity at a Point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0B2BB8-5254-40FC-9639-A4BE8506FA49}"/>
              </a:ext>
            </a:extLst>
          </p:cNvPr>
          <p:cNvSpPr txBox="1"/>
          <p:nvPr/>
        </p:nvSpPr>
        <p:spPr>
          <a:xfrm>
            <a:off x="515289" y="2256921"/>
            <a:ext cx="83291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function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424242"/>
                </a:solidFill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rgbClr val="424242"/>
                </a:solidFill>
                <a:latin typeface="+mn-lt"/>
              </a:rPr>
              <a:t> </a:t>
            </a:r>
            <a:r>
              <a:rPr lang="en-US" altLang="en-US" dirty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is</a:t>
            </a:r>
            <a:r>
              <a:rPr lang="en-US" altLang="en-US" dirty="0">
                <a:solidFill>
                  <a:srgbClr val="424242"/>
                </a:solidFill>
                <a:latin typeface="+mn-lt"/>
              </a:rPr>
              <a:t> </a:t>
            </a:r>
            <a:r>
              <a:rPr lang="en-US" altLang="en-US" b="1" dirty="0">
                <a:solidFill>
                  <a:srgbClr val="424242"/>
                </a:solidFill>
                <a:latin typeface="+mn-lt"/>
              </a:rPr>
              <a:t>continuous at a point</a:t>
            </a:r>
            <a:r>
              <a:rPr lang="en-US" altLang="en-US" dirty="0">
                <a:solidFill>
                  <a:srgbClr val="424242"/>
                </a:solidFill>
                <a:latin typeface="+mn-lt"/>
              </a:rPr>
              <a:t> </a:t>
            </a:r>
            <a:r>
              <a:rPr lang="en-US" altLang="en-US" i="1" dirty="0">
                <a:solidFill>
                  <a:srgbClr val="424242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 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and only if the following three conditions are satisfied: </a:t>
            </a:r>
          </a:p>
        </p:txBody>
      </p:sp>
      <p:sp>
        <p:nvSpPr>
          <p:cNvPr id="32" name="Rectangle 1">
            <a:extLst>
              <a:ext uri="{FF2B5EF4-FFF2-40B4-BE49-F238E27FC236}">
                <a16:creationId xmlns:a16="http://schemas.microsoft.com/office/drawing/2014/main" id="{4267E8E3-020D-46AF-9064-5286ADDE1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42" y="3146687"/>
            <a:ext cx="27559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kumimoji="0" lang="en-US" altLang="en-US" b="1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en-US" b="1" i="1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424242"/>
                </a:solidFill>
                <a:effectLst/>
                <a:latin typeface="MathJax_Main"/>
              </a:rPr>
              <a:t> </a:t>
            </a:r>
            <a:r>
              <a:rPr lang="en-US" altLang="en-US" b="1" dirty="0">
                <a:solidFill>
                  <a:schemeClr val="tx2"/>
                </a:solidFill>
                <a:latin typeface="Comic Sans MS" pitchFamily="66" charset="0"/>
              </a:rPr>
              <a:t>is defined.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1">
                <a:extLst>
                  <a:ext uri="{FF2B5EF4-FFF2-40B4-BE49-F238E27FC236}">
                    <a16:creationId xmlns:a16="http://schemas.microsoft.com/office/drawing/2014/main" id="{10BD823F-0B51-4DB2-BF6F-5A4E7ED8E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4042" y="3677009"/>
                <a:ext cx="3176458" cy="573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2-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MathJax_Main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GB" b="1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lim>
                        </m:limLow>
                      </m:fName>
                      <m:e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en-US" b="1" dirty="0">
                    <a:solidFill>
                      <a:srgbClr val="424242"/>
                    </a:solidFill>
                    <a:latin typeface="MathJax_Main"/>
                  </a:rPr>
                  <a:t> </a:t>
                </a:r>
                <a:r>
                  <a:rPr lang="en-US" altLang="en-US" b="1" dirty="0">
                    <a:solidFill>
                      <a:schemeClr val="tx2"/>
                    </a:solidFill>
                    <a:latin typeface="Comic Sans MS" pitchFamily="66" charset="0"/>
                  </a:rPr>
                  <a:t>exists.</a:t>
                </a:r>
              </a:p>
            </p:txBody>
          </p:sp>
        </mc:Choice>
        <mc:Fallback xmlns="">
          <p:sp>
            <p:nvSpPr>
              <p:cNvPr id="33" name="Rectangle 1">
                <a:extLst>
                  <a:ext uri="{FF2B5EF4-FFF2-40B4-BE49-F238E27FC236}">
                    <a16:creationId xmlns:a16="http://schemas.microsoft.com/office/drawing/2014/main" id="{10BD823F-0B51-4DB2-BF6F-5A4E7ED8EB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4042" y="3677009"/>
                <a:ext cx="3176458" cy="573106"/>
              </a:xfrm>
              <a:prstGeom prst="rect">
                <a:avLst/>
              </a:prstGeom>
              <a:blipFill>
                <a:blip r:embed="rId4"/>
                <a:stretch>
                  <a:fillRect l="-3071" t="-7447" b="-63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1">
                <a:extLst>
                  <a:ext uri="{FF2B5EF4-FFF2-40B4-BE49-F238E27FC236}">
                    <a16:creationId xmlns:a16="http://schemas.microsoft.com/office/drawing/2014/main" id="{6D8F21D5-2DC4-4A7B-938C-02CD171F58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4041" y="4363690"/>
                <a:ext cx="2755915" cy="572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b="1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en-GB" b="1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𝐥𝐢𝐦</m:t>
                            </m:r>
                          </m:e>
                          <m:lim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lim>
                        </m:limLow>
                      </m:fName>
                      <m:e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0" lang="en-US" altLang="en-US" b="1" i="1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f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kumimoji="0" lang="en-US" altLang="en-US" b="1" i="1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MathJax_Main"/>
                  </a:rPr>
                  <a:t> </a:t>
                </a:r>
                <a:endParaRPr lang="en-US" altLang="en-US" b="1" dirty="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9" name="Rectangle 1">
                <a:extLst>
                  <a:ext uri="{FF2B5EF4-FFF2-40B4-BE49-F238E27FC236}">
                    <a16:creationId xmlns:a16="http://schemas.microsoft.com/office/drawing/2014/main" id="{6D8F21D5-2DC4-4A7B-938C-02CD171F58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4041" y="4363690"/>
                <a:ext cx="2755915" cy="572849"/>
              </a:xfrm>
              <a:prstGeom prst="rect">
                <a:avLst/>
              </a:prstGeom>
              <a:blipFill>
                <a:blip r:embed="rId5"/>
                <a:stretch>
                  <a:fillRect l="-3540" t="-8511" b="-42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>
            <a:extLst>
              <a:ext uri="{FF2B5EF4-FFF2-40B4-BE49-F238E27FC236}">
                <a16:creationId xmlns:a16="http://schemas.microsoft.com/office/drawing/2014/main" id="{F724CC92-EA7D-48B7-8B94-05618711C202}"/>
              </a:ext>
            </a:extLst>
          </p:cNvPr>
          <p:cNvSpPr txBox="1"/>
          <p:nvPr/>
        </p:nvSpPr>
        <p:spPr>
          <a:xfrm>
            <a:off x="514815" y="5005453"/>
            <a:ext cx="8131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function is </a:t>
            </a:r>
            <a:r>
              <a:rPr lang="en-US" b="1" i="0" dirty="0">
                <a:solidFill>
                  <a:srgbClr val="424242"/>
                </a:solidFill>
                <a:effectLst/>
                <a:latin typeface="+mn-lt"/>
              </a:rPr>
              <a:t>discontinuous at a point</a:t>
            </a:r>
            <a:r>
              <a:rPr lang="en-US" b="0" i="0" dirty="0">
                <a:solidFill>
                  <a:srgbClr val="424242"/>
                </a:solidFill>
                <a:effectLst/>
                <a:latin typeface="+mn-lt"/>
              </a:rPr>
              <a:t> </a:t>
            </a:r>
            <a:r>
              <a:rPr lang="en-US" b="0" i="1" dirty="0"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424242"/>
                </a:solidFill>
                <a:effectLst/>
                <a:latin typeface="Neue Helvetica W01"/>
              </a:rPr>
              <a:t> 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it fails to be continuous at </a:t>
            </a:r>
            <a:r>
              <a:rPr lang="en-US" b="0" i="1" dirty="0">
                <a:solidFill>
                  <a:srgbClr val="424242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i="0" dirty="0">
                <a:solidFill>
                  <a:srgbClr val="424242"/>
                </a:solidFill>
                <a:effectLst/>
                <a:latin typeface="Neue Helvetica W01"/>
              </a:rPr>
              <a:t>.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814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31" grpId="0"/>
      <p:bldP spid="32" grpId="0"/>
      <p:bldP spid="33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41359" y="664074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764259" y="709794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8F50DD9D-E86D-40C8-94AD-7813331F66C8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Determining Continuity at a Point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317028" y="760085"/>
            <a:ext cx="4254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Problem-Solving Strategy: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B66B82A-E1E5-4533-9D22-EC6687A52CA5}"/>
              </a:ext>
            </a:extLst>
          </p:cNvPr>
          <p:cNvSpPr txBox="1"/>
          <p:nvPr/>
        </p:nvSpPr>
        <p:spPr>
          <a:xfrm>
            <a:off x="1580566" y="1193601"/>
            <a:ext cx="4568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Check to see if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defined.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39DA4B0-FFD8-42D9-9148-A4D44953EFB2}"/>
                  </a:ext>
                </a:extLst>
              </p:cNvPr>
              <p:cNvSpPr txBox="1"/>
              <p:nvPr/>
            </p:nvSpPr>
            <p:spPr>
              <a:xfrm>
                <a:off x="1580566" y="2769501"/>
                <a:ext cx="2854956" cy="572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Compute</a:t>
                </a:r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39DA4B0-FFD8-42D9-9148-A4D44953E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566" y="2769501"/>
                <a:ext cx="2854956" cy="572849"/>
              </a:xfrm>
              <a:prstGeom prst="rect">
                <a:avLst/>
              </a:prstGeom>
              <a:blipFill>
                <a:blip r:embed="rId4"/>
                <a:stretch>
                  <a:fillRect l="-3198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35A8EB8-3D88-47D0-8F14-345FFEF042FF}"/>
                  </a:ext>
                </a:extLst>
              </p:cNvPr>
              <p:cNvSpPr txBox="1"/>
              <p:nvPr/>
            </p:nvSpPr>
            <p:spPr>
              <a:xfrm>
                <a:off x="1621509" y="5195789"/>
                <a:ext cx="3878539" cy="573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Compare </a:t>
                </a:r>
                <a:r>
                  <a:rPr lang="en-US" alt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US" alt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US" altLang="en-US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a</a:t>
                </a:r>
                <a:r>
                  <a:rPr lang="en-US" altLang="en-US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)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and</a:t>
                </a:r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func>
                  </m:oMath>
                </a14:m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</a:t>
                </a:r>
                <a:endParaRPr lang="en-GB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35A8EB8-3D88-47D0-8F14-345FFEF04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509" y="5195789"/>
                <a:ext cx="3878539" cy="573106"/>
              </a:xfrm>
              <a:prstGeom prst="rect">
                <a:avLst/>
              </a:prstGeom>
              <a:blipFill>
                <a:blip r:embed="rId5"/>
                <a:stretch>
                  <a:fillRect l="-2516" t="-8511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5DD7DF90-F8D6-42D4-B518-5C93E2AD4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566" y="2329335"/>
            <a:ext cx="6660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defined, continue to step 2.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AAC5A3-1368-42E0-8189-05A03E330E2C}"/>
              </a:ext>
            </a:extLst>
          </p:cNvPr>
          <p:cNvSpPr txBox="1"/>
          <p:nvPr/>
        </p:nvSpPr>
        <p:spPr>
          <a:xfrm>
            <a:off x="408883" y="1215102"/>
            <a:ext cx="1212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1.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CE0808-3B20-4500-87A8-0E0E8C5BBD83}"/>
              </a:ext>
            </a:extLst>
          </p:cNvPr>
          <p:cNvSpPr txBox="1"/>
          <p:nvPr/>
        </p:nvSpPr>
        <p:spPr>
          <a:xfrm>
            <a:off x="1539990" y="1577928"/>
            <a:ext cx="7134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undefined, we need go no further. The function is not continuous at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424242"/>
                </a:solidFill>
                <a:latin typeface="Neue Helvetica W01"/>
              </a:rPr>
              <a:t>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A4D7C1-5B89-4318-99E9-4B6AC8D2241B}"/>
              </a:ext>
            </a:extLst>
          </p:cNvPr>
          <p:cNvSpPr txBox="1"/>
          <p:nvPr/>
        </p:nvSpPr>
        <p:spPr>
          <a:xfrm>
            <a:off x="408882" y="2786269"/>
            <a:ext cx="1324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2.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1708B07B-A7C8-4377-9A83-4AFC35A063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1509" y="3787248"/>
                <a:ext cx="7205462" cy="9421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If 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MathJax_Main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en-US" dirty="0">
                    <a:solidFill>
                      <a:srgbClr val="424242"/>
                    </a:solidFill>
                    <a:latin typeface="MathJax_Main"/>
                  </a:rPr>
                  <a:t>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does not exist (that is, is not a real number), then the function is not continuous at a.</a:t>
                </a:r>
              </a:p>
            </p:txBody>
          </p:sp>
        </mc:Choice>
        <mc:Fallback xmlns="">
          <p:sp>
            <p:nvSpPr>
              <p:cNvPr id="41" name="Rectangle 1">
                <a:extLst>
                  <a:ext uri="{FF2B5EF4-FFF2-40B4-BE49-F238E27FC236}">
                    <a16:creationId xmlns:a16="http://schemas.microsoft.com/office/drawing/2014/main" id="{1708B07B-A7C8-4377-9A83-4AFC35A063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1509" y="3787248"/>
                <a:ext cx="7205462" cy="942181"/>
              </a:xfrm>
              <a:prstGeom prst="rect">
                <a:avLst/>
              </a:prstGeom>
              <a:blipFill>
                <a:blip r:embed="rId6"/>
                <a:stretch>
                  <a:fillRect l="-1354" t="-3871" r="-931" b="-148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FD5E5B0E-34F4-4D13-85BE-02625111F828}"/>
              </a:ext>
            </a:extLst>
          </p:cNvPr>
          <p:cNvSpPr txBox="1"/>
          <p:nvPr/>
        </p:nvSpPr>
        <p:spPr>
          <a:xfrm>
            <a:off x="4163034" y="2786270"/>
            <a:ext cx="46639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In some cases, we may need to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A21FC0A-BBAF-493F-BFA5-C001B8FD5705}"/>
                  </a:ext>
                </a:extLst>
              </p:cNvPr>
              <p:cNvSpPr txBox="1"/>
              <p:nvPr/>
            </p:nvSpPr>
            <p:spPr>
              <a:xfrm>
                <a:off x="1539990" y="3297958"/>
                <a:ext cx="7491969" cy="582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do this by first computing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 </a:t>
                </a:r>
                <a:endParaRPr lang="en-GB" dirty="0">
                  <a:solidFill>
                    <a:schemeClr val="tx2"/>
                  </a:solidFill>
                  <a:latin typeface="Comic Sans MS" pitchFamily="66" charset="0"/>
                  <a:ea typeface="+mj-ea"/>
                  <a:cs typeface="+mj-cs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A21FC0A-BBAF-493F-BFA5-C001B8FD5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990" y="3297958"/>
                <a:ext cx="7491969" cy="582852"/>
              </a:xfrm>
              <a:prstGeom prst="rect">
                <a:avLst/>
              </a:prstGeom>
              <a:blipFill>
                <a:blip r:embed="rId7"/>
                <a:stretch>
                  <a:fillRect l="-1302" t="-7292" b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1">
                <a:extLst>
                  <a:ext uri="{FF2B5EF4-FFF2-40B4-BE49-F238E27FC236}">
                    <a16:creationId xmlns:a16="http://schemas.microsoft.com/office/drawing/2014/main" id="{19065469-1D56-4904-AEC6-9806340B8B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0566" y="4694683"/>
                <a:ext cx="7205462" cy="5731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If </a:t>
                </a:r>
                <a:r>
                  <a:rPr kumimoji="0" lang="en-US" altLang="en-US" b="1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MathJax_Main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b="0" i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altLang="en-US" dirty="0">
                    <a:solidFill>
                      <a:srgbClr val="424242"/>
                    </a:solidFill>
                    <a:latin typeface="MathJax_Main"/>
                  </a:rPr>
                  <a:t>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</a:rPr>
                  <a:t>exists, continue to step 3.</a:t>
                </a:r>
              </a:p>
            </p:txBody>
          </p:sp>
        </mc:Choice>
        <mc:Fallback xmlns="">
          <p:sp>
            <p:nvSpPr>
              <p:cNvPr id="47" name="Rectangle 1">
                <a:extLst>
                  <a:ext uri="{FF2B5EF4-FFF2-40B4-BE49-F238E27FC236}">
                    <a16:creationId xmlns:a16="http://schemas.microsoft.com/office/drawing/2014/main" id="{19065469-1D56-4904-AEC6-9806340B8B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566" y="4694683"/>
                <a:ext cx="7205462" cy="573106"/>
              </a:xfrm>
              <a:prstGeom prst="rect">
                <a:avLst/>
              </a:prstGeom>
              <a:blipFill>
                <a:blip r:embed="rId8"/>
                <a:stretch>
                  <a:fillRect l="-1269" t="-6383" b="-638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488E7F3F-B358-4540-8288-E4DEFC42FF4F}"/>
              </a:ext>
            </a:extLst>
          </p:cNvPr>
          <p:cNvSpPr txBox="1"/>
          <p:nvPr/>
        </p:nvSpPr>
        <p:spPr>
          <a:xfrm>
            <a:off x="357972" y="5191423"/>
            <a:ext cx="1324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3.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6F3E7EB-55B0-4D75-89D8-E6DBEB91B015}"/>
                  </a:ext>
                </a:extLst>
              </p:cNvPr>
              <p:cNvSpPr txBox="1"/>
              <p:nvPr/>
            </p:nvSpPr>
            <p:spPr>
              <a:xfrm>
                <a:off x="5422466" y="5191423"/>
                <a:ext cx="3609493" cy="573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If</a:t>
                </a:r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then</m:t>
                    </m:r>
                  </m:oMath>
                </a14:m>
                <a:endParaRPr lang="en-GB" sz="2400" dirty="0">
                  <a:solidFill>
                    <a:schemeClr val="tx2"/>
                  </a:solidFill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6F3E7EB-55B0-4D75-89D8-E6DBEB91B0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466" y="5191423"/>
                <a:ext cx="3609493" cy="573106"/>
              </a:xfrm>
              <a:prstGeom prst="rect">
                <a:avLst/>
              </a:prstGeom>
              <a:blipFill>
                <a:blip r:embed="rId9"/>
                <a:stretch>
                  <a:fillRect l="-2703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1">
            <a:extLst>
              <a:ext uri="{FF2B5EF4-FFF2-40B4-BE49-F238E27FC236}">
                <a16:creationId xmlns:a16="http://schemas.microsoft.com/office/drawing/2014/main" id="{E61FCA9E-4BEE-442D-817E-BFAD3E752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060" y="5653088"/>
            <a:ext cx="53970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</a:rPr>
              <a:t>the function is not continuous at 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81632F1-07C7-4332-865C-C2DCFE8E2BD8}"/>
                  </a:ext>
                </a:extLst>
              </p:cNvPr>
              <p:cNvSpPr txBox="1"/>
              <p:nvPr/>
            </p:nvSpPr>
            <p:spPr>
              <a:xfrm>
                <a:off x="317028" y="6040712"/>
                <a:ext cx="7724331" cy="573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If</a:t>
                </a:r>
                <a:r>
                  <a:rPr lang="en-US" altLang="en-US" dirty="0">
                    <a:solidFill>
                      <a:srgbClr val="424242"/>
                    </a:solidFill>
                    <a:latin typeface="Neue Helvetica W01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en-US" dirty="0">
                            <a:solidFill>
                              <a:schemeClr val="tx2"/>
                            </a:solidFill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then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the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function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is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continuous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at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i="1" dirty="0">
                        <a:solidFill>
                          <a:schemeClr val="tx2"/>
                        </a:solidFill>
                        <a:cs typeface="Times New Roman" panose="02020603050405020304" pitchFamily="18" charset="0"/>
                      </a:rPr>
                      <m:t>a</m:t>
                    </m:r>
                    <m:r>
                      <m:rPr>
                        <m:nor/>
                      </m:rPr>
                      <a:rPr lang="en-US" altLang="en-US" dirty="0">
                        <a:solidFill>
                          <a:schemeClr val="tx2"/>
                        </a:solidFill>
                        <a:latin typeface="Comic Sans MS" pitchFamily="66" charset="0"/>
                      </a:rPr>
                      <m:t>.</m:t>
                    </m:r>
                  </m:oMath>
                </a14:m>
                <a:endParaRPr lang="en-US" altLang="en-US" dirty="0">
                  <a:solidFill>
                    <a:schemeClr val="tx2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81632F1-07C7-4332-865C-C2DCFE8E2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28" y="6040712"/>
                <a:ext cx="7724331" cy="573106"/>
              </a:xfrm>
              <a:prstGeom prst="rect">
                <a:avLst/>
              </a:prstGeom>
              <a:blipFill>
                <a:blip r:embed="rId10"/>
                <a:stretch>
                  <a:fillRect l="-1184" t="-7447"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36527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33" grpId="0"/>
      <p:bldP spid="34" grpId="0"/>
      <p:bldP spid="2" grpId="0"/>
      <p:bldP spid="36" grpId="0"/>
      <p:bldP spid="39" grpId="0"/>
      <p:bldP spid="40" grpId="0"/>
      <p:bldP spid="41" grpId="0"/>
      <p:bldP spid="45" grpId="0"/>
      <p:bldP spid="46" grpId="0"/>
      <p:bldP spid="47" grpId="0"/>
      <p:bldP spid="48" grpId="0"/>
      <p:bldP spid="57" grpId="0"/>
      <p:bldP spid="5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8F50DD9D-E86D-40C8-94AD-7813331F66C8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Determining Continuity at a Point,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20FDEE-6FBD-4F01-A5B2-07628E7A41B1}"/>
                  </a:ext>
                </a:extLst>
              </p:cNvPr>
              <p:cNvSpPr txBox="1"/>
              <p:nvPr/>
            </p:nvSpPr>
            <p:spPr>
              <a:xfrm>
                <a:off x="207939" y="693362"/>
                <a:ext cx="8587701" cy="1037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Determine whether the function </a:t>
                </a:r>
                <a:r>
                  <a:rPr lang="en-GB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f</a:t>
                </a:r>
                <a:r>
                  <a:rPr lang="en-GB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(</a:t>
                </a:r>
                <a:r>
                  <a:rPr lang="en-GB" i="1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anose="02020603050405020304" pitchFamily="18" charset="0"/>
                          </a:rPr>
                          <m:t>−2</m:t>
                        </m:r>
                      </m:den>
                    </m:f>
                    <m:r>
                      <a:rPr lang="en-US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+mj-ea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is continuous at </a:t>
                </a:r>
                <a:r>
                  <a:rPr lang="en-US" altLang="en-US" i="1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x = </a:t>
                </a:r>
                <a:r>
                  <a:rPr lang="en-US" altLang="en-US" dirty="0">
                    <a:solidFill>
                      <a:srgbClr val="424242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GB" dirty="0">
                    <a:solidFill>
                      <a:schemeClr val="tx2"/>
                    </a:solidFill>
                    <a:ea typeface="+mj-ea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9120FDEE-6FBD-4F01-A5B2-07628E7A4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39" y="693362"/>
                <a:ext cx="8587701" cy="1037720"/>
              </a:xfrm>
              <a:prstGeom prst="rect">
                <a:avLst/>
              </a:prstGeom>
              <a:blipFill>
                <a:blip r:embed="rId4"/>
                <a:stretch>
                  <a:fillRect l="-1065"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CC56916-090F-4870-A195-006685DD31AF}"/>
                  </a:ext>
                </a:extLst>
              </p:cNvPr>
              <p:cNvSpPr/>
              <p:nvPr/>
            </p:nvSpPr>
            <p:spPr>
              <a:xfrm>
                <a:off x="4809982" y="2033351"/>
                <a:ext cx="1110111" cy="831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2−2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CC56916-090F-4870-A195-006685DD31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982" y="2033351"/>
                <a:ext cx="1110111" cy="8310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40 Rectángulo">
            <a:extLst>
              <a:ext uri="{FF2B5EF4-FFF2-40B4-BE49-F238E27FC236}">
                <a16:creationId xmlns:a16="http://schemas.microsoft.com/office/drawing/2014/main" id="{7197FD23-72DD-481E-99AC-83BEE70CC0CB}"/>
              </a:ext>
            </a:extLst>
          </p:cNvPr>
          <p:cNvSpPr/>
          <p:nvPr/>
        </p:nvSpPr>
        <p:spPr>
          <a:xfrm>
            <a:off x="7000036" y="2313839"/>
            <a:ext cx="1417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3300"/>
                </a:solidFill>
                <a:latin typeface="Comic Sans MS" pitchFamily="66" charset="0"/>
              </a:rPr>
              <a:t>Undefined</a:t>
            </a:r>
            <a:endParaRPr lang="en-GB" sz="1800" i="1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A63CB1-9F26-42DB-9419-A296C1D561AF}"/>
              </a:ext>
            </a:extLst>
          </p:cNvPr>
          <p:cNvSpPr txBox="1"/>
          <p:nvPr/>
        </p:nvSpPr>
        <p:spPr>
          <a:xfrm>
            <a:off x="1509437" y="1650498"/>
            <a:ext cx="4568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Check to see if 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f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chemeClr val="tx2"/>
                </a:solidFill>
                <a:ea typeface="+mj-ea"/>
                <a:cs typeface="Times New Roman" panose="02020603050405020304" pitchFamily="18" charset="0"/>
              </a:rPr>
              <a:t>)</a:t>
            </a:r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 is defined.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646937-0EBB-498B-BFDB-9E54B13CE636}"/>
              </a:ext>
            </a:extLst>
          </p:cNvPr>
          <p:cNvSpPr txBox="1"/>
          <p:nvPr/>
        </p:nvSpPr>
        <p:spPr>
          <a:xfrm>
            <a:off x="337754" y="1671999"/>
            <a:ext cx="1212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Step 1.</a:t>
            </a:r>
            <a:endParaRPr lang="en-GB" sz="240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5A9D0B-4938-4087-8F14-A837A9CEA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43" y="2313839"/>
            <a:ext cx="42009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solidFill>
                  <a:srgbClr val="FF3300"/>
                </a:solidFill>
                <a:latin typeface="Comic Sans MS" pitchFamily="66" charset="0"/>
              </a:rPr>
              <a:t>Let’s begin by trying to calculate </a:t>
            </a:r>
            <a:r>
              <a:rPr lang="en-US" altLang="en-US" sz="1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en-US" sz="1800" dirty="0">
                <a:solidFill>
                  <a:srgbClr val="FF3300"/>
                </a:solidFill>
                <a:latin typeface="Comic Sans MS" pitchFamily="66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2A9F608-2911-44D2-B06B-1591AF356E2A}"/>
                  </a:ext>
                </a:extLst>
              </p:cNvPr>
              <p:cNvSpPr txBox="1"/>
              <p:nvPr/>
            </p:nvSpPr>
            <p:spPr>
              <a:xfrm>
                <a:off x="5896981" y="2081896"/>
                <a:ext cx="791227" cy="7937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2A9F608-2911-44D2-B06B-1591AF356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981" y="2081896"/>
                <a:ext cx="791227" cy="7937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4">
                <a:extLst>
                  <a:ext uri="{FF2B5EF4-FFF2-40B4-BE49-F238E27FC236}">
                    <a16:creationId xmlns:a16="http://schemas.microsoft.com/office/drawing/2014/main" id="{9F57167B-CB81-4434-9B85-9E106BD28F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4905" y="2757660"/>
                <a:ext cx="8644182" cy="10377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lvl="0"/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Therefore, </a:t>
                </a:r>
                <a:r>
                  <a:rPr lang="en-GB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</a:t>
                </a:r>
                <a:r>
                  <a:rPr lang="en-GB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den>
                    </m:f>
                    <m:r>
                      <a:rPr lang="en-US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rgbClr val="424242"/>
                    </a:solidFill>
                    <a:effectLst/>
                    <a:latin typeface="MathJax_Math-italic"/>
                  </a:rPr>
                  <a:t> 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is discontinuous at </a:t>
                </a:r>
                <a:r>
                  <a:rPr lang="en-US" altLang="en-US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because </a:t>
                </a:r>
                <a:r>
                  <a:rPr lang="en-US" altLang="en-US" i="1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f</a:t>
                </a:r>
                <a:r>
                  <a:rPr lang="en-US" altLang="en-US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(2)</a:t>
                </a:r>
                <a:r>
                  <a:rPr lang="en-US" altLang="en-US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is undefined. </a:t>
                </a:r>
              </a:p>
            </p:txBody>
          </p:sp>
        </mc:Choice>
        <mc:Fallback xmlns="">
          <p:sp>
            <p:nvSpPr>
              <p:cNvPr id="6" name="Rectangle 4">
                <a:extLst>
                  <a:ext uri="{FF2B5EF4-FFF2-40B4-BE49-F238E27FC236}">
                    <a16:creationId xmlns:a16="http://schemas.microsoft.com/office/drawing/2014/main" id="{9F57167B-CB81-4434-9B85-9E106BD28F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4905" y="2757660"/>
                <a:ext cx="8644182" cy="1037720"/>
              </a:xfrm>
              <a:prstGeom prst="rect">
                <a:avLst/>
              </a:prstGeom>
              <a:blipFill>
                <a:blip r:embed="rId7"/>
                <a:stretch>
                  <a:fillRect l="-1128" b="-128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5B6946B9-E0CF-4673-8FE4-CCB4FF95CAAF}"/>
              </a:ext>
            </a:extLst>
          </p:cNvPr>
          <p:cNvSpPr txBox="1"/>
          <p:nvPr/>
        </p:nvSpPr>
        <p:spPr>
          <a:xfrm>
            <a:off x="204905" y="3838520"/>
            <a:ext cx="4164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need go no further.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640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29" grpId="0"/>
      <p:bldP spid="30" grpId="0"/>
      <p:bldP spid="4" grpId="0"/>
      <p:bldP spid="33" grpId="0"/>
      <p:bldP spid="6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hlinkClick r:id="rId3"/>
            <a:extLst>
              <a:ext uri="{FF2B5EF4-FFF2-40B4-BE49-F238E27FC236}">
                <a16:creationId xmlns:a16="http://schemas.microsoft.com/office/drawing/2014/main" id="{8413A299-EB52-4B96-B300-23A5126865B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DDBEF9FA-4F81-4B17-AA2D-553D6CF1469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5">
            <a:extLst>
              <a:ext uri="{FF2B5EF4-FFF2-40B4-BE49-F238E27FC236}">
                <a16:creationId xmlns:a16="http://schemas.microsoft.com/office/drawing/2014/main" id="{8F50DD9D-E86D-40C8-94AD-7813331F66C8}"/>
              </a:ext>
            </a:extLst>
          </p:cNvPr>
          <p:cNvSpPr txBox="1">
            <a:spLocks noChangeArrowheads="1"/>
          </p:cNvSpPr>
          <p:nvPr/>
        </p:nvSpPr>
        <p:spPr>
          <a:xfrm>
            <a:off x="597371" y="152799"/>
            <a:ext cx="8229600" cy="618125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3200" b="1" dirty="0">
                <a:solidFill>
                  <a:schemeClr val="accent1"/>
                </a:solidFill>
                <a:latin typeface="Comic Sans MS" panose="030F0702030302020204" pitchFamily="66" charset="0"/>
                <a:ea typeface="+mn-ea"/>
                <a:cs typeface="+mn-cs"/>
              </a:rPr>
              <a:t>Piecewise-Defined Functions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20FDEE-6FBD-4F01-A5B2-07628E7A41B1}"/>
              </a:ext>
            </a:extLst>
          </p:cNvPr>
          <p:cNvSpPr txBox="1"/>
          <p:nvPr/>
        </p:nvSpPr>
        <p:spPr>
          <a:xfrm>
            <a:off x="317028" y="760085"/>
            <a:ext cx="8293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Sometimes a function is defined by different formulas on different parts of its domain. </a:t>
            </a:r>
            <a:endParaRPr lang="en-GB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3" name="40 Rectángulo">
            <a:extLst>
              <a:ext uri="{FF2B5EF4-FFF2-40B4-BE49-F238E27FC236}">
                <a16:creationId xmlns:a16="http://schemas.microsoft.com/office/drawing/2014/main" id="{9D222B2F-0143-4F82-B2F4-DF48D23EFD39}"/>
              </a:ext>
            </a:extLst>
          </p:cNvPr>
          <p:cNvSpPr/>
          <p:nvPr/>
        </p:nvSpPr>
        <p:spPr>
          <a:xfrm>
            <a:off x="195706" y="1433330"/>
            <a:ext cx="8599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chemeClr val="tx2"/>
                </a:solidFill>
                <a:latin typeface="+mn-lt"/>
              </a:rPr>
              <a:t>A function with this property is known as a </a:t>
            </a:r>
            <a:r>
              <a:rPr lang="en-US" altLang="en-US" b="1" dirty="0">
                <a:solidFill>
                  <a:schemeClr val="tx2"/>
                </a:solidFill>
                <a:latin typeface="+mn-lt"/>
              </a:rPr>
              <a:t>piecewise-defined function</a:t>
            </a:r>
            <a:r>
              <a:rPr lang="en-US" altLang="en-US" dirty="0">
                <a:solidFill>
                  <a:schemeClr val="tx2"/>
                </a:solidFill>
                <a:latin typeface="+mn-lt"/>
              </a:rPr>
              <a:t>.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endParaRPr lang="en-GB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40 Rectángulo">
                <a:extLst>
                  <a:ext uri="{FF2B5EF4-FFF2-40B4-BE49-F238E27FC236}">
                    <a16:creationId xmlns:a16="http://schemas.microsoft.com/office/drawing/2014/main" id="{7197FD23-72DD-481E-99AC-83BEE70CC0CB}"/>
                  </a:ext>
                </a:extLst>
              </p:cNvPr>
              <p:cNvSpPr/>
              <p:nvPr/>
            </p:nvSpPr>
            <p:spPr>
              <a:xfrm>
                <a:off x="190441" y="3093888"/>
                <a:ext cx="479975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rgbClr val="FF3300"/>
                    </a:solidFill>
                    <a:latin typeface="Comic Sans MS" pitchFamily="66" charset="0"/>
                  </a:rPr>
                  <a:t>G</a:t>
                </a:r>
                <a:r>
                  <a:rPr lang="en-US" altLang="en-US" sz="1600" dirty="0">
                    <a:solidFill>
                      <a:srgbClr val="FF3300"/>
                    </a:solidFill>
                    <a:latin typeface="Comic Sans MS" pitchFamily="66" charset="0"/>
                  </a:rPr>
                  <a:t>raph the quadratic </a:t>
                </a:r>
                <a:r>
                  <a:rPr lang="en-US" altLang="en-US" sz="1600" dirty="0">
                    <a:solidFill>
                      <a:srgbClr val="FF6600"/>
                    </a:solidFill>
                    <a:latin typeface="Comic Sans MS" pitchFamily="66" charset="0"/>
                  </a:rPr>
                  <a:t>function </a:t>
                </a:r>
                <a:r>
                  <a:rPr lang="en-US" altLang="en-US" sz="1600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y</a:t>
                </a:r>
                <a:r>
                  <a:rPr lang="en-US" altLang="en-US" sz="1600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brk m:alnAt="7"/>
                      </m:rPr>
                      <a:rPr lang="en-US" sz="16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4 </m:t>
                    </m:r>
                  </m:oMath>
                </a14:m>
                <a:r>
                  <a:rPr lang="en-US" altLang="en-US" sz="1600" dirty="0">
                    <a:solidFill>
                      <a:srgbClr val="FF3300"/>
                    </a:solidFill>
                    <a:latin typeface="Comic Sans MS" pitchFamily="66" charset="0"/>
                  </a:rPr>
                  <a:t>on the interval </a:t>
                </a:r>
                <a:r>
                  <a:rPr lang="en-US" altLang="en-US" sz="1600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(–∞, 3</a:t>
                </a:r>
                <a:r>
                  <a:rPr lang="en-US" altLang="en-US" sz="1600" dirty="0">
                    <a:solidFill>
                      <a:srgbClr val="FF3300"/>
                    </a:solidFill>
                    <a:latin typeface="Comic Sans MS" pitchFamily="66" charset="0"/>
                  </a:rPr>
                  <a:t>]</a:t>
                </a:r>
                <a:endParaRPr lang="en-US" altLang="en-US" sz="1600" dirty="0"/>
              </a:p>
            </p:txBody>
          </p:sp>
        </mc:Choice>
        <mc:Fallback xmlns="">
          <p:sp>
            <p:nvSpPr>
              <p:cNvPr id="35" name="40 Rectángulo">
                <a:extLst>
                  <a:ext uri="{FF2B5EF4-FFF2-40B4-BE49-F238E27FC236}">
                    <a16:creationId xmlns:a16="http://schemas.microsoft.com/office/drawing/2014/main" id="{7197FD23-72DD-481E-99AC-83BEE70CC0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41" y="3093888"/>
                <a:ext cx="4799756" cy="584775"/>
              </a:xfrm>
              <a:prstGeom prst="rect">
                <a:avLst/>
              </a:prstGeom>
              <a:blipFill>
                <a:blip r:embed="rId4"/>
                <a:stretch>
                  <a:fillRect l="-635" t="-3158" b="-14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AFDB2470-4428-484C-A931-8C8FC6FBBB65}"/>
              </a:ext>
            </a:extLst>
          </p:cNvPr>
          <p:cNvSpPr txBox="1"/>
          <p:nvPr/>
        </p:nvSpPr>
        <p:spPr>
          <a:xfrm>
            <a:off x="280024" y="2267383"/>
            <a:ext cx="23190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+mn-lt"/>
              </a:rPr>
              <a:t>Example</a:t>
            </a:r>
            <a:endParaRPr lang="en-GB" b="1" dirty="0">
              <a:solidFill>
                <a:schemeClr val="tx2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E24855-E890-4A3B-9AD7-F91F19EC2722}"/>
                  </a:ext>
                </a:extLst>
              </p:cNvPr>
              <p:cNvSpPr txBox="1"/>
              <p:nvPr/>
            </p:nvSpPr>
            <p:spPr>
              <a:xfrm>
                <a:off x="1657350" y="2083914"/>
                <a:ext cx="4181191" cy="916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4,    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−8 ,    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  <m:t>&gt;3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0E24855-E890-4A3B-9AD7-F91F19EC2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350" y="2083914"/>
                <a:ext cx="4181191" cy="9161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2EFFC43C-672C-42A8-AD9C-F081B7596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37" y="4800879"/>
            <a:ext cx="47305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sz="1600" dirty="0">
                <a:solidFill>
                  <a:srgbClr val="FF3300"/>
                </a:solidFill>
                <a:latin typeface="Comic Sans MS" pitchFamily="66" charset="0"/>
              </a:rPr>
              <a:t>And graph the linear function 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 = </a:t>
            </a:r>
            <a:r>
              <a:rPr kumimoji="0" lang="en-US" altLang="en-US" sz="1800" b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kumimoji="0" lang="en-US" altLang="en-US" sz="1800" b="0" i="0" u="none" strike="noStrike" cap="none" normalizeH="0" dirty="0">
                <a:ln>
                  <a:noFill/>
                </a:ln>
                <a:solidFill>
                  <a:srgbClr val="FF3300"/>
                </a:solidFill>
                <a:effectLst/>
                <a:latin typeface="MathJax_Main"/>
              </a:rPr>
              <a:t> </a:t>
            </a:r>
            <a:r>
              <a:rPr lang="en-US" altLang="en-US" sz="1600" dirty="0">
                <a:solidFill>
                  <a:srgbClr val="FF3300"/>
                </a:solidFill>
                <a:latin typeface="Comic Sans MS" pitchFamily="66" charset="0"/>
              </a:rPr>
              <a:t>on the interval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∞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6E94AC-EAF9-4175-90CE-0966F739D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05" y="3769140"/>
            <a:ext cx="47155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3300"/>
                </a:solidFill>
                <a:latin typeface="Comic Sans MS" pitchFamily="66" charset="0"/>
              </a:rPr>
              <a:t>We see that the value of</a:t>
            </a:r>
            <a:r>
              <a:rPr lang="en-US" altLang="en-US" sz="1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(3) = –5 </a:t>
            </a:r>
            <a:r>
              <a:rPr lang="en-US" altLang="en-US" sz="1600" dirty="0">
                <a:solidFill>
                  <a:srgbClr val="FF3300"/>
                </a:solidFill>
                <a:latin typeface="Comic Sans MS" pitchFamily="66" charset="0"/>
              </a:rPr>
              <a:t>is included. 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FD5ED3-7DA3-4D1F-B549-4294A746D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41" y="4197930"/>
            <a:ext cx="481256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3300"/>
                </a:solidFill>
                <a:latin typeface="Comic Sans MS" pitchFamily="66" charset="0"/>
              </a:rPr>
              <a:t>To indicate this on the graph, we draw a closed circle at the point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(3, –5).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C57951B-A15D-4F5D-A691-D4050EC73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41" y="5447210"/>
            <a:ext cx="48671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3300"/>
                </a:solidFill>
                <a:latin typeface="Comic Sans MS" pitchFamily="66" charset="0"/>
              </a:rPr>
              <a:t>We see that the value of</a:t>
            </a:r>
            <a:r>
              <a:rPr lang="en-US" altLang="en-US" sz="16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(3) = 4 </a:t>
            </a:r>
            <a:r>
              <a:rPr lang="en-US" altLang="en-US" sz="1600" dirty="0">
                <a:solidFill>
                  <a:srgbClr val="FF3300"/>
                </a:solidFill>
                <a:latin typeface="Comic Sans MS" pitchFamily="66" charset="0"/>
              </a:rPr>
              <a:t>is not included. 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4E8622-FD3A-487F-ABB5-595B1F599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537" y="5986506"/>
            <a:ext cx="4730516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FF3300"/>
                </a:solidFill>
                <a:latin typeface="Comic Sans MS" pitchFamily="66" charset="0"/>
              </a:rPr>
              <a:t>To indicate this on the graph, we draw an open circle at the point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(3, 4).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A863B3C-6D03-4179-B485-69C362E6F460}"/>
              </a:ext>
            </a:extLst>
          </p:cNvPr>
          <p:cNvGrpSpPr/>
          <p:nvPr/>
        </p:nvGrpSpPr>
        <p:grpSpPr>
          <a:xfrm>
            <a:off x="5498188" y="2594740"/>
            <a:ext cx="3527609" cy="3619794"/>
            <a:chOff x="4896431" y="2819727"/>
            <a:chExt cx="3527609" cy="3619794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2840336-4918-4D06-960D-15E5204113DF}"/>
                </a:ext>
              </a:extLst>
            </p:cNvPr>
            <p:cNvSpPr/>
            <p:nvPr/>
          </p:nvSpPr>
          <p:spPr>
            <a:xfrm>
              <a:off x="5038344" y="3191256"/>
              <a:ext cx="3072384" cy="3072384"/>
            </a:xfrm>
            <a:prstGeom prst="rect">
              <a:avLst/>
            </a:prstGeom>
            <a:solidFill>
              <a:srgbClr val="F0FFFF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9CDEFCB4-C0D3-452F-94CF-A0AC6F3D492F}"/>
                </a:ext>
              </a:extLst>
            </p:cNvPr>
            <p:cNvCxnSpPr/>
            <p:nvPr/>
          </p:nvCxnSpPr>
          <p:spPr>
            <a:xfrm>
              <a:off x="5039432" y="3848204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06618D63-795C-47E0-9738-EBF20F8A9086}"/>
                </a:ext>
              </a:extLst>
            </p:cNvPr>
            <p:cNvCxnSpPr/>
            <p:nvPr/>
          </p:nvCxnSpPr>
          <p:spPr>
            <a:xfrm>
              <a:off x="5039432" y="4067660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38E30D9-187B-43A8-AB94-AC67D1E4988B}"/>
                </a:ext>
              </a:extLst>
            </p:cNvPr>
            <p:cNvCxnSpPr/>
            <p:nvPr/>
          </p:nvCxnSpPr>
          <p:spPr>
            <a:xfrm>
              <a:off x="5039432" y="4287116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335B7F23-3A61-47A7-9722-E9FFF3F0161E}"/>
                </a:ext>
              </a:extLst>
            </p:cNvPr>
            <p:cNvCxnSpPr/>
            <p:nvPr/>
          </p:nvCxnSpPr>
          <p:spPr>
            <a:xfrm>
              <a:off x="5039432" y="4506572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5FE73E6F-D42B-4AAC-9D7C-9804587E2AF8}"/>
                </a:ext>
              </a:extLst>
            </p:cNvPr>
            <p:cNvCxnSpPr/>
            <p:nvPr/>
          </p:nvCxnSpPr>
          <p:spPr>
            <a:xfrm>
              <a:off x="4896431" y="4726028"/>
              <a:ext cx="3383280" cy="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84DD7C1-73A6-4E92-A1B1-1F59A92C04BF}"/>
                </a:ext>
              </a:extLst>
            </p:cNvPr>
            <p:cNvCxnSpPr/>
            <p:nvPr/>
          </p:nvCxnSpPr>
          <p:spPr>
            <a:xfrm>
              <a:off x="5039432" y="4945484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7ABDB71D-F1FF-4A2D-8DF5-7AA997F4483C}"/>
                </a:ext>
              </a:extLst>
            </p:cNvPr>
            <p:cNvCxnSpPr/>
            <p:nvPr/>
          </p:nvCxnSpPr>
          <p:spPr>
            <a:xfrm>
              <a:off x="5039432" y="5164940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A4512FE8-EA70-4AB1-B85F-D69DDC1D0D2F}"/>
                </a:ext>
              </a:extLst>
            </p:cNvPr>
            <p:cNvCxnSpPr/>
            <p:nvPr/>
          </p:nvCxnSpPr>
          <p:spPr>
            <a:xfrm>
              <a:off x="5039432" y="5384396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EC56F82A-F1E5-445A-8FB3-6D9D90C9CC2D}"/>
                </a:ext>
              </a:extLst>
            </p:cNvPr>
            <p:cNvCxnSpPr/>
            <p:nvPr/>
          </p:nvCxnSpPr>
          <p:spPr>
            <a:xfrm>
              <a:off x="5039432" y="5603852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F327C81B-62C7-4967-BE62-146B497B43DA}"/>
                </a:ext>
              </a:extLst>
            </p:cNvPr>
            <p:cNvCxnSpPr/>
            <p:nvPr/>
          </p:nvCxnSpPr>
          <p:spPr>
            <a:xfrm>
              <a:off x="569415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9521122E-7F53-4CDB-8DB6-B4EEB449188C}"/>
                </a:ext>
              </a:extLst>
            </p:cNvPr>
            <p:cNvCxnSpPr/>
            <p:nvPr/>
          </p:nvCxnSpPr>
          <p:spPr>
            <a:xfrm>
              <a:off x="5916654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8F54CF-F323-448B-9BFD-71BC198E541F}"/>
                </a:ext>
              </a:extLst>
            </p:cNvPr>
            <p:cNvCxnSpPr/>
            <p:nvPr/>
          </p:nvCxnSpPr>
          <p:spPr>
            <a:xfrm>
              <a:off x="613611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917A817D-E330-4F1A-B7F7-457F2DABF1F6}"/>
                </a:ext>
              </a:extLst>
            </p:cNvPr>
            <p:cNvCxnSpPr/>
            <p:nvPr/>
          </p:nvCxnSpPr>
          <p:spPr>
            <a:xfrm>
              <a:off x="6355566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5465FEAD-BFE1-4851-A448-6D42139FF1F8}"/>
                </a:ext>
              </a:extLst>
            </p:cNvPr>
            <p:cNvCxnSpPr/>
            <p:nvPr/>
          </p:nvCxnSpPr>
          <p:spPr>
            <a:xfrm>
              <a:off x="6570938" y="3056241"/>
              <a:ext cx="0" cy="3383280"/>
            </a:xfrm>
            <a:prstGeom prst="line">
              <a:avLst/>
            </a:prstGeom>
            <a:ln w="31750">
              <a:solidFill>
                <a:srgbClr val="0066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8B92A249-4D51-4B2B-B936-0EFF3BE20433}"/>
                </a:ext>
              </a:extLst>
            </p:cNvPr>
            <p:cNvCxnSpPr/>
            <p:nvPr/>
          </p:nvCxnSpPr>
          <p:spPr>
            <a:xfrm>
              <a:off x="6794478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8311EB1-A6B9-4E6F-BFB5-A43881780D40}"/>
                </a:ext>
              </a:extLst>
            </p:cNvPr>
            <p:cNvCxnSpPr/>
            <p:nvPr/>
          </p:nvCxnSpPr>
          <p:spPr>
            <a:xfrm>
              <a:off x="7013934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69717FD1-B4D6-4A19-B3DC-39687E9548E2}"/>
                </a:ext>
              </a:extLst>
            </p:cNvPr>
            <p:cNvCxnSpPr/>
            <p:nvPr/>
          </p:nvCxnSpPr>
          <p:spPr>
            <a:xfrm>
              <a:off x="723339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9D5ABE83-5095-4AF4-8D11-5F2F310B74F9}"/>
                </a:ext>
              </a:extLst>
            </p:cNvPr>
            <p:cNvCxnSpPr/>
            <p:nvPr/>
          </p:nvCxnSpPr>
          <p:spPr>
            <a:xfrm>
              <a:off x="7452846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DD6081DF-71BE-4A9C-8A6D-222AD6B5BF50}"/>
                </a:ext>
              </a:extLst>
            </p:cNvPr>
            <p:cNvSpPr txBox="1"/>
            <p:nvPr/>
          </p:nvSpPr>
          <p:spPr>
            <a:xfrm>
              <a:off x="8077200" y="4605127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x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61E985EC-978D-452A-937D-CEE3A375F68B}"/>
                </a:ext>
              </a:extLst>
            </p:cNvPr>
            <p:cNvCxnSpPr/>
            <p:nvPr/>
          </p:nvCxnSpPr>
          <p:spPr>
            <a:xfrm>
              <a:off x="525780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248841F6-8643-4BA9-A7BB-8ABE18BC75DE}"/>
                </a:ext>
              </a:extLst>
            </p:cNvPr>
            <p:cNvCxnSpPr/>
            <p:nvPr/>
          </p:nvCxnSpPr>
          <p:spPr>
            <a:xfrm>
              <a:off x="5477256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FE40812C-37CD-4496-9675-0194A14E94F9}"/>
                </a:ext>
              </a:extLst>
            </p:cNvPr>
            <p:cNvCxnSpPr/>
            <p:nvPr/>
          </p:nvCxnSpPr>
          <p:spPr>
            <a:xfrm>
              <a:off x="7863840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275199E5-8115-4DC2-993A-79701091F661}"/>
                </a:ext>
              </a:extLst>
            </p:cNvPr>
            <p:cNvCxnSpPr/>
            <p:nvPr/>
          </p:nvCxnSpPr>
          <p:spPr>
            <a:xfrm>
              <a:off x="7644384" y="3191256"/>
              <a:ext cx="0" cy="3072384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7A80ECE-2E49-47B1-81C9-AE4425302530}"/>
                </a:ext>
              </a:extLst>
            </p:cNvPr>
            <p:cNvCxnSpPr/>
            <p:nvPr/>
          </p:nvCxnSpPr>
          <p:spPr>
            <a:xfrm>
              <a:off x="5039432" y="3410712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E7BE208C-952B-476F-80E0-5B5D4571928A}"/>
                </a:ext>
              </a:extLst>
            </p:cNvPr>
            <p:cNvCxnSpPr/>
            <p:nvPr/>
          </p:nvCxnSpPr>
          <p:spPr>
            <a:xfrm>
              <a:off x="5039432" y="3630168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CA3B7C4E-3AB0-4552-A8EF-8BDCAA0DBBE3}"/>
                </a:ext>
              </a:extLst>
            </p:cNvPr>
            <p:cNvCxnSpPr/>
            <p:nvPr/>
          </p:nvCxnSpPr>
          <p:spPr>
            <a:xfrm>
              <a:off x="5039432" y="5824728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3AD01B9C-B284-4EDB-9EC7-6FF6C7EF4142}"/>
                </a:ext>
              </a:extLst>
            </p:cNvPr>
            <p:cNvCxnSpPr/>
            <p:nvPr/>
          </p:nvCxnSpPr>
          <p:spPr>
            <a:xfrm>
              <a:off x="5039432" y="6044184"/>
              <a:ext cx="3072384" cy="0"/>
            </a:xfrm>
            <a:prstGeom prst="line">
              <a:avLst/>
            </a:prstGeom>
            <a:ln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8948F55B-943D-453D-9622-2DBDC95BC27F}"/>
                </a:ext>
              </a:extLst>
            </p:cNvPr>
            <p:cNvSpPr txBox="1"/>
            <p:nvPr/>
          </p:nvSpPr>
          <p:spPr>
            <a:xfrm>
              <a:off x="6605106" y="2819727"/>
              <a:ext cx="34684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cs typeface="Times New Roman" panose="02020603050405020304" pitchFamily="18" charset="0"/>
                </a:rPr>
                <a:t>y</a:t>
              </a:r>
              <a:endParaRPr lang="en-GB" i="1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2A5EFA1-985A-4AB5-8A4E-4D461AF63923}"/>
              </a:ext>
            </a:extLst>
          </p:cNvPr>
          <p:cNvSpPr/>
          <p:nvPr/>
        </p:nvSpPr>
        <p:spPr>
          <a:xfrm>
            <a:off x="6451054" y="3630290"/>
            <a:ext cx="1392071" cy="2408844"/>
          </a:xfrm>
          <a:custGeom>
            <a:avLst/>
            <a:gdLst>
              <a:gd name="connsiteX0" fmla="*/ 0 w 1392071"/>
              <a:gd name="connsiteY0" fmla="*/ 2408844 h 2408844"/>
              <a:gd name="connsiteX1" fmla="*/ 68239 w 1392071"/>
              <a:gd name="connsiteY1" fmla="*/ 1978940 h 2408844"/>
              <a:gd name="connsiteX2" fmla="*/ 286603 w 1392071"/>
              <a:gd name="connsiteY2" fmla="*/ 873471 h 2408844"/>
              <a:gd name="connsiteX3" fmla="*/ 511791 w 1392071"/>
              <a:gd name="connsiteY3" fmla="*/ 218379 h 2408844"/>
              <a:gd name="connsiteX4" fmla="*/ 730155 w 1392071"/>
              <a:gd name="connsiteY4" fmla="*/ 14 h 2408844"/>
              <a:gd name="connsiteX5" fmla="*/ 955343 w 1392071"/>
              <a:gd name="connsiteY5" fmla="*/ 211555 h 2408844"/>
              <a:gd name="connsiteX6" fmla="*/ 1180531 w 1392071"/>
              <a:gd name="connsiteY6" fmla="*/ 880295 h 2408844"/>
              <a:gd name="connsiteX7" fmla="*/ 1392071 w 1392071"/>
              <a:gd name="connsiteY7" fmla="*/ 1972116 h 240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2071" h="2408844">
                <a:moveTo>
                  <a:pt x="0" y="2408844"/>
                </a:moveTo>
                <a:cubicBezTo>
                  <a:pt x="10236" y="2321839"/>
                  <a:pt x="20472" y="2234835"/>
                  <a:pt x="68239" y="1978940"/>
                </a:cubicBezTo>
                <a:cubicBezTo>
                  <a:pt x="116006" y="1723045"/>
                  <a:pt x="212678" y="1166898"/>
                  <a:pt x="286603" y="873471"/>
                </a:cubicBezTo>
                <a:cubicBezTo>
                  <a:pt x="360528" y="580044"/>
                  <a:pt x="437866" y="363955"/>
                  <a:pt x="511791" y="218379"/>
                </a:cubicBezTo>
                <a:cubicBezTo>
                  <a:pt x="585716" y="72803"/>
                  <a:pt x="656230" y="1151"/>
                  <a:pt x="730155" y="14"/>
                </a:cubicBezTo>
                <a:cubicBezTo>
                  <a:pt x="804080" y="-1123"/>
                  <a:pt x="880280" y="64841"/>
                  <a:pt x="955343" y="211555"/>
                </a:cubicBezTo>
                <a:cubicBezTo>
                  <a:pt x="1030406" y="358268"/>
                  <a:pt x="1107743" y="586868"/>
                  <a:pt x="1180531" y="880295"/>
                </a:cubicBezTo>
                <a:cubicBezTo>
                  <a:pt x="1253319" y="1173722"/>
                  <a:pt x="1322695" y="1572919"/>
                  <a:pt x="1392071" y="1972116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EACA8F1-DF5C-40B4-8833-E3A77101190A}"/>
              </a:ext>
            </a:extLst>
          </p:cNvPr>
          <p:cNvCxnSpPr>
            <a:cxnSpLocks/>
          </p:cNvCxnSpPr>
          <p:nvPr/>
        </p:nvCxnSpPr>
        <p:spPr>
          <a:xfrm flipV="1">
            <a:off x="7849354" y="2951518"/>
            <a:ext cx="148917" cy="6374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Oval 101">
            <a:extLst>
              <a:ext uri="{FF2B5EF4-FFF2-40B4-BE49-F238E27FC236}">
                <a16:creationId xmlns:a16="http://schemas.microsoft.com/office/drawing/2014/main" id="{273A691D-7264-45E7-8A7B-3125173DC47E}"/>
              </a:ext>
            </a:extLst>
          </p:cNvPr>
          <p:cNvSpPr/>
          <p:nvPr/>
        </p:nvSpPr>
        <p:spPr>
          <a:xfrm>
            <a:off x="7795314" y="3568402"/>
            <a:ext cx="91440" cy="91440"/>
          </a:xfrm>
          <a:prstGeom prst="ellipse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5C02B7AC-2DF3-4481-AD3D-A65F6C82CCB5}"/>
              </a:ext>
            </a:extLst>
          </p:cNvPr>
          <p:cNvSpPr/>
          <p:nvPr/>
        </p:nvSpPr>
        <p:spPr>
          <a:xfrm>
            <a:off x="7783541" y="5550259"/>
            <a:ext cx="91440" cy="91440"/>
          </a:xfrm>
          <a:prstGeom prst="ellipse">
            <a:avLst/>
          </a:prstGeom>
          <a:solidFill>
            <a:srgbClr val="FF0000"/>
          </a:solidFill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842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35" grpId="0"/>
      <p:bldP spid="28" grpId="0"/>
      <p:bldP spid="30" grpId="0"/>
      <p:bldP spid="4" grpId="0"/>
      <p:bldP spid="5" grpId="0"/>
      <p:bldP spid="18" grpId="0"/>
      <p:bldP spid="19" grpId="0"/>
      <p:bldP spid="20" grpId="0"/>
      <p:bldP spid="7" grpId="0" animBg="1"/>
      <p:bldP spid="102" grpId="0" animBg="1"/>
      <p:bldP spid="10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4|0.2|0.3|0.1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8662</TotalTime>
  <Words>1248</Words>
  <Application>Microsoft Office PowerPoint</Application>
  <PresentationFormat>On-screen Show (4:3)</PresentationFormat>
  <Paragraphs>154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Cambria Math</vt:lpstr>
      <vt:lpstr>Comic Sans MS</vt:lpstr>
      <vt:lpstr>MathJax_Main</vt:lpstr>
      <vt:lpstr>MathJax_Math-italic</vt:lpstr>
      <vt:lpstr>Neue Helvetica W01</vt:lpstr>
      <vt:lpstr>Times New Roman</vt:lpstr>
      <vt:lpstr>Wingdings 2</vt:lpstr>
      <vt:lpstr>Theme1</vt:lpstr>
      <vt:lpstr>Continuity</vt:lpstr>
      <vt:lpstr>Continuity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Limits and convergence</dc:title>
  <dc:creator>Mathssupport</dc:creator>
  <cp:lastModifiedBy>Orlando Hurtado</cp:lastModifiedBy>
  <cp:revision>273</cp:revision>
  <dcterms:created xsi:type="dcterms:W3CDTF">2016-09-16T16:04:05Z</dcterms:created>
  <dcterms:modified xsi:type="dcterms:W3CDTF">2021-12-17T15:45:36Z</dcterms:modified>
</cp:coreProperties>
</file>