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82" r:id="rId3"/>
    <p:sldId id="315" r:id="rId4"/>
    <p:sldId id="303" r:id="rId5"/>
    <p:sldId id="318" r:id="rId6"/>
    <p:sldId id="319" r:id="rId7"/>
    <p:sldId id="320" r:id="rId8"/>
    <p:sldId id="321" r:id="rId9"/>
    <p:sldId id="298" r:id="rId1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6600"/>
    <a:srgbClr val="00FF00"/>
    <a:srgbClr val="FF3300"/>
    <a:srgbClr val="FF9933"/>
    <a:srgbClr val="DFFF85"/>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2" autoAdjust="0"/>
    <p:restoredTop sz="94660"/>
  </p:normalViewPr>
  <p:slideViewPr>
    <p:cSldViewPr snapToGrid="0">
      <p:cViewPr varScale="1">
        <p:scale>
          <a:sx n="68" d="100"/>
          <a:sy n="68" d="100"/>
        </p:scale>
        <p:origin x="14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15C533-A84D-40F2-82E2-11FDB99907DE}" type="datetimeFigureOut">
              <a:rPr lang="en-GB" smtClean="0"/>
              <a:t>17/12/2021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FA466F-806B-4C5B-BE7F-11EEA9A4B76C}" type="slidenum">
              <a:rPr lang="en-GB" smtClean="0"/>
              <a:t>‹#›</a:t>
            </a:fld>
            <a:endParaRPr lang="en-GB"/>
          </a:p>
        </p:txBody>
      </p:sp>
    </p:spTree>
    <p:extLst>
      <p:ext uri="{BB962C8B-B14F-4D97-AF65-F5344CB8AC3E}">
        <p14:creationId xmlns:p14="http://schemas.microsoft.com/office/powerpoint/2010/main" val="292950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0D6CA385-FDE7-4C8F-91A0-BD3B96448C0B}" type="datetimeFigureOut">
              <a:rPr lang="en-GB" smtClean="0"/>
              <a:t>17/12/2021</a:t>
            </a:fld>
            <a:endParaRPr lang="en-GB"/>
          </a:p>
        </p:txBody>
      </p:sp>
      <p:sp>
        <p:nvSpPr>
          <p:cNvPr id="17" name="16 Marcador de pie de página"/>
          <p:cNvSpPr>
            <a:spLocks noGrp="1"/>
          </p:cNvSpPr>
          <p:nvPr>
            <p:ph type="ftr" sz="quarter" idx="11"/>
          </p:nvPr>
        </p:nvSpPr>
        <p:spPr/>
        <p:txBody>
          <a:bodyPr/>
          <a:lstStyle/>
          <a:p>
            <a:endParaRPr lang="en-GB"/>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C5F82826-6EA7-4504-8BD9-85EB649900D8}" type="slidenum">
              <a:rPr lang="en-GB" smtClean="0"/>
              <a:t>‹#›</a:t>
            </a:fld>
            <a:endParaRPr lang="en-GB"/>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5508805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Tree>
    <p:extLst>
      <p:ext uri="{BB962C8B-B14F-4D97-AF65-F5344CB8AC3E}">
        <p14:creationId xmlns:p14="http://schemas.microsoft.com/office/powerpoint/2010/main" val="113267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Tree>
    <p:extLst>
      <p:ext uri="{BB962C8B-B14F-4D97-AF65-F5344CB8AC3E}">
        <p14:creationId xmlns:p14="http://schemas.microsoft.com/office/powerpoint/2010/main" val="359480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5" name="4 Marcador de pie de página"/>
          <p:cNvSpPr>
            <a:spLocks noGrp="1"/>
          </p:cNvSpPr>
          <p:nvPr>
            <p:ph type="ftr" sz="quarter" idx="11"/>
          </p:nvPr>
        </p:nvSpPr>
        <p:spPr/>
        <p:txBody>
          <a:bodyPr/>
          <a:lstStyle/>
          <a:p>
            <a:endParaRPr lang="en-GB"/>
          </a:p>
        </p:txBody>
      </p:sp>
      <p:sp>
        <p:nvSpPr>
          <p:cNvPr id="6" name="5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443968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0D6CA385-FDE7-4C8F-91A0-BD3B96448C0B}" type="datetimeFigureOut">
              <a:rPr lang="en-GB" smtClean="0"/>
              <a:t>17/12/2021</a:t>
            </a:fld>
            <a:endParaRPr lang="en-GB"/>
          </a:p>
        </p:txBody>
      </p:sp>
      <p:sp>
        <p:nvSpPr>
          <p:cNvPr id="5" name="4 Marcador de pie de página"/>
          <p:cNvSpPr>
            <a:spLocks noGrp="1"/>
          </p:cNvSpPr>
          <p:nvPr>
            <p:ph type="ftr" sz="quarter" idx="11"/>
          </p:nvPr>
        </p:nvSpPr>
        <p:spPr>
          <a:xfrm>
            <a:off x="800100" y="6172200"/>
            <a:ext cx="4000500" cy="457200"/>
          </a:xfrm>
        </p:spPr>
        <p:txBody>
          <a:bodyPr/>
          <a:lstStyle/>
          <a:p>
            <a:endParaRPr lang="en-GB"/>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C5F82826-6EA7-4504-8BD9-85EB649900D8}" type="slidenum">
              <a:rPr lang="en-GB" smtClean="0"/>
              <a:t>‹#›</a:t>
            </a:fld>
            <a:endParaRPr lang="en-GB"/>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32738902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765347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8" name="7 Marcador de pie de página"/>
          <p:cNvSpPr>
            <a:spLocks noGrp="1"/>
          </p:cNvSpPr>
          <p:nvPr>
            <p:ph type="ftr" sz="quarter" idx="11"/>
          </p:nvPr>
        </p:nvSpPr>
        <p:spPr/>
        <p:txBody>
          <a:bodyPr/>
          <a:lstStyle/>
          <a:p>
            <a:endParaRPr lang="en-GB"/>
          </a:p>
        </p:txBody>
      </p:sp>
      <p:sp>
        <p:nvSpPr>
          <p:cNvPr id="9" name="8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691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4" name="3 Marcador de pie de página"/>
          <p:cNvSpPr>
            <a:spLocks noGrp="1"/>
          </p:cNvSpPr>
          <p:nvPr>
            <p:ph type="ftr" sz="quarter" idx="11"/>
          </p:nvPr>
        </p:nvSpPr>
        <p:spPr/>
        <p:txBody>
          <a:bodyPr/>
          <a:lstStyle/>
          <a:p>
            <a:endParaRPr lang="en-GB"/>
          </a:p>
        </p:txBody>
      </p:sp>
      <p:sp>
        <p:nvSpPr>
          <p:cNvPr id="5" name="4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Tree>
    <p:extLst>
      <p:ext uri="{BB962C8B-B14F-4D97-AF65-F5344CB8AC3E}">
        <p14:creationId xmlns:p14="http://schemas.microsoft.com/office/powerpoint/2010/main" val="3837299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3" name="2 Marcador de pie de página"/>
          <p:cNvSpPr>
            <a:spLocks noGrp="1"/>
          </p:cNvSpPr>
          <p:nvPr>
            <p:ph type="ftr" sz="quarter" idx="11"/>
          </p:nvPr>
        </p:nvSpPr>
        <p:spPr/>
        <p:txBody>
          <a:bodyPr/>
          <a:lstStyle/>
          <a:p>
            <a:endParaRPr lang="en-GB"/>
          </a:p>
        </p:txBody>
      </p:sp>
      <p:sp>
        <p:nvSpPr>
          <p:cNvPr id="4" name="3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Tree>
    <p:extLst>
      <p:ext uri="{BB962C8B-B14F-4D97-AF65-F5344CB8AC3E}">
        <p14:creationId xmlns:p14="http://schemas.microsoft.com/office/powerpoint/2010/main" val="1176781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6" name="5 Marcador de pie de página"/>
          <p:cNvSpPr>
            <a:spLocks noGrp="1"/>
          </p:cNvSpPr>
          <p:nvPr>
            <p:ph type="ftr" sz="quarter" idx="11"/>
          </p:nvPr>
        </p:nvSpPr>
        <p:spPr/>
        <p:txBody>
          <a:bodyPr/>
          <a:lstStyle/>
          <a:p>
            <a:endParaRPr lang="en-GB"/>
          </a:p>
        </p:txBody>
      </p:sp>
      <p:sp>
        <p:nvSpPr>
          <p:cNvPr id="7" name="6 Marcador de número de diapositiva"/>
          <p:cNvSpPr>
            <a:spLocks noGrp="1"/>
          </p:cNvSpPr>
          <p:nvPr>
            <p:ph type="sldNum" sz="quarter" idx="12"/>
          </p:nvPr>
        </p:nvSpPr>
        <p:spPr/>
        <p:txBody>
          <a:bodyPr/>
          <a:lstStyle/>
          <a:p>
            <a:fld id="{C5F82826-6EA7-4504-8BD9-85EB649900D8}" type="slidenum">
              <a:rPr lang="en-GB" smtClean="0"/>
              <a:t>‹#›</a:t>
            </a:fld>
            <a:endParaRPr lang="en-GB"/>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850982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0D6CA385-FDE7-4C8F-91A0-BD3B96448C0B}" type="datetimeFigureOut">
              <a:rPr lang="en-GB" smtClean="0"/>
              <a:t>17/12/2021</a:t>
            </a:fld>
            <a:endParaRPr lang="en-GB"/>
          </a:p>
        </p:txBody>
      </p:sp>
      <p:sp>
        <p:nvSpPr>
          <p:cNvPr id="6" name="5 Marcador de pie de página"/>
          <p:cNvSpPr>
            <a:spLocks noGrp="1"/>
          </p:cNvSpPr>
          <p:nvPr>
            <p:ph type="ftr" sz="quarter" idx="11"/>
          </p:nvPr>
        </p:nvSpPr>
        <p:spPr>
          <a:xfrm>
            <a:off x="914400" y="6172200"/>
            <a:ext cx="3886200" cy="457200"/>
          </a:xfrm>
        </p:spPr>
        <p:txBody>
          <a:bodyPr/>
          <a:lstStyle/>
          <a:p>
            <a:endParaRPr lang="en-GB"/>
          </a:p>
        </p:txBody>
      </p:sp>
      <p:sp>
        <p:nvSpPr>
          <p:cNvPr id="7" name="6 Marcador de número de diapositiva"/>
          <p:cNvSpPr>
            <a:spLocks noGrp="1"/>
          </p:cNvSpPr>
          <p:nvPr>
            <p:ph type="sldNum" sz="quarter" idx="12"/>
          </p:nvPr>
        </p:nvSpPr>
        <p:spPr>
          <a:xfrm>
            <a:off x="146304" y="6208776"/>
            <a:ext cx="457200" cy="457200"/>
          </a:xfrm>
        </p:spPr>
        <p:txBody>
          <a:bodyPr/>
          <a:lstStyle/>
          <a:p>
            <a:fld id="{C5F82826-6EA7-4504-8BD9-85EB649900D8}" type="slidenum">
              <a:rPr lang="en-GB" smtClean="0"/>
              <a:t>‹#›</a:t>
            </a:fld>
            <a:endParaRPr lang="en-GB"/>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383904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D6CA385-FDE7-4C8F-91A0-BD3B96448C0B}" type="datetimeFigureOut">
              <a:rPr lang="en-GB" smtClean="0"/>
              <a:t>17/12/2021</a:t>
            </a:fld>
            <a:endParaRPr lang="en-GB"/>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5F82826-6EA7-4504-8BD9-85EB649900D8}" type="slidenum">
              <a:rPr lang="en-GB" smtClean="0"/>
              <a:t>‹#›</a:t>
            </a:fld>
            <a:endParaRPr lang="en-GB"/>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941506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hyperlink" Target="http://www.mathssupport.org/" TargetMode="Externa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4.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hyperlink" Target="http://www.mathssupport.org/" TargetMode="External"/><Relationship Id="rId7" Type="http://schemas.openxmlformats.org/officeDocument/2006/relationships/image" Target="../media/image27.png"/><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5.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hyperlink" Target="http://www.mathssupport.org/" TargetMode="External"/><Relationship Id="rId7" Type="http://schemas.openxmlformats.org/officeDocument/2006/relationships/image" Target="../media/image32.png"/><Relationship Id="rId2" Type="http://schemas.openxmlformats.org/officeDocument/2006/relationships/slideLayout" Target="../slideLayouts/slideLayout7.xml"/><Relationship Id="rId1" Type="http://schemas.openxmlformats.org/officeDocument/2006/relationships/tags" Target="../tags/tag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6.xml.rels><?xml version="1.0" encoding="UTF-8" standalone="yes"?>
<Relationships xmlns="http://schemas.openxmlformats.org/package/2006/relationships"><Relationship Id="rId8" Type="http://schemas.openxmlformats.org/officeDocument/2006/relationships/image" Target="../media/image37.png"/><Relationship Id="rId13" Type="http://schemas.openxmlformats.org/officeDocument/2006/relationships/image" Target="../media/image42.png"/><Relationship Id="rId18" Type="http://schemas.openxmlformats.org/officeDocument/2006/relationships/image" Target="../media/image47.png"/><Relationship Id="rId26" Type="http://schemas.openxmlformats.org/officeDocument/2006/relationships/image" Target="../media/image55.png"/><Relationship Id="rId3" Type="http://schemas.openxmlformats.org/officeDocument/2006/relationships/image" Target="../media/image350.png"/><Relationship Id="rId21" Type="http://schemas.openxmlformats.org/officeDocument/2006/relationships/image" Target="../media/image50.png"/><Relationship Id="rId7" Type="http://schemas.openxmlformats.org/officeDocument/2006/relationships/image" Target="../media/image360.png"/><Relationship Id="rId12" Type="http://schemas.openxmlformats.org/officeDocument/2006/relationships/image" Target="../media/image41.png"/><Relationship Id="rId17" Type="http://schemas.openxmlformats.org/officeDocument/2006/relationships/image" Target="../media/image46.png"/><Relationship Id="rId25" Type="http://schemas.openxmlformats.org/officeDocument/2006/relationships/image" Target="../media/image54.png"/><Relationship Id="rId2" Type="http://schemas.openxmlformats.org/officeDocument/2006/relationships/image" Target="../media/image340.png"/><Relationship Id="rId16" Type="http://schemas.openxmlformats.org/officeDocument/2006/relationships/image" Target="../media/image45.png"/><Relationship Id="rId20" Type="http://schemas.openxmlformats.org/officeDocument/2006/relationships/image" Target="../media/image49.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40.png"/><Relationship Id="rId24" Type="http://schemas.openxmlformats.org/officeDocument/2006/relationships/image" Target="../media/image53.png"/><Relationship Id="rId5" Type="http://schemas.openxmlformats.org/officeDocument/2006/relationships/image" Target="../media/image6.png"/><Relationship Id="rId15" Type="http://schemas.openxmlformats.org/officeDocument/2006/relationships/image" Target="../media/image44.png"/><Relationship Id="rId23" Type="http://schemas.openxmlformats.org/officeDocument/2006/relationships/image" Target="../media/image52.png"/><Relationship Id="rId10" Type="http://schemas.openxmlformats.org/officeDocument/2006/relationships/image" Target="../media/image39.png"/><Relationship Id="rId19" Type="http://schemas.openxmlformats.org/officeDocument/2006/relationships/image" Target="../media/image48.png"/><Relationship Id="rId4" Type="http://schemas.openxmlformats.org/officeDocument/2006/relationships/image" Target="../media/image5.png"/><Relationship Id="rId9" Type="http://schemas.openxmlformats.org/officeDocument/2006/relationships/image" Target="../media/image38.png"/><Relationship Id="rId14" Type="http://schemas.openxmlformats.org/officeDocument/2006/relationships/image" Target="../media/image43.png"/><Relationship Id="rId22" Type="http://schemas.openxmlformats.org/officeDocument/2006/relationships/image" Target="../media/image51.png"/></Relationships>
</file>

<file path=ppt/slides/_rels/slide7.xml.rels><?xml version="1.0" encoding="UTF-8" standalone="yes"?>
<Relationships xmlns="http://schemas.openxmlformats.org/package/2006/relationships"><Relationship Id="rId8" Type="http://schemas.openxmlformats.org/officeDocument/2006/relationships/image" Target="../media/image60.png"/><Relationship Id="rId3" Type="http://schemas.openxmlformats.org/officeDocument/2006/relationships/hyperlink" Target="http://www.mathssupport.org/" TargetMode="External"/><Relationship Id="rId7" Type="http://schemas.openxmlformats.org/officeDocument/2006/relationships/image" Target="../media/image59.png"/><Relationship Id="rId2" Type="http://schemas.openxmlformats.org/officeDocument/2006/relationships/slideLayout" Target="../slideLayouts/slideLayout7.xml"/><Relationship Id="rId1" Type="http://schemas.openxmlformats.org/officeDocument/2006/relationships/tags" Target="../tags/tag4.xml"/><Relationship Id="rId6" Type="http://schemas.openxmlformats.org/officeDocument/2006/relationships/image" Target="../media/image58.png"/><Relationship Id="rId5" Type="http://schemas.openxmlformats.org/officeDocument/2006/relationships/image" Target="../media/image57.png"/><Relationship Id="rId4" Type="http://schemas.openxmlformats.org/officeDocument/2006/relationships/image" Target="../media/image56.png"/><Relationship Id="rId9" Type="http://schemas.openxmlformats.org/officeDocument/2006/relationships/image" Target="../media/image61.png"/></Relationships>
</file>

<file path=ppt/slides/_rels/slide8.xml.rels><?xml version="1.0" encoding="UTF-8" standalone="yes"?>
<Relationships xmlns="http://schemas.openxmlformats.org/package/2006/relationships"><Relationship Id="rId3" Type="http://schemas.openxmlformats.org/officeDocument/2006/relationships/hyperlink" Target="http://www.mathssupport.org/" TargetMode="External"/><Relationship Id="rId7" Type="http://schemas.openxmlformats.org/officeDocument/2006/relationships/image" Target="../media/image65.png"/><Relationship Id="rId2" Type="http://schemas.openxmlformats.org/officeDocument/2006/relationships/slideLayout" Target="../slideLayouts/slideLayout7.xml"/><Relationship Id="rId1" Type="http://schemas.openxmlformats.org/officeDocument/2006/relationships/tags" Target="../tags/tag5.xml"/><Relationship Id="rId6" Type="http://schemas.openxmlformats.org/officeDocument/2006/relationships/image" Target="../media/image64.png"/><Relationship Id="rId5" Type="http://schemas.openxmlformats.org/officeDocument/2006/relationships/image" Target="../media/image63.png"/><Relationship Id="rId4" Type="http://schemas.openxmlformats.org/officeDocument/2006/relationships/image" Target="../media/image62.png"/></Relationships>
</file>

<file path=ppt/slides/_rels/slide9.xml.rels><?xml version="1.0" encoding="UTF-8" standalone="yes"?>
<Relationships xmlns="http://schemas.openxmlformats.org/package/2006/relationships"><Relationship Id="rId3" Type="http://schemas.openxmlformats.org/officeDocument/2006/relationships/image" Target="../media/image43.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399" y="3200400"/>
            <a:ext cx="6781801" cy="1600200"/>
          </a:xfrm>
        </p:spPr>
        <p:txBody>
          <a:bodyPr/>
          <a:lstStyle/>
          <a:p>
            <a:pPr marL="576263" indent="-576263"/>
            <a:r>
              <a:rPr lang="en-US" dirty="0"/>
              <a:t>LO: To understand the concept of limits at infinity and Horizontal asymptotes.</a:t>
            </a:r>
            <a:endParaRPr lang="en-GB" dirty="0"/>
          </a:p>
        </p:txBody>
      </p:sp>
      <p:sp>
        <p:nvSpPr>
          <p:cNvPr id="2" name="Title 1"/>
          <p:cNvSpPr>
            <a:spLocks noGrp="1"/>
          </p:cNvSpPr>
          <p:nvPr>
            <p:ph type="ctrTitle"/>
          </p:nvPr>
        </p:nvSpPr>
        <p:spPr/>
        <p:txBody>
          <a:bodyPr/>
          <a:lstStyle/>
          <a:p>
            <a:r>
              <a:rPr lang="en-US" dirty="0"/>
              <a:t>Limits at Infinity - transcendental functions</a:t>
            </a:r>
            <a:endParaRPr lang="en-GB" dirty="0"/>
          </a:p>
        </p:txBody>
      </p:sp>
      <p:sp>
        <p:nvSpPr>
          <p:cNvPr id="4" name="Rectangle 3">
            <a:hlinkClick r:id="rId2"/>
            <a:extLst>
              <a:ext uri="{FF2B5EF4-FFF2-40B4-BE49-F238E27FC236}">
                <a16:creationId xmlns:a16="http://schemas.microsoft.com/office/drawing/2014/main" id="{DB83D704-E975-4441-AA27-A8CDD0B97BE8}"/>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hlinkClick r:id="rId2"/>
            <a:extLst>
              <a:ext uri="{FF2B5EF4-FFF2-40B4-BE49-F238E27FC236}">
                <a16:creationId xmlns:a16="http://schemas.microsoft.com/office/drawing/2014/main" id="{91FD2633-6162-487D-8980-E2FF34C83146}"/>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Date Placeholder 5">
            <a:extLst>
              <a:ext uri="{FF2B5EF4-FFF2-40B4-BE49-F238E27FC236}">
                <a16:creationId xmlns:a16="http://schemas.microsoft.com/office/drawing/2014/main" id="{23B150BA-05CB-4209-96BC-777BAFAB3B70}"/>
              </a:ext>
            </a:extLst>
          </p:cNvPr>
          <p:cNvSpPr>
            <a:spLocks noGrp="1"/>
          </p:cNvSpPr>
          <p:nvPr>
            <p:ph type="dt" sz="half" idx="10"/>
          </p:nvPr>
        </p:nvSpPr>
        <p:spPr/>
        <p:txBody>
          <a:bodyPr/>
          <a:lstStyle/>
          <a:p>
            <a:fld id="{3E2EE1BE-5DAE-48D5-BC17-D5800FFD79AA}" type="datetime3">
              <a:rPr lang="en-GB" smtClean="0"/>
              <a:t>17 December, 2021</a:t>
            </a:fld>
            <a:endParaRPr lang="en-GB"/>
          </a:p>
        </p:txBody>
      </p:sp>
    </p:spTree>
    <p:extLst>
      <p:ext uri="{BB962C8B-B14F-4D97-AF65-F5344CB8AC3E}">
        <p14:creationId xmlns:p14="http://schemas.microsoft.com/office/powerpoint/2010/main" val="2392695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title" idx="4294967295"/>
          </p:nvPr>
        </p:nvSpPr>
        <p:spPr>
          <a:xfrm>
            <a:off x="597371" y="152799"/>
            <a:ext cx="8229600" cy="618125"/>
          </a:xfrm>
        </p:spPr>
        <p:txBody>
          <a:bodyPr>
            <a:noAutofit/>
          </a:bodyPr>
          <a:lstStyle/>
          <a:p>
            <a:r>
              <a:rPr lang="en-US" sz="3200" b="1" dirty="0">
                <a:solidFill>
                  <a:schemeClr val="accent1"/>
                </a:solidFill>
                <a:latin typeface="Comic Sans MS" panose="030F0702030302020204" pitchFamily="66" charset="0"/>
                <a:ea typeface="+mn-ea"/>
                <a:cs typeface="+mn-cs"/>
              </a:rPr>
              <a:t>Limits at infinity</a:t>
            </a:r>
          </a:p>
        </p:txBody>
      </p:sp>
      <p:sp>
        <p:nvSpPr>
          <p:cNvPr id="5" name="40 Rectángulo"/>
          <p:cNvSpPr/>
          <p:nvPr/>
        </p:nvSpPr>
        <p:spPr>
          <a:xfrm>
            <a:off x="317029" y="669563"/>
            <a:ext cx="8745729" cy="1200329"/>
          </a:xfrm>
          <a:prstGeom prst="rect">
            <a:avLst/>
          </a:prstGeom>
        </p:spPr>
        <p:txBody>
          <a:bodyPr wrap="square">
            <a:spAutoFit/>
          </a:bodyPr>
          <a:lstStyle/>
          <a:p>
            <a:r>
              <a:rPr lang="en-US" dirty="0">
                <a:solidFill>
                  <a:schemeClr val="tx2"/>
                </a:solidFill>
                <a:latin typeface="Comic Sans MS" pitchFamily="66" charset="0"/>
              </a:rPr>
              <a:t>In the previous sections we looked at limits at infinity of polynomials, rational expression involving polynomials (algebraic functions).</a:t>
            </a:r>
            <a:endParaRPr lang="en-GB" dirty="0">
              <a:solidFill>
                <a:schemeClr val="tx2"/>
              </a:solidFill>
              <a:latin typeface="Comic Sans MS" pitchFamily="66" charset="0"/>
            </a:endParaRPr>
          </a:p>
        </p:txBody>
      </p:sp>
      <p:sp>
        <p:nvSpPr>
          <p:cNvPr id="10" name="Rectangle 9">
            <a:hlinkClick r:id="rId3"/>
            <a:extLst>
              <a:ext uri="{FF2B5EF4-FFF2-40B4-BE49-F238E27FC236}">
                <a16:creationId xmlns:a16="http://schemas.microsoft.com/office/drawing/2014/main" id="{368753AC-1D1A-45CD-9AD6-9EED124824D3}"/>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hlinkClick r:id="rId3"/>
            <a:extLst>
              <a:ext uri="{FF2B5EF4-FFF2-40B4-BE49-F238E27FC236}">
                <a16:creationId xmlns:a16="http://schemas.microsoft.com/office/drawing/2014/main" id="{8F6A7FD1-1BAC-42BF-821B-E7546EEECE6D}"/>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1E14E792-0D15-498A-922A-B8B6BCA6A56C}"/>
              </a:ext>
            </a:extLst>
          </p:cNvPr>
          <p:cNvSpPr txBox="1"/>
          <p:nvPr/>
        </p:nvSpPr>
        <p:spPr>
          <a:xfrm>
            <a:off x="317028" y="2556027"/>
            <a:ext cx="8745729" cy="830997"/>
          </a:xfrm>
          <a:prstGeom prst="rect">
            <a:avLst/>
          </a:prstGeom>
          <a:noFill/>
        </p:spPr>
        <p:txBody>
          <a:bodyPr wrap="square">
            <a:spAutoFit/>
          </a:bodyPr>
          <a:lstStyle/>
          <a:p>
            <a:r>
              <a:rPr lang="en-US" dirty="0">
                <a:solidFill>
                  <a:schemeClr val="tx2"/>
                </a:solidFill>
                <a:latin typeface="Comic Sans MS" pitchFamily="66" charset="0"/>
              </a:rPr>
              <a:t>The functions we’ll be looking at here are the most common transcendental functions:</a:t>
            </a:r>
            <a:endParaRPr lang="en-GB" dirty="0">
              <a:solidFill>
                <a:schemeClr val="tx2"/>
              </a:solidFill>
              <a:latin typeface="Comic Sans MS" pitchFamily="66" charset="0"/>
            </a:endParaRPr>
          </a:p>
        </p:txBody>
      </p:sp>
      <p:pic>
        <p:nvPicPr>
          <p:cNvPr id="6" name="Picture 5">
            <a:extLst>
              <a:ext uri="{FF2B5EF4-FFF2-40B4-BE49-F238E27FC236}">
                <a16:creationId xmlns:a16="http://schemas.microsoft.com/office/drawing/2014/main" id="{6C1D17A2-4ECB-470D-ADC4-93AC8E096C0E}"/>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1463040" y="3703320"/>
            <a:ext cx="1920240" cy="1440647"/>
          </a:xfrm>
          <a:prstGeom prst="rect">
            <a:avLst/>
          </a:prstGeom>
        </p:spPr>
      </p:pic>
      <p:pic>
        <p:nvPicPr>
          <p:cNvPr id="8" name="Picture 7">
            <a:extLst>
              <a:ext uri="{FF2B5EF4-FFF2-40B4-BE49-F238E27FC236}">
                <a16:creationId xmlns:a16="http://schemas.microsoft.com/office/drawing/2014/main" id="{93DA8B82-2C04-4D8A-9D15-D2330B26D67A}"/>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4622472" y="3703320"/>
            <a:ext cx="1920240" cy="1426352"/>
          </a:xfrm>
          <a:prstGeom prst="rect">
            <a:avLst/>
          </a:prstGeom>
        </p:spPr>
      </p:pic>
      <p:sp>
        <p:nvSpPr>
          <p:cNvPr id="14" name="40 Rectángulo">
            <a:extLst>
              <a:ext uri="{FF2B5EF4-FFF2-40B4-BE49-F238E27FC236}">
                <a16:creationId xmlns:a16="http://schemas.microsoft.com/office/drawing/2014/main" id="{0F60BEA0-3CD8-4AC6-A080-E7982498DB1C}"/>
              </a:ext>
            </a:extLst>
          </p:cNvPr>
          <p:cNvSpPr/>
          <p:nvPr/>
        </p:nvSpPr>
        <p:spPr>
          <a:xfrm>
            <a:off x="317029" y="1799269"/>
            <a:ext cx="8588769" cy="830997"/>
          </a:xfrm>
          <a:prstGeom prst="rect">
            <a:avLst/>
          </a:prstGeom>
        </p:spPr>
        <p:txBody>
          <a:bodyPr wrap="square">
            <a:spAutoFit/>
          </a:bodyPr>
          <a:lstStyle/>
          <a:p>
            <a:r>
              <a:rPr lang="en-US" dirty="0">
                <a:solidFill>
                  <a:schemeClr val="tx2"/>
                </a:solidFill>
                <a:latin typeface="Comic Sans MS" pitchFamily="66" charset="0"/>
              </a:rPr>
              <a:t>In this section we want to take a look at some other types of functions (transcendental functions).</a:t>
            </a:r>
            <a:endParaRPr lang="en-GB" dirty="0">
              <a:solidFill>
                <a:schemeClr val="tx2"/>
              </a:solidFill>
              <a:latin typeface="Comic Sans MS" pitchFamily="66" charset="0"/>
            </a:endParaRPr>
          </a:p>
        </p:txBody>
      </p:sp>
      <p:pic>
        <p:nvPicPr>
          <p:cNvPr id="3" name="Picture 2">
            <a:extLst>
              <a:ext uri="{FF2B5EF4-FFF2-40B4-BE49-F238E27FC236}">
                <a16:creationId xmlns:a16="http://schemas.microsoft.com/office/drawing/2014/main" id="{60F65064-8E01-4E93-A713-98D13E6845BA}"/>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518879" y="5257800"/>
            <a:ext cx="1920240" cy="1242328"/>
          </a:xfrm>
          <a:prstGeom prst="rect">
            <a:avLst/>
          </a:prstGeom>
        </p:spPr>
      </p:pic>
      <p:pic>
        <p:nvPicPr>
          <p:cNvPr id="9" name="Picture 8">
            <a:extLst>
              <a:ext uri="{FF2B5EF4-FFF2-40B4-BE49-F238E27FC236}">
                <a16:creationId xmlns:a16="http://schemas.microsoft.com/office/drawing/2014/main" id="{06F7BED2-D325-4EB4-83C0-3CAAEBDE3C4A}"/>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3510552" y="5257800"/>
            <a:ext cx="1920240" cy="1259415"/>
          </a:xfrm>
          <a:prstGeom prst="rect">
            <a:avLst/>
          </a:prstGeom>
        </p:spPr>
      </p:pic>
      <p:pic>
        <p:nvPicPr>
          <p:cNvPr id="18" name="Picture 17">
            <a:extLst>
              <a:ext uri="{FF2B5EF4-FFF2-40B4-BE49-F238E27FC236}">
                <a16:creationId xmlns:a16="http://schemas.microsoft.com/office/drawing/2014/main" id="{CDDB660E-9094-464E-BF35-5857921D8098}"/>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6156960" y="5262169"/>
            <a:ext cx="1920240" cy="1314715"/>
          </a:xfrm>
          <a:prstGeom prst="rect">
            <a:avLst/>
          </a:prstGeom>
        </p:spPr>
      </p:pic>
      <p:pic>
        <p:nvPicPr>
          <p:cNvPr id="20" name="Picture 19">
            <a:extLst>
              <a:ext uri="{FF2B5EF4-FFF2-40B4-BE49-F238E27FC236}">
                <a16:creationId xmlns:a16="http://schemas.microsoft.com/office/drawing/2014/main" id="{3C273C1A-CCB7-4322-B6ED-276C56581DAA}"/>
              </a:ext>
            </a:extLst>
          </p:cNvPr>
          <p:cNvPicPr>
            <a:picLocks noChangeAspect="1"/>
          </p:cNvPicPr>
          <p:nvPr/>
        </p:nvPicPr>
        <p:blipFill rotWithShape="1">
          <a:blip r:embed="rId9" cstate="print">
            <a:extLst>
              <a:ext uri="{28A0092B-C50C-407E-A947-70E740481C1C}">
                <a14:useLocalDpi xmlns:a14="http://schemas.microsoft.com/office/drawing/2010/main"/>
              </a:ext>
            </a:extLst>
          </a:blip>
          <a:srcRect/>
          <a:stretch/>
        </p:blipFill>
        <p:spPr>
          <a:xfrm>
            <a:off x="6985558" y="3703320"/>
            <a:ext cx="1920240" cy="1295215"/>
          </a:xfrm>
          <a:prstGeom prst="rect">
            <a:avLst/>
          </a:prstGeom>
        </p:spPr>
      </p:pic>
      <mc:AlternateContent xmlns:mc="http://schemas.openxmlformats.org/markup-compatibility/2006" xmlns:a14="http://schemas.microsoft.com/office/drawing/2010/main">
        <mc:Choice Requires="a14">
          <p:sp>
            <p:nvSpPr>
              <p:cNvPr id="17" name="Rectangle 5">
                <a:extLst>
                  <a:ext uri="{FF2B5EF4-FFF2-40B4-BE49-F238E27FC236}">
                    <a16:creationId xmlns:a16="http://schemas.microsoft.com/office/drawing/2014/main" id="{7D3B4D91-494B-4B0F-99FC-0CF3C877D281}"/>
                  </a:ext>
                </a:extLst>
              </p:cNvPr>
              <p:cNvSpPr txBox="1">
                <a:spLocks noChangeArrowheads="1"/>
              </p:cNvSpPr>
              <p:nvPr/>
            </p:nvSpPr>
            <p:spPr>
              <a:xfrm>
                <a:off x="665495" y="3860054"/>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𝑒</m:t>
                          </m:r>
                        </m:e>
                        <m:sup>
                          <m:r>
                            <a:rPr lang="en-US" b="0" i="1" smtClean="0">
                              <a:solidFill>
                                <a:schemeClr val="tx2"/>
                              </a:solidFill>
                              <a:latin typeface="Cambria Math" panose="02040503050406030204" pitchFamily="18" charset="0"/>
                            </a:rPr>
                            <m:t>𝑥</m:t>
                          </m:r>
                        </m:sup>
                      </m:sSup>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17" name="Rectangle 5">
                <a:extLst>
                  <a:ext uri="{FF2B5EF4-FFF2-40B4-BE49-F238E27FC236}">
                    <a16:creationId xmlns:a16="http://schemas.microsoft.com/office/drawing/2014/main" id="{7D3B4D91-494B-4B0F-99FC-0CF3C877D281}"/>
                  </a:ext>
                </a:extLst>
              </p:cNvPr>
              <p:cNvSpPr txBox="1">
                <a:spLocks noRot="1" noChangeAspect="1" noMove="1" noResize="1" noEditPoints="1" noAdjustHandles="1" noChangeArrowheads="1" noChangeShapeType="1" noTextEdit="1"/>
              </p:cNvSpPr>
              <p:nvPr/>
            </p:nvSpPr>
            <p:spPr>
              <a:xfrm>
                <a:off x="665495" y="3860054"/>
                <a:ext cx="1529963" cy="490873"/>
              </a:xfrm>
              <a:prstGeom prst="rect">
                <a:avLst/>
              </a:prstGeom>
              <a:blipFill>
                <a:blip r:embed="rId10"/>
                <a:stretch>
                  <a:fillRect l="-9163" b="-2716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ectangle 5">
                <a:extLst>
                  <a:ext uri="{FF2B5EF4-FFF2-40B4-BE49-F238E27FC236}">
                    <a16:creationId xmlns:a16="http://schemas.microsoft.com/office/drawing/2014/main" id="{5CF8E85F-8364-4326-AE6D-568ECE42E6CA}"/>
                  </a:ext>
                </a:extLst>
              </p:cNvPr>
              <p:cNvSpPr txBox="1">
                <a:spLocks noChangeArrowheads="1"/>
              </p:cNvSpPr>
              <p:nvPr/>
            </p:nvSpPr>
            <p:spPr>
              <a:xfrm>
                <a:off x="3807018" y="3713852"/>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𝑒</m:t>
                          </m:r>
                        </m:e>
                        <m:sup>
                          <m:r>
                            <a:rPr lang="en-US" b="0" i="1" smtClean="0">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𝑥</m:t>
                          </m:r>
                        </m:sup>
                      </m:sSup>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1" name="Rectangle 5">
                <a:extLst>
                  <a:ext uri="{FF2B5EF4-FFF2-40B4-BE49-F238E27FC236}">
                    <a16:creationId xmlns:a16="http://schemas.microsoft.com/office/drawing/2014/main" id="{5CF8E85F-8364-4326-AE6D-568ECE42E6CA}"/>
                  </a:ext>
                </a:extLst>
              </p:cNvPr>
              <p:cNvSpPr txBox="1">
                <a:spLocks noRot="1" noChangeAspect="1" noMove="1" noResize="1" noEditPoints="1" noAdjustHandles="1" noChangeArrowheads="1" noChangeShapeType="1" noTextEdit="1"/>
              </p:cNvSpPr>
              <p:nvPr/>
            </p:nvSpPr>
            <p:spPr>
              <a:xfrm>
                <a:off x="3807018" y="3713852"/>
                <a:ext cx="1529963" cy="490873"/>
              </a:xfrm>
              <a:prstGeom prst="rect">
                <a:avLst/>
              </a:prstGeom>
              <a:blipFill>
                <a:blip r:embed="rId11"/>
                <a:stretch>
                  <a:fillRect l="-9600" b="-2716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Rectangle 5">
                <a:extLst>
                  <a:ext uri="{FF2B5EF4-FFF2-40B4-BE49-F238E27FC236}">
                    <a16:creationId xmlns:a16="http://schemas.microsoft.com/office/drawing/2014/main" id="{16A07F32-3419-4424-9987-DA7C34E63E9C}"/>
                  </a:ext>
                </a:extLst>
              </p:cNvPr>
              <p:cNvSpPr txBox="1">
                <a:spLocks noChangeArrowheads="1"/>
              </p:cNvSpPr>
              <p:nvPr/>
            </p:nvSpPr>
            <p:spPr>
              <a:xfrm>
                <a:off x="7361724" y="3397300"/>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ln</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13" name="Rectangle 5">
                <a:extLst>
                  <a:ext uri="{FF2B5EF4-FFF2-40B4-BE49-F238E27FC236}">
                    <a16:creationId xmlns:a16="http://schemas.microsoft.com/office/drawing/2014/main" id="{16A07F32-3419-4424-9987-DA7C34E63E9C}"/>
                  </a:ext>
                </a:extLst>
              </p:cNvPr>
              <p:cNvSpPr txBox="1">
                <a:spLocks noRot="1" noChangeAspect="1" noMove="1" noResize="1" noEditPoints="1" noAdjustHandles="1" noChangeArrowheads="1" noChangeShapeType="1" noTextEdit="1"/>
              </p:cNvSpPr>
              <p:nvPr/>
            </p:nvSpPr>
            <p:spPr>
              <a:xfrm>
                <a:off x="7361724" y="3397300"/>
                <a:ext cx="1529963" cy="490873"/>
              </a:xfrm>
              <a:prstGeom prst="rect">
                <a:avLst/>
              </a:prstGeom>
              <a:blipFill>
                <a:blip r:embed="rId12"/>
                <a:stretch>
                  <a:fillRect l="-9562" r="-398" b="-2716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ectangle 5">
                <a:extLst>
                  <a:ext uri="{FF2B5EF4-FFF2-40B4-BE49-F238E27FC236}">
                    <a16:creationId xmlns:a16="http://schemas.microsoft.com/office/drawing/2014/main" id="{CC122EBD-CB34-4944-ACB2-FB32FE3FBC3F}"/>
                  </a:ext>
                </a:extLst>
              </p:cNvPr>
              <p:cNvSpPr txBox="1">
                <a:spLocks noChangeArrowheads="1"/>
              </p:cNvSpPr>
              <p:nvPr/>
            </p:nvSpPr>
            <p:spPr>
              <a:xfrm>
                <a:off x="1385934" y="5129672"/>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sin</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2" name="Rectangle 5">
                <a:extLst>
                  <a:ext uri="{FF2B5EF4-FFF2-40B4-BE49-F238E27FC236}">
                    <a16:creationId xmlns:a16="http://schemas.microsoft.com/office/drawing/2014/main" id="{CC122EBD-CB34-4944-ACB2-FB32FE3FBC3F}"/>
                  </a:ext>
                </a:extLst>
              </p:cNvPr>
              <p:cNvSpPr txBox="1">
                <a:spLocks noRot="1" noChangeAspect="1" noMove="1" noResize="1" noEditPoints="1" noAdjustHandles="1" noChangeArrowheads="1" noChangeShapeType="1" noTextEdit="1"/>
              </p:cNvSpPr>
              <p:nvPr/>
            </p:nvSpPr>
            <p:spPr>
              <a:xfrm>
                <a:off x="1385934" y="5129672"/>
                <a:ext cx="1693450" cy="490873"/>
              </a:xfrm>
              <a:prstGeom prst="rect">
                <a:avLst/>
              </a:prstGeom>
              <a:blipFill>
                <a:blip r:embed="rId13"/>
                <a:stretch>
                  <a:fillRect l="-8273" b="-283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5">
                <a:extLst>
                  <a:ext uri="{FF2B5EF4-FFF2-40B4-BE49-F238E27FC236}">
                    <a16:creationId xmlns:a16="http://schemas.microsoft.com/office/drawing/2014/main" id="{414B1538-7569-431C-8A82-0B45CCCEB91C}"/>
                  </a:ext>
                </a:extLst>
              </p:cNvPr>
              <p:cNvSpPr txBox="1">
                <a:spLocks noChangeArrowheads="1"/>
              </p:cNvSpPr>
              <p:nvPr/>
            </p:nvSpPr>
            <p:spPr>
              <a:xfrm>
                <a:off x="3737342" y="6227741"/>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cos</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3" name="Rectangle 5">
                <a:extLst>
                  <a:ext uri="{FF2B5EF4-FFF2-40B4-BE49-F238E27FC236}">
                    <a16:creationId xmlns:a16="http://schemas.microsoft.com/office/drawing/2014/main" id="{414B1538-7569-431C-8A82-0B45CCCEB91C}"/>
                  </a:ext>
                </a:extLst>
              </p:cNvPr>
              <p:cNvSpPr txBox="1">
                <a:spLocks noRot="1" noChangeAspect="1" noMove="1" noResize="1" noEditPoints="1" noAdjustHandles="1" noChangeArrowheads="1" noChangeShapeType="1" noTextEdit="1"/>
              </p:cNvSpPr>
              <p:nvPr/>
            </p:nvSpPr>
            <p:spPr>
              <a:xfrm>
                <a:off x="3737342" y="6227741"/>
                <a:ext cx="1693450" cy="490873"/>
              </a:xfrm>
              <a:prstGeom prst="rect">
                <a:avLst/>
              </a:prstGeom>
              <a:blipFill>
                <a:blip r:embed="rId14"/>
                <a:stretch>
                  <a:fillRect l="-8273" r="-1439" b="-287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Rectangle 5">
                <a:extLst>
                  <a:ext uri="{FF2B5EF4-FFF2-40B4-BE49-F238E27FC236}">
                    <a16:creationId xmlns:a16="http://schemas.microsoft.com/office/drawing/2014/main" id="{7E2DB99D-A809-4E3C-ABF4-7B6D966C656A}"/>
                  </a:ext>
                </a:extLst>
              </p:cNvPr>
              <p:cNvSpPr txBox="1">
                <a:spLocks noChangeArrowheads="1"/>
              </p:cNvSpPr>
              <p:nvPr/>
            </p:nvSpPr>
            <p:spPr>
              <a:xfrm>
                <a:off x="7198237" y="4837905"/>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tan</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4" name="Rectangle 5">
                <a:extLst>
                  <a:ext uri="{FF2B5EF4-FFF2-40B4-BE49-F238E27FC236}">
                    <a16:creationId xmlns:a16="http://schemas.microsoft.com/office/drawing/2014/main" id="{7E2DB99D-A809-4E3C-ABF4-7B6D966C656A}"/>
                  </a:ext>
                </a:extLst>
              </p:cNvPr>
              <p:cNvSpPr txBox="1">
                <a:spLocks noRot="1" noChangeAspect="1" noMove="1" noResize="1" noEditPoints="1" noAdjustHandles="1" noChangeArrowheads="1" noChangeShapeType="1" noTextEdit="1"/>
              </p:cNvSpPr>
              <p:nvPr/>
            </p:nvSpPr>
            <p:spPr>
              <a:xfrm>
                <a:off x="7198237" y="4837905"/>
                <a:ext cx="1693450" cy="490873"/>
              </a:xfrm>
              <a:prstGeom prst="rect">
                <a:avLst/>
              </a:prstGeom>
              <a:blipFill>
                <a:blip r:embed="rId15"/>
                <a:stretch>
                  <a:fillRect l="-8633" r="-719" b="-28750"/>
                </a:stretch>
              </a:blipFill>
            </p:spPr>
            <p:txBody>
              <a:bodyPr/>
              <a:lstStyle/>
              <a:p>
                <a:r>
                  <a:rPr lang="en-GB">
                    <a:noFill/>
                  </a:rPr>
                  <a:t> </a:t>
                </a:r>
              </a:p>
            </p:txBody>
          </p:sp>
        </mc:Fallback>
      </mc:AlternateContent>
      <p:sp>
        <p:nvSpPr>
          <p:cNvPr id="25" name="TextBox 24">
            <a:extLst>
              <a:ext uri="{FF2B5EF4-FFF2-40B4-BE49-F238E27FC236}">
                <a16:creationId xmlns:a16="http://schemas.microsoft.com/office/drawing/2014/main" id="{8A728ECC-5994-47C7-83D8-3CA6C7D64FE7}"/>
              </a:ext>
            </a:extLst>
          </p:cNvPr>
          <p:cNvSpPr txBox="1"/>
          <p:nvPr/>
        </p:nvSpPr>
        <p:spPr>
          <a:xfrm>
            <a:off x="4046143" y="2920168"/>
            <a:ext cx="2002965" cy="461665"/>
          </a:xfrm>
          <a:prstGeom prst="rect">
            <a:avLst/>
          </a:prstGeom>
          <a:noFill/>
        </p:spPr>
        <p:txBody>
          <a:bodyPr wrap="square">
            <a:spAutoFit/>
          </a:bodyPr>
          <a:lstStyle/>
          <a:p>
            <a:r>
              <a:rPr lang="en-US" dirty="0">
                <a:solidFill>
                  <a:schemeClr val="tx2"/>
                </a:solidFill>
                <a:latin typeface="Comic Sans MS" pitchFamily="66" charset="0"/>
              </a:rPr>
              <a:t>exponential, </a:t>
            </a:r>
            <a:endParaRPr lang="en-GB" dirty="0">
              <a:solidFill>
                <a:schemeClr val="tx2"/>
              </a:solidFill>
              <a:latin typeface="Comic Sans MS" pitchFamily="66" charset="0"/>
            </a:endParaRPr>
          </a:p>
        </p:txBody>
      </p:sp>
      <p:sp>
        <p:nvSpPr>
          <p:cNvPr id="26" name="TextBox 25">
            <a:extLst>
              <a:ext uri="{FF2B5EF4-FFF2-40B4-BE49-F238E27FC236}">
                <a16:creationId xmlns:a16="http://schemas.microsoft.com/office/drawing/2014/main" id="{3F8CD122-A250-4A22-BE1C-45CA6CA8C67D}"/>
              </a:ext>
            </a:extLst>
          </p:cNvPr>
          <p:cNvSpPr txBox="1"/>
          <p:nvPr/>
        </p:nvSpPr>
        <p:spPr>
          <a:xfrm>
            <a:off x="317026" y="2918018"/>
            <a:ext cx="8081385" cy="830997"/>
          </a:xfrm>
          <a:prstGeom prst="rect">
            <a:avLst/>
          </a:prstGeom>
          <a:noFill/>
        </p:spPr>
        <p:txBody>
          <a:bodyPr wrap="square">
            <a:spAutoFit/>
          </a:bodyPr>
          <a:lstStyle/>
          <a:p>
            <a:pPr indent="7315200"/>
            <a:r>
              <a:rPr lang="en-US" dirty="0">
                <a:solidFill>
                  <a:schemeClr val="tx2"/>
                </a:solidFill>
                <a:latin typeface="Comic Sans MS" pitchFamily="66" charset="0"/>
              </a:rPr>
              <a:t>and </a:t>
            </a:r>
          </a:p>
          <a:p>
            <a:r>
              <a:rPr lang="en-US" dirty="0">
                <a:solidFill>
                  <a:schemeClr val="tx2"/>
                </a:solidFill>
                <a:latin typeface="Comic Sans MS" pitchFamily="66" charset="0"/>
              </a:rPr>
              <a:t>trigonometric functions.</a:t>
            </a:r>
            <a:endParaRPr lang="en-GB" dirty="0">
              <a:solidFill>
                <a:schemeClr val="tx2"/>
              </a:solidFill>
              <a:latin typeface="Comic Sans MS" pitchFamily="66" charset="0"/>
            </a:endParaRPr>
          </a:p>
        </p:txBody>
      </p:sp>
      <p:sp>
        <p:nvSpPr>
          <p:cNvPr id="27" name="TextBox 26">
            <a:extLst>
              <a:ext uri="{FF2B5EF4-FFF2-40B4-BE49-F238E27FC236}">
                <a16:creationId xmlns:a16="http://schemas.microsoft.com/office/drawing/2014/main" id="{E9350741-E2CB-4240-B3B1-3EAB1DF0C2CC}"/>
              </a:ext>
            </a:extLst>
          </p:cNvPr>
          <p:cNvSpPr txBox="1"/>
          <p:nvPr/>
        </p:nvSpPr>
        <p:spPr>
          <a:xfrm>
            <a:off x="5839323" y="2918283"/>
            <a:ext cx="2405014" cy="461665"/>
          </a:xfrm>
          <a:prstGeom prst="rect">
            <a:avLst/>
          </a:prstGeom>
          <a:noFill/>
        </p:spPr>
        <p:txBody>
          <a:bodyPr wrap="square">
            <a:spAutoFit/>
          </a:bodyPr>
          <a:lstStyle/>
          <a:p>
            <a:r>
              <a:rPr lang="en-US" dirty="0">
                <a:solidFill>
                  <a:schemeClr val="tx2"/>
                </a:solidFill>
                <a:latin typeface="Comic Sans MS" pitchFamily="66" charset="0"/>
              </a:rPr>
              <a:t>logarithmic, </a:t>
            </a:r>
            <a:endParaRPr lang="en-GB" dirty="0">
              <a:solidFill>
                <a:schemeClr val="tx2"/>
              </a:solidFill>
              <a:latin typeface="Comic Sans MS" pitchFamily="66" charset="0"/>
            </a:endParaRPr>
          </a:p>
        </p:txBody>
      </p:sp>
    </p:spTree>
    <p:custDataLst>
      <p:tags r:id="rId1"/>
    </p:custDataLst>
    <p:extLst>
      <p:ext uri="{BB962C8B-B14F-4D97-AF65-F5344CB8AC3E}">
        <p14:creationId xmlns:p14="http://schemas.microsoft.com/office/powerpoint/2010/main" val="4063943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4" grpId="0"/>
      <p:bldP spid="17" grpId="0"/>
      <p:bldP spid="21" grpId="0"/>
      <p:bldP spid="13" grpId="0"/>
      <p:bldP spid="22" grpId="0"/>
      <p:bldP spid="23" grpId="0"/>
      <p:bldP spid="24" grpId="0"/>
      <p:bldP spid="25" grpId="0"/>
      <p:bldP spid="26"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B7AF7F6B-94B9-44B9-8337-3E08574A53CC}"/>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530352" y="3142048"/>
            <a:ext cx="4041648" cy="3378817"/>
          </a:xfrm>
          <a:prstGeom prst="rect">
            <a:avLst/>
          </a:prstGeom>
        </p:spPr>
      </p:pic>
      <p:sp>
        <p:nvSpPr>
          <p:cNvPr id="3" name="TextBox 2">
            <a:extLst>
              <a:ext uri="{FF2B5EF4-FFF2-40B4-BE49-F238E27FC236}">
                <a16:creationId xmlns:a16="http://schemas.microsoft.com/office/drawing/2014/main" id="{251A14BC-3524-4F78-AD04-1340393AC17B}"/>
              </a:ext>
            </a:extLst>
          </p:cNvPr>
          <p:cNvSpPr txBox="1"/>
          <p:nvPr/>
        </p:nvSpPr>
        <p:spPr>
          <a:xfrm>
            <a:off x="330084" y="994456"/>
            <a:ext cx="8229600" cy="461665"/>
          </a:xfrm>
          <a:prstGeom prst="rect">
            <a:avLst/>
          </a:prstGeom>
          <a:noFill/>
        </p:spPr>
        <p:txBody>
          <a:bodyPr wrap="square">
            <a:spAutoFit/>
          </a:bodyPr>
          <a:lstStyle/>
          <a:p>
            <a:pPr algn="l"/>
            <a:r>
              <a:rPr lang="en-US" dirty="0">
                <a:solidFill>
                  <a:schemeClr val="tx2"/>
                </a:solidFill>
                <a:latin typeface="Comic Sans MS" pitchFamily="66" charset="0"/>
              </a:rPr>
              <a:t>A logarithmic function is a function in the form,</a:t>
            </a:r>
          </a:p>
        </p:txBody>
      </p:sp>
      <p:sp>
        <p:nvSpPr>
          <p:cNvPr id="4" name="Rectangle 5">
            <a:extLst>
              <a:ext uri="{FF2B5EF4-FFF2-40B4-BE49-F238E27FC236}">
                <a16:creationId xmlns:a16="http://schemas.microsoft.com/office/drawing/2014/main" id="{6AB076BA-CF3A-4DBA-B046-6B1787E9C2A5}"/>
              </a:ext>
            </a:extLst>
          </p:cNvPr>
          <p:cNvSpPr txBox="1">
            <a:spLocks noChangeArrowheads="1"/>
          </p:cNvSpPr>
          <p:nvPr/>
        </p:nvSpPr>
        <p:spPr>
          <a:xfrm>
            <a:off x="330084" y="138731"/>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Logarithmic function</a:t>
            </a:r>
          </a:p>
        </p:txBody>
      </p:sp>
      <mc:AlternateContent xmlns:mc="http://schemas.openxmlformats.org/markup-compatibility/2006" xmlns:a14="http://schemas.microsoft.com/office/drawing/2010/main">
        <mc:Choice Requires="a14">
          <p:sp>
            <p:nvSpPr>
              <p:cNvPr id="5" name="Rectangle 5">
                <a:extLst>
                  <a:ext uri="{FF2B5EF4-FFF2-40B4-BE49-F238E27FC236}">
                    <a16:creationId xmlns:a16="http://schemas.microsoft.com/office/drawing/2014/main" id="{7645EB52-0551-458E-8263-78F75DF0EE6B}"/>
                  </a:ext>
                </a:extLst>
              </p:cNvPr>
              <p:cNvSpPr txBox="1">
                <a:spLocks noChangeArrowheads="1"/>
              </p:cNvSpPr>
              <p:nvPr/>
            </p:nvSpPr>
            <p:spPr>
              <a:xfrm>
                <a:off x="3748619" y="1228630"/>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ln</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5" name="Rectangle 5">
                <a:extLst>
                  <a:ext uri="{FF2B5EF4-FFF2-40B4-BE49-F238E27FC236}">
                    <a16:creationId xmlns:a16="http://schemas.microsoft.com/office/drawing/2014/main" id="{7645EB52-0551-458E-8263-78F75DF0EE6B}"/>
                  </a:ext>
                </a:extLst>
              </p:cNvPr>
              <p:cNvSpPr txBox="1">
                <a:spLocks noRot="1" noChangeAspect="1" noMove="1" noResize="1" noEditPoints="1" noAdjustHandles="1" noChangeArrowheads="1" noChangeShapeType="1" noTextEdit="1"/>
              </p:cNvSpPr>
              <p:nvPr/>
            </p:nvSpPr>
            <p:spPr>
              <a:xfrm>
                <a:off x="3748619" y="1228630"/>
                <a:ext cx="1529963" cy="490873"/>
              </a:xfrm>
              <a:prstGeom prst="rect">
                <a:avLst/>
              </a:prstGeom>
              <a:blipFill>
                <a:blip r:embed="rId3"/>
                <a:stretch>
                  <a:fillRect l="-9562" r="-398" b="-287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ECE101-6BDC-49FB-8594-15E312BE533D}"/>
                  </a:ext>
                </a:extLst>
              </p:cNvPr>
              <p:cNvSpPr txBox="1"/>
              <p:nvPr/>
            </p:nvSpPr>
            <p:spPr>
              <a:xfrm>
                <a:off x="330084" y="1683613"/>
                <a:ext cx="8549131" cy="461665"/>
              </a:xfrm>
              <a:prstGeom prst="rect">
                <a:avLst/>
              </a:prstGeom>
              <a:noFill/>
            </p:spPr>
            <p:txBody>
              <a:bodyPr wrap="square">
                <a:spAutoFit/>
              </a:bodyPr>
              <a:lstStyle/>
              <a:p>
                <a:r>
                  <a:rPr lang="en-US" dirty="0">
                    <a:solidFill>
                      <a:schemeClr val="tx2"/>
                    </a:solidFill>
                    <a:latin typeface="Comic Sans MS" pitchFamily="66" charset="0"/>
                  </a:rPr>
                  <a:t>Sketching the graph of the exponential function </a:t>
                </a:r>
                <a14:m>
                  <m:oMath xmlns:m="http://schemas.openxmlformats.org/officeDocument/2006/math">
                    <m:r>
                      <a:rPr lang="en-US" i="1">
                        <a:solidFill>
                          <a:schemeClr val="tx2"/>
                        </a:solidFill>
                        <a:latin typeface="Cambria Math" panose="02040503050406030204" pitchFamily="18" charset="0"/>
                      </a:rPr>
                      <m:t>𝑓</m:t>
                    </m:r>
                    <m:d>
                      <m:dPr>
                        <m:ctrlPr>
                          <a:rPr lang="en-US" i="1">
                            <a:solidFill>
                              <a:schemeClr val="tx2"/>
                            </a:solidFill>
                            <a:latin typeface="Cambria Math" panose="02040503050406030204" pitchFamily="18" charset="0"/>
                          </a:rPr>
                        </m:ctrlPr>
                      </m:dPr>
                      <m:e>
                        <m:r>
                          <a:rPr lang="en-US" i="1">
                            <a:solidFill>
                              <a:schemeClr val="tx2"/>
                            </a:solidFill>
                            <a:latin typeface="Cambria Math" panose="02040503050406030204" pitchFamily="18" charset="0"/>
                          </a:rPr>
                          <m:t>𝑥</m:t>
                        </m:r>
                      </m:e>
                    </m:d>
                    <m:r>
                      <a:rPr lang="en-US" i="1">
                        <a:solidFill>
                          <a:schemeClr val="tx2"/>
                        </a:solidFill>
                        <a:latin typeface="Cambria Math" panose="02040503050406030204" pitchFamily="18" charset="0"/>
                      </a:rPr>
                      <m:t>=</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𝑒</m:t>
                        </m:r>
                      </m:e>
                      <m:sup>
                        <m:r>
                          <a:rPr lang="en-US" i="1">
                            <a:solidFill>
                              <a:schemeClr val="tx2"/>
                            </a:solidFill>
                            <a:latin typeface="Cambria Math" panose="02040503050406030204" pitchFamily="18" charset="0"/>
                          </a:rPr>
                          <m:t>𝑥</m:t>
                        </m:r>
                      </m:sup>
                    </m:sSup>
                  </m:oMath>
                </a14:m>
                <a:endParaRPr lang="en-US" i="1" dirty="0">
                  <a:solidFill>
                    <a:schemeClr val="tx2"/>
                  </a:solidFill>
                  <a:cs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25ECE101-6BDC-49FB-8594-15E312BE533D}"/>
                  </a:ext>
                </a:extLst>
              </p:cNvPr>
              <p:cNvSpPr txBox="1">
                <a:spLocks noRot="1" noChangeAspect="1" noMove="1" noResize="1" noEditPoints="1" noAdjustHandles="1" noChangeArrowheads="1" noChangeShapeType="1" noTextEdit="1"/>
              </p:cNvSpPr>
              <p:nvPr/>
            </p:nvSpPr>
            <p:spPr>
              <a:xfrm>
                <a:off x="330084" y="1683613"/>
                <a:ext cx="8549131" cy="461665"/>
              </a:xfrm>
              <a:prstGeom prst="rect">
                <a:avLst/>
              </a:prstGeom>
              <a:blipFill>
                <a:blip r:embed="rId4"/>
                <a:stretch>
                  <a:fillRect l="-1069" t="-9211" b="-3026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ectangle 5">
                <a:extLst>
                  <a:ext uri="{FF2B5EF4-FFF2-40B4-BE49-F238E27FC236}">
                    <a16:creationId xmlns:a16="http://schemas.microsoft.com/office/drawing/2014/main" id="{4FD70594-B4C5-41B4-B296-C9CE6779D9D6}"/>
                  </a:ext>
                </a:extLst>
              </p:cNvPr>
              <p:cNvSpPr txBox="1">
                <a:spLocks noChangeArrowheads="1"/>
              </p:cNvSpPr>
              <p:nvPr/>
            </p:nvSpPr>
            <p:spPr>
              <a:xfrm>
                <a:off x="829231" y="4116038"/>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rgbClr val="0000CC"/>
                          </a:solidFill>
                          <a:latin typeface="Cambria Math" panose="02040503050406030204" pitchFamily="18" charset="0"/>
                        </a:rPr>
                        <m:t>𝑓</m:t>
                      </m:r>
                      <m:d>
                        <m:dPr>
                          <m:ctrlPr>
                            <a:rPr lang="en-US" b="0" i="1" smtClean="0">
                              <a:solidFill>
                                <a:srgbClr val="0000CC"/>
                              </a:solidFill>
                              <a:latin typeface="Cambria Math" panose="02040503050406030204" pitchFamily="18" charset="0"/>
                            </a:rPr>
                          </m:ctrlPr>
                        </m:dPr>
                        <m:e>
                          <m:r>
                            <a:rPr lang="en-US" b="0" i="1" smtClean="0">
                              <a:solidFill>
                                <a:srgbClr val="0000CC"/>
                              </a:solidFill>
                              <a:latin typeface="Cambria Math" panose="02040503050406030204" pitchFamily="18" charset="0"/>
                            </a:rPr>
                            <m:t>𝑥</m:t>
                          </m:r>
                        </m:e>
                      </m:d>
                      <m:r>
                        <a:rPr lang="en-US" b="0" i="1" smtClean="0">
                          <a:solidFill>
                            <a:srgbClr val="0000CC"/>
                          </a:solidFill>
                          <a:latin typeface="Cambria Math" panose="02040503050406030204" pitchFamily="18" charset="0"/>
                        </a:rPr>
                        <m:t>=</m:t>
                      </m:r>
                      <m:sSup>
                        <m:sSupPr>
                          <m:ctrlPr>
                            <a:rPr lang="en-US" i="1" smtClean="0">
                              <a:solidFill>
                                <a:srgbClr val="0000CC"/>
                              </a:solidFill>
                              <a:latin typeface="Cambria Math" panose="02040503050406030204" pitchFamily="18" charset="0"/>
                            </a:rPr>
                          </m:ctrlPr>
                        </m:sSupPr>
                        <m:e>
                          <m:r>
                            <a:rPr lang="en-US" b="0" i="1" smtClean="0">
                              <a:solidFill>
                                <a:srgbClr val="0000CC"/>
                              </a:solidFill>
                              <a:latin typeface="Cambria Math" panose="02040503050406030204" pitchFamily="18" charset="0"/>
                            </a:rPr>
                            <m:t>𝑒</m:t>
                          </m:r>
                        </m:e>
                        <m:sup>
                          <m:r>
                            <a:rPr lang="en-US" b="0" i="1" smtClean="0">
                              <a:solidFill>
                                <a:srgbClr val="0000CC"/>
                              </a:solidFill>
                              <a:latin typeface="Cambria Math" panose="02040503050406030204" pitchFamily="18" charset="0"/>
                            </a:rPr>
                            <m:t>𝑥</m:t>
                          </m:r>
                        </m:sup>
                      </m:sSup>
                    </m:oMath>
                  </m:oMathPara>
                </a14:m>
                <a:endParaRPr lang="en-US" sz="2400" i="1" dirty="0">
                  <a:solidFill>
                    <a:srgbClr val="0000CC"/>
                  </a:solidFill>
                  <a:latin typeface="Times New Roman" panose="02020603050405020304" pitchFamily="18" charset="0"/>
                  <a:ea typeface="+mj-ea"/>
                  <a:cs typeface="Times New Roman" panose="02020603050405020304" pitchFamily="18" charset="0"/>
                </a:endParaRPr>
              </a:p>
            </p:txBody>
          </p:sp>
        </mc:Choice>
        <mc:Fallback xmlns="">
          <p:sp>
            <p:nvSpPr>
              <p:cNvPr id="8" name="Rectangle 5">
                <a:extLst>
                  <a:ext uri="{FF2B5EF4-FFF2-40B4-BE49-F238E27FC236}">
                    <a16:creationId xmlns:a16="http://schemas.microsoft.com/office/drawing/2014/main" id="{4FD70594-B4C5-41B4-B296-C9CE6779D9D6}"/>
                  </a:ext>
                </a:extLst>
              </p:cNvPr>
              <p:cNvSpPr txBox="1">
                <a:spLocks noRot="1" noChangeAspect="1" noMove="1" noResize="1" noEditPoints="1" noAdjustHandles="1" noChangeArrowheads="1" noChangeShapeType="1" noTextEdit="1"/>
              </p:cNvSpPr>
              <p:nvPr/>
            </p:nvSpPr>
            <p:spPr>
              <a:xfrm>
                <a:off x="829231" y="4116038"/>
                <a:ext cx="1529963" cy="490873"/>
              </a:xfrm>
              <a:prstGeom prst="rect">
                <a:avLst/>
              </a:prstGeom>
              <a:blipFill>
                <a:blip r:embed="rId5"/>
                <a:stretch>
                  <a:fillRect l="-9163" b="-27160"/>
                </a:stretch>
              </a:blipFill>
            </p:spPr>
            <p:txBody>
              <a:bodyPr/>
              <a:lstStyle/>
              <a:p>
                <a:r>
                  <a:rPr lang="en-GB">
                    <a:noFill/>
                  </a:rPr>
                  <a:t> </a:t>
                </a:r>
              </a:p>
            </p:txBody>
          </p:sp>
        </mc:Fallback>
      </mc:AlternateContent>
      <p:sp>
        <p:nvSpPr>
          <p:cNvPr id="18" name="Freeform: Shape 17">
            <a:extLst>
              <a:ext uri="{FF2B5EF4-FFF2-40B4-BE49-F238E27FC236}">
                <a16:creationId xmlns:a16="http://schemas.microsoft.com/office/drawing/2014/main" id="{CA2BB573-6BD6-40AE-B6A6-8E6EED16F283}"/>
              </a:ext>
            </a:extLst>
          </p:cNvPr>
          <p:cNvSpPr/>
          <p:nvPr/>
        </p:nvSpPr>
        <p:spPr>
          <a:xfrm>
            <a:off x="542187" y="3204408"/>
            <a:ext cx="2592475" cy="1613876"/>
          </a:xfrm>
          <a:custGeom>
            <a:avLst/>
            <a:gdLst>
              <a:gd name="connsiteX0" fmla="*/ 0 w 2592475"/>
              <a:gd name="connsiteY0" fmla="*/ 1607736 h 1613876"/>
              <a:gd name="connsiteX1" fmla="*/ 125605 w 2592475"/>
              <a:gd name="connsiteY1" fmla="*/ 1612760 h 1613876"/>
              <a:gd name="connsiteX2" fmla="*/ 437103 w 2592475"/>
              <a:gd name="connsiteY2" fmla="*/ 1612760 h 1613876"/>
              <a:gd name="connsiteX3" fmla="*/ 758651 w 2592475"/>
              <a:gd name="connsiteY3" fmla="*/ 1612760 h 1613876"/>
              <a:gd name="connsiteX4" fmla="*/ 1065125 w 2592475"/>
              <a:gd name="connsiteY4" fmla="*/ 1597688 h 1613876"/>
              <a:gd name="connsiteX5" fmla="*/ 1391697 w 2592475"/>
              <a:gd name="connsiteY5" fmla="*/ 1572567 h 1613876"/>
              <a:gd name="connsiteX6" fmla="*/ 1708220 w 2592475"/>
              <a:gd name="connsiteY6" fmla="*/ 1512277 h 1613876"/>
              <a:gd name="connsiteX7" fmla="*/ 2024743 w 2592475"/>
              <a:gd name="connsiteY7" fmla="*/ 1336430 h 1613876"/>
              <a:gd name="connsiteX8" fmla="*/ 2240783 w 2592475"/>
              <a:gd name="connsiteY8" fmla="*/ 1075173 h 1613876"/>
              <a:gd name="connsiteX9" fmla="*/ 2346290 w 2592475"/>
              <a:gd name="connsiteY9" fmla="*/ 864158 h 1613876"/>
              <a:gd name="connsiteX10" fmla="*/ 2466870 w 2592475"/>
              <a:gd name="connsiteY10" fmla="*/ 537587 h 1613876"/>
              <a:gd name="connsiteX11" fmla="*/ 2532185 w 2592475"/>
              <a:gd name="connsiteY11" fmla="*/ 261257 h 1613876"/>
              <a:gd name="connsiteX12" fmla="*/ 2592475 w 2592475"/>
              <a:gd name="connsiteY12" fmla="*/ 0 h 1613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92475" h="1613876">
                <a:moveTo>
                  <a:pt x="0" y="1607736"/>
                </a:moveTo>
                <a:cubicBezTo>
                  <a:pt x="26377" y="1609829"/>
                  <a:pt x="52755" y="1611923"/>
                  <a:pt x="125605" y="1612760"/>
                </a:cubicBezTo>
                <a:cubicBezTo>
                  <a:pt x="198456" y="1613597"/>
                  <a:pt x="437103" y="1612760"/>
                  <a:pt x="437103" y="1612760"/>
                </a:cubicBezTo>
                <a:cubicBezTo>
                  <a:pt x="542611" y="1612760"/>
                  <a:pt x="653981" y="1615272"/>
                  <a:pt x="758651" y="1612760"/>
                </a:cubicBezTo>
                <a:cubicBezTo>
                  <a:pt x="863321" y="1610248"/>
                  <a:pt x="959617" y="1604387"/>
                  <a:pt x="1065125" y="1597688"/>
                </a:cubicBezTo>
                <a:cubicBezTo>
                  <a:pt x="1170633" y="1590989"/>
                  <a:pt x="1284514" y="1586802"/>
                  <a:pt x="1391697" y="1572567"/>
                </a:cubicBezTo>
                <a:cubicBezTo>
                  <a:pt x="1498880" y="1558332"/>
                  <a:pt x="1602712" y="1551633"/>
                  <a:pt x="1708220" y="1512277"/>
                </a:cubicBezTo>
                <a:cubicBezTo>
                  <a:pt x="1813728" y="1472921"/>
                  <a:pt x="1935983" y="1409281"/>
                  <a:pt x="2024743" y="1336430"/>
                </a:cubicBezTo>
                <a:cubicBezTo>
                  <a:pt x="2113503" y="1263579"/>
                  <a:pt x="2187192" y="1153885"/>
                  <a:pt x="2240783" y="1075173"/>
                </a:cubicBezTo>
                <a:cubicBezTo>
                  <a:pt x="2294374" y="996461"/>
                  <a:pt x="2308609" y="953756"/>
                  <a:pt x="2346290" y="864158"/>
                </a:cubicBezTo>
                <a:cubicBezTo>
                  <a:pt x="2383971" y="774560"/>
                  <a:pt x="2435888" y="638070"/>
                  <a:pt x="2466870" y="537587"/>
                </a:cubicBezTo>
                <a:cubicBezTo>
                  <a:pt x="2497852" y="437104"/>
                  <a:pt x="2511251" y="350855"/>
                  <a:pt x="2532185" y="261257"/>
                </a:cubicBezTo>
                <a:cubicBezTo>
                  <a:pt x="2553119" y="171659"/>
                  <a:pt x="2572797" y="85829"/>
                  <a:pt x="2592475" y="0"/>
                </a:cubicBezTo>
              </a:path>
            </a:pathLst>
          </a:custGeom>
          <a:noFill/>
          <a:ln w="25400">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reeform: Shape 18">
            <a:extLst>
              <a:ext uri="{FF2B5EF4-FFF2-40B4-BE49-F238E27FC236}">
                <a16:creationId xmlns:a16="http://schemas.microsoft.com/office/drawing/2014/main" id="{6B3AEF18-6EA7-4E1C-AEF1-35A87E822D37}"/>
              </a:ext>
            </a:extLst>
          </p:cNvPr>
          <p:cNvSpPr/>
          <p:nvPr/>
        </p:nvSpPr>
        <p:spPr>
          <a:xfrm>
            <a:off x="2566930" y="4319775"/>
            <a:ext cx="2009670" cy="2095081"/>
          </a:xfrm>
          <a:custGeom>
            <a:avLst/>
            <a:gdLst>
              <a:gd name="connsiteX0" fmla="*/ 5024 w 2009670"/>
              <a:gd name="connsiteY0" fmla="*/ 2095081 h 2095081"/>
              <a:gd name="connsiteX1" fmla="*/ 0 w 2009670"/>
              <a:gd name="connsiteY1" fmla="*/ 1838848 h 2095081"/>
              <a:gd name="connsiteX2" fmla="*/ 5024 w 2009670"/>
              <a:gd name="connsiteY2" fmla="*/ 1577591 h 2095081"/>
              <a:gd name="connsiteX3" fmla="*/ 10048 w 2009670"/>
              <a:gd name="connsiteY3" fmla="*/ 1301261 h 2095081"/>
              <a:gd name="connsiteX4" fmla="*/ 45218 w 2009670"/>
              <a:gd name="connsiteY4" fmla="*/ 1034980 h 2095081"/>
              <a:gd name="connsiteX5" fmla="*/ 110532 w 2009670"/>
              <a:gd name="connsiteY5" fmla="*/ 763674 h 2095081"/>
              <a:gd name="connsiteX6" fmla="*/ 311499 w 2009670"/>
              <a:gd name="connsiteY6" fmla="*/ 497393 h 2095081"/>
              <a:gd name="connsiteX7" fmla="*/ 638070 w 2009670"/>
              <a:gd name="connsiteY7" fmla="*/ 306474 h 2095081"/>
              <a:gd name="connsiteX8" fmla="*/ 949569 w 2009670"/>
              <a:gd name="connsiteY8" fmla="*/ 195943 h 2095081"/>
              <a:gd name="connsiteX9" fmla="*/ 1271116 w 2009670"/>
              <a:gd name="connsiteY9" fmla="*/ 120580 h 2095081"/>
              <a:gd name="connsiteX10" fmla="*/ 1587640 w 2009670"/>
              <a:gd name="connsiteY10" fmla="*/ 55266 h 2095081"/>
              <a:gd name="connsiteX11" fmla="*/ 1582615 w 2009670"/>
              <a:gd name="connsiteY11" fmla="*/ 65314 h 2095081"/>
              <a:gd name="connsiteX12" fmla="*/ 2009670 w 2009670"/>
              <a:gd name="connsiteY12" fmla="*/ 0 h 2095081"/>
              <a:gd name="connsiteX13" fmla="*/ 2009670 w 2009670"/>
              <a:gd name="connsiteY13" fmla="*/ 0 h 2095081"/>
              <a:gd name="connsiteX0" fmla="*/ 5024 w 2009670"/>
              <a:gd name="connsiteY0" fmla="*/ 2095081 h 2095081"/>
              <a:gd name="connsiteX1" fmla="*/ 0 w 2009670"/>
              <a:gd name="connsiteY1" fmla="*/ 1838848 h 2095081"/>
              <a:gd name="connsiteX2" fmla="*/ 5024 w 2009670"/>
              <a:gd name="connsiteY2" fmla="*/ 1577591 h 2095081"/>
              <a:gd name="connsiteX3" fmla="*/ 10048 w 2009670"/>
              <a:gd name="connsiteY3" fmla="*/ 1301261 h 2095081"/>
              <a:gd name="connsiteX4" fmla="*/ 45218 w 2009670"/>
              <a:gd name="connsiteY4" fmla="*/ 1034980 h 2095081"/>
              <a:gd name="connsiteX5" fmla="*/ 110532 w 2009670"/>
              <a:gd name="connsiteY5" fmla="*/ 763674 h 2095081"/>
              <a:gd name="connsiteX6" fmla="*/ 311499 w 2009670"/>
              <a:gd name="connsiteY6" fmla="*/ 497393 h 2095081"/>
              <a:gd name="connsiteX7" fmla="*/ 638070 w 2009670"/>
              <a:gd name="connsiteY7" fmla="*/ 306474 h 2095081"/>
              <a:gd name="connsiteX8" fmla="*/ 949569 w 2009670"/>
              <a:gd name="connsiteY8" fmla="*/ 195943 h 2095081"/>
              <a:gd name="connsiteX9" fmla="*/ 1271116 w 2009670"/>
              <a:gd name="connsiteY9" fmla="*/ 120580 h 2095081"/>
              <a:gd name="connsiteX10" fmla="*/ 1587640 w 2009670"/>
              <a:gd name="connsiteY10" fmla="*/ 55266 h 2095081"/>
              <a:gd name="connsiteX11" fmla="*/ 2009670 w 2009670"/>
              <a:gd name="connsiteY11" fmla="*/ 0 h 2095081"/>
              <a:gd name="connsiteX12" fmla="*/ 2009670 w 2009670"/>
              <a:gd name="connsiteY12" fmla="*/ 0 h 2095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009670" h="2095081">
                <a:moveTo>
                  <a:pt x="5024" y="2095081"/>
                </a:moveTo>
                <a:cubicBezTo>
                  <a:pt x="2512" y="2010088"/>
                  <a:pt x="0" y="1925096"/>
                  <a:pt x="0" y="1838848"/>
                </a:cubicBezTo>
                <a:cubicBezTo>
                  <a:pt x="0" y="1752600"/>
                  <a:pt x="3349" y="1667189"/>
                  <a:pt x="5024" y="1577591"/>
                </a:cubicBezTo>
                <a:cubicBezTo>
                  <a:pt x="6699" y="1487993"/>
                  <a:pt x="3349" y="1391696"/>
                  <a:pt x="10048" y="1301261"/>
                </a:cubicBezTo>
                <a:cubicBezTo>
                  <a:pt x="16747" y="1210826"/>
                  <a:pt x="28471" y="1124578"/>
                  <a:pt x="45218" y="1034980"/>
                </a:cubicBezTo>
                <a:cubicBezTo>
                  <a:pt x="61965" y="945382"/>
                  <a:pt x="66152" y="853272"/>
                  <a:pt x="110532" y="763674"/>
                </a:cubicBezTo>
                <a:cubicBezTo>
                  <a:pt x="154912" y="674076"/>
                  <a:pt x="223576" y="573593"/>
                  <a:pt x="311499" y="497393"/>
                </a:cubicBezTo>
                <a:cubicBezTo>
                  <a:pt x="399422" y="421193"/>
                  <a:pt x="531725" y="356716"/>
                  <a:pt x="638070" y="306474"/>
                </a:cubicBezTo>
                <a:cubicBezTo>
                  <a:pt x="744415" y="256232"/>
                  <a:pt x="844061" y="226925"/>
                  <a:pt x="949569" y="195943"/>
                </a:cubicBezTo>
                <a:cubicBezTo>
                  <a:pt x="1055077" y="164961"/>
                  <a:pt x="1164771" y="144026"/>
                  <a:pt x="1271116" y="120580"/>
                </a:cubicBezTo>
                <a:cubicBezTo>
                  <a:pt x="1377461" y="97134"/>
                  <a:pt x="1464548" y="75363"/>
                  <a:pt x="1587640" y="55266"/>
                </a:cubicBezTo>
                <a:cubicBezTo>
                  <a:pt x="1710732" y="35169"/>
                  <a:pt x="1939332" y="9211"/>
                  <a:pt x="2009670" y="0"/>
                </a:cubicBezTo>
                <a:lnTo>
                  <a:pt x="2009670" y="0"/>
                </a:lnTo>
              </a:path>
            </a:pathLst>
          </a:cu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1" name="Straight Connector 20">
            <a:extLst>
              <a:ext uri="{FF2B5EF4-FFF2-40B4-BE49-F238E27FC236}">
                <a16:creationId xmlns:a16="http://schemas.microsoft.com/office/drawing/2014/main" id="{CE7F8445-2F68-497D-BA87-21D077E75786}"/>
              </a:ext>
            </a:extLst>
          </p:cNvPr>
          <p:cNvCxnSpPr>
            <a:cxnSpLocks/>
          </p:cNvCxnSpPr>
          <p:nvPr/>
        </p:nvCxnSpPr>
        <p:spPr>
          <a:xfrm flipV="1">
            <a:off x="725582" y="3261132"/>
            <a:ext cx="3699645" cy="3153724"/>
          </a:xfrm>
          <a:prstGeom prst="line">
            <a:avLst/>
          </a:prstGeom>
          <a:ln w="254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Rectangle 5">
                <a:extLst>
                  <a:ext uri="{FF2B5EF4-FFF2-40B4-BE49-F238E27FC236}">
                    <a16:creationId xmlns:a16="http://schemas.microsoft.com/office/drawing/2014/main" id="{C1608F57-B438-4C91-B0C1-963ED04C3828}"/>
                  </a:ext>
                </a:extLst>
              </p:cNvPr>
              <p:cNvSpPr txBox="1">
                <a:spLocks noChangeArrowheads="1"/>
              </p:cNvSpPr>
              <p:nvPr/>
            </p:nvSpPr>
            <p:spPr>
              <a:xfrm>
                <a:off x="3146497" y="3799322"/>
                <a:ext cx="1529963"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b="0" i="1" smtClean="0">
                          <a:solidFill>
                            <a:srgbClr val="FF0000"/>
                          </a:solidFill>
                          <a:latin typeface="Cambria Math" panose="02040503050406030204" pitchFamily="18" charset="0"/>
                        </a:rPr>
                        <m:t>𝑓</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𝑥</m:t>
                          </m:r>
                        </m:e>
                      </m:d>
                      <m:r>
                        <a:rPr lang="en-US" b="0" i="1" smtClean="0">
                          <a:solidFill>
                            <a:srgbClr val="FF0000"/>
                          </a:solidFill>
                          <a:latin typeface="Cambria Math" panose="02040503050406030204" pitchFamily="18" charset="0"/>
                        </a:rPr>
                        <m:t>=</m:t>
                      </m:r>
                      <m:func>
                        <m:funcPr>
                          <m:ctrlPr>
                            <a:rPr lang="en-US" b="0" i="1" smtClean="0">
                              <a:solidFill>
                                <a:srgbClr val="FF0000"/>
                              </a:solidFill>
                              <a:latin typeface="Cambria Math" panose="02040503050406030204" pitchFamily="18" charset="0"/>
                            </a:rPr>
                          </m:ctrlPr>
                        </m:funcPr>
                        <m:fName>
                          <m:r>
                            <m:rPr>
                              <m:sty m:val="p"/>
                            </m:rPr>
                            <a:rPr lang="en-US" b="0" i="0" smtClean="0">
                              <a:solidFill>
                                <a:srgbClr val="FF0000"/>
                              </a:solidFill>
                              <a:latin typeface="Cambria Math" panose="02040503050406030204" pitchFamily="18" charset="0"/>
                            </a:rPr>
                            <m:t>ln</m:t>
                          </m:r>
                        </m:fName>
                        <m:e>
                          <m:r>
                            <a:rPr lang="en-US" b="0" i="1" smtClean="0">
                              <a:solidFill>
                                <a:srgbClr val="FF0000"/>
                              </a:solidFill>
                              <a:latin typeface="Cambria Math" panose="02040503050406030204" pitchFamily="18" charset="0"/>
                            </a:rPr>
                            <m:t>𝑥</m:t>
                          </m:r>
                        </m:e>
                      </m:func>
                    </m:oMath>
                  </m:oMathPara>
                </a14:m>
                <a:endParaRPr lang="en-US" sz="2400" i="1" dirty="0">
                  <a:solidFill>
                    <a:srgbClr val="FF0000"/>
                  </a:solidFill>
                  <a:latin typeface="Times New Roman" panose="02020603050405020304" pitchFamily="18" charset="0"/>
                  <a:ea typeface="+mj-ea"/>
                  <a:cs typeface="Times New Roman" panose="02020603050405020304" pitchFamily="18" charset="0"/>
                </a:endParaRPr>
              </a:p>
            </p:txBody>
          </p:sp>
        </mc:Choice>
        <mc:Fallback xmlns="">
          <p:sp>
            <p:nvSpPr>
              <p:cNvPr id="23" name="Rectangle 5">
                <a:extLst>
                  <a:ext uri="{FF2B5EF4-FFF2-40B4-BE49-F238E27FC236}">
                    <a16:creationId xmlns:a16="http://schemas.microsoft.com/office/drawing/2014/main" id="{C1608F57-B438-4C91-B0C1-963ED04C3828}"/>
                  </a:ext>
                </a:extLst>
              </p:cNvPr>
              <p:cNvSpPr txBox="1">
                <a:spLocks noRot="1" noChangeAspect="1" noMove="1" noResize="1" noEditPoints="1" noAdjustHandles="1" noChangeArrowheads="1" noChangeShapeType="1" noTextEdit="1"/>
              </p:cNvSpPr>
              <p:nvPr/>
            </p:nvSpPr>
            <p:spPr>
              <a:xfrm>
                <a:off x="3146497" y="3799322"/>
                <a:ext cx="1529963" cy="490873"/>
              </a:xfrm>
              <a:prstGeom prst="rect">
                <a:avLst/>
              </a:prstGeom>
              <a:blipFill>
                <a:blip r:embed="rId6"/>
                <a:stretch>
                  <a:fillRect l="-9163" r="-797" b="-27160"/>
                </a:stretch>
              </a:blipFill>
            </p:spPr>
            <p:txBody>
              <a:bodyPr/>
              <a:lstStyle/>
              <a:p>
                <a:r>
                  <a:rPr lang="en-GB">
                    <a:noFill/>
                  </a:rPr>
                  <a:t> </a:t>
                </a:r>
              </a:p>
            </p:txBody>
          </p:sp>
        </mc:Fallback>
      </mc:AlternateContent>
      <p:sp>
        <p:nvSpPr>
          <p:cNvPr id="24" name="TextBox 23">
            <a:extLst>
              <a:ext uri="{FF2B5EF4-FFF2-40B4-BE49-F238E27FC236}">
                <a16:creationId xmlns:a16="http://schemas.microsoft.com/office/drawing/2014/main" id="{A3623D7E-0525-41D6-A031-B321A6CC7E82}"/>
              </a:ext>
            </a:extLst>
          </p:cNvPr>
          <p:cNvSpPr txBox="1"/>
          <p:nvPr/>
        </p:nvSpPr>
        <p:spPr>
          <a:xfrm>
            <a:off x="330083" y="2074460"/>
            <a:ext cx="8549131" cy="461665"/>
          </a:xfrm>
          <a:prstGeom prst="rect">
            <a:avLst/>
          </a:prstGeom>
          <a:noFill/>
        </p:spPr>
        <p:txBody>
          <a:bodyPr wrap="square">
            <a:spAutoFit/>
          </a:bodyPr>
          <a:lstStyle/>
          <a:p>
            <a:r>
              <a:rPr lang="en-US" dirty="0">
                <a:solidFill>
                  <a:schemeClr val="tx2"/>
                </a:solidFill>
                <a:latin typeface="Comic Sans MS" pitchFamily="66" charset="0"/>
              </a:rPr>
              <a:t>Draw the line </a:t>
            </a:r>
            <a:r>
              <a:rPr lang="en-US" i="1" dirty="0">
                <a:solidFill>
                  <a:schemeClr val="tx2"/>
                </a:solidFill>
                <a:cs typeface="Times New Roman" panose="02020603050405020304" pitchFamily="18" charset="0"/>
              </a:rPr>
              <a:t>y = x</a:t>
            </a:r>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39FD6088-DD3B-4121-A4BC-56E145F888A3}"/>
                  </a:ext>
                </a:extLst>
              </p:cNvPr>
              <p:cNvSpPr txBox="1"/>
              <p:nvPr/>
            </p:nvSpPr>
            <p:spPr>
              <a:xfrm>
                <a:off x="3227276" y="2061624"/>
                <a:ext cx="5419553" cy="471796"/>
              </a:xfrm>
              <a:prstGeom prst="rect">
                <a:avLst/>
              </a:prstGeom>
              <a:noFill/>
            </p:spPr>
            <p:txBody>
              <a:bodyPr wrap="square">
                <a:spAutoFit/>
              </a:bodyPr>
              <a:lstStyle/>
              <a:p>
                <a:r>
                  <a:rPr lang="en-US" dirty="0">
                    <a:solidFill>
                      <a:schemeClr val="tx2"/>
                    </a:solidFill>
                    <a:latin typeface="Comic Sans MS" pitchFamily="66" charset="0"/>
                  </a:rPr>
                  <a:t>Reflect </a:t>
                </a:r>
                <a14:m>
                  <m:oMath xmlns:m="http://schemas.openxmlformats.org/officeDocument/2006/math">
                    <m:r>
                      <a:rPr lang="en-US">
                        <a:solidFill>
                          <a:schemeClr val="tx2"/>
                        </a:solidFill>
                        <a:latin typeface="Cambria Math" panose="02040503050406030204" pitchFamily="18" charset="0"/>
                      </a:rPr>
                      <m:t>𝑓</m:t>
                    </m:r>
                    <m:d>
                      <m:dPr>
                        <m:ctrlPr>
                          <a:rPr lang="en-US" i="1">
                            <a:solidFill>
                              <a:schemeClr val="tx2"/>
                            </a:solidFill>
                            <a:latin typeface="Cambria Math" panose="02040503050406030204" pitchFamily="18" charset="0"/>
                          </a:rPr>
                        </m:ctrlPr>
                      </m:dPr>
                      <m:e>
                        <m:r>
                          <a:rPr lang="en-US">
                            <a:solidFill>
                              <a:schemeClr val="tx2"/>
                            </a:solidFill>
                            <a:latin typeface="Cambria Math" panose="02040503050406030204" pitchFamily="18" charset="0"/>
                          </a:rPr>
                          <m:t>𝑥</m:t>
                        </m:r>
                      </m:e>
                    </m:d>
                    <m:r>
                      <a:rPr lang="en-US">
                        <a:solidFill>
                          <a:schemeClr val="tx2"/>
                        </a:solidFill>
                        <a:latin typeface="Cambria Math" panose="02040503050406030204" pitchFamily="18" charset="0"/>
                      </a:rPr>
                      <m:t>=</m:t>
                    </m:r>
                    <m:sSup>
                      <m:sSupPr>
                        <m:ctrlPr>
                          <a:rPr lang="en-US" i="1">
                            <a:solidFill>
                              <a:schemeClr val="tx2"/>
                            </a:solidFill>
                            <a:latin typeface="Cambria Math" panose="02040503050406030204" pitchFamily="18" charset="0"/>
                          </a:rPr>
                        </m:ctrlPr>
                      </m:sSupPr>
                      <m:e>
                        <m:r>
                          <a:rPr lang="en-US">
                            <a:solidFill>
                              <a:schemeClr val="tx2"/>
                            </a:solidFill>
                            <a:latin typeface="Cambria Math" panose="02040503050406030204" pitchFamily="18" charset="0"/>
                          </a:rPr>
                          <m:t>𝑒</m:t>
                        </m:r>
                      </m:e>
                      <m:sup>
                        <m:r>
                          <a:rPr lang="en-US">
                            <a:solidFill>
                              <a:schemeClr val="tx2"/>
                            </a:solidFill>
                            <a:latin typeface="Cambria Math" panose="02040503050406030204" pitchFamily="18" charset="0"/>
                          </a:rPr>
                          <m:t>𝑥</m:t>
                        </m:r>
                      </m:sup>
                    </m:sSup>
                    <m:r>
                      <m:rPr>
                        <m:nor/>
                      </m:rPr>
                      <a:rPr lang="en-US">
                        <a:solidFill>
                          <a:schemeClr val="tx2"/>
                        </a:solidFill>
                        <a:latin typeface="Comic Sans MS" pitchFamily="66" charset="0"/>
                      </a:rPr>
                      <m:t> </m:t>
                    </m:r>
                    <m:r>
                      <m:rPr>
                        <m:nor/>
                      </m:rPr>
                      <a:rPr lang="en-US">
                        <a:solidFill>
                          <a:schemeClr val="tx2"/>
                        </a:solidFill>
                        <a:latin typeface="Comic Sans MS" pitchFamily="66" charset="0"/>
                      </a:rPr>
                      <m:t>over</m:t>
                    </m:r>
                    <m:r>
                      <m:rPr>
                        <m:nor/>
                      </m:rPr>
                      <a:rPr lang="en-US">
                        <a:solidFill>
                          <a:schemeClr val="tx2"/>
                        </a:solidFill>
                        <a:latin typeface="Comic Sans MS" pitchFamily="66" charset="0"/>
                      </a:rPr>
                      <m:t> </m:t>
                    </m:r>
                    <m:r>
                      <m:rPr>
                        <m:nor/>
                      </m:rPr>
                      <a:rPr lang="en-US">
                        <a:solidFill>
                          <a:schemeClr val="tx2"/>
                        </a:solidFill>
                        <a:latin typeface="Comic Sans MS" pitchFamily="66" charset="0"/>
                      </a:rPr>
                      <m:t>the</m:t>
                    </m:r>
                    <m:r>
                      <m:rPr>
                        <m:nor/>
                      </m:rPr>
                      <a:rPr lang="en-US" dirty="0">
                        <a:solidFill>
                          <a:schemeClr val="tx2"/>
                        </a:solidFill>
                        <a:latin typeface="Comic Sans MS" pitchFamily="66" charset="0"/>
                      </a:rPr>
                      <m:t> </m:t>
                    </m:r>
                    <m:r>
                      <m:rPr>
                        <m:nor/>
                      </m:rPr>
                      <a:rPr lang="en-US" dirty="0">
                        <a:solidFill>
                          <a:schemeClr val="tx2"/>
                        </a:solidFill>
                        <a:latin typeface="Comic Sans MS" pitchFamily="66" charset="0"/>
                      </a:rPr>
                      <m:t>line</m:t>
                    </m:r>
                    <m:r>
                      <m:rPr>
                        <m:nor/>
                      </m:rPr>
                      <a:rPr lang="en-US" dirty="0">
                        <a:solidFill>
                          <a:schemeClr val="tx2"/>
                        </a:solidFill>
                        <a:latin typeface="Comic Sans MS" pitchFamily="66" charset="0"/>
                      </a:rPr>
                      <m:t> </m:t>
                    </m:r>
                    <m:r>
                      <m:rPr>
                        <m:nor/>
                      </m:rPr>
                      <a:rPr lang="en-US" i="1" dirty="0">
                        <a:solidFill>
                          <a:schemeClr val="tx2"/>
                        </a:solidFill>
                        <a:cs typeface="Times New Roman" panose="02020603050405020304" pitchFamily="18" charset="0"/>
                      </a:rPr>
                      <m:t>y</m:t>
                    </m:r>
                    <m:r>
                      <m:rPr>
                        <m:nor/>
                      </m:rPr>
                      <a:rPr lang="en-US" i="1" dirty="0">
                        <a:solidFill>
                          <a:schemeClr val="tx2"/>
                        </a:solidFill>
                        <a:cs typeface="Times New Roman" panose="02020603050405020304" pitchFamily="18" charset="0"/>
                      </a:rPr>
                      <m:t> = </m:t>
                    </m:r>
                    <m:r>
                      <m:rPr>
                        <m:nor/>
                      </m:rPr>
                      <a:rPr lang="en-US" i="1" dirty="0">
                        <a:solidFill>
                          <a:schemeClr val="tx2"/>
                        </a:solidFill>
                        <a:cs typeface="Times New Roman" panose="02020603050405020304" pitchFamily="18" charset="0"/>
                      </a:rPr>
                      <m:t>x</m:t>
                    </m:r>
                  </m:oMath>
                </a14:m>
                <a:endParaRPr lang="en-US" i="1" dirty="0">
                  <a:solidFill>
                    <a:schemeClr val="tx2"/>
                  </a:solidFill>
                  <a:cs typeface="Times New Roman" panose="02020603050405020304" pitchFamily="18" charset="0"/>
                </a:endParaRPr>
              </a:p>
            </p:txBody>
          </p:sp>
        </mc:Choice>
        <mc:Fallback xmlns="">
          <p:sp>
            <p:nvSpPr>
              <p:cNvPr id="25" name="TextBox 24">
                <a:extLst>
                  <a:ext uri="{FF2B5EF4-FFF2-40B4-BE49-F238E27FC236}">
                    <a16:creationId xmlns:a16="http://schemas.microsoft.com/office/drawing/2014/main" id="{39FD6088-DD3B-4121-A4BC-56E145F888A3}"/>
                  </a:ext>
                </a:extLst>
              </p:cNvPr>
              <p:cNvSpPr txBox="1">
                <a:spLocks noRot="1" noChangeAspect="1" noMove="1" noResize="1" noEditPoints="1" noAdjustHandles="1" noChangeArrowheads="1" noChangeShapeType="1" noTextEdit="1"/>
              </p:cNvSpPr>
              <p:nvPr/>
            </p:nvSpPr>
            <p:spPr>
              <a:xfrm>
                <a:off x="3227276" y="2061624"/>
                <a:ext cx="5419553" cy="471796"/>
              </a:xfrm>
              <a:prstGeom prst="rect">
                <a:avLst/>
              </a:prstGeom>
              <a:blipFill>
                <a:blip r:embed="rId7"/>
                <a:stretch>
                  <a:fillRect l="-1687" t="-8974" b="-2692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Rectangle 5">
                <a:extLst>
                  <a:ext uri="{FF2B5EF4-FFF2-40B4-BE49-F238E27FC236}">
                    <a16:creationId xmlns:a16="http://schemas.microsoft.com/office/drawing/2014/main" id="{9DED6066-67FB-4B2A-9BE4-E3B4484B3F6A}"/>
                  </a:ext>
                </a:extLst>
              </p:cNvPr>
              <p:cNvSpPr txBox="1">
                <a:spLocks noChangeArrowheads="1"/>
              </p:cNvSpPr>
              <p:nvPr/>
            </p:nvSpPr>
            <p:spPr>
              <a:xfrm>
                <a:off x="483316" y="2447157"/>
                <a:ext cx="4795266"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m:rPr>
                          <m:nor/>
                        </m:rPr>
                        <a:rPr lang="en-US" b="0" i="0" dirty="0" smtClean="0">
                          <a:solidFill>
                            <a:schemeClr val="tx2"/>
                          </a:solidFill>
                          <a:latin typeface="Comic Sans MS" pitchFamily="66" charset="0"/>
                        </a:rPr>
                        <m:t>This</m:t>
                      </m:r>
                      <m:r>
                        <m:rPr>
                          <m:nor/>
                        </m:rPr>
                        <a:rPr lang="en-US" b="0" i="0" dirty="0" smtClean="0">
                          <a:solidFill>
                            <a:schemeClr val="tx2"/>
                          </a:solidFill>
                          <a:latin typeface="Comic Sans MS" pitchFamily="66" charset="0"/>
                        </a:rPr>
                        <m:t> </m:t>
                      </m:r>
                      <m:r>
                        <m:rPr>
                          <m:nor/>
                        </m:rPr>
                        <a:rPr lang="en-US" dirty="0" smtClean="0">
                          <a:solidFill>
                            <a:schemeClr val="tx2"/>
                          </a:solidFill>
                          <a:latin typeface="Comic Sans MS" pitchFamily="66" charset="0"/>
                        </a:rPr>
                        <m:t>is</m:t>
                      </m:r>
                      <m:r>
                        <m:rPr>
                          <m:nor/>
                        </m:rPr>
                        <a:rPr lang="en-US" dirty="0" smtClean="0">
                          <a:solidFill>
                            <a:schemeClr val="tx2"/>
                          </a:solidFill>
                          <a:latin typeface="Comic Sans MS" pitchFamily="66" charset="0"/>
                        </a:rPr>
                        <m:t> </m:t>
                      </m:r>
                      <m:r>
                        <m:rPr>
                          <m:nor/>
                        </m:rPr>
                        <a:rPr lang="en-US" b="0" i="0" dirty="0" smtClean="0">
                          <a:solidFill>
                            <a:schemeClr val="tx2"/>
                          </a:solidFill>
                          <a:latin typeface="Comic Sans MS" pitchFamily="66" charset="0"/>
                        </a:rPr>
                        <m:t>the</m:t>
                      </m:r>
                      <m:r>
                        <m:rPr>
                          <m:nor/>
                        </m:rPr>
                        <a:rPr lang="en-US" dirty="0" smtClean="0">
                          <a:solidFill>
                            <a:schemeClr val="tx2"/>
                          </a:solidFill>
                          <a:latin typeface="Comic Sans MS" pitchFamily="66" charset="0"/>
                        </a:rPr>
                        <m:t> </m:t>
                      </m:r>
                      <m:r>
                        <m:rPr>
                          <m:nor/>
                        </m:rPr>
                        <a:rPr lang="en-US" dirty="0" smtClean="0">
                          <a:solidFill>
                            <a:schemeClr val="tx2"/>
                          </a:solidFill>
                          <a:latin typeface="Comic Sans MS" pitchFamily="66" charset="0"/>
                        </a:rPr>
                        <m:t>function</m:t>
                      </m:r>
                      <m:r>
                        <a:rPr lang="en-US" b="0" i="1" dirty="0" smtClean="0">
                          <a:solidFill>
                            <a:schemeClr val="tx2"/>
                          </a:solidFill>
                          <a:latin typeface="Cambria Math" panose="02040503050406030204" pitchFamily="18" charset="0"/>
                        </a:rPr>
                        <m:t> </m:t>
                      </m:r>
                      <m:r>
                        <a:rPr lang="en-US" b="0" i="1" smtClean="0">
                          <a:solidFill>
                            <a:schemeClr val="tx2"/>
                          </a:solidFill>
                          <a:latin typeface="Cambria Math" panose="02040503050406030204" pitchFamily="18" charset="0"/>
                        </a:rPr>
                        <m:t>𝑓</m:t>
                      </m:r>
                      <m:d>
                        <m:dPr>
                          <m:ctrlPr>
                            <a:rPr lang="en-US" b="0" i="1" smtClean="0">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𝑥</m:t>
                          </m:r>
                        </m:e>
                      </m:d>
                      <m:r>
                        <a:rPr lang="en-US" b="0" i="1" smtClean="0">
                          <a:solidFill>
                            <a:schemeClr val="tx2"/>
                          </a:solidFill>
                          <a:latin typeface="Cambria Math" panose="02040503050406030204" pitchFamily="18" charset="0"/>
                        </a:rPr>
                        <m:t>=</m:t>
                      </m:r>
                      <m:func>
                        <m:funcPr>
                          <m:ctrlPr>
                            <a:rPr lang="en-US" b="0" i="1" smtClean="0">
                              <a:solidFill>
                                <a:schemeClr val="tx2"/>
                              </a:solidFill>
                              <a:latin typeface="Cambria Math" panose="02040503050406030204" pitchFamily="18" charset="0"/>
                            </a:rPr>
                          </m:ctrlPr>
                        </m:funcPr>
                        <m:fName>
                          <m:r>
                            <m:rPr>
                              <m:sty m:val="p"/>
                            </m:rPr>
                            <a:rPr lang="en-US" b="0" i="0" smtClean="0">
                              <a:solidFill>
                                <a:schemeClr val="tx2"/>
                              </a:solidFill>
                              <a:latin typeface="Cambria Math" panose="02040503050406030204" pitchFamily="18" charset="0"/>
                            </a:rPr>
                            <m:t>ln</m:t>
                          </m:r>
                        </m:fName>
                        <m:e>
                          <m:r>
                            <a:rPr lang="en-US" b="0" i="1" smtClean="0">
                              <a:solidFill>
                                <a:schemeClr val="tx2"/>
                              </a:solidFill>
                              <a:latin typeface="Cambria Math" panose="02040503050406030204" pitchFamily="18" charset="0"/>
                            </a:rPr>
                            <m:t>𝑥</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6" name="Rectangle 5">
                <a:extLst>
                  <a:ext uri="{FF2B5EF4-FFF2-40B4-BE49-F238E27FC236}">
                    <a16:creationId xmlns:a16="http://schemas.microsoft.com/office/drawing/2014/main" id="{9DED6066-67FB-4B2A-9BE4-E3B4484B3F6A}"/>
                  </a:ext>
                </a:extLst>
              </p:cNvPr>
              <p:cNvSpPr txBox="1">
                <a:spLocks noRot="1" noChangeAspect="1" noMove="1" noResize="1" noEditPoints="1" noAdjustHandles="1" noChangeArrowheads="1" noChangeShapeType="1" noTextEdit="1"/>
              </p:cNvSpPr>
              <p:nvPr/>
            </p:nvSpPr>
            <p:spPr>
              <a:xfrm>
                <a:off x="483316" y="2447157"/>
                <a:ext cx="4795266" cy="490873"/>
              </a:xfrm>
              <a:prstGeom prst="rect">
                <a:avLst/>
              </a:prstGeom>
              <a:blipFill>
                <a:blip r:embed="rId8"/>
                <a:stretch>
                  <a:fillRect l="-2668" b="-27160"/>
                </a:stretch>
              </a:blipFill>
            </p:spPr>
            <p:txBody>
              <a:bodyPr/>
              <a:lstStyle/>
              <a:p>
                <a:r>
                  <a:rPr lang="en-GB">
                    <a:noFill/>
                  </a:rPr>
                  <a:t> </a:t>
                </a:r>
              </a:p>
            </p:txBody>
          </p:sp>
        </mc:Fallback>
      </mc:AlternateContent>
      <p:sp>
        <p:nvSpPr>
          <p:cNvPr id="27" name="TextBox 26">
            <a:extLst>
              <a:ext uri="{FF2B5EF4-FFF2-40B4-BE49-F238E27FC236}">
                <a16:creationId xmlns:a16="http://schemas.microsoft.com/office/drawing/2014/main" id="{8EA2CE3B-C7CD-41ED-9178-864B888100F7}"/>
              </a:ext>
            </a:extLst>
          </p:cNvPr>
          <p:cNvSpPr txBox="1"/>
          <p:nvPr/>
        </p:nvSpPr>
        <p:spPr>
          <a:xfrm>
            <a:off x="330083" y="616025"/>
            <a:ext cx="8689226" cy="461665"/>
          </a:xfrm>
          <a:prstGeom prst="rect">
            <a:avLst/>
          </a:prstGeom>
          <a:noFill/>
        </p:spPr>
        <p:txBody>
          <a:bodyPr wrap="square">
            <a:spAutoFit/>
          </a:bodyPr>
          <a:lstStyle/>
          <a:p>
            <a:pPr algn="l"/>
            <a:r>
              <a:rPr lang="en-US" dirty="0">
                <a:solidFill>
                  <a:schemeClr val="tx2"/>
                </a:solidFill>
                <a:latin typeface="Comic Sans MS" pitchFamily="66" charset="0"/>
              </a:rPr>
              <a:t>In this lesson we will see the limits of logarithmic functions</a:t>
            </a:r>
          </a:p>
        </p:txBody>
      </p:sp>
      <p:sp>
        <p:nvSpPr>
          <p:cNvPr id="28" name="TextBox 27">
            <a:extLst>
              <a:ext uri="{FF2B5EF4-FFF2-40B4-BE49-F238E27FC236}">
                <a16:creationId xmlns:a16="http://schemas.microsoft.com/office/drawing/2014/main" id="{D0674108-D642-4144-AEEC-03724F33CD75}"/>
              </a:ext>
            </a:extLst>
          </p:cNvPr>
          <p:cNvSpPr txBox="1"/>
          <p:nvPr/>
        </p:nvSpPr>
        <p:spPr>
          <a:xfrm>
            <a:off x="4638022" y="3034749"/>
            <a:ext cx="4677506" cy="830997"/>
          </a:xfrm>
          <a:prstGeom prst="rect">
            <a:avLst/>
          </a:prstGeom>
          <a:noFill/>
        </p:spPr>
        <p:txBody>
          <a:bodyPr wrap="square">
            <a:spAutoFit/>
          </a:bodyPr>
          <a:lstStyle/>
          <a:p>
            <a:r>
              <a:rPr lang="en-US" b="0" i="0" dirty="0">
                <a:solidFill>
                  <a:schemeClr val="tx2"/>
                </a:solidFill>
                <a:effectLst/>
                <a:latin typeface="+mn-lt"/>
              </a:rPr>
              <a:t>Evaluate each of the following limits.</a:t>
            </a:r>
            <a:endParaRPr lang="en-GB" dirty="0">
              <a:solidFill>
                <a:schemeClr val="tx2"/>
              </a:solidFill>
              <a:latin typeface="+mn-lt"/>
            </a:endParaRPr>
          </a:p>
        </p:txBody>
      </p:sp>
      <mc:AlternateContent xmlns:mc="http://schemas.openxmlformats.org/markup-compatibility/2006" xmlns:a14="http://schemas.microsoft.com/office/drawing/2010/main">
        <mc:Choice Requires="a14">
          <p:sp>
            <p:nvSpPr>
              <p:cNvPr id="29" name="Rectangle 5">
                <a:extLst>
                  <a:ext uri="{FF2B5EF4-FFF2-40B4-BE49-F238E27FC236}">
                    <a16:creationId xmlns:a16="http://schemas.microsoft.com/office/drawing/2014/main" id="{20F150E8-E9FA-4D09-8450-D0E5E29B4142}"/>
                  </a:ext>
                </a:extLst>
              </p:cNvPr>
              <p:cNvSpPr txBox="1">
                <a:spLocks noChangeArrowheads="1"/>
              </p:cNvSpPr>
              <p:nvPr/>
            </p:nvSpPr>
            <p:spPr>
              <a:xfrm>
                <a:off x="5293875" y="3805073"/>
                <a:ext cx="1289570" cy="699081"/>
              </a:xfrm>
              <a:prstGeom prst="rect">
                <a:avLst/>
              </a:prstGeom>
            </p:spPr>
            <p:txBody>
              <a:bodyPr vert="horz" lIns="0" rIns="0" bIns="0" anchor="b">
                <a:noAutofit/>
              </a:bodyPr>
              <a:lstStyle/>
              <a:p>
                <a:pPr lvl="0">
                  <a:defRPr/>
                </a:pPr>
                <a14:m>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US" i="1">
                            <a:solidFill>
                              <a:schemeClr val="tx2"/>
                            </a:solidFill>
                            <a:latin typeface="Cambria Math" panose="02040503050406030204" pitchFamily="18" charset="0"/>
                          </a:rPr>
                          <m:t>→</m:t>
                        </m:r>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0</m:t>
                            </m:r>
                          </m:e>
                          <m:sup>
                            <m:r>
                              <a:rPr lang="en-US" b="0" i="1" smtClean="0">
                                <a:solidFill>
                                  <a:schemeClr val="tx2"/>
                                </a:solidFill>
                                <a:latin typeface="Cambria Math" panose="02040503050406030204" pitchFamily="18" charset="0"/>
                              </a:rPr>
                              <m:t>+</m:t>
                            </m:r>
                          </m:sup>
                        </m:sSup>
                      </m:lim>
                    </m:limLow>
                  </m:oMath>
                </a14:m>
                <a:r>
                  <a:rPr lang="en-US" dirty="0">
                    <a:solidFill>
                      <a:schemeClr val="tx2"/>
                    </a:solidFill>
                  </a:rPr>
                  <a:t> </a:t>
                </a:r>
                <a14:m>
                  <m:oMath xmlns:m="http://schemas.openxmlformats.org/officeDocument/2006/math">
                    <m:r>
                      <m:rPr>
                        <m:nor/>
                      </m:rPr>
                      <a:rPr lang="en-US">
                        <a:solidFill>
                          <a:schemeClr val="tx2"/>
                        </a:solidFill>
                        <a:latin typeface="Cambria Math" panose="02040503050406030204" pitchFamily="18" charset="0"/>
                      </a:rPr>
                      <m:t>ln</m:t>
                    </m:r>
                    <m:r>
                      <m:rPr>
                        <m:nor/>
                      </m:rPr>
                      <a:rPr lang="en-US" b="0" i="0" smtClean="0">
                        <a:solidFill>
                          <a:schemeClr val="tx2"/>
                        </a:solidFill>
                        <a:latin typeface="Cambria Math" panose="02040503050406030204" pitchFamily="18" charset="0"/>
                      </a:rPr>
                      <m:t> </m:t>
                    </m:r>
                    <m:r>
                      <m:rPr>
                        <m:nor/>
                      </m:rPr>
                      <a:rPr lang="en-US">
                        <a:solidFill>
                          <a:schemeClr val="tx2"/>
                        </a:solidFill>
                        <a:latin typeface="Cambria Math" panose="02040503050406030204" pitchFamily="18" charset="0"/>
                      </a:rPr>
                      <m:t>𝑥</m:t>
                    </m:r>
                  </m:oMath>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9" name="Rectangle 5">
                <a:extLst>
                  <a:ext uri="{FF2B5EF4-FFF2-40B4-BE49-F238E27FC236}">
                    <a16:creationId xmlns:a16="http://schemas.microsoft.com/office/drawing/2014/main" id="{20F150E8-E9FA-4D09-8450-D0E5E29B4142}"/>
                  </a:ext>
                </a:extLst>
              </p:cNvPr>
              <p:cNvSpPr txBox="1">
                <a:spLocks noRot="1" noChangeAspect="1" noMove="1" noResize="1" noEditPoints="1" noAdjustHandles="1" noChangeArrowheads="1" noChangeShapeType="1" noTextEdit="1"/>
              </p:cNvSpPr>
              <p:nvPr/>
            </p:nvSpPr>
            <p:spPr>
              <a:xfrm>
                <a:off x="5293875" y="3805073"/>
                <a:ext cx="1289570" cy="699081"/>
              </a:xfrm>
              <a:prstGeom prst="rect">
                <a:avLst/>
              </a:prstGeom>
              <a:blipFill>
                <a:blip r:embed="rId9"/>
                <a:stretch>
                  <a:fillRect l="-4245" b="-104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5">
                <a:extLst>
                  <a:ext uri="{FF2B5EF4-FFF2-40B4-BE49-F238E27FC236}">
                    <a16:creationId xmlns:a16="http://schemas.microsoft.com/office/drawing/2014/main" id="{79D2F1AE-1CDC-416E-871C-3FDB45CCF4CC}"/>
                  </a:ext>
                </a:extLst>
              </p:cNvPr>
              <p:cNvSpPr txBox="1">
                <a:spLocks noChangeArrowheads="1"/>
              </p:cNvSpPr>
              <p:nvPr/>
            </p:nvSpPr>
            <p:spPr>
              <a:xfrm>
                <a:off x="5278582" y="5673915"/>
                <a:ext cx="1289570" cy="699081"/>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US" i="1">
                              <a:solidFill>
                                <a:schemeClr val="tx2"/>
                              </a:solidFill>
                              <a:latin typeface="Cambria Math" panose="02040503050406030204" pitchFamily="18" charset="0"/>
                            </a:rPr>
                            <m:t>→∞</m:t>
                          </m:r>
                        </m:lim>
                      </m:limLow>
                      <m:r>
                        <m:rPr>
                          <m:nor/>
                        </m:rPr>
                        <a:rPr lang="en-US">
                          <a:solidFill>
                            <a:schemeClr val="tx2"/>
                          </a:solidFill>
                          <a:latin typeface="Cambria Math" panose="02040503050406030204" pitchFamily="18" charset="0"/>
                        </a:rPr>
                        <m:t>ln</m:t>
                      </m:r>
                      <m:r>
                        <m:rPr>
                          <m:nor/>
                        </m:rPr>
                        <a:rPr lang="en-US" b="0" i="0" smtClean="0">
                          <a:solidFill>
                            <a:schemeClr val="tx2"/>
                          </a:solidFill>
                          <a:latin typeface="Cambria Math" panose="02040503050406030204" pitchFamily="18" charset="0"/>
                        </a:rPr>
                        <m:t> </m:t>
                      </m:r>
                      <m:r>
                        <m:rPr>
                          <m:nor/>
                        </m:rPr>
                        <a:rPr lang="en-US">
                          <a:solidFill>
                            <a:schemeClr val="tx2"/>
                          </a:solidFill>
                          <a:latin typeface="Cambria Math" panose="02040503050406030204" pitchFamily="18" charset="0"/>
                        </a:rPr>
                        <m:t>𝑥</m:t>
                      </m:r>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30" name="Rectangle 5">
                <a:extLst>
                  <a:ext uri="{FF2B5EF4-FFF2-40B4-BE49-F238E27FC236}">
                    <a16:creationId xmlns:a16="http://schemas.microsoft.com/office/drawing/2014/main" id="{79D2F1AE-1CDC-416E-871C-3FDB45CCF4CC}"/>
                  </a:ext>
                </a:extLst>
              </p:cNvPr>
              <p:cNvSpPr txBox="1">
                <a:spLocks noRot="1" noChangeAspect="1" noMove="1" noResize="1" noEditPoints="1" noAdjustHandles="1" noChangeArrowheads="1" noChangeShapeType="1" noTextEdit="1"/>
              </p:cNvSpPr>
              <p:nvPr/>
            </p:nvSpPr>
            <p:spPr>
              <a:xfrm>
                <a:off x="5278582" y="5673915"/>
                <a:ext cx="1289570" cy="699081"/>
              </a:xfrm>
              <a:prstGeom prst="rect">
                <a:avLst/>
              </a:prstGeom>
              <a:blipFill>
                <a:blip r:embed="rId10"/>
                <a:stretch>
                  <a:fillRect l="-4739" b="-8772"/>
                </a:stretch>
              </a:blipFill>
            </p:spPr>
            <p:txBody>
              <a:bodyPr/>
              <a:lstStyle/>
              <a:p>
                <a:r>
                  <a:rPr lang="en-GB">
                    <a:noFill/>
                  </a:rPr>
                  <a:t> </a:t>
                </a:r>
              </a:p>
            </p:txBody>
          </p:sp>
        </mc:Fallback>
      </mc:AlternateContent>
      <p:sp>
        <p:nvSpPr>
          <p:cNvPr id="31" name="TextBox 30">
            <a:extLst>
              <a:ext uri="{FF2B5EF4-FFF2-40B4-BE49-F238E27FC236}">
                <a16:creationId xmlns:a16="http://schemas.microsoft.com/office/drawing/2014/main" id="{8D762B7B-F373-45AD-8DC9-B41F60562FF3}"/>
              </a:ext>
            </a:extLst>
          </p:cNvPr>
          <p:cNvSpPr txBox="1"/>
          <p:nvPr/>
        </p:nvSpPr>
        <p:spPr>
          <a:xfrm>
            <a:off x="6649467" y="3997509"/>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109F7E7-3CF3-47C6-8628-C3E9397E41D3}"/>
              </a:ext>
            </a:extLst>
          </p:cNvPr>
          <p:cNvSpPr txBox="1"/>
          <p:nvPr/>
        </p:nvSpPr>
        <p:spPr>
          <a:xfrm>
            <a:off x="6649467" y="5844619"/>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cxnSp>
        <p:nvCxnSpPr>
          <p:cNvPr id="34" name="Straight Arrow Connector 33">
            <a:extLst>
              <a:ext uri="{FF2B5EF4-FFF2-40B4-BE49-F238E27FC236}">
                <a16:creationId xmlns:a16="http://schemas.microsoft.com/office/drawing/2014/main" id="{A9DB54C9-D538-49A6-8F32-8B601309AD65}"/>
              </a:ext>
            </a:extLst>
          </p:cNvPr>
          <p:cNvCxnSpPr/>
          <p:nvPr/>
        </p:nvCxnSpPr>
        <p:spPr>
          <a:xfrm flipH="1">
            <a:off x="2937164" y="5029200"/>
            <a:ext cx="1488063" cy="0"/>
          </a:xfrm>
          <a:prstGeom prst="straightConnector1">
            <a:avLst/>
          </a:prstGeom>
          <a:ln w="22225">
            <a:solidFill>
              <a:srgbClr val="00FF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F7C45FE1-C2ED-4542-A46B-F22AC3FA3726}"/>
              </a:ext>
            </a:extLst>
          </p:cNvPr>
          <p:cNvCxnSpPr/>
          <p:nvPr/>
        </p:nvCxnSpPr>
        <p:spPr>
          <a:xfrm>
            <a:off x="3002856" y="4907720"/>
            <a:ext cx="1491525" cy="0"/>
          </a:xfrm>
          <a:prstGeom prst="straightConnector1">
            <a:avLst/>
          </a:prstGeom>
          <a:ln w="22225">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559857E1-43FF-46DB-A8DB-FC9290022D85}"/>
              </a:ext>
            </a:extLst>
          </p:cNvPr>
          <p:cNvSpPr txBox="1"/>
          <p:nvPr/>
        </p:nvSpPr>
        <p:spPr>
          <a:xfrm>
            <a:off x="4674696" y="4574222"/>
            <a:ext cx="4572000" cy="1200329"/>
          </a:xfrm>
          <a:prstGeom prst="rect">
            <a:avLst/>
          </a:prstGeom>
          <a:noFill/>
        </p:spPr>
        <p:txBody>
          <a:bodyPr wrap="square">
            <a:spAutoFit/>
          </a:bodyPr>
          <a:lstStyle/>
          <a:p>
            <a:r>
              <a:rPr lang="en-US" sz="1800" dirty="0">
                <a:solidFill>
                  <a:srgbClr val="FF6600"/>
                </a:solidFill>
                <a:latin typeface="Comic Sans MS" pitchFamily="66" charset="0"/>
              </a:rPr>
              <a:t>Note that we had to do a right-handed limit, since we can not evaluate for </a:t>
            </a:r>
            <a:r>
              <a:rPr lang="en-GB" sz="1800" dirty="0">
                <a:solidFill>
                  <a:srgbClr val="FF6600"/>
                </a:solidFill>
                <a:latin typeface="Comic Sans MS" pitchFamily="66" charset="0"/>
                <a:sym typeface="Symbol" panose="05050102010706020507" pitchFamily="18" charset="2"/>
              </a:rPr>
              <a:t>–∞ because we cannot</a:t>
            </a:r>
            <a:r>
              <a:rPr lang="en-US" sz="1800" dirty="0">
                <a:solidFill>
                  <a:srgbClr val="FF6600"/>
                </a:solidFill>
                <a:latin typeface="Comic Sans MS" pitchFamily="66" charset="0"/>
              </a:rPr>
              <a:t> plug negative x’s into a logarithm</a:t>
            </a:r>
            <a:endParaRPr lang="en-GB" sz="1800" dirty="0">
              <a:solidFill>
                <a:srgbClr val="FF6600"/>
              </a:solidFill>
              <a:latin typeface="Comic Sans MS" pitchFamily="66" charset="0"/>
            </a:endParaRPr>
          </a:p>
        </p:txBody>
      </p:sp>
    </p:spTree>
    <p:extLst>
      <p:ext uri="{BB962C8B-B14F-4D97-AF65-F5344CB8AC3E}">
        <p14:creationId xmlns:p14="http://schemas.microsoft.com/office/powerpoint/2010/main" val="279430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wipe(down)">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8"/>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18"/>
                                        </p:tgtEl>
                                        <p:attrNameLst>
                                          <p:attrName>style.visibility</p:attrName>
                                        </p:attrNameLst>
                                      </p:cBhvr>
                                      <p:to>
                                        <p:strVal val="hidden"/>
                                      </p:to>
                                    </p:set>
                                  </p:childTnLst>
                                </p:cTn>
                              </p:par>
                              <p:par>
                                <p:cTn id="60" presetID="1" presetClass="exit" presetSubtype="0" fill="hold" nodeType="withEffect">
                                  <p:stCondLst>
                                    <p:cond delay="0"/>
                                  </p:stCondLst>
                                  <p:childTnLst>
                                    <p:set>
                                      <p:cBhvr>
                                        <p:cTn id="61" dur="1" fill="hold">
                                          <p:stCondLst>
                                            <p:cond delay="0"/>
                                          </p:stCondLst>
                                        </p:cTn>
                                        <p:tgtEl>
                                          <p:spTgt spid="21"/>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8"/>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9"/>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2" fill="hold" nodeType="click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wipe(right)">
                                      <p:cBhvr>
                                        <p:cTn id="74" dur="500"/>
                                        <p:tgtEl>
                                          <p:spTgt spid="34"/>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4"/>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wipe(left)">
                                      <p:cBhvr>
                                        <p:cTn id="95" dur="500"/>
                                        <p:tgtEl>
                                          <p:spTgt spid="36"/>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8" grpId="1"/>
      <p:bldP spid="18" grpId="0" animBg="1"/>
      <p:bldP spid="18" grpId="1" animBg="1"/>
      <p:bldP spid="19" grpId="0" animBg="1"/>
      <p:bldP spid="23" grpId="0"/>
      <p:bldP spid="24" grpId="0"/>
      <p:bldP spid="25" grpId="0"/>
      <p:bldP spid="26" grpId="0"/>
      <p:bldP spid="28" grpId="0"/>
      <p:bldP spid="29" grpId="0"/>
      <p:bldP spid="30" grpId="0"/>
      <p:bldP spid="31" grpId="0"/>
      <p:bldP spid="32" grpId="0"/>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hlinkClick r:id="rId3"/>
            <a:extLst>
              <a:ext uri="{FF2B5EF4-FFF2-40B4-BE49-F238E27FC236}">
                <a16:creationId xmlns:a16="http://schemas.microsoft.com/office/drawing/2014/main" id="{8413A299-EB52-4B96-B300-23A5126865BC}"/>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DDBEF9FA-4F81-4B17-AA2D-553D6CF1469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5">
            <a:extLst>
              <a:ext uri="{FF2B5EF4-FFF2-40B4-BE49-F238E27FC236}">
                <a16:creationId xmlns:a16="http://schemas.microsoft.com/office/drawing/2014/main" id="{8F50DD9D-E86D-40C8-94AD-7813331F66C8}"/>
              </a:ext>
            </a:extLst>
          </p:cNvPr>
          <p:cNvSpPr txBox="1">
            <a:spLocks noChangeArrowheads="1"/>
          </p:cNvSpPr>
          <p:nvPr/>
        </p:nvSpPr>
        <p:spPr>
          <a:xfrm>
            <a:off x="597371" y="152799"/>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Limits at infinity</a:t>
            </a:r>
          </a:p>
        </p:txBody>
      </p:sp>
      <p:sp>
        <p:nvSpPr>
          <p:cNvPr id="51" name="TextBox 50">
            <a:extLst>
              <a:ext uri="{FF2B5EF4-FFF2-40B4-BE49-F238E27FC236}">
                <a16:creationId xmlns:a16="http://schemas.microsoft.com/office/drawing/2014/main" id="{9120FDEE-6FBD-4F01-A5B2-07628E7A41B1}"/>
              </a:ext>
            </a:extLst>
          </p:cNvPr>
          <p:cNvSpPr txBox="1"/>
          <p:nvPr/>
        </p:nvSpPr>
        <p:spPr>
          <a:xfrm>
            <a:off x="317028" y="760085"/>
            <a:ext cx="4367513" cy="461665"/>
          </a:xfrm>
          <a:prstGeom prst="rect">
            <a:avLst/>
          </a:prstGeom>
          <a:noFill/>
        </p:spPr>
        <p:txBody>
          <a:bodyPr wrap="square" rtlCol="0">
            <a:spAutoFit/>
          </a:bodyPr>
          <a:lstStyle/>
          <a:p>
            <a:r>
              <a:rPr lang="en-US" dirty="0">
                <a:solidFill>
                  <a:schemeClr val="tx2"/>
                </a:solidFill>
                <a:latin typeface="Comic Sans MS" pitchFamily="66" charset="0"/>
                <a:ea typeface="+mj-ea"/>
                <a:cs typeface="+mj-cs"/>
              </a:rPr>
              <a:t>Evaluate the following limit</a:t>
            </a:r>
            <a:endParaRPr lang="en-GB" dirty="0">
              <a:solidFill>
                <a:schemeClr val="tx2"/>
              </a:solidFill>
              <a:latin typeface="Comic Sans MS" pitchFamily="66" charset="0"/>
              <a:ea typeface="+mj-ea"/>
              <a:cs typeface="+mj-cs"/>
            </a:endParaRPr>
          </a:p>
        </p:txBody>
      </p:sp>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60C2426D-F3E6-4F97-9AA0-143B016A05DF}"/>
                  </a:ext>
                </a:extLst>
              </p:cNvPr>
              <p:cNvSpPr/>
              <p:nvPr/>
            </p:nvSpPr>
            <p:spPr>
              <a:xfrm>
                <a:off x="5314872" y="561231"/>
                <a:ext cx="3155607"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r>
                            <m:rPr>
                              <m:nor/>
                            </m:rPr>
                            <a:rPr lang="en-US">
                              <a:solidFill>
                                <a:schemeClr val="tx2"/>
                              </a:solidFill>
                              <a:latin typeface="Cambria Math" panose="02040503050406030204" pitchFamily="18" charset="0"/>
                            </a:rPr>
                            <m:t>ln</m:t>
                          </m:r>
                          <m:r>
                            <m:rPr>
                              <m:nor/>
                            </m:rPr>
                            <a:rPr lang="en-US">
                              <a:solidFill>
                                <a:schemeClr val="tx2"/>
                              </a:solidFill>
                              <a:latin typeface="Cambria Math" panose="02040503050406030204" pitchFamily="18" charset="0"/>
                            </a:rPr>
                            <m:t> (7</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r>
                            <a:rPr lang="en-US" b="0" i="1" smtClean="0">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+1)</m:t>
                          </m:r>
                        </m:e>
                      </m:func>
                    </m:oMath>
                  </m:oMathPara>
                </a14:m>
                <a:endParaRPr lang="en-GB" sz="2400" dirty="0"/>
              </a:p>
            </p:txBody>
          </p:sp>
        </mc:Choice>
        <mc:Fallback xmlns="">
          <p:sp>
            <p:nvSpPr>
              <p:cNvPr id="52" name="Rectangle 51">
                <a:extLst>
                  <a:ext uri="{FF2B5EF4-FFF2-40B4-BE49-F238E27FC236}">
                    <a16:creationId xmlns:a16="http://schemas.microsoft.com/office/drawing/2014/main" id="{60C2426D-F3E6-4F97-9AA0-143B016A05DF}"/>
                  </a:ext>
                </a:extLst>
              </p:cNvPr>
              <p:cNvSpPr>
                <a:spLocks noRot="1" noChangeAspect="1" noMove="1" noResize="1" noEditPoints="1" noAdjustHandles="1" noChangeArrowheads="1" noChangeShapeType="1" noTextEdit="1"/>
              </p:cNvSpPr>
              <p:nvPr/>
            </p:nvSpPr>
            <p:spPr>
              <a:xfrm>
                <a:off x="5314872" y="561231"/>
                <a:ext cx="3155607" cy="580544"/>
              </a:xfrm>
              <a:prstGeom prst="rect">
                <a:avLst/>
              </a:prstGeom>
              <a:blipFill>
                <a:blip r:embed="rId4"/>
                <a:stretch>
                  <a:fillRect b="-4211"/>
                </a:stretch>
              </a:blipFill>
            </p:spPr>
            <p:txBody>
              <a:bodyPr/>
              <a:lstStyle/>
              <a:p>
                <a:r>
                  <a:rPr lang="en-GB">
                    <a:noFill/>
                  </a:rPr>
                  <a:t> </a:t>
                </a:r>
              </a:p>
            </p:txBody>
          </p:sp>
        </mc:Fallback>
      </mc:AlternateContent>
      <p:sp>
        <p:nvSpPr>
          <p:cNvPr id="53" name="40 Rectángulo">
            <a:extLst>
              <a:ext uri="{FF2B5EF4-FFF2-40B4-BE49-F238E27FC236}">
                <a16:creationId xmlns:a16="http://schemas.microsoft.com/office/drawing/2014/main" id="{9D222B2F-0143-4F82-B2F4-DF48D23EFD39}"/>
              </a:ext>
            </a:extLst>
          </p:cNvPr>
          <p:cNvSpPr/>
          <p:nvPr/>
        </p:nvSpPr>
        <p:spPr>
          <a:xfrm>
            <a:off x="195707" y="1264515"/>
            <a:ext cx="8450508" cy="369332"/>
          </a:xfrm>
          <a:prstGeom prst="rect">
            <a:avLst/>
          </a:prstGeom>
        </p:spPr>
        <p:txBody>
          <a:bodyPr wrap="square">
            <a:spAutoFit/>
          </a:bodyPr>
          <a:lstStyle/>
          <a:p>
            <a:r>
              <a:rPr lang="en-US" sz="1800" dirty="0">
                <a:solidFill>
                  <a:srgbClr val="FF3300"/>
                </a:solidFill>
                <a:latin typeface="Comic Sans MS" pitchFamily="66" charset="0"/>
              </a:rPr>
              <a:t>In this part we need to see what the argument of the log is doing</a:t>
            </a:r>
            <a:r>
              <a:rPr lang="en-US" sz="1800" dirty="0"/>
              <a:t>.</a:t>
            </a:r>
            <a:endParaRPr lang="en-GB" sz="1800" dirty="0">
              <a:solidFill>
                <a:srgbClr val="FF3300"/>
              </a:solidFill>
              <a:latin typeface="Comic Sans MS" pitchFamily="66" charset="0"/>
            </a:endParaRPr>
          </a:p>
        </p:txBody>
      </p:sp>
      <mc:AlternateContent xmlns:mc="http://schemas.openxmlformats.org/markup-compatibility/2006" xmlns:a14="http://schemas.microsoft.com/office/drawing/2010/main">
        <mc:Choice Requires="a14">
          <p:sp>
            <p:nvSpPr>
              <p:cNvPr id="58" name="Rectangle 57">
                <a:extLst>
                  <a:ext uri="{FF2B5EF4-FFF2-40B4-BE49-F238E27FC236}">
                    <a16:creationId xmlns:a16="http://schemas.microsoft.com/office/drawing/2014/main" id="{CF54950E-21FB-4EC9-98E1-AF1BBB8E1646}"/>
                  </a:ext>
                </a:extLst>
              </p:cNvPr>
              <p:cNvSpPr/>
              <p:nvPr/>
            </p:nvSpPr>
            <p:spPr>
              <a:xfrm>
                <a:off x="3443995" y="1925783"/>
                <a:ext cx="2801921"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i="1" smtClean="0">
                              <a:solidFill>
                                <a:schemeClr val="tx2"/>
                              </a:solidFill>
                              <a:latin typeface="Cambria Math" panose="02040503050406030204" pitchFamily="18" charset="0"/>
                            </a:rPr>
                          </m:ctrlPr>
                        </m:funcPr>
                        <m:fNa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Name>
                        <m:e>
                          <m:r>
                            <a:rPr lang="en-US" b="0" i="1" smtClean="0">
                              <a:solidFill>
                                <a:schemeClr val="tx2"/>
                              </a:solidFill>
                              <a:latin typeface="Cambria Math" panose="02040503050406030204" pitchFamily="18" charset="0"/>
                              <a:sym typeface="Symbol" panose="05050102010706020507" pitchFamily="18" charset="2"/>
                            </a:rPr>
                            <m:t>(</m:t>
                          </m:r>
                          <m:r>
                            <m:rPr>
                              <m:nor/>
                            </m:rPr>
                            <a:rPr lang="en-US">
                              <a:solidFill>
                                <a:schemeClr val="tx2"/>
                              </a:solidFill>
                              <a:latin typeface="Cambria Math" panose="02040503050406030204" pitchFamily="18" charset="0"/>
                            </a:rPr>
                            <m:t>7</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3</m:t>
                              </m:r>
                            </m:sup>
                          </m:sSup>
                          <m:r>
                            <a:rPr lang="en-US" i="1">
                              <a:solidFill>
                                <a:schemeClr val="tx2"/>
                              </a:solidFill>
                              <a:latin typeface="Cambria Math" panose="02040503050406030204" pitchFamily="18" charset="0"/>
                            </a:rPr>
                            <m:t>−</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2</m:t>
                              </m:r>
                            </m:sup>
                          </m:sSup>
                          <m:r>
                            <a:rPr lang="en-US" i="1">
                              <a:solidFill>
                                <a:schemeClr val="tx2"/>
                              </a:solidFill>
                              <a:latin typeface="Cambria Math" panose="02040503050406030204" pitchFamily="18" charset="0"/>
                            </a:rPr>
                            <m:t>+1</m:t>
                          </m:r>
                        </m:e>
                      </m:func>
                      <m:r>
                        <a:rPr lang="en-US" b="0" i="1" smtClean="0">
                          <a:solidFill>
                            <a:schemeClr val="tx2"/>
                          </a:solidFill>
                          <a:latin typeface="Cambria Math" panose="02040503050406030204" pitchFamily="18" charset="0"/>
                        </a:rPr>
                        <m:t>)</m:t>
                      </m:r>
                    </m:oMath>
                  </m:oMathPara>
                </a14:m>
                <a:endParaRPr lang="en-GB" dirty="0"/>
              </a:p>
            </p:txBody>
          </p:sp>
        </mc:Choice>
        <mc:Fallback xmlns="">
          <p:sp>
            <p:nvSpPr>
              <p:cNvPr id="58" name="Rectangle 57">
                <a:extLst>
                  <a:ext uri="{FF2B5EF4-FFF2-40B4-BE49-F238E27FC236}">
                    <a16:creationId xmlns:a16="http://schemas.microsoft.com/office/drawing/2014/main" id="{CF54950E-21FB-4EC9-98E1-AF1BBB8E1646}"/>
                  </a:ext>
                </a:extLst>
              </p:cNvPr>
              <p:cNvSpPr>
                <a:spLocks noRot="1" noChangeAspect="1" noMove="1" noResize="1" noEditPoints="1" noAdjustHandles="1" noChangeArrowheads="1" noChangeShapeType="1" noTextEdit="1"/>
              </p:cNvSpPr>
              <p:nvPr/>
            </p:nvSpPr>
            <p:spPr>
              <a:xfrm>
                <a:off x="3443995" y="1925783"/>
                <a:ext cx="2801921" cy="580544"/>
              </a:xfrm>
              <a:prstGeom prst="rect">
                <a:avLst/>
              </a:prstGeom>
              <a:blipFill>
                <a:blip r:embed="rId5"/>
                <a:stretch>
                  <a:fillRect b="-31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Rectangle 82">
                <a:extLst>
                  <a:ext uri="{FF2B5EF4-FFF2-40B4-BE49-F238E27FC236}">
                    <a16:creationId xmlns:a16="http://schemas.microsoft.com/office/drawing/2014/main" id="{53DE5098-77DF-4448-9ABF-3791B519E472}"/>
                  </a:ext>
                </a:extLst>
              </p:cNvPr>
              <p:cNvSpPr/>
              <p:nvPr/>
            </p:nvSpPr>
            <p:spPr>
              <a:xfrm>
                <a:off x="3102079" y="5456973"/>
                <a:ext cx="3155607"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i="1">
                              <a:solidFill>
                                <a:schemeClr val="tx2"/>
                              </a:solidFill>
                              <a:latin typeface="Cambria Math" panose="02040503050406030204" pitchFamily="18" charset="0"/>
                            </a:rPr>
                          </m:ctrlPr>
                        </m:funcPr>
                        <m:fNa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Name>
                        <m:e>
                          <m:r>
                            <m:rPr>
                              <m:nor/>
                            </m:rPr>
                            <a:rPr lang="en-US">
                              <a:solidFill>
                                <a:schemeClr val="tx2"/>
                              </a:solidFill>
                              <a:latin typeface="Cambria Math" panose="02040503050406030204" pitchFamily="18" charset="0"/>
                            </a:rPr>
                            <m:t>ln</m:t>
                          </m:r>
                          <m:r>
                            <m:rPr>
                              <m:nor/>
                            </m:rPr>
                            <a:rPr lang="en-US">
                              <a:solidFill>
                                <a:schemeClr val="tx2"/>
                              </a:solidFill>
                              <a:latin typeface="Cambria Math" panose="02040503050406030204" pitchFamily="18" charset="0"/>
                            </a:rPr>
                            <m:t> (7</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3</m:t>
                              </m:r>
                            </m:sup>
                          </m:sSup>
                          <m:r>
                            <a:rPr lang="en-US" i="1">
                              <a:solidFill>
                                <a:schemeClr val="tx2"/>
                              </a:solidFill>
                              <a:latin typeface="Cambria Math" panose="02040503050406030204" pitchFamily="18" charset="0"/>
                            </a:rPr>
                            <m:t>−</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2</m:t>
                              </m:r>
                            </m:sup>
                          </m:sSup>
                          <m:r>
                            <a:rPr lang="en-US" i="1">
                              <a:solidFill>
                                <a:schemeClr val="tx2"/>
                              </a:solidFill>
                              <a:latin typeface="Cambria Math" panose="02040503050406030204" pitchFamily="18" charset="0"/>
                            </a:rPr>
                            <m:t>+1)</m:t>
                          </m:r>
                        </m:e>
                      </m:func>
                    </m:oMath>
                  </m:oMathPara>
                </a14:m>
                <a:endParaRPr lang="en-GB" sz="2400" dirty="0"/>
              </a:p>
            </p:txBody>
          </p:sp>
        </mc:Choice>
        <mc:Fallback xmlns="">
          <p:sp>
            <p:nvSpPr>
              <p:cNvPr id="83" name="Rectangle 82">
                <a:extLst>
                  <a:ext uri="{FF2B5EF4-FFF2-40B4-BE49-F238E27FC236}">
                    <a16:creationId xmlns:a16="http://schemas.microsoft.com/office/drawing/2014/main" id="{53DE5098-77DF-4448-9ABF-3791B519E472}"/>
                  </a:ext>
                </a:extLst>
              </p:cNvPr>
              <p:cNvSpPr>
                <a:spLocks noRot="1" noChangeAspect="1" noMove="1" noResize="1" noEditPoints="1" noAdjustHandles="1" noChangeArrowheads="1" noChangeShapeType="1" noTextEdit="1"/>
              </p:cNvSpPr>
              <p:nvPr/>
            </p:nvSpPr>
            <p:spPr>
              <a:xfrm>
                <a:off x="3102079" y="5456973"/>
                <a:ext cx="3155607" cy="580544"/>
              </a:xfrm>
              <a:prstGeom prst="rect">
                <a:avLst/>
              </a:prstGeom>
              <a:blipFill>
                <a:blip r:embed="rId6"/>
                <a:stretch>
                  <a:fillRect b="-4211"/>
                </a:stretch>
              </a:blipFill>
            </p:spPr>
            <p:txBody>
              <a:bodyPr/>
              <a:lstStyle/>
              <a:p>
                <a:r>
                  <a:rPr lang="en-GB">
                    <a:noFill/>
                  </a:rPr>
                  <a:t> </a:t>
                </a:r>
              </a:p>
            </p:txBody>
          </p:sp>
        </mc:Fallback>
      </mc:AlternateContent>
      <p:sp>
        <p:nvSpPr>
          <p:cNvPr id="86" name="TextBox 85">
            <a:extLst>
              <a:ext uri="{FF2B5EF4-FFF2-40B4-BE49-F238E27FC236}">
                <a16:creationId xmlns:a16="http://schemas.microsoft.com/office/drawing/2014/main" id="{8ACEE5C2-079A-4CBD-B6EC-22315374C41B}"/>
              </a:ext>
            </a:extLst>
          </p:cNvPr>
          <p:cNvSpPr txBox="1"/>
          <p:nvPr/>
        </p:nvSpPr>
        <p:spPr>
          <a:xfrm>
            <a:off x="6198238" y="5473170"/>
            <a:ext cx="679184"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0B66B82A-E1E5-4533-9D22-EC6687A52CA5}"/>
              </a:ext>
            </a:extLst>
          </p:cNvPr>
          <p:cNvSpPr txBox="1"/>
          <p:nvPr/>
        </p:nvSpPr>
        <p:spPr>
          <a:xfrm>
            <a:off x="375046" y="5521791"/>
            <a:ext cx="2954720" cy="461665"/>
          </a:xfrm>
          <a:prstGeom prst="rect">
            <a:avLst/>
          </a:prstGeom>
          <a:noFill/>
        </p:spPr>
        <p:txBody>
          <a:bodyPr wrap="square" rtlCol="0">
            <a:spAutoFit/>
          </a:bodyPr>
          <a:lstStyle/>
          <a:p>
            <a:r>
              <a:rPr lang="en-US" sz="2400" dirty="0">
                <a:solidFill>
                  <a:schemeClr val="tx2"/>
                </a:solidFill>
                <a:latin typeface="Comic Sans MS" pitchFamily="66" charset="0"/>
                <a:ea typeface="+mj-ea"/>
                <a:cs typeface="+mj-cs"/>
              </a:rPr>
              <a:t>So, the limit is</a:t>
            </a:r>
            <a:endParaRPr lang="en-GB" sz="2400" dirty="0">
              <a:solidFill>
                <a:schemeClr val="tx2"/>
              </a:solidFill>
              <a:latin typeface="Times New Roman" panose="02020603050405020304" pitchFamily="18" charset="0"/>
              <a:ea typeface="+mj-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2CC56916-090F-4870-A195-006685DD31AF}"/>
                  </a:ext>
                </a:extLst>
              </p:cNvPr>
              <p:cNvSpPr/>
              <p:nvPr/>
            </p:nvSpPr>
            <p:spPr>
              <a:xfrm>
                <a:off x="3455489" y="2306882"/>
                <a:ext cx="3534237" cy="9623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d>
                            <m:dPr>
                              <m:ctrlPr>
                                <a:rPr lang="en-US" i="1">
                                  <a:solidFill>
                                    <a:schemeClr val="tx2"/>
                                  </a:solidFill>
                                  <a:latin typeface="Cambria Math" panose="02040503050406030204" pitchFamily="18" charset="0"/>
                                </a:rPr>
                              </m:ctrlPr>
                            </m:dPr>
                            <m:e>
                              <m:f>
                                <m:fPr>
                                  <m:ctrlPr>
                                    <a:rPr lang="en-US" i="1">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7</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den>
                              </m:f>
                              <m:r>
                                <a:rPr lang="en-US" i="1">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den>
                              </m:f>
                              <m:r>
                                <a:rPr lang="en-US" b="0" i="1" smtClean="0">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1</m:t>
                                  </m:r>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den>
                              </m:f>
                            </m:e>
                          </m:d>
                        </m:e>
                      </m:func>
                    </m:oMath>
                  </m:oMathPara>
                </a14:m>
                <a:endParaRPr lang="en-GB" sz="2400" dirty="0"/>
              </a:p>
            </p:txBody>
          </p:sp>
        </mc:Choice>
        <mc:Fallback xmlns="">
          <p:sp>
            <p:nvSpPr>
              <p:cNvPr id="34" name="Rectangle 33">
                <a:extLst>
                  <a:ext uri="{FF2B5EF4-FFF2-40B4-BE49-F238E27FC236}">
                    <a16:creationId xmlns:a16="http://schemas.microsoft.com/office/drawing/2014/main" id="{2CC56916-090F-4870-A195-006685DD31AF}"/>
                  </a:ext>
                </a:extLst>
              </p:cNvPr>
              <p:cNvSpPr>
                <a:spLocks noRot="1" noChangeAspect="1" noMove="1" noResize="1" noEditPoints="1" noAdjustHandles="1" noChangeArrowheads="1" noChangeShapeType="1" noTextEdit="1"/>
              </p:cNvSpPr>
              <p:nvPr/>
            </p:nvSpPr>
            <p:spPr>
              <a:xfrm>
                <a:off x="3455489" y="2306882"/>
                <a:ext cx="3534237" cy="962379"/>
              </a:xfrm>
              <a:prstGeom prst="rect">
                <a:avLst/>
              </a:prstGeom>
              <a:blipFill>
                <a:blip r:embed="rId7"/>
                <a:stretch>
                  <a:fillRect/>
                </a:stretch>
              </a:blipFill>
            </p:spPr>
            <p:txBody>
              <a:bodyPr/>
              <a:lstStyle/>
              <a:p>
                <a:r>
                  <a:rPr lang="en-GB">
                    <a:noFill/>
                  </a:rPr>
                  <a:t> </a:t>
                </a:r>
              </a:p>
            </p:txBody>
          </p:sp>
        </mc:Fallback>
      </mc:AlternateContent>
      <p:sp>
        <p:nvSpPr>
          <p:cNvPr id="35" name="40 Rectángulo">
            <a:extLst>
              <a:ext uri="{FF2B5EF4-FFF2-40B4-BE49-F238E27FC236}">
                <a16:creationId xmlns:a16="http://schemas.microsoft.com/office/drawing/2014/main" id="{7197FD23-72DD-481E-99AC-83BEE70CC0CB}"/>
              </a:ext>
            </a:extLst>
          </p:cNvPr>
          <p:cNvSpPr/>
          <p:nvPr/>
        </p:nvSpPr>
        <p:spPr>
          <a:xfrm>
            <a:off x="195537" y="3231992"/>
            <a:ext cx="3745733" cy="923330"/>
          </a:xfrm>
          <a:prstGeom prst="rect">
            <a:avLst/>
          </a:prstGeom>
        </p:spPr>
        <p:txBody>
          <a:bodyPr wrap="square">
            <a:spAutoFit/>
          </a:bodyPr>
          <a:lstStyle/>
          <a:p>
            <a:r>
              <a:rPr lang="en-US" sz="1800" dirty="0">
                <a:solidFill>
                  <a:srgbClr val="FF3300"/>
                </a:solidFill>
                <a:latin typeface="Comic Sans MS" pitchFamily="66" charset="0"/>
              </a:rPr>
              <a:t>Apply the limit property 2: the limit of a product is the product of the limits</a:t>
            </a:r>
            <a:r>
              <a:rPr lang="en-US" sz="1800" i="1" dirty="0">
                <a:solidFill>
                  <a:srgbClr val="FF3300"/>
                </a:solidFill>
                <a:cs typeface="Times New Roman" panose="02020603050405020304" pitchFamily="18" charset="0"/>
              </a:rPr>
              <a:t>.</a:t>
            </a:r>
            <a:endParaRPr lang="en-GB" sz="1800" i="1" dirty="0">
              <a:solidFill>
                <a:srgbClr val="FF3300"/>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80EFB23E-C767-4083-8BE4-C7FD416F71CD}"/>
                  </a:ext>
                </a:extLst>
              </p:cNvPr>
              <p:cNvSpPr/>
              <p:nvPr/>
            </p:nvSpPr>
            <p:spPr>
              <a:xfrm>
                <a:off x="3785542" y="3208321"/>
                <a:ext cx="4397101"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solidFill>
                                <a:schemeClr val="tx2"/>
                              </a:solidFill>
                              <a:latin typeface="Cambria Math" panose="02040503050406030204" pitchFamily="18" charset="0"/>
                              <a:sym typeface="Symbol" panose="05050102010706020507" pitchFamily="18" charset="2"/>
                            </a:rPr>
                          </m:ctrlPr>
                        </m:dPr>
                        <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d>
                            <m:dPr>
                              <m:ctrlPr>
                                <a:rPr lang="en-US" i="1">
                                  <a:solidFill>
                                    <a:schemeClr val="tx2"/>
                                  </a:solidFill>
                                  <a:latin typeface="Cambria Math" panose="02040503050406030204" pitchFamily="18" charset="0"/>
                                  <a:sym typeface="Symbol" panose="05050102010706020507" pitchFamily="18" charset="2"/>
                                </a:rPr>
                              </m:ctrlPr>
                            </m:dPr>
                            <m:e>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e>
                          </m:d>
                        </m:e>
                      </m:d>
                      <m:d>
                        <m:dPr>
                          <m:begChr m:val="["/>
                          <m:endChr m:val="]"/>
                          <m:ctrlPr>
                            <a:rPr lang="en-US" i="1">
                              <a:solidFill>
                                <a:schemeClr val="tx2"/>
                              </a:solidFill>
                              <a:latin typeface="Cambria Math" panose="02040503050406030204" pitchFamily="18" charset="0"/>
                              <a:sym typeface="Symbol" panose="05050102010706020507" pitchFamily="18" charset="2"/>
                            </a:rPr>
                          </m:ctrlPr>
                        </m:dPr>
                        <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d>
                            <m:dPr>
                              <m:ctrlPr>
                                <a:rPr lang="en-US" i="1">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7</m:t>
                              </m:r>
                              <m:r>
                                <a:rPr lang="en-US" i="1">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𝑥</m:t>
                                  </m:r>
                                </m:num>
                                <m:den>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r>
                                <a:rPr lang="en-US" b="0" i="1" smtClean="0">
                                  <a:solidFill>
                                    <a:schemeClr val="tx2"/>
                                  </a:solidFill>
                                  <a:latin typeface="Cambria Math" panose="02040503050406030204" pitchFamily="18" charset="0"/>
                                </a:rPr>
                                <m:t>+</m:t>
                              </m:r>
                              <m:f>
                                <m:fPr>
                                  <m:ctrlPr>
                                    <a:rPr lang="en-US" i="1" smtClean="0">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1</m:t>
                                  </m:r>
                                </m:num>
                                <m:den>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3</m:t>
                                      </m:r>
                                    </m:sup>
                                  </m:sSup>
                                </m:den>
                              </m:f>
                            </m:e>
                          </m:d>
                        </m:e>
                      </m:d>
                    </m:oMath>
                  </m:oMathPara>
                </a14:m>
                <a:endParaRPr lang="en-GB" sz="2400" dirty="0"/>
              </a:p>
            </p:txBody>
          </p:sp>
        </mc:Choice>
        <mc:Fallback xmlns="">
          <p:sp>
            <p:nvSpPr>
              <p:cNvPr id="36" name="Rectangle 35">
                <a:extLst>
                  <a:ext uri="{FF2B5EF4-FFF2-40B4-BE49-F238E27FC236}">
                    <a16:creationId xmlns:a16="http://schemas.microsoft.com/office/drawing/2014/main" id="{80EFB23E-C767-4083-8BE4-C7FD416F71CD}"/>
                  </a:ext>
                </a:extLst>
              </p:cNvPr>
              <p:cNvSpPr>
                <a:spLocks noRot="1" noChangeAspect="1" noMove="1" noResize="1" noEditPoints="1" noAdjustHandles="1" noChangeArrowheads="1" noChangeShapeType="1" noTextEdit="1"/>
              </p:cNvSpPr>
              <p:nvPr/>
            </p:nvSpPr>
            <p:spPr>
              <a:xfrm>
                <a:off x="3785542" y="3208321"/>
                <a:ext cx="4397101" cy="922176"/>
              </a:xfrm>
              <a:prstGeom prst="rect">
                <a:avLst/>
              </a:prstGeom>
              <a:blipFill>
                <a:blip r:embed="rId8"/>
                <a:stretch>
                  <a:fillRect/>
                </a:stretch>
              </a:blipFill>
            </p:spPr>
            <p:txBody>
              <a:bodyPr/>
              <a:lstStyle/>
              <a:p>
                <a:r>
                  <a:rPr lang="en-GB">
                    <a:noFill/>
                  </a:rPr>
                  <a:t> </a:t>
                </a:r>
              </a:p>
            </p:txBody>
          </p:sp>
        </mc:Fallback>
      </mc:AlternateContent>
      <p:sp>
        <p:nvSpPr>
          <p:cNvPr id="37" name="TextBox 36">
            <a:extLst>
              <a:ext uri="{FF2B5EF4-FFF2-40B4-BE49-F238E27FC236}">
                <a16:creationId xmlns:a16="http://schemas.microsoft.com/office/drawing/2014/main" id="{D4D06CB8-6A28-495A-B710-160CB9DB5C2A}"/>
              </a:ext>
            </a:extLst>
          </p:cNvPr>
          <p:cNvSpPr txBox="1"/>
          <p:nvPr/>
        </p:nvSpPr>
        <p:spPr>
          <a:xfrm>
            <a:off x="6688208" y="4052871"/>
            <a:ext cx="354841"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D61EE01A-7349-4CBF-B412-78759180A982}"/>
              </a:ext>
            </a:extLst>
          </p:cNvPr>
          <p:cNvSpPr txBox="1"/>
          <p:nvPr/>
        </p:nvSpPr>
        <p:spPr>
          <a:xfrm>
            <a:off x="5390566" y="4067822"/>
            <a:ext cx="478127"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7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427D3056-F274-4465-904C-8AAC87645005}"/>
              </a:ext>
            </a:extLst>
          </p:cNvPr>
          <p:cNvSpPr txBox="1"/>
          <p:nvPr/>
        </p:nvSpPr>
        <p:spPr>
          <a:xfrm>
            <a:off x="5710322" y="4030218"/>
            <a:ext cx="478127"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1B919B6A-AD60-4E20-A290-B1FF32FBBA29}"/>
              </a:ext>
            </a:extLst>
          </p:cNvPr>
          <p:cNvSpPr txBox="1"/>
          <p:nvPr/>
        </p:nvSpPr>
        <p:spPr>
          <a:xfrm>
            <a:off x="5272289" y="4051031"/>
            <a:ext cx="1970794"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48F3AD10-11A5-4850-A3FD-6B26D5F80271}"/>
              </a:ext>
            </a:extLst>
          </p:cNvPr>
          <p:cNvSpPr txBox="1"/>
          <p:nvPr/>
        </p:nvSpPr>
        <p:spPr>
          <a:xfrm>
            <a:off x="4756065" y="4045320"/>
            <a:ext cx="609236"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cs typeface="Times New Roman" panose="02020603050405020304" pitchFamily="18" charset="0"/>
            </a:endParaRPr>
          </a:p>
        </p:txBody>
      </p:sp>
      <p:sp>
        <p:nvSpPr>
          <p:cNvPr id="42" name="TextBox 41">
            <a:extLst>
              <a:ext uri="{FF2B5EF4-FFF2-40B4-BE49-F238E27FC236}">
                <a16:creationId xmlns:a16="http://schemas.microsoft.com/office/drawing/2014/main" id="{258A0EFC-078D-4C70-9556-2D3081E7B55C}"/>
              </a:ext>
            </a:extLst>
          </p:cNvPr>
          <p:cNvSpPr txBox="1"/>
          <p:nvPr/>
        </p:nvSpPr>
        <p:spPr>
          <a:xfrm>
            <a:off x="6372725" y="4045320"/>
            <a:ext cx="365707"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04DDC72E-AA50-4BC2-AFAD-60832A932BAD}"/>
              </a:ext>
            </a:extLst>
          </p:cNvPr>
          <p:cNvSpPr txBox="1"/>
          <p:nvPr/>
        </p:nvSpPr>
        <p:spPr>
          <a:xfrm>
            <a:off x="6023733" y="4060422"/>
            <a:ext cx="371686"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C3092DE4-ADF8-45B7-BBF6-ABAE38ED1305}"/>
              </a:ext>
            </a:extLst>
          </p:cNvPr>
          <p:cNvSpPr txBox="1"/>
          <p:nvPr/>
        </p:nvSpPr>
        <p:spPr>
          <a:xfrm>
            <a:off x="5231544" y="4522733"/>
            <a:ext cx="1179081"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a:t>
            </a:r>
            <a:r>
              <a:rPr lang="en-GB" dirty="0">
                <a:solidFill>
                  <a:schemeClr val="tx2"/>
                </a:solidFill>
                <a:cs typeface="Times New Roman" panose="02020603050405020304" pitchFamily="18" charset="0"/>
                <a:sym typeface="Symbol" panose="05050102010706020507" pitchFamily="18" charset="2"/>
              </a:rPr>
              <a:t>7</a:t>
            </a:r>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6" name="TextBox 45">
            <a:extLst>
              <a:ext uri="{FF2B5EF4-FFF2-40B4-BE49-F238E27FC236}">
                <a16:creationId xmlns:a16="http://schemas.microsoft.com/office/drawing/2014/main" id="{5535FE02-CCF8-4A6D-B50B-3CC5BC118190}"/>
              </a:ext>
            </a:extLst>
          </p:cNvPr>
          <p:cNvSpPr txBox="1"/>
          <p:nvPr/>
        </p:nvSpPr>
        <p:spPr>
          <a:xfrm>
            <a:off x="4775391" y="4514859"/>
            <a:ext cx="609236"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cs typeface="Times New Roman" panose="02020603050405020304" pitchFamily="18" charset="0"/>
            </a:endParaRPr>
          </a:p>
        </p:txBody>
      </p:sp>
      <p:sp>
        <p:nvSpPr>
          <p:cNvPr id="47" name="TextBox 46">
            <a:extLst>
              <a:ext uri="{FF2B5EF4-FFF2-40B4-BE49-F238E27FC236}">
                <a16:creationId xmlns:a16="http://schemas.microsoft.com/office/drawing/2014/main" id="{1853C691-01AF-4345-B395-EE56E2999D43}"/>
              </a:ext>
            </a:extLst>
          </p:cNvPr>
          <p:cNvSpPr txBox="1"/>
          <p:nvPr/>
        </p:nvSpPr>
        <p:spPr>
          <a:xfrm>
            <a:off x="5821084" y="4536990"/>
            <a:ext cx="958482"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 </a:t>
            </a:r>
            <a:endParaRPr lang="en-GB" sz="2400" dirty="0">
              <a:solidFill>
                <a:schemeClr val="tx2"/>
              </a:solidFill>
              <a:cs typeface="Times New Roman" panose="02020603050405020304" pitchFamily="18" charset="0"/>
            </a:endParaRPr>
          </a:p>
        </p:txBody>
      </p:sp>
      <p:sp>
        <p:nvSpPr>
          <p:cNvPr id="48" name="TextBox 47">
            <a:extLst>
              <a:ext uri="{FF2B5EF4-FFF2-40B4-BE49-F238E27FC236}">
                <a16:creationId xmlns:a16="http://schemas.microsoft.com/office/drawing/2014/main" id="{2BA572AA-8068-4725-A692-08E3E4AC1A34}"/>
              </a:ext>
            </a:extLst>
          </p:cNvPr>
          <p:cNvSpPr txBox="1"/>
          <p:nvPr/>
        </p:nvSpPr>
        <p:spPr>
          <a:xfrm>
            <a:off x="249151" y="4874927"/>
            <a:ext cx="8599935" cy="646331"/>
          </a:xfrm>
          <a:prstGeom prst="rect">
            <a:avLst/>
          </a:prstGeom>
          <a:noFill/>
        </p:spPr>
        <p:txBody>
          <a:bodyPr wrap="square">
            <a:spAutoFit/>
          </a:bodyPr>
          <a:lstStyle/>
          <a:p>
            <a:r>
              <a:rPr lang="en-US" sz="1800" dirty="0">
                <a:solidFill>
                  <a:srgbClr val="FF3300"/>
                </a:solidFill>
                <a:latin typeface="Comic Sans MS" pitchFamily="66" charset="0"/>
              </a:rPr>
              <a:t>The argument goes to infinity in the limit and so the log must also be going to infinity in the limit. </a:t>
            </a:r>
            <a:endParaRPr lang="en-GB" sz="1800" dirty="0">
              <a:solidFill>
                <a:srgbClr val="FF3300"/>
              </a:solidFill>
              <a:latin typeface="Comic Sans MS" pitchFamily="66" charset="0"/>
            </a:endParaRPr>
          </a:p>
        </p:txBody>
      </p:sp>
      <p:sp>
        <p:nvSpPr>
          <p:cNvPr id="26" name="40 Rectángulo">
            <a:extLst>
              <a:ext uri="{FF2B5EF4-FFF2-40B4-BE49-F238E27FC236}">
                <a16:creationId xmlns:a16="http://schemas.microsoft.com/office/drawing/2014/main" id="{B79DE03A-0D0F-41DC-849C-AC279F9DE39A}"/>
              </a:ext>
            </a:extLst>
          </p:cNvPr>
          <p:cNvSpPr/>
          <p:nvPr/>
        </p:nvSpPr>
        <p:spPr>
          <a:xfrm>
            <a:off x="207940" y="2480105"/>
            <a:ext cx="3394307" cy="646331"/>
          </a:xfrm>
          <a:prstGeom prst="rect">
            <a:avLst/>
          </a:prstGeom>
        </p:spPr>
        <p:txBody>
          <a:bodyPr wrap="square">
            <a:spAutoFit/>
          </a:bodyPr>
          <a:lstStyle/>
          <a:p>
            <a:r>
              <a:rPr lang="en-US" sz="1800" dirty="0">
                <a:solidFill>
                  <a:srgbClr val="FF3300"/>
                </a:solidFill>
                <a:latin typeface="Comic Sans MS" pitchFamily="66" charset="0"/>
              </a:rPr>
              <a:t>Factoring out the largest power of </a:t>
            </a:r>
            <a:r>
              <a:rPr lang="en-US" sz="1800" i="1" dirty="0">
                <a:solidFill>
                  <a:srgbClr val="FF3300"/>
                </a:solidFill>
                <a:cs typeface="Times New Roman" panose="02020603050405020304" pitchFamily="18" charset="0"/>
              </a:rPr>
              <a:t>x</a:t>
            </a:r>
            <a:r>
              <a:rPr lang="en-US" sz="1800" dirty="0">
                <a:solidFill>
                  <a:srgbClr val="FF3300"/>
                </a:solidFill>
                <a:latin typeface="Comic Sans MS" pitchFamily="66" charset="0"/>
              </a:rPr>
              <a:t>.</a:t>
            </a:r>
            <a:r>
              <a:rPr lang="en-US" sz="1800" i="1" dirty="0">
                <a:solidFill>
                  <a:srgbClr val="FF3300"/>
                </a:solidFill>
                <a:cs typeface="Times New Roman" panose="02020603050405020304" pitchFamily="18" charset="0"/>
              </a:rPr>
              <a:t>.</a:t>
            </a:r>
            <a:endParaRPr lang="en-GB" sz="1800" i="1" dirty="0">
              <a:solidFill>
                <a:srgbClr val="FF3300"/>
              </a:solidFill>
              <a:cs typeface="Times New Roman" panose="02020603050405020304" pitchFamily="18" charset="0"/>
            </a:endParaRPr>
          </a:p>
        </p:txBody>
      </p:sp>
    </p:spTree>
    <p:custDataLst>
      <p:tags r:id="rId1"/>
    </p:custDataLst>
    <p:extLst>
      <p:ext uri="{BB962C8B-B14F-4D97-AF65-F5344CB8AC3E}">
        <p14:creationId xmlns:p14="http://schemas.microsoft.com/office/powerpoint/2010/main" val="4018146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8" grpId="0"/>
      <p:bldP spid="83" grpId="0"/>
      <p:bldP spid="86" grpId="0"/>
      <p:bldP spid="88" grpId="0"/>
      <p:bldP spid="34" grpId="0"/>
      <p:bldP spid="35" grpId="0"/>
      <p:bldP spid="36" grpId="0"/>
      <p:bldP spid="37" grpId="0"/>
      <p:bldP spid="38" grpId="0"/>
      <p:bldP spid="39" grpId="0"/>
      <p:bldP spid="40" grpId="0"/>
      <p:bldP spid="41" grpId="0"/>
      <p:bldP spid="42" grpId="0"/>
      <p:bldP spid="44" grpId="0"/>
      <p:bldP spid="45" grpId="0"/>
      <p:bldP spid="46" grpId="0"/>
      <p:bldP spid="47" grpId="0"/>
      <p:bldP spid="48"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hlinkClick r:id="rId3"/>
            <a:extLst>
              <a:ext uri="{FF2B5EF4-FFF2-40B4-BE49-F238E27FC236}">
                <a16:creationId xmlns:a16="http://schemas.microsoft.com/office/drawing/2014/main" id="{8413A299-EB52-4B96-B300-23A5126865BC}"/>
              </a:ext>
            </a:extLst>
          </p:cNvPr>
          <p:cNvSpPr/>
          <p:nvPr/>
        </p:nvSpPr>
        <p:spPr>
          <a:xfrm>
            <a:off x="8041359" y="664074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DDBEF9FA-4F81-4B17-AA2D-553D6CF14690}"/>
              </a:ext>
            </a:extLst>
          </p:cNvPr>
          <p:cNvSpPr/>
          <p:nvPr/>
        </p:nvSpPr>
        <p:spPr>
          <a:xfrm>
            <a:off x="764259" y="709794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5">
            <a:extLst>
              <a:ext uri="{FF2B5EF4-FFF2-40B4-BE49-F238E27FC236}">
                <a16:creationId xmlns:a16="http://schemas.microsoft.com/office/drawing/2014/main" id="{8F50DD9D-E86D-40C8-94AD-7813331F66C8}"/>
              </a:ext>
            </a:extLst>
          </p:cNvPr>
          <p:cNvSpPr txBox="1">
            <a:spLocks noChangeArrowheads="1"/>
          </p:cNvSpPr>
          <p:nvPr/>
        </p:nvSpPr>
        <p:spPr>
          <a:xfrm>
            <a:off x="597371" y="152799"/>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Limits at infinity</a:t>
            </a:r>
          </a:p>
        </p:txBody>
      </p:sp>
      <p:sp>
        <p:nvSpPr>
          <p:cNvPr id="51" name="TextBox 50">
            <a:extLst>
              <a:ext uri="{FF2B5EF4-FFF2-40B4-BE49-F238E27FC236}">
                <a16:creationId xmlns:a16="http://schemas.microsoft.com/office/drawing/2014/main" id="{9120FDEE-6FBD-4F01-A5B2-07628E7A41B1}"/>
              </a:ext>
            </a:extLst>
          </p:cNvPr>
          <p:cNvSpPr txBox="1"/>
          <p:nvPr/>
        </p:nvSpPr>
        <p:spPr>
          <a:xfrm>
            <a:off x="317028" y="760085"/>
            <a:ext cx="4367513" cy="461665"/>
          </a:xfrm>
          <a:prstGeom prst="rect">
            <a:avLst/>
          </a:prstGeom>
          <a:noFill/>
        </p:spPr>
        <p:txBody>
          <a:bodyPr wrap="square" rtlCol="0">
            <a:spAutoFit/>
          </a:bodyPr>
          <a:lstStyle/>
          <a:p>
            <a:r>
              <a:rPr lang="en-US" dirty="0">
                <a:solidFill>
                  <a:schemeClr val="tx2"/>
                </a:solidFill>
                <a:latin typeface="Comic Sans MS" pitchFamily="66" charset="0"/>
                <a:ea typeface="+mj-ea"/>
                <a:cs typeface="+mj-cs"/>
              </a:rPr>
              <a:t>Evaluate the following limit</a:t>
            </a:r>
            <a:endParaRPr lang="en-GB" dirty="0">
              <a:solidFill>
                <a:schemeClr val="tx2"/>
              </a:solidFill>
              <a:latin typeface="Comic Sans MS" pitchFamily="66" charset="0"/>
              <a:ea typeface="+mj-ea"/>
              <a:cs typeface="+mj-cs"/>
            </a:endParaRPr>
          </a:p>
        </p:txBody>
      </p:sp>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60C2426D-F3E6-4F97-9AA0-143B016A05DF}"/>
                  </a:ext>
                </a:extLst>
              </p:cNvPr>
              <p:cNvSpPr/>
              <p:nvPr/>
            </p:nvSpPr>
            <p:spPr>
              <a:xfrm>
                <a:off x="5341238" y="426939"/>
                <a:ext cx="2713692"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func>
                            <m:funcPr>
                              <m:ctrlPr>
                                <a:rPr lang="en-US" sz="2400" i="1" smtClean="0">
                                  <a:solidFill>
                                    <a:schemeClr val="tx2"/>
                                  </a:solidFill>
                                  <a:latin typeface="Cambria Math" panose="02040503050406030204" pitchFamily="18" charset="0"/>
                                  <a:sym typeface="Symbol" panose="05050102010706020507" pitchFamily="18" charset="2"/>
                                </a:rPr>
                              </m:ctrlPr>
                            </m:funcPr>
                            <m:fName>
                              <m:r>
                                <m:rPr>
                                  <m:sty m:val="p"/>
                                </m:rPr>
                                <a:rPr lang="en-US" sz="2400" i="0" smtClean="0">
                                  <a:solidFill>
                                    <a:schemeClr val="tx2"/>
                                  </a:solidFill>
                                  <a:latin typeface="Cambria Math" panose="02040503050406030204" pitchFamily="18" charset="0"/>
                                  <a:sym typeface="Symbol" panose="05050102010706020507" pitchFamily="18" charset="2"/>
                                </a:rPr>
                                <m:t>ln</m:t>
                              </m:r>
                            </m:fName>
                            <m:e>
                              <m:d>
                                <m:dPr>
                                  <m:ctrlPr>
                                    <a:rPr lang="en-US" sz="2400" i="1" smtClean="0">
                                      <a:solidFill>
                                        <a:schemeClr val="tx2"/>
                                      </a:solidFill>
                                      <a:latin typeface="Cambria Math" panose="02040503050406030204" pitchFamily="18" charset="0"/>
                                      <a:sym typeface="Symbol" panose="05050102010706020507" pitchFamily="18" charset="2"/>
                                    </a:rPr>
                                  </m:ctrlPr>
                                </m:dPr>
                                <m:e>
                                  <m:f>
                                    <m:fPr>
                                      <m:ctrlPr>
                                        <a:rPr lang="en-US" sz="2400" i="1" smtClean="0">
                                          <a:solidFill>
                                            <a:schemeClr val="tx2"/>
                                          </a:solidFill>
                                          <a:latin typeface="Cambria Math" panose="02040503050406030204" pitchFamily="18" charset="0"/>
                                          <a:sym typeface="Symbol" panose="05050102010706020507" pitchFamily="18" charset="2"/>
                                        </a:rPr>
                                      </m:ctrlPr>
                                    </m:fPr>
                                    <m:num>
                                      <m:r>
                                        <a:rPr lang="en-US" sz="2400" b="0" i="1" smtClean="0">
                                          <a:solidFill>
                                            <a:schemeClr val="tx2"/>
                                          </a:solidFill>
                                          <a:latin typeface="Cambria Math" panose="02040503050406030204" pitchFamily="18" charset="0"/>
                                          <a:sym typeface="Symbol" panose="05050102010706020507" pitchFamily="18" charset="2"/>
                                        </a:rPr>
                                        <m:t>1</m:t>
                                      </m:r>
                                    </m:num>
                                    <m:den>
                                      <m:sSup>
                                        <m:sSupPr>
                                          <m:ctrlPr>
                                            <a:rPr lang="en-US" sz="2400" i="1" smtClean="0">
                                              <a:solidFill>
                                                <a:schemeClr val="tx2"/>
                                              </a:solidFill>
                                              <a:latin typeface="Cambria Math" panose="02040503050406030204" pitchFamily="18" charset="0"/>
                                              <a:sym typeface="Symbol" panose="05050102010706020507" pitchFamily="18" charset="2"/>
                                            </a:rPr>
                                          </m:ctrlPr>
                                        </m:sSupPr>
                                        <m:e>
                                          <m:r>
                                            <a:rPr lang="en-US" sz="2400" b="0" i="1" smtClean="0">
                                              <a:solidFill>
                                                <a:schemeClr val="tx2"/>
                                              </a:solidFill>
                                              <a:latin typeface="Cambria Math" panose="02040503050406030204" pitchFamily="18" charset="0"/>
                                              <a:sym typeface="Symbol" panose="05050102010706020507" pitchFamily="18" charset="2"/>
                                            </a:rPr>
                                            <m:t>𝑥</m:t>
                                          </m:r>
                                        </m:e>
                                        <m:sup>
                                          <m:r>
                                            <a:rPr lang="en-US" sz="2400" b="0" i="1" smtClean="0">
                                              <a:solidFill>
                                                <a:schemeClr val="tx2"/>
                                              </a:solidFill>
                                              <a:latin typeface="Cambria Math" panose="02040503050406030204" pitchFamily="18" charset="0"/>
                                              <a:sym typeface="Symbol" panose="05050102010706020507" pitchFamily="18" charset="2"/>
                                            </a:rPr>
                                            <m:t>2</m:t>
                                          </m:r>
                                        </m:sup>
                                      </m:sSup>
                                      <m:r>
                                        <a:rPr lang="en-US" sz="2400" b="0" i="1" smtClean="0">
                                          <a:solidFill>
                                            <a:schemeClr val="tx2"/>
                                          </a:solidFill>
                                          <a:latin typeface="Cambria Math" panose="02040503050406030204" pitchFamily="18" charset="0"/>
                                          <a:sym typeface="Symbol" panose="05050102010706020507" pitchFamily="18" charset="2"/>
                                        </a:rPr>
                                        <m:t>−5</m:t>
                                      </m:r>
                                      <m:r>
                                        <a:rPr lang="en-US" sz="2400" b="0" i="1" smtClean="0">
                                          <a:solidFill>
                                            <a:schemeClr val="tx2"/>
                                          </a:solidFill>
                                          <a:latin typeface="Cambria Math" panose="02040503050406030204" pitchFamily="18" charset="0"/>
                                          <a:sym typeface="Symbol" panose="05050102010706020507" pitchFamily="18" charset="2"/>
                                        </a:rPr>
                                        <m:t>𝑥</m:t>
                                      </m:r>
                                    </m:den>
                                  </m:f>
                                </m:e>
                              </m:d>
                            </m:e>
                          </m:func>
                        </m:e>
                      </m:func>
                    </m:oMath>
                  </m:oMathPara>
                </a14:m>
                <a:endParaRPr lang="en-GB" sz="2400" dirty="0"/>
              </a:p>
            </p:txBody>
          </p:sp>
        </mc:Choice>
        <mc:Fallback xmlns="">
          <p:sp>
            <p:nvSpPr>
              <p:cNvPr id="52" name="Rectangle 51">
                <a:extLst>
                  <a:ext uri="{FF2B5EF4-FFF2-40B4-BE49-F238E27FC236}">
                    <a16:creationId xmlns:a16="http://schemas.microsoft.com/office/drawing/2014/main" id="{60C2426D-F3E6-4F97-9AA0-143B016A05DF}"/>
                  </a:ext>
                </a:extLst>
              </p:cNvPr>
              <p:cNvSpPr>
                <a:spLocks noRot="1" noChangeAspect="1" noMove="1" noResize="1" noEditPoints="1" noAdjustHandles="1" noChangeArrowheads="1" noChangeShapeType="1" noTextEdit="1"/>
              </p:cNvSpPr>
              <p:nvPr/>
            </p:nvSpPr>
            <p:spPr>
              <a:xfrm>
                <a:off x="5341238" y="426939"/>
                <a:ext cx="2713692" cy="922176"/>
              </a:xfrm>
              <a:prstGeom prst="rect">
                <a:avLst/>
              </a:prstGeom>
              <a:blipFill>
                <a:blip r:embed="rId4"/>
                <a:stretch>
                  <a:fillRect/>
                </a:stretch>
              </a:blipFill>
            </p:spPr>
            <p:txBody>
              <a:bodyPr/>
              <a:lstStyle/>
              <a:p>
                <a:r>
                  <a:rPr lang="en-GB">
                    <a:noFill/>
                  </a:rPr>
                  <a:t> </a:t>
                </a:r>
              </a:p>
            </p:txBody>
          </p:sp>
        </mc:Fallback>
      </mc:AlternateContent>
      <p:sp>
        <p:nvSpPr>
          <p:cNvPr id="53" name="40 Rectángulo">
            <a:extLst>
              <a:ext uri="{FF2B5EF4-FFF2-40B4-BE49-F238E27FC236}">
                <a16:creationId xmlns:a16="http://schemas.microsoft.com/office/drawing/2014/main" id="{9D222B2F-0143-4F82-B2F4-DF48D23EFD39}"/>
              </a:ext>
            </a:extLst>
          </p:cNvPr>
          <p:cNvSpPr/>
          <p:nvPr/>
        </p:nvSpPr>
        <p:spPr>
          <a:xfrm>
            <a:off x="195707" y="1264515"/>
            <a:ext cx="8450508" cy="369332"/>
          </a:xfrm>
          <a:prstGeom prst="rect">
            <a:avLst/>
          </a:prstGeom>
        </p:spPr>
        <p:txBody>
          <a:bodyPr wrap="square">
            <a:spAutoFit/>
          </a:bodyPr>
          <a:lstStyle/>
          <a:p>
            <a:r>
              <a:rPr lang="en-US" sz="1800" dirty="0">
                <a:solidFill>
                  <a:srgbClr val="FF3300"/>
                </a:solidFill>
                <a:latin typeface="Comic Sans MS" pitchFamily="66" charset="0"/>
              </a:rPr>
              <a:t>In this part we need to see what the argument of the log is doing</a:t>
            </a:r>
            <a:r>
              <a:rPr lang="en-US" sz="1800" dirty="0"/>
              <a:t>.</a:t>
            </a:r>
            <a:endParaRPr lang="en-GB" sz="1800" dirty="0">
              <a:solidFill>
                <a:srgbClr val="FF3300"/>
              </a:solidFill>
              <a:latin typeface="Comic Sans MS" pitchFamily="66" charset="0"/>
            </a:endParaRPr>
          </a:p>
        </p:txBody>
      </p:sp>
      <mc:AlternateContent xmlns:mc="http://schemas.openxmlformats.org/markup-compatibility/2006" xmlns:a14="http://schemas.microsoft.com/office/drawing/2010/main">
        <mc:Choice Requires="a14">
          <p:sp>
            <p:nvSpPr>
              <p:cNvPr id="83" name="Rectangle 82">
                <a:extLst>
                  <a:ext uri="{FF2B5EF4-FFF2-40B4-BE49-F238E27FC236}">
                    <a16:creationId xmlns:a16="http://schemas.microsoft.com/office/drawing/2014/main" id="{53DE5098-77DF-4448-9ABF-3791B519E472}"/>
                  </a:ext>
                </a:extLst>
              </p:cNvPr>
              <p:cNvSpPr/>
              <p:nvPr/>
            </p:nvSpPr>
            <p:spPr>
              <a:xfrm>
                <a:off x="3274548" y="5851823"/>
                <a:ext cx="2713692"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i="1">
                              <a:solidFill>
                                <a:schemeClr val="tx2"/>
                              </a:solidFill>
                              <a:latin typeface="Cambria Math" panose="02040503050406030204" pitchFamily="18" charset="0"/>
                            </a:rPr>
                          </m:ctrlPr>
                        </m:funcPr>
                        <m:fNa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Name>
                        <m:e>
                          <m:func>
                            <m:funcPr>
                              <m:ctrlPr>
                                <a:rPr lang="en-US" i="1">
                                  <a:solidFill>
                                    <a:schemeClr val="tx2"/>
                                  </a:solidFill>
                                  <a:latin typeface="Cambria Math" panose="02040503050406030204" pitchFamily="18" charset="0"/>
                                  <a:sym typeface="Symbol" panose="05050102010706020507" pitchFamily="18" charset="2"/>
                                </a:rPr>
                              </m:ctrlPr>
                            </m:funcPr>
                            <m:fName>
                              <m:r>
                                <m:rPr>
                                  <m:sty m:val="p"/>
                                </m:rPr>
                                <a:rPr lang="en-US">
                                  <a:solidFill>
                                    <a:schemeClr val="tx2"/>
                                  </a:solidFill>
                                  <a:latin typeface="Cambria Math" panose="02040503050406030204" pitchFamily="18" charset="0"/>
                                  <a:sym typeface="Symbol" panose="05050102010706020507" pitchFamily="18" charset="2"/>
                                </a:rPr>
                                <m:t>ln</m:t>
                              </m:r>
                            </m:fName>
                            <m:e>
                              <m:d>
                                <m:dPr>
                                  <m:ctrlPr>
                                    <a:rPr lang="en-US" i="1">
                                      <a:solidFill>
                                        <a:schemeClr val="tx2"/>
                                      </a:solidFill>
                                      <a:latin typeface="Cambria Math" panose="02040503050406030204" pitchFamily="18" charset="0"/>
                                      <a:sym typeface="Symbol" panose="05050102010706020507" pitchFamily="18" charset="2"/>
                                    </a:rPr>
                                  </m:ctrlPr>
                                </m:dPr>
                                <m:e>
                                  <m:f>
                                    <m:fPr>
                                      <m:ctrlPr>
                                        <a:rPr lang="en-US" i="1">
                                          <a:solidFill>
                                            <a:schemeClr val="tx2"/>
                                          </a:solidFill>
                                          <a:latin typeface="Cambria Math" panose="02040503050406030204" pitchFamily="18" charset="0"/>
                                          <a:sym typeface="Symbol" panose="05050102010706020507" pitchFamily="18" charset="2"/>
                                        </a:rPr>
                                      </m:ctrlPr>
                                    </m:fPr>
                                    <m:num>
                                      <m:r>
                                        <a:rPr lang="en-US" i="1">
                                          <a:solidFill>
                                            <a:schemeClr val="tx2"/>
                                          </a:solidFill>
                                          <a:latin typeface="Cambria Math" panose="02040503050406030204" pitchFamily="18" charset="0"/>
                                          <a:sym typeface="Symbol" panose="05050102010706020507" pitchFamily="18" charset="2"/>
                                        </a:rPr>
                                        <m:t>1</m:t>
                                      </m:r>
                                    </m:num>
                                    <m:den>
                                      <m:sSup>
                                        <m:sSupPr>
                                          <m:ctrlPr>
                                            <a:rPr lang="en-US" i="1">
                                              <a:solidFill>
                                                <a:schemeClr val="tx2"/>
                                              </a:solidFill>
                                              <a:latin typeface="Cambria Math" panose="02040503050406030204" pitchFamily="18" charset="0"/>
                                              <a:sym typeface="Symbol" panose="05050102010706020507" pitchFamily="18" charset="2"/>
                                            </a:rPr>
                                          </m:ctrlPr>
                                        </m:sSupPr>
                                        <m:e>
                                          <m:r>
                                            <a:rPr lang="en-US" i="1">
                                              <a:solidFill>
                                                <a:schemeClr val="tx2"/>
                                              </a:solidFill>
                                              <a:latin typeface="Cambria Math" panose="02040503050406030204" pitchFamily="18" charset="0"/>
                                              <a:sym typeface="Symbol" panose="05050102010706020507" pitchFamily="18" charset="2"/>
                                            </a:rPr>
                                            <m:t>𝑥</m:t>
                                          </m:r>
                                        </m:e>
                                        <m:sup>
                                          <m:r>
                                            <a:rPr lang="en-US" i="1">
                                              <a:solidFill>
                                                <a:schemeClr val="tx2"/>
                                              </a:solidFill>
                                              <a:latin typeface="Cambria Math" panose="02040503050406030204" pitchFamily="18" charset="0"/>
                                              <a:sym typeface="Symbol" panose="05050102010706020507" pitchFamily="18" charset="2"/>
                                            </a:rPr>
                                            <m:t>2</m:t>
                                          </m:r>
                                        </m:sup>
                                      </m:sSup>
                                      <m:r>
                                        <a:rPr lang="en-US" i="1">
                                          <a:solidFill>
                                            <a:schemeClr val="tx2"/>
                                          </a:solidFill>
                                          <a:latin typeface="Cambria Math" panose="02040503050406030204" pitchFamily="18" charset="0"/>
                                          <a:sym typeface="Symbol" panose="05050102010706020507" pitchFamily="18" charset="2"/>
                                        </a:rPr>
                                        <m:t>−5</m:t>
                                      </m:r>
                                      <m:r>
                                        <a:rPr lang="en-US" i="1">
                                          <a:solidFill>
                                            <a:schemeClr val="tx2"/>
                                          </a:solidFill>
                                          <a:latin typeface="Cambria Math" panose="02040503050406030204" pitchFamily="18" charset="0"/>
                                          <a:sym typeface="Symbol" panose="05050102010706020507" pitchFamily="18" charset="2"/>
                                        </a:rPr>
                                        <m:t>𝑥</m:t>
                                      </m:r>
                                    </m:den>
                                  </m:f>
                                </m:e>
                              </m:d>
                            </m:e>
                          </m:func>
                        </m:e>
                      </m:func>
                    </m:oMath>
                  </m:oMathPara>
                </a14:m>
                <a:endParaRPr lang="en-GB" sz="2400" dirty="0"/>
              </a:p>
            </p:txBody>
          </p:sp>
        </mc:Choice>
        <mc:Fallback xmlns="">
          <p:sp>
            <p:nvSpPr>
              <p:cNvPr id="83" name="Rectangle 82">
                <a:extLst>
                  <a:ext uri="{FF2B5EF4-FFF2-40B4-BE49-F238E27FC236}">
                    <a16:creationId xmlns:a16="http://schemas.microsoft.com/office/drawing/2014/main" id="{53DE5098-77DF-4448-9ABF-3791B519E472}"/>
                  </a:ext>
                </a:extLst>
              </p:cNvPr>
              <p:cNvSpPr>
                <a:spLocks noRot="1" noChangeAspect="1" noMove="1" noResize="1" noEditPoints="1" noAdjustHandles="1" noChangeArrowheads="1" noChangeShapeType="1" noTextEdit="1"/>
              </p:cNvSpPr>
              <p:nvPr/>
            </p:nvSpPr>
            <p:spPr>
              <a:xfrm>
                <a:off x="3274548" y="5851823"/>
                <a:ext cx="2713692" cy="922176"/>
              </a:xfrm>
              <a:prstGeom prst="rect">
                <a:avLst/>
              </a:prstGeom>
              <a:blipFill>
                <a:blip r:embed="rId5"/>
                <a:stretch>
                  <a:fillRect/>
                </a:stretch>
              </a:blipFill>
            </p:spPr>
            <p:txBody>
              <a:bodyPr/>
              <a:lstStyle/>
              <a:p>
                <a:r>
                  <a:rPr lang="en-GB">
                    <a:noFill/>
                  </a:rPr>
                  <a:t> </a:t>
                </a:r>
              </a:p>
            </p:txBody>
          </p:sp>
        </mc:Fallback>
      </mc:AlternateContent>
      <p:sp>
        <p:nvSpPr>
          <p:cNvPr id="86" name="TextBox 85">
            <a:extLst>
              <a:ext uri="{FF2B5EF4-FFF2-40B4-BE49-F238E27FC236}">
                <a16:creationId xmlns:a16="http://schemas.microsoft.com/office/drawing/2014/main" id="{8ACEE5C2-079A-4CBD-B6EC-22315374C41B}"/>
              </a:ext>
            </a:extLst>
          </p:cNvPr>
          <p:cNvSpPr txBox="1"/>
          <p:nvPr/>
        </p:nvSpPr>
        <p:spPr>
          <a:xfrm>
            <a:off x="5873199" y="6068657"/>
            <a:ext cx="864805"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88" name="TextBox 87">
            <a:extLst>
              <a:ext uri="{FF2B5EF4-FFF2-40B4-BE49-F238E27FC236}">
                <a16:creationId xmlns:a16="http://schemas.microsoft.com/office/drawing/2014/main" id="{0B66B82A-E1E5-4533-9D22-EC6687A52CA5}"/>
              </a:ext>
            </a:extLst>
          </p:cNvPr>
          <p:cNvSpPr txBox="1"/>
          <p:nvPr/>
        </p:nvSpPr>
        <p:spPr>
          <a:xfrm>
            <a:off x="339205" y="6066531"/>
            <a:ext cx="2954720" cy="461665"/>
          </a:xfrm>
          <a:prstGeom prst="rect">
            <a:avLst/>
          </a:prstGeom>
          <a:noFill/>
        </p:spPr>
        <p:txBody>
          <a:bodyPr wrap="square" rtlCol="0">
            <a:spAutoFit/>
          </a:bodyPr>
          <a:lstStyle/>
          <a:p>
            <a:r>
              <a:rPr lang="en-US" sz="2400" dirty="0">
                <a:solidFill>
                  <a:schemeClr val="tx2"/>
                </a:solidFill>
                <a:latin typeface="Comic Sans MS" pitchFamily="66" charset="0"/>
                <a:ea typeface="+mj-ea"/>
                <a:cs typeface="+mj-cs"/>
              </a:rPr>
              <a:t>So, the limit is</a:t>
            </a:r>
            <a:endParaRPr lang="en-GB" sz="2400" dirty="0">
              <a:solidFill>
                <a:schemeClr val="tx2"/>
              </a:solidFill>
              <a:latin typeface="Times New Roman" panose="02020603050405020304" pitchFamily="18" charset="0"/>
              <a:ea typeface="+mj-ea"/>
              <a:cs typeface="Times New Roman" panose="02020603050405020304" pitchFamily="18" charset="0"/>
            </a:endParaRPr>
          </a:p>
        </p:txBody>
      </p:sp>
      <p:sp>
        <p:nvSpPr>
          <p:cNvPr id="35" name="40 Rectángulo">
            <a:extLst>
              <a:ext uri="{FF2B5EF4-FFF2-40B4-BE49-F238E27FC236}">
                <a16:creationId xmlns:a16="http://schemas.microsoft.com/office/drawing/2014/main" id="{7197FD23-72DD-481E-99AC-83BEE70CC0CB}"/>
              </a:ext>
            </a:extLst>
          </p:cNvPr>
          <p:cNvSpPr/>
          <p:nvPr/>
        </p:nvSpPr>
        <p:spPr>
          <a:xfrm>
            <a:off x="195537" y="3231992"/>
            <a:ext cx="3745733" cy="923330"/>
          </a:xfrm>
          <a:prstGeom prst="rect">
            <a:avLst/>
          </a:prstGeom>
        </p:spPr>
        <p:txBody>
          <a:bodyPr wrap="square">
            <a:spAutoFit/>
          </a:bodyPr>
          <a:lstStyle/>
          <a:p>
            <a:r>
              <a:rPr lang="en-US" sz="1800" dirty="0">
                <a:solidFill>
                  <a:srgbClr val="FF3300"/>
                </a:solidFill>
                <a:latin typeface="Comic Sans MS" pitchFamily="66" charset="0"/>
              </a:rPr>
              <a:t>Apply the limit property 3: the limit of a quotient is the quotient of the limits</a:t>
            </a:r>
            <a:r>
              <a:rPr lang="en-US" sz="1800" i="1" dirty="0">
                <a:solidFill>
                  <a:srgbClr val="FF3300"/>
                </a:solidFill>
                <a:cs typeface="Times New Roman" panose="02020603050405020304" pitchFamily="18" charset="0"/>
              </a:rPr>
              <a:t>.</a:t>
            </a:r>
            <a:endParaRPr lang="en-GB" sz="1800" i="1" dirty="0">
              <a:solidFill>
                <a:srgbClr val="FF3300"/>
              </a:solidFill>
              <a:cs typeface="Times New Roman" panose="02020603050405020304" pitchFamily="18" charset="0"/>
            </a:endParaRPr>
          </a:p>
        </p:txBody>
      </p:sp>
      <p:sp>
        <p:nvSpPr>
          <p:cNvPr id="37" name="TextBox 36">
            <a:extLst>
              <a:ext uri="{FF2B5EF4-FFF2-40B4-BE49-F238E27FC236}">
                <a16:creationId xmlns:a16="http://schemas.microsoft.com/office/drawing/2014/main" id="{D4D06CB8-6A28-495A-B710-160CB9DB5C2A}"/>
              </a:ext>
            </a:extLst>
          </p:cNvPr>
          <p:cNvSpPr txBox="1"/>
          <p:nvPr/>
        </p:nvSpPr>
        <p:spPr>
          <a:xfrm>
            <a:off x="6678242" y="3474260"/>
            <a:ext cx="354841"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D61EE01A-7349-4CBF-B412-78759180A982}"/>
              </a:ext>
            </a:extLst>
          </p:cNvPr>
          <p:cNvSpPr txBox="1"/>
          <p:nvPr/>
        </p:nvSpPr>
        <p:spPr>
          <a:xfrm>
            <a:off x="6368407" y="3895469"/>
            <a:ext cx="478127"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1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2" name="TextBox 41">
            <a:extLst>
              <a:ext uri="{FF2B5EF4-FFF2-40B4-BE49-F238E27FC236}">
                <a16:creationId xmlns:a16="http://schemas.microsoft.com/office/drawing/2014/main" id="{258A0EFC-078D-4C70-9556-2D3081E7B55C}"/>
              </a:ext>
            </a:extLst>
          </p:cNvPr>
          <p:cNvSpPr txBox="1"/>
          <p:nvPr/>
        </p:nvSpPr>
        <p:spPr>
          <a:xfrm>
            <a:off x="6652024" y="3886585"/>
            <a:ext cx="365707"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04DDC72E-AA50-4BC2-AFAD-60832A932BAD}"/>
              </a:ext>
            </a:extLst>
          </p:cNvPr>
          <p:cNvSpPr txBox="1"/>
          <p:nvPr/>
        </p:nvSpPr>
        <p:spPr>
          <a:xfrm>
            <a:off x="6899902" y="3853292"/>
            <a:ext cx="371686"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 </a:t>
            </a:r>
            <a:endParaRPr lang="en-GB" sz="2400" dirty="0">
              <a:solidFill>
                <a:schemeClr val="tx2"/>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6" name="Rectangle 25">
                <a:extLst>
                  <a:ext uri="{FF2B5EF4-FFF2-40B4-BE49-F238E27FC236}">
                    <a16:creationId xmlns:a16="http://schemas.microsoft.com/office/drawing/2014/main" id="{B3F555BD-3323-4C34-A897-E7B56F87D17C}"/>
                  </a:ext>
                </a:extLst>
              </p:cNvPr>
              <p:cNvSpPr/>
              <p:nvPr/>
            </p:nvSpPr>
            <p:spPr>
              <a:xfrm>
                <a:off x="5254243" y="1990606"/>
                <a:ext cx="801437" cy="54995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US" i="1" smtClean="0">
                              <a:solidFill>
                                <a:schemeClr val="tx2"/>
                              </a:solidFill>
                              <a:latin typeface="Cambria Math" panose="02040503050406030204" pitchFamily="18" charset="0"/>
                            </a:rPr>
                          </m:ctrlPr>
                        </m:dPr>
                        <m:e>
                          <m:box>
                            <m:boxPr>
                              <m:ctrlPr>
                                <a:rPr lang="en-US" i="1" smtClean="0">
                                  <a:solidFill>
                                    <a:schemeClr val="tx2"/>
                                  </a:solidFill>
                                  <a:latin typeface="Cambria Math" panose="02040503050406030204" pitchFamily="18" charset="0"/>
                                </a:rPr>
                              </m:ctrlPr>
                            </m:boxPr>
                            <m:e>
                              <m:argPr>
                                <m:argSz m:val="-1"/>
                              </m:argPr>
                              <m:f>
                                <m:fPr>
                                  <m:ctrlPr>
                                    <a:rPr lang="en-US" i="1" smtClean="0">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1</m:t>
                                  </m:r>
                                </m:num>
                                <m:den>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e>
                          </m:box>
                        </m:e>
                      </m:d>
                    </m:oMath>
                  </m:oMathPara>
                </a14:m>
                <a:endParaRPr lang="en-GB" sz="2400" dirty="0"/>
              </a:p>
            </p:txBody>
          </p:sp>
        </mc:Choice>
        <mc:Fallback xmlns="">
          <p:sp>
            <p:nvSpPr>
              <p:cNvPr id="26" name="Rectangle 25">
                <a:extLst>
                  <a:ext uri="{FF2B5EF4-FFF2-40B4-BE49-F238E27FC236}">
                    <a16:creationId xmlns:a16="http://schemas.microsoft.com/office/drawing/2014/main" id="{B3F555BD-3323-4C34-A897-E7B56F87D17C}"/>
                  </a:ext>
                </a:extLst>
              </p:cNvPr>
              <p:cNvSpPr>
                <a:spLocks noRot="1" noChangeAspect="1" noMove="1" noResize="1" noEditPoints="1" noAdjustHandles="1" noChangeArrowheads="1" noChangeShapeType="1" noTextEdit="1"/>
              </p:cNvSpPr>
              <p:nvPr/>
            </p:nvSpPr>
            <p:spPr>
              <a:xfrm>
                <a:off x="5254243" y="1990606"/>
                <a:ext cx="801437" cy="549959"/>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Rectangle 26">
                <a:extLst>
                  <a:ext uri="{FF2B5EF4-FFF2-40B4-BE49-F238E27FC236}">
                    <a16:creationId xmlns:a16="http://schemas.microsoft.com/office/drawing/2014/main" id="{5BB8BB80-B043-4279-96AA-367721274A1D}"/>
                  </a:ext>
                </a:extLst>
              </p:cNvPr>
              <p:cNvSpPr/>
              <p:nvPr/>
            </p:nvSpPr>
            <p:spPr>
              <a:xfrm>
                <a:off x="6738004" y="1848321"/>
                <a:ext cx="1731436" cy="135511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f>
                            <m:fPr>
                              <m:ctrlPr>
                                <a:rPr lang="en-US" sz="2400" i="1">
                                  <a:solidFill>
                                    <a:schemeClr val="tx2"/>
                                  </a:solidFill>
                                  <a:latin typeface="Cambria Math" panose="02040503050406030204" pitchFamily="18" charset="0"/>
                                </a:rPr>
                              </m:ctrlPr>
                            </m:fPr>
                            <m:num>
                              <m:f>
                                <m:fPr>
                                  <m:ctrlPr>
                                    <a:rPr lang="en-US" sz="2400" i="1" smtClean="0">
                                      <a:solidFill>
                                        <a:schemeClr val="tx2"/>
                                      </a:solidFill>
                                      <a:latin typeface="Cambria Math" panose="02040503050406030204" pitchFamily="18" charset="0"/>
                                    </a:rPr>
                                  </m:ctrlPr>
                                </m:fPr>
                                <m:num>
                                  <m:r>
                                    <a:rPr lang="en-US" sz="2400" b="0" i="1" smtClean="0">
                                      <a:solidFill>
                                        <a:schemeClr val="tx2"/>
                                      </a:solidFill>
                                      <a:latin typeface="Cambria Math" panose="02040503050406030204" pitchFamily="18" charset="0"/>
                                    </a:rPr>
                                    <m:t>1</m:t>
                                  </m:r>
                                </m:num>
                                <m:den>
                                  <m:sSup>
                                    <m:sSupPr>
                                      <m:ctrlPr>
                                        <a:rPr lang="en-US" sz="2400" i="1">
                                          <a:solidFill>
                                            <a:schemeClr val="tx2"/>
                                          </a:solidFill>
                                          <a:latin typeface="Cambria Math" panose="02040503050406030204" pitchFamily="18" charset="0"/>
                                        </a:rPr>
                                      </m:ctrlPr>
                                    </m:sSupPr>
                                    <m:e>
                                      <m:r>
                                        <a:rPr lang="en-US" sz="2400" i="1">
                                          <a:solidFill>
                                            <a:schemeClr val="tx2"/>
                                          </a:solidFill>
                                          <a:latin typeface="Cambria Math" panose="02040503050406030204" pitchFamily="18" charset="0"/>
                                        </a:rPr>
                                        <m:t>𝑥</m:t>
                                      </m:r>
                                    </m:e>
                                    <m:sup>
                                      <m:r>
                                        <a:rPr lang="en-US" sz="2400" i="1">
                                          <a:solidFill>
                                            <a:schemeClr val="tx2"/>
                                          </a:solidFill>
                                          <a:latin typeface="Cambria Math" panose="02040503050406030204" pitchFamily="18" charset="0"/>
                                        </a:rPr>
                                        <m:t>2</m:t>
                                      </m:r>
                                    </m:sup>
                                  </m:sSup>
                                </m:den>
                              </m:f>
                            </m:num>
                            <m:den>
                              <m:r>
                                <a:rPr lang="en-US" sz="2400" b="0" i="1" smtClean="0">
                                  <a:solidFill>
                                    <a:schemeClr val="tx2"/>
                                  </a:solidFill>
                                  <a:latin typeface="Cambria Math" panose="02040503050406030204" pitchFamily="18" charset="0"/>
                                </a:rPr>
                                <m:t>1</m:t>
                              </m:r>
                              <m:r>
                                <a:rPr lang="en-US" sz="2400" i="1">
                                  <a:solidFill>
                                    <a:schemeClr val="tx2"/>
                                  </a:solidFill>
                                  <a:latin typeface="Cambria Math" panose="02040503050406030204" pitchFamily="18" charset="0"/>
                                </a:rPr>
                                <m:t>+</m:t>
                              </m:r>
                              <m:f>
                                <m:fPr>
                                  <m:ctrlPr>
                                    <a:rPr lang="en-US" sz="2400" i="1" smtClean="0">
                                      <a:solidFill>
                                        <a:schemeClr val="tx2"/>
                                      </a:solidFill>
                                      <a:latin typeface="Cambria Math" panose="02040503050406030204" pitchFamily="18" charset="0"/>
                                    </a:rPr>
                                  </m:ctrlPr>
                                </m:fPr>
                                <m:num>
                                  <m:r>
                                    <a:rPr lang="en-US" sz="2400" b="0" i="1" smtClean="0">
                                      <a:solidFill>
                                        <a:schemeClr val="tx2"/>
                                      </a:solidFill>
                                      <a:latin typeface="Cambria Math" panose="02040503050406030204" pitchFamily="18" charset="0"/>
                                    </a:rPr>
                                    <m:t>5</m:t>
                                  </m:r>
                                </m:num>
                                <m:den>
                                  <m:r>
                                    <a:rPr lang="en-US" sz="2400" b="0" i="1" smtClean="0">
                                      <a:solidFill>
                                        <a:schemeClr val="tx2"/>
                                      </a:solidFill>
                                      <a:latin typeface="Cambria Math" panose="02040503050406030204" pitchFamily="18" charset="0"/>
                                    </a:rPr>
                                    <m:t>𝑥</m:t>
                                  </m:r>
                                </m:den>
                              </m:f>
                            </m:den>
                          </m:f>
                        </m:e>
                      </m:func>
                    </m:oMath>
                  </m:oMathPara>
                </a14:m>
                <a:endParaRPr lang="en-GB" sz="2400" dirty="0"/>
              </a:p>
            </p:txBody>
          </p:sp>
        </mc:Choice>
        <mc:Fallback xmlns="">
          <p:sp>
            <p:nvSpPr>
              <p:cNvPr id="27" name="Rectangle 26">
                <a:extLst>
                  <a:ext uri="{FF2B5EF4-FFF2-40B4-BE49-F238E27FC236}">
                    <a16:creationId xmlns:a16="http://schemas.microsoft.com/office/drawing/2014/main" id="{5BB8BB80-B043-4279-96AA-367721274A1D}"/>
                  </a:ext>
                </a:extLst>
              </p:cNvPr>
              <p:cNvSpPr>
                <a:spLocks noRot="1" noChangeAspect="1" noMove="1" noResize="1" noEditPoints="1" noAdjustHandles="1" noChangeArrowheads="1" noChangeShapeType="1" noTextEdit="1"/>
              </p:cNvSpPr>
              <p:nvPr/>
            </p:nvSpPr>
            <p:spPr>
              <a:xfrm>
                <a:off x="6738004" y="1848321"/>
                <a:ext cx="1731436" cy="1355115"/>
              </a:xfrm>
              <a:prstGeom prst="rect">
                <a:avLst/>
              </a:prstGeom>
              <a:blipFill>
                <a:blip r:embed="rId7"/>
                <a:stretch>
                  <a:fillRect/>
                </a:stretch>
              </a:blipFill>
            </p:spPr>
            <p:txBody>
              <a:bodyPr/>
              <a:lstStyle/>
              <a:p>
                <a:r>
                  <a:rPr lang="en-GB">
                    <a:noFill/>
                  </a:rPr>
                  <a:t> </a:t>
                </a:r>
              </a:p>
            </p:txBody>
          </p:sp>
        </mc:Fallback>
      </mc:AlternateContent>
      <p:sp>
        <p:nvSpPr>
          <p:cNvPr id="28" name="TextBox 27">
            <a:extLst>
              <a:ext uri="{FF2B5EF4-FFF2-40B4-BE49-F238E27FC236}">
                <a16:creationId xmlns:a16="http://schemas.microsoft.com/office/drawing/2014/main" id="{3248907A-B6B6-4097-A9E8-1E82811C0EEB}"/>
              </a:ext>
            </a:extLst>
          </p:cNvPr>
          <p:cNvSpPr txBox="1"/>
          <p:nvPr/>
        </p:nvSpPr>
        <p:spPr>
          <a:xfrm>
            <a:off x="6368407" y="2302195"/>
            <a:ext cx="397774"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29" name="TextBox 28">
            <a:extLst>
              <a:ext uri="{FF2B5EF4-FFF2-40B4-BE49-F238E27FC236}">
                <a16:creationId xmlns:a16="http://schemas.microsoft.com/office/drawing/2014/main" id="{23C748B7-954A-471A-B4CF-51644328E21C}"/>
              </a:ext>
            </a:extLst>
          </p:cNvPr>
          <p:cNvSpPr txBox="1"/>
          <p:nvPr/>
        </p:nvSpPr>
        <p:spPr>
          <a:xfrm>
            <a:off x="195537" y="2436098"/>
            <a:ext cx="3687322" cy="369332"/>
          </a:xfrm>
          <a:prstGeom prst="rect">
            <a:avLst/>
          </a:prstGeom>
          <a:noFill/>
        </p:spPr>
        <p:txBody>
          <a:bodyPr wrap="square">
            <a:spAutoFit/>
          </a:bodyPr>
          <a:lstStyle/>
          <a:p>
            <a:r>
              <a:rPr lang="en-GB" sz="1800" dirty="0">
                <a:solidFill>
                  <a:srgbClr val="FF3300"/>
                </a:solidFill>
                <a:latin typeface="Comic Sans MS" pitchFamily="66" charset="0"/>
              </a:rPr>
              <a:t>We can cancel the </a:t>
            </a:r>
            <a:r>
              <a:rPr lang="en-US" sz="1800" i="1" dirty="0">
                <a:solidFill>
                  <a:srgbClr val="FF3300"/>
                </a:solidFill>
                <a:cs typeface="Times New Roman" panose="02020603050405020304" pitchFamily="18" charset="0"/>
              </a:rPr>
              <a:t>x</a:t>
            </a:r>
            <a:r>
              <a:rPr lang="en-US" sz="1800" baseline="30000" dirty="0">
                <a:solidFill>
                  <a:srgbClr val="FF3300"/>
                </a:solidFill>
                <a:cs typeface="Times New Roman" panose="02020603050405020304" pitchFamily="18" charset="0"/>
              </a:rPr>
              <a:t>2</a:t>
            </a:r>
            <a:r>
              <a:rPr lang="en-US" sz="1800" dirty="0">
                <a:solidFill>
                  <a:srgbClr val="FF3300"/>
                </a:solidFill>
                <a:latin typeface="Comic Sans MS" pitchFamily="66" charset="0"/>
              </a:rPr>
              <a:t> from both</a:t>
            </a:r>
            <a:endParaRPr lang="en-GB" sz="1800" dirty="0">
              <a:solidFill>
                <a:srgbClr val="FF3300"/>
              </a:solidFill>
              <a:latin typeface="Comic Sans MS" pitchFamily="66" charset="0"/>
            </a:endParaRPr>
          </a:p>
        </p:txBody>
      </p:sp>
      <p:cxnSp>
        <p:nvCxnSpPr>
          <p:cNvPr id="30" name="Straight Connector 29">
            <a:extLst>
              <a:ext uri="{FF2B5EF4-FFF2-40B4-BE49-F238E27FC236}">
                <a16:creationId xmlns:a16="http://schemas.microsoft.com/office/drawing/2014/main" id="{BB7719AA-73F2-4CC4-B755-B4C2502C61CD}"/>
              </a:ext>
            </a:extLst>
          </p:cNvPr>
          <p:cNvCxnSpPr>
            <a:cxnSpLocks/>
          </p:cNvCxnSpPr>
          <p:nvPr/>
        </p:nvCxnSpPr>
        <p:spPr>
          <a:xfrm flipH="1">
            <a:off x="5036103" y="2103424"/>
            <a:ext cx="275791" cy="2500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DEE2511-24B0-46B4-8553-EB8FBA0E9ACC}"/>
              </a:ext>
            </a:extLst>
          </p:cNvPr>
          <p:cNvCxnSpPr>
            <a:cxnSpLocks/>
          </p:cNvCxnSpPr>
          <p:nvPr/>
        </p:nvCxnSpPr>
        <p:spPr>
          <a:xfrm flipH="1">
            <a:off x="4724282" y="2788757"/>
            <a:ext cx="275791" cy="2500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F335C6CE-4FA4-4BC6-B4D0-1BDF9A4D3439}"/>
              </a:ext>
            </a:extLst>
          </p:cNvPr>
          <p:cNvSpPr txBox="1"/>
          <p:nvPr/>
        </p:nvSpPr>
        <p:spPr>
          <a:xfrm>
            <a:off x="195537" y="2796218"/>
            <a:ext cx="3687322" cy="369332"/>
          </a:xfrm>
          <a:prstGeom prst="rect">
            <a:avLst/>
          </a:prstGeom>
          <a:noFill/>
        </p:spPr>
        <p:txBody>
          <a:bodyPr wrap="square">
            <a:spAutoFit/>
          </a:bodyPr>
          <a:lstStyle/>
          <a:p>
            <a:r>
              <a:rPr lang="en-US" sz="1800" dirty="0">
                <a:solidFill>
                  <a:srgbClr val="FF3300"/>
                </a:solidFill>
                <a:latin typeface="Comic Sans MS" pitchFamily="66" charset="0"/>
              </a:rPr>
              <a:t>And simplify</a:t>
            </a:r>
            <a:endParaRPr lang="en-GB" sz="1800" dirty="0">
              <a:solidFill>
                <a:srgbClr val="FF3300"/>
              </a:solidFill>
              <a:latin typeface="Comic Sans MS" pitchFamily="66" charset="0"/>
            </a:endParaRPr>
          </a:p>
        </p:txBody>
      </p:sp>
      <p:sp>
        <p:nvSpPr>
          <p:cNvPr id="49" name="TextBox 48">
            <a:extLst>
              <a:ext uri="{FF2B5EF4-FFF2-40B4-BE49-F238E27FC236}">
                <a16:creationId xmlns:a16="http://schemas.microsoft.com/office/drawing/2014/main" id="{8187930C-5EFE-4B55-B976-F140BB7B8F8C}"/>
              </a:ext>
            </a:extLst>
          </p:cNvPr>
          <p:cNvSpPr txBox="1"/>
          <p:nvPr/>
        </p:nvSpPr>
        <p:spPr>
          <a:xfrm>
            <a:off x="184065" y="1559065"/>
            <a:ext cx="8599934" cy="369332"/>
          </a:xfrm>
          <a:prstGeom prst="rect">
            <a:avLst/>
          </a:prstGeom>
          <a:noFill/>
        </p:spPr>
        <p:txBody>
          <a:bodyPr wrap="square">
            <a:spAutoFit/>
          </a:bodyPr>
          <a:lstStyle/>
          <a:p>
            <a:r>
              <a:rPr lang="en-US" sz="1800" dirty="0">
                <a:solidFill>
                  <a:srgbClr val="FF3300"/>
                </a:solidFill>
                <a:latin typeface="Comic Sans MS" pitchFamily="66" charset="0"/>
              </a:rPr>
              <a:t>We factor out </a:t>
            </a:r>
            <a:r>
              <a:rPr lang="en-US" sz="1800" i="1" dirty="0">
                <a:solidFill>
                  <a:srgbClr val="FF3300"/>
                </a:solidFill>
                <a:cs typeface="Times New Roman" panose="02020603050405020304" pitchFamily="18" charset="0"/>
              </a:rPr>
              <a:t>x</a:t>
            </a:r>
            <a:r>
              <a:rPr lang="en-US" sz="1800" baseline="30000" dirty="0">
                <a:solidFill>
                  <a:srgbClr val="FF3300"/>
                </a:solidFill>
                <a:cs typeface="Times New Roman" panose="02020603050405020304" pitchFamily="18" charset="0"/>
              </a:rPr>
              <a:t>2 </a:t>
            </a:r>
            <a:r>
              <a:rPr lang="en-US" sz="1800" dirty="0">
                <a:solidFill>
                  <a:srgbClr val="FF3300"/>
                </a:solidFill>
                <a:latin typeface="Comic Sans MS" pitchFamily="66" charset="0"/>
              </a:rPr>
              <a:t>from both the numerator and denominator. </a:t>
            </a:r>
            <a:endParaRPr lang="en-GB" sz="1800" dirty="0"/>
          </a:p>
        </p:txBody>
      </p:sp>
      <mc:AlternateContent xmlns:mc="http://schemas.openxmlformats.org/markup-compatibility/2006" xmlns:a14="http://schemas.microsoft.com/office/drawing/2010/main">
        <mc:Choice Requires="a14">
          <p:sp>
            <p:nvSpPr>
              <p:cNvPr id="50" name="Rectangle 49">
                <a:extLst>
                  <a:ext uri="{FF2B5EF4-FFF2-40B4-BE49-F238E27FC236}">
                    <a16:creationId xmlns:a16="http://schemas.microsoft.com/office/drawing/2014/main" id="{C8DDAE14-5B8E-4EF6-842F-FEC87DC53C00}"/>
                  </a:ext>
                </a:extLst>
              </p:cNvPr>
              <p:cNvSpPr/>
              <p:nvPr/>
            </p:nvSpPr>
            <p:spPr>
              <a:xfrm>
                <a:off x="4134355" y="3224788"/>
                <a:ext cx="1994841" cy="13955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
                            <m:fPr>
                              <m:ctrlPr>
                                <a:rPr lang="en-US" i="1">
                                  <a:solidFill>
                                    <a:schemeClr val="tx2"/>
                                  </a:solidFill>
                                  <a:latin typeface="Cambria Math" panose="02040503050406030204" pitchFamily="18" charset="0"/>
                                </a:rPr>
                              </m:ctrlPr>
                            </m:fPr>
                            <m:num>
                              <m:r>
                                <a:rPr lang="en-US" i="1">
                                  <a:solidFill>
                                    <a:schemeClr val="tx2"/>
                                  </a:solidFill>
                                  <a:latin typeface="Cambria Math" panose="02040503050406030204" pitchFamily="18" charset="0"/>
                                </a:rPr>
                                <m:t>1</m:t>
                              </m:r>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2</m:t>
                                  </m:r>
                                </m:sup>
                              </m:sSup>
                            </m:den>
                          </m:f>
                        </m:num>
                        <m:den>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r>
                            <a:rPr lang="en-US" i="1">
                              <a:solidFill>
                                <a:schemeClr val="tx2"/>
                              </a:solidFill>
                              <a:latin typeface="Cambria Math" panose="02040503050406030204" pitchFamily="18" charset="0"/>
                            </a:rPr>
                            <m:t>1+</m:t>
                          </m:r>
                          <m:f>
                            <m:fPr>
                              <m:ctrlPr>
                                <a:rPr lang="en-US" i="1">
                                  <a:solidFill>
                                    <a:schemeClr val="tx2"/>
                                  </a:solidFill>
                                  <a:latin typeface="Cambria Math" panose="02040503050406030204" pitchFamily="18" charset="0"/>
                                </a:rPr>
                              </m:ctrlPr>
                            </m:fPr>
                            <m:num>
                              <m:r>
                                <a:rPr lang="en-US" i="1">
                                  <a:solidFill>
                                    <a:schemeClr val="tx2"/>
                                  </a:solidFill>
                                  <a:latin typeface="Cambria Math" panose="02040503050406030204" pitchFamily="18" charset="0"/>
                                </a:rPr>
                                <m:t>5</m:t>
                              </m:r>
                            </m:num>
                            <m:den>
                              <m:r>
                                <a:rPr lang="en-US" i="1">
                                  <a:solidFill>
                                    <a:schemeClr val="tx2"/>
                                  </a:solidFill>
                                  <a:latin typeface="Cambria Math" panose="02040503050406030204" pitchFamily="18" charset="0"/>
                                </a:rPr>
                                <m:t>𝑥</m:t>
                              </m:r>
                            </m:den>
                          </m:f>
                        </m:den>
                      </m:f>
                    </m:oMath>
                  </m:oMathPara>
                </a14:m>
                <a:endParaRPr lang="en-GB" sz="2400" dirty="0"/>
              </a:p>
            </p:txBody>
          </p:sp>
        </mc:Choice>
        <mc:Fallback xmlns="">
          <p:sp>
            <p:nvSpPr>
              <p:cNvPr id="50" name="Rectangle 49">
                <a:extLst>
                  <a:ext uri="{FF2B5EF4-FFF2-40B4-BE49-F238E27FC236}">
                    <a16:creationId xmlns:a16="http://schemas.microsoft.com/office/drawing/2014/main" id="{C8DDAE14-5B8E-4EF6-842F-FEC87DC53C00}"/>
                  </a:ext>
                </a:extLst>
              </p:cNvPr>
              <p:cNvSpPr>
                <a:spLocks noRot="1" noChangeAspect="1" noMove="1" noResize="1" noEditPoints="1" noAdjustHandles="1" noChangeArrowheads="1" noChangeShapeType="1" noTextEdit="1"/>
              </p:cNvSpPr>
              <p:nvPr/>
            </p:nvSpPr>
            <p:spPr>
              <a:xfrm>
                <a:off x="4134355" y="3224788"/>
                <a:ext cx="1994841" cy="1395510"/>
              </a:xfrm>
              <a:prstGeom prst="rect">
                <a:avLst/>
              </a:prstGeom>
              <a:blipFill>
                <a:blip r:embed="rId8"/>
                <a:stretch>
                  <a:fillRect/>
                </a:stretch>
              </a:blipFill>
            </p:spPr>
            <p:txBody>
              <a:bodyPr/>
              <a:lstStyle/>
              <a:p>
                <a:r>
                  <a:rPr lang="en-GB">
                    <a:noFill/>
                  </a:rPr>
                  <a:t> </a:t>
                </a:r>
              </a:p>
            </p:txBody>
          </p:sp>
        </mc:Fallback>
      </mc:AlternateContent>
      <p:cxnSp>
        <p:nvCxnSpPr>
          <p:cNvPr id="4" name="Straight Connector 3">
            <a:extLst>
              <a:ext uri="{FF2B5EF4-FFF2-40B4-BE49-F238E27FC236}">
                <a16:creationId xmlns:a16="http://schemas.microsoft.com/office/drawing/2014/main" id="{66E2C433-FC38-4456-9774-D22C7CCC7219}"/>
              </a:ext>
            </a:extLst>
          </p:cNvPr>
          <p:cNvCxnSpPr/>
          <p:nvPr/>
        </p:nvCxnSpPr>
        <p:spPr>
          <a:xfrm>
            <a:off x="6448381" y="3922543"/>
            <a:ext cx="717338"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E9BFB023-E333-44FA-9A9D-937696E2EF94}"/>
              </a:ext>
            </a:extLst>
          </p:cNvPr>
          <p:cNvSpPr txBox="1"/>
          <p:nvPr/>
        </p:nvSpPr>
        <p:spPr>
          <a:xfrm>
            <a:off x="6051018" y="3664636"/>
            <a:ext cx="679184" cy="461665"/>
          </a:xfrm>
          <a:prstGeom prst="rect">
            <a:avLst/>
          </a:prstGeom>
          <a:noFill/>
        </p:spPr>
        <p:txBody>
          <a:bodyPr wrap="square" rtlCol="0">
            <a:spAutoFit/>
          </a:bodyPr>
          <a:lstStyle/>
          <a:p>
            <a:r>
              <a:rPr lang="en-GB" sz="2400" dirty="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a:t>=</a:t>
            </a:r>
            <a:endParaRPr lang="en-GB" sz="2400" dirty="0">
              <a:solidFill>
                <a:schemeClr val="tx2"/>
              </a:solidFill>
              <a:latin typeface="Cambria Math" panose="02040503050406030204" pitchFamily="18" charset="0"/>
              <a:ea typeface="Cambria Math" panose="020405030504060302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B2027006-512C-45E3-B95C-C80E6FCE6D9E}"/>
              </a:ext>
            </a:extLst>
          </p:cNvPr>
          <p:cNvSpPr txBox="1"/>
          <p:nvPr/>
        </p:nvSpPr>
        <p:spPr>
          <a:xfrm>
            <a:off x="7271588" y="3654565"/>
            <a:ext cx="679184" cy="461665"/>
          </a:xfrm>
          <a:prstGeom prst="rect">
            <a:avLst/>
          </a:prstGeom>
          <a:noFill/>
        </p:spPr>
        <p:txBody>
          <a:bodyPr wrap="square" rtlCol="0">
            <a:spAutoFit/>
          </a:bodyPr>
          <a:lstStyle/>
          <a:p>
            <a:r>
              <a:rPr lang="en-GB" dirty="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a:t>=</a:t>
            </a:r>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r>
              <a:rPr lang="en-GB" dirty="0">
                <a:solidFill>
                  <a:schemeClr val="tx2"/>
                </a:solidFill>
                <a:cs typeface="Times New Roman" panose="02020603050405020304" pitchFamily="18" charset="0"/>
                <a:sym typeface="Symbol" panose="05050102010706020507" pitchFamily="18" charset="2"/>
              </a:rPr>
              <a:t>0</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56" name="TextBox 55">
            <a:extLst>
              <a:ext uri="{FF2B5EF4-FFF2-40B4-BE49-F238E27FC236}">
                <a16:creationId xmlns:a16="http://schemas.microsoft.com/office/drawing/2014/main" id="{FDC257C9-0713-4DFF-86C5-FB578544F3BC}"/>
              </a:ext>
            </a:extLst>
          </p:cNvPr>
          <p:cNvSpPr txBox="1"/>
          <p:nvPr/>
        </p:nvSpPr>
        <p:spPr>
          <a:xfrm>
            <a:off x="237504" y="4620298"/>
            <a:ext cx="8615287" cy="1477328"/>
          </a:xfrm>
          <a:prstGeom prst="rect">
            <a:avLst/>
          </a:prstGeom>
          <a:noFill/>
        </p:spPr>
        <p:txBody>
          <a:bodyPr wrap="square">
            <a:spAutoFit/>
          </a:bodyPr>
          <a:lstStyle/>
          <a:p>
            <a:r>
              <a:rPr lang="en-US" sz="1800" dirty="0">
                <a:solidFill>
                  <a:srgbClr val="FF3300"/>
                </a:solidFill>
                <a:latin typeface="Comic Sans MS" pitchFamily="66" charset="0"/>
              </a:rPr>
              <a:t>let’s note that for negative numbers (which we can assume we’ve got since we’re going to minus infinity in the limit) the denominator will always be positive and so the quotient will also always be positive. Therefore, not only does the argument go to zero, it goes to zero from the right. This is exactly what we need to do this limit.</a:t>
            </a:r>
            <a:endParaRPr lang="en-GB" sz="1800" dirty="0">
              <a:solidFill>
                <a:srgbClr val="FF3300"/>
              </a:solidFill>
              <a:latin typeface="Comic Sans MS" pitchFamily="66" charset="0"/>
            </a:endParaRPr>
          </a:p>
        </p:txBody>
      </p:sp>
      <p:cxnSp>
        <p:nvCxnSpPr>
          <p:cNvPr id="33" name="Straight Connector 32">
            <a:extLst>
              <a:ext uri="{FF2B5EF4-FFF2-40B4-BE49-F238E27FC236}">
                <a16:creationId xmlns:a16="http://schemas.microsoft.com/office/drawing/2014/main" id="{03C486B0-7D6F-4FB8-ABB0-2B8B09BA3CB8}"/>
              </a:ext>
            </a:extLst>
          </p:cNvPr>
          <p:cNvCxnSpPr/>
          <p:nvPr/>
        </p:nvCxnSpPr>
        <p:spPr>
          <a:xfrm>
            <a:off x="4712171" y="2525878"/>
            <a:ext cx="164592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2CFF0812-3125-4D94-8277-63916B2FE55C}"/>
                  </a:ext>
                </a:extLst>
              </p:cNvPr>
              <p:cNvSpPr/>
              <p:nvPr/>
            </p:nvSpPr>
            <p:spPr>
              <a:xfrm>
                <a:off x="3785397" y="2255206"/>
                <a:ext cx="971356" cy="5731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oMath>
                  </m:oMathPara>
                </a14:m>
                <a:endParaRPr lang="en-GB" sz="2400" dirty="0"/>
              </a:p>
            </p:txBody>
          </p:sp>
        </mc:Choice>
        <mc:Fallback xmlns="">
          <p:sp>
            <p:nvSpPr>
              <p:cNvPr id="36" name="Rectangle 35">
                <a:extLst>
                  <a:ext uri="{FF2B5EF4-FFF2-40B4-BE49-F238E27FC236}">
                    <a16:creationId xmlns:a16="http://schemas.microsoft.com/office/drawing/2014/main" id="{2CFF0812-3125-4D94-8277-63916B2FE55C}"/>
                  </a:ext>
                </a:extLst>
              </p:cNvPr>
              <p:cNvSpPr>
                <a:spLocks noRot="1" noChangeAspect="1" noMove="1" noResize="1" noEditPoints="1" noAdjustHandles="1" noChangeArrowheads="1" noChangeShapeType="1" noTextEdit="1"/>
              </p:cNvSpPr>
              <p:nvPr/>
            </p:nvSpPr>
            <p:spPr>
              <a:xfrm>
                <a:off x="3785397" y="2255206"/>
                <a:ext cx="971356" cy="573106"/>
              </a:xfrm>
              <a:prstGeom prst="rect">
                <a:avLst/>
              </a:prstGeom>
              <a:blipFill>
                <a:blip r:embed="rId9"/>
                <a:stretch>
                  <a:fillRect b="-3191"/>
                </a:stretch>
              </a:blipFill>
            </p:spPr>
            <p:txBody>
              <a:bodyPr/>
              <a:lstStyle/>
              <a:p>
                <a:r>
                  <a:rPr lang="en-GB">
                    <a:noFill/>
                  </a:rPr>
                  <a:t> </a:t>
                </a:r>
              </a:p>
            </p:txBody>
          </p:sp>
        </mc:Fallback>
      </mc:AlternateContent>
      <p:sp>
        <p:nvSpPr>
          <p:cNvPr id="39" name="TextBox 38">
            <a:extLst>
              <a:ext uri="{FF2B5EF4-FFF2-40B4-BE49-F238E27FC236}">
                <a16:creationId xmlns:a16="http://schemas.microsoft.com/office/drawing/2014/main" id="{3F17B10D-CA6E-4DC3-80D5-D2591A9B4715}"/>
              </a:ext>
            </a:extLst>
          </p:cNvPr>
          <p:cNvSpPr txBox="1"/>
          <p:nvPr/>
        </p:nvSpPr>
        <p:spPr>
          <a:xfrm>
            <a:off x="4684541" y="2662088"/>
            <a:ext cx="544114" cy="461665"/>
          </a:xfrm>
          <a:prstGeom prst="rect">
            <a:avLst/>
          </a:prstGeom>
          <a:noFill/>
        </p:spPr>
        <p:txBody>
          <a:bodyPr wrap="square" rtlCol="0">
            <a:spAutoFit/>
          </a:bodyPr>
          <a:lstStyle/>
          <a:p>
            <a:r>
              <a:rPr lang="en-GB" sz="2400" i="1"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x</a:t>
            </a:r>
            <a:r>
              <a:rPr lang="en-GB" sz="2400" baseline="300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2</a:t>
            </a:r>
            <a:endParaRPr lang="en-GB" sz="2400" baseline="30000" dirty="0">
              <a:solidFill>
                <a:schemeClr val="tx2"/>
              </a:solidFill>
              <a:latin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B9A8238A-F4D9-4E98-BF08-C0A2FF76E06E}"/>
              </a:ext>
            </a:extLst>
          </p:cNvPr>
          <p:cNvSpPr txBox="1"/>
          <p:nvPr/>
        </p:nvSpPr>
        <p:spPr>
          <a:xfrm>
            <a:off x="4951832" y="2027410"/>
            <a:ext cx="544114" cy="461665"/>
          </a:xfrm>
          <a:prstGeom prst="rect">
            <a:avLst/>
          </a:prstGeom>
          <a:noFill/>
        </p:spPr>
        <p:txBody>
          <a:bodyPr wrap="square" rtlCol="0">
            <a:spAutoFit/>
          </a:bodyPr>
          <a:lstStyle/>
          <a:p>
            <a:r>
              <a:rPr lang="en-GB" sz="2400" i="1"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x</a:t>
            </a:r>
            <a:r>
              <a:rPr lang="en-GB" sz="2400" baseline="300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2</a:t>
            </a:r>
            <a:endParaRPr lang="en-GB" sz="2400" baseline="30000" dirty="0">
              <a:solidFill>
                <a:schemeClr val="tx2"/>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Rectangle 40">
                <a:extLst>
                  <a:ext uri="{FF2B5EF4-FFF2-40B4-BE49-F238E27FC236}">
                    <a16:creationId xmlns:a16="http://schemas.microsoft.com/office/drawing/2014/main" id="{9FEFAAF9-D026-4EEA-A5B3-A38217756C06}"/>
                  </a:ext>
                </a:extLst>
              </p:cNvPr>
              <p:cNvSpPr/>
              <p:nvPr/>
            </p:nvSpPr>
            <p:spPr>
              <a:xfrm>
                <a:off x="4917519" y="2479328"/>
                <a:ext cx="677045" cy="74546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endChr m:val=""/>
                          <m:ctrlPr>
                            <a:rPr lang="en-US" i="1" smtClean="0">
                              <a:solidFill>
                                <a:schemeClr val="tx2"/>
                              </a:solidFill>
                              <a:latin typeface="Cambria Math" panose="02040503050406030204" pitchFamily="18" charset="0"/>
                            </a:rPr>
                          </m:ctrlPr>
                        </m:dPr>
                        <m:e>
                          <m:box>
                            <m:boxPr>
                              <m:ctrlPr>
                                <a:rPr lang="en-US" i="1" smtClean="0">
                                  <a:solidFill>
                                    <a:schemeClr val="tx2"/>
                                  </a:solidFill>
                                  <a:latin typeface="Cambria Math" panose="02040503050406030204" pitchFamily="18" charset="0"/>
                                </a:rPr>
                              </m:ctrlPr>
                            </m:boxPr>
                            <m:e>
                              <m:argPr>
                                <m:argSz m:val="-1"/>
                              </m:argPr>
                              <m:f>
                                <m:fPr>
                                  <m:ctrlPr>
                                    <a:rPr lang="en-US" i="1" smtClean="0">
                                      <a:solidFill>
                                        <a:schemeClr val="tx2"/>
                                      </a:solidFill>
                                      <a:latin typeface="Cambria Math" panose="02040503050406030204" pitchFamily="18" charset="0"/>
                                    </a:rPr>
                                  </m:ctrlPr>
                                </m:fPr>
                                <m:num>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num>
                                <m:den>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e>
                          </m:box>
                        </m:e>
                      </m:d>
                    </m:oMath>
                  </m:oMathPara>
                </a14:m>
                <a:endParaRPr lang="en-GB" sz="2400" dirty="0"/>
              </a:p>
            </p:txBody>
          </p:sp>
        </mc:Choice>
        <mc:Fallback xmlns="">
          <p:sp>
            <p:nvSpPr>
              <p:cNvPr id="41" name="Rectangle 40">
                <a:extLst>
                  <a:ext uri="{FF2B5EF4-FFF2-40B4-BE49-F238E27FC236}">
                    <a16:creationId xmlns:a16="http://schemas.microsoft.com/office/drawing/2014/main" id="{9FEFAAF9-D026-4EEA-A5B3-A38217756C06}"/>
                  </a:ext>
                </a:extLst>
              </p:cNvPr>
              <p:cNvSpPr>
                <a:spLocks noRot="1" noChangeAspect="1" noMove="1" noResize="1" noEditPoints="1" noAdjustHandles="1" noChangeArrowheads="1" noChangeShapeType="1" noTextEdit="1"/>
              </p:cNvSpPr>
              <p:nvPr/>
            </p:nvSpPr>
            <p:spPr>
              <a:xfrm>
                <a:off x="4917519" y="2479328"/>
                <a:ext cx="677045" cy="745460"/>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Rectangle 46">
                <a:extLst>
                  <a:ext uri="{FF2B5EF4-FFF2-40B4-BE49-F238E27FC236}">
                    <a16:creationId xmlns:a16="http://schemas.microsoft.com/office/drawing/2014/main" id="{F886FD01-2CDF-4CB9-9090-3D546C1C3142}"/>
                  </a:ext>
                </a:extLst>
              </p:cNvPr>
              <p:cNvSpPr/>
              <p:nvPr/>
            </p:nvSpPr>
            <p:spPr>
              <a:xfrm>
                <a:off x="5385575" y="2507163"/>
                <a:ext cx="1078180" cy="66069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ctrlPr>
                            <a:rPr lang="en-GB" sz="2400" i="1" smtClean="0">
                              <a:solidFill>
                                <a:schemeClr val="tx2"/>
                              </a:solidFill>
                              <a:latin typeface="Cambria Math" panose="02040503050406030204" pitchFamily="18" charset="0"/>
                            </a:rPr>
                          </m:ctrlPr>
                        </m:dPr>
                        <m:e>
                          <m:box>
                            <m:boxPr>
                              <m:ctrlPr>
                                <a:rPr lang="en-GB" sz="2400" i="1" smtClean="0">
                                  <a:solidFill>
                                    <a:schemeClr val="tx2"/>
                                  </a:solidFill>
                                  <a:latin typeface="Cambria Math" panose="02040503050406030204" pitchFamily="18" charset="0"/>
                                </a:rPr>
                              </m:ctrlPr>
                            </m:boxPr>
                            <m:e>
                              <m:argPr>
                                <m:argSz m:val="-1"/>
                              </m:argPr>
                              <m:r>
                                <m:rPr>
                                  <m:brk m:alnAt="63"/>
                                </m:rPr>
                                <a:rPr lang="en-US" sz="2400" b="0" i="1" smtClean="0">
                                  <a:solidFill>
                                    <a:schemeClr val="tx2"/>
                                  </a:solidFill>
                                  <a:latin typeface="Cambria Math" panose="02040503050406030204" pitchFamily="18" charset="0"/>
                                </a:rPr>
                                <m:t>−</m:t>
                              </m:r>
                              <m:r>
                                <a:rPr lang="en-US" sz="2400" b="0" i="1" smtClean="0">
                                  <a:solidFill>
                                    <a:schemeClr val="tx2"/>
                                  </a:solidFill>
                                  <a:latin typeface="Cambria Math" panose="02040503050406030204" pitchFamily="18" charset="0"/>
                                </a:rPr>
                                <m:t> </m:t>
                              </m:r>
                              <m:f>
                                <m:fPr>
                                  <m:ctrlPr>
                                    <a:rPr lang="en-GB" sz="2400" i="1" smtClean="0">
                                      <a:solidFill>
                                        <a:schemeClr val="tx2"/>
                                      </a:solidFill>
                                      <a:latin typeface="Cambria Math" panose="02040503050406030204" pitchFamily="18" charset="0"/>
                                    </a:rPr>
                                  </m:ctrlPr>
                                </m:fPr>
                                <m:num>
                                  <m:sSup>
                                    <m:sSupPr>
                                      <m:ctrlPr>
                                        <a:rPr lang="en-GB" sz="2400" i="1" smtClean="0">
                                          <a:solidFill>
                                            <a:schemeClr val="tx2"/>
                                          </a:solidFill>
                                          <a:latin typeface="Cambria Math" panose="02040503050406030204" pitchFamily="18" charset="0"/>
                                        </a:rPr>
                                      </m:ctrlPr>
                                    </m:sSupPr>
                                    <m:e>
                                      <m:r>
                                        <a:rPr lang="en-US" sz="2400" b="0" i="1" smtClean="0">
                                          <a:solidFill>
                                            <a:schemeClr val="tx2"/>
                                          </a:solidFill>
                                          <a:latin typeface="Cambria Math" panose="02040503050406030204" pitchFamily="18" charset="0"/>
                                        </a:rPr>
                                        <m:t>5</m:t>
                                      </m:r>
                                      <m:r>
                                        <a:rPr lang="en-US" sz="2400" b="0" i="1" smtClean="0">
                                          <a:solidFill>
                                            <a:schemeClr val="tx2"/>
                                          </a:solidFill>
                                          <a:latin typeface="Cambria Math" panose="02040503050406030204" pitchFamily="18" charset="0"/>
                                        </a:rPr>
                                        <m:t>𝑥</m:t>
                                      </m:r>
                                    </m:e>
                                    <m:sup/>
                                  </m:sSup>
                                </m:num>
                                <m:den>
                                  <m:sSup>
                                    <m:sSupPr>
                                      <m:ctrlPr>
                                        <a:rPr lang="en-GB" sz="2400" i="1" smtClean="0">
                                          <a:solidFill>
                                            <a:schemeClr val="tx2"/>
                                          </a:solidFill>
                                          <a:latin typeface="Cambria Math" panose="02040503050406030204" pitchFamily="18" charset="0"/>
                                        </a:rPr>
                                      </m:ctrlPr>
                                    </m:sSupPr>
                                    <m:e>
                                      <m:r>
                                        <a:rPr lang="en-US" sz="2400" b="0" i="1" smtClean="0">
                                          <a:solidFill>
                                            <a:schemeClr val="tx2"/>
                                          </a:solidFill>
                                          <a:latin typeface="Cambria Math" panose="02040503050406030204" pitchFamily="18" charset="0"/>
                                        </a:rPr>
                                        <m:t>𝑥</m:t>
                                      </m:r>
                                    </m:e>
                                    <m:sup>
                                      <m:r>
                                        <a:rPr lang="en-US" sz="2400" b="0" i="1" smtClean="0">
                                          <a:solidFill>
                                            <a:schemeClr val="tx2"/>
                                          </a:solidFill>
                                          <a:latin typeface="Cambria Math" panose="02040503050406030204" pitchFamily="18" charset="0"/>
                                        </a:rPr>
                                        <m:t>2</m:t>
                                      </m:r>
                                    </m:sup>
                                  </m:sSup>
                                </m:den>
                              </m:f>
                            </m:e>
                          </m:box>
                        </m:e>
                      </m:d>
                    </m:oMath>
                  </m:oMathPara>
                </a14:m>
                <a:endParaRPr lang="en-GB" sz="2400" dirty="0">
                  <a:solidFill>
                    <a:schemeClr val="tx2"/>
                  </a:solidFill>
                </a:endParaRPr>
              </a:p>
            </p:txBody>
          </p:sp>
        </mc:Choice>
        <mc:Fallback xmlns="">
          <p:sp>
            <p:nvSpPr>
              <p:cNvPr id="47" name="Rectangle 46">
                <a:extLst>
                  <a:ext uri="{FF2B5EF4-FFF2-40B4-BE49-F238E27FC236}">
                    <a16:creationId xmlns:a16="http://schemas.microsoft.com/office/drawing/2014/main" id="{F886FD01-2CDF-4CB9-9090-3D546C1C3142}"/>
                  </a:ext>
                </a:extLst>
              </p:cNvPr>
              <p:cNvSpPr>
                <a:spLocks noRot="1" noChangeAspect="1" noMove="1" noResize="1" noEditPoints="1" noAdjustHandles="1" noChangeArrowheads="1" noChangeShapeType="1" noTextEdit="1"/>
              </p:cNvSpPr>
              <p:nvPr/>
            </p:nvSpPr>
            <p:spPr>
              <a:xfrm>
                <a:off x="5385575" y="2507163"/>
                <a:ext cx="1078180" cy="660694"/>
              </a:xfrm>
              <a:prstGeom prst="rect">
                <a:avLst/>
              </a:prstGeom>
              <a:blipFill>
                <a:blip r:embed="rId11"/>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236527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wipe(left)">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wipe(down)">
                                      <p:cBhvr>
                                        <p:cTn id="48" dur="500"/>
                                        <p:tgtEl>
                                          <p:spTgt spid="30"/>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down)">
                                      <p:cBhvr>
                                        <p:cTn id="53" dur="500"/>
                                        <p:tgtEl>
                                          <p:spTgt spid="31"/>
                                        </p:tgtEl>
                                      </p:cBhvr>
                                    </p:animEffec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2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2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5"/>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50"/>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54"/>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37"/>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500"/>
                                        <p:tgtEl>
                                          <p:spTgt spid="4"/>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83" grpId="0"/>
      <p:bldP spid="86" grpId="0"/>
      <p:bldP spid="88" grpId="0"/>
      <p:bldP spid="35" grpId="0"/>
      <p:bldP spid="37" grpId="0"/>
      <p:bldP spid="38" grpId="0"/>
      <p:bldP spid="42" grpId="0"/>
      <p:bldP spid="44" grpId="0"/>
      <p:bldP spid="26" grpId="0"/>
      <p:bldP spid="27" grpId="0"/>
      <p:bldP spid="28" grpId="0"/>
      <p:bldP spid="29" grpId="0"/>
      <p:bldP spid="32" grpId="0"/>
      <p:bldP spid="49" grpId="0"/>
      <p:bldP spid="50" grpId="0"/>
      <p:bldP spid="54" grpId="0"/>
      <p:bldP spid="55" grpId="0"/>
      <p:bldP spid="56" grpId="0"/>
      <p:bldP spid="36" grpId="0"/>
      <p:bldP spid="39" grpId="0"/>
      <p:bldP spid="40" grpId="0"/>
      <p:bldP spid="41" grpId="0"/>
      <p:bldP spid="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6AB076BA-CF3A-4DBA-B046-6B1787E9C2A5}"/>
              </a:ext>
            </a:extLst>
          </p:cNvPr>
          <p:cNvSpPr txBox="1">
            <a:spLocks noChangeArrowheads="1"/>
          </p:cNvSpPr>
          <p:nvPr/>
        </p:nvSpPr>
        <p:spPr>
          <a:xfrm>
            <a:off x="330084" y="138731"/>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Trigonometric function</a:t>
            </a:r>
          </a:p>
        </p:txBody>
      </p:sp>
      <p:sp>
        <p:nvSpPr>
          <p:cNvPr id="27" name="TextBox 26">
            <a:extLst>
              <a:ext uri="{FF2B5EF4-FFF2-40B4-BE49-F238E27FC236}">
                <a16:creationId xmlns:a16="http://schemas.microsoft.com/office/drawing/2014/main" id="{8EA2CE3B-C7CD-41ED-9178-864B888100F7}"/>
              </a:ext>
            </a:extLst>
          </p:cNvPr>
          <p:cNvSpPr txBox="1"/>
          <p:nvPr/>
        </p:nvSpPr>
        <p:spPr>
          <a:xfrm>
            <a:off x="330083" y="616025"/>
            <a:ext cx="8689226" cy="830997"/>
          </a:xfrm>
          <a:prstGeom prst="rect">
            <a:avLst/>
          </a:prstGeom>
          <a:noFill/>
        </p:spPr>
        <p:txBody>
          <a:bodyPr wrap="square">
            <a:spAutoFit/>
          </a:bodyPr>
          <a:lstStyle/>
          <a:p>
            <a:pPr algn="l"/>
            <a:r>
              <a:rPr lang="en-US" dirty="0">
                <a:solidFill>
                  <a:schemeClr val="tx2"/>
                </a:solidFill>
                <a:latin typeface="Comic Sans MS" pitchFamily="66" charset="0"/>
              </a:rPr>
              <a:t>Due to the characteristics of the trigonometric functions these are some of the limits defined in these functions:</a:t>
            </a:r>
          </a:p>
        </p:txBody>
      </p:sp>
      <mc:AlternateContent xmlns:mc="http://schemas.openxmlformats.org/markup-compatibility/2006" xmlns:a14="http://schemas.microsoft.com/office/drawing/2010/main">
        <mc:Choice Requires="a14">
          <p:sp>
            <p:nvSpPr>
              <p:cNvPr id="29" name="Rectangle 5">
                <a:extLst>
                  <a:ext uri="{FF2B5EF4-FFF2-40B4-BE49-F238E27FC236}">
                    <a16:creationId xmlns:a16="http://schemas.microsoft.com/office/drawing/2014/main" id="{20F150E8-E9FA-4D09-8450-D0E5E29B4142}"/>
                  </a:ext>
                </a:extLst>
              </p:cNvPr>
              <p:cNvSpPr txBox="1">
                <a:spLocks noChangeArrowheads="1"/>
              </p:cNvSpPr>
              <p:nvPr/>
            </p:nvSpPr>
            <p:spPr>
              <a:xfrm>
                <a:off x="468203" y="2622742"/>
                <a:ext cx="1289570" cy="699081"/>
              </a:xfrm>
              <a:prstGeom prst="rect">
                <a:avLst/>
              </a:prstGeom>
            </p:spPr>
            <p:txBody>
              <a:bodyPr vert="horz" lIns="0" rIns="0" bIns="0" anchor="b">
                <a:noAutofit/>
              </a:bodyPr>
              <a:lstStyle/>
              <a:p>
                <a:pPr lvl="0">
                  <a:defRPr/>
                </a:pPr>
                <a14:m>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smtClean="0">
                            <a:solidFill>
                              <a:schemeClr val="tx2"/>
                            </a:solidFill>
                            <a:latin typeface="Cambria Math" panose="02040503050406030204" pitchFamily="18" charset="0"/>
                          </a:rPr>
                          <m:t>0</m:t>
                        </m:r>
                      </m:lim>
                    </m:limLow>
                  </m:oMath>
                </a14:m>
                <a:r>
                  <a:rPr lang="en-US" dirty="0">
                    <a:solidFill>
                      <a:schemeClr val="tx2"/>
                    </a:solidFill>
                  </a:rPr>
                  <a:t> </a:t>
                </a:r>
                <a14:m>
                  <m:oMath xmlns:m="http://schemas.openxmlformats.org/officeDocument/2006/math">
                    <m:func>
                      <m:funcPr>
                        <m:ctrlPr>
                          <a:rPr lang="en-US" i="1" smtClean="0">
                            <a:solidFill>
                              <a:schemeClr val="tx2"/>
                            </a:solidFill>
                            <a:latin typeface="Cambria Math" panose="02040503050406030204" pitchFamily="18" charset="0"/>
                          </a:rPr>
                        </m:ctrlPr>
                      </m:funcPr>
                      <m:fName>
                        <m:r>
                          <m:rPr>
                            <m:sty m:val="p"/>
                          </m:rPr>
                          <a:rPr lang="en-US" i="0" smtClean="0">
                            <a:solidFill>
                              <a:schemeClr val="tx2"/>
                            </a:solidFill>
                            <a:latin typeface="Cambria Math" panose="02040503050406030204" pitchFamily="18" charset="0"/>
                          </a:rPr>
                          <m:t>sin</m:t>
                        </m:r>
                      </m:fName>
                      <m:e>
                        <m:r>
                          <a:rPr lang="en-US" i="1" smtClean="0">
                            <a:solidFill>
                              <a:schemeClr val="tx2"/>
                            </a:solidFill>
                            <a:latin typeface="Cambria Math" panose="02040503050406030204" pitchFamily="18" charset="0"/>
                            <a:ea typeface="Cambria Math" panose="02040503050406030204" pitchFamily="18" charset="0"/>
                          </a:rPr>
                          <m:t>𝜃</m:t>
                        </m:r>
                      </m:e>
                    </m:func>
                  </m:oMath>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29" name="Rectangle 5">
                <a:extLst>
                  <a:ext uri="{FF2B5EF4-FFF2-40B4-BE49-F238E27FC236}">
                    <a16:creationId xmlns:a16="http://schemas.microsoft.com/office/drawing/2014/main" id="{20F150E8-E9FA-4D09-8450-D0E5E29B4142}"/>
                  </a:ext>
                </a:extLst>
              </p:cNvPr>
              <p:cNvSpPr txBox="1">
                <a:spLocks noRot="1" noChangeAspect="1" noMove="1" noResize="1" noEditPoints="1" noAdjustHandles="1" noChangeArrowheads="1" noChangeShapeType="1" noTextEdit="1"/>
              </p:cNvSpPr>
              <p:nvPr/>
            </p:nvSpPr>
            <p:spPr>
              <a:xfrm>
                <a:off x="468203" y="2622742"/>
                <a:ext cx="1289570" cy="699081"/>
              </a:xfrm>
              <a:prstGeom prst="rect">
                <a:avLst/>
              </a:prstGeom>
              <a:blipFill>
                <a:blip r:embed="rId2"/>
                <a:stretch>
                  <a:fillRect l="-7109" b="-113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0" name="Rectangle 5">
                <a:extLst>
                  <a:ext uri="{FF2B5EF4-FFF2-40B4-BE49-F238E27FC236}">
                    <a16:creationId xmlns:a16="http://schemas.microsoft.com/office/drawing/2014/main" id="{79D2F1AE-1CDC-416E-871C-3FDB45CCF4CC}"/>
                  </a:ext>
                </a:extLst>
              </p:cNvPr>
              <p:cNvSpPr txBox="1">
                <a:spLocks noChangeArrowheads="1"/>
              </p:cNvSpPr>
              <p:nvPr/>
            </p:nvSpPr>
            <p:spPr>
              <a:xfrm>
                <a:off x="6224498" y="2622742"/>
                <a:ext cx="1289570" cy="699081"/>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0</m:t>
                          </m:r>
                        </m:lim>
                      </m:limLow>
                      <m:func>
                        <m:funcPr>
                          <m:ctrlPr>
                            <a:rPr lang="en-US" i="1" smtClean="0">
                              <a:solidFill>
                                <a:schemeClr val="tx2"/>
                              </a:solidFill>
                              <a:latin typeface="Cambria Math" panose="02040503050406030204" pitchFamily="18" charset="0"/>
                            </a:rPr>
                          </m:ctrlPr>
                        </m:funcPr>
                        <m:fName>
                          <m:r>
                            <m:rPr>
                              <m:sty m:val="p"/>
                            </m:rPr>
                            <a:rPr lang="en-US" i="0" smtClean="0">
                              <a:solidFill>
                                <a:schemeClr val="tx2"/>
                              </a:solidFill>
                              <a:latin typeface="Cambria Math" panose="02040503050406030204" pitchFamily="18" charset="0"/>
                            </a:rPr>
                            <m:t>tan</m:t>
                          </m:r>
                        </m:fName>
                        <m:e>
                          <m:r>
                            <a:rPr lang="en-US" i="1" smtClean="0">
                              <a:solidFill>
                                <a:schemeClr val="tx2"/>
                              </a:solidFill>
                              <a:latin typeface="Cambria Math" panose="02040503050406030204" pitchFamily="18" charset="0"/>
                              <a:ea typeface="Cambria Math" panose="02040503050406030204" pitchFamily="18" charset="0"/>
                            </a:rPr>
                            <m:t>𝜃</m:t>
                          </m:r>
                        </m:e>
                      </m:func>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30" name="Rectangle 5">
                <a:extLst>
                  <a:ext uri="{FF2B5EF4-FFF2-40B4-BE49-F238E27FC236}">
                    <a16:creationId xmlns:a16="http://schemas.microsoft.com/office/drawing/2014/main" id="{79D2F1AE-1CDC-416E-871C-3FDB45CCF4CC}"/>
                  </a:ext>
                </a:extLst>
              </p:cNvPr>
              <p:cNvSpPr txBox="1">
                <a:spLocks noRot="1" noChangeAspect="1" noMove="1" noResize="1" noEditPoints="1" noAdjustHandles="1" noChangeArrowheads="1" noChangeShapeType="1" noTextEdit="1"/>
              </p:cNvSpPr>
              <p:nvPr/>
            </p:nvSpPr>
            <p:spPr>
              <a:xfrm>
                <a:off x="6224498" y="2622742"/>
                <a:ext cx="1289570" cy="699081"/>
              </a:xfrm>
              <a:prstGeom prst="rect">
                <a:avLst/>
              </a:prstGeom>
              <a:blipFill>
                <a:blip r:embed="rId3"/>
                <a:stretch>
                  <a:fillRect l="-7075" b="-11304"/>
                </a:stretch>
              </a:blipFill>
            </p:spPr>
            <p:txBody>
              <a:bodyPr/>
              <a:lstStyle/>
              <a:p>
                <a:r>
                  <a:rPr lang="en-GB">
                    <a:noFill/>
                  </a:rPr>
                  <a:t> </a:t>
                </a:r>
              </a:p>
            </p:txBody>
          </p:sp>
        </mc:Fallback>
      </mc:AlternateContent>
      <p:sp>
        <p:nvSpPr>
          <p:cNvPr id="31" name="TextBox 30">
            <a:extLst>
              <a:ext uri="{FF2B5EF4-FFF2-40B4-BE49-F238E27FC236}">
                <a16:creationId xmlns:a16="http://schemas.microsoft.com/office/drawing/2014/main" id="{8D762B7B-F373-45AD-8DC9-B41F60562FF3}"/>
              </a:ext>
            </a:extLst>
          </p:cNvPr>
          <p:cNvSpPr txBox="1"/>
          <p:nvPr/>
        </p:nvSpPr>
        <p:spPr>
          <a:xfrm>
            <a:off x="1823795" y="2815178"/>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0</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2109F7E7-3CF3-47C6-8628-C3E9397E41D3}"/>
              </a:ext>
            </a:extLst>
          </p:cNvPr>
          <p:cNvSpPr txBox="1"/>
          <p:nvPr/>
        </p:nvSpPr>
        <p:spPr>
          <a:xfrm>
            <a:off x="7595383" y="2793446"/>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0</a:t>
            </a:r>
            <a:endParaRPr lang="en-GB" sz="2400" dirty="0">
              <a:solidFill>
                <a:schemeClr val="tx2"/>
              </a:solidFill>
              <a:latin typeface="Times New Roman" panose="02020603050405020304" pitchFamily="18" charset="0"/>
              <a:cs typeface="Times New Roman" panose="02020603050405020304" pitchFamily="18" charset="0"/>
            </a:endParaRPr>
          </a:p>
        </p:txBody>
      </p:sp>
      <p:pic>
        <p:nvPicPr>
          <p:cNvPr id="33" name="Picture 32">
            <a:extLst>
              <a:ext uri="{FF2B5EF4-FFF2-40B4-BE49-F238E27FC236}">
                <a16:creationId xmlns:a16="http://schemas.microsoft.com/office/drawing/2014/main" id="{C9621C3E-6C9A-4CB5-8A92-6E6EFC0DA38C}"/>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441109" y="1552327"/>
            <a:ext cx="1920240" cy="1242328"/>
          </a:xfrm>
          <a:prstGeom prst="rect">
            <a:avLst/>
          </a:prstGeom>
        </p:spPr>
      </p:pic>
      <p:pic>
        <p:nvPicPr>
          <p:cNvPr id="35" name="Picture 34">
            <a:extLst>
              <a:ext uri="{FF2B5EF4-FFF2-40B4-BE49-F238E27FC236}">
                <a16:creationId xmlns:a16="http://schemas.microsoft.com/office/drawing/2014/main" id="{E2911E28-8352-4413-869D-C09AC21C1790}"/>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3432782" y="1552327"/>
            <a:ext cx="1920240" cy="1259415"/>
          </a:xfrm>
          <a:prstGeom prst="rect">
            <a:avLst/>
          </a:prstGeom>
        </p:spPr>
      </p:pic>
      <p:pic>
        <p:nvPicPr>
          <p:cNvPr id="37" name="Picture 36">
            <a:extLst>
              <a:ext uri="{FF2B5EF4-FFF2-40B4-BE49-F238E27FC236}">
                <a16:creationId xmlns:a16="http://schemas.microsoft.com/office/drawing/2014/main" id="{A6FBCF9D-70AD-425B-A1D5-8F77839CC886}"/>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6079190" y="1556696"/>
            <a:ext cx="1920240" cy="1314715"/>
          </a:xfrm>
          <a:prstGeom prst="rect">
            <a:avLst/>
          </a:prstGeom>
        </p:spPr>
      </p:pic>
      <mc:AlternateContent xmlns:mc="http://schemas.openxmlformats.org/markup-compatibility/2006" xmlns:a14="http://schemas.microsoft.com/office/drawing/2010/main">
        <mc:Choice Requires="a14">
          <p:sp>
            <p:nvSpPr>
              <p:cNvPr id="39" name="Rectangle 5">
                <a:extLst>
                  <a:ext uri="{FF2B5EF4-FFF2-40B4-BE49-F238E27FC236}">
                    <a16:creationId xmlns:a16="http://schemas.microsoft.com/office/drawing/2014/main" id="{1FCF923D-3E62-4AB8-8745-EFA6607A276B}"/>
                  </a:ext>
                </a:extLst>
              </p:cNvPr>
              <p:cNvSpPr txBox="1">
                <a:spLocks noChangeArrowheads="1"/>
              </p:cNvSpPr>
              <p:nvPr/>
            </p:nvSpPr>
            <p:spPr>
              <a:xfrm>
                <a:off x="1285923" y="1406330"/>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FF0000"/>
                          </a:solidFill>
                          <a:latin typeface="Cambria Math" panose="02040503050406030204" pitchFamily="18" charset="0"/>
                        </a:rPr>
                        <m:t>𝑓</m:t>
                      </m:r>
                      <m:d>
                        <m:dPr>
                          <m:ctrlPr>
                            <a:rPr lang="en-US" sz="2000" b="0" i="1" smtClean="0">
                              <a:solidFill>
                                <a:srgbClr val="FF0000"/>
                              </a:solidFill>
                              <a:latin typeface="Cambria Math" panose="02040503050406030204" pitchFamily="18" charset="0"/>
                            </a:rPr>
                          </m:ctrlPr>
                        </m:dPr>
                        <m:e>
                          <m:r>
                            <a:rPr lang="en-US" sz="2000" b="0" i="1" smtClean="0">
                              <a:solidFill>
                                <a:srgbClr val="FF0000"/>
                              </a:solidFill>
                              <a:latin typeface="Cambria Math" panose="02040503050406030204" pitchFamily="18" charset="0"/>
                              <a:ea typeface="Cambria Math" panose="02040503050406030204" pitchFamily="18" charset="0"/>
                            </a:rPr>
                            <m:t>𝜃</m:t>
                          </m:r>
                        </m:e>
                      </m:d>
                      <m:r>
                        <a:rPr lang="en-US" sz="2000" b="0" i="1" smtClean="0">
                          <a:solidFill>
                            <a:srgbClr val="FF0000"/>
                          </a:solidFill>
                          <a:latin typeface="Cambria Math" panose="02040503050406030204" pitchFamily="18" charset="0"/>
                        </a:rPr>
                        <m:t>=</m:t>
                      </m:r>
                      <m:func>
                        <m:funcPr>
                          <m:ctrlPr>
                            <a:rPr lang="en-US" sz="2000" b="0" i="1" smtClean="0">
                              <a:solidFill>
                                <a:srgbClr val="FF0000"/>
                              </a:solidFill>
                              <a:latin typeface="Cambria Math" panose="02040503050406030204" pitchFamily="18" charset="0"/>
                            </a:rPr>
                          </m:ctrlPr>
                        </m:funcPr>
                        <m:fName>
                          <m:r>
                            <m:rPr>
                              <m:sty m:val="p"/>
                            </m:rPr>
                            <a:rPr lang="en-US" sz="2000" b="0" i="0" smtClean="0">
                              <a:solidFill>
                                <a:srgbClr val="FF0000"/>
                              </a:solidFill>
                              <a:latin typeface="Cambria Math" panose="02040503050406030204" pitchFamily="18" charset="0"/>
                            </a:rPr>
                            <m:t>sin</m:t>
                          </m:r>
                        </m:fName>
                        <m:e>
                          <m:r>
                            <a:rPr lang="en-US" sz="2000" b="0" i="1" smtClean="0">
                              <a:solidFill>
                                <a:srgbClr val="FF0000"/>
                              </a:solidFill>
                              <a:latin typeface="Cambria Math" panose="02040503050406030204" pitchFamily="18" charset="0"/>
                              <a:ea typeface="Cambria Math" panose="02040503050406030204" pitchFamily="18" charset="0"/>
                            </a:rPr>
                            <m:t>𝜃</m:t>
                          </m:r>
                        </m:e>
                      </m:func>
                    </m:oMath>
                  </m:oMathPara>
                </a14:m>
                <a:endParaRPr lang="en-US" sz="2000" i="1" dirty="0">
                  <a:solidFill>
                    <a:srgbClr val="FF0000"/>
                  </a:solidFill>
                  <a:ea typeface="+mj-ea"/>
                  <a:cs typeface="Times New Roman" panose="02020603050405020304" pitchFamily="18" charset="0"/>
                </a:endParaRPr>
              </a:p>
            </p:txBody>
          </p:sp>
        </mc:Choice>
        <mc:Fallback xmlns="">
          <p:sp>
            <p:nvSpPr>
              <p:cNvPr id="39" name="Rectangle 5">
                <a:extLst>
                  <a:ext uri="{FF2B5EF4-FFF2-40B4-BE49-F238E27FC236}">
                    <a16:creationId xmlns:a16="http://schemas.microsoft.com/office/drawing/2014/main" id="{1FCF923D-3E62-4AB8-8745-EFA6607A276B}"/>
                  </a:ext>
                </a:extLst>
              </p:cNvPr>
              <p:cNvSpPr txBox="1">
                <a:spLocks noRot="1" noChangeAspect="1" noMove="1" noResize="1" noEditPoints="1" noAdjustHandles="1" noChangeArrowheads="1" noChangeShapeType="1" noTextEdit="1"/>
              </p:cNvSpPr>
              <p:nvPr/>
            </p:nvSpPr>
            <p:spPr>
              <a:xfrm>
                <a:off x="1285923" y="1406330"/>
                <a:ext cx="1693450" cy="490873"/>
              </a:xfrm>
              <a:prstGeom prst="rect">
                <a:avLst/>
              </a:prstGeom>
              <a:blipFill>
                <a:blip r:embed="rId7"/>
                <a:stretch>
                  <a:fillRect l="-7194" b="-237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Rectangle 5">
                <a:extLst>
                  <a:ext uri="{FF2B5EF4-FFF2-40B4-BE49-F238E27FC236}">
                    <a16:creationId xmlns:a16="http://schemas.microsoft.com/office/drawing/2014/main" id="{1847A9D8-62A3-4B02-859B-22D214ACB6F3}"/>
                  </a:ext>
                </a:extLst>
              </p:cNvPr>
              <p:cNvSpPr txBox="1">
                <a:spLocks noChangeArrowheads="1"/>
              </p:cNvSpPr>
              <p:nvPr/>
            </p:nvSpPr>
            <p:spPr>
              <a:xfrm>
                <a:off x="3725275" y="1358905"/>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FF0000"/>
                          </a:solidFill>
                          <a:latin typeface="Cambria Math" panose="02040503050406030204" pitchFamily="18" charset="0"/>
                        </a:rPr>
                        <m:t>𝑓</m:t>
                      </m:r>
                      <m:d>
                        <m:dPr>
                          <m:ctrlPr>
                            <a:rPr lang="en-US" sz="2000" b="0" i="1" smtClean="0">
                              <a:solidFill>
                                <a:srgbClr val="FF0000"/>
                              </a:solidFill>
                              <a:latin typeface="Cambria Math" panose="02040503050406030204" pitchFamily="18" charset="0"/>
                            </a:rPr>
                          </m:ctrlPr>
                        </m:dPr>
                        <m:e>
                          <m:r>
                            <a:rPr lang="en-US" sz="2000" b="0" i="1" smtClean="0">
                              <a:solidFill>
                                <a:srgbClr val="FF0000"/>
                              </a:solidFill>
                              <a:latin typeface="Cambria Math" panose="02040503050406030204" pitchFamily="18" charset="0"/>
                              <a:ea typeface="Cambria Math" panose="02040503050406030204" pitchFamily="18" charset="0"/>
                            </a:rPr>
                            <m:t>𝜃</m:t>
                          </m:r>
                        </m:e>
                      </m:d>
                      <m:r>
                        <a:rPr lang="en-US" sz="2000" b="0" i="1" smtClean="0">
                          <a:solidFill>
                            <a:srgbClr val="FF0000"/>
                          </a:solidFill>
                          <a:latin typeface="Cambria Math" panose="02040503050406030204" pitchFamily="18" charset="0"/>
                        </a:rPr>
                        <m:t>=</m:t>
                      </m:r>
                      <m:func>
                        <m:funcPr>
                          <m:ctrlPr>
                            <a:rPr lang="en-US" sz="2000" b="0" i="1" smtClean="0">
                              <a:solidFill>
                                <a:srgbClr val="FF0000"/>
                              </a:solidFill>
                              <a:latin typeface="Cambria Math" panose="02040503050406030204" pitchFamily="18" charset="0"/>
                            </a:rPr>
                          </m:ctrlPr>
                        </m:funcPr>
                        <m:fName>
                          <m:r>
                            <m:rPr>
                              <m:sty m:val="p"/>
                            </m:rPr>
                            <a:rPr lang="en-US" sz="2000" b="0" i="0" smtClean="0">
                              <a:solidFill>
                                <a:srgbClr val="FF0000"/>
                              </a:solidFill>
                              <a:latin typeface="Cambria Math" panose="02040503050406030204" pitchFamily="18" charset="0"/>
                            </a:rPr>
                            <m:t>cos</m:t>
                          </m:r>
                        </m:fName>
                        <m:e>
                          <m:r>
                            <a:rPr lang="en-US" sz="2000" b="0" i="1" smtClean="0">
                              <a:solidFill>
                                <a:srgbClr val="FF0000"/>
                              </a:solidFill>
                              <a:latin typeface="Cambria Math" panose="02040503050406030204" pitchFamily="18" charset="0"/>
                              <a:ea typeface="Cambria Math" panose="02040503050406030204" pitchFamily="18" charset="0"/>
                            </a:rPr>
                            <m:t>𝜃</m:t>
                          </m:r>
                        </m:e>
                      </m:func>
                    </m:oMath>
                  </m:oMathPara>
                </a14:m>
                <a:endParaRPr lang="en-US" sz="2000" i="1" dirty="0">
                  <a:solidFill>
                    <a:srgbClr val="FF0000"/>
                  </a:solidFill>
                  <a:ea typeface="+mj-ea"/>
                  <a:cs typeface="Times New Roman" panose="02020603050405020304" pitchFamily="18" charset="0"/>
                </a:endParaRPr>
              </a:p>
            </p:txBody>
          </p:sp>
        </mc:Choice>
        <mc:Fallback xmlns="">
          <p:sp>
            <p:nvSpPr>
              <p:cNvPr id="40" name="Rectangle 5">
                <a:extLst>
                  <a:ext uri="{FF2B5EF4-FFF2-40B4-BE49-F238E27FC236}">
                    <a16:creationId xmlns:a16="http://schemas.microsoft.com/office/drawing/2014/main" id="{1847A9D8-62A3-4B02-859B-22D214ACB6F3}"/>
                  </a:ext>
                </a:extLst>
              </p:cNvPr>
              <p:cNvSpPr txBox="1">
                <a:spLocks noRot="1" noChangeAspect="1" noMove="1" noResize="1" noEditPoints="1" noAdjustHandles="1" noChangeArrowheads="1" noChangeShapeType="1" noTextEdit="1"/>
              </p:cNvSpPr>
              <p:nvPr/>
            </p:nvSpPr>
            <p:spPr>
              <a:xfrm>
                <a:off x="3725275" y="1358905"/>
                <a:ext cx="1693450" cy="490873"/>
              </a:xfrm>
              <a:prstGeom prst="rect">
                <a:avLst/>
              </a:prstGeom>
              <a:blipFill>
                <a:blip r:embed="rId8"/>
                <a:stretch>
                  <a:fillRect l="-6835" b="-237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Rectangle 5">
                <a:extLst>
                  <a:ext uri="{FF2B5EF4-FFF2-40B4-BE49-F238E27FC236}">
                    <a16:creationId xmlns:a16="http://schemas.microsoft.com/office/drawing/2014/main" id="{EC55CC1B-DC5E-4C0E-8D5B-39C7644AB50E}"/>
                  </a:ext>
                </a:extLst>
              </p:cNvPr>
              <p:cNvSpPr txBox="1">
                <a:spLocks noChangeArrowheads="1"/>
              </p:cNvSpPr>
              <p:nvPr/>
            </p:nvSpPr>
            <p:spPr>
              <a:xfrm>
                <a:off x="6966445" y="1400157"/>
                <a:ext cx="1693450"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FF0000"/>
                          </a:solidFill>
                          <a:latin typeface="Cambria Math" panose="02040503050406030204" pitchFamily="18" charset="0"/>
                        </a:rPr>
                        <m:t>𝑓</m:t>
                      </m:r>
                      <m:d>
                        <m:dPr>
                          <m:ctrlPr>
                            <a:rPr lang="en-US" sz="2000" b="0" i="1" smtClean="0">
                              <a:solidFill>
                                <a:srgbClr val="FF0000"/>
                              </a:solidFill>
                              <a:latin typeface="Cambria Math" panose="02040503050406030204" pitchFamily="18" charset="0"/>
                            </a:rPr>
                          </m:ctrlPr>
                        </m:dPr>
                        <m:e>
                          <m:r>
                            <a:rPr lang="en-US" sz="2000" b="0" i="1" smtClean="0">
                              <a:solidFill>
                                <a:srgbClr val="FF0000"/>
                              </a:solidFill>
                              <a:latin typeface="Cambria Math" panose="02040503050406030204" pitchFamily="18" charset="0"/>
                              <a:ea typeface="Cambria Math" panose="02040503050406030204" pitchFamily="18" charset="0"/>
                            </a:rPr>
                            <m:t>𝜃</m:t>
                          </m:r>
                        </m:e>
                      </m:d>
                      <m:r>
                        <a:rPr lang="en-US" sz="2000" b="0" i="1" smtClean="0">
                          <a:solidFill>
                            <a:srgbClr val="FF0000"/>
                          </a:solidFill>
                          <a:latin typeface="Cambria Math" panose="02040503050406030204" pitchFamily="18" charset="0"/>
                        </a:rPr>
                        <m:t>=</m:t>
                      </m:r>
                      <m:func>
                        <m:funcPr>
                          <m:ctrlPr>
                            <a:rPr lang="en-US" sz="2000" b="0" i="1" smtClean="0">
                              <a:solidFill>
                                <a:srgbClr val="FF0000"/>
                              </a:solidFill>
                              <a:latin typeface="Cambria Math" panose="02040503050406030204" pitchFamily="18" charset="0"/>
                            </a:rPr>
                          </m:ctrlPr>
                        </m:funcPr>
                        <m:fName>
                          <m:r>
                            <m:rPr>
                              <m:sty m:val="p"/>
                            </m:rPr>
                            <a:rPr lang="en-US" sz="2000" b="0" i="0" smtClean="0">
                              <a:solidFill>
                                <a:srgbClr val="FF0000"/>
                              </a:solidFill>
                              <a:latin typeface="Cambria Math" panose="02040503050406030204" pitchFamily="18" charset="0"/>
                            </a:rPr>
                            <m:t>tan</m:t>
                          </m:r>
                        </m:fName>
                        <m:e>
                          <m:r>
                            <a:rPr lang="en-US" sz="2000" b="0" i="1" smtClean="0">
                              <a:solidFill>
                                <a:srgbClr val="FF0000"/>
                              </a:solidFill>
                              <a:latin typeface="Cambria Math" panose="02040503050406030204" pitchFamily="18" charset="0"/>
                              <a:ea typeface="Cambria Math" panose="02040503050406030204" pitchFamily="18" charset="0"/>
                            </a:rPr>
                            <m:t>𝜃</m:t>
                          </m:r>
                        </m:e>
                      </m:func>
                    </m:oMath>
                  </m:oMathPara>
                </a14:m>
                <a:endParaRPr lang="en-US" sz="2000" i="1" dirty="0">
                  <a:solidFill>
                    <a:srgbClr val="FF0000"/>
                  </a:solidFill>
                  <a:ea typeface="+mj-ea"/>
                  <a:cs typeface="Times New Roman" panose="02020603050405020304" pitchFamily="18" charset="0"/>
                </a:endParaRPr>
              </a:p>
            </p:txBody>
          </p:sp>
        </mc:Choice>
        <mc:Fallback xmlns="">
          <p:sp>
            <p:nvSpPr>
              <p:cNvPr id="41" name="Rectangle 5">
                <a:extLst>
                  <a:ext uri="{FF2B5EF4-FFF2-40B4-BE49-F238E27FC236}">
                    <a16:creationId xmlns:a16="http://schemas.microsoft.com/office/drawing/2014/main" id="{EC55CC1B-DC5E-4C0E-8D5B-39C7644AB50E}"/>
                  </a:ext>
                </a:extLst>
              </p:cNvPr>
              <p:cNvSpPr txBox="1">
                <a:spLocks noRot="1" noChangeAspect="1" noMove="1" noResize="1" noEditPoints="1" noAdjustHandles="1" noChangeArrowheads="1" noChangeShapeType="1" noTextEdit="1"/>
              </p:cNvSpPr>
              <p:nvPr/>
            </p:nvSpPr>
            <p:spPr>
              <a:xfrm>
                <a:off x="6966445" y="1400157"/>
                <a:ext cx="1693450" cy="490873"/>
              </a:xfrm>
              <a:prstGeom prst="rect">
                <a:avLst/>
              </a:prstGeom>
              <a:blipFill>
                <a:blip r:embed="rId9"/>
                <a:stretch>
                  <a:fillRect l="-7194" b="-237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Rectangle 5">
                <a:extLst>
                  <a:ext uri="{FF2B5EF4-FFF2-40B4-BE49-F238E27FC236}">
                    <a16:creationId xmlns:a16="http://schemas.microsoft.com/office/drawing/2014/main" id="{896C3025-B3F0-48E3-97E1-37DC4F093F81}"/>
                  </a:ext>
                </a:extLst>
              </p:cNvPr>
              <p:cNvSpPr txBox="1">
                <a:spLocks noChangeArrowheads="1"/>
              </p:cNvSpPr>
              <p:nvPr/>
            </p:nvSpPr>
            <p:spPr>
              <a:xfrm>
                <a:off x="3600265" y="2622742"/>
                <a:ext cx="1289570" cy="699081"/>
              </a:xfrm>
              <a:prstGeom prst="rect">
                <a:avLst/>
              </a:prstGeom>
            </p:spPr>
            <p:txBody>
              <a:bodyPr vert="horz" lIns="0" rIns="0" bIns="0" anchor="b">
                <a:noAutofit/>
              </a:bodyPr>
              <a:lstStyle/>
              <a:p>
                <a:pPr lvl="0">
                  <a:defRPr/>
                </a:pPr>
                <a14:m>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smtClean="0">
                            <a:solidFill>
                              <a:schemeClr val="tx2"/>
                            </a:solidFill>
                            <a:latin typeface="Cambria Math" panose="02040503050406030204" pitchFamily="18" charset="0"/>
                          </a:rPr>
                          <m:t>0</m:t>
                        </m:r>
                      </m:lim>
                    </m:limLow>
                  </m:oMath>
                </a14:m>
                <a:r>
                  <a:rPr lang="en-US" dirty="0">
                    <a:solidFill>
                      <a:schemeClr val="tx2"/>
                    </a:solidFill>
                  </a:rPr>
                  <a:t> </a:t>
                </a:r>
                <a14:m>
                  <m:oMath xmlns:m="http://schemas.openxmlformats.org/officeDocument/2006/math">
                    <m:func>
                      <m:funcPr>
                        <m:ctrlPr>
                          <a:rPr lang="en-US" i="1" smtClean="0">
                            <a:solidFill>
                              <a:schemeClr val="tx2"/>
                            </a:solidFill>
                            <a:latin typeface="Cambria Math" panose="02040503050406030204" pitchFamily="18" charset="0"/>
                          </a:rPr>
                        </m:ctrlPr>
                      </m:funcPr>
                      <m:fName>
                        <m:r>
                          <m:rPr>
                            <m:sty m:val="p"/>
                          </m:rPr>
                          <a:rPr lang="en-US" i="0" smtClean="0">
                            <a:solidFill>
                              <a:schemeClr val="tx2"/>
                            </a:solidFill>
                            <a:latin typeface="Cambria Math" panose="02040503050406030204" pitchFamily="18" charset="0"/>
                          </a:rPr>
                          <m:t>cos</m:t>
                        </m:r>
                      </m:fName>
                      <m:e>
                        <m:r>
                          <a:rPr lang="en-US" i="1" smtClean="0">
                            <a:solidFill>
                              <a:schemeClr val="tx2"/>
                            </a:solidFill>
                            <a:latin typeface="Cambria Math" panose="02040503050406030204" pitchFamily="18" charset="0"/>
                            <a:ea typeface="Cambria Math" panose="02040503050406030204" pitchFamily="18" charset="0"/>
                          </a:rPr>
                          <m:t>𝜃</m:t>
                        </m:r>
                      </m:e>
                    </m:func>
                  </m:oMath>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42" name="Rectangle 5">
                <a:extLst>
                  <a:ext uri="{FF2B5EF4-FFF2-40B4-BE49-F238E27FC236}">
                    <a16:creationId xmlns:a16="http://schemas.microsoft.com/office/drawing/2014/main" id="{896C3025-B3F0-48E3-97E1-37DC4F093F81}"/>
                  </a:ext>
                </a:extLst>
              </p:cNvPr>
              <p:cNvSpPr txBox="1">
                <a:spLocks noRot="1" noChangeAspect="1" noMove="1" noResize="1" noEditPoints="1" noAdjustHandles="1" noChangeArrowheads="1" noChangeShapeType="1" noTextEdit="1"/>
              </p:cNvSpPr>
              <p:nvPr/>
            </p:nvSpPr>
            <p:spPr>
              <a:xfrm>
                <a:off x="3600265" y="2622742"/>
                <a:ext cx="1289570" cy="699081"/>
              </a:xfrm>
              <a:prstGeom prst="rect">
                <a:avLst/>
              </a:prstGeom>
              <a:blipFill>
                <a:blip r:embed="rId10"/>
                <a:stretch>
                  <a:fillRect l="-7109" r="-474" b="-11304"/>
                </a:stretch>
              </a:blipFill>
            </p:spPr>
            <p:txBody>
              <a:bodyPr/>
              <a:lstStyle/>
              <a:p>
                <a:r>
                  <a:rPr lang="en-GB">
                    <a:noFill/>
                  </a:rPr>
                  <a:t> </a:t>
                </a:r>
              </a:p>
            </p:txBody>
          </p:sp>
        </mc:Fallback>
      </mc:AlternateContent>
      <p:sp>
        <p:nvSpPr>
          <p:cNvPr id="43" name="TextBox 42">
            <a:extLst>
              <a:ext uri="{FF2B5EF4-FFF2-40B4-BE49-F238E27FC236}">
                <a16:creationId xmlns:a16="http://schemas.microsoft.com/office/drawing/2014/main" id="{4BF1D008-068B-4467-B58B-61B5694B3166}"/>
              </a:ext>
            </a:extLst>
          </p:cNvPr>
          <p:cNvSpPr txBox="1"/>
          <p:nvPr/>
        </p:nvSpPr>
        <p:spPr>
          <a:xfrm>
            <a:off x="4955857" y="2815178"/>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1</a:t>
            </a:r>
            <a:endParaRPr lang="en-GB" sz="2400" dirty="0">
              <a:solidFill>
                <a:schemeClr val="tx2"/>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9EAC8B64-8107-4D03-92E0-E7F0FF1F960F}"/>
              </a:ext>
            </a:extLst>
          </p:cNvPr>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6224498" y="3739139"/>
            <a:ext cx="1920240" cy="1303056"/>
          </a:xfrm>
          <a:prstGeom prst="rect">
            <a:avLst/>
          </a:prstGeom>
        </p:spPr>
      </p:pic>
      <p:pic>
        <p:nvPicPr>
          <p:cNvPr id="12" name="Picture 11">
            <a:extLst>
              <a:ext uri="{FF2B5EF4-FFF2-40B4-BE49-F238E27FC236}">
                <a16:creationId xmlns:a16="http://schemas.microsoft.com/office/drawing/2014/main" id="{841F11F2-84F5-45E3-9C9B-0A8E2485F023}"/>
              </a:ext>
            </a:extLst>
          </p:cNvPr>
          <p:cNvPicPr>
            <a:picLocks noChangeAspect="1"/>
          </p:cNvPicPr>
          <p:nvPr/>
        </p:nvPicPr>
        <p:blipFill rotWithShape="1">
          <a:blip r:embed="rId12" cstate="print">
            <a:extLst>
              <a:ext uri="{28A0092B-C50C-407E-A947-70E740481C1C}">
                <a14:useLocalDpi xmlns:a14="http://schemas.microsoft.com/office/drawing/2010/main"/>
              </a:ext>
            </a:extLst>
          </a:blip>
          <a:srcRect/>
          <a:stretch/>
        </p:blipFill>
        <p:spPr>
          <a:xfrm>
            <a:off x="287791" y="3851188"/>
            <a:ext cx="1920240" cy="1190323"/>
          </a:xfrm>
          <a:prstGeom prst="rect">
            <a:avLst/>
          </a:prstGeom>
        </p:spPr>
      </p:pic>
      <p:pic>
        <p:nvPicPr>
          <p:cNvPr id="14" name="Picture 13">
            <a:extLst>
              <a:ext uri="{FF2B5EF4-FFF2-40B4-BE49-F238E27FC236}">
                <a16:creationId xmlns:a16="http://schemas.microsoft.com/office/drawing/2014/main" id="{0B1FA3C9-4EF7-4D65-B766-DF5D20AD7580}"/>
              </a:ext>
            </a:extLst>
          </p:cNvPr>
          <p:cNvPicPr>
            <a:picLocks noChangeAspect="1"/>
          </p:cNvPicPr>
          <p:nvPr/>
        </p:nvPicPr>
        <p:blipFill rotWithShape="1">
          <a:blip r:embed="rId13" cstate="print">
            <a:extLst>
              <a:ext uri="{28A0092B-C50C-407E-A947-70E740481C1C}">
                <a14:useLocalDpi xmlns:a14="http://schemas.microsoft.com/office/drawing/2010/main"/>
              </a:ext>
            </a:extLst>
          </a:blip>
          <a:srcRect/>
          <a:stretch/>
        </p:blipFill>
        <p:spPr>
          <a:xfrm>
            <a:off x="3347260" y="3732279"/>
            <a:ext cx="1920240" cy="1261004"/>
          </a:xfrm>
          <a:prstGeom prst="rect">
            <a:avLst/>
          </a:prstGeom>
        </p:spPr>
      </p:pic>
      <mc:AlternateContent xmlns:mc="http://schemas.openxmlformats.org/markup-compatibility/2006" xmlns:a14="http://schemas.microsoft.com/office/drawing/2010/main">
        <mc:Choice Requires="a14">
          <p:sp>
            <p:nvSpPr>
              <p:cNvPr id="44" name="Rectangle 5">
                <a:extLst>
                  <a:ext uri="{FF2B5EF4-FFF2-40B4-BE49-F238E27FC236}">
                    <a16:creationId xmlns:a16="http://schemas.microsoft.com/office/drawing/2014/main" id="{385DA5D0-6081-49AE-A357-A284EC9DBA30}"/>
                  </a:ext>
                </a:extLst>
              </p:cNvPr>
              <p:cNvSpPr txBox="1">
                <a:spLocks noChangeArrowheads="1"/>
              </p:cNvSpPr>
              <p:nvPr/>
            </p:nvSpPr>
            <p:spPr>
              <a:xfrm>
                <a:off x="514580" y="3291840"/>
                <a:ext cx="2130145"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0000CC"/>
                          </a:solidFill>
                          <a:latin typeface="Cambria Math" panose="02040503050406030204" pitchFamily="18" charset="0"/>
                        </a:rPr>
                        <m:t>𝑓</m:t>
                      </m:r>
                      <m:d>
                        <m:dPr>
                          <m:ctrlPr>
                            <a:rPr lang="en-US" sz="2000" b="0" i="1" smtClean="0">
                              <a:solidFill>
                                <a:srgbClr val="0000CC"/>
                              </a:solidFill>
                              <a:latin typeface="Cambria Math" panose="02040503050406030204" pitchFamily="18" charset="0"/>
                            </a:rPr>
                          </m:ctrlPr>
                        </m:dPr>
                        <m:e>
                          <m:r>
                            <a:rPr lang="en-US" sz="2000" b="0" i="1" smtClean="0">
                              <a:solidFill>
                                <a:srgbClr val="0000CC"/>
                              </a:solidFill>
                              <a:latin typeface="Cambria Math" panose="02040503050406030204" pitchFamily="18" charset="0"/>
                              <a:ea typeface="Cambria Math" panose="02040503050406030204" pitchFamily="18" charset="0"/>
                            </a:rPr>
                            <m:t>𝜃</m:t>
                          </m:r>
                        </m:e>
                      </m:d>
                      <m:r>
                        <a:rPr lang="en-US" sz="2000" b="0" i="1" smtClean="0">
                          <a:solidFill>
                            <a:srgbClr val="0000CC"/>
                          </a:solidFill>
                          <a:latin typeface="Cambria Math" panose="02040503050406030204" pitchFamily="18" charset="0"/>
                        </a:rPr>
                        <m:t>=</m:t>
                      </m:r>
                      <m:func>
                        <m:funcPr>
                          <m:ctrlPr>
                            <a:rPr lang="en-US" sz="2000" b="0" i="1" smtClean="0">
                              <a:solidFill>
                                <a:srgbClr val="0000CC"/>
                              </a:solidFill>
                              <a:latin typeface="Cambria Math" panose="02040503050406030204" pitchFamily="18" charset="0"/>
                            </a:rPr>
                          </m:ctrlPr>
                        </m:funcPr>
                        <m:fName>
                          <m:sSup>
                            <m:sSupPr>
                              <m:ctrlPr>
                                <a:rPr lang="en-US" sz="2000" b="0" i="1" smtClean="0">
                                  <a:solidFill>
                                    <a:srgbClr val="0000CC"/>
                                  </a:solidFill>
                                  <a:latin typeface="Cambria Math" panose="02040503050406030204" pitchFamily="18" charset="0"/>
                                </a:rPr>
                              </m:ctrlPr>
                            </m:sSupPr>
                            <m:e>
                              <m:r>
                                <m:rPr>
                                  <m:sty m:val="p"/>
                                </m:rPr>
                                <a:rPr lang="en-US" sz="2000">
                                  <a:solidFill>
                                    <a:srgbClr val="0000CC"/>
                                  </a:solidFill>
                                  <a:latin typeface="Cambria Math" panose="02040503050406030204" pitchFamily="18" charset="0"/>
                                </a:rPr>
                                <m:t>sin</m:t>
                              </m:r>
                            </m:e>
                            <m:sup>
                              <m:r>
                                <a:rPr lang="en-US" sz="2000" b="0" i="1" smtClean="0">
                                  <a:solidFill>
                                    <a:srgbClr val="0000CC"/>
                                  </a:solidFill>
                                  <a:latin typeface="Cambria Math" panose="02040503050406030204" pitchFamily="18" charset="0"/>
                                </a:rPr>
                                <m:t>−1</m:t>
                              </m:r>
                            </m:sup>
                          </m:sSup>
                        </m:fName>
                        <m:e>
                          <m:r>
                            <a:rPr lang="en-US" sz="2000" b="0" i="1" smtClean="0">
                              <a:solidFill>
                                <a:srgbClr val="0000CC"/>
                              </a:solidFill>
                              <a:latin typeface="Cambria Math" panose="02040503050406030204" pitchFamily="18" charset="0"/>
                              <a:ea typeface="Cambria Math" panose="02040503050406030204" pitchFamily="18" charset="0"/>
                            </a:rPr>
                            <m:t>𝜃</m:t>
                          </m:r>
                        </m:e>
                      </m:func>
                    </m:oMath>
                  </m:oMathPara>
                </a14:m>
                <a:endParaRPr lang="en-US" sz="2000" i="1" dirty="0">
                  <a:solidFill>
                    <a:srgbClr val="0000CC"/>
                  </a:solidFill>
                  <a:ea typeface="+mj-ea"/>
                  <a:cs typeface="Times New Roman" panose="02020603050405020304" pitchFamily="18" charset="0"/>
                </a:endParaRPr>
              </a:p>
            </p:txBody>
          </p:sp>
        </mc:Choice>
        <mc:Fallback xmlns="">
          <p:sp>
            <p:nvSpPr>
              <p:cNvPr id="44" name="Rectangle 5">
                <a:extLst>
                  <a:ext uri="{FF2B5EF4-FFF2-40B4-BE49-F238E27FC236}">
                    <a16:creationId xmlns:a16="http://schemas.microsoft.com/office/drawing/2014/main" id="{385DA5D0-6081-49AE-A357-A284EC9DBA30}"/>
                  </a:ext>
                </a:extLst>
              </p:cNvPr>
              <p:cNvSpPr txBox="1">
                <a:spLocks noRot="1" noChangeAspect="1" noMove="1" noResize="1" noEditPoints="1" noAdjustHandles="1" noChangeArrowheads="1" noChangeShapeType="1" noTextEdit="1"/>
              </p:cNvSpPr>
              <p:nvPr/>
            </p:nvSpPr>
            <p:spPr>
              <a:xfrm>
                <a:off x="514580" y="3291840"/>
                <a:ext cx="2130145" cy="490873"/>
              </a:xfrm>
              <a:prstGeom prst="rect">
                <a:avLst/>
              </a:prstGeom>
              <a:blipFill>
                <a:blip r:embed="rId14"/>
                <a:stretch>
                  <a:fillRect l="-5429" b="-222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5" name="Rectangle 5">
                <a:extLst>
                  <a:ext uri="{FF2B5EF4-FFF2-40B4-BE49-F238E27FC236}">
                    <a16:creationId xmlns:a16="http://schemas.microsoft.com/office/drawing/2014/main" id="{55435A8C-0FE0-4C59-B69A-F72DA68771FF}"/>
                  </a:ext>
                </a:extLst>
              </p:cNvPr>
              <p:cNvSpPr txBox="1">
                <a:spLocks noChangeArrowheads="1"/>
              </p:cNvSpPr>
              <p:nvPr/>
            </p:nvSpPr>
            <p:spPr>
              <a:xfrm>
                <a:off x="3419590" y="3291840"/>
                <a:ext cx="2130145"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0000CC"/>
                          </a:solidFill>
                          <a:latin typeface="Cambria Math" panose="02040503050406030204" pitchFamily="18" charset="0"/>
                        </a:rPr>
                        <m:t>𝑓</m:t>
                      </m:r>
                      <m:d>
                        <m:dPr>
                          <m:ctrlPr>
                            <a:rPr lang="en-US" sz="2000" b="0" i="1" smtClean="0">
                              <a:solidFill>
                                <a:srgbClr val="0000CC"/>
                              </a:solidFill>
                              <a:latin typeface="Cambria Math" panose="02040503050406030204" pitchFamily="18" charset="0"/>
                            </a:rPr>
                          </m:ctrlPr>
                        </m:dPr>
                        <m:e>
                          <m:r>
                            <a:rPr lang="en-US" sz="2000" b="0" i="1" smtClean="0">
                              <a:solidFill>
                                <a:srgbClr val="0000CC"/>
                              </a:solidFill>
                              <a:latin typeface="Cambria Math" panose="02040503050406030204" pitchFamily="18" charset="0"/>
                              <a:ea typeface="Cambria Math" panose="02040503050406030204" pitchFamily="18" charset="0"/>
                            </a:rPr>
                            <m:t>𝜃</m:t>
                          </m:r>
                        </m:e>
                      </m:d>
                      <m:r>
                        <a:rPr lang="en-US" sz="2000" b="0" i="1" smtClean="0">
                          <a:solidFill>
                            <a:srgbClr val="0000CC"/>
                          </a:solidFill>
                          <a:latin typeface="Cambria Math" panose="02040503050406030204" pitchFamily="18" charset="0"/>
                        </a:rPr>
                        <m:t>=</m:t>
                      </m:r>
                      <m:func>
                        <m:funcPr>
                          <m:ctrlPr>
                            <a:rPr lang="en-US" sz="2000" b="0" i="1" smtClean="0">
                              <a:solidFill>
                                <a:srgbClr val="0000CC"/>
                              </a:solidFill>
                              <a:latin typeface="Cambria Math" panose="02040503050406030204" pitchFamily="18" charset="0"/>
                            </a:rPr>
                          </m:ctrlPr>
                        </m:funcPr>
                        <m:fName>
                          <m:sSup>
                            <m:sSupPr>
                              <m:ctrlPr>
                                <a:rPr lang="en-US" sz="2000" b="0" i="1" smtClean="0">
                                  <a:solidFill>
                                    <a:srgbClr val="0000CC"/>
                                  </a:solidFill>
                                  <a:latin typeface="Cambria Math" panose="02040503050406030204" pitchFamily="18" charset="0"/>
                                </a:rPr>
                              </m:ctrlPr>
                            </m:sSupPr>
                            <m:e>
                              <m:r>
                                <m:rPr>
                                  <m:sty m:val="p"/>
                                </m:rPr>
                                <a:rPr lang="en-US" sz="2000">
                                  <a:solidFill>
                                    <a:srgbClr val="0000CC"/>
                                  </a:solidFill>
                                  <a:latin typeface="Cambria Math" panose="02040503050406030204" pitchFamily="18" charset="0"/>
                                </a:rPr>
                                <m:t>cos</m:t>
                              </m:r>
                            </m:e>
                            <m:sup>
                              <m:r>
                                <a:rPr lang="en-US" sz="2000" b="0" i="1" smtClean="0">
                                  <a:solidFill>
                                    <a:srgbClr val="0000CC"/>
                                  </a:solidFill>
                                  <a:latin typeface="Cambria Math" panose="02040503050406030204" pitchFamily="18" charset="0"/>
                                </a:rPr>
                                <m:t>−1</m:t>
                              </m:r>
                            </m:sup>
                          </m:sSup>
                        </m:fName>
                        <m:e>
                          <m:r>
                            <a:rPr lang="en-US" sz="2000" b="0" i="1" smtClean="0">
                              <a:solidFill>
                                <a:srgbClr val="0000CC"/>
                              </a:solidFill>
                              <a:latin typeface="Cambria Math" panose="02040503050406030204" pitchFamily="18" charset="0"/>
                              <a:ea typeface="Cambria Math" panose="02040503050406030204" pitchFamily="18" charset="0"/>
                            </a:rPr>
                            <m:t>𝜃</m:t>
                          </m:r>
                        </m:e>
                      </m:func>
                    </m:oMath>
                  </m:oMathPara>
                </a14:m>
                <a:endParaRPr lang="en-US" sz="2000" i="1" dirty="0">
                  <a:solidFill>
                    <a:srgbClr val="0000CC"/>
                  </a:solidFill>
                  <a:ea typeface="+mj-ea"/>
                  <a:cs typeface="Times New Roman" panose="02020603050405020304" pitchFamily="18" charset="0"/>
                </a:endParaRPr>
              </a:p>
            </p:txBody>
          </p:sp>
        </mc:Choice>
        <mc:Fallback xmlns="">
          <p:sp>
            <p:nvSpPr>
              <p:cNvPr id="45" name="Rectangle 5">
                <a:extLst>
                  <a:ext uri="{FF2B5EF4-FFF2-40B4-BE49-F238E27FC236}">
                    <a16:creationId xmlns:a16="http://schemas.microsoft.com/office/drawing/2014/main" id="{55435A8C-0FE0-4C59-B69A-F72DA68771FF}"/>
                  </a:ext>
                </a:extLst>
              </p:cNvPr>
              <p:cNvSpPr txBox="1">
                <a:spLocks noRot="1" noChangeAspect="1" noMove="1" noResize="1" noEditPoints="1" noAdjustHandles="1" noChangeArrowheads="1" noChangeShapeType="1" noTextEdit="1"/>
              </p:cNvSpPr>
              <p:nvPr/>
            </p:nvSpPr>
            <p:spPr>
              <a:xfrm>
                <a:off x="3419590" y="3291840"/>
                <a:ext cx="2130145" cy="490873"/>
              </a:xfrm>
              <a:prstGeom prst="rect">
                <a:avLst/>
              </a:prstGeom>
              <a:blipFill>
                <a:blip r:embed="rId15"/>
                <a:stretch>
                  <a:fillRect l="-5731" b="-222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6" name="Rectangle 5">
                <a:extLst>
                  <a:ext uri="{FF2B5EF4-FFF2-40B4-BE49-F238E27FC236}">
                    <a16:creationId xmlns:a16="http://schemas.microsoft.com/office/drawing/2014/main" id="{2F33B06B-4EDF-4230-AFDF-C5A76E2FE94C}"/>
                  </a:ext>
                </a:extLst>
              </p:cNvPr>
              <p:cNvSpPr txBox="1">
                <a:spLocks noChangeArrowheads="1"/>
              </p:cNvSpPr>
              <p:nvPr/>
            </p:nvSpPr>
            <p:spPr>
              <a:xfrm>
                <a:off x="6318891" y="3291840"/>
                <a:ext cx="2130144" cy="490873"/>
              </a:xfrm>
              <a:prstGeom prst="rect">
                <a:avLst/>
              </a:prstGeom>
            </p:spPr>
            <p:txBody>
              <a:bodyPr vert="horz" lIns="0" rIns="0" bIns="0" anchor="b">
                <a:noAutofit/>
              </a:bodyPr>
              <a:lstStyle/>
              <a:p>
                <a:pPr lvl="0">
                  <a:defRPr/>
                </a:pPr>
                <a14:m>
                  <m:oMathPara xmlns:m="http://schemas.openxmlformats.org/officeDocument/2006/math">
                    <m:oMathParaPr>
                      <m:jc m:val="left"/>
                    </m:oMathParaPr>
                    <m:oMath xmlns:m="http://schemas.openxmlformats.org/officeDocument/2006/math">
                      <m:r>
                        <a:rPr lang="en-US" sz="2000" b="0" i="1" smtClean="0">
                          <a:solidFill>
                            <a:srgbClr val="0000CC"/>
                          </a:solidFill>
                          <a:latin typeface="Cambria Math" panose="02040503050406030204" pitchFamily="18" charset="0"/>
                        </a:rPr>
                        <m:t>𝑓</m:t>
                      </m:r>
                      <m:d>
                        <m:dPr>
                          <m:ctrlPr>
                            <a:rPr lang="en-US" sz="2000" b="0" i="1" smtClean="0">
                              <a:solidFill>
                                <a:srgbClr val="0000CC"/>
                              </a:solidFill>
                              <a:latin typeface="Cambria Math" panose="02040503050406030204" pitchFamily="18" charset="0"/>
                            </a:rPr>
                          </m:ctrlPr>
                        </m:dPr>
                        <m:e>
                          <m:r>
                            <a:rPr lang="en-US" sz="2000" b="0" i="1" smtClean="0">
                              <a:solidFill>
                                <a:srgbClr val="0000CC"/>
                              </a:solidFill>
                              <a:latin typeface="Cambria Math" panose="02040503050406030204" pitchFamily="18" charset="0"/>
                              <a:ea typeface="Cambria Math" panose="02040503050406030204" pitchFamily="18" charset="0"/>
                            </a:rPr>
                            <m:t>𝜃</m:t>
                          </m:r>
                        </m:e>
                      </m:d>
                      <m:r>
                        <a:rPr lang="en-US" sz="2000" b="0" i="1" smtClean="0">
                          <a:solidFill>
                            <a:srgbClr val="0000CC"/>
                          </a:solidFill>
                          <a:latin typeface="Cambria Math" panose="02040503050406030204" pitchFamily="18" charset="0"/>
                        </a:rPr>
                        <m:t>=</m:t>
                      </m:r>
                      <m:func>
                        <m:funcPr>
                          <m:ctrlPr>
                            <a:rPr lang="en-US" sz="2000" b="0" i="1" smtClean="0">
                              <a:solidFill>
                                <a:srgbClr val="0000CC"/>
                              </a:solidFill>
                              <a:latin typeface="Cambria Math" panose="02040503050406030204" pitchFamily="18" charset="0"/>
                            </a:rPr>
                          </m:ctrlPr>
                        </m:funcPr>
                        <m:fName>
                          <m:sSup>
                            <m:sSupPr>
                              <m:ctrlPr>
                                <a:rPr lang="en-US" sz="2000" b="0" i="1" smtClean="0">
                                  <a:solidFill>
                                    <a:srgbClr val="0000CC"/>
                                  </a:solidFill>
                                  <a:latin typeface="Cambria Math" panose="02040503050406030204" pitchFamily="18" charset="0"/>
                                </a:rPr>
                              </m:ctrlPr>
                            </m:sSupPr>
                            <m:e>
                              <m:r>
                                <m:rPr>
                                  <m:sty m:val="p"/>
                                </m:rPr>
                                <a:rPr lang="en-US" sz="2000">
                                  <a:solidFill>
                                    <a:srgbClr val="0000CC"/>
                                  </a:solidFill>
                                  <a:latin typeface="Cambria Math" panose="02040503050406030204" pitchFamily="18" charset="0"/>
                                </a:rPr>
                                <m:t>tan</m:t>
                              </m:r>
                            </m:e>
                            <m:sup>
                              <m:r>
                                <a:rPr lang="en-US" sz="2000" b="0" i="1" smtClean="0">
                                  <a:solidFill>
                                    <a:srgbClr val="0000CC"/>
                                  </a:solidFill>
                                  <a:latin typeface="Cambria Math" panose="02040503050406030204" pitchFamily="18" charset="0"/>
                                </a:rPr>
                                <m:t>−1</m:t>
                              </m:r>
                            </m:sup>
                          </m:sSup>
                        </m:fName>
                        <m:e>
                          <m:r>
                            <a:rPr lang="en-US" sz="2000" b="0" i="1" smtClean="0">
                              <a:solidFill>
                                <a:srgbClr val="0000CC"/>
                              </a:solidFill>
                              <a:latin typeface="Cambria Math" panose="02040503050406030204" pitchFamily="18" charset="0"/>
                              <a:ea typeface="Cambria Math" panose="02040503050406030204" pitchFamily="18" charset="0"/>
                            </a:rPr>
                            <m:t>𝜃</m:t>
                          </m:r>
                        </m:e>
                      </m:func>
                    </m:oMath>
                  </m:oMathPara>
                </a14:m>
                <a:endParaRPr lang="en-US" sz="2000" i="1" dirty="0">
                  <a:solidFill>
                    <a:srgbClr val="0000CC"/>
                  </a:solidFill>
                  <a:ea typeface="+mj-ea"/>
                  <a:cs typeface="Times New Roman" panose="02020603050405020304" pitchFamily="18" charset="0"/>
                </a:endParaRPr>
              </a:p>
            </p:txBody>
          </p:sp>
        </mc:Choice>
        <mc:Fallback xmlns="">
          <p:sp>
            <p:nvSpPr>
              <p:cNvPr id="46" name="Rectangle 5">
                <a:extLst>
                  <a:ext uri="{FF2B5EF4-FFF2-40B4-BE49-F238E27FC236}">
                    <a16:creationId xmlns:a16="http://schemas.microsoft.com/office/drawing/2014/main" id="{2F33B06B-4EDF-4230-AFDF-C5A76E2FE94C}"/>
                  </a:ext>
                </a:extLst>
              </p:cNvPr>
              <p:cNvSpPr txBox="1">
                <a:spLocks noRot="1" noChangeAspect="1" noMove="1" noResize="1" noEditPoints="1" noAdjustHandles="1" noChangeArrowheads="1" noChangeShapeType="1" noTextEdit="1"/>
              </p:cNvSpPr>
              <p:nvPr/>
            </p:nvSpPr>
            <p:spPr>
              <a:xfrm>
                <a:off x="6318891" y="3291840"/>
                <a:ext cx="2130144" cy="490873"/>
              </a:xfrm>
              <a:prstGeom prst="rect">
                <a:avLst/>
              </a:prstGeom>
              <a:blipFill>
                <a:blip r:embed="rId16"/>
                <a:stretch>
                  <a:fillRect l="-5731" b="-222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7" name="Rectangle 5">
                <a:extLst>
                  <a:ext uri="{FF2B5EF4-FFF2-40B4-BE49-F238E27FC236}">
                    <a16:creationId xmlns:a16="http://schemas.microsoft.com/office/drawing/2014/main" id="{7F3F1F02-F5BB-46C1-BC73-BE2CE48D2543}"/>
                  </a:ext>
                </a:extLst>
              </p:cNvPr>
              <p:cNvSpPr txBox="1">
                <a:spLocks noChangeArrowheads="1"/>
              </p:cNvSpPr>
              <p:nvPr/>
            </p:nvSpPr>
            <p:spPr>
              <a:xfrm>
                <a:off x="441107" y="5031969"/>
                <a:ext cx="1528369" cy="699081"/>
              </a:xfrm>
              <a:prstGeom prst="rect">
                <a:avLst/>
              </a:prstGeom>
            </p:spPr>
            <p:txBody>
              <a:bodyPr vert="horz" lIns="0" rIns="0" bIns="0" anchor="b">
                <a:noAutofit/>
              </a:bodyPr>
              <a:lstStyle/>
              <a:p>
                <a:pPr lvl="0">
                  <a:defRPr/>
                </a:pPr>
                <a14:m>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smtClean="0">
                            <a:solidFill>
                              <a:schemeClr val="tx2"/>
                            </a:solidFill>
                            <a:latin typeface="Cambria Math" panose="02040503050406030204" pitchFamily="18" charset="0"/>
                          </a:rPr>
                          <m:t>0</m:t>
                        </m:r>
                      </m:lim>
                    </m:limLow>
                  </m:oMath>
                </a14:m>
                <a:r>
                  <a:rPr lang="en-US" dirty="0">
                    <a:solidFill>
                      <a:schemeClr val="tx2"/>
                    </a:solidFill>
                  </a:rPr>
                  <a:t> </a:t>
                </a:r>
                <a14:m>
                  <m:oMath xmlns:m="http://schemas.openxmlformats.org/officeDocument/2006/math">
                    <m:func>
                      <m:funcPr>
                        <m:ctrlPr>
                          <a:rPr lang="en-US" i="1" smtClean="0">
                            <a:solidFill>
                              <a:schemeClr val="tx2"/>
                            </a:solidFill>
                            <a:latin typeface="Cambria Math" panose="02040503050406030204" pitchFamily="18" charset="0"/>
                          </a:rPr>
                        </m:ctrlPr>
                      </m:funcPr>
                      <m:fName>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sin</m:t>
                            </m:r>
                          </m:e>
                          <m:sup>
                            <m:r>
                              <a:rPr lang="en-US" i="1">
                                <a:solidFill>
                                  <a:schemeClr val="tx2"/>
                                </a:solidFill>
                                <a:latin typeface="Cambria Math" panose="02040503050406030204" pitchFamily="18" charset="0"/>
                              </a:rPr>
                              <m:t>−1</m:t>
                            </m:r>
                          </m:sup>
                        </m:sSup>
                      </m:fName>
                      <m:e>
                        <m:r>
                          <a:rPr lang="en-US" i="1" smtClean="0">
                            <a:solidFill>
                              <a:schemeClr val="tx2"/>
                            </a:solidFill>
                            <a:latin typeface="Cambria Math" panose="02040503050406030204" pitchFamily="18" charset="0"/>
                            <a:ea typeface="Cambria Math" panose="02040503050406030204" pitchFamily="18" charset="0"/>
                          </a:rPr>
                          <m:t>𝜃</m:t>
                        </m:r>
                      </m:e>
                    </m:func>
                  </m:oMath>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47" name="Rectangle 5">
                <a:extLst>
                  <a:ext uri="{FF2B5EF4-FFF2-40B4-BE49-F238E27FC236}">
                    <a16:creationId xmlns:a16="http://schemas.microsoft.com/office/drawing/2014/main" id="{7F3F1F02-F5BB-46C1-BC73-BE2CE48D2543}"/>
                  </a:ext>
                </a:extLst>
              </p:cNvPr>
              <p:cNvSpPr txBox="1">
                <a:spLocks noRot="1" noChangeAspect="1" noMove="1" noResize="1" noEditPoints="1" noAdjustHandles="1" noChangeArrowheads="1" noChangeShapeType="1" noTextEdit="1"/>
              </p:cNvSpPr>
              <p:nvPr/>
            </p:nvSpPr>
            <p:spPr>
              <a:xfrm>
                <a:off x="441107" y="5031969"/>
                <a:ext cx="1528369" cy="699081"/>
              </a:xfrm>
              <a:prstGeom prst="rect">
                <a:avLst/>
              </a:prstGeom>
              <a:blipFill>
                <a:blip r:embed="rId17"/>
                <a:stretch>
                  <a:fillRect l="-5976" r="-1992" b="-11304"/>
                </a:stretch>
              </a:blipFill>
            </p:spPr>
            <p:txBody>
              <a:bodyPr/>
              <a:lstStyle/>
              <a:p>
                <a:r>
                  <a:rPr lang="en-GB">
                    <a:noFill/>
                  </a:rPr>
                  <a:t> </a:t>
                </a:r>
              </a:p>
            </p:txBody>
          </p:sp>
        </mc:Fallback>
      </mc:AlternateContent>
      <p:sp>
        <p:nvSpPr>
          <p:cNvPr id="48" name="TextBox 47">
            <a:extLst>
              <a:ext uri="{FF2B5EF4-FFF2-40B4-BE49-F238E27FC236}">
                <a16:creationId xmlns:a16="http://schemas.microsoft.com/office/drawing/2014/main" id="{FF94A207-626D-4A30-A29D-F02494D352C0}"/>
              </a:ext>
            </a:extLst>
          </p:cNvPr>
          <p:cNvSpPr txBox="1"/>
          <p:nvPr/>
        </p:nvSpPr>
        <p:spPr>
          <a:xfrm>
            <a:off x="1969476" y="5183356"/>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0</a:t>
            </a:r>
            <a:endParaRPr lang="en-GB" sz="2400" dirty="0">
              <a:solidFill>
                <a:schemeClr val="tx2"/>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9" name="Rectangle 5">
                <a:extLst>
                  <a:ext uri="{FF2B5EF4-FFF2-40B4-BE49-F238E27FC236}">
                    <a16:creationId xmlns:a16="http://schemas.microsoft.com/office/drawing/2014/main" id="{79AF4BC3-66E9-4FE2-AC3B-8D95F0458F19}"/>
                  </a:ext>
                </a:extLst>
              </p:cNvPr>
              <p:cNvSpPr txBox="1">
                <a:spLocks noChangeArrowheads="1"/>
              </p:cNvSpPr>
              <p:nvPr/>
            </p:nvSpPr>
            <p:spPr>
              <a:xfrm>
                <a:off x="2926474" y="4985119"/>
                <a:ext cx="2136137" cy="699081"/>
              </a:xfrm>
              <a:prstGeom prst="rect">
                <a:avLst/>
              </a:prstGeom>
            </p:spPr>
            <p:txBody>
              <a:bodyPr vert="horz" lIns="0" rIns="0" bIns="0" anchor="b">
                <a:noAutofit/>
              </a:bodyPr>
              <a:lstStyle/>
              <a:p>
                <a:pPr lvl="0">
                  <a:defRPr/>
                </a:pPr>
                <a14:m>
                  <m:oMathPara xmlns:m="http://schemas.openxmlformats.org/officeDocument/2006/math">
                    <m:oMathParaPr>
                      <m:jc m:val="centerGroup"/>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smtClean="0">
                              <a:solidFill>
                                <a:schemeClr val="tx2"/>
                              </a:solidFill>
                              <a:latin typeface="Cambria Math" panose="02040503050406030204" pitchFamily="18" charset="0"/>
                            </a:rPr>
                            <m:t>0</m:t>
                          </m:r>
                        </m:lim>
                      </m:limLow>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cos</m:t>
                          </m:r>
                        </m:e>
                        <m:sup>
                          <m:r>
                            <a:rPr lang="en-US" i="1">
                              <a:solidFill>
                                <a:schemeClr val="tx2"/>
                              </a:solidFill>
                              <a:latin typeface="Cambria Math" panose="02040503050406030204" pitchFamily="18" charset="0"/>
                            </a:rPr>
                            <m:t>−1</m:t>
                          </m:r>
                        </m:sup>
                      </m:sSup>
                      <m:r>
                        <a:rPr lang="en-US" i="1" smtClean="0">
                          <a:solidFill>
                            <a:schemeClr val="tx2"/>
                          </a:solidFill>
                          <a:latin typeface="Cambria Math" panose="02040503050406030204" pitchFamily="18" charset="0"/>
                          <a:ea typeface="Cambria Math" panose="02040503050406030204" pitchFamily="18" charset="0"/>
                        </a:rPr>
                        <m:t>𝜃</m:t>
                      </m:r>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49" name="Rectangle 5">
                <a:extLst>
                  <a:ext uri="{FF2B5EF4-FFF2-40B4-BE49-F238E27FC236}">
                    <a16:creationId xmlns:a16="http://schemas.microsoft.com/office/drawing/2014/main" id="{79AF4BC3-66E9-4FE2-AC3B-8D95F0458F19}"/>
                  </a:ext>
                </a:extLst>
              </p:cNvPr>
              <p:cNvSpPr txBox="1">
                <a:spLocks noRot="1" noChangeAspect="1" noMove="1" noResize="1" noEditPoints="1" noAdjustHandles="1" noChangeArrowheads="1" noChangeShapeType="1" noTextEdit="1"/>
              </p:cNvSpPr>
              <p:nvPr/>
            </p:nvSpPr>
            <p:spPr>
              <a:xfrm>
                <a:off x="2926474" y="4985119"/>
                <a:ext cx="2136137" cy="699081"/>
              </a:xfrm>
              <a:prstGeom prst="rect">
                <a:avLst/>
              </a:prstGeom>
              <a:blipFill>
                <a:blip r:embed="rId18"/>
                <a:stretch>
                  <a:fillRect b="-122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75E496F7-A15D-4C70-816D-D4BA155C7883}"/>
                  </a:ext>
                </a:extLst>
              </p:cNvPr>
              <p:cNvSpPr txBox="1"/>
              <p:nvPr/>
            </p:nvSpPr>
            <p:spPr>
              <a:xfrm>
                <a:off x="4889835" y="5177555"/>
                <a:ext cx="964301" cy="58227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f>
                      <m:fPr>
                        <m:ctrlPr>
                          <a:rPr lang="en-GB"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ctrlPr>
                      </m:fPr>
                      <m:num>
                        <m:r>
                          <a:rPr lang="en-GB" i="1" dirty="0" smtClean="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m:t>𝜋</m:t>
                        </m:r>
                      </m:num>
                      <m:den>
                        <m:r>
                          <a:rPr lang="en-US" b="0"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2</m:t>
                        </m:r>
                      </m:den>
                    </m:f>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50" name="TextBox 49">
                <a:extLst>
                  <a:ext uri="{FF2B5EF4-FFF2-40B4-BE49-F238E27FC236}">
                    <a16:creationId xmlns:a16="http://schemas.microsoft.com/office/drawing/2014/main" id="{75E496F7-A15D-4C70-816D-D4BA155C7883}"/>
                  </a:ext>
                </a:extLst>
              </p:cNvPr>
              <p:cNvSpPr txBox="1">
                <a:spLocks noRot="1" noChangeAspect="1" noMove="1" noResize="1" noEditPoints="1" noAdjustHandles="1" noChangeArrowheads="1" noChangeShapeType="1" noTextEdit="1"/>
              </p:cNvSpPr>
              <p:nvPr/>
            </p:nvSpPr>
            <p:spPr>
              <a:xfrm>
                <a:off x="4889835" y="5177555"/>
                <a:ext cx="964301" cy="582275"/>
              </a:xfrm>
              <a:prstGeom prst="rect">
                <a:avLst/>
              </a:prstGeom>
              <a:blipFill>
                <a:blip r:embed="rId19"/>
                <a:stretch>
                  <a:fillRect l="-9494" t="-2083" b="-8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1" name="Rectangle 5">
                <a:extLst>
                  <a:ext uri="{FF2B5EF4-FFF2-40B4-BE49-F238E27FC236}">
                    <a16:creationId xmlns:a16="http://schemas.microsoft.com/office/drawing/2014/main" id="{E71BD954-ABF4-4908-80A8-A7C7B728FFEA}"/>
                  </a:ext>
                </a:extLst>
              </p:cNvPr>
              <p:cNvSpPr txBox="1">
                <a:spLocks noChangeArrowheads="1"/>
              </p:cNvSpPr>
              <p:nvPr/>
            </p:nvSpPr>
            <p:spPr>
              <a:xfrm>
                <a:off x="5594946" y="4965423"/>
                <a:ext cx="2077802" cy="699081"/>
              </a:xfrm>
              <a:prstGeom prst="rect">
                <a:avLst/>
              </a:prstGeom>
            </p:spPr>
            <p:txBody>
              <a:bodyPr vert="horz" lIns="0" rIns="0" bIns="0" anchor="b">
                <a:noAutofit/>
              </a:bodyPr>
              <a:lstStyle/>
              <a:p>
                <a:pPr lvl="0">
                  <a:defRPr/>
                </a:pPr>
                <a14:m>
                  <m:oMathPara xmlns:m="http://schemas.openxmlformats.org/officeDocument/2006/math">
                    <m:oMathParaPr>
                      <m:jc m:val="centerGroup"/>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smtClean="0">
                              <a:solidFill>
                                <a:schemeClr val="tx2"/>
                              </a:solidFill>
                              <a:latin typeface="Cambria Math" panose="02040503050406030204" pitchFamily="18" charset="0"/>
                            </a:rPr>
                            <m:t>0</m:t>
                          </m:r>
                        </m:lim>
                      </m:limLow>
                      <m:sSup>
                        <m:sSupPr>
                          <m:ctrlPr>
                            <a:rPr lang="en-US" i="1">
                              <a:solidFill>
                                <a:schemeClr val="tx2"/>
                              </a:solidFill>
                              <a:latin typeface="Cambria Math" panose="02040503050406030204" pitchFamily="18" charset="0"/>
                            </a:rPr>
                          </m:ctrlPr>
                        </m:sSupPr>
                        <m:e>
                          <m:r>
                            <m:rPr>
                              <m:sty m:val="p"/>
                            </m:rPr>
                            <a:rPr lang="en-US" b="0" i="0" smtClean="0">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r>
                        <a:rPr lang="en-US" i="1" smtClean="0">
                          <a:solidFill>
                            <a:schemeClr val="tx2"/>
                          </a:solidFill>
                          <a:latin typeface="Cambria Math" panose="02040503050406030204" pitchFamily="18" charset="0"/>
                          <a:ea typeface="Cambria Math" panose="02040503050406030204" pitchFamily="18" charset="0"/>
                        </a:rPr>
                        <m:t>𝜃</m:t>
                      </m:r>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51" name="Rectangle 5">
                <a:extLst>
                  <a:ext uri="{FF2B5EF4-FFF2-40B4-BE49-F238E27FC236}">
                    <a16:creationId xmlns:a16="http://schemas.microsoft.com/office/drawing/2014/main" id="{E71BD954-ABF4-4908-80A8-A7C7B728FFEA}"/>
                  </a:ext>
                </a:extLst>
              </p:cNvPr>
              <p:cNvSpPr txBox="1">
                <a:spLocks noRot="1" noChangeAspect="1" noMove="1" noResize="1" noEditPoints="1" noAdjustHandles="1" noChangeArrowheads="1" noChangeShapeType="1" noTextEdit="1"/>
              </p:cNvSpPr>
              <p:nvPr/>
            </p:nvSpPr>
            <p:spPr>
              <a:xfrm>
                <a:off x="5594946" y="4965423"/>
                <a:ext cx="2077802" cy="699081"/>
              </a:xfrm>
              <a:prstGeom prst="rect">
                <a:avLst/>
              </a:prstGeom>
              <a:blipFill>
                <a:blip r:embed="rId20"/>
                <a:stretch>
                  <a:fillRect b="-114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CA68320B-9A9C-4E34-B584-E20B1AD60493}"/>
                  </a:ext>
                </a:extLst>
              </p:cNvPr>
              <p:cNvSpPr txBox="1"/>
              <p:nvPr/>
            </p:nvSpPr>
            <p:spPr>
              <a:xfrm>
                <a:off x="7277221" y="5101925"/>
                <a:ext cx="964301"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r>
                      <a:rPr lang="en-US"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0</m:t>
                    </m:r>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52" name="TextBox 51">
                <a:extLst>
                  <a:ext uri="{FF2B5EF4-FFF2-40B4-BE49-F238E27FC236}">
                    <a16:creationId xmlns:a16="http://schemas.microsoft.com/office/drawing/2014/main" id="{CA68320B-9A9C-4E34-B584-E20B1AD60493}"/>
                  </a:ext>
                </a:extLst>
              </p:cNvPr>
              <p:cNvSpPr txBox="1">
                <a:spLocks noRot="1" noChangeAspect="1" noMove="1" noResize="1" noEditPoints="1" noAdjustHandles="1" noChangeArrowheads="1" noChangeShapeType="1" noTextEdit="1"/>
              </p:cNvSpPr>
              <p:nvPr/>
            </p:nvSpPr>
            <p:spPr>
              <a:xfrm>
                <a:off x="7277221" y="5101925"/>
                <a:ext cx="964301" cy="461665"/>
              </a:xfrm>
              <a:prstGeom prst="rect">
                <a:avLst/>
              </a:prstGeom>
              <a:blipFill>
                <a:blip r:embed="rId21"/>
                <a:stretch>
                  <a:fillRect l="-10127" t="-10526" b="-2894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3" name="Rectangle 5">
                <a:extLst>
                  <a:ext uri="{FF2B5EF4-FFF2-40B4-BE49-F238E27FC236}">
                    <a16:creationId xmlns:a16="http://schemas.microsoft.com/office/drawing/2014/main" id="{E055102B-AF15-40B1-BAA6-B8DE2D3A7DFD}"/>
                  </a:ext>
                </a:extLst>
              </p:cNvPr>
              <p:cNvSpPr txBox="1">
                <a:spLocks noChangeArrowheads="1"/>
              </p:cNvSpPr>
              <p:nvPr/>
            </p:nvSpPr>
            <p:spPr>
              <a:xfrm>
                <a:off x="5781055" y="5479734"/>
                <a:ext cx="1616978" cy="699081"/>
              </a:xfrm>
              <a:prstGeom prst="rect">
                <a:avLst/>
              </a:prstGeom>
            </p:spPr>
            <p:txBody>
              <a:bodyPr vert="horz" lIns="0" rIns="0" bIns="0" anchor="b">
                <a:noAutofit/>
              </a:bodyPr>
              <a:lstStyle/>
              <a:p>
                <a:pPr lvl="0">
                  <a:defRPr/>
                </a:pPr>
                <a14:m>
                  <m:oMathPara xmlns:m="http://schemas.openxmlformats.org/officeDocument/2006/math">
                    <m:oMathParaPr>
                      <m:jc m:val="centerGroup"/>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b="0" i="1" smtClean="0">
                              <a:solidFill>
                                <a:schemeClr val="tx2"/>
                              </a:solidFill>
                              <a:latin typeface="Cambria Math" panose="02040503050406030204" pitchFamily="18" charset="0"/>
                            </a:rPr>
                            <m:t>−</m:t>
                          </m:r>
                          <m:r>
                            <a:rPr lang="en-US" i="1">
                              <a:solidFill>
                                <a:schemeClr val="tx2"/>
                              </a:solidFill>
                              <a:latin typeface="Cambria Math" panose="02040503050406030204" pitchFamily="18" charset="0"/>
                              <a:ea typeface="Cambria Math" panose="02040503050406030204" pitchFamily="18" charset="0"/>
                            </a:rPr>
                            <m:t>∞</m:t>
                          </m:r>
                        </m:lim>
                      </m:limLow>
                      <m:sSup>
                        <m:sSupPr>
                          <m:ctrlPr>
                            <a:rPr lang="en-US" i="1">
                              <a:solidFill>
                                <a:schemeClr val="tx2"/>
                              </a:solidFill>
                              <a:latin typeface="Cambria Math" panose="02040503050406030204" pitchFamily="18" charset="0"/>
                            </a:rPr>
                          </m:ctrlPr>
                        </m:sSupPr>
                        <m:e>
                          <m:r>
                            <m:rPr>
                              <m:sty m:val="p"/>
                            </m:rPr>
                            <a:rPr lang="en-US" b="0" i="0" smtClean="0">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r>
                        <a:rPr lang="en-US" i="1" smtClean="0">
                          <a:solidFill>
                            <a:schemeClr val="tx2"/>
                          </a:solidFill>
                          <a:latin typeface="Cambria Math" panose="02040503050406030204" pitchFamily="18" charset="0"/>
                          <a:ea typeface="Cambria Math" panose="02040503050406030204" pitchFamily="18" charset="0"/>
                        </a:rPr>
                        <m:t>𝜃</m:t>
                      </m:r>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53" name="Rectangle 5">
                <a:extLst>
                  <a:ext uri="{FF2B5EF4-FFF2-40B4-BE49-F238E27FC236}">
                    <a16:creationId xmlns:a16="http://schemas.microsoft.com/office/drawing/2014/main" id="{E055102B-AF15-40B1-BAA6-B8DE2D3A7DFD}"/>
                  </a:ext>
                </a:extLst>
              </p:cNvPr>
              <p:cNvSpPr txBox="1">
                <a:spLocks noRot="1" noChangeAspect="1" noMove="1" noResize="1" noEditPoints="1" noAdjustHandles="1" noChangeArrowheads="1" noChangeShapeType="1" noTextEdit="1"/>
              </p:cNvSpPr>
              <p:nvPr/>
            </p:nvSpPr>
            <p:spPr>
              <a:xfrm>
                <a:off x="5781055" y="5479734"/>
                <a:ext cx="1616978" cy="699081"/>
              </a:xfrm>
              <a:prstGeom prst="rect">
                <a:avLst/>
              </a:prstGeom>
              <a:blipFill>
                <a:blip r:embed="rId22"/>
                <a:stretch>
                  <a:fillRect l="-4511" r="-6015" b="-113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4" name="TextBox 53">
                <a:extLst>
                  <a:ext uri="{FF2B5EF4-FFF2-40B4-BE49-F238E27FC236}">
                    <a16:creationId xmlns:a16="http://schemas.microsoft.com/office/drawing/2014/main" id="{031B0C87-E07F-4172-AD96-6D130E46C6B7}"/>
                  </a:ext>
                </a:extLst>
              </p:cNvPr>
              <p:cNvSpPr txBox="1"/>
              <p:nvPr/>
            </p:nvSpPr>
            <p:spPr>
              <a:xfrm>
                <a:off x="7320069" y="5668300"/>
                <a:ext cx="964301" cy="58227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r>
                      <a:rPr lang="en-US" b="0" i="0"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m:t>
                    </m:r>
                    <m:f>
                      <m:fPr>
                        <m:ctrlPr>
                          <a:rPr lang="en-GB"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ctrlPr>
                      </m:fPr>
                      <m:num>
                        <m:r>
                          <a:rPr lang="en-GB" i="1" dirty="0" smtClean="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m:t>𝜋</m:t>
                        </m:r>
                      </m:num>
                      <m:den>
                        <m:r>
                          <a:rPr lang="en-US" b="0"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2</m:t>
                        </m:r>
                      </m:den>
                    </m:f>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54" name="TextBox 53">
                <a:extLst>
                  <a:ext uri="{FF2B5EF4-FFF2-40B4-BE49-F238E27FC236}">
                    <a16:creationId xmlns:a16="http://schemas.microsoft.com/office/drawing/2014/main" id="{031B0C87-E07F-4172-AD96-6D130E46C6B7}"/>
                  </a:ext>
                </a:extLst>
              </p:cNvPr>
              <p:cNvSpPr txBox="1">
                <a:spLocks noRot="1" noChangeAspect="1" noMove="1" noResize="1" noEditPoints="1" noAdjustHandles="1" noChangeArrowheads="1" noChangeShapeType="1" noTextEdit="1"/>
              </p:cNvSpPr>
              <p:nvPr/>
            </p:nvSpPr>
            <p:spPr>
              <a:xfrm>
                <a:off x="7320069" y="5668300"/>
                <a:ext cx="964301" cy="582275"/>
              </a:xfrm>
              <a:prstGeom prst="rect">
                <a:avLst/>
              </a:prstGeom>
              <a:blipFill>
                <a:blip r:embed="rId23"/>
                <a:stretch>
                  <a:fillRect l="-10127" t="-2105" b="-94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5" name="Rectangle 5">
                <a:extLst>
                  <a:ext uri="{FF2B5EF4-FFF2-40B4-BE49-F238E27FC236}">
                    <a16:creationId xmlns:a16="http://schemas.microsoft.com/office/drawing/2014/main" id="{5B2595A7-B14A-481D-8F58-F7771B5BB25F}"/>
                  </a:ext>
                </a:extLst>
              </p:cNvPr>
              <p:cNvSpPr txBox="1">
                <a:spLocks noChangeArrowheads="1"/>
              </p:cNvSpPr>
              <p:nvPr/>
            </p:nvSpPr>
            <p:spPr>
              <a:xfrm>
                <a:off x="5869663" y="6020295"/>
                <a:ext cx="1528369" cy="699081"/>
              </a:xfrm>
              <a:prstGeom prst="rect">
                <a:avLst/>
              </a:prstGeom>
            </p:spPr>
            <p:txBody>
              <a:bodyPr vert="horz" lIns="0" rIns="0" bIns="0" anchor="b">
                <a:noAutofit/>
              </a:bodyPr>
              <a:lstStyle/>
              <a:p>
                <a:pPr lvl="0">
                  <a:defRPr/>
                </a:pPr>
                <a14:m>
                  <m:oMathPara xmlns:m="http://schemas.openxmlformats.org/officeDocument/2006/math">
                    <m:oMathParaPr>
                      <m:jc m:val="centerGroup"/>
                    </m:oMathParaPr>
                    <m:oMath xmlns:m="http://schemas.openxmlformats.org/officeDocument/2006/math">
                      <m:limLow>
                        <m:limLowPr>
                          <m:ctrlPr>
                            <a:rPr lang="en-US" i="1" smtClean="0">
                              <a:solidFill>
                                <a:schemeClr val="tx2"/>
                              </a:solidFill>
                              <a:latin typeface="Cambria Math" panose="02040503050406030204" pitchFamily="18" charset="0"/>
                            </a:rPr>
                          </m:ctrlPr>
                        </m:limLowPr>
                        <m:e>
                          <m:r>
                            <m:rPr>
                              <m:sty m:val="p"/>
                            </m:rPr>
                            <a:rPr lang="en-US">
                              <a:solidFill>
                                <a:schemeClr val="tx2"/>
                              </a:solidFill>
                              <a:latin typeface="Cambria Math" panose="02040503050406030204" pitchFamily="18" charset="0"/>
                            </a:rPr>
                            <m:t>lim</m:t>
                          </m:r>
                        </m:e>
                        <m:lim>
                          <m:r>
                            <a:rPr lang="en-US" i="1" smtClean="0">
                              <a:solidFill>
                                <a:schemeClr val="tx2"/>
                              </a:solidFill>
                              <a:latin typeface="Cambria Math" panose="02040503050406030204" pitchFamily="18" charset="0"/>
                              <a:ea typeface="Cambria Math" panose="02040503050406030204" pitchFamily="18" charset="0"/>
                            </a:rPr>
                            <m:t>𝜃</m:t>
                          </m:r>
                          <m:r>
                            <a:rPr lang="en-US" i="1">
                              <a:solidFill>
                                <a:schemeClr val="tx2"/>
                              </a:solidFill>
                              <a:latin typeface="Cambria Math" panose="02040503050406030204" pitchFamily="18" charset="0"/>
                            </a:rPr>
                            <m:t>→</m:t>
                          </m:r>
                          <m:r>
                            <a:rPr lang="en-US" i="1">
                              <a:solidFill>
                                <a:schemeClr val="tx2"/>
                              </a:solidFill>
                              <a:latin typeface="Cambria Math" panose="02040503050406030204" pitchFamily="18" charset="0"/>
                              <a:ea typeface="Cambria Math" panose="02040503050406030204" pitchFamily="18" charset="0"/>
                            </a:rPr>
                            <m:t>∞</m:t>
                          </m:r>
                        </m:lim>
                      </m:limLow>
                      <m:sSup>
                        <m:sSupPr>
                          <m:ctrlPr>
                            <a:rPr lang="en-US" i="1">
                              <a:solidFill>
                                <a:schemeClr val="tx2"/>
                              </a:solidFill>
                              <a:latin typeface="Cambria Math" panose="02040503050406030204" pitchFamily="18" charset="0"/>
                            </a:rPr>
                          </m:ctrlPr>
                        </m:sSupPr>
                        <m:e>
                          <m:r>
                            <m:rPr>
                              <m:sty m:val="p"/>
                            </m:rPr>
                            <a:rPr lang="en-US" b="0" i="0" smtClean="0">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r>
                        <a:rPr lang="en-US" i="1" smtClean="0">
                          <a:solidFill>
                            <a:schemeClr val="tx2"/>
                          </a:solidFill>
                          <a:latin typeface="Cambria Math" panose="02040503050406030204" pitchFamily="18" charset="0"/>
                          <a:ea typeface="Cambria Math" panose="02040503050406030204" pitchFamily="18" charset="0"/>
                        </a:rPr>
                        <m:t>𝜃</m:t>
                      </m:r>
                    </m:oMath>
                  </m:oMathPara>
                </a14:m>
                <a:endParaRPr lang="en-US" sz="2400" i="1" dirty="0">
                  <a:solidFill>
                    <a:schemeClr val="tx2"/>
                  </a:solidFill>
                  <a:latin typeface="Times New Roman" panose="02020603050405020304" pitchFamily="18" charset="0"/>
                  <a:ea typeface="+mj-ea"/>
                  <a:cs typeface="Times New Roman" panose="02020603050405020304" pitchFamily="18" charset="0"/>
                </a:endParaRPr>
              </a:p>
            </p:txBody>
          </p:sp>
        </mc:Choice>
        <mc:Fallback xmlns="">
          <p:sp>
            <p:nvSpPr>
              <p:cNvPr id="55" name="Rectangle 5">
                <a:extLst>
                  <a:ext uri="{FF2B5EF4-FFF2-40B4-BE49-F238E27FC236}">
                    <a16:creationId xmlns:a16="http://schemas.microsoft.com/office/drawing/2014/main" id="{5B2595A7-B14A-481D-8F58-F7771B5BB25F}"/>
                  </a:ext>
                </a:extLst>
              </p:cNvPr>
              <p:cNvSpPr txBox="1">
                <a:spLocks noRot="1" noChangeAspect="1" noMove="1" noResize="1" noEditPoints="1" noAdjustHandles="1" noChangeArrowheads="1" noChangeShapeType="1" noTextEdit="1"/>
              </p:cNvSpPr>
              <p:nvPr/>
            </p:nvSpPr>
            <p:spPr>
              <a:xfrm>
                <a:off x="5869663" y="6020295"/>
                <a:ext cx="1528369" cy="699081"/>
              </a:xfrm>
              <a:prstGeom prst="rect">
                <a:avLst/>
              </a:prstGeom>
              <a:blipFill>
                <a:blip r:embed="rId24"/>
                <a:stretch>
                  <a:fillRect l="-2789" r="-3586" b="-122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B1DB2112-F0B5-4759-83B3-DBD619B055FB}"/>
                  </a:ext>
                </a:extLst>
              </p:cNvPr>
              <p:cNvSpPr txBox="1"/>
              <p:nvPr/>
            </p:nvSpPr>
            <p:spPr>
              <a:xfrm>
                <a:off x="7320069" y="6208861"/>
                <a:ext cx="964301" cy="58227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f>
                      <m:fPr>
                        <m:ctrlPr>
                          <a:rPr lang="en-GB"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ctrlPr>
                      </m:fPr>
                      <m:num>
                        <m:r>
                          <a:rPr lang="en-GB" i="1" dirty="0" smtClean="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m:t>𝜋</m:t>
                        </m:r>
                      </m:num>
                      <m:den>
                        <m:r>
                          <a:rPr lang="en-US" b="0"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2</m:t>
                        </m:r>
                      </m:den>
                    </m:f>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56" name="TextBox 55">
                <a:extLst>
                  <a:ext uri="{FF2B5EF4-FFF2-40B4-BE49-F238E27FC236}">
                    <a16:creationId xmlns:a16="http://schemas.microsoft.com/office/drawing/2014/main" id="{B1DB2112-F0B5-4759-83B3-DBD619B055FB}"/>
                  </a:ext>
                </a:extLst>
              </p:cNvPr>
              <p:cNvSpPr txBox="1">
                <a:spLocks noRot="1" noChangeAspect="1" noMove="1" noResize="1" noEditPoints="1" noAdjustHandles="1" noChangeArrowheads="1" noChangeShapeType="1" noTextEdit="1"/>
              </p:cNvSpPr>
              <p:nvPr/>
            </p:nvSpPr>
            <p:spPr>
              <a:xfrm>
                <a:off x="7320069" y="6208861"/>
                <a:ext cx="964301" cy="582275"/>
              </a:xfrm>
              <a:prstGeom prst="rect">
                <a:avLst/>
              </a:prstGeom>
              <a:blipFill>
                <a:blip r:embed="rId25"/>
                <a:stretch>
                  <a:fillRect l="-10127" t="-2105" b="-947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a:extLst>
                  <a:ext uri="{FF2B5EF4-FFF2-40B4-BE49-F238E27FC236}">
                    <a16:creationId xmlns:a16="http://schemas.microsoft.com/office/drawing/2014/main" id="{5B13B03B-85C4-4E68-A9D6-27E2A7061449}"/>
                  </a:ext>
                </a:extLst>
              </p:cNvPr>
              <p:cNvSpPr txBox="1"/>
              <p:nvPr/>
            </p:nvSpPr>
            <p:spPr>
              <a:xfrm>
                <a:off x="253126" y="5767422"/>
                <a:ext cx="5564571" cy="707886"/>
              </a:xfrm>
              <a:prstGeom prst="rect">
                <a:avLst/>
              </a:prstGeom>
              <a:noFill/>
            </p:spPr>
            <p:txBody>
              <a:bodyPr wrap="square" rtlCol="0">
                <a:spAutoFit/>
              </a:bodyPr>
              <a:lstStyle/>
              <a:p>
                <a:r>
                  <a:rPr lang="en-US" sz="2000" dirty="0">
                    <a:solidFill>
                      <a:schemeClr val="tx2"/>
                    </a:solidFill>
                    <a:latin typeface="Comic Sans MS" pitchFamily="66" charset="0"/>
                    <a:ea typeface="+mj-ea"/>
                    <a:cs typeface="+mj-cs"/>
                  </a:rPr>
                  <a:t>So, we are going to work the limit at infinity for functions of the form </a:t>
                </a:r>
                <a14:m>
                  <m:oMath xmlns:m="http://schemas.openxmlformats.org/officeDocument/2006/math">
                    <m:r>
                      <a:rPr lang="en-US" sz="2000" i="1">
                        <a:solidFill>
                          <a:srgbClr val="0000CC"/>
                        </a:solidFill>
                        <a:latin typeface="Cambria Math" panose="02040503050406030204" pitchFamily="18" charset="0"/>
                      </a:rPr>
                      <m:t>𝑓</m:t>
                    </m:r>
                    <m:d>
                      <m:dPr>
                        <m:ctrlPr>
                          <a:rPr lang="en-US" sz="2000" i="1">
                            <a:solidFill>
                              <a:srgbClr val="0000CC"/>
                            </a:solidFill>
                            <a:latin typeface="Cambria Math" panose="02040503050406030204" pitchFamily="18" charset="0"/>
                          </a:rPr>
                        </m:ctrlPr>
                      </m:dPr>
                      <m:e>
                        <m:r>
                          <a:rPr lang="en-US" sz="2000" i="1">
                            <a:solidFill>
                              <a:srgbClr val="0000CC"/>
                            </a:solidFill>
                            <a:latin typeface="Cambria Math" panose="02040503050406030204" pitchFamily="18" charset="0"/>
                            <a:ea typeface="Cambria Math" panose="02040503050406030204" pitchFamily="18" charset="0"/>
                          </a:rPr>
                          <m:t>𝜃</m:t>
                        </m:r>
                      </m:e>
                    </m:d>
                    <m:r>
                      <a:rPr lang="en-US" sz="2000" i="1">
                        <a:solidFill>
                          <a:srgbClr val="0000CC"/>
                        </a:solidFill>
                        <a:latin typeface="Cambria Math" panose="02040503050406030204" pitchFamily="18" charset="0"/>
                      </a:rPr>
                      <m:t>=</m:t>
                    </m:r>
                    <m:func>
                      <m:funcPr>
                        <m:ctrlPr>
                          <a:rPr lang="en-US" sz="2000" i="1">
                            <a:solidFill>
                              <a:srgbClr val="0000CC"/>
                            </a:solidFill>
                            <a:latin typeface="Cambria Math" panose="02040503050406030204" pitchFamily="18" charset="0"/>
                          </a:rPr>
                        </m:ctrlPr>
                      </m:funcPr>
                      <m:fName>
                        <m:sSup>
                          <m:sSupPr>
                            <m:ctrlPr>
                              <a:rPr lang="en-US" sz="2000" i="1">
                                <a:solidFill>
                                  <a:srgbClr val="0000CC"/>
                                </a:solidFill>
                                <a:latin typeface="Cambria Math" panose="02040503050406030204" pitchFamily="18" charset="0"/>
                              </a:rPr>
                            </m:ctrlPr>
                          </m:sSupPr>
                          <m:e>
                            <m:r>
                              <m:rPr>
                                <m:sty m:val="p"/>
                              </m:rPr>
                              <a:rPr lang="en-US" sz="2000">
                                <a:solidFill>
                                  <a:srgbClr val="0000CC"/>
                                </a:solidFill>
                                <a:latin typeface="Cambria Math" panose="02040503050406030204" pitchFamily="18" charset="0"/>
                              </a:rPr>
                              <m:t>tan</m:t>
                            </m:r>
                          </m:e>
                          <m:sup>
                            <m:r>
                              <a:rPr lang="en-US" sz="2000" i="1">
                                <a:solidFill>
                                  <a:srgbClr val="0000CC"/>
                                </a:solidFill>
                                <a:latin typeface="Cambria Math" panose="02040503050406030204" pitchFamily="18" charset="0"/>
                              </a:rPr>
                              <m:t>−1</m:t>
                            </m:r>
                          </m:sup>
                        </m:sSup>
                      </m:fName>
                      <m:e>
                        <m:r>
                          <a:rPr lang="en-US" sz="2000" i="1">
                            <a:solidFill>
                              <a:srgbClr val="0000CC"/>
                            </a:solidFill>
                            <a:latin typeface="Cambria Math" panose="02040503050406030204" pitchFamily="18" charset="0"/>
                            <a:ea typeface="Cambria Math" panose="02040503050406030204" pitchFamily="18" charset="0"/>
                          </a:rPr>
                          <m:t>𝜃</m:t>
                        </m:r>
                      </m:e>
                    </m:func>
                  </m:oMath>
                </a14:m>
                <a:endParaRPr lang="en-US" sz="2000" i="1" dirty="0">
                  <a:solidFill>
                    <a:srgbClr val="0000CC"/>
                  </a:solidFill>
                  <a:cs typeface="Times New Roman" panose="02020603050405020304" pitchFamily="18" charset="0"/>
                </a:endParaRPr>
              </a:p>
            </p:txBody>
          </p:sp>
        </mc:Choice>
        <mc:Fallback xmlns="">
          <p:sp>
            <p:nvSpPr>
              <p:cNvPr id="57" name="TextBox 56">
                <a:extLst>
                  <a:ext uri="{FF2B5EF4-FFF2-40B4-BE49-F238E27FC236}">
                    <a16:creationId xmlns:a16="http://schemas.microsoft.com/office/drawing/2014/main" id="{5B13B03B-85C4-4E68-A9D6-27E2A7061449}"/>
                  </a:ext>
                </a:extLst>
              </p:cNvPr>
              <p:cNvSpPr txBox="1">
                <a:spLocks noRot="1" noChangeAspect="1" noMove="1" noResize="1" noEditPoints="1" noAdjustHandles="1" noChangeArrowheads="1" noChangeShapeType="1" noTextEdit="1"/>
              </p:cNvSpPr>
              <p:nvPr/>
            </p:nvSpPr>
            <p:spPr>
              <a:xfrm>
                <a:off x="253126" y="5767422"/>
                <a:ext cx="5564571" cy="707886"/>
              </a:xfrm>
              <a:prstGeom prst="rect">
                <a:avLst/>
              </a:prstGeom>
              <a:blipFill>
                <a:blip r:embed="rId26"/>
                <a:stretch>
                  <a:fillRect l="-1206" t="-4310" b="-14655"/>
                </a:stretch>
              </a:blipFill>
            </p:spPr>
            <p:txBody>
              <a:bodyPr/>
              <a:lstStyle/>
              <a:p>
                <a:r>
                  <a:rPr lang="en-GB">
                    <a:noFill/>
                  </a:rPr>
                  <a:t> </a:t>
                </a:r>
              </a:p>
            </p:txBody>
          </p:sp>
        </mc:Fallback>
      </mc:AlternateContent>
    </p:spTree>
    <p:extLst>
      <p:ext uri="{BB962C8B-B14F-4D97-AF65-F5344CB8AC3E}">
        <p14:creationId xmlns:p14="http://schemas.microsoft.com/office/powerpoint/2010/main" val="3672560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0"/>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4"/>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5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p:bldP spid="32"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hlinkClick r:id="rId3"/>
            <a:extLst>
              <a:ext uri="{FF2B5EF4-FFF2-40B4-BE49-F238E27FC236}">
                <a16:creationId xmlns:a16="http://schemas.microsoft.com/office/drawing/2014/main" id="{8413A299-EB52-4B96-B300-23A5126865BC}"/>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DDBEF9FA-4F81-4B17-AA2D-553D6CF1469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5">
            <a:extLst>
              <a:ext uri="{FF2B5EF4-FFF2-40B4-BE49-F238E27FC236}">
                <a16:creationId xmlns:a16="http://schemas.microsoft.com/office/drawing/2014/main" id="{8F50DD9D-E86D-40C8-94AD-7813331F66C8}"/>
              </a:ext>
            </a:extLst>
          </p:cNvPr>
          <p:cNvSpPr txBox="1">
            <a:spLocks noChangeArrowheads="1"/>
          </p:cNvSpPr>
          <p:nvPr/>
        </p:nvSpPr>
        <p:spPr>
          <a:xfrm>
            <a:off x="597371" y="152799"/>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Limits at infinity</a:t>
            </a:r>
          </a:p>
        </p:txBody>
      </p:sp>
      <p:sp>
        <p:nvSpPr>
          <p:cNvPr id="51" name="TextBox 50">
            <a:extLst>
              <a:ext uri="{FF2B5EF4-FFF2-40B4-BE49-F238E27FC236}">
                <a16:creationId xmlns:a16="http://schemas.microsoft.com/office/drawing/2014/main" id="{9120FDEE-6FBD-4F01-A5B2-07628E7A41B1}"/>
              </a:ext>
            </a:extLst>
          </p:cNvPr>
          <p:cNvSpPr txBox="1"/>
          <p:nvPr/>
        </p:nvSpPr>
        <p:spPr>
          <a:xfrm>
            <a:off x="317028" y="760085"/>
            <a:ext cx="4367513" cy="461665"/>
          </a:xfrm>
          <a:prstGeom prst="rect">
            <a:avLst/>
          </a:prstGeom>
          <a:noFill/>
        </p:spPr>
        <p:txBody>
          <a:bodyPr wrap="square" rtlCol="0">
            <a:spAutoFit/>
          </a:bodyPr>
          <a:lstStyle/>
          <a:p>
            <a:r>
              <a:rPr lang="en-US" dirty="0">
                <a:solidFill>
                  <a:schemeClr val="tx2"/>
                </a:solidFill>
                <a:latin typeface="Comic Sans MS" pitchFamily="66" charset="0"/>
                <a:ea typeface="+mj-ea"/>
                <a:cs typeface="+mj-cs"/>
              </a:rPr>
              <a:t>Evaluate the following limit</a:t>
            </a:r>
            <a:endParaRPr lang="en-GB" dirty="0">
              <a:solidFill>
                <a:schemeClr val="tx2"/>
              </a:solidFill>
              <a:latin typeface="Comic Sans MS" pitchFamily="66" charset="0"/>
              <a:ea typeface="+mj-ea"/>
              <a:cs typeface="+mj-cs"/>
            </a:endParaRPr>
          </a:p>
        </p:txBody>
      </p:sp>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60C2426D-F3E6-4F97-9AA0-143B016A05DF}"/>
                  </a:ext>
                </a:extLst>
              </p:cNvPr>
              <p:cNvSpPr/>
              <p:nvPr/>
            </p:nvSpPr>
            <p:spPr>
              <a:xfrm>
                <a:off x="4368094" y="770497"/>
                <a:ext cx="3415807"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r>
                            <m:rPr>
                              <m:nor/>
                            </m:rPr>
                            <a:rPr lang="en-US">
                              <a:solidFill>
                                <a:schemeClr val="tx2"/>
                              </a:solidFill>
                              <a:latin typeface="Cambria Math" panose="02040503050406030204" pitchFamily="18" charset="0"/>
                            </a:rPr>
                            <m:t>(</m:t>
                          </m:r>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r>
                            <a:rPr lang="en-US" b="0" i="1" smtClean="0">
                              <a:solidFill>
                                <a:schemeClr val="tx2"/>
                              </a:solidFill>
                              <a:latin typeface="Cambria Math" panose="02040503050406030204" pitchFamily="18" charset="0"/>
                            </a:rPr>
                            <m:t>−5</m:t>
                          </m:r>
                          <m:r>
                            <a:rPr lang="en-US" b="0" i="1" smtClean="0">
                              <a:solidFill>
                                <a:schemeClr val="tx2"/>
                              </a:solidFill>
                              <a:latin typeface="Cambria Math" panose="02040503050406030204" pitchFamily="18" charset="0"/>
                            </a:rPr>
                            <m:t>𝑥</m:t>
                          </m:r>
                          <m:r>
                            <a:rPr lang="en-US" b="0" i="1" smtClean="0">
                              <a:solidFill>
                                <a:schemeClr val="tx2"/>
                              </a:solidFill>
                              <a:latin typeface="Cambria Math" panose="02040503050406030204" pitchFamily="18" charset="0"/>
                            </a:rPr>
                            <m:t>+6)</m:t>
                          </m:r>
                        </m:e>
                      </m:func>
                    </m:oMath>
                  </m:oMathPara>
                </a14:m>
                <a:endParaRPr lang="en-GB" sz="2400" dirty="0"/>
              </a:p>
            </p:txBody>
          </p:sp>
        </mc:Choice>
        <mc:Fallback xmlns="">
          <p:sp>
            <p:nvSpPr>
              <p:cNvPr id="52" name="Rectangle 51">
                <a:extLst>
                  <a:ext uri="{FF2B5EF4-FFF2-40B4-BE49-F238E27FC236}">
                    <a16:creationId xmlns:a16="http://schemas.microsoft.com/office/drawing/2014/main" id="{60C2426D-F3E6-4F97-9AA0-143B016A05DF}"/>
                  </a:ext>
                </a:extLst>
              </p:cNvPr>
              <p:cNvSpPr>
                <a:spLocks noRot="1" noChangeAspect="1" noMove="1" noResize="1" noEditPoints="1" noAdjustHandles="1" noChangeArrowheads="1" noChangeShapeType="1" noTextEdit="1"/>
              </p:cNvSpPr>
              <p:nvPr/>
            </p:nvSpPr>
            <p:spPr>
              <a:xfrm>
                <a:off x="4368094" y="770497"/>
                <a:ext cx="3415807" cy="580544"/>
              </a:xfrm>
              <a:prstGeom prst="rect">
                <a:avLst/>
              </a:prstGeom>
              <a:blipFill>
                <a:blip r:embed="rId4"/>
                <a:stretch>
                  <a:fillRect b="-3125"/>
                </a:stretch>
              </a:blipFill>
            </p:spPr>
            <p:txBody>
              <a:bodyPr/>
              <a:lstStyle/>
              <a:p>
                <a:r>
                  <a:rPr lang="en-GB">
                    <a:noFill/>
                  </a:rPr>
                  <a:t> </a:t>
                </a:r>
              </a:p>
            </p:txBody>
          </p:sp>
        </mc:Fallback>
      </mc:AlternateContent>
      <p:sp>
        <p:nvSpPr>
          <p:cNvPr id="53" name="40 Rectángulo">
            <a:extLst>
              <a:ext uri="{FF2B5EF4-FFF2-40B4-BE49-F238E27FC236}">
                <a16:creationId xmlns:a16="http://schemas.microsoft.com/office/drawing/2014/main" id="{9D222B2F-0143-4F82-B2F4-DF48D23EFD39}"/>
              </a:ext>
            </a:extLst>
          </p:cNvPr>
          <p:cNvSpPr/>
          <p:nvPr/>
        </p:nvSpPr>
        <p:spPr>
          <a:xfrm>
            <a:off x="195706" y="1264515"/>
            <a:ext cx="8599935" cy="923330"/>
          </a:xfrm>
          <a:prstGeom prst="rect">
            <a:avLst/>
          </a:prstGeom>
        </p:spPr>
        <p:txBody>
          <a:bodyPr wrap="square">
            <a:spAutoFit/>
          </a:bodyPr>
          <a:lstStyle/>
          <a:p>
            <a:r>
              <a:rPr lang="en-US" sz="1800" dirty="0">
                <a:solidFill>
                  <a:srgbClr val="FF3300"/>
                </a:solidFill>
                <a:latin typeface="Comic Sans MS" pitchFamily="66" charset="0"/>
              </a:rPr>
              <a:t>In this part we need to see what is the limit of the argument of the inverse tangent function (the stuff inside the parenthesis) because it determines the </a:t>
            </a:r>
            <a:r>
              <a:rPr lang="en-GB" sz="1800" dirty="0">
                <a:solidFill>
                  <a:srgbClr val="FF3300"/>
                </a:solidFill>
                <a:latin typeface="Comic Sans MS" pitchFamily="66" charset="0"/>
              </a:rPr>
              <a:t>behaviour</a:t>
            </a:r>
            <a:r>
              <a:rPr lang="en-US" sz="1800" dirty="0">
                <a:solidFill>
                  <a:srgbClr val="FF3300"/>
                </a:solidFill>
                <a:latin typeface="Comic Sans MS" pitchFamily="66" charset="0"/>
              </a:rPr>
              <a:t> of the function,</a:t>
            </a:r>
            <a:endParaRPr lang="en-GB" sz="1800" dirty="0">
              <a:solidFill>
                <a:srgbClr val="FF3300"/>
              </a:solidFill>
              <a:latin typeface="Comic Sans MS" pitchFamily="66" charset="0"/>
            </a:endParaRPr>
          </a:p>
        </p:txBody>
      </p:sp>
      <mc:AlternateContent xmlns:mc="http://schemas.openxmlformats.org/markup-compatibility/2006" xmlns:a14="http://schemas.microsoft.com/office/drawing/2010/main">
        <mc:Choice Requires="a14">
          <p:sp>
            <p:nvSpPr>
              <p:cNvPr id="58" name="Rectangle 57">
                <a:extLst>
                  <a:ext uri="{FF2B5EF4-FFF2-40B4-BE49-F238E27FC236}">
                    <a16:creationId xmlns:a16="http://schemas.microsoft.com/office/drawing/2014/main" id="{CF54950E-21FB-4EC9-98E1-AF1BBB8E1646}"/>
                  </a:ext>
                </a:extLst>
              </p:cNvPr>
              <p:cNvSpPr/>
              <p:nvPr/>
            </p:nvSpPr>
            <p:spPr>
              <a:xfrm>
                <a:off x="3443995" y="1925783"/>
                <a:ext cx="2632003"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i="1" smtClean="0">
                              <a:solidFill>
                                <a:schemeClr val="tx2"/>
                              </a:solidFill>
                              <a:latin typeface="Cambria Math" panose="02040503050406030204" pitchFamily="18" charset="0"/>
                            </a:rPr>
                          </m:ctrlPr>
                        </m:funcPr>
                        <m:fNa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Name>
                        <m:e>
                          <m:r>
                            <a:rPr lang="en-US" b="0" i="1" smtClean="0">
                              <a:solidFill>
                                <a:schemeClr val="tx2"/>
                              </a:solidFill>
                              <a:latin typeface="Cambria Math" panose="02040503050406030204" pitchFamily="18" charset="0"/>
                              <a:sym typeface="Symbol" panose="05050102010706020507" pitchFamily="18" charset="2"/>
                            </a:rPr>
                            <m:t>(</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2</m:t>
                              </m:r>
                            </m:sup>
                          </m:sSup>
                          <m:r>
                            <a:rPr lang="en-US" i="1">
                              <a:solidFill>
                                <a:schemeClr val="tx2"/>
                              </a:solidFill>
                              <a:latin typeface="Cambria Math" panose="02040503050406030204" pitchFamily="18" charset="0"/>
                            </a:rPr>
                            <m:t>−5</m:t>
                          </m:r>
                          <m:r>
                            <a:rPr lang="en-US" i="1">
                              <a:solidFill>
                                <a:schemeClr val="tx2"/>
                              </a:solidFill>
                              <a:latin typeface="Cambria Math" panose="02040503050406030204" pitchFamily="18" charset="0"/>
                            </a:rPr>
                            <m:t>𝑥</m:t>
                          </m:r>
                          <m:r>
                            <a:rPr lang="en-US" i="1">
                              <a:solidFill>
                                <a:schemeClr val="tx2"/>
                              </a:solidFill>
                              <a:latin typeface="Cambria Math" panose="02040503050406030204" pitchFamily="18" charset="0"/>
                            </a:rPr>
                            <m:t>+6</m:t>
                          </m:r>
                        </m:e>
                      </m:func>
                      <m:r>
                        <a:rPr lang="en-US" b="0" i="1" smtClean="0">
                          <a:solidFill>
                            <a:schemeClr val="tx2"/>
                          </a:solidFill>
                          <a:latin typeface="Cambria Math" panose="02040503050406030204" pitchFamily="18" charset="0"/>
                        </a:rPr>
                        <m:t>)</m:t>
                      </m:r>
                    </m:oMath>
                  </m:oMathPara>
                </a14:m>
                <a:endParaRPr lang="en-GB" dirty="0"/>
              </a:p>
            </p:txBody>
          </p:sp>
        </mc:Choice>
        <mc:Fallback xmlns="">
          <p:sp>
            <p:nvSpPr>
              <p:cNvPr id="58" name="Rectangle 57">
                <a:extLst>
                  <a:ext uri="{FF2B5EF4-FFF2-40B4-BE49-F238E27FC236}">
                    <a16:creationId xmlns:a16="http://schemas.microsoft.com/office/drawing/2014/main" id="{CF54950E-21FB-4EC9-98E1-AF1BBB8E1646}"/>
                  </a:ext>
                </a:extLst>
              </p:cNvPr>
              <p:cNvSpPr>
                <a:spLocks noRot="1" noChangeAspect="1" noMove="1" noResize="1" noEditPoints="1" noAdjustHandles="1" noChangeArrowheads="1" noChangeShapeType="1" noTextEdit="1"/>
              </p:cNvSpPr>
              <p:nvPr/>
            </p:nvSpPr>
            <p:spPr>
              <a:xfrm>
                <a:off x="3443995" y="1925783"/>
                <a:ext cx="2632003" cy="580544"/>
              </a:xfrm>
              <a:prstGeom prst="rect">
                <a:avLst/>
              </a:prstGeom>
              <a:blipFill>
                <a:blip r:embed="rId5"/>
                <a:stretch>
                  <a:fillRect b="-315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3" name="Rectangle 82">
                <a:extLst>
                  <a:ext uri="{FF2B5EF4-FFF2-40B4-BE49-F238E27FC236}">
                    <a16:creationId xmlns:a16="http://schemas.microsoft.com/office/drawing/2014/main" id="{53DE5098-77DF-4448-9ABF-3791B519E472}"/>
                  </a:ext>
                </a:extLst>
              </p:cNvPr>
              <p:cNvSpPr/>
              <p:nvPr/>
            </p:nvSpPr>
            <p:spPr>
              <a:xfrm>
                <a:off x="3102079" y="5456973"/>
                <a:ext cx="3415807" cy="58054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i="1">
                              <a:solidFill>
                                <a:schemeClr val="tx2"/>
                              </a:solidFill>
                              <a:latin typeface="Cambria Math" panose="02040503050406030204" pitchFamily="18" charset="0"/>
                            </a:rPr>
                          </m:ctrlPr>
                        </m:funcPr>
                        <m:fNa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fName>
                        <m:e>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r>
                            <m:rPr>
                              <m:nor/>
                            </m:rPr>
                            <a:rPr lang="en-US">
                              <a:solidFill>
                                <a:schemeClr val="tx2"/>
                              </a:solidFill>
                              <a:latin typeface="Cambria Math" panose="02040503050406030204" pitchFamily="18" charset="0"/>
                            </a:rPr>
                            <m:t>(</m:t>
                          </m:r>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i="1">
                                  <a:solidFill>
                                    <a:schemeClr val="tx2"/>
                                  </a:solidFill>
                                  <a:latin typeface="Cambria Math" panose="02040503050406030204" pitchFamily="18" charset="0"/>
                                </a:rPr>
                                <m:t>2</m:t>
                              </m:r>
                            </m:sup>
                          </m:sSup>
                          <m:r>
                            <a:rPr lang="en-US" i="1">
                              <a:solidFill>
                                <a:schemeClr val="tx2"/>
                              </a:solidFill>
                              <a:latin typeface="Cambria Math" panose="02040503050406030204" pitchFamily="18" charset="0"/>
                            </a:rPr>
                            <m:t>−5</m:t>
                          </m:r>
                          <m:r>
                            <a:rPr lang="en-US" i="1">
                              <a:solidFill>
                                <a:schemeClr val="tx2"/>
                              </a:solidFill>
                              <a:latin typeface="Cambria Math" panose="02040503050406030204" pitchFamily="18" charset="0"/>
                            </a:rPr>
                            <m:t>𝑥</m:t>
                          </m:r>
                          <m:r>
                            <a:rPr lang="en-US" i="1">
                              <a:solidFill>
                                <a:schemeClr val="tx2"/>
                              </a:solidFill>
                              <a:latin typeface="Cambria Math" panose="02040503050406030204" pitchFamily="18" charset="0"/>
                            </a:rPr>
                            <m:t>+6)</m:t>
                          </m:r>
                        </m:e>
                      </m:func>
                    </m:oMath>
                  </m:oMathPara>
                </a14:m>
                <a:endParaRPr lang="en-GB" sz="2400" dirty="0"/>
              </a:p>
            </p:txBody>
          </p:sp>
        </mc:Choice>
        <mc:Fallback xmlns="">
          <p:sp>
            <p:nvSpPr>
              <p:cNvPr id="83" name="Rectangle 82">
                <a:extLst>
                  <a:ext uri="{FF2B5EF4-FFF2-40B4-BE49-F238E27FC236}">
                    <a16:creationId xmlns:a16="http://schemas.microsoft.com/office/drawing/2014/main" id="{53DE5098-77DF-4448-9ABF-3791B519E472}"/>
                  </a:ext>
                </a:extLst>
              </p:cNvPr>
              <p:cNvSpPr>
                <a:spLocks noRot="1" noChangeAspect="1" noMove="1" noResize="1" noEditPoints="1" noAdjustHandles="1" noChangeArrowheads="1" noChangeShapeType="1" noTextEdit="1"/>
              </p:cNvSpPr>
              <p:nvPr/>
            </p:nvSpPr>
            <p:spPr>
              <a:xfrm>
                <a:off x="3102079" y="5456973"/>
                <a:ext cx="3415807" cy="580544"/>
              </a:xfrm>
              <a:prstGeom prst="rect">
                <a:avLst/>
              </a:prstGeom>
              <a:blipFill>
                <a:blip r:embed="rId6"/>
                <a:stretch>
                  <a:fillRect b="-4211"/>
                </a:stretch>
              </a:blipFill>
            </p:spPr>
            <p:txBody>
              <a:bodyPr/>
              <a:lstStyle/>
              <a:p>
                <a:r>
                  <a:rPr lang="en-GB">
                    <a:noFill/>
                  </a:rPr>
                  <a:t> </a:t>
                </a:r>
              </a:p>
            </p:txBody>
          </p:sp>
        </mc:Fallback>
      </mc:AlternateContent>
      <p:sp>
        <p:nvSpPr>
          <p:cNvPr id="88" name="TextBox 87">
            <a:extLst>
              <a:ext uri="{FF2B5EF4-FFF2-40B4-BE49-F238E27FC236}">
                <a16:creationId xmlns:a16="http://schemas.microsoft.com/office/drawing/2014/main" id="{0B66B82A-E1E5-4533-9D22-EC6687A52CA5}"/>
              </a:ext>
            </a:extLst>
          </p:cNvPr>
          <p:cNvSpPr txBox="1"/>
          <p:nvPr/>
        </p:nvSpPr>
        <p:spPr>
          <a:xfrm>
            <a:off x="375046" y="5521791"/>
            <a:ext cx="2954720" cy="461665"/>
          </a:xfrm>
          <a:prstGeom prst="rect">
            <a:avLst/>
          </a:prstGeom>
          <a:noFill/>
        </p:spPr>
        <p:txBody>
          <a:bodyPr wrap="square" rtlCol="0">
            <a:spAutoFit/>
          </a:bodyPr>
          <a:lstStyle/>
          <a:p>
            <a:r>
              <a:rPr lang="en-US" sz="2400" dirty="0">
                <a:solidFill>
                  <a:schemeClr val="tx2"/>
                </a:solidFill>
                <a:latin typeface="Comic Sans MS" pitchFamily="66" charset="0"/>
                <a:ea typeface="+mj-ea"/>
                <a:cs typeface="+mj-cs"/>
              </a:rPr>
              <a:t>So, the limit is</a:t>
            </a:r>
            <a:endParaRPr lang="en-GB" sz="2400" dirty="0">
              <a:solidFill>
                <a:schemeClr val="tx2"/>
              </a:solidFill>
              <a:latin typeface="Times New Roman" panose="02020603050405020304" pitchFamily="18" charset="0"/>
              <a:ea typeface="+mj-ea"/>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4" name="Rectangle 33">
                <a:extLst>
                  <a:ext uri="{FF2B5EF4-FFF2-40B4-BE49-F238E27FC236}">
                    <a16:creationId xmlns:a16="http://schemas.microsoft.com/office/drawing/2014/main" id="{2CC56916-090F-4870-A195-006685DD31AF}"/>
                  </a:ext>
                </a:extLst>
              </p:cNvPr>
              <p:cNvSpPr/>
              <p:nvPr/>
            </p:nvSpPr>
            <p:spPr>
              <a:xfrm>
                <a:off x="3455489" y="2306882"/>
                <a:ext cx="3417218" cy="92967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r>
                                <a:rPr lang="en-US" sz="2400" i="1">
                                  <a:solidFill>
                                    <a:schemeClr val="tx2"/>
                                  </a:solidFill>
                                  <a:latin typeface="Cambria Math" panose="02040503050406030204" pitchFamily="18" charset="0"/>
                                  <a:sym typeface="Symbol" panose="05050102010706020507" pitchFamily="18" charset="2"/>
                                </a:rPr>
                                <m:t></m:t>
                              </m:r>
                            </m:lim>
                          </m:limLow>
                        </m:fName>
                        <m:e>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
                            <m:dPr>
                              <m:ctrlPr>
                                <a:rPr lang="en-US" i="1">
                                  <a:solidFill>
                                    <a:schemeClr val="tx2"/>
                                  </a:solidFill>
                                  <a:latin typeface="Cambria Math" panose="02040503050406030204" pitchFamily="18" charset="0"/>
                                </a:rPr>
                              </m:ctrlPr>
                            </m:dPr>
                            <m:e>
                              <m:f>
                                <m:fPr>
                                  <m:ctrlPr>
                                    <a:rPr lang="en-US" i="1">
                                      <a:solidFill>
                                        <a:schemeClr val="tx2"/>
                                      </a:solidFill>
                                      <a:latin typeface="Cambria Math" panose="02040503050406030204" pitchFamily="18" charset="0"/>
                                    </a:rPr>
                                  </m:ctrlPr>
                                </m:fPr>
                                <m:num>
                                  <m:sSup>
                                    <m:sSupPr>
                                      <m:ctrlPr>
                                        <a:rPr lang="en-US" b="0"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r>
                                <a:rPr lang="en-US" i="1">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r>
                                    <a:rPr lang="en-US" i="1" smtClean="0">
                                      <a:solidFill>
                                        <a:schemeClr val="tx2"/>
                                      </a:solidFill>
                                      <a:latin typeface="Cambria Math" panose="02040503050406030204" pitchFamily="18" charset="0"/>
                                    </a:rPr>
                                    <m:t>5</m:t>
                                  </m:r>
                                  <m:r>
                                    <a:rPr lang="en-US" b="0" i="1" smtClean="0">
                                      <a:solidFill>
                                        <a:schemeClr val="tx2"/>
                                      </a:solidFill>
                                      <a:latin typeface="Cambria Math" panose="02040503050406030204" pitchFamily="18" charset="0"/>
                                    </a:rPr>
                                    <m:t>𝑥</m:t>
                                  </m:r>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r>
                                <a:rPr lang="en-US" b="0" i="1" smtClean="0">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6</m:t>
                                  </m:r>
                                </m:num>
                                <m:den>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e>
                          </m:d>
                        </m:e>
                      </m:func>
                    </m:oMath>
                  </m:oMathPara>
                </a14:m>
                <a:endParaRPr lang="en-GB" sz="2400" dirty="0"/>
              </a:p>
            </p:txBody>
          </p:sp>
        </mc:Choice>
        <mc:Fallback xmlns="">
          <p:sp>
            <p:nvSpPr>
              <p:cNvPr id="34" name="Rectangle 33">
                <a:extLst>
                  <a:ext uri="{FF2B5EF4-FFF2-40B4-BE49-F238E27FC236}">
                    <a16:creationId xmlns:a16="http://schemas.microsoft.com/office/drawing/2014/main" id="{2CC56916-090F-4870-A195-006685DD31AF}"/>
                  </a:ext>
                </a:extLst>
              </p:cNvPr>
              <p:cNvSpPr>
                <a:spLocks noRot="1" noChangeAspect="1" noMove="1" noResize="1" noEditPoints="1" noAdjustHandles="1" noChangeArrowheads="1" noChangeShapeType="1" noTextEdit="1"/>
              </p:cNvSpPr>
              <p:nvPr/>
            </p:nvSpPr>
            <p:spPr>
              <a:xfrm>
                <a:off x="3455489" y="2306882"/>
                <a:ext cx="3417218" cy="929678"/>
              </a:xfrm>
              <a:prstGeom prst="rect">
                <a:avLst/>
              </a:prstGeom>
              <a:blipFill>
                <a:blip r:embed="rId7"/>
                <a:stretch>
                  <a:fillRect/>
                </a:stretch>
              </a:blipFill>
            </p:spPr>
            <p:txBody>
              <a:bodyPr/>
              <a:lstStyle/>
              <a:p>
                <a:r>
                  <a:rPr lang="en-GB">
                    <a:noFill/>
                  </a:rPr>
                  <a:t> </a:t>
                </a:r>
              </a:p>
            </p:txBody>
          </p:sp>
        </mc:Fallback>
      </mc:AlternateContent>
      <p:sp>
        <p:nvSpPr>
          <p:cNvPr id="35" name="40 Rectángulo">
            <a:extLst>
              <a:ext uri="{FF2B5EF4-FFF2-40B4-BE49-F238E27FC236}">
                <a16:creationId xmlns:a16="http://schemas.microsoft.com/office/drawing/2014/main" id="{7197FD23-72DD-481E-99AC-83BEE70CC0CB}"/>
              </a:ext>
            </a:extLst>
          </p:cNvPr>
          <p:cNvSpPr/>
          <p:nvPr/>
        </p:nvSpPr>
        <p:spPr>
          <a:xfrm>
            <a:off x="195537" y="3231992"/>
            <a:ext cx="3745733" cy="923330"/>
          </a:xfrm>
          <a:prstGeom prst="rect">
            <a:avLst/>
          </a:prstGeom>
        </p:spPr>
        <p:txBody>
          <a:bodyPr wrap="square">
            <a:spAutoFit/>
          </a:bodyPr>
          <a:lstStyle/>
          <a:p>
            <a:r>
              <a:rPr lang="en-US" sz="1800" dirty="0">
                <a:solidFill>
                  <a:srgbClr val="FF3300"/>
                </a:solidFill>
                <a:latin typeface="Comic Sans MS" pitchFamily="66" charset="0"/>
              </a:rPr>
              <a:t>Apply the limit property 2: the limit of a product is the product of the limits</a:t>
            </a:r>
            <a:r>
              <a:rPr lang="en-US" sz="1800" i="1" dirty="0">
                <a:solidFill>
                  <a:srgbClr val="FF3300"/>
                </a:solidFill>
                <a:cs typeface="Times New Roman" panose="02020603050405020304" pitchFamily="18" charset="0"/>
              </a:rPr>
              <a:t>.</a:t>
            </a:r>
            <a:endParaRPr lang="en-GB" sz="1800" i="1" dirty="0">
              <a:solidFill>
                <a:srgbClr val="FF3300"/>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6" name="Rectangle 35">
                <a:extLst>
                  <a:ext uri="{FF2B5EF4-FFF2-40B4-BE49-F238E27FC236}">
                    <a16:creationId xmlns:a16="http://schemas.microsoft.com/office/drawing/2014/main" id="{80EFB23E-C767-4083-8BE4-C7FD416F71CD}"/>
                  </a:ext>
                </a:extLst>
              </p:cNvPr>
              <p:cNvSpPr/>
              <p:nvPr/>
            </p:nvSpPr>
            <p:spPr>
              <a:xfrm>
                <a:off x="3785542" y="3208321"/>
                <a:ext cx="4376839"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begChr m:val="["/>
                          <m:endChr m:val="]"/>
                          <m:ctrlPr>
                            <a:rPr lang="en-US" i="1" smtClean="0">
                              <a:solidFill>
                                <a:schemeClr val="tx2"/>
                              </a:solidFill>
                              <a:latin typeface="Cambria Math" panose="02040503050406030204" pitchFamily="18" charset="0"/>
                              <a:sym typeface="Symbol" panose="05050102010706020507" pitchFamily="18" charset="2"/>
                            </a:rPr>
                          </m:ctrlPr>
                        </m:dPr>
                        <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d>
                            <m:dPr>
                              <m:ctrlPr>
                                <a:rPr lang="en-US" i="1">
                                  <a:solidFill>
                                    <a:schemeClr val="tx2"/>
                                  </a:solidFill>
                                  <a:latin typeface="Cambria Math" panose="02040503050406030204" pitchFamily="18" charset="0"/>
                                  <a:sym typeface="Symbol" panose="05050102010706020507" pitchFamily="18" charset="2"/>
                                </a:rPr>
                              </m:ctrlPr>
                            </m:dPr>
                            <m:e>
                              <m:sSup>
                                <m:sSupPr>
                                  <m:ctrlPr>
                                    <a:rPr lang="en-US"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e>
                          </m:d>
                        </m:e>
                      </m:d>
                      <m:d>
                        <m:dPr>
                          <m:begChr m:val="["/>
                          <m:endChr m:val="]"/>
                          <m:ctrlPr>
                            <a:rPr lang="en-US" i="1">
                              <a:solidFill>
                                <a:schemeClr val="tx2"/>
                              </a:solidFill>
                              <a:latin typeface="Cambria Math" panose="02040503050406030204" pitchFamily="18" charset="0"/>
                              <a:sym typeface="Symbol" panose="05050102010706020507" pitchFamily="18" charset="2"/>
                            </a:rPr>
                          </m:ctrlPr>
                        </m:dPr>
                        <m:e>
                          <m:limLow>
                            <m:limLowPr>
                              <m:ctrlPr>
                                <a:rPr lang="en-GB" i="1">
                                  <a:solidFill>
                                    <a:schemeClr val="tx2"/>
                                  </a:solidFill>
                                  <a:latin typeface="Cambria Math" panose="02040503050406030204" pitchFamily="18" charset="0"/>
                                </a:rPr>
                              </m:ctrlPr>
                            </m:limLowPr>
                            <m:e>
                              <m:r>
                                <m:rPr>
                                  <m:sty m:val="p"/>
                                </m:rPr>
                                <a:rPr lang="en-GB">
                                  <a:solidFill>
                                    <a:schemeClr val="tx2"/>
                                  </a:solidFill>
                                  <a:latin typeface="Cambria Math" panose="02040503050406030204" pitchFamily="18" charset="0"/>
                                </a:rPr>
                                <m:t>lim</m:t>
                              </m:r>
                            </m:e>
                            <m:lim>
                              <m:r>
                                <a:rPr lang="en-US" i="1">
                                  <a:solidFill>
                                    <a:schemeClr val="tx2"/>
                                  </a:solidFill>
                                  <a:latin typeface="Cambria Math" panose="02040503050406030204" pitchFamily="18" charset="0"/>
                                </a:rPr>
                                <m:t>𝑥</m:t>
                              </m:r>
                              <m:r>
                                <a:rPr lang="en-GB" i="1">
                                  <a:solidFill>
                                    <a:schemeClr val="tx2"/>
                                  </a:solidFill>
                                  <a:latin typeface="Cambria Math" panose="02040503050406030204" pitchFamily="18" charset="0"/>
                                </a:rPr>
                                <m:t>→</m:t>
                              </m:r>
                              <m:r>
                                <a:rPr lang="en-US" i="1">
                                  <a:solidFill>
                                    <a:schemeClr val="tx2"/>
                                  </a:solidFill>
                                  <a:latin typeface="Cambria Math" panose="02040503050406030204" pitchFamily="18" charset="0"/>
                                  <a:sym typeface="Symbol" panose="05050102010706020507" pitchFamily="18" charset="2"/>
                                </a:rPr>
                                <m:t></m:t>
                              </m:r>
                            </m:lim>
                          </m:limLow>
                          <m:d>
                            <m:dPr>
                              <m:ctrlPr>
                                <a:rPr lang="en-US" i="1">
                                  <a:solidFill>
                                    <a:schemeClr val="tx2"/>
                                  </a:solidFill>
                                  <a:latin typeface="Cambria Math" panose="02040503050406030204" pitchFamily="18" charset="0"/>
                                </a:rPr>
                              </m:ctrlPr>
                            </m:dPr>
                            <m:e>
                              <m:r>
                                <a:rPr lang="en-US" b="0" i="1" smtClean="0">
                                  <a:solidFill>
                                    <a:schemeClr val="tx2"/>
                                  </a:solidFill>
                                  <a:latin typeface="Cambria Math" panose="02040503050406030204" pitchFamily="18" charset="0"/>
                                </a:rPr>
                                <m:t>1</m:t>
                              </m:r>
                              <m:r>
                                <a:rPr lang="en-US" i="1">
                                  <a:solidFill>
                                    <a:schemeClr val="tx2"/>
                                  </a:solidFill>
                                  <a:latin typeface="Cambria Math" panose="02040503050406030204" pitchFamily="18" charset="0"/>
                                </a:rPr>
                                <m:t>−</m:t>
                              </m:r>
                              <m:f>
                                <m:fPr>
                                  <m:ctrlPr>
                                    <a:rPr lang="en-US" i="1">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5</m:t>
                                  </m:r>
                                </m:num>
                                <m:den>
                                  <m:r>
                                    <a:rPr lang="en-US" b="0" i="1" smtClean="0">
                                      <a:solidFill>
                                        <a:schemeClr val="tx2"/>
                                      </a:solidFill>
                                      <a:latin typeface="Cambria Math" panose="02040503050406030204" pitchFamily="18" charset="0"/>
                                    </a:rPr>
                                    <m:t>𝑥</m:t>
                                  </m:r>
                                </m:den>
                              </m:f>
                              <m:r>
                                <a:rPr lang="en-US" b="0" i="1" smtClean="0">
                                  <a:solidFill>
                                    <a:schemeClr val="tx2"/>
                                  </a:solidFill>
                                  <a:latin typeface="Cambria Math" panose="02040503050406030204" pitchFamily="18" charset="0"/>
                                </a:rPr>
                                <m:t>+</m:t>
                              </m:r>
                              <m:f>
                                <m:fPr>
                                  <m:ctrlPr>
                                    <a:rPr lang="en-US" i="1" smtClean="0">
                                      <a:solidFill>
                                        <a:schemeClr val="tx2"/>
                                      </a:solidFill>
                                      <a:latin typeface="Cambria Math" panose="02040503050406030204" pitchFamily="18" charset="0"/>
                                    </a:rPr>
                                  </m:ctrlPr>
                                </m:fPr>
                                <m:num>
                                  <m:r>
                                    <a:rPr lang="en-US" b="0" i="1" smtClean="0">
                                      <a:solidFill>
                                        <a:schemeClr val="tx2"/>
                                      </a:solidFill>
                                      <a:latin typeface="Cambria Math" panose="02040503050406030204" pitchFamily="18" charset="0"/>
                                    </a:rPr>
                                    <m:t>6</m:t>
                                  </m:r>
                                </m:num>
                                <m:den>
                                  <m:sSup>
                                    <m:sSupPr>
                                      <m:ctrlPr>
                                        <a:rPr lang="en-US" i="1" smtClean="0">
                                          <a:solidFill>
                                            <a:schemeClr val="tx2"/>
                                          </a:solidFill>
                                          <a:latin typeface="Cambria Math" panose="02040503050406030204" pitchFamily="18" charset="0"/>
                                        </a:rPr>
                                      </m:ctrlPr>
                                    </m:sSupPr>
                                    <m:e>
                                      <m:r>
                                        <a:rPr lang="en-US" b="0" i="1" smtClean="0">
                                          <a:solidFill>
                                            <a:schemeClr val="tx2"/>
                                          </a:solidFill>
                                          <a:latin typeface="Cambria Math" panose="02040503050406030204" pitchFamily="18" charset="0"/>
                                        </a:rPr>
                                        <m:t>𝑥</m:t>
                                      </m:r>
                                    </m:e>
                                    <m:sup>
                                      <m:r>
                                        <a:rPr lang="en-US" b="0" i="1" smtClean="0">
                                          <a:solidFill>
                                            <a:schemeClr val="tx2"/>
                                          </a:solidFill>
                                          <a:latin typeface="Cambria Math" panose="02040503050406030204" pitchFamily="18" charset="0"/>
                                        </a:rPr>
                                        <m:t>2</m:t>
                                      </m:r>
                                    </m:sup>
                                  </m:sSup>
                                </m:den>
                              </m:f>
                            </m:e>
                          </m:d>
                        </m:e>
                      </m:d>
                    </m:oMath>
                  </m:oMathPara>
                </a14:m>
                <a:endParaRPr lang="en-GB" sz="2400" dirty="0"/>
              </a:p>
            </p:txBody>
          </p:sp>
        </mc:Choice>
        <mc:Fallback xmlns="">
          <p:sp>
            <p:nvSpPr>
              <p:cNvPr id="36" name="Rectangle 35">
                <a:extLst>
                  <a:ext uri="{FF2B5EF4-FFF2-40B4-BE49-F238E27FC236}">
                    <a16:creationId xmlns:a16="http://schemas.microsoft.com/office/drawing/2014/main" id="{80EFB23E-C767-4083-8BE4-C7FD416F71CD}"/>
                  </a:ext>
                </a:extLst>
              </p:cNvPr>
              <p:cNvSpPr>
                <a:spLocks noRot="1" noChangeAspect="1" noMove="1" noResize="1" noEditPoints="1" noAdjustHandles="1" noChangeArrowheads="1" noChangeShapeType="1" noTextEdit="1"/>
              </p:cNvSpPr>
              <p:nvPr/>
            </p:nvSpPr>
            <p:spPr>
              <a:xfrm>
                <a:off x="3785542" y="3208321"/>
                <a:ext cx="4376839" cy="922176"/>
              </a:xfrm>
              <a:prstGeom prst="rect">
                <a:avLst/>
              </a:prstGeom>
              <a:blipFill>
                <a:blip r:embed="rId8"/>
                <a:stretch>
                  <a:fillRect/>
                </a:stretch>
              </a:blipFill>
            </p:spPr>
            <p:txBody>
              <a:bodyPr/>
              <a:lstStyle/>
              <a:p>
                <a:r>
                  <a:rPr lang="en-GB">
                    <a:noFill/>
                  </a:rPr>
                  <a:t> </a:t>
                </a:r>
              </a:p>
            </p:txBody>
          </p:sp>
        </mc:Fallback>
      </mc:AlternateContent>
      <p:sp>
        <p:nvSpPr>
          <p:cNvPr id="37" name="TextBox 36">
            <a:extLst>
              <a:ext uri="{FF2B5EF4-FFF2-40B4-BE49-F238E27FC236}">
                <a16:creationId xmlns:a16="http://schemas.microsoft.com/office/drawing/2014/main" id="{D4D06CB8-6A28-495A-B710-160CB9DB5C2A}"/>
              </a:ext>
            </a:extLst>
          </p:cNvPr>
          <p:cNvSpPr txBox="1"/>
          <p:nvPr/>
        </p:nvSpPr>
        <p:spPr>
          <a:xfrm>
            <a:off x="6688208" y="4052871"/>
            <a:ext cx="354841"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D61EE01A-7349-4CBF-B412-78759180A982}"/>
              </a:ext>
            </a:extLst>
          </p:cNvPr>
          <p:cNvSpPr txBox="1"/>
          <p:nvPr/>
        </p:nvSpPr>
        <p:spPr>
          <a:xfrm>
            <a:off x="5390566" y="4067822"/>
            <a:ext cx="478127"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1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39" name="TextBox 38">
            <a:extLst>
              <a:ext uri="{FF2B5EF4-FFF2-40B4-BE49-F238E27FC236}">
                <a16:creationId xmlns:a16="http://schemas.microsoft.com/office/drawing/2014/main" id="{427D3056-F274-4465-904C-8AAC87645005}"/>
              </a:ext>
            </a:extLst>
          </p:cNvPr>
          <p:cNvSpPr txBox="1"/>
          <p:nvPr/>
        </p:nvSpPr>
        <p:spPr>
          <a:xfrm>
            <a:off x="5710322" y="4030218"/>
            <a:ext cx="478127"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1B919B6A-AD60-4E20-A290-B1FF32FBBA29}"/>
              </a:ext>
            </a:extLst>
          </p:cNvPr>
          <p:cNvSpPr txBox="1"/>
          <p:nvPr/>
        </p:nvSpPr>
        <p:spPr>
          <a:xfrm>
            <a:off x="5314928" y="4049071"/>
            <a:ext cx="1970794"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48F3AD10-11A5-4850-A3FD-6B26D5F80271}"/>
              </a:ext>
            </a:extLst>
          </p:cNvPr>
          <p:cNvSpPr txBox="1"/>
          <p:nvPr/>
        </p:nvSpPr>
        <p:spPr>
          <a:xfrm>
            <a:off x="4756065" y="4045320"/>
            <a:ext cx="609236"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cs typeface="Times New Roman" panose="02020603050405020304" pitchFamily="18" charset="0"/>
            </a:endParaRPr>
          </a:p>
        </p:txBody>
      </p:sp>
      <p:sp>
        <p:nvSpPr>
          <p:cNvPr id="42" name="TextBox 41">
            <a:extLst>
              <a:ext uri="{FF2B5EF4-FFF2-40B4-BE49-F238E27FC236}">
                <a16:creationId xmlns:a16="http://schemas.microsoft.com/office/drawing/2014/main" id="{258A0EFC-078D-4C70-9556-2D3081E7B55C}"/>
              </a:ext>
            </a:extLst>
          </p:cNvPr>
          <p:cNvSpPr txBox="1"/>
          <p:nvPr/>
        </p:nvSpPr>
        <p:spPr>
          <a:xfrm>
            <a:off x="6372725" y="4045320"/>
            <a:ext cx="365707" cy="46166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4" name="TextBox 43">
            <a:extLst>
              <a:ext uri="{FF2B5EF4-FFF2-40B4-BE49-F238E27FC236}">
                <a16:creationId xmlns:a16="http://schemas.microsoft.com/office/drawing/2014/main" id="{04DDC72E-AA50-4BC2-AFAD-60832A932BAD}"/>
              </a:ext>
            </a:extLst>
          </p:cNvPr>
          <p:cNvSpPr txBox="1"/>
          <p:nvPr/>
        </p:nvSpPr>
        <p:spPr>
          <a:xfrm>
            <a:off x="6023733" y="4060422"/>
            <a:ext cx="371686"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0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5" name="TextBox 44">
            <a:extLst>
              <a:ext uri="{FF2B5EF4-FFF2-40B4-BE49-F238E27FC236}">
                <a16:creationId xmlns:a16="http://schemas.microsoft.com/office/drawing/2014/main" id="{C3092DE4-ADF8-45B7-BBF6-ABAE38ED1305}"/>
              </a:ext>
            </a:extLst>
          </p:cNvPr>
          <p:cNvSpPr txBox="1"/>
          <p:nvPr/>
        </p:nvSpPr>
        <p:spPr>
          <a:xfrm>
            <a:off x="5231544" y="4522733"/>
            <a:ext cx="1179081" cy="461665"/>
          </a:xfrm>
          <a:prstGeom prst="rect">
            <a:avLst/>
          </a:prstGeom>
          <a:noFill/>
        </p:spPr>
        <p:txBody>
          <a:bodyPr wrap="square" rtlCol="0">
            <a:spAutoFit/>
          </a:bodyPr>
          <a:lstStyle/>
          <a:p>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a:t>
            </a:r>
            <a:r>
              <a:rPr lang="en-GB" dirty="0">
                <a:solidFill>
                  <a:schemeClr val="tx2"/>
                </a:solidFill>
                <a:cs typeface="Times New Roman" panose="02020603050405020304" pitchFamily="18" charset="0"/>
                <a:sym typeface="Symbol" panose="05050102010706020507" pitchFamily="18" charset="2"/>
              </a:rPr>
              <a:t>1</a:t>
            </a:r>
            <a:r>
              <a:rPr lang="en-GB" sz="2400" dirty="0">
                <a:solidFill>
                  <a:schemeClr val="tx2"/>
                </a:solidFill>
                <a:latin typeface="Times New Roman" panose="02020603050405020304" pitchFamily="18" charset="0"/>
                <a:cs typeface="Times New Roman" panose="02020603050405020304" pitchFamily="18" charset="0"/>
                <a:sym typeface="Symbol" panose="05050102010706020507" pitchFamily="18" charset="2"/>
              </a:rPr>
              <a:t>) </a:t>
            </a:r>
            <a:endParaRPr lang="en-GB" sz="2400" dirty="0">
              <a:solidFill>
                <a:schemeClr val="tx2"/>
              </a:solidFill>
              <a:latin typeface="Times New Roman" panose="02020603050405020304" pitchFamily="18" charset="0"/>
              <a:cs typeface="Times New Roman" panose="02020603050405020304" pitchFamily="18" charset="0"/>
            </a:endParaRPr>
          </a:p>
        </p:txBody>
      </p:sp>
      <p:sp>
        <p:nvSpPr>
          <p:cNvPr id="46" name="TextBox 45">
            <a:extLst>
              <a:ext uri="{FF2B5EF4-FFF2-40B4-BE49-F238E27FC236}">
                <a16:creationId xmlns:a16="http://schemas.microsoft.com/office/drawing/2014/main" id="{5535FE02-CCF8-4A6D-B50B-3CC5BC118190}"/>
              </a:ext>
            </a:extLst>
          </p:cNvPr>
          <p:cNvSpPr txBox="1"/>
          <p:nvPr/>
        </p:nvSpPr>
        <p:spPr>
          <a:xfrm>
            <a:off x="4775391" y="4514859"/>
            <a:ext cx="609236"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a:t>
            </a:r>
            <a:endParaRPr lang="en-GB" sz="2400" dirty="0">
              <a:solidFill>
                <a:schemeClr val="tx2"/>
              </a:solidFill>
              <a:cs typeface="Times New Roman" panose="02020603050405020304" pitchFamily="18" charset="0"/>
            </a:endParaRPr>
          </a:p>
        </p:txBody>
      </p:sp>
      <p:sp>
        <p:nvSpPr>
          <p:cNvPr id="47" name="TextBox 46">
            <a:extLst>
              <a:ext uri="{FF2B5EF4-FFF2-40B4-BE49-F238E27FC236}">
                <a16:creationId xmlns:a16="http://schemas.microsoft.com/office/drawing/2014/main" id="{1853C691-01AF-4345-B395-EE56E2999D43}"/>
              </a:ext>
            </a:extLst>
          </p:cNvPr>
          <p:cNvSpPr txBox="1"/>
          <p:nvPr/>
        </p:nvSpPr>
        <p:spPr>
          <a:xfrm>
            <a:off x="5821084" y="4536990"/>
            <a:ext cx="958482" cy="461665"/>
          </a:xfrm>
          <a:prstGeom prst="rect">
            <a:avLst/>
          </a:prstGeom>
          <a:noFill/>
        </p:spPr>
        <p:txBody>
          <a:bodyPr wrap="square" rtlCol="0">
            <a:spAutoFit/>
          </a:bodyPr>
          <a:lstStyle/>
          <a:p>
            <a:r>
              <a:rPr lang="en-GB" sz="2400" dirty="0">
                <a:solidFill>
                  <a:schemeClr val="tx2"/>
                </a:solidFill>
                <a:cs typeface="Times New Roman" panose="02020603050405020304" pitchFamily="18" charset="0"/>
                <a:sym typeface="Symbol" panose="05050102010706020507" pitchFamily="18" charset="2"/>
              </a:rPr>
              <a:t>= ∞ </a:t>
            </a:r>
            <a:endParaRPr lang="en-GB" sz="2400" dirty="0">
              <a:solidFill>
                <a:schemeClr val="tx2"/>
              </a:solidFill>
              <a:cs typeface="Times New Roman" panose="02020603050405020304" pitchFamily="18" charset="0"/>
            </a:endParaRPr>
          </a:p>
        </p:txBody>
      </p:sp>
      <p:sp>
        <p:nvSpPr>
          <p:cNvPr id="48" name="TextBox 47">
            <a:extLst>
              <a:ext uri="{FF2B5EF4-FFF2-40B4-BE49-F238E27FC236}">
                <a16:creationId xmlns:a16="http://schemas.microsoft.com/office/drawing/2014/main" id="{2BA572AA-8068-4725-A692-08E3E4AC1A34}"/>
              </a:ext>
            </a:extLst>
          </p:cNvPr>
          <p:cNvSpPr txBox="1"/>
          <p:nvPr/>
        </p:nvSpPr>
        <p:spPr>
          <a:xfrm>
            <a:off x="249151" y="4874927"/>
            <a:ext cx="8599935" cy="646331"/>
          </a:xfrm>
          <a:prstGeom prst="rect">
            <a:avLst/>
          </a:prstGeom>
          <a:noFill/>
        </p:spPr>
        <p:txBody>
          <a:bodyPr wrap="square">
            <a:spAutoFit/>
          </a:bodyPr>
          <a:lstStyle/>
          <a:p>
            <a:r>
              <a:rPr lang="en-US" sz="1800" dirty="0">
                <a:solidFill>
                  <a:srgbClr val="FF3300"/>
                </a:solidFill>
                <a:latin typeface="Comic Sans MS" pitchFamily="66" charset="0"/>
              </a:rPr>
              <a:t>The argument goes to positive infinity in the limit and so the inverse tangent function must also be going to this limit. </a:t>
            </a:r>
            <a:endParaRPr lang="en-GB" sz="1800" dirty="0">
              <a:solidFill>
                <a:srgbClr val="FF3300"/>
              </a:solidFill>
              <a:latin typeface="Comic Sans MS" pitchFamily="66" charset="0"/>
            </a:endParaRPr>
          </a:p>
        </p:txBody>
      </p:sp>
      <p:sp>
        <p:nvSpPr>
          <p:cNvPr id="26" name="40 Rectángulo">
            <a:extLst>
              <a:ext uri="{FF2B5EF4-FFF2-40B4-BE49-F238E27FC236}">
                <a16:creationId xmlns:a16="http://schemas.microsoft.com/office/drawing/2014/main" id="{B79DE03A-0D0F-41DC-849C-AC279F9DE39A}"/>
              </a:ext>
            </a:extLst>
          </p:cNvPr>
          <p:cNvSpPr/>
          <p:nvPr/>
        </p:nvSpPr>
        <p:spPr>
          <a:xfrm>
            <a:off x="207940" y="2480105"/>
            <a:ext cx="3394307" cy="646331"/>
          </a:xfrm>
          <a:prstGeom prst="rect">
            <a:avLst/>
          </a:prstGeom>
        </p:spPr>
        <p:txBody>
          <a:bodyPr wrap="square">
            <a:spAutoFit/>
          </a:bodyPr>
          <a:lstStyle/>
          <a:p>
            <a:r>
              <a:rPr lang="en-US" sz="1800" dirty="0">
                <a:solidFill>
                  <a:srgbClr val="FF3300"/>
                </a:solidFill>
                <a:latin typeface="Comic Sans MS" pitchFamily="66" charset="0"/>
              </a:rPr>
              <a:t>Factoring out the largest power of </a:t>
            </a:r>
            <a:r>
              <a:rPr lang="en-US" sz="1800" i="1" dirty="0">
                <a:solidFill>
                  <a:srgbClr val="FF3300"/>
                </a:solidFill>
                <a:cs typeface="Times New Roman" panose="02020603050405020304" pitchFamily="18" charset="0"/>
              </a:rPr>
              <a:t>x</a:t>
            </a:r>
            <a:r>
              <a:rPr lang="en-US" sz="1800" dirty="0">
                <a:solidFill>
                  <a:srgbClr val="FF3300"/>
                </a:solidFill>
                <a:latin typeface="Comic Sans MS" pitchFamily="66" charset="0"/>
              </a:rPr>
              <a:t>.</a:t>
            </a:r>
            <a:r>
              <a:rPr lang="en-US" sz="1800" i="1" dirty="0">
                <a:solidFill>
                  <a:srgbClr val="FF3300"/>
                </a:solidFill>
                <a:cs typeface="Times New Roman" panose="02020603050405020304" pitchFamily="18" charset="0"/>
              </a:rPr>
              <a:t>.</a:t>
            </a:r>
            <a:endParaRPr lang="en-GB" sz="1800" i="1" dirty="0">
              <a:solidFill>
                <a:srgbClr val="FF3300"/>
              </a:solidFill>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F9DE086A-C554-4D7E-BB59-727657F0214A}"/>
                  </a:ext>
                </a:extLst>
              </p:cNvPr>
              <p:cNvSpPr txBox="1"/>
              <p:nvPr/>
            </p:nvSpPr>
            <p:spPr>
              <a:xfrm>
                <a:off x="6517886" y="5419940"/>
                <a:ext cx="964301" cy="58227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f>
                      <m:fPr>
                        <m:ctrlPr>
                          <a:rPr lang="en-GB"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ctrlPr>
                      </m:fPr>
                      <m:num>
                        <m:r>
                          <a:rPr lang="en-GB" i="1" dirty="0" smtClean="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m:t>𝜋</m:t>
                        </m:r>
                      </m:num>
                      <m:den>
                        <m:r>
                          <a:rPr lang="en-US" b="0"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2</m:t>
                        </m:r>
                      </m:den>
                    </m:f>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27" name="TextBox 26">
                <a:extLst>
                  <a:ext uri="{FF2B5EF4-FFF2-40B4-BE49-F238E27FC236}">
                    <a16:creationId xmlns:a16="http://schemas.microsoft.com/office/drawing/2014/main" id="{F9DE086A-C554-4D7E-BB59-727657F0214A}"/>
                  </a:ext>
                </a:extLst>
              </p:cNvPr>
              <p:cNvSpPr txBox="1">
                <a:spLocks noRot="1" noChangeAspect="1" noMove="1" noResize="1" noEditPoints="1" noAdjustHandles="1" noChangeArrowheads="1" noChangeShapeType="1" noTextEdit="1"/>
              </p:cNvSpPr>
              <p:nvPr/>
            </p:nvSpPr>
            <p:spPr>
              <a:xfrm>
                <a:off x="6517886" y="5419940"/>
                <a:ext cx="964301" cy="582275"/>
              </a:xfrm>
              <a:prstGeom prst="rect">
                <a:avLst/>
              </a:prstGeom>
              <a:blipFill>
                <a:blip r:embed="rId9"/>
                <a:stretch>
                  <a:fillRect l="-9494" t="-2083" b="-8333"/>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66640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8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8" grpId="0"/>
      <p:bldP spid="83" grpId="0"/>
      <p:bldP spid="88" grpId="0"/>
      <p:bldP spid="34" grpId="0"/>
      <p:bldP spid="35" grpId="0"/>
      <p:bldP spid="36" grpId="0"/>
      <p:bldP spid="37" grpId="0"/>
      <p:bldP spid="38" grpId="0"/>
      <p:bldP spid="39" grpId="0"/>
      <p:bldP spid="40" grpId="0"/>
      <p:bldP spid="41" grpId="0"/>
      <p:bldP spid="42" grpId="0"/>
      <p:bldP spid="44" grpId="0"/>
      <p:bldP spid="45" grpId="0"/>
      <p:bldP spid="46" grpId="0"/>
      <p:bldP spid="47" grpId="0"/>
      <p:bldP spid="48"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hlinkClick r:id="rId3"/>
            <a:extLst>
              <a:ext uri="{FF2B5EF4-FFF2-40B4-BE49-F238E27FC236}">
                <a16:creationId xmlns:a16="http://schemas.microsoft.com/office/drawing/2014/main" id="{8413A299-EB52-4B96-B300-23A5126865BC}"/>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hlinkClick r:id="rId3"/>
            <a:extLst>
              <a:ext uri="{FF2B5EF4-FFF2-40B4-BE49-F238E27FC236}">
                <a16:creationId xmlns:a16="http://schemas.microsoft.com/office/drawing/2014/main" id="{DDBEF9FA-4F81-4B17-AA2D-553D6CF14690}"/>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5">
            <a:extLst>
              <a:ext uri="{FF2B5EF4-FFF2-40B4-BE49-F238E27FC236}">
                <a16:creationId xmlns:a16="http://schemas.microsoft.com/office/drawing/2014/main" id="{8F50DD9D-E86D-40C8-94AD-7813331F66C8}"/>
              </a:ext>
            </a:extLst>
          </p:cNvPr>
          <p:cNvSpPr txBox="1">
            <a:spLocks noChangeArrowheads="1"/>
          </p:cNvSpPr>
          <p:nvPr/>
        </p:nvSpPr>
        <p:spPr>
          <a:xfrm>
            <a:off x="597371" y="152799"/>
            <a:ext cx="8229600" cy="618125"/>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fontAlgn="auto">
              <a:spcAft>
                <a:spcPts val="0"/>
              </a:spcAft>
            </a:pPr>
            <a:r>
              <a:rPr lang="en-US" sz="3200" b="1" dirty="0">
                <a:solidFill>
                  <a:schemeClr val="accent1"/>
                </a:solidFill>
                <a:latin typeface="Comic Sans MS" panose="030F0702030302020204" pitchFamily="66" charset="0"/>
                <a:ea typeface="+mn-ea"/>
                <a:cs typeface="+mn-cs"/>
              </a:rPr>
              <a:t>Limits at infinity</a:t>
            </a:r>
          </a:p>
        </p:txBody>
      </p:sp>
      <p:sp>
        <p:nvSpPr>
          <p:cNvPr id="51" name="TextBox 50">
            <a:extLst>
              <a:ext uri="{FF2B5EF4-FFF2-40B4-BE49-F238E27FC236}">
                <a16:creationId xmlns:a16="http://schemas.microsoft.com/office/drawing/2014/main" id="{9120FDEE-6FBD-4F01-A5B2-07628E7A41B1}"/>
              </a:ext>
            </a:extLst>
          </p:cNvPr>
          <p:cNvSpPr txBox="1"/>
          <p:nvPr/>
        </p:nvSpPr>
        <p:spPr>
          <a:xfrm>
            <a:off x="317028" y="760085"/>
            <a:ext cx="4367513" cy="461665"/>
          </a:xfrm>
          <a:prstGeom prst="rect">
            <a:avLst/>
          </a:prstGeom>
          <a:noFill/>
        </p:spPr>
        <p:txBody>
          <a:bodyPr wrap="square" rtlCol="0">
            <a:spAutoFit/>
          </a:bodyPr>
          <a:lstStyle/>
          <a:p>
            <a:r>
              <a:rPr lang="en-US" dirty="0">
                <a:solidFill>
                  <a:schemeClr val="tx2"/>
                </a:solidFill>
                <a:latin typeface="Comic Sans MS" pitchFamily="66" charset="0"/>
                <a:ea typeface="+mj-ea"/>
                <a:cs typeface="+mj-cs"/>
              </a:rPr>
              <a:t>Evaluate the following limit</a:t>
            </a:r>
            <a:endParaRPr lang="en-GB" dirty="0">
              <a:solidFill>
                <a:schemeClr val="tx2"/>
              </a:solidFill>
              <a:latin typeface="Comic Sans MS" pitchFamily="66" charset="0"/>
              <a:ea typeface="+mj-ea"/>
              <a:cs typeface="+mj-cs"/>
            </a:endParaRPr>
          </a:p>
        </p:txBody>
      </p:sp>
      <mc:AlternateContent xmlns:mc="http://schemas.openxmlformats.org/markup-compatibility/2006" xmlns:a14="http://schemas.microsoft.com/office/drawing/2010/main">
        <mc:Choice Requires="a14">
          <p:sp>
            <p:nvSpPr>
              <p:cNvPr id="52" name="Rectangle 51">
                <a:extLst>
                  <a:ext uri="{FF2B5EF4-FFF2-40B4-BE49-F238E27FC236}">
                    <a16:creationId xmlns:a16="http://schemas.microsoft.com/office/drawing/2014/main" id="{60C2426D-F3E6-4F97-9AA0-143B016A05DF}"/>
                  </a:ext>
                </a:extLst>
              </p:cNvPr>
              <p:cNvSpPr/>
              <p:nvPr/>
            </p:nvSpPr>
            <p:spPr>
              <a:xfrm>
                <a:off x="4588929" y="535249"/>
                <a:ext cx="2226314"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sSup>
                                <m:sSupPr>
                                  <m:ctrlPr>
                                    <a:rPr lang="en-GB" sz="2400" i="1" smtClean="0">
                                      <a:solidFill>
                                        <a:schemeClr val="tx2"/>
                                      </a:solidFill>
                                      <a:latin typeface="Cambria Math" panose="02040503050406030204" pitchFamily="18" charset="0"/>
                                    </a:rPr>
                                  </m:ctrlPr>
                                </m:sSupPr>
                                <m:e>
                                  <m:r>
                                    <a:rPr lang="en-US" sz="2400" b="0" i="1" smtClean="0">
                                      <a:solidFill>
                                        <a:schemeClr val="tx2"/>
                                      </a:solidFill>
                                      <a:latin typeface="Cambria Math" panose="02040503050406030204" pitchFamily="18" charset="0"/>
                                    </a:rPr>
                                    <m:t>0</m:t>
                                  </m:r>
                                </m:e>
                                <m:sup>
                                  <m:r>
                                    <a:rPr lang="en-US" sz="2400" b="0" i="1" smtClean="0">
                                      <a:solidFill>
                                        <a:schemeClr val="tx2"/>
                                      </a:solidFill>
                                      <a:latin typeface="Cambria Math" panose="02040503050406030204" pitchFamily="18" charset="0"/>
                                    </a:rPr>
                                    <m:t>−</m:t>
                                  </m:r>
                                </m:sup>
                              </m:sSup>
                            </m:lim>
                          </m:limLow>
                        </m:fName>
                        <m:e>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d>
                            <m:dPr>
                              <m:ctrlPr>
                                <a:rPr lang="en-US" i="1" smtClean="0">
                                  <a:solidFill>
                                    <a:schemeClr val="tx2"/>
                                  </a:solidFill>
                                  <a:latin typeface="Cambria Math" panose="02040503050406030204" pitchFamily="18" charset="0"/>
                                </a:rPr>
                              </m:ctrlPr>
                            </m:dPr>
                            <m:e>
                              <m:f>
                                <m:fPr>
                                  <m:ctrlPr>
                                    <a:rPr lang="en-US" i="1">
                                      <a:solidFill>
                                        <a:schemeClr val="tx2"/>
                                      </a:solidFill>
                                      <a:latin typeface="Cambria Math" panose="02040503050406030204" pitchFamily="18" charset="0"/>
                                    </a:rPr>
                                  </m:ctrlPr>
                                </m:fPr>
                                <m:num>
                                  <m:r>
                                    <a:rPr lang="en-US" i="1">
                                      <a:solidFill>
                                        <a:schemeClr val="tx2"/>
                                      </a:solidFill>
                                      <a:latin typeface="Cambria Math" panose="02040503050406030204" pitchFamily="18" charset="0"/>
                                    </a:rPr>
                                    <m:t>1</m:t>
                                  </m:r>
                                </m:num>
                                <m:den>
                                  <m:r>
                                    <a:rPr lang="en-US" i="1">
                                      <a:solidFill>
                                        <a:schemeClr val="tx2"/>
                                      </a:solidFill>
                                      <a:latin typeface="Cambria Math" panose="02040503050406030204" pitchFamily="18" charset="0"/>
                                    </a:rPr>
                                    <m:t>𝑥</m:t>
                                  </m:r>
                                </m:den>
                              </m:f>
                            </m:e>
                          </m:d>
                        </m:e>
                      </m:func>
                    </m:oMath>
                  </m:oMathPara>
                </a14:m>
                <a:endParaRPr lang="en-GB" sz="2400" dirty="0"/>
              </a:p>
            </p:txBody>
          </p:sp>
        </mc:Choice>
        <mc:Fallback xmlns="">
          <p:sp>
            <p:nvSpPr>
              <p:cNvPr id="52" name="Rectangle 51">
                <a:extLst>
                  <a:ext uri="{FF2B5EF4-FFF2-40B4-BE49-F238E27FC236}">
                    <a16:creationId xmlns:a16="http://schemas.microsoft.com/office/drawing/2014/main" id="{60C2426D-F3E6-4F97-9AA0-143B016A05DF}"/>
                  </a:ext>
                </a:extLst>
              </p:cNvPr>
              <p:cNvSpPr>
                <a:spLocks noRot="1" noChangeAspect="1" noMove="1" noResize="1" noEditPoints="1" noAdjustHandles="1" noChangeArrowheads="1" noChangeShapeType="1" noTextEdit="1"/>
              </p:cNvSpPr>
              <p:nvPr/>
            </p:nvSpPr>
            <p:spPr>
              <a:xfrm>
                <a:off x="4588929" y="535249"/>
                <a:ext cx="2226314" cy="922176"/>
              </a:xfrm>
              <a:prstGeom prst="rect">
                <a:avLst/>
              </a:prstGeom>
              <a:blipFill>
                <a:blip r:embed="rId4"/>
                <a:stretch>
                  <a:fillRect/>
                </a:stretch>
              </a:blipFill>
            </p:spPr>
            <p:txBody>
              <a:bodyPr/>
              <a:lstStyle/>
              <a:p>
                <a:r>
                  <a:rPr lang="en-GB">
                    <a:noFill/>
                  </a:rPr>
                  <a:t> </a:t>
                </a:r>
              </a:p>
            </p:txBody>
          </p:sp>
        </mc:Fallback>
      </mc:AlternateContent>
      <p:sp>
        <p:nvSpPr>
          <p:cNvPr id="53" name="40 Rectángulo">
            <a:extLst>
              <a:ext uri="{FF2B5EF4-FFF2-40B4-BE49-F238E27FC236}">
                <a16:creationId xmlns:a16="http://schemas.microsoft.com/office/drawing/2014/main" id="{9D222B2F-0143-4F82-B2F4-DF48D23EFD39}"/>
              </a:ext>
            </a:extLst>
          </p:cNvPr>
          <p:cNvSpPr/>
          <p:nvPr/>
        </p:nvSpPr>
        <p:spPr>
          <a:xfrm>
            <a:off x="195706" y="1433330"/>
            <a:ext cx="8599935" cy="646331"/>
          </a:xfrm>
          <a:prstGeom prst="rect">
            <a:avLst/>
          </a:prstGeom>
        </p:spPr>
        <p:txBody>
          <a:bodyPr wrap="square">
            <a:spAutoFit/>
          </a:bodyPr>
          <a:lstStyle/>
          <a:p>
            <a:r>
              <a:rPr lang="en-US" sz="1800" dirty="0">
                <a:solidFill>
                  <a:srgbClr val="FF3300"/>
                </a:solidFill>
                <a:latin typeface="Comic Sans MS" pitchFamily="66" charset="0"/>
              </a:rPr>
              <a:t>Even though this limit is not a limit at infinity we’re still looking at the same basic idea here. </a:t>
            </a:r>
            <a:endParaRPr lang="en-GB" sz="1800" dirty="0">
              <a:solidFill>
                <a:srgbClr val="FF3300"/>
              </a:solidFill>
              <a:latin typeface="Comic Sans MS" pitchFamily="66" charset="0"/>
            </a:endParaRPr>
          </a:p>
        </p:txBody>
      </p:sp>
      <p:sp>
        <p:nvSpPr>
          <p:cNvPr id="35" name="40 Rectángulo">
            <a:extLst>
              <a:ext uri="{FF2B5EF4-FFF2-40B4-BE49-F238E27FC236}">
                <a16:creationId xmlns:a16="http://schemas.microsoft.com/office/drawing/2014/main" id="{7197FD23-72DD-481E-99AC-83BEE70CC0CB}"/>
              </a:ext>
            </a:extLst>
          </p:cNvPr>
          <p:cNvSpPr/>
          <p:nvPr/>
        </p:nvSpPr>
        <p:spPr>
          <a:xfrm>
            <a:off x="195537" y="3400807"/>
            <a:ext cx="8599935" cy="646331"/>
          </a:xfrm>
          <a:prstGeom prst="rect">
            <a:avLst/>
          </a:prstGeom>
        </p:spPr>
        <p:txBody>
          <a:bodyPr wrap="square">
            <a:spAutoFit/>
          </a:bodyPr>
          <a:lstStyle/>
          <a:p>
            <a:r>
              <a:rPr lang="en-US" sz="1800" dirty="0">
                <a:solidFill>
                  <a:srgbClr val="FF3300"/>
                </a:solidFill>
                <a:latin typeface="Comic Sans MS" pitchFamily="66" charset="0"/>
              </a:rPr>
              <a:t>So, since the argument goes to minus infinity in the limit, we know that this limit must be,</a:t>
            </a:r>
            <a:endParaRPr lang="en-GB" sz="1800" dirty="0">
              <a:solidFill>
                <a:srgbClr val="FF3300"/>
              </a:solidFill>
              <a:latin typeface="Comic Sans MS" pitchFamily="66" charset="0"/>
            </a:endParaRP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F9DE086A-C554-4D7E-BB59-727657F0214A}"/>
                  </a:ext>
                </a:extLst>
              </p:cNvPr>
              <p:cNvSpPr txBox="1"/>
              <p:nvPr/>
            </p:nvSpPr>
            <p:spPr>
              <a:xfrm>
                <a:off x="5463728" y="4177194"/>
                <a:ext cx="964301" cy="582275"/>
              </a:xfrm>
              <a:prstGeom prst="rect">
                <a:avLst/>
              </a:prstGeom>
              <a:noFill/>
            </p:spPr>
            <p:txBody>
              <a:bodyPr wrap="square" rtlCol="0">
                <a:spAutoFit/>
              </a:bodyPr>
              <a:lstStyle/>
              <a:p>
                <a:r>
                  <a:rPr lang="en-GB" dirty="0">
                    <a:solidFill>
                      <a:schemeClr val="tx2"/>
                    </a:solidFill>
                    <a:cs typeface="Times New Roman" panose="02020603050405020304" pitchFamily="18" charset="0"/>
                    <a:sym typeface="Symbol" panose="05050102010706020507" pitchFamily="18" charset="2"/>
                  </a:rPr>
                  <a:t>= </a:t>
                </a:r>
                <a14:m>
                  <m:oMath xmlns:m="http://schemas.openxmlformats.org/officeDocument/2006/math">
                    <m:r>
                      <a:rPr lang="en-US" b="0" i="0"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m:t>
                    </m:r>
                    <m:f>
                      <m:fPr>
                        <m:ctrlPr>
                          <a:rPr lang="en-GB"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ctrlPr>
                      </m:fPr>
                      <m:num>
                        <m:r>
                          <a:rPr lang="en-GB" i="1" dirty="0" smtClean="0">
                            <a:solidFill>
                              <a:schemeClr val="tx2"/>
                            </a:solidFill>
                            <a:latin typeface="Cambria Math" panose="02040503050406030204" pitchFamily="18" charset="0"/>
                            <a:ea typeface="Cambria Math" panose="02040503050406030204" pitchFamily="18" charset="0"/>
                            <a:cs typeface="Times New Roman" panose="02020603050405020304" pitchFamily="18" charset="0"/>
                            <a:sym typeface="Symbol" panose="05050102010706020507" pitchFamily="18" charset="2"/>
                          </a:rPr>
                          <m:t>𝜋</m:t>
                        </m:r>
                      </m:num>
                      <m:den>
                        <m:r>
                          <a:rPr lang="en-US" b="0" i="1" dirty="0" smtClean="0">
                            <a:solidFill>
                              <a:schemeClr val="tx2"/>
                            </a:solidFill>
                            <a:latin typeface="Cambria Math" panose="02040503050406030204" pitchFamily="18" charset="0"/>
                            <a:cs typeface="Times New Roman" panose="02020603050405020304" pitchFamily="18" charset="0"/>
                            <a:sym typeface="Symbol" panose="05050102010706020507" pitchFamily="18" charset="2"/>
                          </a:rPr>
                          <m:t>2</m:t>
                        </m:r>
                      </m:den>
                    </m:f>
                  </m:oMath>
                </a14:m>
                <a:endParaRPr lang="en-GB" sz="2400" dirty="0">
                  <a:solidFill>
                    <a:schemeClr val="tx2"/>
                  </a:solidFill>
                  <a:latin typeface="Times New Roman" panose="02020603050405020304" pitchFamily="18" charset="0"/>
                  <a:cs typeface="Times New Roman" panose="02020603050405020304" pitchFamily="18" charset="0"/>
                </a:endParaRPr>
              </a:p>
            </p:txBody>
          </p:sp>
        </mc:Choice>
        <mc:Fallback xmlns="">
          <p:sp>
            <p:nvSpPr>
              <p:cNvPr id="27" name="TextBox 26">
                <a:extLst>
                  <a:ext uri="{FF2B5EF4-FFF2-40B4-BE49-F238E27FC236}">
                    <a16:creationId xmlns:a16="http://schemas.microsoft.com/office/drawing/2014/main" id="{F9DE086A-C554-4D7E-BB59-727657F0214A}"/>
                  </a:ext>
                </a:extLst>
              </p:cNvPr>
              <p:cNvSpPr txBox="1">
                <a:spLocks noRot="1" noChangeAspect="1" noMove="1" noResize="1" noEditPoints="1" noAdjustHandles="1" noChangeArrowheads="1" noChangeShapeType="1" noTextEdit="1"/>
              </p:cNvSpPr>
              <p:nvPr/>
            </p:nvSpPr>
            <p:spPr>
              <a:xfrm>
                <a:off x="5463728" y="4177194"/>
                <a:ext cx="964301" cy="582275"/>
              </a:xfrm>
              <a:prstGeom prst="rect">
                <a:avLst/>
              </a:prstGeom>
              <a:blipFill>
                <a:blip r:embed="rId5"/>
                <a:stretch>
                  <a:fillRect l="-9494" t="-2083" b="-8333"/>
                </a:stretch>
              </a:blipFill>
            </p:spPr>
            <p:txBody>
              <a:bodyPr/>
              <a:lstStyle/>
              <a:p>
                <a:r>
                  <a:rPr lang="en-GB">
                    <a:noFill/>
                  </a:rPr>
                  <a:t> </a:t>
                </a:r>
              </a:p>
            </p:txBody>
          </p:sp>
        </mc:Fallback>
      </mc:AlternateContent>
      <p:sp>
        <p:nvSpPr>
          <p:cNvPr id="28" name="TextBox 27">
            <a:extLst>
              <a:ext uri="{FF2B5EF4-FFF2-40B4-BE49-F238E27FC236}">
                <a16:creationId xmlns:a16="http://schemas.microsoft.com/office/drawing/2014/main" id="{AFDB2470-4428-484C-A931-8C8FC6FBBB65}"/>
              </a:ext>
            </a:extLst>
          </p:cNvPr>
          <p:cNvSpPr txBox="1"/>
          <p:nvPr/>
        </p:nvSpPr>
        <p:spPr>
          <a:xfrm>
            <a:off x="195537" y="2084568"/>
            <a:ext cx="8478613" cy="646331"/>
          </a:xfrm>
          <a:prstGeom prst="rect">
            <a:avLst/>
          </a:prstGeom>
          <a:noFill/>
        </p:spPr>
        <p:txBody>
          <a:bodyPr wrap="square">
            <a:spAutoFit/>
          </a:bodyPr>
          <a:lstStyle/>
          <a:p>
            <a:r>
              <a:rPr lang="en-US" sz="1800" dirty="0">
                <a:solidFill>
                  <a:srgbClr val="FF3300"/>
                </a:solidFill>
                <a:latin typeface="Comic Sans MS" pitchFamily="66" charset="0"/>
              </a:rPr>
              <a:t>We know from the Infinite Limits section that we have the following limit for the argument of this inverse tangent,</a:t>
            </a:r>
            <a:endParaRPr lang="en-GB" sz="1800" dirty="0">
              <a:solidFill>
                <a:srgbClr val="FF3300"/>
              </a:solidFill>
              <a:latin typeface="Comic Sans MS" pitchFamily="66" charset="0"/>
            </a:endParaRPr>
          </a:p>
        </p:txBody>
      </p:sp>
      <p:sp>
        <p:nvSpPr>
          <p:cNvPr id="29" name="TextBox 28">
            <a:extLst>
              <a:ext uri="{FF2B5EF4-FFF2-40B4-BE49-F238E27FC236}">
                <a16:creationId xmlns:a16="http://schemas.microsoft.com/office/drawing/2014/main" id="{20696730-EC4D-46D6-968D-52ABA7327AD9}"/>
              </a:ext>
            </a:extLst>
          </p:cNvPr>
          <p:cNvSpPr txBox="1"/>
          <p:nvPr/>
        </p:nvSpPr>
        <p:spPr>
          <a:xfrm>
            <a:off x="5500715" y="2734650"/>
            <a:ext cx="872010" cy="461665"/>
          </a:xfrm>
          <a:prstGeom prst="rect">
            <a:avLst/>
          </a:prstGeom>
          <a:noFill/>
        </p:spPr>
        <p:txBody>
          <a:bodyPr wrap="square">
            <a:spAutoFit/>
          </a:bodyPr>
          <a:lstStyle/>
          <a:p>
            <a:r>
              <a:rPr lang="en-US" sz="2400" dirty="0">
                <a:solidFill>
                  <a:schemeClr val="tx2"/>
                </a:solidFill>
                <a:cs typeface="Times New Roman" panose="02020603050405020304" pitchFamily="18" charset="0"/>
              </a:rPr>
              <a:t>= </a:t>
            </a:r>
            <a:r>
              <a:rPr lang="en-GB" dirty="0">
                <a:solidFill>
                  <a:schemeClr val="tx2"/>
                </a:solidFill>
                <a:cs typeface="Times New Roman" panose="02020603050405020304" pitchFamily="18" charset="0"/>
                <a:sym typeface="Symbol" panose="05050102010706020507" pitchFamily="18" charset="2"/>
              </a:rPr>
              <a:t>–</a:t>
            </a:r>
            <a:r>
              <a:rPr lang="en-US" sz="2400" dirty="0">
                <a:solidFill>
                  <a:schemeClr val="tx2"/>
                </a:solidFill>
                <a:cs typeface="Times New Roman" panose="02020603050405020304" pitchFamily="18" charset="0"/>
              </a:rPr>
              <a:t>∞</a:t>
            </a:r>
            <a:endParaRPr lang="en-GB"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B0E24855-E890-4A3B-9AD7-F91F19EC2722}"/>
                  </a:ext>
                </a:extLst>
              </p:cNvPr>
              <p:cNvSpPr txBox="1"/>
              <p:nvPr/>
            </p:nvSpPr>
            <p:spPr>
              <a:xfrm>
                <a:off x="4377965" y="2573252"/>
                <a:ext cx="1324121" cy="786241"/>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limLow>
                        <m:limLowPr>
                          <m:ctrlPr>
                            <a:rPr lang="en-US" sz="2400" b="0" i="1" smtClean="0">
                              <a:solidFill>
                                <a:schemeClr val="tx2"/>
                              </a:solidFill>
                              <a:latin typeface="Cambria Math" panose="02040503050406030204" pitchFamily="18" charset="0"/>
                            </a:rPr>
                          </m:ctrlPr>
                        </m:limLowPr>
                        <m:e>
                          <m:r>
                            <m:rPr>
                              <m:sty m:val="p"/>
                            </m:rPr>
                            <a:rPr lang="en-US" sz="2400" b="0" i="0" smtClean="0">
                              <a:solidFill>
                                <a:schemeClr val="tx2"/>
                              </a:solidFill>
                              <a:latin typeface="Cambria Math" panose="02040503050406030204" pitchFamily="18" charset="0"/>
                            </a:rPr>
                            <m:t>lim</m:t>
                          </m:r>
                        </m:e>
                        <m:lim>
                          <m:r>
                            <a:rPr lang="en-US" sz="2400" b="0" i="1" smtClean="0">
                              <a:solidFill>
                                <a:schemeClr val="tx2"/>
                              </a:solidFill>
                              <a:latin typeface="Cambria Math" panose="02040503050406030204" pitchFamily="18" charset="0"/>
                            </a:rPr>
                            <m:t>𝑥</m:t>
                          </m:r>
                          <m:r>
                            <a:rPr lang="en-US" sz="2400" b="0" i="1" smtClean="0">
                              <a:solidFill>
                                <a:schemeClr val="tx2"/>
                              </a:solidFill>
                              <a:latin typeface="Cambria Math" panose="02040503050406030204" pitchFamily="18" charset="0"/>
                            </a:rPr>
                            <m:t>→</m:t>
                          </m:r>
                          <m:sSup>
                            <m:sSupPr>
                              <m:ctrlPr>
                                <a:rPr lang="en-GB" i="1">
                                  <a:solidFill>
                                    <a:schemeClr val="tx2"/>
                                  </a:solidFill>
                                  <a:latin typeface="Cambria Math" panose="02040503050406030204" pitchFamily="18" charset="0"/>
                                </a:rPr>
                              </m:ctrlPr>
                            </m:sSupPr>
                            <m:e>
                              <m:r>
                                <a:rPr lang="en-US" i="1">
                                  <a:solidFill>
                                    <a:schemeClr val="tx2"/>
                                  </a:solidFill>
                                  <a:latin typeface="Cambria Math" panose="02040503050406030204" pitchFamily="18" charset="0"/>
                                </a:rPr>
                                <m:t>0</m:t>
                              </m:r>
                            </m:e>
                            <m:sup>
                              <m:r>
                                <a:rPr lang="en-US" i="1">
                                  <a:solidFill>
                                    <a:schemeClr val="tx2"/>
                                  </a:solidFill>
                                  <a:latin typeface="Cambria Math" panose="02040503050406030204" pitchFamily="18" charset="0"/>
                                </a:rPr>
                                <m:t>−</m:t>
                              </m:r>
                            </m:sup>
                          </m:sSup>
                        </m:lim>
                      </m:limLow>
                      <m:f>
                        <m:fPr>
                          <m:ctrlPr>
                            <a:rPr lang="en-US" i="1">
                              <a:solidFill>
                                <a:schemeClr val="tx2"/>
                              </a:solidFill>
                              <a:latin typeface="Cambria Math" panose="02040503050406030204" pitchFamily="18" charset="0"/>
                            </a:rPr>
                          </m:ctrlPr>
                        </m:fPr>
                        <m:num>
                          <m:r>
                            <a:rPr lang="en-US" i="1">
                              <a:solidFill>
                                <a:schemeClr val="tx2"/>
                              </a:solidFill>
                              <a:latin typeface="Cambria Math" panose="02040503050406030204" pitchFamily="18" charset="0"/>
                            </a:rPr>
                            <m:t>1</m:t>
                          </m:r>
                        </m:num>
                        <m:den>
                          <m:r>
                            <a:rPr lang="en-US" i="1">
                              <a:solidFill>
                                <a:schemeClr val="tx2"/>
                              </a:solidFill>
                              <a:latin typeface="Cambria Math" panose="02040503050406030204" pitchFamily="18" charset="0"/>
                            </a:rPr>
                            <m:t>𝑥</m:t>
                          </m:r>
                        </m:den>
                      </m:f>
                    </m:oMath>
                  </m:oMathPara>
                </a14:m>
                <a:endParaRPr lang="en-GB" dirty="0"/>
              </a:p>
            </p:txBody>
          </p:sp>
        </mc:Choice>
        <mc:Fallback xmlns="">
          <p:sp>
            <p:nvSpPr>
              <p:cNvPr id="30" name="TextBox 29">
                <a:extLst>
                  <a:ext uri="{FF2B5EF4-FFF2-40B4-BE49-F238E27FC236}">
                    <a16:creationId xmlns:a16="http://schemas.microsoft.com/office/drawing/2014/main" id="{B0E24855-E890-4A3B-9AD7-F91F19EC2722}"/>
                  </a:ext>
                </a:extLst>
              </p:cNvPr>
              <p:cNvSpPr txBox="1">
                <a:spLocks noRot="1" noChangeAspect="1" noMove="1" noResize="1" noEditPoints="1" noAdjustHandles="1" noChangeArrowheads="1" noChangeShapeType="1" noTextEdit="1"/>
              </p:cNvSpPr>
              <p:nvPr/>
            </p:nvSpPr>
            <p:spPr>
              <a:xfrm>
                <a:off x="4377965" y="2573252"/>
                <a:ext cx="1324121" cy="786241"/>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1" name="Rectangle 30">
                <a:extLst>
                  <a:ext uri="{FF2B5EF4-FFF2-40B4-BE49-F238E27FC236}">
                    <a16:creationId xmlns:a16="http://schemas.microsoft.com/office/drawing/2014/main" id="{46629CCE-42B2-47C1-9D92-B90B70E91D04}"/>
                  </a:ext>
                </a:extLst>
              </p:cNvPr>
              <p:cNvSpPr/>
              <p:nvPr/>
            </p:nvSpPr>
            <p:spPr>
              <a:xfrm>
                <a:off x="3264808" y="4017823"/>
                <a:ext cx="2226314" cy="9221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unc>
                        <m:funcPr>
                          <m:ctrlPr>
                            <a:rPr lang="en-GB" sz="2400" i="1" smtClean="0">
                              <a:solidFill>
                                <a:schemeClr val="tx2"/>
                              </a:solidFill>
                              <a:latin typeface="Cambria Math" panose="02040503050406030204" pitchFamily="18" charset="0"/>
                            </a:rPr>
                          </m:ctrlPr>
                        </m:funcPr>
                        <m:fName>
                          <m:limLow>
                            <m:limLowPr>
                              <m:ctrlPr>
                                <a:rPr lang="en-GB" sz="2400" i="1">
                                  <a:solidFill>
                                    <a:schemeClr val="tx2"/>
                                  </a:solidFill>
                                  <a:latin typeface="Cambria Math" panose="02040503050406030204" pitchFamily="18" charset="0"/>
                                </a:rPr>
                              </m:ctrlPr>
                            </m:limLowPr>
                            <m:e>
                              <m:r>
                                <m:rPr>
                                  <m:sty m:val="p"/>
                                </m:rPr>
                                <a:rPr lang="en-GB" sz="2400">
                                  <a:solidFill>
                                    <a:schemeClr val="tx2"/>
                                  </a:solidFill>
                                  <a:latin typeface="Cambria Math" panose="02040503050406030204" pitchFamily="18" charset="0"/>
                                </a:rPr>
                                <m:t>lim</m:t>
                              </m:r>
                            </m:e>
                            <m:lim>
                              <m:r>
                                <a:rPr lang="en-US" sz="2400" i="1">
                                  <a:solidFill>
                                    <a:schemeClr val="tx2"/>
                                  </a:solidFill>
                                  <a:latin typeface="Cambria Math" panose="02040503050406030204" pitchFamily="18" charset="0"/>
                                </a:rPr>
                                <m:t>𝑥</m:t>
                              </m:r>
                              <m:r>
                                <a:rPr lang="en-GB" sz="2400" i="1">
                                  <a:solidFill>
                                    <a:schemeClr val="tx2"/>
                                  </a:solidFill>
                                  <a:latin typeface="Cambria Math" panose="02040503050406030204" pitchFamily="18" charset="0"/>
                                </a:rPr>
                                <m:t>→</m:t>
                              </m:r>
                              <m:sSup>
                                <m:sSupPr>
                                  <m:ctrlPr>
                                    <a:rPr lang="en-GB" sz="2400" i="1" smtClean="0">
                                      <a:solidFill>
                                        <a:schemeClr val="tx2"/>
                                      </a:solidFill>
                                      <a:latin typeface="Cambria Math" panose="02040503050406030204" pitchFamily="18" charset="0"/>
                                    </a:rPr>
                                  </m:ctrlPr>
                                </m:sSupPr>
                                <m:e>
                                  <m:r>
                                    <a:rPr lang="en-US" sz="2400" b="0" i="1" smtClean="0">
                                      <a:solidFill>
                                        <a:schemeClr val="tx2"/>
                                      </a:solidFill>
                                      <a:latin typeface="Cambria Math" panose="02040503050406030204" pitchFamily="18" charset="0"/>
                                    </a:rPr>
                                    <m:t>0</m:t>
                                  </m:r>
                                </m:e>
                                <m:sup>
                                  <m:r>
                                    <a:rPr lang="en-US" sz="2400" b="0" i="1" smtClean="0">
                                      <a:solidFill>
                                        <a:schemeClr val="tx2"/>
                                      </a:solidFill>
                                      <a:latin typeface="Cambria Math" panose="02040503050406030204" pitchFamily="18" charset="0"/>
                                    </a:rPr>
                                    <m:t>−</m:t>
                                  </m:r>
                                </m:sup>
                              </m:sSup>
                            </m:lim>
                          </m:limLow>
                        </m:fName>
                        <m:e>
                          <m:sSup>
                            <m:sSupPr>
                              <m:ctrlPr>
                                <a:rPr lang="en-US" i="1">
                                  <a:solidFill>
                                    <a:schemeClr val="tx2"/>
                                  </a:solidFill>
                                  <a:latin typeface="Cambria Math" panose="02040503050406030204" pitchFamily="18" charset="0"/>
                                </a:rPr>
                              </m:ctrlPr>
                            </m:sSupPr>
                            <m:e>
                              <m:r>
                                <m:rPr>
                                  <m:sty m:val="p"/>
                                </m:rPr>
                                <a:rPr lang="en-US">
                                  <a:solidFill>
                                    <a:schemeClr val="tx2"/>
                                  </a:solidFill>
                                  <a:latin typeface="Cambria Math" panose="02040503050406030204" pitchFamily="18" charset="0"/>
                                </a:rPr>
                                <m:t>tan</m:t>
                              </m:r>
                            </m:e>
                            <m:sup>
                              <m:r>
                                <a:rPr lang="en-US" i="1">
                                  <a:solidFill>
                                    <a:schemeClr val="tx2"/>
                                  </a:solidFill>
                                  <a:latin typeface="Cambria Math" panose="02040503050406030204" pitchFamily="18" charset="0"/>
                                </a:rPr>
                                <m:t>−1</m:t>
                              </m:r>
                            </m:sup>
                          </m:sSup>
                          <m:d>
                            <m:dPr>
                              <m:ctrlPr>
                                <a:rPr lang="en-US" i="1" smtClean="0">
                                  <a:solidFill>
                                    <a:schemeClr val="tx2"/>
                                  </a:solidFill>
                                  <a:latin typeface="Cambria Math" panose="02040503050406030204" pitchFamily="18" charset="0"/>
                                </a:rPr>
                              </m:ctrlPr>
                            </m:dPr>
                            <m:e>
                              <m:f>
                                <m:fPr>
                                  <m:ctrlPr>
                                    <a:rPr lang="en-US" i="1">
                                      <a:solidFill>
                                        <a:schemeClr val="tx2"/>
                                      </a:solidFill>
                                      <a:latin typeface="Cambria Math" panose="02040503050406030204" pitchFamily="18" charset="0"/>
                                    </a:rPr>
                                  </m:ctrlPr>
                                </m:fPr>
                                <m:num>
                                  <m:r>
                                    <a:rPr lang="en-US" i="1">
                                      <a:solidFill>
                                        <a:schemeClr val="tx2"/>
                                      </a:solidFill>
                                      <a:latin typeface="Cambria Math" panose="02040503050406030204" pitchFamily="18" charset="0"/>
                                    </a:rPr>
                                    <m:t>1</m:t>
                                  </m:r>
                                </m:num>
                                <m:den>
                                  <m:r>
                                    <a:rPr lang="en-US" i="1">
                                      <a:solidFill>
                                        <a:schemeClr val="tx2"/>
                                      </a:solidFill>
                                      <a:latin typeface="Cambria Math" panose="02040503050406030204" pitchFamily="18" charset="0"/>
                                    </a:rPr>
                                    <m:t>𝑥</m:t>
                                  </m:r>
                                </m:den>
                              </m:f>
                            </m:e>
                          </m:d>
                        </m:e>
                      </m:func>
                    </m:oMath>
                  </m:oMathPara>
                </a14:m>
                <a:endParaRPr lang="en-GB" sz="2400" dirty="0"/>
              </a:p>
            </p:txBody>
          </p:sp>
        </mc:Choice>
        <mc:Fallback xmlns="">
          <p:sp>
            <p:nvSpPr>
              <p:cNvPr id="31" name="Rectangle 30">
                <a:extLst>
                  <a:ext uri="{FF2B5EF4-FFF2-40B4-BE49-F238E27FC236}">
                    <a16:creationId xmlns:a16="http://schemas.microsoft.com/office/drawing/2014/main" id="{46629CCE-42B2-47C1-9D92-B90B70E91D04}"/>
                  </a:ext>
                </a:extLst>
              </p:cNvPr>
              <p:cNvSpPr>
                <a:spLocks noRot="1" noChangeAspect="1" noMove="1" noResize="1" noEditPoints="1" noAdjustHandles="1" noChangeArrowheads="1" noChangeShapeType="1" noTextEdit="1"/>
              </p:cNvSpPr>
              <p:nvPr/>
            </p:nvSpPr>
            <p:spPr>
              <a:xfrm>
                <a:off x="3264808" y="4017823"/>
                <a:ext cx="2226314" cy="922176"/>
              </a:xfrm>
              <a:prstGeom prst="rect">
                <a:avLst/>
              </a:prstGeom>
              <a:blipFill>
                <a:blip r:embed="rId7"/>
                <a:stretch>
                  <a:fillRect/>
                </a:stretch>
              </a:blipFill>
            </p:spPr>
            <p:txBody>
              <a:bodyPr/>
              <a:lstStyle/>
              <a:p>
                <a:r>
                  <a:rPr lang="en-GB">
                    <a:noFill/>
                  </a:rPr>
                  <a:t> </a:t>
                </a:r>
              </a:p>
            </p:txBody>
          </p:sp>
        </mc:Fallback>
      </mc:AlternateContent>
    </p:spTree>
    <p:custDataLst>
      <p:tags r:id="rId1"/>
    </p:custDataLst>
    <p:extLst>
      <p:ext uri="{BB962C8B-B14F-4D97-AF65-F5344CB8AC3E}">
        <p14:creationId xmlns:p14="http://schemas.microsoft.com/office/powerpoint/2010/main" val="290842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35" grpId="0"/>
      <p:bldP spid="27" grpId="0"/>
      <p:bldP spid="28" grpId="0"/>
      <p:bldP spid="29" grpId="0"/>
      <p:bldP spid="30" grpId="0"/>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2|0.4|0.2|0.3|0.1|0.4"/>
</p:tagLst>
</file>

<file path=ppt/tags/tag2.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0.4"/>
</p:tagLst>
</file>

<file path=ppt/tags/tag4.xml><?xml version="1.0" encoding="utf-8"?>
<p:tagLst xmlns:a="http://schemas.openxmlformats.org/drawingml/2006/main" xmlns:r="http://schemas.openxmlformats.org/officeDocument/2006/relationships" xmlns:p="http://schemas.openxmlformats.org/presentationml/2006/main">
  <p:tag name="TIMING" val="|0.4"/>
</p:tagLst>
</file>

<file path=ppt/tags/tag5.xml><?xml version="1.0" encoding="utf-8"?>
<p:tagLst xmlns:a="http://schemas.openxmlformats.org/drawingml/2006/main" xmlns:r="http://schemas.openxmlformats.org/officeDocument/2006/relationships" xmlns:p="http://schemas.openxmlformats.org/presentationml/2006/main">
  <p:tag name="TIMING" val="|0.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4_IBAA</Template>
  <TotalTime>7089</TotalTime>
  <Words>825</Words>
  <Application>Microsoft Office PowerPoint</Application>
  <PresentationFormat>On-screen Show (4:3)</PresentationFormat>
  <Paragraphs>146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Cambria Math</vt:lpstr>
      <vt:lpstr>Comic Sans MS</vt:lpstr>
      <vt:lpstr>Times New Roman</vt:lpstr>
      <vt:lpstr>Wingdings 2</vt:lpstr>
      <vt:lpstr>Theme1</vt:lpstr>
      <vt:lpstr>Limits at Infinity - transcendental functions</vt:lpstr>
      <vt:lpstr>Limits at infinity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Limits and convergence</dc:title>
  <dc:creator>Mathssupport</dc:creator>
  <cp:lastModifiedBy>Orlando Hurtado</cp:lastModifiedBy>
  <cp:revision>235</cp:revision>
  <dcterms:created xsi:type="dcterms:W3CDTF">2016-09-16T16:04:05Z</dcterms:created>
  <dcterms:modified xsi:type="dcterms:W3CDTF">2021-12-17T15:42:01Z</dcterms:modified>
</cp:coreProperties>
</file>