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82" r:id="rId3"/>
    <p:sldId id="301" r:id="rId4"/>
    <p:sldId id="304" r:id="rId5"/>
    <p:sldId id="303" r:id="rId6"/>
    <p:sldId id="283" r:id="rId7"/>
    <p:sldId id="305" r:id="rId8"/>
    <p:sldId id="306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9EBDB-F949-4E76-ACD1-F98278BB4B0A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A52A2-2EE8-4393-9D4C-2AC337AB7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51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0" Type="http://schemas.openxmlformats.org/officeDocument/2006/relationships/image" Target="../media/image21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4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33.png"/><Relationship Id="rId11" Type="http://schemas.openxmlformats.org/officeDocument/2006/relationships/image" Target="../media/image31.png"/><Relationship Id="rId5" Type="http://schemas.openxmlformats.org/officeDocument/2006/relationships/image" Target="../media/image320.png"/><Relationship Id="rId10" Type="http://schemas.openxmlformats.org/officeDocument/2006/relationships/image" Target="../media/image26.png"/><Relationship Id="rId4" Type="http://schemas.openxmlformats.org/officeDocument/2006/relationships/image" Target="../media/image32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To understand the concept of </a:t>
            </a:r>
            <a:r>
              <a:rPr lang="en-US"/>
              <a:t>vertical asymptotes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Infinite Limits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D4A7B6-AC1F-400B-8334-2B775322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4ED-F375-4DFB-B9B9-AC30C8E8FB3F}" type="datetime3">
              <a:rPr lang="en-GB" smtClean="0"/>
              <a:t>17 December, 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618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597371" y="1556153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 vertical asymptote is a place where the function is undefined, and the limit of the function does not exist.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473" y="770924"/>
            <a:ext cx="8229054" cy="49212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i="0" dirty="0">
                <a:solidFill>
                  <a:srgbClr val="333333"/>
                </a:solidFill>
                <a:effectLst/>
                <a:latin typeface="Nunito Sans"/>
              </a:rPr>
              <a:t>What is a vertical asymptote in calculus?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97371" y="2555489"/>
            <a:ext cx="8229600" cy="125646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defRPr/>
            </a:pP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On the graph of a function 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, a vertical asymptote occurs at a point 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P 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= (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y</a:t>
            </a:r>
            <a:r>
              <a:rPr lang="en-US" baseline="-25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 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the </a:t>
            </a:r>
            <a:r>
              <a:rPr lang="en-US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limit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of the function approaches 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∞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or 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−∞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as 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→ </a:t>
            </a:r>
            <a:r>
              <a:rPr 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.</a:t>
            </a:r>
            <a:endParaRPr lang="en-US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F2773794-F7EE-45D0-8CDD-826B35C49171}"/>
              </a:ext>
            </a:extLst>
          </p:cNvPr>
          <p:cNvSpPr txBox="1">
            <a:spLocks noChangeArrowheads="1"/>
          </p:cNvSpPr>
          <p:nvPr/>
        </p:nvSpPr>
        <p:spPr>
          <a:xfrm>
            <a:off x="457473" y="4270157"/>
            <a:ext cx="8334299" cy="8582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defTabSz="922338"/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For a more rigorous definition, James Stewart’s, Calculus, 6</a:t>
            </a:r>
            <a:r>
              <a:rPr lang="en-US" baseline="30000" dirty="0">
                <a:solidFill>
                  <a:schemeClr val="tx2"/>
                </a:solidFill>
                <a:latin typeface="Comic Sans MS" pitchFamily="66" charset="0"/>
              </a:rPr>
              <a:t>th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edition, gives us the following: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9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92673" y="769258"/>
            <a:ext cx="8334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 line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is called a vertical asymptote of the curve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  </a:t>
            </a:r>
          </a:p>
          <a:p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) 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if at least one of the following statements is true: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3172A504-B58E-4486-BDD3-BB088F079961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43099" y="1625199"/>
                <a:ext cx="1818755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3172A504-B58E-4486-BDD3-BB088F079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099" y="1625199"/>
                <a:ext cx="1818755" cy="490873"/>
              </a:xfrm>
              <a:prstGeom prst="rect">
                <a:avLst/>
              </a:prstGeom>
              <a:blipFill>
                <a:blip r:embed="rId4"/>
                <a:stretch>
                  <a:fillRect l="-4698" r="-302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7DADBF70-D906-4A07-B540-9B2C21067C32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43099" y="2275319"/>
                <a:ext cx="2057400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7DADBF70-D906-4A07-B540-9B2C21067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099" y="2275319"/>
                <a:ext cx="2057400" cy="490873"/>
              </a:xfrm>
              <a:prstGeom prst="rect">
                <a:avLst/>
              </a:prstGeom>
              <a:blipFill>
                <a:blip r:embed="rId5"/>
                <a:stretch>
                  <a:fillRect l="-415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58E7FB4-8E10-41A9-A974-DBEBDB5BA70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43099" y="2928732"/>
                <a:ext cx="2535702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58E7FB4-8E10-41A9-A974-DBEBDB5BA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099" y="2928732"/>
                <a:ext cx="2535702" cy="490873"/>
              </a:xfrm>
              <a:prstGeom prst="rect">
                <a:avLst/>
              </a:prstGeom>
              <a:blipFill>
                <a:blip r:embed="rId6"/>
                <a:stretch>
                  <a:fillRect l="-2404" b="-1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8FE73AAC-B296-4AC8-BFBE-D35570742D4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43099" y="3597675"/>
                <a:ext cx="2535702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8FE73AAC-B296-4AC8-BFBE-D35570742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099" y="3597675"/>
                <a:ext cx="2535702" cy="490873"/>
              </a:xfrm>
              <a:prstGeom prst="rect">
                <a:avLst/>
              </a:prstGeom>
              <a:blipFill>
                <a:blip r:embed="rId7"/>
                <a:stretch>
                  <a:fillRect l="-240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5">
                <a:extLst>
                  <a:ext uri="{FF2B5EF4-FFF2-40B4-BE49-F238E27FC236}">
                    <a16:creationId xmlns:a16="http://schemas.microsoft.com/office/drawing/2014/main" id="{1F7A8620-72EE-4E2F-8AB4-3EA34CDAD28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43099" y="4202930"/>
                <a:ext cx="2535702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5">
                <a:extLst>
                  <a:ext uri="{FF2B5EF4-FFF2-40B4-BE49-F238E27FC236}">
                    <a16:creationId xmlns:a16="http://schemas.microsoft.com/office/drawing/2014/main" id="{1F7A8620-72EE-4E2F-8AB4-3EA34CDAD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099" y="4202930"/>
                <a:ext cx="2535702" cy="490873"/>
              </a:xfrm>
              <a:prstGeom prst="rect">
                <a:avLst/>
              </a:prstGeom>
              <a:blipFill>
                <a:blip r:embed="rId8"/>
                <a:stretch>
                  <a:fillRect l="-240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5">
                <a:extLst>
                  <a:ext uri="{FF2B5EF4-FFF2-40B4-BE49-F238E27FC236}">
                    <a16:creationId xmlns:a16="http://schemas.microsoft.com/office/drawing/2014/main" id="{EE527194-C02B-4C3F-A2D3-F185A6ABB10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743099" y="4851028"/>
                <a:ext cx="2535702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5">
                <a:extLst>
                  <a:ext uri="{FF2B5EF4-FFF2-40B4-BE49-F238E27FC236}">
                    <a16:creationId xmlns:a16="http://schemas.microsoft.com/office/drawing/2014/main" id="{EE527194-C02B-4C3F-A2D3-F185A6ABB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099" y="4851028"/>
                <a:ext cx="2535702" cy="490873"/>
              </a:xfrm>
              <a:prstGeom prst="rect">
                <a:avLst/>
              </a:prstGeom>
              <a:blipFill>
                <a:blip r:embed="rId9"/>
                <a:stretch>
                  <a:fillRect l="-2404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5">
            <a:extLst>
              <a:ext uri="{FF2B5EF4-FFF2-40B4-BE49-F238E27FC236}">
                <a16:creationId xmlns:a16="http://schemas.microsoft.com/office/drawing/2014/main" id="{A0D5ECA7-E5AA-4054-97AA-61A49868C45D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D85E69F-0AF8-49AE-AACE-9560BEE2F816}"/>
                  </a:ext>
                </a:extLst>
              </p:cNvPr>
              <p:cNvSpPr txBox="1"/>
              <p:nvPr/>
            </p:nvSpPr>
            <p:spPr>
              <a:xfrm>
                <a:off x="492673" y="5350124"/>
                <a:ext cx="822960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In the above definition, the superscript 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+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denotes the right-hand limit of </a:t>
                </a:r>
                <a:r>
                  <a:rPr lang="en-US" b="0" i="1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f</a:t>
                </a:r>
                <a:r>
                  <a:rPr lang="en-US" b="0" i="0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(</a:t>
                </a:r>
                <a:r>
                  <a:rPr lang="en-US" b="0" i="1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x</a:t>
                </a:r>
                <a:r>
                  <a:rPr lang="en-US" b="0" i="0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) 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as</a:t>
                </a:r>
                <a:r>
                  <a:rPr lang="en-US" b="0" i="0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 </a:t>
                </a:r>
                <a:r>
                  <a:rPr lang="en-US" b="0" i="1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x </a:t>
                </a:r>
                <a:r>
                  <a:rPr lang="en-US" b="0" i="0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→ </a:t>
                </a:r>
                <a:r>
                  <a:rPr lang="en-US" b="0" i="1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a</a:t>
                </a:r>
                <a:r>
                  <a:rPr lang="en-US" b="0" i="0" dirty="0">
                    <a:solidFill>
                      <a:schemeClr val="tx2"/>
                    </a:solidFill>
                    <a:effectLst/>
                    <a:latin typeface="Nunito Sans"/>
                  </a:rPr>
                  <a:t>, 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and the superscript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 denotes the left-hand limit of 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) 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as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 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x </a:t>
                </a:r>
                <a:r>
                  <a:rPr 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→ </a:t>
                </a:r>
                <a:r>
                  <a:rPr 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US" dirty="0">
                    <a:solidFill>
                      <a:schemeClr val="tx2"/>
                    </a:solidFill>
                    <a:latin typeface="Comic Sans MS" pitchFamily="66" charset="0"/>
                  </a:rPr>
                  <a:t>.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D85E69F-0AF8-49AE-AACE-9560BEE2F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73" y="5350124"/>
                <a:ext cx="8229600" cy="1200329"/>
              </a:xfrm>
              <a:prstGeom prst="rect">
                <a:avLst/>
              </a:prstGeom>
              <a:blipFill>
                <a:blip r:embed="rId10"/>
                <a:stretch>
                  <a:fillRect l="-1185" t="-4061" b="-111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06094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12" grpId="0"/>
      <p:bldP spid="13" grpId="0"/>
      <p:bldP spid="14" grpId="0"/>
      <p:bldP spid="15" grpId="0"/>
      <p:bldP spid="17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47563F-EEC4-4960-8116-B1147C4DE8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980" t="23704" r="26475" b="20044"/>
          <a:stretch/>
        </p:blipFill>
        <p:spPr>
          <a:xfrm>
            <a:off x="253355" y="3585774"/>
            <a:ext cx="3524562" cy="2891910"/>
          </a:xfrm>
          <a:prstGeom prst="rect">
            <a:avLst/>
          </a:prstGeom>
        </p:spPr>
      </p:pic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6" name="40 Rectángulo">
            <a:extLst>
              <a:ext uri="{FF2B5EF4-FFF2-40B4-BE49-F238E27FC236}">
                <a16:creationId xmlns:a16="http://schemas.microsoft.com/office/drawing/2014/main" id="{C038D8E6-15C2-4D34-8DAD-6E56EDE0BE44}"/>
              </a:ext>
            </a:extLst>
          </p:cNvPr>
          <p:cNvSpPr/>
          <p:nvPr/>
        </p:nvSpPr>
        <p:spPr>
          <a:xfrm>
            <a:off x="1657305" y="2651187"/>
            <a:ext cx="6878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Rectangle 5">
            <a:extLst>
              <a:ext uri="{FF2B5EF4-FFF2-40B4-BE49-F238E27FC236}">
                <a16:creationId xmlns:a16="http://schemas.microsoft.com/office/drawing/2014/main" id="{6308F031-BD6B-4B4D-9D81-05EE112CBC85}"/>
              </a:ext>
            </a:extLst>
          </p:cNvPr>
          <p:cNvSpPr txBox="1">
            <a:spLocks noChangeArrowheads="1"/>
          </p:cNvSpPr>
          <p:nvPr/>
        </p:nvSpPr>
        <p:spPr>
          <a:xfrm>
            <a:off x="358693" y="2513782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40 Rectángulo">
            <a:extLst>
              <a:ext uri="{FF2B5EF4-FFF2-40B4-BE49-F238E27FC236}">
                <a16:creationId xmlns:a16="http://schemas.microsoft.com/office/drawing/2014/main" id="{C0B16E53-FACA-4F68-B91D-4493734236D5}"/>
              </a:ext>
            </a:extLst>
          </p:cNvPr>
          <p:cNvSpPr/>
          <p:nvPr/>
        </p:nvSpPr>
        <p:spPr>
          <a:xfrm>
            <a:off x="2060524" y="576281"/>
            <a:ext cx="4079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Co</a:t>
            </a:r>
            <a:r>
              <a:rPr lang="en-GB" dirty="0" err="1">
                <a:solidFill>
                  <a:schemeClr val="tx2"/>
                </a:solidFill>
                <a:latin typeface="Comic Sans MS" pitchFamily="66" charset="0"/>
              </a:rPr>
              <a:t>nsider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</a:rPr>
              <a:t> the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CFA225-A248-41C3-8A2C-7CE3C4D8EAB4}"/>
                  </a:ext>
                </a:extLst>
              </p:cNvPr>
              <p:cNvSpPr txBox="1"/>
              <p:nvPr/>
            </p:nvSpPr>
            <p:spPr>
              <a:xfrm>
                <a:off x="5404843" y="442095"/>
                <a:ext cx="122296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CFA225-A248-41C3-8A2C-7CE3C4D8E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843" y="442095"/>
                <a:ext cx="1222964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40 Rectángulo">
            <a:extLst>
              <a:ext uri="{FF2B5EF4-FFF2-40B4-BE49-F238E27FC236}">
                <a16:creationId xmlns:a16="http://schemas.microsoft.com/office/drawing/2014/main" id="{1180BAB8-3518-4A79-A82C-7616DFA57824}"/>
              </a:ext>
            </a:extLst>
          </p:cNvPr>
          <p:cNvSpPr/>
          <p:nvPr/>
        </p:nvSpPr>
        <p:spPr>
          <a:xfrm>
            <a:off x="3833552" y="3751639"/>
            <a:ext cx="4079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What do you notice?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49" name="40 Rectángulo">
            <a:extLst>
              <a:ext uri="{FF2B5EF4-FFF2-40B4-BE49-F238E27FC236}">
                <a16:creationId xmlns:a16="http://schemas.microsoft.com/office/drawing/2014/main" id="{61CD901E-8791-4E39-8318-6F6FEEBE6941}"/>
              </a:ext>
            </a:extLst>
          </p:cNvPr>
          <p:cNvSpPr/>
          <p:nvPr/>
        </p:nvSpPr>
        <p:spPr>
          <a:xfrm>
            <a:off x="3818003" y="4108816"/>
            <a:ext cx="5256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As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approaching 0 from the left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40 Rectángulo">
            <a:extLst>
              <a:ext uri="{FF2B5EF4-FFF2-40B4-BE49-F238E27FC236}">
                <a16:creationId xmlns:a16="http://schemas.microsoft.com/office/drawing/2014/main" id="{897BC098-68C4-4BA9-BE61-92323D6D93C5}"/>
              </a:ext>
            </a:extLst>
          </p:cNvPr>
          <p:cNvSpPr/>
          <p:nvPr/>
        </p:nvSpPr>
        <p:spPr>
          <a:xfrm>
            <a:off x="3818003" y="5015002"/>
            <a:ext cx="5462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As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approaching 0 from the right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F52DE8D-1A26-4CAE-8541-1478A2BA5FCC}"/>
                  </a:ext>
                </a:extLst>
              </p:cNvPr>
              <p:cNvSpPr txBox="1"/>
              <p:nvPr/>
            </p:nvSpPr>
            <p:spPr>
              <a:xfrm>
                <a:off x="6415264" y="4475622"/>
                <a:ext cx="1324121" cy="591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F52DE8D-1A26-4CAE-8541-1478A2BA5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264" y="4475622"/>
                <a:ext cx="1324121" cy="591765"/>
              </a:xfrm>
              <a:prstGeom prst="rect">
                <a:avLst/>
              </a:prstGeom>
              <a:blipFill>
                <a:blip r:embed="rId6"/>
                <a:stretch>
                  <a:fillRect r="-8257" b="-1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CFE07F90-7FFC-408D-9F3B-3408A9659973}"/>
              </a:ext>
            </a:extLst>
          </p:cNvPr>
          <p:cNvSpPr txBox="1"/>
          <p:nvPr/>
        </p:nvSpPr>
        <p:spPr>
          <a:xfrm>
            <a:off x="7996737" y="4463140"/>
            <a:ext cx="1205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= -∞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EE5B81B-C78C-476C-977E-E0DC58F7830F}"/>
                  </a:ext>
                </a:extLst>
              </p:cNvPr>
              <p:cNvSpPr txBox="1"/>
              <p:nvPr/>
            </p:nvSpPr>
            <p:spPr>
              <a:xfrm>
                <a:off x="6547716" y="5333327"/>
                <a:ext cx="1324121" cy="583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EE5B81B-C78C-476C-977E-E0DC58F78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716" y="5333327"/>
                <a:ext cx="1324121" cy="583429"/>
              </a:xfrm>
              <a:prstGeom prst="rect">
                <a:avLst/>
              </a:prstGeom>
              <a:blipFill>
                <a:blip r:embed="rId7"/>
                <a:stretch>
                  <a:fillRect r="-8756" b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21717A46-3427-4E0F-98CC-022F6F009CEF}"/>
              </a:ext>
            </a:extLst>
          </p:cNvPr>
          <p:cNvSpPr txBox="1"/>
          <p:nvPr/>
        </p:nvSpPr>
        <p:spPr>
          <a:xfrm>
            <a:off x="7962402" y="5392852"/>
            <a:ext cx="12056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= ∞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90F6D2-E0C0-4F41-BBB9-643754F0D736}"/>
              </a:ext>
            </a:extLst>
          </p:cNvPr>
          <p:cNvCxnSpPr>
            <a:cxnSpLocks/>
          </p:cNvCxnSpPr>
          <p:nvPr/>
        </p:nvCxnSpPr>
        <p:spPr>
          <a:xfrm flipV="1">
            <a:off x="253320" y="4943495"/>
            <a:ext cx="156402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1EF5B8E-5456-4BC1-8301-191E4E8E00C1}"/>
              </a:ext>
            </a:extLst>
          </p:cNvPr>
          <p:cNvCxnSpPr>
            <a:cxnSpLocks/>
          </p:cNvCxnSpPr>
          <p:nvPr/>
        </p:nvCxnSpPr>
        <p:spPr>
          <a:xfrm flipV="1">
            <a:off x="2015636" y="5136477"/>
            <a:ext cx="155448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59B61EA-CD18-4073-A1E5-1E26B9BC2B8C}"/>
              </a:ext>
            </a:extLst>
          </p:cNvPr>
          <p:cNvCxnSpPr>
            <a:cxnSpLocks/>
          </p:cNvCxnSpPr>
          <p:nvPr/>
        </p:nvCxnSpPr>
        <p:spPr>
          <a:xfrm>
            <a:off x="1913865" y="6418744"/>
            <a:ext cx="0" cy="117879"/>
          </a:xfrm>
          <a:prstGeom prst="straightConnector1">
            <a:avLst/>
          </a:prstGeom>
          <a:ln w="349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A321ADF-1664-414B-BED5-E3780CDFA351}"/>
              </a:ext>
            </a:extLst>
          </p:cNvPr>
          <p:cNvCxnSpPr>
            <a:cxnSpLocks/>
          </p:cNvCxnSpPr>
          <p:nvPr/>
        </p:nvCxnSpPr>
        <p:spPr>
          <a:xfrm>
            <a:off x="1969776" y="3519080"/>
            <a:ext cx="0" cy="91440"/>
          </a:xfrm>
          <a:prstGeom prst="straightConnector1">
            <a:avLst/>
          </a:prstGeom>
          <a:ln w="34925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40 Rectángulo">
            <a:extLst>
              <a:ext uri="{FF2B5EF4-FFF2-40B4-BE49-F238E27FC236}">
                <a16:creationId xmlns:a16="http://schemas.microsoft.com/office/drawing/2014/main" id="{92BECD14-B83F-40F3-B874-133655507972}"/>
              </a:ext>
            </a:extLst>
          </p:cNvPr>
          <p:cNvSpPr/>
          <p:nvPr/>
        </p:nvSpPr>
        <p:spPr>
          <a:xfrm>
            <a:off x="3923478" y="4447244"/>
            <a:ext cx="2515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going to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-∞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40 Rectángulo">
            <a:extLst>
              <a:ext uri="{FF2B5EF4-FFF2-40B4-BE49-F238E27FC236}">
                <a16:creationId xmlns:a16="http://schemas.microsoft.com/office/drawing/2014/main" id="{474D2174-3BE7-4254-8E00-181450482089}"/>
              </a:ext>
            </a:extLst>
          </p:cNvPr>
          <p:cNvSpPr/>
          <p:nvPr/>
        </p:nvSpPr>
        <p:spPr>
          <a:xfrm>
            <a:off x="3867699" y="5373940"/>
            <a:ext cx="2630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is going to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+∞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29CB4B-9C73-4067-B89D-723D16DC398A}"/>
              </a:ext>
            </a:extLst>
          </p:cNvPr>
          <p:cNvSpPr txBox="1"/>
          <p:nvPr/>
        </p:nvSpPr>
        <p:spPr>
          <a:xfrm>
            <a:off x="1737898" y="5019012"/>
            <a:ext cx="3723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52980F-B2EA-4A59-8B14-FD69D7AEB9A6}"/>
              </a:ext>
            </a:extLst>
          </p:cNvPr>
          <p:cNvSpPr/>
          <p:nvPr/>
        </p:nvSpPr>
        <p:spPr>
          <a:xfrm>
            <a:off x="1924056" y="5021242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40 Rectángulo">
            <a:extLst>
              <a:ext uri="{FF2B5EF4-FFF2-40B4-BE49-F238E27FC236}">
                <a16:creationId xmlns:a16="http://schemas.microsoft.com/office/drawing/2014/main" id="{47A97730-51DB-4CEC-AB75-53F89AD992E5}"/>
              </a:ext>
            </a:extLst>
          </p:cNvPr>
          <p:cNvSpPr/>
          <p:nvPr/>
        </p:nvSpPr>
        <p:spPr>
          <a:xfrm>
            <a:off x="1722542" y="1185783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F72A0753-BDBD-499B-8925-9EC2CBABF4E2}"/>
              </a:ext>
            </a:extLst>
          </p:cNvPr>
          <p:cNvSpPr txBox="1">
            <a:spLocks noChangeArrowheads="1"/>
          </p:cNvSpPr>
          <p:nvPr/>
        </p:nvSpPr>
        <p:spPr>
          <a:xfrm>
            <a:off x="358693" y="1067763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EF01199F-DCAB-43A6-8ECD-FCCB3D200194}"/>
              </a:ext>
            </a:extLst>
          </p:cNvPr>
          <p:cNvSpPr/>
          <p:nvPr/>
        </p:nvSpPr>
        <p:spPr>
          <a:xfrm>
            <a:off x="3867699" y="3376752"/>
            <a:ext cx="4079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we sketch the graph of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786347-EA1C-40FE-9453-956B00C1E589}"/>
              </a:ext>
            </a:extLst>
          </p:cNvPr>
          <p:cNvSpPr txBox="1"/>
          <p:nvPr/>
        </p:nvSpPr>
        <p:spPr>
          <a:xfrm>
            <a:off x="6841590" y="56437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find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FA554F8-092A-4FE2-B243-985104B78818}"/>
                  </a:ext>
                </a:extLst>
              </p:cNvPr>
              <p:cNvSpPr txBox="1"/>
              <p:nvPr/>
            </p:nvSpPr>
            <p:spPr>
              <a:xfrm>
                <a:off x="5753599" y="964798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FA554F8-092A-4FE2-B243-985104B78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599" y="964798"/>
                <a:ext cx="9906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954BEFF-6242-4C37-98E6-8FCE31E5CE59}"/>
                  </a:ext>
                </a:extLst>
              </p:cNvPr>
              <p:cNvSpPr txBox="1"/>
              <p:nvPr/>
            </p:nvSpPr>
            <p:spPr>
              <a:xfrm>
                <a:off x="4873155" y="998494"/>
                <a:ext cx="1324121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954BEFF-6242-4C37-98E6-8FCE31E5C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155" y="998494"/>
                <a:ext cx="1324121" cy="7862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0 Rectángulo">
            <a:extLst>
              <a:ext uri="{FF2B5EF4-FFF2-40B4-BE49-F238E27FC236}">
                <a16:creationId xmlns:a16="http://schemas.microsoft.com/office/drawing/2014/main" id="{C9846F0B-CEDF-487E-BFEF-BA2C7220654E}"/>
              </a:ext>
            </a:extLst>
          </p:cNvPr>
          <p:cNvSpPr/>
          <p:nvPr/>
        </p:nvSpPr>
        <p:spPr>
          <a:xfrm>
            <a:off x="6725663" y="1292281"/>
            <a:ext cx="20391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40 Rectángulo">
            <a:extLst>
              <a:ext uri="{FF2B5EF4-FFF2-40B4-BE49-F238E27FC236}">
                <a16:creationId xmlns:a16="http://schemas.microsoft.com/office/drawing/2014/main" id="{DD96AAAC-9D73-45D6-87CE-8A89309A29F1}"/>
              </a:ext>
            </a:extLst>
          </p:cNvPr>
          <p:cNvSpPr/>
          <p:nvPr/>
        </p:nvSpPr>
        <p:spPr>
          <a:xfrm>
            <a:off x="1610142" y="1883804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BF446063-DA23-415C-AB60-6657FEFE9A75}"/>
              </a:ext>
            </a:extLst>
          </p:cNvPr>
          <p:cNvSpPr txBox="1">
            <a:spLocks noChangeArrowheads="1"/>
          </p:cNvSpPr>
          <p:nvPr/>
        </p:nvSpPr>
        <p:spPr>
          <a:xfrm>
            <a:off x="342307" y="1765767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D4C7B65-D525-46C8-83BD-00F27DA7429F}"/>
                  </a:ext>
                </a:extLst>
              </p:cNvPr>
              <p:cNvSpPr txBox="1"/>
              <p:nvPr/>
            </p:nvSpPr>
            <p:spPr>
              <a:xfrm>
                <a:off x="7685879" y="3248997"/>
                <a:ext cx="122296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D4C7B65-D525-46C8-83BD-00F27DA74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879" y="3248997"/>
                <a:ext cx="1222964" cy="6939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E38523C-9202-4A97-99A3-ED2A8804C7B8}"/>
                  </a:ext>
                </a:extLst>
              </p:cNvPr>
              <p:cNvSpPr txBox="1"/>
              <p:nvPr/>
            </p:nvSpPr>
            <p:spPr>
              <a:xfrm>
                <a:off x="7608016" y="513874"/>
                <a:ext cx="1324121" cy="583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E38523C-9202-4A97-99A3-ED2A8804C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016" y="513874"/>
                <a:ext cx="1324121" cy="583429"/>
              </a:xfrm>
              <a:prstGeom prst="rect">
                <a:avLst/>
              </a:prstGeom>
              <a:blipFill>
                <a:blip r:embed="rId11"/>
                <a:stretch>
                  <a:fillRect l="-461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40 Rectángulo">
            <a:extLst>
              <a:ext uri="{FF2B5EF4-FFF2-40B4-BE49-F238E27FC236}">
                <a16:creationId xmlns:a16="http://schemas.microsoft.com/office/drawing/2014/main" id="{9B9B34BC-BDEF-4CFA-ADA3-4F465270BE9C}"/>
              </a:ext>
            </a:extLst>
          </p:cNvPr>
          <p:cNvSpPr/>
          <p:nvPr/>
        </p:nvSpPr>
        <p:spPr>
          <a:xfrm>
            <a:off x="4796462" y="2294010"/>
            <a:ext cx="3075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not possible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Rectangle 5">
            <a:extLst>
              <a:ext uri="{FF2B5EF4-FFF2-40B4-BE49-F238E27FC236}">
                <a16:creationId xmlns:a16="http://schemas.microsoft.com/office/drawing/2014/main" id="{476698CC-1A48-45F4-B05B-7CCB9CE0FB37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7258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47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3" grpId="0"/>
      <p:bldP spid="49" grpId="0"/>
      <p:bldP spid="50" grpId="0"/>
      <p:bldP spid="51" grpId="0"/>
      <p:bldP spid="52" grpId="0"/>
      <p:bldP spid="53" grpId="0"/>
      <p:bldP spid="54" grpId="0"/>
      <p:bldP spid="28" grpId="0"/>
      <p:bldP spid="29" grpId="0"/>
      <p:bldP spid="31" grpId="0"/>
      <p:bldP spid="7" grpId="0" animBg="1"/>
      <p:bldP spid="32" grpId="0"/>
      <p:bldP spid="33" grpId="0"/>
      <p:bldP spid="35" grpId="0"/>
      <p:bldP spid="39" grpId="0"/>
      <p:bldP spid="41" grpId="0"/>
      <p:bldP spid="42" grpId="0"/>
      <p:bldP spid="44" grpId="0"/>
      <p:bldP spid="45" grpId="0"/>
      <p:bldP spid="48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47563F-EEC4-4960-8116-B1147C4DE8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980" t="23704" r="26475" b="20044"/>
          <a:stretch/>
        </p:blipFill>
        <p:spPr>
          <a:xfrm>
            <a:off x="253355" y="3585774"/>
            <a:ext cx="3524562" cy="2891910"/>
          </a:xfrm>
          <a:prstGeom prst="rect">
            <a:avLst/>
          </a:prstGeom>
        </p:spPr>
      </p:pic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D6A6D9-24D2-4A8A-98AD-15294421890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6" name="40 Rectángulo">
            <a:extLst>
              <a:ext uri="{FF2B5EF4-FFF2-40B4-BE49-F238E27FC236}">
                <a16:creationId xmlns:a16="http://schemas.microsoft.com/office/drawing/2014/main" id="{C038D8E6-15C2-4D34-8DAD-6E56EDE0BE44}"/>
              </a:ext>
            </a:extLst>
          </p:cNvPr>
          <p:cNvSpPr/>
          <p:nvPr/>
        </p:nvSpPr>
        <p:spPr>
          <a:xfrm>
            <a:off x="1657305" y="2473764"/>
            <a:ext cx="6878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Use another method to confirm non-existence of the limit value of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Rectangle 5">
            <a:extLst>
              <a:ext uri="{FF2B5EF4-FFF2-40B4-BE49-F238E27FC236}">
                <a16:creationId xmlns:a16="http://schemas.microsoft.com/office/drawing/2014/main" id="{6308F031-BD6B-4B4D-9D81-05EE112CBC85}"/>
              </a:ext>
            </a:extLst>
          </p:cNvPr>
          <p:cNvSpPr txBox="1">
            <a:spLocks noChangeArrowheads="1"/>
          </p:cNvSpPr>
          <p:nvPr/>
        </p:nvSpPr>
        <p:spPr>
          <a:xfrm>
            <a:off x="358693" y="2336359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3: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8" name="40 Rectángulo">
            <a:extLst>
              <a:ext uri="{FF2B5EF4-FFF2-40B4-BE49-F238E27FC236}">
                <a16:creationId xmlns:a16="http://schemas.microsoft.com/office/drawing/2014/main" id="{C0B16E53-FACA-4F68-B91D-4493734236D5}"/>
              </a:ext>
            </a:extLst>
          </p:cNvPr>
          <p:cNvSpPr/>
          <p:nvPr/>
        </p:nvSpPr>
        <p:spPr>
          <a:xfrm>
            <a:off x="2060524" y="576281"/>
            <a:ext cx="4079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Co</a:t>
            </a:r>
            <a:r>
              <a:rPr lang="en-GB" dirty="0" err="1">
                <a:solidFill>
                  <a:schemeClr val="tx2"/>
                </a:solidFill>
                <a:latin typeface="Comic Sans MS" pitchFamily="66" charset="0"/>
              </a:rPr>
              <a:t>nsider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</a:rPr>
              <a:t> the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CFA225-A248-41C3-8A2C-7CE3C4D8EAB4}"/>
                  </a:ext>
                </a:extLst>
              </p:cNvPr>
              <p:cNvSpPr txBox="1"/>
              <p:nvPr/>
            </p:nvSpPr>
            <p:spPr>
              <a:xfrm>
                <a:off x="5404843" y="442095"/>
                <a:ext cx="122296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CFA225-A248-41C3-8A2C-7CE3C4D8E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843" y="442095"/>
                <a:ext cx="1222964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90F6D2-E0C0-4F41-BBB9-643754F0D736}"/>
              </a:ext>
            </a:extLst>
          </p:cNvPr>
          <p:cNvCxnSpPr>
            <a:cxnSpLocks/>
          </p:cNvCxnSpPr>
          <p:nvPr/>
        </p:nvCxnSpPr>
        <p:spPr>
          <a:xfrm flipV="1">
            <a:off x="253320" y="4943495"/>
            <a:ext cx="156402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1EF5B8E-5456-4BC1-8301-191E4E8E00C1}"/>
              </a:ext>
            </a:extLst>
          </p:cNvPr>
          <p:cNvCxnSpPr>
            <a:cxnSpLocks/>
          </p:cNvCxnSpPr>
          <p:nvPr/>
        </p:nvCxnSpPr>
        <p:spPr>
          <a:xfrm flipV="1">
            <a:off x="2015636" y="5136477"/>
            <a:ext cx="155448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59B61EA-CD18-4073-A1E5-1E26B9BC2B8C}"/>
              </a:ext>
            </a:extLst>
          </p:cNvPr>
          <p:cNvCxnSpPr>
            <a:cxnSpLocks/>
          </p:cNvCxnSpPr>
          <p:nvPr/>
        </p:nvCxnSpPr>
        <p:spPr>
          <a:xfrm>
            <a:off x="1913865" y="6418744"/>
            <a:ext cx="0" cy="117879"/>
          </a:xfrm>
          <a:prstGeom prst="straightConnector1">
            <a:avLst/>
          </a:prstGeom>
          <a:ln w="349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A321ADF-1664-414B-BED5-E3780CDFA351}"/>
              </a:ext>
            </a:extLst>
          </p:cNvPr>
          <p:cNvCxnSpPr>
            <a:cxnSpLocks/>
          </p:cNvCxnSpPr>
          <p:nvPr/>
        </p:nvCxnSpPr>
        <p:spPr>
          <a:xfrm>
            <a:off x="1969776" y="3519080"/>
            <a:ext cx="0" cy="91440"/>
          </a:xfrm>
          <a:prstGeom prst="straightConnector1">
            <a:avLst/>
          </a:prstGeom>
          <a:ln w="34925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629CB4B-9C73-4067-B89D-723D16DC398A}"/>
              </a:ext>
            </a:extLst>
          </p:cNvPr>
          <p:cNvSpPr txBox="1"/>
          <p:nvPr/>
        </p:nvSpPr>
        <p:spPr>
          <a:xfrm>
            <a:off x="1737898" y="5019012"/>
            <a:ext cx="3723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52980F-B2EA-4A59-8B14-FD69D7AEB9A6}"/>
              </a:ext>
            </a:extLst>
          </p:cNvPr>
          <p:cNvSpPr/>
          <p:nvPr/>
        </p:nvSpPr>
        <p:spPr>
          <a:xfrm>
            <a:off x="1924056" y="5021242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40F2C8-80DC-4818-A1C0-77CA0B33A485}"/>
              </a:ext>
            </a:extLst>
          </p:cNvPr>
          <p:cNvSpPr txBox="1"/>
          <p:nvPr/>
        </p:nvSpPr>
        <p:spPr>
          <a:xfrm>
            <a:off x="3877534" y="3183336"/>
            <a:ext cx="54125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In this case, two of our statements from the definition are true:</a:t>
            </a:r>
            <a:endParaRPr lang="en-GB" dirty="0"/>
          </a:p>
        </p:txBody>
      </p:sp>
      <p:sp>
        <p:nvSpPr>
          <p:cNvPr id="32" name="40 Rectángulo">
            <a:extLst>
              <a:ext uri="{FF2B5EF4-FFF2-40B4-BE49-F238E27FC236}">
                <a16:creationId xmlns:a16="http://schemas.microsoft.com/office/drawing/2014/main" id="{47A97730-51DB-4CEC-AB75-53F89AD992E5}"/>
              </a:ext>
            </a:extLst>
          </p:cNvPr>
          <p:cNvSpPr/>
          <p:nvPr/>
        </p:nvSpPr>
        <p:spPr>
          <a:xfrm>
            <a:off x="1722542" y="1185783"/>
            <a:ext cx="4093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Plug in the value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of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x.</a:t>
            </a:r>
            <a:endParaRPr lang="en-GB" sz="2400" i="1" dirty="0">
              <a:cs typeface="Times New Roman" panose="02020603050405020304" pitchFamily="18" charset="0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F72A0753-BDBD-499B-8925-9EC2CBABF4E2}"/>
              </a:ext>
            </a:extLst>
          </p:cNvPr>
          <p:cNvSpPr txBox="1">
            <a:spLocks noChangeArrowheads="1"/>
          </p:cNvSpPr>
          <p:nvPr/>
        </p:nvSpPr>
        <p:spPr>
          <a:xfrm>
            <a:off x="358693" y="1067763"/>
            <a:ext cx="1541239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1: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786347-EA1C-40FE-9453-956B00C1E589}"/>
              </a:ext>
            </a:extLst>
          </p:cNvPr>
          <p:cNvSpPr txBox="1"/>
          <p:nvPr/>
        </p:nvSpPr>
        <p:spPr>
          <a:xfrm>
            <a:off x="6841590" y="56437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find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FA554F8-092A-4FE2-B243-985104B78818}"/>
                  </a:ext>
                </a:extLst>
              </p:cNvPr>
              <p:cNvSpPr txBox="1"/>
              <p:nvPr/>
            </p:nvSpPr>
            <p:spPr>
              <a:xfrm>
                <a:off x="5816043" y="948733"/>
                <a:ext cx="990600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FA554F8-092A-4FE2-B243-985104B78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043" y="948733"/>
                <a:ext cx="990600" cy="7923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954BEFF-6242-4C37-98E6-8FCE31E5CE59}"/>
                  </a:ext>
                </a:extLst>
              </p:cNvPr>
              <p:cNvSpPr txBox="1"/>
              <p:nvPr/>
            </p:nvSpPr>
            <p:spPr>
              <a:xfrm>
                <a:off x="4935599" y="982429"/>
                <a:ext cx="1324121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954BEFF-6242-4C37-98E6-8FCE31E5C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599" y="982429"/>
                <a:ext cx="1324121" cy="7862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0 Rectángulo">
            <a:extLst>
              <a:ext uri="{FF2B5EF4-FFF2-40B4-BE49-F238E27FC236}">
                <a16:creationId xmlns:a16="http://schemas.microsoft.com/office/drawing/2014/main" id="{C9846F0B-CEDF-487E-BFEF-BA2C7220654E}"/>
              </a:ext>
            </a:extLst>
          </p:cNvPr>
          <p:cNvSpPr/>
          <p:nvPr/>
        </p:nvSpPr>
        <p:spPr>
          <a:xfrm>
            <a:off x="6828135" y="1250163"/>
            <a:ext cx="20391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undefined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40 Rectángulo">
            <a:extLst>
              <a:ext uri="{FF2B5EF4-FFF2-40B4-BE49-F238E27FC236}">
                <a16:creationId xmlns:a16="http://schemas.microsoft.com/office/drawing/2014/main" id="{DD96AAAC-9D73-45D6-87CE-8A89309A29F1}"/>
              </a:ext>
            </a:extLst>
          </p:cNvPr>
          <p:cNvSpPr/>
          <p:nvPr/>
        </p:nvSpPr>
        <p:spPr>
          <a:xfrm>
            <a:off x="1610142" y="1760972"/>
            <a:ext cx="730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Factor, rationalize or rewrite the function then simplify if possible</a:t>
            </a:r>
            <a:endParaRPr lang="en-GB" i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BF446063-DA23-415C-AB60-6657FEFE9A75}"/>
              </a:ext>
            </a:extLst>
          </p:cNvPr>
          <p:cNvSpPr txBox="1">
            <a:spLocks noChangeArrowheads="1"/>
          </p:cNvSpPr>
          <p:nvPr/>
        </p:nvSpPr>
        <p:spPr>
          <a:xfrm>
            <a:off x="342307" y="1642935"/>
            <a:ext cx="1635796" cy="534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Step 2: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D4C7B65-D525-46C8-83BD-00F27DA7429F}"/>
                  </a:ext>
                </a:extLst>
              </p:cNvPr>
              <p:cNvSpPr txBox="1"/>
              <p:nvPr/>
            </p:nvSpPr>
            <p:spPr>
              <a:xfrm>
                <a:off x="3876510" y="4765260"/>
                <a:ext cx="122296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D4C7B65-D525-46C8-83BD-00F27DA74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510" y="4765260"/>
                <a:ext cx="1222964" cy="6939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61A3EC6-D963-4EDA-9A2E-E8E8EE125927}"/>
                  </a:ext>
                </a:extLst>
              </p:cNvPr>
              <p:cNvSpPr txBox="1"/>
              <p:nvPr/>
            </p:nvSpPr>
            <p:spPr>
              <a:xfrm>
                <a:off x="7608016" y="513874"/>
                <a:ext cx="1324121" cy="583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61A3EC6-D963-4EDA-9A2E-E8E8EE125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016" y="513874"/>
                <a:ext cx="1324121" cy="583429"/>
              </a:xfrm>
              <a:prstGeom prst="rect">
                <a:avLst/>
              </a:prstGeom>
              <a:blipFill>
                <a:blip r:embed="rId9"/>
                <a:stretch>
                  <a:fillRect l="-461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id="{98973A87-C81F-42BD-BE51-C60D0473E79B}"/>
              </a:ext>
            </a:extLst>
          </p:cNvPr>
          <p:cNvSpPr txBox="1"/>
          <p:nvPr/>
        </p:nvSpPr>
        <p:spPr>
          <a:xfrm>
            <a:off x="3793526" y="4436770"/>
            <a:ext cx="50686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Therefore, we say that: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5">
                <a:extLst>
                  <a:ext uri="{FF2B5EF4-FFF2-40B4-BE49-F238E27FC236}">
                    <a16:creationId xmlns:a16="http://schemas.microsoft.com/office/drawing/2014/main" id="{458CDCD8-E703-44DF-8828-C80A07190651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915631" y="3922015"/>
                <a:ext cx="2535702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Rectangle 5">
                <a:extLst>
                  <a:ext uri="{FF2B5EF4-FFF2-40B4-BE49-F238E27FC236}">
                    <a16:creationId xmlns:a16="http://schemas.microsoft.com/office/drawing/2014/main" id="{458CDCD8-E703-44DF-8828-C80A07190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631" y="3922015"/>
                <a:ext cx="2535702" cy="490873"/>
              </a:xfrm>
              <a:prstGeom prst="rect">
                <a:avLst/>
              </a:prstGeom>
              <a:blipFill>
                <a:blip r:embed="rId10"/>
                <a:stretch>
                  <a:fillRect l="-2163" b="-1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151E95DC-4175-45BF-81F8-4D2E4D39BA3D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754429" y="3886519"/>
                <a:ext cx="2313369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151E95DC-4175-45BF-81F8-4D2E4D39B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429" y="3886519"/>
                <a:ext cx="2313369" cy="490873"/>
              </a:xfrm>
              <a:prstGeom prst="rect">
                <a:avLst/>
              </a:prstGeom>
              <a:blipFill>
                <a:blip r:embed="rId11"/>
                <a:stretch>
                  <a:fillRect l="-2375" b="-1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1BE38DC4-28F6-45A6-A4AA-38411A12785E}"/>
              </a:ext>
            </a:extLst>
          </p:cNvPr>
          <p:cNvSpPr txBox="1"/>
          <p:nvPr/>
        </p:nvSpPr>
        <p:spPr>
          <a:xfrm>
            <a:off x="5099474" y="4902348"/>
            <a:ext cx="3820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Nunito Sans"/>
              </a:rPr>
              <a:t> 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has a vertical asymptote</a:t>
            </a:r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3E112E5-89E9-41A0-8BE0-81D710B5CECC}"/>
              </a:ext>
            </a:extLst>
          </p:cNvPr>
          <p:cNvSpPr txBox="1"/>
          <p:nvPr/>
        </p:nvSpPr>
        <p:spPr>
          <a:xfrm>
            <a:off x="5182458" y="5238544"/>
            <a:ext cx="15544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at </a:t>
            </a:r>
            <a:r>
              <a:rPr lang="en-US" b="0" i="1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 = 0</a:t>
            </a:r>
            <a:r>
              <a:rPr lang="en-US" b="0" i="0" dirty="0">
                <a:solidFill>
                  <a:schemeClr val="tx2"/>
                </a:solidFill>
                <a:effectLst/>
                <a:latin typeface="Nunito Sans"/>
              </a:rPr>
              <a:t>.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45C7D101-CEAB-4FFB-B31C-A71DE1B7FF45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7258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00DF18-9E2B-4A02-A284-656238BC3630}"/>
              </a:ext>
            </a:extLst>
          </p:cNvPr>
          <p:cNvCxnSpPr/>
          <p:nvPr/>
        </p:nvCxnSpPr>
        <p:spPr>
          <a:xfrm>
            <a:off x="1936934" y="3570863"/>
            <a:ext cx="0" cy="2855241"/>
          </a:xfrm>
          <a:prstGeom prst="line">
            <a:avLst/>
          </a:prstGeom>
          <a:ln w="25400">
            <a:solidFill>
              <a:srgbClr val="00B0F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FA56753C-DB22-4B2A-BF21-C88878001092}"/>
              </a:ext>
            </a:extLst>
          </p:cNvPr>
          <p:cNvSpPr txBox="1"/>
          <p:nvPr/>
        </p:nvSpPr>
        <p:spPr>
          <a:xfrm>
            <a:off x="3814001" y="5489853"/>
            <a:ext cx="52537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You have a vertical asymptote in </a:t>
            </a:r>
          </a:p>
          <a:p>
            <a:r>
              <a:rPr lang="en-US" b="0" i="1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lang="en-US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b="0" i="0" dirty="0">
                <a:solidFill>
                  <a:schemeClr val="tx2"/>
                </a:solidFill>
                <a:effectLst/>
                <a:latin typeface="Nunito Sans"/>
              </a:rPr>
              <a:t>,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if for some </a:t>
            </a:r>
            <a:r>
              <a:rPr lang="en-US" b="0" i="1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x = a</a:t>
            </a:r>
            <a:r>
              <a:rPr lang="en-US" b="0" i="0" dirty="0">
                <a:solidFill>
                  <a:schemeClr val="tx2"/>
                </a:solidFill>
                <a:effectLst/>
                <a:latin typeface="Nunito Sans"/>
              </a:rPr>
              <a:t>,</a:t>
            </a:r>
            <a:endParaRPr lang="en-GB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5">
                <a:extLst>
                  <a:ext uri="{FF2B5EF4-FFF2-40B4-BE49-F238E27FC236}">
                    <a16:creationId xmlns:a16="http://schemas.microsoft.com/office/drawing/2014/main" id="{A509D312-4DE1-470C-BEA3-C460958DFFE4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803012" y="6232246"/>
                <a:ext cx="2313369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lim>
                      </m:limLow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Rectangle 5">
                <a:extLst>
                  <a:ext uri="{FF2B5EF4-FFF2-40B4-BE49-F238E27FC236}">
                    <a16:creationId xmlns:a16="http://schemas.microsoft.com/office/drawing/2014/main" id="{A509D312-4DE1-470C-BEA3-C460958DF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012" y="6232246"/>
                <a:ext cx="2313369" cy="490873"/>
              </a:xfrm>
              <a:prstGeom prst="rect">
                <a:avLst/>
              </a:prstGeom>
              <a:blipFill>
                <a:blip r:embed="rId12"/>
                <a:stretch>
                  <a:fillRect l="-369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40 Rectángulo">
            <a:extLst>
              <a:ext uri="{FF2B5EF4-FFF2-40B4-BE49-F238E27FC236}">
                <a16:creationId xmlns:a16="http://schemas.microsoft.com/office/drawing/2014/main" id="{4FC9AB01-0A94-439C-8F96-50851DABC1F1}"/>
              </a:ext>
            </a:extLst>
          </p:cNvPr>
          <p:cNvSpPr/>
          <p:nvPr/>
        </p:nvSpPr>
        <p:spPr>
          <a:xfrm>
            <a:off x="4790166" y="2198882"/>
            <a:ext cx="3075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latin typeface="Comic Sans MS" pitchFamily="66" charset="0"/>
              </a:rPr>
              <a:t>It is not possible</a:t>
            </a:r>
            <a:endParaRPr lang="en-GB" sz="1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814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8" grpId="0"/>
      <p:bldP spid="61" grpId="0"/>
      <p:bldP spid="62" grpId="0"/>
      <p:bldP spid="63" grpId="0"/>
      <p:bldP spid="64" grpId="0"/>
      <p:bldP spid="65" grpId="0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4F1DF2-B859-4F76-98BB-E1BCE9877266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2" name="40 Rectángulo">
            <a:extLst>
              <a:ext uri="{FF2B5EF4-FFF2-40B4-BE49-F238E27FC236}">
                <a16:creationId xmlns:a16="http://schemas.microsoft.com/office/drawing/2014/main" id="{70544D6E-8F12-48C6-977C-1585A3C84A11}"/>
              </a:ext>
            </a:extLst>
          </p:cNvPr>
          <p:cNvSpPr/>
          <p:nvPr/>
        </p:nvSpPr>
        <p:spPr>
          <a:xfrm>
            <a:off x="2060523" y="576281"/>
            <a:ext cx="5896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Evaluate each of the following limits.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8AD45A-D008-4AEE-B644-BE2246B0452B}"/>
                  </a:ext>
                </a:extLst>
              </p:cNvPr>
              <p:cNvSpPr txBox="1"/>
              <p:nvPr/>
            </p:nvSpPr>
            <p:spPr>
              <a:xfrm>
                <a:off x="1602162" y="1067103"/>
                <a:ext cx="13694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8AD45A-D008-4AEE-B644-BE2246B04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162" y="1067103"/>
                <a:ext cx="1369477" cy="693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26E6B10-E9F3-40B9-B937-BFC357F0938E}"/>
              </a:ext>
            </a:extLst>
          </p:cNvPr>
          <p:cNvSpPr txBox="1"/>
          <p:nvPr/>
        </p:nvSpPr>
        <p:spPr>
          <a:xfrm>
            <a:off x="1130937" y="96656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(a)</a:t>
            </a:r>
            <a:endParaRPr lang="en-GB" dirty="0"/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A7EC8E52-BAB3-40E5-A371-3907613E654B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7258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0F38D84-2A52-441B-A4E7-C0AB14164E3E}"/>
                  </a:ext>
                </a:extLst>
              </p:cNvPr>
              <p:cNvSpPr txBox="1"/>
              <p:nvPr/>
            </p:nvSpPr>
            <p:spPr>
              <a:xfrm>
                <a:off x="4264898" y="1027706"/>
                <a:ext cx="1401538" cy="718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0F38D84-2A52-441B-A4E7-C0AB14164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98" y="1027706"/>
                <a:ext cx="1401538" cy="718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182335D-C2A8-4CDC-9C64-4DFC0161F477}"/>
                  </a:ext>
                </a:extLst>
              </p:cNvPr>
              <p:cNvSpPr txBox="1"/>
              <p:nvPr/>
            </p:nvSpPr>
            <p:spPr>
              <a:xfrm>
                <a:off x="6745480" y="1027706"/>
                <a:ext cx="1222321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182335D-C2A8-4CDC-9C64-4DFC0161F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480" y="1027706"/>
                <a:ext cx="1222321" cy="6939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B9E6FB88-D671-446E-91F6-E796B1915982}"/>
              </a:ext>
            </a:extLst>
          </p:cNvPr>
          <p:cNvSpPr txBox="1"/>
          <p:nvPr/>
        </p:nvSpPr>
        <p:spPr>
          <a:xfrm>
            <a:off x="202195" y="1782352"/>
            <a:ext cx="85251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Let’s start off by looking at the two one-sided limits. Once we have those, we’ll be able to determine a value for the both-sides limit.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D9D6CF-42B0-4A80-9454-1B59A319F517}"/>
              </a:ext>
            </a:extLst>
          </p:cNvPr>
          <p:cNvSpPr txBox="1"/>
          <p:nvPr/>
        </p:nvSpPr>
        <p:spPr>
          <a:xfrm>
            <a:off x="3762941" y="96656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(b)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C01BF0-BBCB-4111-A3EB-929CEE5F51FE}"/>
              </a:ext>
            </a:extLst>
          </p:cNvPr>
          <p:cNvSpPr txBox="1"/>
          <p:nvPr/>
        </p:nvSpPr>
        <p:spPr>
          <a:xfrm>
            <a:off x="6267114" y="966564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(c)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C1675142-0FBB-432C-9129-2239FBE8DA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1362291"/>
                  </p:ext>
                </p:extLst>
              </p:nvPr>
            </p:nvGraphicFramePr>
            <p:xfrm>
              <a:off x="202195" y="3016348"/>
              <a:ext cx="1974305" cy="20851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00427">
                      <a:extLst>
                        <a:ext uri="{9D8B030D-6E8A-4147-A177-3AD203B41FA5}">
                          <a16:colId xmlns:a16="http://schemas.microsoft.com/office/drawing/2014/main" val="1183980298"/>
                        </a:ext>
                      </a:extLst>
                    </a:gridCol>
                    <a:gridCol w="1073878">
                      <a:extLst>
                        <a:ext uri="{9D8B030D-6E8A-4147-A177-3AD203B41FA5}">
                          <a16:colId xmlns:a16="http://schemas.microsoft.com/office/drawing/2014/main" val="2632702340"/>
                        </a:ext>
                      </a:extLst>
                    </a:gridCol>
                  </a:tblGrid>
                  <a:tr h="6047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GB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𝟔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b="1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0094563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5360025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4285473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39391859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749210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C1675142-0FBB-432C-9129-2239FBE8DA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1362291"/>
                  </p:ext>
                </p:extLst>
              </p:nvPr>
            </p:nvGraphicFramePr>
            <p:xfrm>
              <a:off x="202195" y="3016348"/>
              <a:ext cx="1974305" cy="20851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00427">
                      <a:extLst>
                        <a:ext uri="{9D8B030D-6E8A-4147-A177-3AD203B41FA5}">
                          <a16:colId xmlns:a16="http://schemas.microsoft.com/office/drawing/2014/main" val="1183980298"/>
                        </a:ext>
                      </a:extLst>
                    </a:gridCol>
                    <a:gridCol w="1073878">
                      <a:extLst>
                        <a:ext uri="{9D8B030D-6E8A-4147-A177-3AD203B41FA5}">
                          <a16:colId xmlns:a16="http://schemas.microsoft.com/office/drawing/2014/main" val="2632702340"/>
                        </a:ext>
                      </a:extLst>
                    </a:gridCol>
                  </a:tblGrid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GB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84181" t="-5000" r="-2260" b="-24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70094563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5360025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4285473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39391859"/>
                      </a:ext>
                    </a:extLst>
                  </a:tr>
                  <a:tr h="369574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74921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732F97D6-2B0B-453B-98F2-0F4021520751}"/>
              </a:ext>
            </a:extLst>
          </p:cNvPr>
          <p:cNvSpPr txBox="1"/>
          <p:nvPr/>
        </p:nvSpPr>
        <p:spPr>
          <a:xfrm>
            <a:off x="317255" y="3577478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C69A72-21CB-4730-B620-9810BA25DF2A}"/>
              </a:ext>
            </a:extLst>
          </p:cNvPr>
          <p:cNvSpPr txBox="1"/>
          <p:nvPr/>
        </p:nvSpPr>
        <p:spPr>
          <a:xfrm>
            <a:off x="337400" y="3980671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.01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1A5822D-7852-4BE0-993B-BB72FF1AF3BE}"/>
              </a:ext>
            </a:extLst>
          </p:cNvPr>
          <p:cNvSpPr txBox="1"/>
          <p:nvPr/>
        </p:nvSpPr>
        <p:spPr>
          <a:xfrm>
            <a:off x="301824" y="4370520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.001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95EDAF6-A7F3-4D66-8B32-94FC9A2FBAA6}"/>
              </a:ext>
            </a:extLst>
          </p:cNvPr>
          <p:cNvSpPr txBox="1"/>
          <p:nvPr/>
        </p:nvSpPr>
        <p:spPr>
          <a:xfrm>
            <a:off x="301825" y="4714277"/>
            <a:ext cx="9343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.0001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D266780-067C-4760-A7FF-D7E9907305C8}"/>
              </a:ext>
            </a:extLst>
          </p:cNvPr>
          <p:cNvSpPr txBox="1"/>
          <p:nvPr/>
        </p:nvSpPr>
        <p:spPr>
          <a:xfrm>
            <a:off x="1146245" y="3606772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9975D5-2511-42C6-B57E-4D4DA7FAA352}"/>
              </a:ext>
            </a:extLst>
          </p:cNvPr>
          <p:cNvSpPr txBox="1"/>
          <p:nvPr/>
        </p:nvSpPr>
        <p:spPr>
          <a:xfrm>
            <a:off x="1130874" y="3965044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60000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AF98421-E80B-484A-AFF4-963A0D2E0421}"/>
              </a:ext>
            </a:extLst>
          </p:cNvPr>
          <p:cNvSpPr txBox="1"/>
          <p:nvPr/>
        </p:nvSpPr>
        <p:spPr>
          <a:xfrm>
            <a:off x="1124859" y="4386471"/>
            <a:ext cx="11119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6000000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2BBB6E9-6CA5-4A5B-AA36-4BF91A96EB30}"/>
              </a:ext>
            </a:extLst>
          </p:cNvPr>
          <p:cNvSpPr txBox="1"/>
          <p:nvPr/>
        </p:nvSpPr>
        <p:spPr>
          <a:xfrm>
            <a:off x="1125148" y="4730049"/>
            <a:ext cx="1111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60000000</a:t>
            </a:r>
            <a:endParaRPr lang="en-GB" sz="1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B685A32-4FB1-4A02-AE3E-A1F6033C00B1}"/>
                  </a:ext>
                </a:extLst>
              </p:cNvPr>
              <p:cNvSpPr txBox="1"/>
              <p:nvPr/>
            </p:nvSpPr>
            <p:spPr>
              <a:xfrm>
                <a:off x="2138103" y="3323132"/>
                <a:ext cx="6589237" cy="836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+mn-lt"/>
                  </a:rPr>
                  <a:t>From this table we can see that as we make </a:t>
                </a:r>
                <a:r>
                  <a:rPr lang="en-US" sz="2000" b="0" i="1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chemeClr val="tx2"/>
                    </a:solidFill>
                    <a:latin typeface="Helvetica" panose="020B0604020202020204" pitchFamily="34" charset="0"/>
                  </a:rPr>
                  <a:t> </a:t>
                </a:r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+mn-lt"/>
                  </a:rPr>
                  <a:t>smaller and smaller the function</a:t>
                </a:r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Helvetica" panose="020B0604020202020204" pitchFamily="34" charset="0"/>
                  </a:rPr>
                  <a:t> </a:t>
                </a:r>
                <a:r>
                  <a:rPr lang="en-US" sz="20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Helvetica" panose="020B0604020202020204" pitchFamily="34" charset="0"/>
                  </a:rPr>
                  <a:t> </a:t>
                </a:r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+mn-lt"/>
                  </a:rPr>
                  <a:t>gets larger and larger</a:t>
                </a:r>
                <a:endParaRPr lang="en-GB" sz="2000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B685A32-4FB1-4A02-AE3E-A1F6033C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103" y="3323132"/>
                <a:ext cx="6589237" cy="836960"/>
              </a:xfrm>
              <a:prstGeom prst="rect">
                <a:avLst/>
              </a:prstGeom>
              <a:blipFill>
                <a:blip r:embed="rId8"/>
                <a:stretch>
                  <a:fillRect l="-1018" t="-3650" b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F4B83681-B083-460F-A274-359D13330CBF}"/>
              </a:ext>
            </a:extLst>
          </p:cNvPr>
          <p:cNvSpPr txBox="1"/>
          <p:nvPr/>
        </p:nvSpPr>
        <p:spPr>
          <a:xfrm>
            <a:off x="2160410" y="4167234"/>
            <a:ext cx="656692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chemeClr val="tx2"/>
                </a:solidFill>
                <a:effectLst/>
                <a:latin typeface="+mn-lt"/>
              </a:rPr>
              <a:t>So, a positive constant divided by an increasingly small positive number. The result should then be an increasingly large positive number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08D852D-E9AA-48FB-AACB-0D8375EC196F}"/>
                  </a:ext>
                </a:extLst>
              </p:cNvPr>
              <p:cNvSpPr txBox="1"/>
              <p:nvPr/>
            </p:nvSpPr>
            <p:spPr>
              <a:xfrm>
                <a:off x="3196624" y="5973704"/>
                <a:ext cx="13694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08D852D-E9AA-48FB-AACB-0D8375EC1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24" y="5973704"/>
                <a:ext cx="1369477" cy="6939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83D106FB-662A-4AD8-8E6D-5C7CF638C5E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675636" y="5998975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83D106FB-662A-4AD8-8E6D-5C7CF638C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636" y="5998975"/>
                <a:ext cx="1051683" cy="490873"/>
              </a:xfrm>
              <a:prstGeom prst="rect">
                <a:avLst/>
              </a:prstGeom>
              <a:blipFill>
                <a:blip r:embed="rId10"/>
                <a:stretch>
                  <a:fillRect l="-6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3DB27218-6329-4191-B7E9-7C398456F2D9}"/>
              </a:ext>
            </a:extLst>
          </p:cNvPr>
          <p:cNvSpPr txBox="1"/>
          <p:nvPr/>
        </p:nvSpPr>
        <p:spPr>
          <a:xfrm>
            <a:off x="2218867" y="5170760"/>
            <a:ext cx="65084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n-lt"/>
              </a:rPr>
              <a:t>It looks like we should have the following value for the right-hand limit in this case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D6E9AD4-565A-4B25-9FD1-A4D90AB3DCB9}"/>
              </a:ext>
            </a:extLst>
          </p:cNvPr>
          <p:cNvSpPr txBox="1"/>
          <p:nvPr/>
        </p:nvSpPr>
        <p:spPr>
          <a:xfrm>
            <a:off x="2176499" y="2860063"/>
            <a:ext cx="66458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Let’s take a look at the right-hand limit first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">
                <a:extLst>
                  <a:ext uri="{FF2B5EF4-FFF2-40B4-BE49-F238E27FC236}">
                    <a16:creationId xmlns:a16="http://schemas.microsoft.com/office/drawing/2014/main" id="{4BFFB13B-B13C-4DD6-8BB0-ADB9FAAA91E2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43968" y="1102667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Rectangle 5">
                <a:extLst>
                  <a:ext uri="{FF2B5EF4-FFF2-40B4-BE49-F238E27FC236}">
                    <a16:creationId xmlns:a16="http://schemas.microsoft.com/office/drawing/2014/main" id="{4BFFB13B-B13C-4DD6-8BB0-ADB9FAAA9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968" y="1102667"/>
                <a:ext cx="1051683" cy="490873"/>
              </a:xfrm>
              <a:prstGeom prst="rect">
                <a:avLst/>
              </a:prstGeom>
              <a:blipFill>
                <a:blip r:embed="rId11"/>
                <a:stretch>
                  <a:fillRect l="-6358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169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A7EC8E52-BAB3-40E5-A371-3907613E654B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7258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C1675142-0FBB-432C-9129-2239FBE8DA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173086"/>
                  </p:ext>
                </p:extLst>
              </p:nvPr>
            </p:nvGraphicFramePr>
            <p:xfrm>
              <a:off x="219175" y="3016348"/>
              <a:ext cx="1957326" cy="20721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8527">
                      <a:extLst>
                        <a:ext uri="{9D8B030D-6E8A-4147-A177-3AD203B41FA5}">
                          <a16:colId xmlns:a16="http://schemas.microsoft.com/office/drawing/2014/main" val="1183980298"/>
                        </a:ext>
                      </a:extLst>
                    </a:gridCol>
                    <a:gridCol w="1078799">
                      <a:extLst>
                        <a:ext uri="{9D8B030D-6E8A-4147-A177-3AD203B41FA5}">
                          <a16:colId xmlns:a16="http://schemas.microsoft.com/office/drawing/2014/main" val="2632702340"/>
                        </a:ext>
                      </a:extLst>
                    </a:gridCol>
                  </a:tblGrid>
                  <a:tr h="5994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GB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𝟔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b="1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0094563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5360025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4285473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39391859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749210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C1675142-0FBB-432C-9129-2239FBE8DA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173086"/>
                  </p:ext>
                </p:extLst>
              </p:nvPr>
            </p:nvGraphicFramePr>
            <p:xfrm>
              <a:off x="219175" y="3016348"/>
              <a:ext cx="1957326" cy="207215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8527">
                      <a:extLst>
                        <a:ext uri="{9D8B030D-6E8A-4147-A177-3AD203B41FA5}">
                          <a16:colId xmlns:a16="http://schemas.microsoft.com/office/drawing/2014/main" val="1183980298"/>
                        </a:ext>
                      </a:extLst>
                    </a:gridCol>
                    <a:gridCol w="1078799">
                      <a:extLst>
                        <a:ext uri="{9D8B030D-6E8A-4147-A177-3AD203B41FA5}">
                          <a16:colId xmlns:a16="http://schemas.microsoft.com/office/drawing/2014/main" val="2632702340"/>
                        </a:ext>
                      </a:extLst>
                    </a:gridCol>
                  </a:tblGrid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GB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2022" t="-5000" r="-2247" b="-243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70094563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5360025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4285473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39391859"/>
                      </a:ext>
                    </a:extLst>
                  </a:tr>
                  <a:tr h="366336"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74921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EF2C1D82-A076-4248-8839-70DA7FB3CBE1}"/>
              </a:ext>
            </a:extLst>
          </p:cNvPr>
          <p:cNvSpPr txBox="1"/>
          <p:nvPr/>
        </p:nvSpPr>
        <p:spPr>
          <a:xfrm>
            <a:off x="266262" y="3588632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-0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A1640B-C86B-4D51-A487-61AD670E76B0}"/>
              </a:ext>
            </a:extLst>
          </p:cNvPr>
          <p:cNvSpPr txBox="1"/>
          <p:nvPr/>
        </p:nvSpPr>
        <p:spPr>
          <a:xfrm>
            <a:off x="267051" y="3991631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-0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.01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6B6419D-678F-48DE-AE54-C737D8779F2D}"/>
              </a:ext>
            </a:extLst>
          </p:cNvPr>
          <p:cNvSpPr txBox="1"/>
          <p:nvPr/>
        </p:nvSpPr>
        <p:spPr>
          <a:xfrm>
            <a:off x="266262" y="4382375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-0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.001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3BBB106-6A9A-4C91-B629-A56B2D94562F}"/>
              </a:ext>
            </a:extLst>
          </p:cNvPr>
          <p:cNvSpPr txBox="1"/>
          <p:nvPr/>
        </p:nvSpPr>
        <p:spPr>
          <a:xfrm>
            <a:off x="183259" y="4769671"/>
            <a:ext cx="10516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-0</a:t>
            </a:r>
            <a:r>
              <a:rPr lang="en-US" sz="1800" b="0" i="0" dirty="0">
                <a:solidFill>
                  <a:schemeClr val="tx2"/>
                </a:solidFill>
                <a:effectLst/>
                <a:latin typeface="Nunito Sans"/>
              </a:rPr>
              <a:t>.0001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52EA7A-50C0-4E5A-A43C-F10083083428}"/>
              </a:ext>
            </a:extLst>
          </p:cNvPr>
          <p:cNvSpPr txBox="1"/>
          <p:nvPr/>
        </p:nvSpPr>
        <p:spPr>
          <a:xfrm>
            <a:off x="1118791" y="3604292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336280B-10A5-4AB1-9B17-5E9FFECBF0A8}"/>
              </a:ext>
            </a:extLst>
          </p:cNvPr>
          <p:cNvSpPr txBox="1"/>
          <p:nvPr/>
        </p:nvSpPr>
        <p:spPr>
          <a:xfrm>
            <a:off x="1103420" y="3962564"/>
            <a:ext cx="8720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60000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39DBFB9-0FCB-4918-A7D5-B6E097EAF580}"/>
              </a:ext>
            </a:extLst>
          </p:cNvPr>
          <p:cNvSpPr txBox="1"/>
          <p:nvPr/>
        </p:nvSpPr>
        <p:spPr>
          <a:xfrm>
            <a:off x="1097405" y="4383991"/>
            <a:ext cx="11119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6000000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5DBF5A-ED0F-4188-8759-F68EC151518F}"/>
              </a:ext>
            </a:extLst>
          </p:cNvPr>
          <p:cNvSpPr txBox="1"/>
          <p:nvPr/>
        </p:nvSpPr>
        <p:spPr>
          <a:xfrm>
            <a:off x="1097694" y="4727569"/>
            <a:ext cx="11116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60000000</a:t>
            </a:r>
            <a:endParaRPr lang="en-GB" sz="1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B685A32-4FB1-4A02-AE3E-A1F6033C00B1}"/>
                  </a:ext>
                </a:extLst>
              </p:cNvPr>
              <p:cNvSpPr txBox="1"/>
              <p:nvPr/>
            </p:nvSpPr>
            <p:spPr>
              <a:xfrm>
                <a:off x="2176499" y="3986442"/>
                <a:ext cx="6826503" cy="836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+mn-lt"/>
                  </a:rPr>
                  <a:t>From this table we can see that as we make </a:t>
                </a:r>
                <a:r>
                  <a:rPr lang="en-US" sz="2000" b="0" i="1" dirty="0">
                    <a:solidFill>
                      <a:schemeClr val="tx2"/>
                    </a:solidFill>
                    <a:effectLst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chemeClr val="tx2"/>
                    </a:solidFill>
                    <a:latin typeface="Helvetica" panose="020B0604020202020204" pitchFamily="34" charset="0"/>
                  </a:rPr>
                  <a:t> </a:t>
                </a:r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+mn-lt"/>
                  </a:rPr>
                  <a:t>closer and closer to zero the function</a:t>
                </a:r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Helvetica" panose="020B0604020202020204" pitchFamily="34" charset="0"/>
                  </a:rPr>
                  <a:t> </a:t>
                </a:r>
                <a:r>
                  <a:rPr lang="en-US" sz="20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Helvetica" panose="020B0604020202020204" pitchFamily="34" charset="0"/>
                  </a:rPr>
                  <a:t> </a:t>
                </a:r>
                <a:r>
                  <a:rPr lang="en-US" sz="2000" b="0" i="0" dirty="0">
                    <a:solidFill>
                      <a:schemeClr val="tx2"/>
                    </a:solidFill>
                    <a:effectLst/>
                    <a:latin typeface="+mn-lt"/>
                  </a:rPr>
                  <a:t>gets larger and larger</a:t>
                </a:r>
                <a:endParaRPr lang="en-GB" sz="2000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B685A32-4FB1-4A02-AE3E-A1F6033C0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499" y="3986442"/>
                <a:ext cx="6826503" cy="836960"/>
              </a:xfrm>
              <a:prstGeom prst="rect">
                <a:avLst/>
              </a:prstGeom>
              <a:blipFill>
                <a:blip r:embed="rId5"/>
                <a:stretch>
                  <a:fillRect l="-893" t="-4380" r="-1786" b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08D852D-E9AA-48FB-AACB-0D8375EC196F}"/>
                  </a:ext>
                </a:extLst>
              </p:cNvPr>
              <p:cNvSpPr txBox="1"/>
              <p:nvPr/>
            </p:nvSpPr>
            <p:spPr>
              <a:xfrm>
                <a:off x="3196624" y="5730062"/>
                <a:ext cx="1401538" cy="718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08D852D-E9AA-48FB-AACB-0D8375EC1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24" y="5730062"/>
                <a:ext cx="1401538" cy="7189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83D106FB-662A-4AD8-8E6D-5C7CF638C5E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675636" y="5755333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83D106FB-662A-4AD8-8E6D-5C7CF638C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636" y="5755333"/>
                <a:ext cx="1051683" cy="490873"/>
              </a:xfrm>
              <a:prstGeom prst="rect">
                <a:avLst/>
              </a:prstGeom>
              <a:blipFill>
                <a:blip r:embed="rId7"/>
                <a:stretch>
                  <a:fillRect l="-6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CDD38E53-C698-499F-96E4-CC2AB0A17CA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8" name="40 Rectángulo">
            <a:extLst>
              <a:ext uri="{FF2B5EF4-FFF2-40B4-BE49-F238E27FC236}">
                <a16:creationId xmlns:a16="http://schemas.microsoft.com/office/drawing/2014/main" id="{8C302A98-50F0-4298-A94F-225AD8A4CD2C}"/>
              </a:ext>
            </a:extLst>
          </p:cNvPr>
          <p:cNvSpPr/>
          <p:nvPr/>
        </p:nvSpPr>
        <p:spPr>
          <a:xfrm>
            <a:off x="2060523" y="576281"/>
            <a:ext cx="5896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Evaluate each of the following limits.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5AC59BD-4B67-4A94-A8F9-C90FE0C05A3A}"/>
                  </a:ext>
                </a:extLst>
              </p:cNvPr>
              <p:cNvSpPr txBox="1"/>
              <p:nvPr/>
            </p:nvSpPr>
            <p:spPr>
              <a:xfrm>
                <a:off x="1602162" y="1067103"/>
                <a:ext cx="13694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5AC59BD-4B67-4A94-A8F9-C90FE0C05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162" y="1067103"/>
                <a:ext cx="1369477" cy="6939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136B03EA-917F-4C3B-BAEE-D61670078517}"/>
              </a:ext>
            </a:extLst>
          </p:cNvPr>
          <p:cNvSpPr txBox="1"/>
          <p:nvPr/>
        </p:nvSpPr>
        <p:spPr>
          <a:xfrm>
            <a:off x="1130937" y="96656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(a)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6E51CBB-34B7-463F-A213-299BEEC4DA3C}"/>
                  </a:ext>
                </a:extLst>
              </p:cNvPr>
              <p:cNvSpPr txBox="1"/>
              <p:nvPr/>
            </p:nvSpPr>
            <p:spPr>
              <a:xfrm>
                <a:off x="4264898" y="1027706"/>
                <a:ext cx="1401538" cy="718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6E51CBB-34B7-463F-A213-299BEEC4D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98" y="1027706"/>
                <a:ext cx="1401538" cy="7189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64CF0C1-67CC-4AFF-A290-FC43A04B8C4B}"/>
                  </a:ext>
                </a:extLst>
              </p:cNvPr>
              <p:cNvSpPr txBox="1"/>
              <p:nvPr/>
            </p:nvSpPr>
            <p:spPr>
              <a:xfrm>
                <a:off x="6745480" y="1027706"/>
                <a:ext cx="1222321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64CF0C1-67CC-4AFF-A290-FC43A04B8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480" y="1027706"/>
                <a:ext cx="1222321" cy="6939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B8DAC032-B378-4B69-AFAB-BDEFE110372B}"/>
              </a:ext>
            </a:extLst>
          </p:cNvPr>
          <p:cNvSpPr txBox="1"/>
          <p:nvPr/>
        </p:nvSpPr>
        <p:spPr>
          <a:xfrm>
            <a:off x="202195" y="1782352"/>
            <a:ext cx="85251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Let’s start off by looking at the two one-sided limits. Once we have those, we’ll be able to determine a value for the both-sides limit.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80A192E-E36B-47C6-A0B4-17927083E7FF}"/>
              </a:ext>
            </a:extLst>
          </p:cNvPr>
          <p:cNvSpPr txBox="1"/>
          <p:nvPr/>
        </p:nvSpPr>
        <p:spPr>
          <a:xfrm>
            <a:off x="3762941" y="96656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(b)</a:t>
            </a:r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39ECF4-D962-424E-8AE2-CE4DFD5C8251}"/>
              </a:ext>
            </a:extLst>
          </p:cNvPr>
          <p:cNvSpPr txBox="1"/>
          <p:nvPr/>
        </p:nvSpPr>
        <p:spPr>
          <a:xfrm>
            <a:off x="6267114" y="966564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(c)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B1351D08-15F2-415C-8133-45C6B9205464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43968" y="1102667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B1351D08-15F2-415C-8133-45C6B9205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968" y="1102667"/>
                <a:ext cx="1051683" cy="490873"/>
              </a:xfrm>
              <a:prstGeom prst="rect">
                <a:avLst/>
              </a:prstGeom>
              <a:blipFill>
                <a:blip r:embed="rId11"/>
                <a:stretch>
                  <a:fillRect l="-6358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ACCEB477-7D9E-4DBE-8641-2C736E5C181E}"/>
              </a:ext>
            </a:extLst>
          </p:cNvPr>
          <p:cNvSpPr txBox="1"/>
          <p:nvPr/>
        </p:nvSpPr>
        <p:spPr>
          <a:xfrm>
            <a:off x="2248620" y="2901982"/>
            <a:ext cx="65115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Now, let’s take a look at the left-hand limit.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E4B4B5-549F-49BB-B6DE-7020EA672E40}"/>
              </a:ext>
            </a:extLst>
          </p:cNvPr>
          <p:cNvSpPr txBox="1"/>
          <p:nvPr/>
        </p:nvSpPr>
        <p:spPr>
          <a:xfrm>
            <a:off x="2269589" y="3318561"/>
            <a:ext cx="67334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n-lt"/>
              </a:rPr>
              <a:t>In this case we’re going to take smaller and smaller values of </a:t>
            </a:r>
            <a:r>
              <a:rPr lang="en-US" sz="2000" b="0" i="1" dirty="0">
                <a:solidFill>
                  <a:schemeClr val="tx2"/>
                </a:solidFill>
                <a:effectLst/>
                <a:cs typeface="Times New Roman" panose="02020603050405020304" pitchFamily="18" charset="0"/>
              </a:rPr>
              <a:t>x </a:t>
            </a:r>
            <a:r>
              <a:rPr lang="en-US" sz="2000" dirty="0">
                <a:solidFill>
                  <a:schemeClr val="tx2"/>
                </a:solidFill>
                <a:latin typeface="+mn-lt"/>
              </a:rPr>
              <a:t> , while staying negative this time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1CEAC98-E08A-480D-8DDD-70598F54AF6F}"/>
              </a:ext>
            </a:extLst>
          </p:cNvPr>
          <p:cNvSpPr txBox="1"/>
          <p:nvPr/>
        </p:nvSpPr>
        <p:spPr>
          <a:xfrm>
            <a:off x="2191412" y="4744898"/>
            <a:ext cx="673341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n-lt"/>
              </a:rPr>
              <a:t>The result, as with the right-hand limit, will be an increasingly large positive number and so the left-hand limit will be,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5">
                <a:extLst>
                  <a:ext uri="{FF2B5EF4-FFF2-40B4-BE49-F238E27FC236}">
                    <a16:creationId xmlns:a16="http://schemas.microsoft.com/office/drawing/2014/main" id="{E58040ED-05F9-4A41-A189-5CCE97285E69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675972" y="1090397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Rectangle 5">
                <a:extLst>
                  <a:ext uri="{FF2B5EF4-FFF2-40B4-BE49-F238E27FC236}">
                    <a16:creationId xmlns:a16="http://schemas.microsoft.com/office/drawing/2014/main" id="{E58040ED-05F9-4A41-A189-5CCE97285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972" y="1090397"/>
                <a:ext cx="1051683" cy="490873"/>
              </a:xfrm>
              <a:prstGeom prst="rect">
                <a:avLst/>
              </a:prstGeom>
              <a:blipFill>
                <a:blip r:embed="rId12"/>
                <a:stretch>
                  <a:fillRect l="-6358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3931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6" grpId="0"/>
      <p:bldP spid="47" grpId="0"/>
      <p:bldP spid="49" grpId="0"/>
      <p:bldP spid="50" grpId="0"/>
      <p:bldP spid="51" grpId="0"/>
      <p:bldP spid="53" grpId="0"/>
      <p:bldP spid="54" grpId="0"/>
      <p:bldP spid="64" grpId="0"/>
      <p:bldP spid="65" grpId="0"/>
      <p:bldP spid="66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D31B2BAE-A439-4C64-9812-40B685A5FD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5BB9ACB-5D12-4DEC-89E8-75F14E4CCC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A7EC8E52-BAB3-40E5-A371-3907613E654B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7258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Infinite limits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B685A32-4FB1-4A02-AE3E-A1F6033C00B1}"/>
              </a:ext>
            </a:extLst>
          </p:cNvPr>
          <p:cNvSpPr txBox="1"/>
          <p:nvPr/>
        </p:nvSpPr>
        <p:spPr>
          <a:xfrm>
            <a:off x="301826" y="4483277"/>
            <a:ext cx="49936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n-lt"/>
              </a:rPr>
              <a:t>The both-sides limit will exist, and it is infinity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83D106FB-662A-4AD8-8E6D-5C7CF638C5E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8077200" y="1090396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83D106FB-662A-4AD8-8E6D-5C7CF638C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090396"/>
                <a:ext cx="1051683" cy="490873"/>
              </a:xfrm>
              <a:prstGeom prst="rect">
                <a:avLst/>
              </a:prstGeom>
              <a:blipFill>
                <a:blip r:embed="rId4"/>
                <a:stretch>
                  <a:fillRect l="-6358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CDD38E53-C698-499F-96E4-CC2AB0A17CAD}"/>
              </a:ext>
            </a:extLst>
          </p:cNvPr>
          <p:cNvSpPr txBox="1"/>
          <p:nvPr/>
        </p:nvSpPr>
        <p:spPr>
          <a:xfrm>
            <a:off x="301825" y="574757"/>
            <a:ext cx="1934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1:</a:t>
            </a:r>
            <a:endParaRPr lang="en-GB" sz="2400" b="1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8" name="40 Rectángulo">
            <a:extLst>
              <a:ext uri="{FF2B5EF4-FFF2-40B4-BE49-F238E27FC236}">
                <a16:creationId xmlns:a16="http://schemas.microsoft.com/office/drawing/2014/main" id="{8C302A98-50F0-4298-A94F-225AD8A4CD2C}"/>
              </a:ext>
            </a:extLst>
          </p:cNvPr>
          <p:cNvSpPr/>
          <p:nvPr/>
        </p:nvSpPr>
        <p:spPr>
          <a:xfrm>
            <a:off x="2060523" y="576281"/>
            <a:ext cx="5896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Evaluate each of the following limits.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5AC59BD-4B67-4A94-A8F9-C90FE0C05A3A}"/>
                  </a:ext>
                </a:extLst>
              </p:cNvPr>
              <p:cNvSpPr txBox="1"/>
              <p:nvPr/>
            </p:nvSpPr>
            <p:spPr>
              <a:xfrm>
                <a:off x="1602162" y="1067103"/>
                <a:ext cx="13694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5AC59BD-4B67-4A94-A8F9-C90FE0C05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162" y="1067103"/>
                <a:ext cx="1369477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136B03EA-917F-4C3B-BAEE-D61670078517}"/>
              </a:ext>
            </a:extLst>
          </p:cNvPr>
          <p:cNvSpPr txBox="1"/>
          <p:nvPr/>
        </p:nvSpPr>
        <p:spPr>
          <a:xfrm>
            <a:off x="1130937" y="96656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(a)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6E51CBB-34B7-463F-A213-299BEEC4DA3C}"/>
                  </a:ext>
                </a:extLst>
              </p:cNvPr>
              <p:cNvSpPr txBox="1"/>
              <p:nvPr/>
            </p:nvSpPr>
            <p:spPr>
              <a:xfrm>
                <a:off x="4264898" y="1027706"/>
                <a:ext cx="1401538" cy="718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6E51CBB-34B7-463F-A213-299BEEC4D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98" y="1027706"/>
                <a:ext cx="1401538" cy="7189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64CF0C1-67CC-4AFF-A290-FC43A04B8C4B}"/>
                  </a:ext>
                </a:extLst>
              </p:cNvPr>
              <p:cNvSpPr txBox="1"/>
              <p:nvPr/>
            </p:nvSpPr>
            <p:spPr>
              <a:xfrm>
                <a:off x="6745480" y="1027706"/>
                <a:ext cx="1222321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64CF0C1-67CC-4AFF-A290-FC43A04B8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480" y="1027706"/>
                <a:ext cx="1222321" cy="6939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B8DAC032-B378-4B69-AFAB-BDEFE110372B}"/>
              </a:ext>
            </a:extLst>
          </p:cNvPr>
          <p:cNvSpPr txBox="1"/>
          <p:nvPr/>
        </p:nvSpPr>
        <p:spPr>
          <a:xfrm>
            <a:off x="202195" y="1782352"/>
            <a:ext cx="85251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Let’s start off by looking at the two one-sided limits. Once we have those, we’ll be able to determine a value for the both-sides limit.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80A192E-E36B-47C6-A0B4-17927083E7FF}"/>
              </a:ext>
            </a:extLst>
          </p:cNvPr>
          <p:cNvSpPr txBox="1"/>
          <p:nvPr/>
        </p:nvSpPr>
        <p:spPr>
          <a:xfrm>
            <a:off x="3762941" y="966565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(b)</a:t>
            </a:r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39ECF4-D962-424E-8AE2-CE4DFD5C8251}"/>
              </a:ext>
            </a:extLst>
          </p:cNvPr>
          <p:cNvSpPr txBox="1"/>
          <p:nvPr/>
        </p:nvSpPr>
        <p:spPr>
          <a:xfrm>
            <a:off x="6267114" y="966564"/>
            <a:ext cx="7898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(c)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B1351D08-15F2-415C-8133-45C6B9205464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43968" y="1102667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B1351D08-15F2-415C-8133-45C6B9205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968" y="1102667"/>
                <a:ext cx="1051683" cy="490873"/>
              </a:xfrm>
              <a:prstGeom prst="rect">
                <a:avLst/>
              </a:prstGeom>
              <a:blipFill>
                <a:blip r:embed="rId8"/>
                <a:stretch>
                  <a:fillRect l="-6358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ACCEB477-7D9E-4DBE-8641-2C736E5C181E}"/>
              </a:ext>
            </a:extLst>
          </p:cNvPr>
          <p:cNvSpPr txBox="1"/>
          <p:nvPr/>
        </p:nvSpPr>
        <p:spPr>
          <a:xfrm>
            <a:off x="233951" y="2940660"/>
            <a:ext cx="65115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Now, let’s take a look at the both-sides limit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1CEAC98-E08A-480D-8DDD-70598F54AF6F}"/>
              </a:ext>
            </a:extLst>
          </p:cNvPr>
          <p:cNvSpPr txBox="1"/>
          <p:nvPr/>
        </p:nvSpPr>
        <p:spPr>
          <a:xfrm>
            <a:off x="220386" y="5224821"/>
            <a:ext cx="49936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n-lt"/>
              </a:rPr>
              <a:t>So, in summary these are all the limits for this example as well as a quick graph verifying the limits.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5">
                <a:extLst>
                  <a:ext uri="{FF2B5EF4-FFF2-40B4-BE49-F238E27FC236}">
                    <a16:creationId xmlns:a16="http://schemas.microsoft.com/office/drawing/2014/main" id="{E58040ED-05F9-4A41-A189-5CCE97285E69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675972" y="1090397"/>
                <a:ext cx="105168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en-US" sz="24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Rectangle 5">
                <a:extLst>
                  <a:ext uri="{FF2B5EF4-FFF2-40B4-BE49-F238E27FC236}">
                    <a16:creationId xmlns:a16="http://schemas.microsoft.com/office/drawing/2014/main" id="{E58040ED-05F9-4A41-A189-5CCE97285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972" y="1090397"/>
                <a:ext cx="1051683" cy="490873"/>
              </a:xfrm>
              <a:prstGeom prst="rect">
                <a:avLst/>
              </a:prstGeom>
              <a:blipFill>
                <a:blip r:embed="rId9"/>
                <a:stretch>
                  <a:fillRect l="-6358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784EC88A-379A-4ACB-BCEC-AFCBD3C25F7C}"/>
              </a:ext>
            </a:extLst>
          </p:cNvPr>
          <p:cNvSpPr txBox="1"/>
          <p:nvPr/>
        </p:nvSpPr>
        <p:spPr>
          <a:xfrm>
            <a:off x="301826" y="3371416"/>
            <a:ext cx="50789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n-lt"/>
              </a:rPr>
              <a:t>Since the two one-sided limits both exist and have the same value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EC1F9E-C7A1-4604-9E37-8B676D74229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3288" t="24726" r="26231" b="21129"/>
          <a:stretch/>
        </p:blipFill>
        <p:spPr>
          <a:xfrm>
            <a:off x="5295434" y="3290717"/>
            <a:ext cx="3701512" cy="27836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75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4" grpId="0"/>
      <p:bldP spid="66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4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3612</TotalTime>
  <Words>890</Words>
  <Application>Microsoft Office PowerPoint</Application>
  <PresentationFormat>On-screen Show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Cambria Math</vt:lpstr>
      <vt:lpstr>Comic Sans MS</vt:lpstr>
      <vt:lpstr>Helvetica</vt:lpstr>
      <vt:lpstr>Nunito Sans</vt:lpstr>
      <vt:lpstr>Times New Roman</vt:lpstr>
      <vt:lpstr>Wingdings 2</vt:lpstr>
      <vt:lpstr>Theme1</vt:lpstr>
      <vt:lpstr>Infinite Limits</vt:lpstr>
      <vt:lpstr>Infinite limits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124</cp:revision>
  <dcterms:created xsi:type="dcterms:W3CDTF">2016-09-16T16:04:05Z</dcterms:created>
  <dcterms:modified xsi:type="dcterms:W3CDTF">2021-12-17T15:22:30Z</dcterms:modified>
</cp:coreProperties>
</file>