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4"/>
  </p:notesMasterIdLst>
  <p:sldIdLst>
    <p:sldId id="256" r:id="rId2"/>
    <p:sldId id="282" r:id="rId3"/>
    <p:sldId id="301" r:id="rId4"/>
    <p:sldId id="268" r:id="rId5"/>
    <p:sldId id="272" r:id="rId6"/>
    <p:sldId id="284" r:id="rId7"/>
    <p:sldId id="283" r:id="rId8"/>
    <p:sldId id="285" r:id="rId9"/>
    <p:sldId id="299" r:id="rId10"/>
    <p:sldId id="300" r:id="rId11"/>
    <p:sldId id="302" r:id="rId12"/>
    <p:sldId id="298" r:id="rId1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  <a:srgbClr val="FF3300"/>
    <a:srgbClr val="FF9933"/>
    <a:srgbClr val="DFFF85"/>
    <a:srgbClr val="CC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824" autoAdjust="0"/>
    <p:restoredTop sz="94660"/>
  </p:normalViewPr>
  <p:slideViewPr>
    <p:cSldViewPr snapToGrid="0">
      <p:cViewPr varScale="1">
        <p:scale>
          <a:sx n="68" d="100"/>
          <a:sy n="68" d="100"/>
        </p:scale>
        <p:origin x="143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530789-279C-44D4-B140-7691F063F3FD}" type="datetimeFigureOut">
              <a:rPr lang="en-GB" smtClean="0"/>
              <a:t>17/12/2021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1BAC9E-AF3A-4776-B8F7-C8BDBE39A7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68050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12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031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l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  <a:endParaRPr kumimoji="0" lang="en-US" dirty="0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6210300" y="243379"/>
            <a:ext cx="2476500" cy="476250"/>
          </a:xfrm>
        </p:spPr>
        <p:txBody>
          <a:bodyPr/>
          <a:lstStyle>
            <a:lvl1pPr>
              <a:defRPr sz="2000"/>
            </a:lvl1pPr>
          </a:lstStyle>
          <a:p>
            <a:fld id="{0D6CA385-FDE7-4C8F-91A0-BD3B96448C0B}" type="datetimeFigureOut">
              <a:rPr lang="en-GB" smtClean="0"/>
              <a:t>17/12/2021</a:t>
            </a:fld>
            <a:endParaRPr lang="en-GB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C5F82826-6EA7-4504-8BD9-85EB649900D8}" type="slidenum">
              <a:rPr lang="en-GB" smtClean="0"/>
              <a:t>‹#›</a:t>
            </a:fld>
            <a:endParaRPr lang="en-GB"/>
          </a:p>
        </p:txBody>
      </p:sp>
      <p:sp>
        <p:nvSpPr>
          <p:cNvPr id="7" name="6 Rectángulo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pic>
        <p:nvPicPr>
          <p:cNvPr id="15" name="Picture 14" descr="A close up of a cage&#10;&#10;Description automatically generated">
            <a:extLst>
              <a:ext uri="{FF2B5EF4-FFF2-40B4-BE49-F238E27FC236}">
                <a16:creationId xmlns:a16="http://schemas.microsoft.com/office/drawing/2014/main" id="{8DB13122-E156-4F56-B01E-886703548E0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381E29B0-30D1-4948-A8C7-EDC20D5B8B65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155508805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CA385-FDE7-4C8F-91A0-BD3B96448C0B}" type="datetimeFigureOut">
              <a:rPr lang="en-GB" smtClean="0"/>
              <a:t>17/12/2021</a:t>
            </a:fld>
            <a:endParaRPr lang="en-GB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82826-6EA7-4504-8BD9-85EB649900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26742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CA385-FDE7-4C8F-91A0-BD3B96448C0B}" type="datetimeFigureOut">
              <a:rPr lang="en-GB" smtClean="0"/>
              <a:t>17/12/2021</a:t>
            </a:fld>
            <a:endParaRPr lang="en-GB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82826-6EA7-4504-8BD9-85EB649900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48097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CA385-FDE7-4C8F-91A0-BD3B96448C0B}" type="datetimeFigureOut">
              <a:rPr lang="en-GB" smtClean="0"/>
              <a:t>17/12/2021</a:t>
            </a:fld>
            <a:endParaRPr lang="en-GB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82826-6EA7-4504-8BD9-85EB649900D8}" type="slidenum">
              <a:rPr lang="en-GB" smtClean="0"/>
              <a:t>‹#›</a:t>
            </a:fld>
            <a:endParaRPr lang="en-GB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B5AE6F4-D447-4198-AB9D-8450669138EB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14439682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9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5465332" y="6201849"/>
            <a:ext cx="2476500" cy="476250"/>
          </a:xfrm>
        </p:spPr>
        <p:txBody>
          <a:bodyPr/>
          <a:lstStyle/>
          <a:p>
            <a:fld id="{0D6CA385-FDE7-4C8F-91A0-BD3B96448C0B}" type="datetimeFigureOut">
              <a:rPr lang="en-GB" smtClean="0"/>
              <a:t>17/12/2021</a:t>
            </a:fld>
            <a:endParaRPr lang="en-GB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GB"/>
          </a:p>
        </p:txBody>
      </p:sp>
      <p:sp>
        <p:nvSpPr>
          <p:cNvPr id="7" name="6 Rectángulo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C5F82826-6EA7-4504-8BD9-85EB649900D8}" type="slidenum">
              <a:rPr lang="en-GB" smtClean="0"/>
              <a:t>‹#›</a:t>
            </a:fld>
            <a:endParaRPr lang="en-GB"/>
          </a:p>
        </p:txBody>
      </p:sp>
      <p:pic>
        <p:nvPicPr>
          <p:cNvPr id="13" name="Picture 12" descr="A close up of a cage&#10;&#10;Description automatically generated">
            <a:extLst>
              <a:ext uri="{FF2B5EF4-FFF2-40B4-BE49-F238E27FC236}">
                <a16:creationId xmlns:a16="http://schemas.microsoft.com/office/drawing/2014/main" id="{AD73ABF7-01E0-40C9-AF32-E6F00652779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F119D081-AE8D-41C7-90E9-AD0A0DFB1489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232738902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CA385-FDE7-4C8F-91A0-BD3B96448C0B}" type="datetimeFigureOut">
              <a:rPr lang="en-GB" smtClean="0"/>
              <a:t>17/12/2021</a:t>
            </a:fld>
            <a:endParaRPr lang="en-GB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82826-6EA7-4504-8BD9-85EB649900D8}" type="slidenum">
              <a:rPr lang="en-GB" smtClean="0"/>
              <a:t>‹#›</a:t>
            </a:fld>
            <a:endParaRPr lang="en-GB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C94A031-9F30-44BA-A1B1-4B67D3D312BF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37653471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CA385-FDE7-4C8F-91A0-BD3B96448C0B}" type="datetimeFigureOut">
              <a:rPr lang="en-GB" smtClean="0"/>
              <a:t>17/12/2021</a:t>
            </a:fld>
            <a:endParaRPr lang="en-GB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82826-6EA7-4504-8BD9-85EB649900D8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10 Marcador de contenido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4669103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CA385-FDE7-4C8F-91A0-BD3B96448C0B}" type="datetimeFigureOut">
              <a:rPr lang="en-GB" smtClean="0"/>
              <a:t>17/12/2021</a:t>
            </a:fld>
            <a:endParaRPr lang="en-GB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82826-6EA7-4504-8BD9-85EB649900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72998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CA385-FDE7-4C8F-91A0-BD3B96448C0B}" type="datetimeFigureOut">
              <a:rPr lang="en-GB" smtClean="0"/>
              <a:t>17/12/2021</a:t>
            </a:fld>
            <a:endParaRPr lang="en-GB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82826-6EA7-4504-8BD9-85EB649900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67818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8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CA385-FDE7-4C8F-91A0-BD3B96448C0B}" type="datetimeFigureOut">
              <a:rPr lang="en-GB" smtClean="0"/>
              <a:t>17/12/2021</a:t>
            </a:fld>
            <a:endParaRPr lang="en-GB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82826-6EA7-4504-8BD9-85EB649900D8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3C17ECA-20B4-4577-A86F-8A0DAADAFDE5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28509825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CA385-FDE7-4C8F-91A0-BD3B96448C0B}" type="datetimeFigureOut">
              <a:rPr lang="en-GB" smtClean="0"/>
              <a:t>17/12/2021</a:t>
            </a:fld>
            <a:endParaRPr lang="en-GB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GB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C5F82826-6EA7-4504-8BD9-85EB649900D8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10 Rectángulo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Rectángulo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13839041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7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  <a:p>
            <a:pPr lvl="1" eaLnBrk="1" latinLnBrk="0" hangingPunct="1"/>
            <a:r>
              <a:rPr kumimoji="0" lang="es-ES"/>
              <a:t>Segundo nivel</a:t>
            </a:r>
          </a:p>
          <a:p>
            <a:pPr lvl="2" eaLnBrk="1" latinLnBrk="0" hangingPunct="1"/>
            <a:r>
              <a:rPr kumimoji="0" lang="es-ES"/>
              <a:t>Tercer nivel</a:t>
            </a:r>
          </a:p>
          <a:p>
            <a:pPr lvl="3" eaLnBrk="1" latinLnBrk="0" hangingPunct="1"/>
            <a:r>
              <a:rPr kumimoji="0" lang="es-ES"/>
              <a:t>Cuarto nivel</a:t>
            </a:r>
          </a:p>
          <a:p>
            <a:pPr lvl="4" eaLnBrk="1" latinLnBrk="0" hangingPunct="1"/>
            <a:r>
              <a:rPr kumimoji="0" lang="es-ES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D6CA385-FDE7-4C8F-91A0-BD3B96448C0B}" type="datetimeFigureOut">
              <a:rPr lang="en-GB" smtClean="0"/>
              <a:t>17/12/2021</a:t>
            </a:fld>
            <a:endParaRPr lang="en-GB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C5F82826-6EA7-4504-8BD9-85EB649900D8}" type="slidenum">
              <a:rPr lang="en-GB" smtClean="0"/>
              <a:t>‹#›</a:t>
            </a:fld>
            <a:endParaRPr lang="en-GB"/>
          </a:p>
        </p:txBody>
      </p:sp>
      <p:pic>
        <p:nvPicPr>
          <p:cNvPr id="10" name="Picture 9" descr="A close up of a cage&#10;&#10;Description automatically generated">
            <a:extLst>
              <a:ext uri="{FF2B5EF4-FFF2-40B4-BE49-F238E27FC236}">
                <a16:creationId xmlns:a16="http://schemas.microsoft.com/office/drawing/2014/main" id="{3947B0CA-B858-4459-ACB0-3F8573129FFC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72BF179C-024A-4D64-BCFA-43374F974387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1941506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png"/><Relationship Id="rId3" Type="http://schemas.openxmlformats.org/officeDocument/2006/relationships/hyperlink" Target="http://www.mathssupport.org/" TargetMode="External"/><Relationship Id="rId7" Type="http://schemas.openxmlformats.org/officeDocument/2006/relationships/image" Target="../media/image25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9.xml"/><Relationship Id="rId6" Type="http://schemas.openxmlformats.org/officeDocument/2006/relationships/image" Target="../media/image24.png"/><Relationship Id="rId5" Type="http://schemas.openxmlformats.org/officeDocument/2006/relationships/image" Target="../media/image23.png"/><Relationship Id="rId10" Type="http://schemas.openxmlformats.org/officeDocument/2006/relationships/image" Target="../media/image28.png"/><Relationship Id="rId4" Type="http://schemas.openxmlformats.org/officeDocument/2006/relationships/image" Target="../media/image22.png"/><Relationship Id="rId9" Type="http://schemas.openxmlformats.org/officeDocument/2006/relationships/image" Target="../media/image27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3.png"/><Relationship Id="rId3" Type="http://schemas.openxmlformats.org/officeDocument/2006/relationships/hyperlink" Target="http://www.mathssupport.org/" TargetMode="External"/><Relationship Id="rId7" Type="http://schemas.openxmlformats.org/officeDocument/2006/relationships/image" Target="../media/image32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0.xml"/><Relationship Id="rId6" Type="http://schemas.openxmlformats.org/officeDocument/2006/relationships/image" Target="../media/image310.png"/><Relationship Id="rId5" Type="http://schemas.openxmlformats.org/officeDocument/2006/relationships/image" Target="../media/image31.png"/><Relationship Id="rId4" Type="http://schemas.openxmlformats.org/officeDocument/2006/relationships/image" Target="../media/image29.png"/><Relationship Id="rId9" Type="http://schemas.openxmlformats.org/officeDocument/2006/relationships/image" Target="../media/image34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jpg"/><Relationship Id="rId2" Type="http://schemas.openxmlformats.org/officeDocument/2006/relationships/hyperlink" Target="https://www.mathssupport.org/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mathssupport.org/" TargetMode="External"/><Relationship Id="rId4" Type="http://schemas.openxmlformats.org/officeDocument/2006/relationships/hyperlink" Target="mailto:info@mathssupport.org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0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.xml"/><Relationship Id="rId4" Type="http://schemas.openxmlformats.org/officeDocument/2006/relationships/hyperlink" Target="http://www.mathssupport.org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3.xml"/><Relationship Id="rId6" Type="http://schemas.openxmlformats.org/officeDocument/2006/relationships/image" Target="../media/image5.png"/><Relationship Id="rId5" Type="http://schemas.openxmlformats.org/officeDocument/2006/relationships/hyperlink" Target="http://www.mathssupport.org/" TargetMode="External"/><Relationship Id="rId4" Type="http://schemas.openxmlformats.org/officeDocument/2006/relationships/image" Target="../media/image40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7" Type="http://schemas.openxmlformats.org/officeDocument/2006/relationships/image" Target="../media/image6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4.xml"/><Relationship Id="rId6" Type="http://schemas.openxmlformats.org/officeDocument/2006/relationships/image" Target="../media/image5.png"/><Relationship Id="rId5" Type="http://schemas.openxmlformats.org/officeDocument/2006/relationships/image" Target="../media/image40.png"/><Relationship Id="rId4" Type="http://schemas.openxmlformats.org/officeDocument/2006/relationships/image" Target="../media/image3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6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hyperlink" Target="http://www.mathssupport.org/" TargetMode="External"/><Relationship Id="rId7" Type="http://schemas.openxmlformats.org/officeDocument/2006/relationships/image" Target="../media/image10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7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10" Type="http://schemas.openxmlformats.org/officeDocument/2006/relationships/image" Target="../media/image13.png"/><Relationship Id="rId4" Type="http://schemas.openxmlformats.org/officeDocument/2006/relationships/image" Target="../media/image7.png"/><Relationship Id="rId9" Type="http://schemas.openxmlformats.org/officeDocument/2006/relationships/image" Target="../media/image12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3" Type="http://schemas.openxmlformats.org/officeDocument/2006/relationships/hyperlink" Target="http://www.mathssupport.org/" TargetMode="External"/><Relationship Id="rId7" Type="http://schemas.openxmlformats.org/officeDocument/2006/relationships/image" Target="../media/image17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8.xml"/><Relationship Id="rId6" Type="http://schemas.openxmlformats.org/officeDocument/2006/relationships/image" Target="../media/image16.png"/><Relationship Id="rId11" Type="http://schemas.openxmlformats.org/officeDocument/2006/relationships/image" Target="../media/image21.png"/><Relationship Id="rId5" Type="http://schemas.openxmlformats.org/officeDocument/2006/relationships/image" Target="../media/image15.png"/><Relationship Id="rId10" Type="http://schemas.openxmlformats.org/officeDocument/2006/relationships/image" Target="../media/image20.png"/><Relationship Id="rId4" Type="http://schemas.openxmlformats.org/officeDocument/2006/relationships/image" Target="../media/image14.png"/><Relationship Id="rId9" Type="http://schemas.openxmlformats.org/officeDocument/2006/relationships/image" Target="../media/image1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LO: To understand the concept </a:t>
            </a:r>
            <a:r>
              <a:rPr lang="en-US"/>
              <a:t>of limit.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Introduction to Limits</a:t>
            </a:r>
            <a:endParaRPr lang="en-GB" dirty="0"/>
          </a:p>
        </p:txBody>
      </p:sp>
      <p:sp>
        <p:nvSpPr>
          <p:cNvPr id="4" name="Rectangle 3">
            <a:hlinkClick r:id="rId2"/>
            <a:extLst>
              <a:ext uri="{FF2B5EF4-FFF2-40B4-BE49-F238E27FC236}">
                <a16:creationId xmlns:a16="http://schemas.microsoft.com/office/drawing/2014/main" id="{DB83D704-E975-4441-AA27-A8CDD0B97BE8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>
            <a:hlinkClick r:id="rId2"/>
            <a:extLst>
              <a:ext uri="{FF2B5EF4-FFF2-40B4-BE49-F238E27FC236}">
                <a16:creationId xmlns:a16="http://schemas.microsoft.com/office/drawing/2014/main" id="{91FD2633-6162-487D-8980-E2FF34C83146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687EDFD-5574-4284-B306-5CC05041A8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C9A2F-F83A-46AA-9401-3AA05E94DEC6}" type="datetime3">
              <a:rPr lang="en-GB" smtClean="0"/>
              <a:t>17 December, 2021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26952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extBox 47"/>
          <p:cNvSpPr txBox="1"/>
          <p:nvPr/>
        </p:nvSpPr>
        <p:spPr>
          <a:xfrm>
            <a:off x="389196" y="1111060"/>
            <a:ext cx="18116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Find</a:t>
            </a:r>
            <a:endParaRPr lang="en-GB" sz="2400" dirty="0">
              <a:solidFill>
                <a:schemeClr val="tx2"/>
              </a:solidFill>
              <a:latin typeface="Comic Sans MS" pitchFamily="66" charset="0"/>
              <a:ea typeface="+mj-ea"/>
              <a:cs typeface="+mj-cs"/>
            </a:endParaRPr>
          </a:p>
        </p:txBody>
      </p:sp>
      <p:sp>
        <p:nvSpPr>
          <p:cNvPr id="15" name="Rectangle 14">
            <a:hlinkClick r:id="rId3"/>
            <a:extLst>
              <a:ext uri="{FF2B5EF4-FFF2-40B4-BE49-F238E27FC236}">
                <a16:creationId xmlns:a16="http://schemas.microsoft.com/office/drawing/2014/main" id="{8413A299-EB52-4B96-B300-23A5126865BC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ectangle 15">
            <a:hlinkClick r:id="rId3"/>
            <a:extLst>
              <a:ext uri="{FF2B5EF4-FFF2-40B4-BE49-F238E27FC236}">
                <a16:creationId xmlns:a16="http://schemas.microsoft.com/office/drawing/2014/main" id="{DDBEF9FA-4F81-4B17-AA2D-553D6CF14690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Rectangle 5">
            <a:extLst>
              <a:ext uri="{FF2B5EF4-FFF2-40B4-BE49-F238E27FC236}">
                <a16:creationId xmlns:a16="http://schemas.microsoft.com/office/drawing/2014/main" id="{F255313B-4C74-453F-B5D6-9629D9A82413}"/>
              </a:ext>
            </a:extLst>
          </p:cNvPr>
          <p:cNvSpPr txBox="1">
            <a:spLocks noChangeArrowheads="1"/>
          </p:cNvSpPr>
          <p:nvPr/>
        </p:nvSpPr>
        <p:spPr>
          <a:xfrm>
            <a:off x="183374" y="110825"/>
            <a:ext cx="8229600" cy="49212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dirty="0">
                <a:solidFill>
                  <a:schemeClr val="accent1"/>
                </a:solidFill>
                <a:latin typeface="Comic Sans MS" panose="030F0702030302020204" pitchFamily="66" charset="0"/>
                <a:ea typeface="+mn-ea"/>
                <a:cs typeface="+mn-cs"/>
              </a:rPr>
              <a:t>Limits of functions, Analytically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E32133A0-C11D-466B-A69E-AF7E69B92642}"/>
                  </a:ext>
                </a:extLst>
              </p:cNvPr>
              <p:cNvSpPr txBox="1"/>
              <p:nvPr/>
            </p:nvSpPr>
            <p:spPr>
              <a:xfrm>
                <a:off x="2680610" y="752783"/>
                <a:ext cx="1616405" cy="69390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24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sz="24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US" sz="2400" b="0" i="0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sz="24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4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→2</m:t>
                              </m:r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en-US" sz="2400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4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r>
                                <a:rPr lang="en-US" sz="24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n-US" sz="2400" b="0" i="1" smtClean="0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400" b="0" i="1" smtClean="0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2400" b="0" i="1" smtClean="0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24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  <m:r>
                                <a:rPr lang="en-US" sz="24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den>
                          </m:f>
                        </m:e>
                      </m:func>
                    </m:oMath>
                  </m:oMathPara>
                </a14:m>
                <a:endParaRPr lang="en-GB" sz="2400" dirty="0">
                  <a:solidFill>
                    <a:schemeClr val="tx2"/>
                  </a:solidFill>
                </a:endParaRPr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E32133A0-C11D-466B-A69E-AF7E69B9264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80610" y="752783"/>
                <a:ext cx="1616405" cy="69390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40 Rectángulo">
            <a:extLst>
              <a:ext uri="{FF2B5EF4-FFF2-40B4-BE49-F238E27FC236}">
                <a16:creationId xmlns:a16="http://schemas.microsoft.com/office/drawing/2014/main" id="{4CA321D4-5587-40C6-9578-88D6C1B6E636}"/>
              </a:ext>
            </a:extLst>
          </p:cNvPr>
          <p:cNvSpPr/>
          <p:nvPr/>
        </p:nvSpPr>
        <p:spPr>
          <a:xfrm>
            <a:off x="1843065" y="1557126"/>
            <a:ext cx="409350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chemeClr val="tx2"/>
                </a:solidFill>
                <a:latin typeface="Comic Sans MS" pitchFamily="66" charset="0"/>
              </a:rPr>
              <a:t>Plug in the value </a:t>
            </a:r>
            <a:r>
              <a:rPr lang="en-US" dirty="0">
                <a:solidFill>
                  <a:schemeClr val="tx2"/>
                </a:solidFill>
                <a:latin typeface="Comic Sans MS" pitchFamily="66" charset="0"/>
              </a:rPr>
              <a:t>of </a:t>
            </a:r>
            <a:r>
              <a:rPr lang="en-US" sz="2400" i="1" dirty="0">
                <a:solidFill>
                  <a:schemeClr val="tx2"/>
                </a:solidFill>
                <a:cs typeface="Times New Roman" panose="02020603050405020304" pitchFamily="18" charset="0"/>
              </a:rPr>
              <a:t>x.</a:t>
            </a:r>
            <a:endParaRPr lang="en-GB" sz="2400" i="1" dirty="0">
              <a:cs typeface="Times New Roman" panose="02020603050405020304" pitchFamily="18" charset="0"/>
            </a:endParaRPr>
          </a:p>
        </p:txBody>
      </p:sp>
      <p:sp>
        <p:nvSpPr>
          <p:cNvPr id="21" name="Rectangle 5">
            <a:extLst>
              <a:ext uri="{FF2B5EF4-FFF2-40B4-BE49-F238E27FC236}">
                <a16:creationId xmlns:a16="http://schemas.microsoft.com/office/drawing/2014/main" id="{C07B70BC-5346-4960-8475-473F2448BB4C}"/>
              </a:ext>
            </a:extLst>
          </p:cNvPr>
          <p:cNvSpPr txBox="1">
            <a:spLocks noChangeArrowheads="1"/>
          </p:cNvSpPr>
          <p:nvPr/>
        </p:nvSpPr>
        <p:spPr>
          <a:xfrm>
            <a:off x="575229" y="1439089"/>
            <a:ext cx="1541239" cy="534128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/>
          <a:p>
            <a:pPr lvl="0">
              <a:spcBef>
                <a:spcPct val="0"/>
              </a:spcBef>
              <a:defRPr/>
            </a:pPr>
            <a:r>
              <a:rPr lang="en-US" sz="2400" b="1" dirty="0">
                <a:solidFill>
                  <a:srgbClr val="FF0000"/>
                </a:solidFill>
                <a:latin typeface="Comic Sans MS" pitchFamily="66" charset="0"/>
                <a:ea typeface="+mj-ea"/>
                <a:cs typeface="+mj-cs"/>
              </a:rPr>
              <a:t>Step 1: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EFC0F822-679B-4276-A88D-0C4838EFED96}"/>
                  </a:ext>
                </a:extLst>
              </p:cNvPr>
              <p:cNvSpPr txBox="1"/>
              <p:nvPr/>
            </p:nvSpPr>
            <p:spPr>
              <a:xfrm>
                <a:off x="3031589" y="1972200"/>
                <a:ext cx="2904977" cy="86132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3(2)</m:t>
                          </m:r>
                        </m:num>
                        <m:den>
                          <m:sSup>
                            <m:sSupPr>
                              <m:ctrlPr>
                                <a:rPr lang="en-US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i="1" smtClean="0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b="0" i="1" smtClean="0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2(2)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EFC0F822-679B-4276-A88D-0C4838EFED9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31589" y="1972200"/>
                <a:ext cx="2904977" cy="861326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C3953BED-6458-4F1A-8654-8E886AAE79A0}"/>
                  </a:ext>
                </a:extLst>
              </p:cNvPr>
              <p:cNvSpPr txBox="1"/>
              <p:nvPr/>
            </p:nvSpPr>
            <p:spPr>
              <a:xfrm>
                <a:off x="4772248" y="3600104"/>
                <a:ext cx="1637843" cy="78624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sz="24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−2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C3953BED-6458-4F1A-8654-8E886AAE79A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72248" y="3600104"/>
                <a:ext cx="1637843" cy="786241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7DCBCB72-5889-453F-840D-7AC34F3B2769}"/>
                  </a:ext>
                </a:extLst>
              </p:cNvPr>
              <p:cNvSpPr txBox="1"/>
              <p:nvPr/>
            </p:nvSpPr>
            <p:spPr>
              <a:xfrm>
                <a:off x="3088443" y="4435325"/>
                <a:ext cx="1470075" cy="79239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sz="24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2−2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7DCBCB72-5889-453F-840D-7AC34F3B276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88443" y="4435325"/>
                <a:ext cx="1470075" cy="792396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F4B675B8-1637-4402-8F45-984A3739F5F3}"/>
                  </a:ext>
                </a:extLst>
              </p:cNvPr>
              <p:cNvSpPr txBox="1"/>
              <p:nvPr/>
            </p:nvSpPr>
            <p:spPr>
              <a:xfrm>
                <a:off x="5087655" y="1976019"/>
                <a:ext cx="990600" cy="79239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6</m:t>
                          </m:r>
                        </m:num>
                        <m:den>
                          <m:r>
                            <a:rPr lang="en-US" sz="24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F4B675B8-1637-4402-8F45-984A3739F5F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87655" y="1976019"/>
                <a:ext cx="990600" cy="792396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961BA856-9DB1-4E6C-A524-C97D78022153}"/>
                  </a:ext>
                </a:extLst>
              </p:cNvPr>
              <p:cNvSpPr txBox="1"/>
              <p:nvPr/>
            </p:nvSpPr>
            <p:spPr>
              <a:xfrm>
                <a:off x="1124682" y="2029510"/>
                <a:ext cx="1616404" cy="69390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24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sz="24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US" sz="2400" b="0" i="0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sz="24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4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→2</m:t>
                              </m:r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en-US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r>
                                <a:rPr lang="en-US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n-US" i="1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i="1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i="1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den>
                          </m:f>
                        </m:e>
                      </m:func>
                    </m:oMath>
                  </m:oMathPara>
                </a14:m>
                <a:endParaRPr lang="en-GB" sz="2400" dirty="0">
                  <a:solidFill>
                    <a:schemeClr val="tx2"/>
                  </a:solidFill>
                </a:endParaRPr>
              </a:p>
            </p:txBody>
          </p:sp>
        </mc:Choice>
        <mc:Fallback xmlns="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961BA856-9DB1-4E6C-A524-C97D7802215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24682" y="2029510"/>
                <a:ext cx="1616404" cy="693908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TextBox 13">
            <a:extLst>
              <a:ext uri="{FF2B5EF4-FFF2-40B4-BE49-F238E27FC236}">
                <a16:creationId xmlns:a16="http://schemas.microsoft.com/office/drawing/2014/main" id="{2AD6A6D9-24D2-4A8A-98AD-15294421890D}"/>
              </a:ext>
            </a:extLst>
          </p:cNvPr>
          <p:cNvSpPr txBox="1"/>
          <p:nvPr/>
        </p:nvSpPr>
        <p:spPr>
          <a:xfrm>
            <a:off x="301825" y="574757"/>
            <a:ext cx="19349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Example 3:</a:t>
            </a:r>
            <a:endParaRPr lang="en-GB" sz="2400" b="1" dirty="0">
              <a:solidFill>
                <a:schemeClr val="tx2"/>
              </a:solidFill>
              <a:latin typeface="Comic Sans MS" pitchFamily="66" charset="0"/>
              <a:ea typeface="+mj-ea"/>
              <a:cs typeface="+mj-cs"/>
            </a:endParaRPr>
          </a:p>
        </p:txBody>
      </p:sp>
      <p:sp>
        <p:nvSpPr>
          <p:cNvPr id="17" name="40 Rectángulo">
            <a:extLst>
              <a:ext uri="{FF2B5EF4-FFF2-40B4-BE49-F238E27FC236}">
                <a16:creationId xmlns:a16="http://schemas.microsoft.com/office/drawing/2014/main" id="{0D0426E9-A4F9-48EE-93CD-2060AA1C071E}"/>
              </a:ext>
            </a:extLst>
          </p:cNvPr>
          <p:cNvSpPr/>
          <p:nvPr/>
        </p:nvSpPr>
        <p:spPr>
          <a:xfrm>
            <a:off x="5093028" y="1557125"/>
            <a:ext cx="382588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00B0F0"/>
                </a:solidFill>
                <a:latin typeface="Comic Sans MS" pitchFamily="66" charset="0"/>
              </a:rPr>
              <a:t>If undefined go to step 2</a:t>
            </a:r>
            <a:endParaRPr lang="en-GB" sz="2400" i="1" dirty="0">
              <a:solidFill>
                <a:srgbClr val="00B0F0"/>
              </a:solidFill>
              <a:cs typeface="Times New Roman" panose="02020603050405020304" pitchFamily="18" charset="0"/>
            </a:endParaRPr>
          </a:p>
        </p:txBody>
      </p:sp>
      <p:sp>
        <p:nvSpPr>
          <p:cNvPr id="22" name="40 Rectángulo">
            <a:extLst>
              <a:ext uri="{FF2B5EF4-FFF2-40B4-BE49-F238E27FC236}">
                <a16:creationId xmlns:a16="http://schemas.microsoft.com/office/drawing/2014/main" id="{49966491-1AC0-4432-97EA-8E1AD5B789B7}"/>
              </a:ext>
            </a:extLst>
          </p:cNvPr>
          <p:cNvSpPr/>
          <p:nvPr/>
        </p:nvSpPr>
        <p:spPr>
          <a:xfrm>
            <a:off x="1843065" y="2813412"/>
            <a:ext cx="730093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chemeClr val="tx2"/>
                </a:solidFill>
                <a:latin typeface="Comic Sans MS" pitchFamily="66" charset="0"/>
              </a:rPr>
              <a:t>Factor, rationalize or rewrite the function then simplify if possible and plug in the given value of </a:t>
            </a:r>
            <a:r>
              <a:rPr lang="en-US" i="1" dirty="0">
                <a:solidFill>
                  <a:schemeClr val="tx2"/>
                </a:solidFill>
                <a:cs typeface="Times New Roman" panose="02020603050405020304" pitchFamily="18" charset="0"/>
              </a:rPr>
              <a:t>x</a:t>
            </a:r>
            <a:endParaRPr lang="en-GB" i="1" dirty="0">
              <a:solidFill>
                <a:schemeClr val="tx2"/>
              </a:solidFill>
              <a:cs typeface="Times New Roman" panose="02020603050405020304" pitchFamily="18" charset="0"/>
            </a:endParaRPr>
          </a:p>
        </p:txBody>
      </p:sp>
      <p:sp>
        <p:nvSpPr>
          <p:cNvPr id="28" name="Rectangle 5">
            <a:extLst>
              <a:ext uri="{FF2B5EF4-FFF2-40B4-BE49-F238E27FC236}">
                <a16:creationId xmlns:a16="http://schemas.microsoft.com/office/drawing/2014/main" id="{523ABFC8-FAD6-4443-B8E0-587D235BAE10}"/>
              </a:ext>
            </a:extLst>
          </p:cNvPr>
          <p:cNvSpPr txBox="1">
            <a:spLocks noChangeArrowheads="1"/>
          </p:cNvSpPr>
          <p:nvPr/>
        </p:nvSpPr>
        <p:spPr>
          <a:xfrm>
            <a:off x="575230" y="2695375"/>
            <a:ext cx="1635796" cy="534128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/>
          <a:p>
            <a:pPr lvl="0">
              <a:spcBef>
                <a:spcPct val="0"/>
              </a:spcBef>
              <a:defRPr/>
            </a:pPr>
            <a:r>
              <a:rPr lang="en-US" sz="2400" b="1" dirty="0">
                <a:solidFill>
                  <a:srgbClr val="FF0000"/>
                </a:solidFill>
                <a:latin typeface="Comic Sans MS" pitchFamily="66" charset="0"/>
                <a:ea typeface="+mj-ea"/>
                <a:cs typeface="+mj-cs"/>
              </a:rPr>
              <a:t>Step 2: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A1A6F54F-66E0-4D39-829F-9F5CB67A41FD}"/>
              </a:ext>
            </a:extLst>
          </p:cNvPr>
          <p:cNvSpPr txBox="1"/>
          <p:nvPr/>
        </p:nvSpPr>
        <p:spPr>
          <a:xfrm>
            <a:off x="3820105" y="3596194"/>
            <a:ext cx="6129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tx2"/>
                </a:solidFill>
                <a:ea typeface="+mj-ea"/>
                <a:cs typeface="Times New Roman" panose="02020603050405020304" pitchFamily="18" charset="0"/>
              </a:rPr>
              <a:t>3</a:t>
            </a:r>
            <a:r>
              <a:rPr lang="en-US" sz="2400" i="1" dirty="0">
                <a:solidFill>
                  <a:schemeClr val="tx2"/>
                </a:solidFill>
                <a:ea typeface="+mj-ea"/>
                <a:cs typeface="Times New Roman" panose="02020603050405020304" pitchFamily="18" charset="0"/>
              </a:rPr>
              <a:t>x</a:t>
            </a:r>
            <a:endParaRPr lang="en-GB" sz="2400" i="1" dirty="0">
              <a:solidFill>
                <a:schemeClr val="tx2"/>
              </a:solidFill>
              <a:ea typeface="+mj-ea"/>
              <a:cs typeface="Times New Roman" panose="02020603050405020304" pitchFamily="18" charset="0"/>
            </a:endParaRP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63091709-7B7D-44D5-BC90-F71F4BAE2D00}"/>
              </a:ext>
            </a:extLst>
          </p:cNvPr>
          <p:cNvCxnSpPr/>
          <p:nvPr/>
        </p:nvCxnSpPr>
        <p:spPr>
          <a:xfrm>
            <a:off x="3552818" y="4029723"/>
            <a:ext cx="118872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>
            <a:extLst>
              <a:ext uri="{FF2B5EF4-FFF2-40B4-BE49-F238E27FC236}">
                <a16:creationId xmlns:a16="http://schemas.microsoft.com/office/drawing/2014/main" id="{B736BB70-D6DF-42EB-901B-9C2E7CBAECC9}"/>
              </a:ext>
            </a:extLst>
          </p:cNvPr>
          <p:cNvSpPr txBox="1"/>
          <p:nvPr/>
        </p:nvSpPr>
        <p:spPr>
          <a:xfrm>
            <a:off x="3605832" y="3978075"/>
            <a:ext cx="37540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solidFill>
                  <a:schemeClr val="tx2"/>
                </a:solidFill>
                <a:ea typeface="+mj-ea"/>
                <a:cs typeface="Times New Roman" panose="02020603050405020304" pitchFamily="18" charset="0"/>
              </a:rPr>
              <a:t>x </a:t>
            </a:r>
            <a:endParaRPr lang="en-GB" sz="2400" dirty="0">
              <a:solidFill>
                <a:schemeClr val="tx2"/>
              </a:solidFill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76D6EB6-15F5-44C9-B21D-AF4479060F96}"/>
              </a:ext>
            </a:extLst>
          </p:cNvPr>
          <p:cNvSpPr txBox="1"/>
          <p:nvPr/>
        </p:nvSpPr>
        <p:spPr>
          <a:xfrm>
            <a:off x="3827017" y="4007322"/>
            <a:ext cx="10791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tx2"/>
                </a:solidFill>
                <a:ea typeface="+mj-ea"/>
                <a:cs typeface="Times New Roman" panose="02020603050405020304" pitchFamily="18" charset="0"/>
              </a:rPr>
              <a:t>(</a:t>
            </a:r>
            <a:r>
              <a:rPr lang="en-US" sz="2400" i="1" dirty="0">
                <a:solidFill>
                  <a:schemeClr val="tx2"/>
                </a:solidFill>
                <a:ea typeface="+mj-ea"/>
                <a:cs typeface="Times New Roman" panose="02020603050405020304" pitchFamily="18" charset="0"/>
              </a:rPr>
              <a:t>x – </a:t>
            </a:r>
            <a:r>
              <a:rPr lang="en-US" sz="2400" dirty="0">
                <a:solidFill>
                  <a:schemeClr val="tx2"/>
                </a:solidFill>
                <a:ea typeface="+mj-ea"/>
                <a:cs typeface="Times New Roman" panose="02020603050405020304" pitchFamily="18" charset="0"/>
              </a:rPr>
              <a:t>2)</a:t>
            </a:r>
            <a:endParaRPr lang="en-GB" sz="2400" dirty="0">
              <a:solidFill>
                <a:schemeClr val="tx2"/>
              </a:solidFill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D31A3085-2663-41F3-B08F-A1F899B377E3}"/>
              </a:ext>
            </a:extLst>
          </p:cNvPr>
          <p:cNvSpPr txBox="1"/>
          <p:nvPr/>
        </p:nvSpPr>
        <p:spPr>
          <a:xfrm>
            <a:off x="152709" y="3690199"/>
            <a:ext cx="33048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dirty="0">
                <a:solidFill>
                  <a:srgbClr val="FF6600"/>
                </a:solidFill>
                <a:latin typeface="Comic Sans MS" pitchFamily="66" charset="0"/>
                <a:ea typeface="+mj-ea"/>
                <a:cs typeface="+mj-cs"/>
              </a:rPr>
              <a:t>Factorising</a:t>
            </a:r>
            <a:r>
              <a:rPr lang="en-US" sz="1800" dirty="0">
                <a:solidFill>
                  <a:srgbClr val="FF6600"/>
                </a:solidFill>
                <a:latin typeface="Comic Sans MS" pitchFamily="66" charset="0"/>
                <a:ea typeface="+mj-ea"/>
                <a:cs typeface="+mj-cs"/>
              </a:rPr>
              <a:t> the denominator</a:t>
            </a:r>
            <a:endParaRPr lang="en-GB" sz="1800" dirty="0">
              <a:solidFill>
                <a:srgbClr val="FF6600"/>
              </a:solidFill>
              <a:latin typeface="Comic Sans MS" pitchFamily="66" charset="0"/>
              <a:ea typeface="+mj-ea"/>
              <a:cs typeface="+mj-cs"/>
            </a:endParaRPr>
          </a:p>
        </p:txBody>
      </p:sp>
      <p:sp>
        <p:nvSpPr>
          <p:cNvPr id="35" name="40 Rectángulo">
            <a:extLst>
              <a:ext uri="{FF2B5EF4-FFF2-40B4-BE49-F238E27FC236}">
                <a16:creationId xmlns:a16="http://schemas.microsoft.com/office/drawing/2014/main" id="{A4DE42D2-6710-4C30-BA28-F0946F173681}"/>
              </a:ext>
            </a:extLst>
          </p:cNvPr>
          <p:cNvSpPr/>
          <p:nvPr/>
        </p:nvSpPr>
        <p:spPr>
          <a:xfrm>
            <a:off x="6035400" y="2231435"/>
            <a:ext cx="217937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rgbClr val="00B0F0"/>
                </a:solidFill>
                <a:latin typeface="Comic Sans MS" pitchFamily="66" charset="0"/>
              </a:rPr>
              <a:t>It is undefined</a:t>
            </a:r>
            <a:endParaRPr lang="en-GB" sz="1800" i="1" dirty="0">
              <a:solidFill>
                <a:srgbClr val="00B0F0"/>
              </a:solidFill>
              <a:cs typeface="Times New Roman" panose="02020603050405020304" pitchFamily="18" charset="0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0803511E-62B4-42A4-8195-73997E781C09}"/>
              </a:ext>
            </a:extLst>
          </p:cNvPr>
          <p:cNvSpPr txBox="1"/>
          <p:nvPr/>
        </p:nvSpPr>
        <p:spPr>
          <a:xfrm>
            <a:off x="3188871" y="3797056"/>
            <a:ext cx="4476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tx2"/>
                </a:solidFill>
                <a:ea typeface="+mj-ea"/>
                <a:cs typeface="Times New Roman" panose="02020603050405020304" pitchFamily="18" charset="0"/>
              </a:rPr>
              <a:t>=</a:t>
            </a:r>
            <a:endParaRPr lang="en-GB" sz="2400" i="1" dirty="0">
              <a:solidFill>
                <a:schemeClr val="tx2"/>
              </a:solidFill>
              <a:ea typeface="+mj-ea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9BD269C2-215F-4674-BF3A-768F27CBB268}"/>
                  </a:ext>
                </a:extLst>
              </p:cNvPr>
              <p:cNvSpPr txBox="1"/>
              <p:nvPr/>
            </p:nvSpPr>
            <p:spPr>
              <a:xfrm>
                <a:off x="4433051" y="4435083"/>
                <a:ext cx="1470075" cy="79239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sz="24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9BD269C2-215F-4674-BF3A-768F27CBB26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33051" y="4435083"/>
                <a:ext cx="1470075" cy="792396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914DE30C-3F35-4C0D-998C-D40F24D7BD75}"/>
              </a:ext>
            </a:extLst>
          </p:cNvPr>
          <p:cNvCxnSpPr>
            <a:cxnSpLocks/>
          </p:cNvCxnSpPr>
          <p:nvPr/>
        </p:nvCxnSpPr>
        <p:spPr>
          <a:xfrm flipH="1">
            <a:off x="4038579" y="3785726"/>
            <a:ext cx="233858" cy="162249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B4ACE6E0-3802-4BEA-BF3E-5FA780184273}"/>
              </a:ext>
            </a:extLst>
          </p:cNvPr>
          <p:cNvCxnSpPr>
            <a:cxnSpLocks/>
          </p:cNvCxnSpPr>
          <p:nvPr/>
        </p:nvCxnSpPr>
        <p:spPr>
          <a:xfrm flipH="1">
            <a:off x="3636542" y="4152252"/>
            <a:ext cx="237744" cy="164592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>
            <a:extLst>
              <a:ext uri="{FF2B5EF4-FFF2-40B4-BE49-F238E27FC236}">
                <a16:creationId xmlns:a16="http://schemas.microsoft.com/office/drawing/2014/main" id="{5A790447-A6F9-48D2-9BBE-63CFE96012F3}"/>
              </a:ext>
            </a:extLst>
          </p:cNvPr>
          <p:cNvSpPr txBox="1"/>
          <p:nvPr/>
        </p:nvSpPr>
        <p:spPr>
          <a:xfrm>
            <a:off x="152709" y="4052493"/>
            <a:ext cx="33048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rgbClr val="FF6600"/>
                </a:solidFill>
                <a:latin typeface="Comic Sans MS" pitchFamily="66" charset="0"/>
                <a:ea typeface="+mj-ea"/>
                <a:cs typeface="+mj-cs"/>
              </a:rPr>
              <a:t>Simplifying</a:t>
            </a:r>
            <a:endParaRPr lang="en-GB" sz="1800" dirty="0">
              <a:solidFill>
                <a:srgbClr val="FF6600"/>
              </a:solidFill>
              <a:latin typeface="Comic Sans MS" pitchFamily="66" charset="0"/>
              <a:ea typeface="+mj-ea"/>
              <a:cs typeface="+mj-cs"/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8C08A065-E43D-4AED-9E04-98FCDE270B0A}"/>
              </a:ext>
            </a:extLst>
          </p:cNvPr>
          <p:cNvSpPr txBox="1"/>
          <p:nvPr/>
        </p:nvSpPr>
        <p:spPr>
          <a:xfrm>
            <a:off x="117810" y="4614703"/>
            <a:ext cx="33048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rgbClr val="FF6600"/>
                </a:solidFill>
                <a:latin typeface="Comic Sans MS" pitchFamily="66" charset="0"/>
                <a:ea typeface="+mj-ea"/>
                <a:cs typeface="+mj-cs"/>
              </a:rPr>
              <a:t>Substituting </a:t>
            </a:r>
            <a:r>
              <a:rPr lang="en-US" sz="1800" i="1" dirty="0">
                <a:solidFill>
                  <a:srgbClr val="FF6600"/>
                </a:solidFill>
                <a:ea typeface="+mj-ea"/>
                <a:cs typeface="Times New Roman" panose="02020603050405020304" pitchFamily="18" charset="0"/>
              </a:rPr>
              <a:t>x</a:t>
            </a:r>
            <a:endParaRPr lang="en-GB" sz="1800" i="1" dirty="0">
              <a:solidFill>
                <a:srgbClr val="FF6600"/>
              </a:solidFill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44" name="40 Rectángulo">
            <a:extLst>
              <a:ext uri="{FF2B5EF4-FFF2-40B4-BE49-F238E27FC236}">
                <a16:creationId xmlns:a16="http://schemas.microsoft.com/office/drawing/2014/main" id="{CE49EED3-62D6-4386-8FB1-AFECA26D1B9B}"/>
              </a:ext>
            </a:extLst>
          </p:cNvPr>
          <p:cNvSpPr/>
          <p:nvPr/>
        </p:nvSpPr>
        <p:spPr>
          <a:xfrm>
            <a:off x="5321989" y="4552309"/>
            <a:ext cx="217937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rgbClr val="00B0F0"/>
                </a:solidFill>
                <a:latin typeface="Comic Sans MS" pitchFamily="66" charset="0"/>
              </a:rPr>
              <a:t>It is undefined</a:t>
            </a:r>
            <a:endParaRPr lang="en-GB" sz="1800" i="1" dirty="0">
              <a:solidFill>
                <a:srgbClr val="00B0F0"/>
              </a:solidFill>
              <a:cs typeface="Times New Roman" panose="02020603050405020304" pitchFamily="18" charset="0"/>
            </a:endParaRPr>
          </a:p>
        </p:txBody>
      </p:sp>
      <p:sp>
        <p:nvSpPr>
          <p:cNvPr id="45" name="40 Rectángulo">
            <a:extLst>
              <a:ext uri="{FF2B5EF4-FFF2-40B4-BE49-F238E27FC236}">
                <a16:creationId xmlns:a16="http://schemas.microsoft.com/office/drawing/2014/main" id="{764F3D97-9C59-431A-904B-7916E0333C1B}"/>
              </a:ext>
            </a:extLst>
          </p:cNvPr>
          <p:cNvSpPr/>
          <p:nvPr/>
        </p:nvSpPr>
        <p:spPr>
          <a:xfrm>
            <a:off x="5251303" y="4872313"/>
            <a:ext cx="382588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00B0F0"/>
                </a:solidFill>
                <a:latin typeface="Comic Sans MS" pitchFamily="66" charset="0"/>
              </a:rPr>
              <a:t>If undefined go to step 3</a:t>
            </a:r>
            <a:endParaRPr lang="en-GB" sz="2400" i="1" dirty="0">
              <a:solidFill>
                <a:srgbClr val="00B0F0"/>
              </a:solidFill>
              <a:cs typeface="Times New Roman" panose="02020603050405020304" pitchFamily="18" charset="0"/>
            </a:endParaRPr>
          </a:p>
        </p:txBody>
      </p:sp>
      <p:sp>
        <p:nvSpPr>
          <p:cNvPr id="46" name="40 Rectángulo">
            <a:extLst>
              <a:ext uri="{FF2B5EF4-FFF2-40B4-BE49-F238E27FC236}">
                <a16:creationId xmlns:a16="http://schemas.microsoft.com/office/drawing/2014/main" id="{C038D8E6-15C2-4D34-8DAD-6E56EDE0BE44}"/>
              </a:ext>
            </a:extLst>
          </p:cNvPr>
          <p:cNvSpPr/>
          <p:nvPr/>
        </p:nvSpPr>
        <p:spPr>
          <a:xfrm>
            <a:off x="1648203" y="5320610"/>
            <a:ext cx="687890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chemeClr val="tx2"/>
                </a:solidFill>
                <a:latin typeface="Comic Sans MS" pitchFamily="66" charset="0"/>
              </a:rPr>
              <a:t>Use another method to confirm non-existence of the limit if possible and plug in the given value of </a:t>
            </a:r>
            <a:r>
              <a:rPr lang="en-US" i="1" dirty="0">
                <a:solidFill>
                  <a:schemeClr val="tx2"/>
                </a:solidFill>
                <a:cs typeface="Times New Roman" panose="02020603050405020304" pitchFamily="18" charset="0"/>
              </a:rPr>
              <a:t>x</a:t>
            </a:r>
            <a:endParaRPr lang="en-GB" i="1" dirty="0">
              <a:solidFill>
                <a:schemeClr val="tx2"/>
              </a:solidFill>
              <a:cs typeface="Times New Roman" panose="02020603050405020304" pitchFamily="18" charset="0"/>
            </a:endParaRPr>
          </a:p>
        </p:txBody>
      </p:sp>
      <p:sp>
        <p:nvSpPr>
          <p:cNvPr id="47" name="Rectangle 5">
            <a:extLst>
              <a:ext uri="{FF2B5EF4-FFF2-40B4-BE49-F238E27FC236}">
                <a16:creationId xmlns:a16="http://schemas.microsoft.com/office/drawing/2014/main" id="{6308F031-BD6B-4B4D-9D81-05EE112CBC85}"/>
              </a:ext>
            </a:extLst>
          </p:cNvPr>
          <p:cNvSpPr txBox="1">
            <a:spLocks noChangeArrowheads="1"/>
          </p:cNvSpPr>
          <p:nvPr/>
        </p:nvSpPr>
        <p:spPr>
          <a:xfrm>
            <a:off x="380367" y="5202573"/>
            <a:ext cx="1541239" cy="534128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/>
          <a:p>
            <a:pPr lvl="0">
              <a:spcBef>
                <a:spcPct val="0"/>
              </a:spcBef>
              <a:defRPr/>
            </a:pPr>
            <a:r>
              <a:rPr lang="en-US" sz="2400" b="1" dirty="0">
                <a:solidFill>
                  <a:srgbClr val="FF0000"/>
                </a:solidFill>
                <a:latin typeface="Comic Sans MS" pitchFamily="66" charset="0"/>
                <a:ea typeface="+mj-ea"/>
                <a:cs typeface="+mj-cs"/>
              </a:rPr>
              <a:t>Step 3: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2353105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1" grpId="0"/>
      <p:bldP spid="23" grpId="0"/>
      <p:bldP spid="24" grpId="0"/>
      <p:bldP spid="25" grpId="0"/>
      <p:bldP spid="26" grpId="0"/>
      <p:bldP spid="27" grpId="0"/>
      <p:bldP spid="17" grpId="0"/>
      <p:bldP spid="22" grpId="0"/>
      <p:bldP spid="28" grpId="0"/>
      <p:bldP spid="30" grpId="0"/>
      <p:bldP spid="32" grpId="0"/>
      <p:bldP spid="33" grpId="0"/>
      <p:bldP spid="35" grpId="0"/>
      <p:bldP spid="36" grpId="0"/>
      <p:bldP spid="37" grpId="0"/>
      <p:bldP spid="41" grpId="0"/>
      <p:bldP spid="42" grpId="0"/>
      <p:bldP spid="44" grpId="0"/>
      <p:bldP spid="45" grpId="0"/>
      <p:bldP spid="46" grpId="0"/>
      <p:bldP spid="4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hlinkClick r:id="rId3"/>
            <a:extLst>
              <a:ext uri="{FF2B5EF4-FFF2-40B4-BE49-F238E27FC236}">
                <a16:creationId xmlns:a16="http://schemas.microsoft.com/office/drawing/2014/main" id="{8413A299-EB52-4B96-B300-23A5126865BC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ectangle 15">
            <a:hlinkClick r:id="rId3"/>
            <a:extLst>
              <a:ext uri="{FF2B5EF4-FFF2-40B4-BE49-F238E27FC236}">
                <a16:creationId xmlns:a16="http://schemas.microsoft.com/office/drawing/2014/main" id="{DDBEF9FA-4F81-4B17-AA2D-553D6CF14690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Rectangle 5">
            <a:extLst>
              <a:ext uri="{FF2B5EF4-FFF2-40B4-BE49-F238E27FC236}">
                <a16:creationId xmlns:a16="http://schemas.microsoft.com/office/drawing/2014/main" id="{F255313B-4C74-453F-B5D6-9629D9A82413}"/>
              </a:ext>
            </a:extLst>
          </p:cNvPr>
          <p:cNvSpPr txBox="1">
            <a:spLocks noChangeArrowheads="1"/>
          </p:cNvSpPr>
          <p:nvPr/>
        </p:nvSpPr>
        <p:spPr>
          <a:xfrm>
            <a:off x="183374" y="110825"/>
            <a:ext cx="8229600" cy="49212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dirty="0">
                <a:solidFill>
                  <a:schemeClr val="accent1"/>
                </a:solidFill>
                <a:latin typeface="Comic Sans MS" panose="030F0702030302020204" pitchFamily="66" charset="0"/>
                <a:ea typeface="+mn-ea"/>
                <a:cs typeface="+mn-cs"/>
              </a:rPr>
              <a:t>Limits of functions, Analytically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2AD6A6D9-24D2-4A8A-98AD-15294421890D}"/>
              </a:ext>
            </a:extLst>
          </p:cNvPr>
          <p:cNvSpPr txBox="1"/>
          <p:nvPr/>
        </p:nvSpPr>
        <p:spPr>
          <a:xfrm>
            <a:off x="301825" y="574757"/>
            <a:ext cx="19349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Example 3:</a:t>
            </a:r>
            <a:endParaRPr lang="en-GB" sz="2400" b="1" dirty="0">
              <a:solidFill>
                <a:schemeClr val="tx2"/>
              </a:solidFill>
              <a:latin typeface="Comic Sans MS" pitchFamily="66" charset="0"/>
              <a:ea typeface="+mj-ea"/>
              <a:cs typeface="+mj-cs"/>
            </a:endParaRPr>
          </a:p>
        </p:txBody>
      </p:sp>
      <p:sp>
        <p:nvSpPr>
          <p:cNvPr id="46" name="40 Rectángulo">
            <a:extLst>
              <a:ext uri="{FF2B5EF4-FFF2-40B4-BE49-F238E27FC236}">
                <a16:creationId xmlns:a16="http://schemas.microsoft.com/office/drawing/2014/main" id="{C038D8E6-15C2-4D34-8DAD-6E56EDE0BE44}"/>
              </a:ext>
            </a:extLst>
          </p:cNvPr>
          <p:cNvSpPr/>
          <p:nvPr/>
        </p:nvSpPr>
        <p:spPr>
          <a:xfrm>
            <a:off x="1774812" y="1036422"/>
            <a:ext cx="687890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chemeClr val="tx2"/>
                </a:solidFill>
                <a:latin typeface="Comic Sans MS" pitchFamily="66" charset="0"/>
              </a:rPr>
              <a:t>Use another method to confirm non-existence of the limit if possible and plug in the given value of </a:t>
            </a:r>
            <a:r>
              <a:rPr lang="en-US" i="1" dirty="0">
                <a:solidFill>
                  <a:schemeClr val="tx2"/>
                </a:solidFill>
                <a:cs typeface="Times New Roman" panose="02020603050405020304" pitchFamily="18" charset="0"/>
              </a:rPr>
              <a:t>x</a:t>
            </a:r>
            <a:endParaRPr lang="en-GB" i="1" dirty="0">
              <a:solidFill>
                <a:schemeClr val="tx2"/>
              </a:solidFill>
              <a:cs typeface="Times New Roman" panose="02020603050405020304" pitchFamily="18" charset="0"/>
            </a:endParaRPr>
          </a:p>
        </p:txBody>
      </p:sp>
      <p:sp>
        <p:nvSpPr>
          <p:cNvPr id="47" name="Rectangle 5">
            <a:extLst>
              <a:ext uri="{FF2B5EF4-FFF2-40B4-BE49-F238E27FC236}">
                <a16:creationId xmlns:a16="http://schemas.microsoft.com/office/drawing/2014/main" id="{6308F031-BD6B-4B4D-9D81-05EE112CBC85}"/>
              </a:ext>
            </a:extLst>
          </p:cNvPr>
          <p:cNvSpPr txBox="1">
            <a:spLocks noChangeArrowheads="1"/>
          </p:cNvSpPr>
          <p:nvPr/>
        </p:nvSpPr>
        <p:spPr>
          <a:xfrm>
            <a:off x="506976" y="918385"/>
            <a:ext cx="1541239" cy="534128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/>
          <a:p>
            <a:pPr lvl="0">
              <a:spcBef>
                <a:spcPct val="0"/>
              </a:spcBef>
              <a:defRPr/>
            </a:pPr>
            <a:r>
              <a:rPr lang="en-US" sz="2400" b="1" dirty="0">
                <a:solidFill>
                  <a:srgbClr val="FF0000"/>
                </a:solidFill>
                <a:latin typeface="Comic Sans MS" pitchFamily="66" charset="0"/>
                <a:ea typeface="+mj-ea"/>
                <a:cs typeface="+mj-cs"/>
              </a:rPr>
              <a:t>Step 3: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8" name="40 Rectángulo">
            <a:extLst>
              <a:ext uri="{FF2B5EF4-FFF2-40B4-BE49-F238E27FC236}">
                <a16:creationId xmlns:a16="http://schemas.microsoft.com/office/drawing/2014/main" id="{C0B16E53-FACA-4F68-B91D-4493734236D5}"/>
              </a:ext>
            </a:extLst>
          </p:cNvPr>
          <p:cNvSpPr/>
          <p:nvPr/>
        </p:nvSpPr>
        <p:spPr>
          <a:xfrm>
            <a:off x="590843" y="2123955"/>
            <a:ext cx="407963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chemeClr val="tx2"/>
                </a:solidFill>
                <a:latin typeface="Comic Sans MS" pitchFamily="66" charset="0"/>
              </a:rPr>
              <a:t>If we sketch the graph of</a:t>
            </a:r>
            <a:r>
              <a:rPr lang="en-US" sz="2400" i="1" dirty="0">
                <a:solidFill>
                  <a:schemeClr val="tx2"/>
                </a:solidFill>
                <a:cs typeface="Times New Roman" panose="02020603050405020304" pitchFamily="18" charset="0"/>
              </a:rPr>
              <a:t>.</a:t>
            </a:r>
            <a:endParaRPr lang="en-GB" sz="2400" i="1" dirty="0"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>
                <a:extLst>
                  <a:ext uri="{FF2B5EF4-FFF2-40B4-BE49-F238E27FC236}">
                    <a16:creationId xmlns:a16="http://schemas.microsoft.com/office/drawing/2014/main" id="{95CFA225-A248-41C3-8A2C-7CE3C4D8EAB4}"/>
                  </a:ext>
                </a:extLst>
              </p:cNvPr>
              <p:cNvSpPr txBox="1"/>
              <p:nvPr/>
            </p:nvSpPr>
            <p:spPr>
              <a:xfrm>
                <a:off x="4670475" y="1976315"/>
                <a:ext cx="2081852" cy="69390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24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US" sz="24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en-US" sz="24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en-US" sz="24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</m:fName>
                        <m:e>
                          <m:f>
                            <m:fPr>
                              <m:ctrlPr>
                                <a:rPr lang="en-US" sz="2400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4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r>
                                <a:rPr lang="en-US" sz="24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n-US" sz="2400" b="0" i="1" smtClean="0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400" b="0" i="1" smtClean="0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2400" b="0" i="1" smtClean="0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24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  <m:r>
                                <a:rPr lang="en-US" sz="24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den>
                          </m:f>
                        </m:e>
                      </m:func>
                    </m:oMath>
                  </m:oMathPara>
                </a14:m>
                <a:endParaRPr lang="en-GB" sz="2400" dirty="0">
                  <a:solidFill>
                    <a:schemeClr val="tx2"/>
                  </a:solidFill>
                </a:endParaRPr>
              </a:p>
            </p:txBody>
          </p:sp>
        </mc:Choice>
        <mc:Fallback xmlns="">
          <p:sp>
            <p:nvSpPr>
              <p:cNvPr id="40" name="TextBox 39">
                <a:extLst>
                  <a:ext uri="{FF2B5EF4-FFF2-40B4-BE49-F238E27FC236}">
                    <a16:creationId xmlns:a16="http://schemas.microsoft.com/office/drawing/2014/main" id="{95CFA225-A248-41C3-8A2C-7CE3C4D8EAB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0475" y="1976315"/>
                <a:ext cx="2081852" cy="69390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3">
            <a:extLst>
              <a:ext uri="{FF2B5EF4-FFF2-40B4-BE49-F238E27FC236}">
                <a16:creationId xmlns:a16="http://schemas.microsoft.com/office/drawing/2014/main" id="{36DB37DA-89AA-4D25-B0AE-C23037D67538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22553" t="23716" r="37495" b="19815"/>
          <a:stretch/>
        </p:blipFill>
        <p:spPr>
          <a:xfrm>
            <a:off x="484193" y="2908193"/>
            <a:ext cx="3505139" cy="2785415"/>
          </a:xfrm>
          <a:prstGeom prst="rect">
            <a:avLst/>
          </a:prstGeom>
        </p:spPr>
      </p:pic>
      <p:sp>
        <p:nvSpPr>
          <p:cNvPr id="43" name="40 Rectángulo">
            <a:extLst>
              <a:ext uri="{FF2B5EF4-FFF2-40B4-BE49-F238E27FC236}">
                <a16:creationId xmlns:a16="http://schemas.microsoft.com/office/drawing/2014/main" id="{1180BAB8-3518-4A79-A82C-7616DFA57824}"/>
              </a:ext>
            </a:extLst>
          </p:cNvPr>
          <p:cNvSpPr/>
          <p:nvPr/>
        </p:nvSpPr>
        <p:spPr>
          <a:xfrm>
            <a:off x="4333342" y="2711208"/>
            <a:ext cx="407963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chemeClr val="tx2"/>
                </a:solidFill>
                <a:latin typeface="Comic Sans MS" pitchFamily="66" charset="0"/>
              </a:rPr>
              <a:t>What do you notice?</a:t>
            </a:r>
            <a:endParaRPr lang="en-GB" sz="2400" i="1" dirty="0">
              <a:cs typeface="Times New Roman" panose="02020603050405020304" pitchFamily="18" charset="0"/>
            </a:endParaRPr>
          </a:p>
        </p:txBody>
      </p:sp>
      <p:sp>
        <p:nvSpPr>
          <p:cNvPr id="49" name="40 Rectángulo">
            <a:extLst>
              <a:ext uri="{FF2B5EF4-FFF2-40B4-BE49-F238E27FC236}">
                <a16:creationId xmlns:a16="http://schemas.microsoft.com/office/drawing/2014/main" id="{61CD901E-8791-4E39-8318-6F6FEEBE6941}"/>
              </a:ext>
            </a:extLst>
          </p:cNvPr>
          <p:cNvSpPr/>
          <p:nvPr/>
        </p:nvSpPr>
        <p:spPr>
          <a:xfrm>
            <a:off x="4333342" y="3149821"/>
            <a:ext cx="407963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chemeClr val="tx2"/>
                </a:solidFill>
                <a:latin typeface="Comic Sans MS" pitchFamily="66" charset="0"/>
              </a:rPr>
              <a:t>As </a:t>
            </a:r>
            <a:r>
              <a:rPr lang="en-US" sz="2400" i="1" dirty="0">
                <a:solidFill>
                  <a:schemeClr val="tx2"/>
                </a:solidFill>
                <a:cs typeface="Times New Roman" panose="02020603050405020304" pitchFamily="18" charset="0"/>
              </a:rPr>
              <a:t>x</a:t>
            </a:r>
            <a:r>
              <a:rPr lang="en-US" sz="2400" dirty="0">
                <a:solidFill>
                  <a:schemeClr val="tx2"/>
                </a:solidFill>
                <a:latin typeface="Comic Sans MS" pitchFamily="66" charset="0"/>
              </a:rPr>
              <a:t> is approaching 2 from the left</a:t>
            </a:r>
            <a:endParaRPr lang="en-GB" i="1" dirty="0">
              <a:solidFill>
                <a:schemeClr val="tx2"/>
              </a:solidFill>
              <a:cs typeface="Times New Roman" panose="02020603050405020304" pitchFamily="18" charset="0"/>
            </a:endParaRPr>
          </a:p>
        </p:txBody>
      </p:sp>
      <p:sp>
        <p:nvSpPr>
          <p:cNvPr id="50" name="40 Rectángulo">
            <a:extLst>
              <a:ext uri="{FF2B5EF4-FFF2-40B4-BE49-F238E27FC236}">
                <a16:creationId xmlns:a16="http://schemas.microsoft.com/office/drawing/2014/main" id="{897BC098-68C4-4BA9-BE61-92323D6D93C5}"/>
              </a:ext>
            </a:extLst>
          </p:cNvPr>
          <p:cNvSpPr/>
          <p:nvPr/>
        </p:nvSpPr>
        <p:spPr>
          <a:xfrm>
            <a:off x="4333342" y="4490551"/>
            <a:ext cx="407963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chemeClr val="tx2"/>
                </a:solidFill>
                <a:latin typeface="Comic Sans MS" pitchFamily="66" charset="0"/>
              </a:rPr>
              <a:t>As </a:t>
            </a:r>
            <a:r>
              <a:rPr lang="en-US" i="1" dirty="0">
                <a:solidFill>
                  <a:schemeClr val="tx2"/>
                </a:solidFill>
                <a:cs typeface="Times New Roman" panose="02020603050405020304" pitchFamily="18" charset="0"/>
              </a:rPr>
              <a:t>x</a:t>
            </a:r>
            <a:r>
              <a:rPr lang="en-US" sz="2400" dirty="0">
                <a:solidFill>
                  <a:schemeClr val="tx2"/>
                </a:solidFill>
                <a:latin typeface="Comic Sans MS" pitchFamily="66" charset="0"/>
              </a:rPr>
              <a:t> is approaching 2 from the right</a:t>
            </a:r>
            <a:endParaRPr lang="en-GB" i="1" dirty="0">
              <a:solidFill>
                <a:schemeClr val="tx2"/>
              </a:solidFill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>
                <a:extLst>
                  <a:ext uri="{FF2B5EF4-FFF2-40B4-BE49-F238E27FC236}">
                    <a16:creationId xmlns:a16="http://schemas.microsoft.com/office/drawing/2014/main" id="{6F52DE8D-1A26-4CAE-8541-1478A2BA5FCC}"/>
                  </a:ext>
                </a:extLst>
              </p:cNvPr>
              <p:cNvSpPr txBox="1"/>
              <p:nvPr/>
            </p:nvSpPr>
            <p:spPr>
              <a:xfrm>
                <a:off x="4699533" y="3944731"/>
                <a:ext cx="1324121" cy="57310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limLow>
                        <m:limLowPr>
                          <m:ctrlPr>
                            <a:rPr lang="en-US" sz="24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limLowPr>
                        <m:e>
                          <m:r>
                            <m:rPr>
                              <m:sty m:val="p"/>
                            </m:rPr>
                            <a:rPr lang="en-US" sz="2400" b="0" i="0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lim</m:t>
                          </m:r>
                        </m:e>
                        <m:lim>
                          <m:r>
                            <a:rPr lang="en-US" sz="24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→</m:t>
                          </m:r>
                          <m:sSup>
                            <m:sSupPr>
                              <m:ctrlPr>
                                <a:rPr lang="en-US" sz="24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sup>
                              <m:r>
                                <a:rPr lang="en-US" sz="24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</m:sup>
                          </m:sSup>
                        </m:lim>
                      </m:limLow>
                      <m:r>
                        <a:rPr lang="en-US" sz="24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US" sz="24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24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1" name="TextBox 50">
                <a:extLst>
                  <a:ext uri="{FF2B5EF4-FFF2-40B4-BE49-F238E27FC236}">
                    <a16:creationId xmlns:a16="http://schemas.microsoft.com/office/drawing/2014/main" id="{6F52DE8D-1A26-4CAE-8541-1478A2BA5FC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99533" y="3944731"/>
                <a:ext cx="1324121" cy="573106"/>
              </a:xfrm>
              <a:prstGeom prst="rect">
                <a:avLst/>
              </a:prstGeom>
              <a:blipFill>
                <a:blip r:embed="rId6"/>
                <a:stretch>
                  <a:fillRect r="-8295" b="-425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2" name="TextBox 51">
            <a:extLst>
              <a:ext uri="{FF2B5EF4-FFF2-40B4-BE49-F238E27FC236}">
                <a16:creationId xmlns:a16="http://schemas.microsoft.com/office/drawing/2014/main" id="{CFE07F90-7FFC-408D-9F3B-3408A9659973}"/>
              </a:ext>
            </a:extLst>
          </p:cNvPr>
          <p:cNvSpPr txBox="1"/>
          <p:nvPr/>
        </p:nvSpPr>
        <p:spPr>
          <a:xfrm>
            <a:off x="6281006" y="3932249"/>
            <a:ext cx="1205689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chemeClr val="tx2"/>
                </a:solidFill>
                <a:cs typeface="Times New Roman" panose="02020603050405020304" pitchFamily="18" charset="0"/>
              </a:rPr>
              <a:t>= -∞</a:t>
            </a:r>
            <a:endParaRPr lang="en-GB" dirty="0"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>
                <a:extLst>
                  <a:ext uri="{FF2B5EF4-FFF2-40B4-BE49-F238E27FC236}">
                    <a16:creationId xmlns:a16="http://schemas.microsoft.com/office/drawing/2014/main" id="{3EE5B81B-C78C-476C-977E-E0DC58F7830F}"/>
                  </a:ext>
                </a:extLst>
              </p:cNvPr>
              <p:cNvSpPr txBox="1"/>
              <p:nvPr/>
            </p:nvSpPr>
            <p:spPr>
              <a:xfrm>
                <a:off x="4662078" y="5259794"/>
                <a:ext cx="1324121" cy="58310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limLow>
                        <m:limLowPr>
                          <m:ctrlPr>
                            <a:rPr lang="en-US" sz="24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limLowPr>
                        <m:e>
                          <m:r>
                            <m:rPr>
                              <m:sty m:val="p"/>
                            </m:rPr>
                            <a:rPr lang="en-US" sz="2400" b="0" i="0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lim</m:t>
                          </m:r>
                        </m:e>
                        <m:lim>
                          <m:r>
                            <a:rPr lang="en-US" sz="24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→</m:t>
                          </m:r>
                          <m:sSup>
                            <m:sSupPr>
                              <m:ctrlPr>
                                <a:rPr lang="en-US" sz="24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sup>
                              <m:r>
                                <a:rPr lang="en-US" sz="24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</m:sup>
                          </m:sSup>
                        </m:lim>
                      </m:limLow>
                      <m:r>
                        <a:rPr lang="en-US" sz="24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US" sz="24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24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3" name="TextBox 52">
                <a:extLst>
                  <a:ext uri="{FF2B5EF4-FFF2-40B4-BE49-F238E27FC236}">
                    <a16:creationId xmlns:a16="http://schemas.microsoft.com/office/drawing/2014/main" id="{3EE5B81B-C78C-476C-977E-E0DC58F7830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62078" y="5259794"/>
                <a:ext cx="1324121" cy="583108"/>
              </a:xfrm>
              <a:prstGeom prst="rect">
                <a:avLst/>
              </a:prstGeom>
              <a:blipFill>
                <a:blip r:embed="rId7"/>
                <a:stretch>
                  <a:fillRect r="-8295" b="-42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4" name="TextBox 53">
            <a:extLst>
              <a:ext uri="{FF2B5EF4-FFF2-40B4-BE49-F238E27FC236}">
                <a16:creationId xmlns:a16="http://schemas.microsoft.com/office/drawing/2014/main" id="{21717A46-3427-4E0F-98CC-022F6F009CEF}"/>
              </a:ext>
            </a:extLst>
          </p:cNvPr>
          <p:cNvSpPr txBox="1"/>
          <p:nvPr/>
        </p:nvSpPr>
        <p:spPr>
          <a:xfrm>
            <a:off x="6243551" y="5247312"/>
            <a:ext cx="1205689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chemeClr val="tx2"/>
                </a:solidFill>
                <a:cs typeface="Times New Roman" panose="02020603050405020304" pitchFamily="18" charset="0"/>
              </a:rPr>
              <a:t>= ∞</a:t>
            </a:r>
            <a:endParaRPr lang="en-GB" dirty="0"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54">
                <a:extLst>
                  <a:ext uri="{FF2B5EF4-FFF2-40B4-BE49-F238E27FC236}">
                    <a16:creationId xmlns:a16="http://schemas.microsoft.com/office/drawing/2014/main" id="{B633CD27-995B-43F0-BCC7-6C4BE20380CF}"/>
                  </a:ext>
                </a:extLst>
              </p:cNvPr>
              <p:cNvSpPr txBox="1"/>
              <p:nvPr/>
            </p:nvSpPr>
            <p:spPr>
              <a:xfrm>
                <a:off x="599849" y="5905786"/>
                <a:ext cx="1324121" cy="57310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limLow>
                        <m:limLowPr>
                          <m:ctrlPr>
                            <a:rPr lang="en-US" sz="24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limLowPr>
                        <m:e>
                          <m:r>
                            <m:rPr>
                              <m:sty m:val="p"/>
                            </m:rPr>
                            <a:rPr lang="en-US" sz="2400" b="0" i="0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lim</m:t>
                          </m:r>
                        </m:e>
                        <m:lim>
                          <m:r>
                            <a:rPr lang="en-US" sz="24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→</m:t>
                          </m:r>
                          <m:sSup>
                            <m:sSupPr>
                              <m:ctrlPr>
                                <a:rPr lang="en-US" sz="24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sup>
                              <m:r>
                                <a:rPr lang="en-US" sz="24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</m:sup>
                          </m:sSup>
                        </m:lim>
                      </m:limLow>
                      <m:r>
                        <a:rPr lang="en-US" sz="24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US" sz="24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24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5" name="TextBox 54">
                <a:extLst>
                  <a:ext uri="{FF2B5EF4-FFF2-40B4-BE49-F238E27FC236}">
                    <a16:creationId xmlns:a16="http://schemas.microsoft.com/office/drawing/2014/main" id="{B633CD27-995B-43F0-BCC7-6C4BE20380C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9849" y="5905786"/>
                <a:ext cx="1324121" cy="573106"/>
              </a:xfrm>
              <a:prstGeom prst="rect">
                <a:avLst/>
              </a:prstGeom>
              <a:blipFill>
                <a:blip r:embed="rId8"/>
                <a:stretch>
                  <a:fillRect r="-8257" b="-319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>
                <a:extLst>
                  <a:ext uri="{FF2B5EF4-FFF2-40B4-BE49-F238E27FC236}">
                    <a16:creationId xmlns:a16="http://schemas.microsoft.com/office/drawing/2014/main" id="{D7C716B5-5E2D-48BC-9F08-9FECE4E1BDC5}"/>
                  </a:ext>
                </a:extLst>
              </p:cNvPr>
              <p:cNvSpPr txBox="1"/>
              <p:nvPr/>
            </p:nvSpPr>
            <p:spPr>
              <a:xfrm>
                <a:off x="2020506" y="5895784"/>
                <a:ext cx="1324121" cy="58310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limLow>
                        <m:limLowPr>
                          <m:ctrlPr>
                            <a:rPr lang="en-US" sz="24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limLowPr>
                        <m:e>
                          <m:r>
                            <m:rPr>
                              <m:sty m:val="p"/>
                            </m:rPr>
                            <a:rPr lang="en-US" sz="2400" b="0" i="0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lim</m:t>
                          </m:r>
                        </m:e>
                        <m:lim>
                          <m:r>
                            <a:rPr lang="en-US" sz="24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→</m:t>
                          </m:r>
                          <m:sSup>
                            <m:sSupPr>
                              <m:ctrlPr>
                                <a:rPr lang="en-US" sz="24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sup>
                              <m:r>
                                <a:rPr lang="en-US" sz="24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</m:sup>
                          </m:sSup>
                        </m:lim>
                      </m:limLow>
                      <m:r>
                        <a:rPr lang="en-US" sz="24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US" sz="24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24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6" name="TextBox 55">
                <a:extLst>
                  <a:ext uri="{FF2B5EF4-FFF2-40B4-BE49-F238E27FC236}">
                    <a16:creationId xmlns:a16="http://schemas.microsoft.com/office/drawing/2014/main" id="{D7C716B5-5E2D-48BC-9F08-9FECE4E1BDC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20506" y="5895784"/>
                <a:ext cx="1324121" cy="583108"/>
              </a:xfrm>
              <a:prstGeom prst="rect">
                <a:avLst/>
              </a:prstGeom>
              <a:blipFill>
                <a:blip r:embed="rId9"/>
                <a:stretch>
                  <a:fillRect r="-8257" b="-41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7" name="TextBox 56">
            <a:extLst>
              <a:ext uri="{FF2B5EF4-FFF2-40B4-BE49-F238E27FC236}">
                <a16:creationId xmlns:a16="http://schemas.microsoft.com/office/drawing/2014/main" id="{9B3D13D7-7E7F-4BF7-8ADE-3E1256570798}"/>
              </a:ext>
            </a:extLst>
          </p:cNvPr>
          <p:cNvSpPr txBox="1"/>
          <p:nvPr/>
        </p:nvSpPr>
        <p:spPr>
          <a:xfrm>
            <a:off x="1850588" y="5894709"/>
            <a:ext cx="590505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chemeClr val="tx2"/>
                </a:solidFill>
                <a:cs typeface="Times New Roman" panose="02020603050405020304" pitchFamily="18" charset="0"/>
              </a:rPr>
              <a:t>≠</a:t>
            </a:r>
            <a:endParaRPr lang="en-GB" dirty="0">
              <a:cs typeface="Times New Roman" panose="02020603050405020304" pitchFamily="18" charset="0"/>
            </a:endParaRPr>
          </a:p>
        </p:txBody>
      </p:sp>
      <p:sp>
        <p:nvSpPr>
          <p:cNvPr id="58" name="40 Rectángulo">
            <a:extLst>
              <a:ext uri="{FF2B5EF4-FFF2-40B4-BE49-F238E27FC236}">
                <a16:creationId xmlns:a16="http://schemas.microsoft.com/office/drawing/2014/main" id="{6F2AB44D-3311-42C2-8CFD-83767D1CA219}"/>
              </a:ext>
            </a:extLst>
          </p:cNvPr>
          <p:cNvSpPr/>
          <p:nvPr/>
        </p:nvSpPr>
        <p:spPr>
          <a:xfrm>
            <a:off x="7071581" y="5972508"/>
            <a:ext cx="132412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chemeClr val="tx2"/>
                </a:solidFill>
                <a:latin typeface="Comic Sans MS" pitchFamily="66" charset="0"/>
              </a:rPr>
              <a:t>DNE</a:t>
            </a:r>
            <a:endParaRPr lang="en-GB" sz="2400" i="1" dirty="0">
              <a:cs typeface="Times New Roman" panose="02020603050405020304" pitchFamily="18" charset="0"/>
            </a:endParaRP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4090F6D2-E0C0-4F41-BBB9-643754F0D736}"/>
              </a:ext>
            </a:extLst>
          </p:cNvPr>
          <p:cNvCxnSpPr>
            <a:cxnSpLocks/>
          </p:cNvCxnSpPr>
          <p:nvPr/>
        </p:nvCxnSpPr>
        <p:spPr>
          <a:xfrm flipV="1">
            <a:off x="484193" y="4166384"/>
            <a:ext cx="1564022" cy="0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>
            <a:extLst>
              <a:ext uri="{FF2B5EF4-FFF2-40B4-BE49-F238E27FC236}">
                <a16:creationId xmlns:a16="http://schemas.microsoft.com/office/drawing/2014/main" id="{11EF5B8E-5456-4BC1-8301-191E4E8E00C1}"/>
              </a:ext>
            </a:extLst>
          </p:cNvPr>
          <p:cNvCxnSpPr>
            <a:cxnSpLocks/>
          </p:cNvCxnSpPr>
          <p:nvPr/>
        </p:nvCxnSpPr>
        <p:spPr>
          <a:xfrm flipV="1">
            <a:off x="2734152" y="4490551"/>
            <a:ext cx="1188720" cy="0"/>
          </a:xfrm>
          <a:prstGeom prst="straightConnector1">
            <a:avLst/>
          </a:prstGeom>
          <a:ln w="25400">
            <a:solidFill>
              <a:srgbClr val="FF0000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059B61EA-CD18-4073-A1E5-1E26B9BC2B8C}"/>
              </a:ext>
            </a:extLst>
          </p:cNvPr>
          <p:cNvCxnSpPr>
            <a:cxnSpLocks/>
          </p:cNvCxnSpPr>
          <p:nvPr/>
        </p:nvCxnSpPr>
        <p:spPr>
          <a:xfrm>
            <a:off x="2445443" y="5650037"/>
            <a:ext cx="0" cy="117879"/>
          </a:xfrm>
          <a:prstGeom prst="straightConnector1">
            <a:avLst/>
          </a:prstGeom>
          <a:ln w="3492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CA321ADF-1664-414B-BED5-E3780CDFA351}"/>
              </a:ext>
            </a:extLst>
          </p:cNvPr>
          <p:cNvCxnSpPr>
            <a:cxnSpLocks/>
          </p:cNvCxnSpPr>
          <p:nvPr/>
        </p:nvCxnSpPr>
        <p:spPr>
          <a:xfrm>
            <a:off x="2577711" y="2822138"/>
            <a:ext cx="0" cy="91440"/>
          </a:xfrm>
          <a:prstGeom prst="straightConnector1">
            <a:avLst/>
          </a:prstGeom>
          <a:ln w="34925">
            <a:headEnd type="triangle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40 Rectángulo">
            <a:extLst>
              <a:ext uri="{FF2B5EF4-FFF2-40B4-BE49-F238E27FC236}">
                <a16:creationId xmlns:a16="http://schemas.microsoft.com/office/drawing/2014/main" id="{92BECD14-B83F-40F3-B874-133655507972}"/>
              </a:ext>
            </a:extLst>
          </p:cNvPr>
          <p:cNvSpPr/>
          <p:nvPr/>
        </p:nvSpPr>
        <p:spPr>
          <a:xfrm>
            <a:off x="5549124" y="3522201"/>
            <a:ext cx="251537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i="1" dirty="0">
                <a:solidFill>
                  <a:schemeClr val="tx2"/>
                </a:solidFill>
                <a:cs typeface="Times New Roman" panose="02020603050405020304" pitchFamily="18" charset="0"/>
              </a:rPr>
              <a:t>y</a:t>
            </a:r>
            <a:r>
              <a:rPr lang="en-US" sz="2400" dirty="0">
                <a:solidFill>
                  <a:schemeClr val="tx2"/>
                </a:solidFill>
                <a:latin typeface="Comic Sans MS" pitchFamily="66" charset="0"/>
              </a:rPr>
              <a:t> is going to </a:t>
            </a:r>
            <a:r>
              <a:rPr lang="en-US" i="1" dirty="0">
                <a:solidFill>
                  <a:schemeClr val="tx2"/>
                </a:solidFill>
                <a:cs typeface="Times New Roman" panose="02020603050405020304" pitchFamily="18" charset="0"/>
              </a:rPr>
              <a:t>-∞</a:t>
            </a:r>
            <a:endParaRPr lang="en-GB" i="1" dirty="0">
              <a:solidFill>
                <a:schemeClr val="tx2"/>
              </a:solidFill>
              <a:cs typeface="Times New Roman" panose="02020603050405020304" pitchFamily="18" charset="0"/>
            </a:endParaRPr>
          </a:p>
        </p:txBody>
      </p:sp>
      <p:sp>
        <p:nvSpPr>
          <p:cNvPr id="29" name="40 Rectángulo">
            <a:extLst>
              <a:ext uri="{FF2B5EF4-FFF2-40B4-BE49-F238E27FC236}">
                <a16:creationId xmlns:a16="http://schemas.microsoft.com/office/drawing/2014/main" id="{474D2174-3BE7-4254-8E00-181450482089}"/>
              </a:ext>
            </a:extLst>
          </p:cNvPr>
          <p:cNvSpPr/>
          <p:nvPr/>
        </p:nvSpPr>
        <p:spPr>
          <a:xfrm>
            <a:off x="5711401" y="4851365"/>
            <a:ext cx="263032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i="1" dirty="0">
                <a:solidFill>
                  <a:schemeClr val="tx2"/>
                </a:solidFill>
                <a:cs typeface="Times New Roman" panose="02020603050405020304" pitchFamily="18" charset="0"/>
              </a:rPr>
              <a:t>y</a:t>
            </a:r>
            <a:r>
              <a:rPr lang="en-US" sz="2400" dirty="0">
                <a:solidFill>
                  <a:schemeClr val="tx2"/>
                </a:solidFill>
                <a:latin typeface="Comic Sans MS" pitchFamily="66" charset="0"/>
              </a:rPr>
              <a:t> is going to </a:t>
            </a:r>
            <a:r>
              <a:rPr lang="en-US" i="1" dirty="0">
                <a:solidFill>
                  <a:schemeClr val="tx2"/>
                </a:solidFill>
                <a:cs typeface="Times New Roman" panose="02020603050405020304" pitchFamily="18" charset="0"/>
              </a:rPr>
              <a:t>+∞</a:t>
            </a:r>
            <a:endParaRPr lang="en-GB" i="1" dirty="0">
              <a:solidFill>
                <a:schemeClr val="tx2"/>
              </a:solidFill>
              <a:cs typeface="Times New Roman" panose="02020603050405020304" pitchFamily="18" charset="0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0629CB4B-9C73-4067-B89D-723D16DC398A}"/>
              </a:ext>
            </a:extLst>
          </p:cNvPr>
          <p:cNvSpPr txBox="1"/>
          <p:nvPr/>
        </p:nvSpPr>
        <p:spPr>
          <a:xfrm>
            <a:off x="2375989" y="4326300"/>
            <a:ext cx="372316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2</a:t>
            </a:r>
            <a:endParaRPr lang="en-GB" sz="1200" dirty="0">
              <a:solidFill>
                <a:srgbClr val="FF0000"/>
              </a:solidFill>
            </a:endParaRP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7A52980F-B2EA-4A59-8B14-FD69D7AEB9A6}"/>
              </a:ext>
            </a:extLst>
          </p:cNvPr>
          <p:cNvSpPr/>
          <p:nvPr/>
        </p:nvSpPr>
        <p:spPr>
          <a:xfrm>
            <a:off x="2496312" y="4291756"/>
            <a:ext cx="45720" cy="4572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2240F2C8-80DC-4818-A1C0-77CA0B33A485}"/>
              </a:ext>
            </a:extLst>
          </p:cNvPr>
          <p:cNvSpPr txBox="1"/>
          <p:nvPr/>
        </p:nvSpPr>
        <p:spPr>
          <a:xfrm>
            <a:off x="3424913" y="5915489"/>
            <a:ext cx="45720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chemeClr val="tx2"/>
                </a:solidFill>
                <a:latin typeface="Comic Sans MS" pitchFamily="66" charset="0"/>
              </a:rPr>
              <a:t>the limit does not exist</a:t>
            </a:r>
            <a:endParaRPr lang="en-GB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2801056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8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/>
      <p:bldP spid="40" grpId="0"/>
      <p:bldP spid="43" grpId="0"/>
      <p:bldP spid="49" grpId="0"/>
      <p:bldP spid="50" grpId="0"/>
      <p:bldP spid="51" grpId="0"/>
      <p:bldP spid="52" grpId="0"/>
      <p:bldP spid="53" grpId="0"/>
      <p:bldP spid="54" grpId="0"/>
      <p:bldP spid="55" grpId="0"/>
      <p:bldP spid="56" grpId="0"/>
      <p:bldP spid="57" grpId="0"/>
      <p:bldP spid="58" grpId="0"/>
      <p:bldP spid="28" grpId="0"/>
      <p:bldP spid="29" grpId="0"/>
      <p:bldP spid="31" grpId="0"/>
      <p:bldP spid="7" grpId="0" animBg="1"/>
      <p:bldP spid="3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lose up of a cage&#10;&#10;Description automatically generated">
            <a:hlinkClick r:id="rId2"/>
            <a:extLst>
              <a:ext uri="{FF2B5EF4-FFF2-40B4-BE49-F238E27FC236}">
                <a16:creationId xmlns:a16="http://schemas.microsoft.com/office/drawing/2014/main" id="{F1229F4D-42CD-45F9-A346-0BEB3F4D814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9775" y="762000"/>
            <a:ext cx="5381625" cy="345757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834A3044-064E-4F4F-9A40-DCB022A1AF45}"/>
              </a:ext>
            </a:extLst>
          </p:cNvPr>
          <p:cNvSpPr txBox="1"/>
          <p:nvPr/>
        </p:nvSpPr>
        <p:spPr>
          <a:xfrm>
            <a:off x="1524000" y="205115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Thank you for using resources from</a:t>
            </a:r>
            <a:endParaRPr lang="en-GB" sz="28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3C7B91D-FA43-4DDC-AF24-F0D95F8771D8}"/>
              </a:ext>
            </a:extLst>
          </p:cNvPr>
          <p:cNvSpPr txBox="1"/>
          <p:nvPr/>
        </p:nvSpPr>
        <p:spPr>
          <a:xfrm>
            <a:off x="1828800" y="4678740"/>
            <a:ext cx="58150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hlinkClick r:id="rId2"/>
              </a:rPr>
              <a:t>https://www.mathssupport.org</a:t>
            </a:r>
            <a:r>
              <a:rPr lang="en-US" sz="2800" dirty="0"/>
              <a:t> </a:t>
            </a:r>
            <a:endParaRPr lang="en-GB" sz="28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F331B16-2188-481D-902D-B24DB2D19006}"/>
              </a:ext>
            </a:extLst>
          </p:cNvPr>
          <p:cNvSpPr txBox="1"/>
          <p:nvPr/>
        </p:nvSpPr>
        <p:spPr>
          <a:xfrm>
            <a:off x="762000" y="5201960"/>
            <a:ext cx="784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If you have a special request, drop us an email</a:t>
            </a:r>
            <a:endParaRPr lang="en-GB" sz="28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7DDA8DB-4973-4CCB-A3BF-CDF0FC0B875C}"/>
              </a:ext>
            </a:extLst>
          </p:cNvPr>
          <p:cNvSpPr txBox="1"/>
          <p:nvPr/>
        </p:nvSpPr>
        <p:spPr>
          <a:xfrm>
            <a:off x="2286000" y="5725180"/>
            <a:ext cx="48529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hlinkClick r:id="rId4"/>
              </a:rPr>
              <a:t>info@mathssupport.org</a:t>
            </a:r>
            <a:r>
              <a:rPr lang="en-US" sz="2800" dirty="0"/>
              <a:t> </a:t>
            </a:r>
            <a:endParaRPr lang="en-GB" sz="2800" dirty="0"/>
          </a:p>
        </p:txBody>
      </p:sp>
      <p:sp>
        <p:nvSpPr>
          <p:cNvPr id="11" name="Rectangle 10">
            <a:hlinkClick r:id="rId5"/>
            <a:extLst>
              <a:ext uri="{FF2B5EF4-FFF2-40B4-BE49-F238E27FC236}">
                <a16:creationId xmlns:a16="http://schemas.microsoft.com/office/drawing/2014/main" id="{385B5B7E-21DC-4261-B654-DEFEDE6D8129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>
            <a:hlinkClick r:id="rId5"/>
            <a:extLst>
              <a:ext uri="{FF2B5EF4-FFF2-40B4-BE49-F238E27FC236}">
                <a16:creationId xmlns:a16="http://schemas.microsoft.com/office/drawing/2014/main" id="{F35685D4-CF87-4E82-8D62-66EF53CDEA76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E8983EF-CE04-4600-8A87-8640EEF47371}"/>
              </a:ext>
            </a:extLst>
          </p:cNvPr>
          <p:cNvSpPr txBox="1"/>
          <p:nvPr/>
        </p:nvSpPr>
        <p:spPr>
          <a:xfrm>
            <a:off x="1524000" y="4155520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For more resources visit our website</a:t>
            </a:r>
            <a:endParaRPr lang="en-GB" sz="2800" dirty="0"/>
          </a:p>
        </p:txBody>
      </p:sp>
      <p:sp>
        <p:nvSpPr>
          <p:cNvPr id="14" name="Rectangle 13">
            <a:hlinkClick r:id="rId5"/>
            <a:extLst>
              <a:ext uri="{FF2B5EF4-FFF2-40B4-BE49-F238E27FC236}">
                <a16:creationId xmlns:a16="http://schemas.microsoft.com/office/drawing/2014/main" id="{0FFB291B-44E3-48C3-811B-20809D6D5FAF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ectangle 14">
            <a:hlinkClick r:id="rId5"/>
            <a:extLst>
              <a:ext uri="{FF2B5EF4-FFF2-40B4-BE49-F238E27FC236}">
                <a16:creationId xmlns:a16="http://schemas.microsoft.com/office/drawing/2014/main" id="{C5F37A8B-1007-44EE-9F4E-28C2E8B920B8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89489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>
            <a:spLocks noGrp="1" noChangeArrowheads="1"/>
          </p:cNvSpPr>
          <p:nvPr>
            <p:ph type="title" idx="4294967295"/>
          </p:nvPr>
        </p:nvSpPr>
        <p:spPr>
          <a:xfrm>
            <a:off x="597371" y="152799"/>
            <a:ext cx="8229600" cy="492125"/>
          </a:xfrm>
        </p:spPr>
        <p:txBody>
          <a:bodyPr>
            <a:noAutofit/>
          </a:bodyPr>
          <a:lstStyle/>
          <a:p>
            <a:r>
              <a:rPr lang="en-US" sz="3200" b="1" dirty="0">
                <a:solidFill>
                  <a:schemeClr val="accent1"/>
                </a:solidFill>
                <a:latin typeface="Comic Sans MS" panose="030F0702030302020204" pitchFamily="66" charset="0"/>
                <a:ea typeface="+mn-ea"/>
                <a:cs typeface="+mn-cs"/>
              </a:rPr>
              <a:t>Limits of functions</a:t>
            </a:r>
          </a:p>
        </p:txBody>
      </p:sp>
      <p:sp>
        <p:nvSpPr>
          <p:cNvPr id="5" name="40 Rectángulo"/>
          <p:cNvSpPr/>
          <p:nvPr/>
        </p:nvSpPr>
        <p:spPr>
          <a:xfrm>
            <a:off x="491580" y="3025250"/>
            <a:ext cx="82296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chemeClr val="tx2"/>
                </a:solidFill>
                <a:latin typeface="Comic Sans MS" pitchFamily="66" charset="0"/>
              </a:rPr>
              <a:t>If </a:t>
            </a:r>
            <a:r>
              <a:rPr lang="en-US" sz="2400" i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sz="2400" dirty="0">
                <a:solidFill>
                  <a:schemeClr val="tx2"/>
                </a:solidFill>
                <a:latin typeface="Comic Sans MS" pitchFamily="66" charset="0"/>
              </a:rPr>
              <a:t>(</a:t>
            </a:r>
            <a:r>
              <a:rPr lang="en-US" sz="2400" i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400" dirty="0">
                <a:solidFill>
                  <a:schemeClr val="tx2"/>
                </a:solidFill>
                <a:latin typeface="Comic Sans MS" pitchFamily="66" charset="0"/>
              </a:rPr>
              <a:t>) does not become close to a fixed value </a:t>
            </a:r>
            <a:r>
              <a:rPr lang="en-US" sz="2400" i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sz="2400" dirty="0">
                <a:solidFill>
                  <a:schemeClr val="tx2"/>
                </a:solidFill>
                <a:latin typeface="Comic Sans MS" pitchFamily="66" charset="0"/>
              </a:rPr>
              <a:t> we say that the limit does not exist</a:t>
            </a:r>
            <a:endParaRPr lang="en-GB" sz="2400" dirty="0"/>
          </a:p>
        </p:txBody>
      </p:sp>
      <p:sp>
        <p:nvSpPr>
          <p:cNvPr id="6" name="Rectangle 5"/>
          <p:cNvSpPr txBox="1">
            <a:spLocks noChangeArrowheads="1"/>
          </p:cNvSpPr>
          <p:nvPr/>
        </p:nvSpPr>
        <p:spPr>
          <a:xfrm>
            <a:off x="598190" y="757420"/>
            <a:ext cx="8229054" cy="819805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/>
          <a:p>
            <a:pPr lvl="0">
              <a:spcBef>
                <a:spcPct val="0"/>
              </a:spcBef>
              <a:defRPr/>
            </a:pPr>
            <a:r>
              <a:rPr lang="en-US" sz="2400" dirty="0">
                <a:solidFill>
                  <a:schemeClr val="tx2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You can think of a </a:t>
            </a:r>
            <a:r>
              <a:rPr lang="en-US" sz="2400" b="1" dirty="0">
                <a:solidFill>
                  <a:srgbClr val="FF0000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limit</a:t>
            </a:r>
            <a:r>
              <a:rPr lang="en-US" sz="2400" dirty="0">
                <a:solidFill>
                  <a:schemeClr val="tx2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 as a way of describing the output of a function as the input gets closer to a certain value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Calibri" panose="020F0502020204030204" pitchFamily="34" charset="0"/>
              <a:ea typeface="+mj-ea"/>
              <a:cs typeface="Calibri" panose="020F0502020204030204" pitchFamily="34" charset="0"/>
            </a:endParaRPr>
          </a:p>
        </p:txBody>
      </p:sp>
      <p:sp>
        <p:nvSpPr>
          <p:cNvPr id="7" name="Rectangle 5"/>
          <p:cNvSpPr txBox="1">
            <a:spLocks noChangeArrowheads="1"/>
          </p:cNvSpPr>
          <p:nvPr/>
        </p:nvSpPr>
        <p:spPr>
          <a:xfrm>
            <a:off x="597644" y="1802216"/>
            <a:ext cx="8229600" cy="1051422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/>
          <a:p>
            <a:pPr lvl="0">
              <a:spcBef>
                <a:spcPct val="0"/>
              </a:spcBef>
              <a:defRPr/>
            </a:pPr>
            <a:r>
              <a:rPr lang="en-US" sz="2400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                     </a:t>
            </a:r>
            <a:r>
              <a:rPr lang="en-US" sz="2400" dirty="0">
                <a:solidFill>
                  <a:schemeClr val="tx2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Means that as the value of </a:t>
            </a:r>
            <a:r>
              <a:rPr lang="en-US" sz="2400" i="1" dirty="0">
                <a:solidFill>
                  <a:schemeClr val="tx2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x</a:t>
            </a:r>
            <a:r>
              <a:rPr lang="en-US" sz="2400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 </a:t>
            </a:r>
            <a:r>
              <a:rPr lang="en-US" sz="2400" dirty="0">
                <a:solidFill>
                  <a:schemeClr val="tx2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becomes closer to </a:t>
            </a:r>
            <a:r>
              <a:rPr lang="en-US" sz="2400" i="1" dirty="0">
                <a:solidFill>
                  <a:schemeClr val="tx2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c</a:t>
            </a:r>
            <a:r>
              <a:rPr lang="en-US" sz="2400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 </a:t>
            </a:r>
            <a:r>
              <a:rPr lang="en-US" sz="2400" dirty="0">
                <a:solidFill>
                  <a:schemeClr val="tx2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(from either side), the function, </a:t>
            </a:r>
            <a:r>
              <a:rPr lang="en-US" sz="2400" i="1" dirty="0">
                <a:solidFill>
                  <a:schemeClr val="tx2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f</a:t>
            </a:r>
            <a:r>
              <a:rPr lang="en-US" sz="2400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(</a:t>
            </a:r>
            <a:r>
              <a:rPr lang="en-US" sz="2400" i="1" dirty="0">
                <a:solidFill>
                  <a:schemeClr val="tx2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x</a:t>
            </a:r>
            <a:r>
              <a:rPr lang="en-US" sz="2400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), </a:t>
            </a:r>
            <a:r>
              <a:rPr lang="en-US" sz="2400" dirty="0">
                <a:solidFill>
                  <a:schemeClr val="tx2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becomes close to a fixed value </a:t>
            </a:r>
            <a:r>
              <a:rPr lang="en-US" sz="2400" i="1" dirty="0">
                <a:solidFill>
                  <a:schemeClr val="tx2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L</a:t>
            </a:r>
          </a:p>
        </p:txBody>
      </p:sp>
      <p:sp>
        <p:nvSpPr>
          <p:cNvPr id="9" name="Rectangle 5"/>
          <p:cNvSpPr txBox="1">
            <a:spLocks noChangeArrowheads="1"/>
          </p:cNvSpPr>
          <p:nvPr/>
        </p:nvSpPr>
        <p:spPr>
          <a:xfrm>
            <a:off x="597371" y="3856247"/>
            <a:ext cx="8229600" cy="495176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/>
          <a:p>
            <a:pPr lvl="0">
              <a:spcBef>
                <a:spcPct val="0"/>
              </a:spcBef>
              <a:defRPr/>
            </a:pPr>
            <a:r>
              <a:rPr lang="en-US" sz="2400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  <a:sym typeface="Symbol"/>
              </a:rPr>
              <a:t>You can use a GDC to help find the limit of a function.</a:t>
            </a:r>
            <a:endParaRPr lang="en-US" sz="2400" dirty="0">
              <a:solidFill>
                <a:schemeClr val="tx2"/>
              </a:solidFill>
              <a:latin typeface="Comic Sans MS" pitchFamily="66" charset="0"/>
              <a:sym typeface="Symbol"/>
            </a:endParaRPr>
          </a:p>
        </p:txBody>
      </p:sp>
      <p:sp>
        <p:nvSpPr>
          <p:cNvPr id="12" name="40 Rectángulo"/>
          <p:cNvSpPr/>
          <p:nvPr/>
        </p:nvSpPr>
        <p:spPr>
          <a:xfrm>
            <a:off x="846421" y="4397191"/>
            <a:ext cx="798055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Graphically:</a:t>
            </a:r>
            <a:r>
              <a:rPr lang="en-US" sz="24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You can graph the function and examine the values of </a:t>
            </a:r>
            <a:r>
              <a:rPr lang="en-US" sz="2400" i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sz="2400" dirty="0">
                <a:solidFill>
                  <a:schemeClr val="tx2"/>
                </a:solidFill>
                <a:latin typeface="Comic Sans MS" pitchFamily="66" charset="0"/>
              </a:rPr>
              <a:t>(</a:t>
            </a:r>
            <a:r>
              <a:rPr lang="en-US" sz="2400" i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400" dirty="0">
                <a:solidFill>
                  <a:schemeClr val="tx2"/>
                </a:solidFill>
                <a:latin typeface="Comic Sans MS" pitchFamily="66" charset="0"/>
              </a:rPr>
              <a:t>) </a:t>
            </a:r>
            <a:r>
              <a:rPr lang="en-US" sz="24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when</a:t>
            </a:r>
            <a:r>
              <a:rPr lang="en-US" sz="2400" dirty="0">
                <a:solidFill>
                  <a:schemeClr val="tx2"/>
                </a:solidFill>
                <a:latin typeface="Comic Sans MS" pitchFamily="66" charset="0"/>
              </a:rPr>
              <a:t> </a:t>
            </a:r>
            <a:r>
              <a:rPr lang="en-US" sz="2400" i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400" dirty="0">
                <a:solidFill>
                  <a:schemeClr val="tx2"/>
                </a:solidFill>
                <a:latin typeface="Comic Sans MS" pitchFamily="66" charset="0"/>
              </a:rPr>
              <a:t> </a:t>
            </a:r>
            <a:r>
              <a:rPr lang="en-US" sz="24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is near </a:t>
            </a:r>
            <a:r>
              <a:rPr lang="en-US" sz="2400" i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2400" dirty="0">
                <a:solidFill>
                  <a:schemeClr val="tx2"/>
                </a:solidFill>
                <a:latin typeface="Comic Sans MS" pitchFamily="66" charset="0"/>
              </a:rPr>
              <a:t>.</a:t>
            </a:r>
            <a:endParaRPr lang="en-GB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597371" y="1674133"/>
                <a:ext cx="1745991" cy="48077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240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GB" sz="2400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GB" sz="240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sz="24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2400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→</m:t>
                              </m:r>
                              <m:r>
                                <a:rPr lang="en-US" sz="24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</m:lim>
                          </m:limLow>
                        </m:fName>
                        <m:e>
                          <m:r>
                            <a:rPr lang="en-US" sz="24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𝑓</m:t>
                          </m:r>
                          <m:r>
                            <a:rPr lang="en-US" sz="24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24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)=</m:t>
                          </m:r>
                          <m:r>
                            <a:rPr lang="en-US" sz="24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</m:func>
                    </m:oMath>
                  </m:oMathPara>
                </a14:m>
                <a:endParaRPr lang="en-GB" sz="2400" dirty="0">
                  <a:solidFill>
                    <a:schemeClr val="tx2"/>
                  </a:solidFill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7371" y="1674133"/>
                <a:ext cx="1745991" cy="480773"/>
              </a:xfrm>
              <a:prstGeom prst="rect">
                <a:avLst/>
              </a:prstGeom>
              <a:blipFill rotWithShape="0">
                <a:blip r:embed="rId3"/>
                <a:stretch>
                  <a:fillRect l="-3147" r="-3497" b="-1153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40 Rectángulo"/>
          <p:cNvSpPr/>
          <p:nvPr/>
        </p:nvSpPr>
        <p:spPr>
          <a:xfrm>
            <a:off x="846421" y="5182420"/>
            <a:ext cx="798055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Numerically:</a:t>
            </a:r>
            <a:r>
              <a:rPr lang="en-US" sz="24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You can make a table of values and examine the values of </a:t>
            </a:r>
            <a:r>
              <a:rPr lang="en-US" sz="2400" i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sz="2400" dirty="0">
                <a:solidFill>
                  <a:schemeClr val="tx2"/>
                </a:solidFill>
                <a:latin typeface="Comic Sans MS" pitchFamily="66" charset="0"/>
              </a:rPr>
              <a:t>(</a:t>
            </a:r>
            <a:r>
              <a:rPr lang="en-US" sz="2400" i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400" dirty="0">
                <a:solidFill>
                  <a:schemeClr val="tx2"/>
                </a:solidFill>
                <a:latin typeface="Comic Sans MS" pitchFamily="66" charset="0"/>
              </a:rPr>
              <a:t>) </a:t>
            </a:r>
            <a:r>
              <a:rPr lang="en-US" sz="24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when</a:t>
            </a:r>
            <a:r>
              <a:rPr lang="en-US" sz="2400" dirty="0">
                <a:solidFill>
                  <a:schemeClr val="tx2"/>
                </a:solidFill>
                <a:latin typeface="Comic Sans MS" pitchFamily="66" charset="0"/>
              </a:rPr>
              <a:t> </a:t>
            </a:r>
            <a:r>
              <a:rPr lang="en-US" sz="2400" i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400" dirty="0">
                <a:solidFill>
                  <a:schemeClr val="tx2"/>
                </a:solidFill>
                <a:latin typeface="Comic Sans MS" pitchFamily="66" charset="0"/>
              </a:rPr>
              <a:t> </a:t>
            </a:r>
            <a:r>
              <a:rPr lang="en-US" sz="24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is near </a:t>
            </a:r>
            <a:r>
              <a:rPr lang="en-US" sz="2400" i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2400" dirty="0">
                <a:solidFill>
                  <a:schemeClr val="tx2"/>
                </a:solidFill>
                <a:latin typeface="Comic Sans MS" pitchFamily="66" charset="0"/>
              </a:rPr>
              <a:t>.</a:t>
            </a:r>
            <a:endParaRPr lang="en-GB" sz="2400" dirty="0"/>
          </a:p>
        </p:txBody>
      </p:sp>
      <p:sp>
        <p:nvSpPr>
          <p:cNvPr id="10" name="Rectangle 9">
            <a:hlinkClick r:id="rId4"/>
            <a:extLst>
              <a:ext uri="{FF2B5EF4-FFF2-40B4-BE49-F238E27FC236}">
                <a16:creationId xmlns:a16="http://schemas.microsoft.com/office/drawing/2014/main" id="{368753AC-1D1A-45CD-9AD6-9EED124824D3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>
            <a:hlinkClick r:id="rId4"/>
            <a:extLst>
              <a:ext uri="{FF2B5EF4-FFF2-40B4-BE49-F238E27FC236}">
                <a16:creationId xmlns:a16="http://schemas.microsoft.com/office/drawing/2014/main" id="{8F6A7FD1-1BAC-42BF-821B-E7546EEECE6D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0639438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9" grpId="0"/>
      <p:bldP spid="12" grpId="0"/>
      <p:bldP spid="13" grpId="0"/>
      <p:bldP spid="1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>
            <a:spLocks noGrp="1" noChangeArrowheads="1"/>
          </p:cNvSpPr>
          <p:nvPr>
            <p:ph type="title" idx="4294967295"/>
          </p:nvPr>
        </p:nvSpPr>
        <p:spPr>
          <a:xfrm>
            <a:off x="597371" y="152799"/>
            <a:ext cx="8229600" cy="492125"/>
          </a:xfrm>
        </p:spPr>
        <p:txBody>
          <a:bodyPr>
            <a:noAutofit/>
          </a:bodyPr>
          <a:lstStyle/>
          <a:p>
            <a:r>
              <a:rPr lang="en-US" sz="3200" b="1" dirty="0">
                <a:solidFill>
                  <a:schemeClr val="accent1"/>
                </a:solidFill>
                <a:latin typeface="Comic Sans MS" panose="030F0702030302020204" pitchFamily="66" charset="0"/>
                <a:ea typeface="+mn-ea"/>
                <a:cs typeface="+mn-cs"/>
              </a:rPr>
              <a:t>Limits of functions</a:t>
            </a:r>
          </a:p>
        </p:txBody>
      </p:sp>
      <p:sp>
        <p:nvSpPr>
          <p:cNvPr id="5" name="40 Rectángulo"/>
          <p:cNvSpPr/>
          <p:nvPr/>
        </p:nvSpPr>
        <p:spPr>
          <a:xfrm>
            <a:off x="492126" y="3429000"/>
            <a:ext cx="82296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Since its denominator is zero when </a:t>
            </a:r>
            <a:r>
              <a:rPr lang="en-US" i="1" dirty="0">
                <a:solidFill>
                  <a:schemeClr val="tx2"/>
                </a:solidFill>
                <a:cs typeface="Times New Roman" panose="02020603050405020304" pitchFamily="18" charset="0"/>
              </a:rPr>
              <a:t>x </a:t>
            </a:r>
            <a:r>
              <a:rPr lang="en-US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= 1, </a:t>
            </a:r>
            <a:r>
              <a:rPr lang="en-US" i="1" dirty="0">
                <a:solidFill>
                  <a:schemeClr val="tx2"/>
                </a:solidFill>
                <a:cs typeface="Times New Roman" panose="02020603050405020304" pitchFamily="18" charset="0"/>
              </a:rPr>
              <a:t>f</a:t>
            </a:r>
            <a:r>
              <a:rPr lang="en-US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(1) is undefined; however, its limit at </a:t>
            </a:r>
            <a:r>
              <a:rPr lang="en-US" i="1" dirty="0">
                <a:solidFill>
                  <a:schemeClr val="tx2"/>
                </a:solidFill>
                <a:cs typeface="Times New Roman" panose="02020603050405020304" pitchFamily="18" charset="0"/>
              </a:rPr>
              <a:t>x </a:t>
            </a:r>
            <a:r>
              <a:rPr lang="en-US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= 1 exists</a:t>
            </a:r>
            <a:endParaRPr lang="en-GB" dirty="0">
              <a:solidFill>
                <a:schemeClr val="tx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Rectangle 5"/>
          <p:cNvSpPr txBox="1">
            <a:spLocks noChangeArrowheads="1"/>
          </p:cNvSpPr>
          <p:nvPr/>
        </p:nvSpPr>
        <p:spPr>
          <a:xfrm>
            <a:off x="492126" y="777654"/>
            <a:ext cx="8229054" cy="1084060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/>
          <a:p>
            <a:r>
              <a:rPr lang="en-US" b="0" i="0" dirty="0">
                <a:solidFill>
                  <a:schemeClr val="tx2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 limit allows us to examine the tendency of a function around a given point even when the function is not defined at the point. Let us look at the function below.</a:t>
            </a:r>
            <a:endParaRPr lang="en-GB" dirty="0">
              <a:solidFill>
                <a:schemeClr val="tx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" name="Rectangle 9">
            <a:hlinkClick r:id="rId3"/>
            <a:extLst>
              <a:ext uri="{FF2B5EF4-FFF2-40B4-BE49-F238E27FC236}">
                <a16:creationId xmlns:a16="http://schemas.microsoft.com/office/drawing/2014/main" id="{368753AC-1D1A-45CD-9AD6-9EED124824D3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>
            <a:hlinkClick r:id="rId3"/>
            <a:extLst>
              <a:ext uri="{FF2B5EF4-FFF2-40B4-BE49-F238E27FC236}">
                <a16:creationId xmlns:a16="http://schemas.microsoft.com/office/drawing/2014/main" id="{8F6A7FD1-1BAC-42BF-821B-E7546EEECE6D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2CECCF12-70DA-4311-9892-E83359589502}"/>
                  </a:ext>
                </a:extLst>
              </p:cNvPr>
              <p:cNvSpPr txBox="1"/>
              <p:nvPr/>
            </p:nvSpPr>
            <p:spPr>
              <a:xfrm>
                <a:off x="3616962" y="2274774"/>
                <a:ext cx="1910075" cy="74116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24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US" sz="24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𝑓</m:t>
                          </m:r>
                          <m:r>
                            <a:rPr lang="en-US" sz="24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24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)=</m:t>
                          </m:r>
                        </m:fName>
                        <m:e>
                          <m:f>
                            <m:fPr>
                              <m:ctrlPr>
                                <a:rPr lang="en-US" sz="2400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sz="2400" i="1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400" i="1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2400" i="1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2400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num>
                            <m:den>
                              <m:r>
                                <a:rPr lang="en-US" sz="2400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400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den>
                          </m:f>
                        </m:e>
                      </m:func>
                    </m:oMath>
                  </m:oMathPara>
                </a14:m>
                <a:endParaRPr lang="en-GB" sz="2400" dirty="0">
                  <a:solidFill>
                    <a:schemeClr val="tx2"/>
                  </a:solidFill>
                </a:endParaRPr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2CECCF12-70DA-4311-9892-E8335958950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16962" y="2274774"/>
                <a:ext cx="1910075" cy="74116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EEE3C5DE-C2ED-4945-8259-D3C785DE31C4}"/>
                  </a:ext>
                </a:extLst>
              </p:cNvPr>
              <p:cNvSpPr txBox="1"/>
              <p:nvPr/>
            </p:nvSpPr>
            <p:spPr>
              <a:xfrm>
                <a:off x="3888860" y="4436833"/>
                <a:ext cx="1435586" cy="74116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24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sz="24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US" sz="2400" b="0" i="0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sz="24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4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→1</m:t>
                              </m:r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en-US" sz="2400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sz="2400" i="1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400" i="1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2400" i="1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2400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num>
                            <m:den>
                              <m:r>
                                <a:rPr lang="en-US" sz="2400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400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den>
                          </m:f>
                        </m:e>
                      </m:func>
                    </m:oMath>
                  </m:oMathPara>
                </a14:m>
                <a:endParaRPr lang="en-GB" sz="2400" dirty="0">
                  <a:solidFill>
                    <a:schemeClr val="tx2"/>
                  </a:solidFill>
                </a:endParaRPr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EEE3C5DE-C2ED-4945-8259-D3C785DE31C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8860" y="4436833"/>
                <a:ext cx="1435586" cy="74116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Rectangle 5">
            <a:extLst>
              <a:ext uri="{FF2B5EF4-FFF2-40B4-BE49-F238E27FC236}">
                <a16:creationId xmlns:a16="http://schemas.microsoft.com/office/drawing/2014/main" id="{3172A504-B58E-4486-BDD3-BB088F079961}"/>
              </a:ext>
            </a:extLst>
          </p:cNvPr>
          <p:cNvSpPr txBox="1">
            <a:spLocks noChangeArrowheads="1"/>
          </p:cNvSpPr>
          <p:nvPr/>
        </p:nvSpPr>
        <p:spPr>
          <a:xfrm>
            <a:off x="597371" y="5504069"/>
            <a:ext cx="8229600" cy="490873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/>
          <a:p>
            <a:pPr lvl="0">
              <a:spcBef>
                <a:spcPct val="0"/>
              </a:spcBef>
              <a:defRPr/>
            </a:pPr>
            <a:r>
              <a:rPr lang="en-US" sz="2400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We read: The limit as </a:t>
            </a:r>
            <a:r>
              <a:rPr lang="en-US" sz="2400" i="1" dirty="0">
                <a:solidFill>
                  <a:schemeClr val="tx2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x</a:t>
            </a:r>
            <a:r>
              <a:rPr lang="en-US" sz="2400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 </a:t>
            </a:r>
            <a:r>
              <a:rPr lang="en-US" sz="2400" dirty="0">
                <a:solidFill>
                  <a:schemeClr val="tx2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is approaching to 1</a:t>
            </a:r>
            <a:r>
              <a:rPr lang="en-US" sz="2400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 </a:t>
            </a:r>
            <a:r>
              <a:rPr lang="en-US" sz="2400" dirty="0">
                <a:solidFill>
                  <a:schemeClr val="tx2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of the function</a:t>
            </a:r>
            <a:endParaRPr lang="en-US" sz="2400" i="1" dirty="0">
              <a:solidFill>
                <a:schemeClr val="tx2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0609482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8" grpId="0"/>
      <p:bldP spid="1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0 Rectángulo"/>
          <p:cNvSpPr/>
          <p:nvPr/>
        </p:nvSpPr>
        <p:spPr>
          <a:xfrm>
            <a:off x="328152" y="3800115"/>
            <a:ext cx="856336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chemeClr val="tx2"/>
                </a:solidFill>
                <a:latin typeface="Comic Sans MS" pitchFamily="66" charset="0"/>
              </a:rPr>
              <a:t>We want to see the value of the function as </a:t>
            </a:r>
            <a:r>
              <a:rPr lang="en-US" sz="2400" i="1" dirty="0">
                <a:solidFill>
                  <a:schemeClr val="tx2"/>
                </a:solidFill>
                <a:cs typeface="Times New Roman" panose="02020603050405020304" pitchFamily="18" charset="0"/>
              </a:rPr>
              <a:t>x</a:t>
            </a:r>
            <a:r>
              <a:rPr lang="en-US" sz="2400" dirty="0">
                <a:solidFill>
                  <a:schemeClr val="tx2"/>
                </a:solidFill>
                <a:latin typeface="Comic Sans MS" pitchFamily="66" charset="0"/>
              </a:rPr>
              <a:t> approaches 1</a:t>
            </a:r>
            <a:endParaRPr lang="en-GB" sz="2400" dirty="0"/>
          </a:p>
        </p:txBody>
      </p:sp>
      <p:sp>
        <p:nvSpPr>
          <p:cNvPr id="13" name="Rectangle 12"/>
          <p:cNvSpPr/>
          <p:nvPr/>
        </p:nvSpPr>
        <p:spPr>
          <a:xfrm>
            <a:off x="499929" y="2876723"/>
            <a:ext cx="1097280" cy="27432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Rectangle 13"/>
          <p:cNvSpPr/>
          <p:nvPr/>
        </p:nvSpPr>
        <p:spPr>
          <a:xfrm>
            <a:off x="502702" y="3153273"/>
            <a:ext cx="1097280" cy="54864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542405" y="3144137"/>
                <a:ext cx="1012328" cy="49411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6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6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6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6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num>
                        <m:den>
                          <m:r>
                            <a:rPr lang="en-US" sz="16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16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den>
                      </m:f>
                    </m:oMath>
                  </m:oMathPara>
                </a14:m>
                <a:endParaRPr lang="en-GB" sz="1600" dirty="0">
                  <a:solidFill>
                    <a:schemeClr val="tx2"/>
                  </a:solidFill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2405" y="3144137"/>
                <a:ext cx="1012328" cy="49411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Rectangle 15"/>
          <p:cNvSpPr/>
          <p:nvPr/>
        </p:nvSpPr>
        <p:spPr>
          <a:xfrm>
            <a:off x="824182" y="2827665"/>
            <a:ext cx="320922" cy="274320"/>
          </a:xfrm>
          <a:prstGeom prst="rect">
            <a:avLst/>
          </a:prstGeom>
        </p:spPr>
        <p:txBody>
          <a:bodyPr wrap="none" tIns="0" bIns="0">
            <a:spAutoFit/>
          </a:bodyPr>
          <a:lstStyle/>
          <a:p>
            <a:r>
              <a:rPr lang="en-US" sz="2400" i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endParaRPr lang="en-GB" sz="2400" dirty="0"/>
          </a:p>
        </p:txBody>
      </p:sp>
      <p:sp>
        <p:nvSpPr>
          <p:cNvPr id="17" name="Rectangle 16"/>
          <p:cNvSpPr/>
          <p:nvPr/>
        </p:nvSpPr>
        <p:spPr>
          <a:xfrm>
            <a:off x="1600150" y="2875396"/>
            <a:ext cx="731520" cy="27432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19" name="Rectangle 18"/>
          <p:cNvSpPr/>
          <p:nvPr/>
        </p:nvSpPr>
        <p:spPr>
          <a:xfrm>
            <a:off x="2342456" y="2876723"/>
            <a:ext cx="731520" cy="27432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20" name="Rectangle 19"/>
          <p:cNvSpPr/>
          <p:nvPr/>
        </p:nvSpPr>
        <p:spPr>
          <a:xfrm>
            <a:off x="3073454" y="2876723"/>
            <a:ext cx="731520" cy="27432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21" name="Rectangle 20"/>
          <p:cNvSpPr/>
          <p:nvPr/>
        </p:nvSpPr>
        <p:spPr>
          <a:xfrm>
            <a:off x="3807182" y="2874531"/>
            <a:ext cx="731520" cy="27432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22" name="Rectangle 21"/>
          <p:cNvSpPr/>
          <p:nvPr/>
        </p:nvSpPr>
        <p:spPr>
          <a:xfrm>
            <a:off x="6731728" y="2876723"/>
            <a:ext cx="731520" cy="27432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23" name="Rectangle 22"/>
          <p:cNvSpPr/>
          <p:nvPr/>
        </p:nvSpPr>
        <p:spPr>
          <a:xfrm>
            <a:off x="4534016" y="2881634"/>
            <a:ext cx="731520" cy="27432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24" name="Rectangle 23"/>
          <p:cNvSpPr/>
          <p:nvPr/>
        </p:nvSpPr>
        <p:spPr>
          <a:xfrm>
            <a:off x="5266726" y="2881634"/>
            <a:ext cx="731520" cy="27432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25" name="Rectangle 24"/>
          <p:cNvSpPr/>
          <p:nvPr/>
        </p:nvSpPr>
        <p:spPr>
          <a:xfrm>
            <a:off x="5998246" y="2876723"/>
            <a:ext cx="731520" cy="27432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26" name="Rectangle 25"/>
          <p:cNvSpPr/>
          <p:nvPr/>
        </p:nvSpPr>
        <p:spPr>
          <a:xfrm>
            <a:off x="1595868" y="3151043"/>
            <a:ext cx="731520" cy="54864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Rectangle 26"/>
          <p:cNvSpPr/>
          <p:nvPr/>
        </p:nvSpPr>
        <p:spPr>
          <a:xfrm>
            <a:off x="2340646" y="3153273"/>
            <a:ext cx="731520" cy="54864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Rectangle 27"/>
          <p:cNvSpPr/>
          <p:nvPr/>
        </p:nvSpPr>
        <p:spPr>
          <a:xfrm>
            <a:off x="3072166" y="3153273"/>
            <a:ext cx="731520" cy="54864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Rectangle 28"/>
          <p:cNvSpPr/>
          <p:nvPr/>
        </p:nvSpPr>
        <p:spPr>
          <a:xfrm>
            <a:off x="3803686" y="3153273"/>
            <a:ext cx="731520" cy="54864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Rectangle 29"/>
          <p:cNvSpPr/>
          <p:nvPr/>
        </p:nvSpPr>
        <p:spPr>
          <a:xfrm>
            <a:off x="4535206" y="3153273"/>
            <a:ext cx="731520" cy="54864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Rectangle 30"/>
          <p:cNvSpPr/>
          <p:nvPr/>
        </p:nvSpPr>
        <p:spPr>
          <a:xfrm>
            <a:off x="5266726" y="3155830"/>
            <a:ext cx="731520" cy="54864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Rectangle 31"/>
          <p:cNvSpPr/>
          <p:nvPr/>
        </p:nvSpPr>
        <p:spPr>
          <a:xfrm>
            <a:off x="5998246" y="3153273"/>
            <a:ext cx="731520" cy="54864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Rectangle 32"/>
          <p:cNvSpPr/>
          <p:nvPr/>
        </p:nvSpPr>
        <p:spPr>
          <a:xfrm>
            <a:off x="6729766" y="3153273"/>
            <a:ext cx="731520" cy="54864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Rectangle 33"/>
          <p:cNvSpPr/>
          <p:nvPr/>
        </p:nvSpPr>
        <p:spPr>
          <a:xfrm>
            <a:off x="7461286" y="2878953"/>
            <a:ext cx="731520" cy="27432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35" name="Rectangle 34"/>
          <p:cNvSpPr/>
          <p:nvPr/>
        </p:nvSpPr>
        <p:spPr>
          <a:xfrm>
            <a:off x="7461286" y="3153273"/>
            <a:ext cx="731520" cy="54864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Rectangle 35"/>
          <p:cNvSpPr/>
          <p:nvPr/>
        </p:nvSpPr>
        <p:spPr>
          <a:xfrm>
            <a:off x="1725914" y="2905382"/>
            <a:ext cx="524503" cy="276999"/>
          </a:xfrm>
          <a:prstGeom prst="rect">
            <a:avLst/>
          </a:prstGeom>
        </p:spPr>
        <p:txBody>
          <a:bodyPr wrap="none" tIns="0" bIns="0">
            <a:spAutoFit/>
          </a:bodyPr>
          <a:lstStyle/>
          <a:p>
            <a:r>
              <a:rPr lang="en-US" sz="1800" dirty="0">
                <a:solidFill>
                  <a:schemeClr val="tx2"/>
                </a:solidFill>
                <a:latin typeface="+mn-lt"/>
              </a:rPr>
              <a:t>0.8</a:t>
            </a:r>
            <a:endParaRPr lang="en-GB" sz="1800" dirty="0">
              <a:solidFill>
                <a:schemeClr val="tx2"/>
              </a:solidFill>
              <a:latin typeface="+mn-lt"/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2424516" y="2905382"/>
            <a:ext cx="524503" cy="276999"/>
          </a:xfrm>
          <a:prstGeom prst="rect">
            <a:avLst/>
          </a:prstGeom>
        </p:spPr>
        <p:txBody>
          <a:bodyPr wrap="none" tIns="0" bIns="0">
            <a:spAutoFit/>
          </a:bodyPr>
          <a:lstStyle/>
          <a:p>
            <a:r>
              <a:rPr lang="en-US" sz="1800" dirty="0">
                <a:solidFill>
                  <a:schemeClr val="tx2"/>
                </a:solidFill>
                <a:latin typeface="+mn-lt"/>
              </a:rPr>
              <a:t>0.9</a:t>
            </a:r>
            <a:endParaRPr lang="en-GB" sz="1800" dirty="0">
              <a:solidFill>
                <a:schemeClr val="tx2"/>
              </a:solidFill>
              <a:latin typeface="+mn-lt"/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3187205" y="2906971"/>
            <a:ext cx="665567" cy="276999"/>
          </a:xfrm>
          <a:prstGeom prst="rect">
            <a:avLst/>
          </a:prstGeom>
        </p:spPr>
        <p:txBody>
          <a:bodyPr wrap="none" tIns="0" bIns="0">
            <a:spAutoFit/>
          </a:bodyPr>
          <a:lstStyle/>
          <a:p>
            <a:r>
              <a:rPr lang="en-US" sz="1800" dirty="0">
                <a:solidFill>
                  <a:schemeClr val="tx2"/>
                </a:solidFill>
                <a:latin typeface="+mn-lt"/>
              </a:rPr>
              <a:t>0.99</a:t>
            </a:r>
            <a:endParaRPr lang="en-GB" sz="1800" dirty="0">
              <a:solidFill>
                <a:schemeClr val="tx2"/>
              </a:solidFill>
              <a:latin typeface="+mn-lt"/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3803201" y="2908662"/>
            <a:ext cx="806631" cy="276999"/>
          </a:xfrm>
          <a:prstGeom prst="rect">
            <a:avLst/>
          </a:prstGeom>
        </p:spPr>
        <p:txBody>
          <a:bodyPr wrap="none" tIns="0" bIns="0">
            <a:spAutoFit/>
          </a:bodyPr>
          <a:lstStyle/>
          <a:p>
            <a:r>
              <a:rPr lang="en-US" sz="1800" dirty="0">
                <a:solidFill>
                  <a:schemeClr val="tx2"/>
                </a:solidFill>
                <a:latin typeface="+mn-lt"/>
              </a:rPr>
              <a:t>0.999</a:t>
            </a:r>
            <a:endParaRPr lang="en-GB" sz="1800" dirty="0">
              <a:solidFill>
                <a:schemeClr val="tx2"/>
              </a:solidFill>
              <a:latin typeface="+mn-lt"/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4767544" y="2905382"/>
            <a:ext cx="288862" cy="276999"/>
          </a:xfrm>
          <a:prstGeom prst="rect">
            <a:avLst/>
          </a:prstGeom>
        </p:spPr>
        <p:txBody>
          <a:bodyPr wrap="none" tIns="0" bIns="0">
            <a:spAutoFit/>
          </a:bodyPr>
          <a:lstStyle/>
          <a:p>
            <a:r>
              <a:rPr lang="en-US" sz="1800" dirty="0">
                <a:solidFill>
                  <a:schemeClr val="tx2"/>
                </a:solidFill>
                <a:latin typeface="+mn-lt"/>
              </a:rPr>
              <a:t>1</a:t>
            </a:r>
            <a:endParaRPr lang="en-GB" sz="1800" dirty="0">
              <a:solidFill>
                <a:schemeClr val="tx2"/>
              </a:solidFill>
              <a:latin typeface="+mn-lt"/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5299877" y="2888103"/>
            <a:ext cx="732893" cy="276999"/>
          </a:xfrm>
          <a:prstGeom prst="rect">
            <a:avLst/>
          </a:prstGeom>
        </p:spPr>
        <p:txBody>
          <a:bodyPr wrap="none" tIns="0" bIns="0">
            <a:spAutoFit/>
          </a:bodyPr>
          <a:lstStyle/>
          <a:p>
            <a:r>
              <a:rPr lang="en-US" sz="1800" dirty="0">
                <a:solidFill>
                  <a:schemeClr val="tx2"/>
                </a:solidFill>
                <a:latin typeface="+mn-lt"/>
              </a:rPr>
              <a:t>1.001</a:t>
            </a:r>
            <a:endParaRPr lang="en-GB" sz="1800" dirty="0">
              <a:solidFill>
                <a:schemeClr val="tx2"/>
              </a:solidFill>
              <a:latin typeface="+mn-lt"/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6106945" y="2891383"/>
            <a:ext cx="591829" cy="276999"/>
          </a:xfrm>
          <a:prstGeom prst="rect">
            <a:avLst/>
          </a:prstGeom>
        </p:spPr>
        <p:txBody>
          <a:bodyPr wrap="none" tIns="0" bIns="0">
            <a:spAutoFit/>
          </a:bodyPr>
          <a:lstStyle/>
          <a:p>
            <a:r>
              <a:rPr lang="en-US" sz="1800" dirty="0">
                <a:solidFill>
                  <a:schemeClr val="tx2"/>
                </a:solidFill>
                <a:latin typeface="+mn-lt"/>
              </a:rPr>
              <a:t>1.01</a:t>
            </a:r>
            <a:endParaRPr lang="en-GB" sz="1800" dirty="0">
              <a:solidFill>
                <a:schemeClr val="tx2"/>
              </a:solidFill>
              <a:latin typeface="+mn-lt"/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6851723" y="2888103"/>
            <a:ext cx="450764" cy="276999"/>
          </a:xfrm>
          <a:prstGeom prst="rect">
            <a:avLst/>
          </a:prstGeom>
        </p:spPr>
        <p:txBody>
          <a:bodyPr wrap="none" tIns="0" bIns="0">
            <a:spAutoFit/>
          </a:bodyPr>
          <a:lstStyle/>
          <a:p>
            <a:r>
              <a:rPr lang="en-US" sz="1800" dirty="0">
                <a:solidFill>
                  <a:schemeClr val="tx2"/>
                </a:solidFill>
                <a:latin typeface="+mn-lt"/>
              </a:rPr>
              <a:t>1.1</a:t>
            </a:r>
            <a:endParaRPr lang="en-GB" sz="1800" dirty="0">
              <a:solidFill>
                <a:schemeClr val="tx2"/>
              </a:solidFill>
              <a:latin typeface="+mn-lt"/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7607798" y="2894663"/>
            <a:ext cx="487634" cy="276999"/>
          </a:xfrm>
          <a:prstGeom prst="rect">
            <a:avLst/>
          </a:prstGeom>
        </p:spPr>
        <p:txBody>
          <a:bodyPr wrap="none" tIns="0" bIns="0">
            <a:spAutoFit/>
          </a:bodyPr>
          <a:lstStyle/>
          <a:p>
            <a:r>
              <a:rPr lang="en-US" sz="1800" dirty="0">
                <a:solidFill>
                  <a:schemeClr val="tx2"/>
                </a:solidFill>
                <a:latin typeface="+mn-lt"/>
              </a:rPr>
              <a:t>1.2</a:t>
            </a:r>
            <a:endParaRPr lang="en-GB" sz="1800" dirty="0">
              <a:solidFill>
                <a:schemeClr val="tx2"/>
              </a:solidFill>
              <a:latin typeface="+mn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3076245" y="2056851"/>
                <a:ext cx="1457771" cy="5557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US" sz="18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8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8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)=</m:t>
                      </m:r>
                      <m:f>
                        <m:fPr>
                          <m:ctrlPr>
                            <a:rPr lang="en-US" sz="18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8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8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8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8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num>
                        <m:den>
                          <m:r>
                            <a:rPr lang="en-US" sz="18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18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den>
                      </m:f>
                    </m:oMath>
                  </m:oMathPara>
                </a14:m>
                <a:endParaRPr lang="en-GB" sz="1800" dirty="0">
                  <a:solidFill>
                    <a:schemeClr val="tx2"/>
                  </a:solidFill>
                </a:endParaRPr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76245" y="2056851"/>
                <a:ext cx="1457771" cy="55579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8" name="TextBox 47"/>
          <p:cNvSpPr txBox="1"/>
          <p:nvPr/>
        </p:nvSpPr>
        <p:spPr>
          <a:xfrm>
            <a:off x="319822" y="1498209"/>
            <a:ext cx="845455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Now, using your calculator, complete the table of values for the function:</a:t>
            </a:r>
            <a:endParaRPr lang="en-GB" sz="2400" dirty="0">
              <a:solidFill>
                <a:schemeClr val="tx2"/>
              </a:solidFill>
              <a:latin typeface="Comic Sans MS" pitchFamily="66" charset="0"/>
              <a:ea typeface="+mj-ea"/>
              <a:cs typeface="+mj-cs"/>
            </a:endParaRPr>
          </a:p>
        </p:txBody>
      </p:sp>
      <p:sp>
        <p:nvSpPr>
          <p:cNvPr id="47" name="Rectangle 46">
            <a:hlinkClick r:id="rId5"/>
            <a:extLst>
              <a:ext uri="{FF2B5EF4-FFF2-40B4-BE49-F238E27FC236}">
                <a16:creationId xmlns:a16="http://schemas.microsoft.com/office/drawing/2014/main" id="{12AC7CF6-24C4-46C3-B6E7-0131382930BC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2" name="Rectangle 51">
            <a:hlinkClick r:id="rId5"/>
            <a:extLst>
              <a:ext uri="{FF2B5EF4-FFF2-40B4-BE49-F238E27FC236}">
                <a16:creationId xmlns:a16="http://schemas.microsoft.com/office/drawing/2014/main" id="{F79A30A3-CA31-4EBA-B1B2-75CF3E819F65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3" name="Rectangle 5">
            <a:extLst>
              <a:ext uri="{FF2B5EF4-FFF2-40B4-BE49-F238E27FC236}">
                <a16:creationId xmlns:a16="http://schemas.microsoft.com/office/drawing/2014/main" id="{2220060B-B5FA-43C0-BDFD-5CA61B73EF5C}"/>
              </a:ext>
            </a:extLst>
          </p:cNvPr>
          <p:cNvSpPr txBox="1">
            <a:spLocks noChangeArrowheads="1"/>
          </p:cNvSpPr>
          <p:nvPr/>
        </p:nvSpPr>
        <p:spPr>
          <a:xfrm>
            <a:off x="183374" y="110825"/>
            <a:ext cx="8229600" cy="49212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dirty="0">
                <a:solidFill>
                  <a:schemeClr val="accent1"/>
                </a:solidFill>
                <a:latin typeface="Comic Sans MS" panose="030F0702030302020204" pitchFamily="66" charset="0"/>
                <a:ea typeface="+mn-ea"/>
                <a:cs typeface="+mn-cs"/>
              </a:rPr>
              <a:t>Limits of functions, Numerically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>
                <a:extLst>
                  <a:ext uri="{FF2B5EF4-FFF2-40B4-BE49-F238E27FC236}">
                    <a16:creationId xmlns:a16="http://schemas.microsoft.com/office/drawing/2014/main" id="{63739944-D6F9-4AEB-90E2-631EEDE9108F}"/>
                  </a:ext>
                </a:extLst>
              </p:cNvPr>
              <p:cNvSpPr txBox="1"/>
              <p:nvPr/>
            </p:nvSpPr>
            <p:spPr>
              <a:xfrm>
                <a:off x="3896133" y="549861"/>
                <a:ext cx="1435586" cy="74116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24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sz="24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US" sz="2400" b="0" i="0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sz="24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4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→1</m:t>
                              </m:r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en-US" sz="2400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sz="2400" i="1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400" i="1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2400" i="1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2400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num>
                            <m:den>
                              <m:r>
                                <a:rPr lang="en-US" sz="2400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400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den>
                          </m:f>
                        </m:e>
                      </m:func>
                    </m:oMath>
                  </m:oMathPara>
                </a14:m>
                <a:endParaRPr lang="en-GB" sz="2400" dirty="0">
                  <a:solidFill>
                    <a:schemeClr val="tx2"/>
                  </a:solidFill>
                </a:endParaRPr>
              </a:p>
            </p:txBody>
          </p:sp>
        </mc:Choice>
        <mc:Fallback xmlns="">
          <p:sp>
            <p:nvSpPr>
              <p:cNvPr id="54" name="TextBox 53">
                <a:extLst>
                  <a:ext uri="{FF2B5EF4-FFF2-40B4-BE49-F238E27FC236}">
                    <a16:creationId xmlns:a16="http://schemas.microsoft.com/office/drawing/2014/main" id="{63739944-D6F9-4AEB-90E2-631EEDE9108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96133" y="549861"/>
                <a:ext cx="1435586" cy="741165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5" name="Rectangle 5">
            <a:extLst>
              <a:ext uri="{FF2B5EF4-FFF2-40B4-BE49-F238E27FC236}">
                <a16:creationId xmlns:a16="http://schemas.microsoft.com/office/drawing/2014/main" id="{54920DE5-49C9-426E-8867-0E6B6DE57022}"/>
              </a:ext>
            </a:extLst>
          </p:cNvPr>
          <p:cNvSpPr txBox="1">
            <a:spLocks noChangeArrowheads="1"/>
          </p:cNvSpPr>
          <p:nvPr/>
        </p:nvSpPr>
        <p:spPr>
          <a:xfrm>
            <a:off x="2865756" y="679952"/>
            <a:ext cx="987016" cy="534128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/>
          <a:p>
            <a:pPr lvl="0">
              <a:spcBef>
                <a:spcPct val="0"/>
              </a:spcBef>
              <a:defRPr/>
            </a:pPr>
            <a:r>
              <a:rPr lang="en-US" sz="2400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Find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877508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3" grpId="0" animBg="1"/>
      <p:bldP spid="14" grpId="0" animBg="1"/>
      <p:bldP spid="15" grpId="0"/>
      <p:bldP spid="16" grpId="0"/>
      <p:bldP spid="17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/>
      <p:bldP spid="37" grpId="0"/>
      <p:bldP spid="38" grpId="0"/>
      <p:bldP spid="39" grpId="0"/>
      <p:bldP spid="40" grpId="0"/>
      <p:bldP spid="41" grpId="0"/>
      <p:bldP spid="42" grpId="0"/>
      <p:bldP spid="43" grpId="0"/>
      <p:bldP spid="44" grpId="0"/>
      <p:bldP spid="46" grpId="0"/>
      <p:bldP spid="4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4469204" y="3291733"/>
            <a:ext cx="86273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dirty="0" err="1">
                <a:solidFill>
                  <a:srgbClr val="FF0000"/>
                </a:solidFill>
                <a:latin typeface="Comic Sans MS" pitchFamily="66" charset="0"/>
              </a:rPr>
              <a:t>undef</a:t>
            </a:r>
            <a:r>
              <a:rPr lang="en-US" sz="1800" dirty="0">
                <a:solidFill>
                  <a:srgbClr val="FF0000"/>
                </a:solidFill>
                <a:latin typeface="Comic Sans MS" pitchFamily="66" charset="0"/>
              </a:rPr>
              <a:t>.</a:t>
            </a:r>
            <a:endParaRPr lang="en-GB" sz="1800" dirty="0">
              <a:solidFill>
                <a:srgbClr val="FF0000"/>
              </a:solidFill>
            </a:endParaRPr>
          </a:p>
        </p:txBody>
      </p:sp>
      <p:sp>
        <p:nvSpPr>
          <p:cNvPr id="69" name="Rectangle 68"/>
          <p:cNvSpPr/>
          <p:nvPr/>
        </p:nvSpPr>
        <p:spPr>
          <a:xfrm>
            <a:off x="1689158" y="3333144"/>
            <a:ext cx="487634" cy="276999"/>
          </a:xfrm>
          <a:prstGeom prst="rect">
            <a:avLst/>
          </a:prstGeom>
        </p:spPr>
        <p:txBody>
          <a:bodyPr wrap="none" tIns="0" bIns="0">
            <a:spAutoFit/>
          </a:bodyPr>
          <a:lstStyle/>
          <a:p>
            <a:r>
              <a:rPr lang="en-US" sz="1800" dirty="0">
                <a:solidFill>
                  <a:srgbClr val="FF0000"/>
                </a:solidFill>
                <a:latin typeface="Comic Sans MS" pitchFamily="66" charset="0"/>
              </a:rPr>
              <a:t>1.8</a:t>
            </a:r>
            <a:endParaRPr lang="en-GB" sz="18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70" name="Rectangle 69"/>
          <p:cNvSpPr/>
          <p:nvPr/>
        </p:nvSpPr>
        <p:spPr>
          <a:xfrm>
            <a:off x="2437487" y="3342160"/>
            <a:ext cx="487634" cy="276999"/>
          </a:xfrm>
          <a:prstGeom prst="rect">
            <a:avLst/>
          </a:prstGeom>
        </p:spPr>
        <p:txBody>
          <a:bodyPr wrap="none" tIns="0" bIns="0">
            <a:spAutoFit/>
          </a:bodyPr>
          <a:lstStyle/>
          <a:p>
            <a:r>
              <a:rPr lang="en-US" sz="1800" dirty="0">
                <a:solidFill>
                  <a:srgbClr val="FF0000"/>
                </a:solidFill>
                <a:latin typeface="Comic Sans MS" pitchFamily="66" charset="0"/>
              </a:rPr>
              <a:t>1.9</a:t>
            </a:r>
            <a:endParaRPr lang="en-GB" sz="18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71" name="Rectangle 70"/>
          <p:cNvSpPr/>
          <p:nvPr/>
        </p:nvSpPr>
        <p:spPr>
          <a:xfrm>
            <a:off x="3152612" y="3342160"/>
            <a:ext cx="628698" cy="276999"/>
          </a:xfrm>
          <a:prstGeom prst="rect">
            <a:avLst/>
          </a:prstGeom>
        </p:spPr>
        <p:txBody>
          <a:bodyPr wrap="none" tIns="0" bIns="0">
            <a:spAutoFit/>
          </a:bodyPr>
          <a:lstStyle/>
          <a:p>
            <a:r>
              <a:rPr lang="en-US" sz="1800" dirty="0">
                <a:solidFill>
                  <a:srgbClr val="FF0000"/>
                </a:solidFill>
                <a:latin typeface="Comic Sans MS" pitchFamily="66" charset="0"/>
              </a:rPr>
              <a:t>1.99</a:t>
            </a:r>
            <a:endParaRPr lang="en-GB" sz="18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72" name="Rectangle 71"/>
          <p:cNvSpPr/>
          <p:nvPr/>
        </p:nvSpPr>
        <p:spPr>
          <a:xfrm>
            <a:off x="3785913" y="3339968"/>
            <a:ext cx="769763" cy="276999"/>
          </a:xfrm>
          <a:prstGeom prst="rect">
            <a:avLst/>
          </a:prstGeom>
        </p:spPr>
        <p:txBody>
          <a:bodyPr wrap="none" tIns="0" bIns="0">
            <a:spAutoFit/>
          </a:bodyPr>
          <a:lstStyle/>
          <a:p>
            <a:r>
              <a:rPr lang="en-US" sz="1800" dirty="0">
                <a:solidFill>
                  <a:srgbClr val="FF0000"/>
                </a:solidFill>
                <a:latin typeface="Comic Sans MS" pitchFamily="66" charset="0"/>
              </a:rPr>
              <a:t>1.999</a:t>
            </a:r>
            <a:endParaRPr lang="en-GB" sz="18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73" name="Rectangle 72"/>
          <p:cNvSpPr/>
          <p:nvPr/>
        </p:nvSpPr>
        <p:spPr>
          <a:xfrm>
            <a:off x="5246646" y="3339968"/>
            <a:ext cx="769763" cy="276999"/>
          </a:xfrm>
          <a:prstGeom prst="rect">
            <a:avLst/>
          </a:prstGeom>
        </p:spPr>
        <p:txBody>
          <a:bodyPr wrap="none" tIns="0" bIns="0">
            <a:spAutoFit/>
          </a:bodyPr>
          <a:lstStyle/>
          <a:p>
            <a:r>
              <a:rPr lang="en-US" sz="1800" dirty="0">
                <a:solidFill>
                  <a:srgbClr val="FF0000"/>
                </a:solidFill>
                <a:latin typeface="Comic Sans MS" pitchFamily="66" charset="0"/>
              </a:rPr>
              <a:t>2.001</a:t>
            </a:r>
            <a:endParaRPr lang="en-GB" sz="18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74" name="Rectangle 73"/>
          <p:cNvSpPr/>
          <p:nvPr/>
        </p:nvSpPr>
        <p:spPr>
          <a:xfrm>
            <a:off x="6045158" y="3333143"/>
            <a:ext cx="628698" cy="276999"/>
          </a:xfrm>
          <a:prstGeom prst="rect">
            <a:avLst/>
          </a:prstGeom>
        </p:spPr>
        <p:txBody>
          <a:bodyPr wrap="none" tIns="0" bIns="0">
            <a:spAutoFit/>
          </a:bodyPr>
          <a:lstStyle/>
          <a:p>
            <a:r>
              <a:rPr lang="en-US" sz="1800" dirty="0">
                <a:solidFill>
                  <a:srgbClr val="FF0000"/>
                </a:solidFill>
                <a:latin typeface="Comic Sans MS" pitchFamily="66" charset="0"/>
              </a:rPr>
              <a:t>2.01</a:t>
            </a:r>
            <a:endParaRPr lang="en-GB" sz="18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75" name="Rectangle 74"/>
          <p:cNvSpPr/>
          <p:nvPr/>
        </p:nvSpPr>
        <p:spPr>
          <a:xfrm>
            <a:off x="6776678" y="3333142"/>
            <a:ext cx="487634" cy="276999"/>
          </a:xfrm>
          <a:prstGeom prst="rect">
            <a:avLst/>
          </a:prstGeom>
        </p:spPr>
        <p:txBody>
          <a:bodyPr wrap="none" tIns="0" bIns="0">
            <a:spAutoFit/>
          </a:bodyPr>
          <a:lstStyle/>
          <a:p>
            <a:r>
              <a:rPr lang="en-US" sz="1800" dirty="0">
                <a:solidFill>
                  <a:srgbClr val="FF0000"/>
                </a:solidFill>
                <a:latin typeface="Comic Sans MS" pitchFamily="66" charset="0"/>
              </a:rPr>
              <a:t>2.1</a:t>
            </a:r>
            <a:endParaRPr lang="en-GB" sz="18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76" name="Rectangle 75"/>
          <p:cNvSpPr/>
          <p:nvPr/>
        </p:nvSpPr>
        <p:spPr>
          <a:xfrm>
            <a:off x="7552697" y="3333141"/>
            <a:ext cx="524503" cy="276999"/>
          </a:xfrm>
          <a:prstGeom prst="rect">
            <a:avLst/>
          </a:prstGeom>
        </p:spPr>
        <p:txBody>
          <a:bodyPr wrap="none" tIns="0" bIns="0">
            <a:spAutoFit/>
          </a:bodyPr>
          <a:lstStyle/>
          <a:p>
            <a:r>
              <a:rPr lang="en-US" sz="1800" dirty="0">
                <a:solidFill>
                  <a:srgbClr val="FF0000"/>
                </a:solidFill>
                <a:latin typeface="Comic Sans MS" pitchFamily="66" charset="0"/>
              </a:rPr>
              <a:t>2.2</a:t>
            </a:r>
            <a:endParaRPr lang="en-GB" sz="18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-1168" y="2454835"/>
            <a:ext cx="35108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dirty="0">
                <a:solidFill>
                  <a:srgbClr val="FF6600"/>
                </a:solidFill>
                <a:latin typeface="Comic Sans MS" pitchFamily="66" charset="0"/>
              </a:rPr>
              <a:t>approaching </a:t>
            </a:r>
            <a:r>
              <a:rPr lang="en-US" sz="1800" i="1" dirty="0">
                <a:solidFill>
                  <a:srgbClr val="FF6600"/>
                </a:solidFill>
                <a:cs typeface="Times New Roman" panose="02020603050405020304" pitchFamily="18" charset="0"/>
              </a:rPr>
              <a:t>x </a:t>
            </a:r>
            <a:r>
              <a:rPr lang="en-US" sz="1800" dirty="0">
                <a:solidFill>
                  <a:srgbClr val="FF6600"/>
                </a:solidFill>
                <a:cs typeface="Times New Roman" panose="02020603050405020304" pitchFamily="18" charset="0"/>
              </a:rPr>
              <a:t>= 1</a:t>
            </a:r>
            <a:r>
              <a:rPr lang="en-US" sz="1800" dirty="0">
                <a:solidFill>
                  <a:srgbClr val="FF6600"/>
                </a:solidFill>
                <a:latin typeface="Comic Sans MS" pitchFamily="66" charset="0"/>
              </a:rPr>
              <a:t> from the left</a:t>
            </a:r>
            <a:endParaRPr lang="en-GB" sz="1800" dirty="0">
              <a:solidFill>
                <a:srgbClr val="FF6600"/>
              </a:solidFill>
            </a:endParaRPr>
          </a:p>
        </p:txBody>
      </p:sp>
      <p:sp>
        <p:nvSpPr>
          <p:cNvPr id="77" name="Rectangle 76"/>
          <p:cNvSpPr/>
          <p:nvPr/>
        </p:nvSpPr>
        <p:spPr>
          <a:xfrm>
            <a:off x="5529975" y="2431566"/>
            <a:ext cx="363753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dirty="0">
                <a:solidFill>
                  <a:srgbClr val="FF6600"/>
                </a:solidFill>
                <a:latin typeface="Comic Sans MS" pitchFamily="66" charset="0"/>
              </a:rPr>
              <a:t>approaching </a:t>
            </a:r>
            <a:r>
              <a:rPr lang="en-US" sz="1800" i="1" dirty="0">
                <a:solidFill>
                  <a:srgbClr val="FF6600"/>
                </a:solidFill>
                <a:cs typeface="Times New Roman" panose="02020603050405020304" pitchFamily="18" charset="0"/>
              </a:rPr>
              <a:t>x </a:t>
            </a:r>
            <a:r>
              <a:rPr lang="en-US" sz="1800" dirty="0">
                <a:solidFill>
                  <a:srgbClr val="FF6600"/>
                </a:solidFill>
                <a:cs typeface="Times New Roman" panose="02020603050405020304" pitchFamily="18" charset="0"/>
              </a:rPr>
              <a:t>= 1</a:t>
            </a:r>
            <a:r>
              <a:rPr lang="en-US" sz="1800" dirty="0">
                <a:solidFill>
                  <a:srgbClr val="FF6600"/>
                </a:solidFill>
                <a:latin typeface="Comic Sans MS" pitchFamily="66" charset="0"/>
              </a:rPr>
              <a:t> from the right</a:t>
            </a:r>
            <a:endParaRPr lang="en-GB" sz="1800" dirty="0">
              <a:solidFill>
                <a:srgbClr val="FF6600"/>
              </a:solidFill>
            </a:endParaRPr>
          </a:p>
        </p:txBody>
      </p:sp>
      <p:sp>
        <p:nvSpPr>
          <p:cNvPr id="68" name="Rectangle 67">
            <a:hlinkClick r:id="rId3"/>
            <a:extLst>
              <a:ext uri="{FF2B5EF4-FFF2-40B4-BE49-F238E27FC236}">
                <a16:creationId xmlns:a16="http://schemas.microsoft.com/office/drawing/2014/main" id="{40B32001-FE74-40BD-A058-42EAA581A6E7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1" name="Rectangle 100">
            <a:hlinkClick r:id="rId3"/>
            <a:extLst>
              <a:ext uri="{FF2B5EF4-FFF2-40B4-BE49-F238E27FC236}">
                <a16:creationId xmlns:a16="http://schemas.microsoft.com/office/drawing/2014/main" id="{D3D18231-2FCF-4F43-8EBF-5D5925E525BA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2" name="Rectangle 5">
            <a:extLst>
              <a:ext uri="{FF2B5EF4-FFF2-40B4-BE49-F238E27FC236}">
                <a16:creationId xmlns:a16="http://schemas.microsoft.com/office/drawing/2014/main" id="{3D327D2B-BF34-4860-BA4E-4A9833264858}"/>
              </a:ext>
            </a:extLst>
          </p:cNvPr>
          <p:cNvSpPr txBox="1">
            <a:spLocks noChangeArrowheads="1"/>
          </p:cNvSpPr>
          <p:nvPr/>
        </p:nvSpPr>
        <p:spPr>
          <a:xfrm>
            <a:off x="183374" y="110825"/>
            <a:ext cx="8229600" cy="49212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dirty="0">
                <a:solidFill>
                  <a:schemeClr val="accent1"/>
                </a:solidFill>
                <a:latin typeface="Comic Sans MS" panose="030F0702030302020204" pitchFamily="66" charset="0"/>
                <a:ea typeface="+mn-ea"/>
                <a:cs typeface="+mn-cs"/>
              </a:rPr>
              <a:t>Limits of functions, Numerically</a:t>
            </a:r>
          </a:p>
        </p:txBody>
      </p:sp>
      <p:sp>
        <p:nvSpPr>
          <p:cNvPr id="98" name="40 Rectángulo">
            <a:extLst>
              <a:ext uri="{FF2B5EF4-FFF2-40B4-BE49-F238E27FC236}">
                <a16:creationId xmlns:a16="http://schemas.microsoft.com/office/drawing/2014/main" id="{210E0B8B-2A8A-4A87-AF7D-F646A377565A}"/>
              </a:ext>
            </a:extLst>
          </p:cNvPr>
          <p:cNvSpPr/>
          <p:nvPr/>
        </p:nvSpPr>
        <p:spPr>
          <a:xfrm>
            <a:off x="329184" y="3803904"/>
            <a:ext cx="856336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chemeClr val="tx2"/>
                </a:solidFill>
                <a:latin typeface="Comic Sans MS" pitchFamily="66" charset="0"/>
              </a:rPr>
              <a:t>We want to see the value of the function as </a:t>
            </a:r>
            <a:r>
              <a:rPr lang="en-US" sz="2400" i="1" dirty="0">
                <a:solidFill>
                  <a:schemeClr val="tx2"/>
                </a:solidFill>
                <a:cs typeface="Times New Roman" panose="02020603050405020304" pitchFamily="18" charset="0"/>
              </a:rPr>
              <a:t>x</a:t>
            </a:r>
            <a:r>
              <a:rPr lang="en-US" sz="2400" dirty="0">
                <a:solidFill>
                  <a:schemeClr val="tx2"/>
                </a:solidFill>
                <a:latin typeface="Comic Sans MS" pitchFamily="66" charset="0"/>
              </a:rPr>
              <a:t> approaches 1</a:t>
            </a:r>
            <a:endParaRPr lang="en-GB" sz="2400" dirty="0"/>
          </a:p>
        </p:txBody>
      </p:sp>
      <p:sp>
        <p:nvSpPr>
          <p:cNvPr id="99" name="Rectangle 98">
            <a:extLst>
              <a:ext uri="{FF2B5EF4-FFF2-40B4-BE49-F238E27FC236}">
                <a16:creationId xmlns:a16="http://schemas.microsoft.com/office/drawing/2014/main" id="{C5DC6C6B-6F74-4CB7-BFA7-62FD9CEC461B}"/>
              </a:ext>
            </a:extLst>
          </p:cNvPr>
          <p:cNvSpPr/>
          <p:nvPr/>
        </p:nvSpPr>
        <p:spPr>
          <a:xfrm>
            <a:off x="499929" y="2876723"/>
            <a:ext cx="1097280" cy="27432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0" name="Rectangle 99">
            <a:extLst>
              <a:ext uri="{FF2B5EF4-FFF2-40B4-BE49-F238E27FC236}">
                <a16:creationId xmlns:a16="http://schemas.microsoft.com/office/drawing/2014/main" id="{F17783B6-B6AC-44EF-8AB6-5CCB4FCC6F52}"/>
              </a:ext>
            </a:extLst>
          </p:cNvPr>
          <p:cNvSpPr/>
          <p:nvPr/>
        </p:nvSpPr>
        <p:spPr>
          <a:xfrm>
            <a:off x="502702" y="3153273"/>
            <a:ext cx="1097280" cy="54864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5" name="TextBox 104">
                <a:extLst>
                  <a:ext uri="{FF2B5EF4-FFF2-40B4-BE49-F238E27FC236}">
                    <a16:creationId xmlns:a16="http://schemas.microsoft.com/office/drawing/2014/main" id="{38AB9F0A-A90C-4640-B067-482CAB49A797}"/>
                  </a:ext>
                </a:extLst>
              </p:cNvPr>
              <p:cNvSpPr txBox="1"/>
              <p:nvPr/>
            </p:nvSpPr>
            <p:spPr>
              <a:xfrm>
                <a:off x="542405" y="3144137"/>
                <a:ext cx="1012328" cy="49411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6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6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6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6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num>
                        <m:den>
                          <m:r>
                            <a:rPr lang="en-US" sz="16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16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den>
                      </m:f>
                    </m:oMath>
                  </m:oMathPara>
                </a14:m>
                <a:endParaRPr lang="en-GB" sz="1600" dirty="0">
                  <a:solidFill>
                    <a:schemeClr val="tx2"/>
                  </a:solidFill>
                </a:endParaRPr>
              </a:p>
            </p:txBody>
          </p:sp>
        </mc:Choice>
        <mc:Fallback xmlns="">
          <p:sp>
            <p:nvSpPr>
              <p:cNvPr id="105" name="TextBox 104">
                <a:extLst>
                  <a:ext uri="{FF2B5EF4-FFF2-40B4-BE49-F238E27FC236}">
                    <a16:creationId xmlns:a16="http://schemas.microsoft.com/office/drawing/2014/main" id="{38AB9F0A-A90C-4640-B067-482CAB49A79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2405" y="3144137"/>
                <a:ext cx="1012328" cy="49411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6" name="Rectangle 105">
            <a:extLst>
              <a:ext uri="{FF2B5EF4-FFF2-40B4-BE49-F238E27FC236}">
                <a16:creationId xmlns:a16="http://schemas.microsoft.com/office/drawing/2014/main" id="{F3A94BA7-B15F-45E6-A772-46F08E93893D}"/>
              </a:ext>
            </a:extLst>
          </p:cNvPr>
          <p:cNvSpPr/>
          <p:nvPr/>
        </p:nvSpPr>
        <p:spPr>
          <a:xfrm>
            <a:off x="824182" y="2827665"/>
            <a:ext cx="320922" cy="274320"/>
          </a:xfrm>
          <a:prstGeom prst="rect">
            <a:avLst/>
          </a:prstGeom>
        </p:spPr>
        <p:txBody>
          <a:bodyPr wrap="none" tIns="0" bIns="0">
            <a:spAutoFit/>
          </a:bodyPr>
          <a:lstStyle/>
          <a:p>
            <a:r>
              <a:rPr lang="en-US" sz="2400" i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endParaRPr lang="en-GB" sz="2400" dirty="0"/>
          </a:p>
        </p:txBody>
      </p:sp>
      <p:sp>
        <p:nvSpPr>
          <p:cNvPr id="107" name="Rectangle 106">
            <a:extLst>
              <a:ext uri="{FF2B5EF4-FFF2-40B4-BE49-F238E27FC236}">
                <a16:creationId xmlns:a16="http://schemas.microsoft.com/office/drawing/2014/main" id="{004C396E-3899-4A61-9A4C-B930A484C62B}"/>
              </a:ext>
            </a:extLst>
          </p:cNvPr>
          <p:cNvSpPr/>
          <p:nvPr/>
        </p:nvSpPr>
        <p:spPr>
          <a:xfrm>
            <a:off x="1600150" y="2875396"/>
            <a:ext cx="731520" cy="27432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108" name="Rectangle 107">
            <a:extLst>
              <a:ext uri="{FF2B5EF4-FFF2-40B4-BE49-F238E27FC236}">
                <a16:creationId xmlns:a16="http://schemas.microsoft.com/office/drawing/2014/main" id="{E734824B-CA1C-4F65-9E88-E5C87A62DB65}"/>
              </a:ext>
            </a:extLst>
          </p:cNvPr>
          <p:cNvSpPr/>
          <p:nvPr/>
        </p:nvSpPr>
        <p:spPr>
          <a:xfrm>
            <a:off x="2342456" y="2876723"/>
            <a:ext cx="731520" cy="27432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109" name="Rectangle 108">
            <a:extLst>
              <a:ext uri="{FF2B5EF4-FFF2-40B4-BE49-F238E27FC236}">
                <a16:creationId xmlns:a16="http://schemas.microsoft.com/office/drawing/2014/main" id="{75EEF13F-DB8B-4FCA-ABAE-4867430C5857}"/>
              </a:ext>
            </a:extLst>
          </p:cNvPr>
          <p:cNvSpPr/>
          <p:nvPr/>
        </p:nvSpPr>
        <p:spPr>
          <a:xfrm>
            <a:off x="3073454" y="2876723"/>
            <a:ext cx="731520" cy="27432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110" name="Rectangle 109">
            <a:extLst>
              <a:ext uri="{FF2B5EF4-FFF2-40B4-BE49-F238E27FC236}">
                <a16:creationId xmlns:a16="http://schemas.microsoft.com/office/drawing/2014/main" id="{F69795BD-334B-49BF-AE9C-063DDE9F31CD}"/>
              </a:ext>
            </a:extLst>
          </p:cNvPr>
          <p:cNvSpPr/>
          <p:nvPr/>
        </p:nvSpPr>
        <p:spPr>
          <a:xfrm>
            <a:off x="3807182" y="2874531"/>
            <a:ext cx="731520" cy="27432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111" name="Rectangle 110">
            <a:extLst>
              <a:ext uri="{FF2B5EF4-FFF2-40B4-BE49-F238E27FC236}">
                <a16:creationId xmlns:a16="http://schemas.microsoft.com/office/drawing/2014/main" id="{F51E5C7E-E828-4CAC-A878-ADA1E791C6EC}"/>
              </a:ext>
            </a:extLst>
          </p:cNvPr>
          <p:cNvSpPr/>
          <p:nvPr/>
        </p:nvSpPr>
        <p:spPr>
          <a:xfrm>
            <a:off x="6731728" y="2876723"/>
            <a:ext cx="731520" cy="27432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112" name="Rectangle 111">
            <a:extLst>
              <a:ext uri="{FF2B5EF4-FFF2-40B4-BE49-F238E27FC236}">
                <a16:creationId xmlns:a16="http://schemas.microsoft.com/office/drawing/2014/main" id="{C0E409F0-8E16-46A2-BE66-2D6F574A5161}"/>
              </a:ext>
            </a:extLst>
          </p:cNvPr>
          <p:cNvSpPr/>
          <p:nvPr/>
        </p:nvSpPr>
        <p:spPr>
          <a:xfrm>
            <a:off x="4534016" y="2881634"/>
            <a:ext cx="731520" cy="27432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113" name="Rectangle 112">
            <a:extLst>
              <a:ext uri="{FF2B5EF4-FFF2-40B4-BE49-F238E27FC236}">
                <a16:creationId xmlns:a16="http://schemas.microsoft.com/office/drawing/2014/main" id="{C4F95727-2E78-4E68-B962-4A855E565B78}"/>
              </a:ext>
            </a:extLst>
          </p:cNvPr>
          <p:cNvSpPr/>
          <p:nvPr/>
        </p:nvSpPr>
        <p:spPr>
          <a:xfrm>
            <a:off x="5266726" y="2881634"/>
            <a:ext cx="731520" cy="27432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114" name="Rectangle 113">
            <a:extLst>
              <a:ext uri="{FF2B5EF4-FFF2-40B4-BE49-F238E27FC236}">
                <a16:creationId xmlns:a16="http://schemas.microsoft.com/office/drawing/2014/main" id="{5C9E97C8-705A-4E48-8A9D-6B64DAE28242}"/>
              </a:ext>
            </a:extLst>
          </p:cNvPr>
          <p:cNvSpPr/>
          <p:nvPr/>
        </p:nvSpPr>
        <p:spPr>
          <a:xfrm>
            <a:off x="5998246" y="2876723"/>
            <a:ext cx="731520" cy="27432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115" name="Rectangle 114">
            <a:extLst>
              <a:ext uri="{FF2B5EF4-FFF2-40B4-BE49-F238E27FC236}">
                <a16:creationId xmlns:a16="http://schemas.microsoft.com/office/drawing/2014/main" id="{E7DE3630-1DE4-4106-A721-F9612BD1563A}"/>
              </a:ext>
            </a:extLst>
          </p:cNvPr>
          <p:cNvSpPr/>
          <p:nvPr/>
        </p:nvSpPr>
        <p:spPr>
          <a:xfrm>
            <a:off x="1595868" y="3151043"/>
            <a:ext cx="731520" cy="54864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6" name="Rectangle 115">
            <a:extLst>
              <a:ext uri="{FF2B5EF4-FFF2-40B4-BE49-F238E27FC236}">
                <a16:creationId xmlns:a16="http://schemas.microsoft.com/office/drawing/2014/main" id="{114D141F-43AD-4E45-A966-439EF4CC2519}"/>
              </a:ext>
            </a:extLst>
          </p:cNvPr>
          <p:cNvSpPr/>
          <p:nvPr/>
        </p:nvSpPr>
        <p:spPr>
          <a:xfrm>
            <a:off x="2340646" y="3153273"/>
            <a:ext cx="731520" cy="54864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7" name="Rectangle 116">
            <a:extLst>
              <a:ext uri="{FF2B5EF4-FFF2-40B4-BE49-F238E27FC236}">
                <a16:creationId xmlns:a16="http://schemas.microsoft.com/office/drawing/2014/main" id="{F5487162-3980-487D-BA90-92ADB85D6204}"/>
              </a:ext>
            </a:extLst>
          </p:cNvPr>
          <p:cNvSpPr/>
          <p:nvPr/>
        </p:nvSpPr>
        <p:spPr>
          <a:xfrm>
            <a:off x="3072166" y="3153273"/>
            <a:ext cx="731520" cy="54864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8" name="Rectangle 117">
            <a:extLst>
              <a:ext uri="{FF2B5EF4-FFF2-40B4-BE49-F238E27FC236}">
                <a16:creationId xmlns:a16="http://schemas.microsoft.com/office/drawing/2014/main" id="{65728545-B191-406C-86CC-6F97862869E1}"/>
              </a:ext>
            </a:extLst>
          </p:cNvPr>
          <p:cNvSpPr/>
          <p:nvPr/>
        </p:nvSpPr>
        <p:spPr>
          <a:xfrm>
            <a:off x="3803686" y="3153273"/>
            <a:ext cx="731520" cy="54864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9" name="Rectangle 118">
            <a:extLst>
              <a:ext uri="{FF2B5EF4-FFF2-40B4-BE49-F238E27FC236}">
                <a16:creationId xmlns:a16="http://schemas.microsoft.com/office/drawing/2014/main" id="{E00B305B-314B-4C70-942C-0F3E469EE9C1}"/>
              </a:ext>
            </a:extLst>
          </p:cNvPr>
          <p:cNvSpPr/>
          <p:nvPr/>
        </p:nvSpPr>
        <p:spPr>
          <a:xfrm>
            <a:off x="4535206" y="3153273"/>
            <a:ext cx="731520" cy="54864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0" name="Rectangle 119">
            <a:extLst>
              <a:ext uri="{FF2B5EF4-FFF2-40B4-BE49-F238E27FC236}">
                <a16:creationId xmlns:a16="http://schemas.microsoft.com/office/drawing/2014/main" id="{786188DA-5208-4BA2-81A1-67A7F3243AC6}"/>
              </a:ext>
            </a:extLst>
          </p:cNvPr>
          <p:cNvSpPr/>
          <p:nvPr/>
        </p:nvSpPr>
        <p:spPr>
          <a:xfrm>
            <a:off x="5266726" y="3155830"/>
            <a:ext cx="731520" cy="54864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1" name="Rectangle 120">
            <a:extLst>
              <a:ext uri="{FF2B5EF4-FFF2-40B4-BE49-F238E27FC236}">
                <a16:creationId xmlns:a16="http://schemas.microsoft.com/office/drawing/2014/main" id="{4D598C8E-7E16-41B3-A79B-88BDC5AA4818}"/>
              </a:ext>
            </a:extLst>
          </p:cNvPr>
          <p:cNvSpPr/>
          <p:nvPr/>
        </p:nvSpPr>
        <p:spPr>
          <a:xfrm>
            <a:off x="5998246" y="3153273"/>
            <a:ext cx="731520" cy="54864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2" name="Rectangle 121">
            <a:extLst>
              <a:ext uri="{FF2B5EF4-FFF2-40B4-BE49-F238E27FC236}">
                <a16:creationId xmlns:a16="http://schemas.microsoft.com/office/drawing/2014/main" id="{1EA861F2-A93E-49DC-8F7C-0865339510FA}"/>
              </a:ext>
            </a:extLst>
          </p:cNvPr>
          <p:cNvSpPr/>
          <p:nvPr/>
        </p:nvSpPr>
        <p:spPr>
          <a:xfrm>
            <a:off x="6729766" y="3153273"/>
            <a:ext cx="731520" cy="54864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3" name="Rectangle 122">
            <a:extLst>
              <a:ext uri="{FF2B5EF4-FFF2-40B4-BE49-F238E27FC236}">
                <a16:creationId xmlns:a16="http://schemas.microsoft.com/office/drawing/2014/main" id="{E9D42696-CA49-4B2F-94A1-A57B543BFAE2}"/>
              </a:ext>
            </a:extLst>
          </p:cNvPr>
          <p:cNvSpPr/>
          <p:nvPr/>
        </p:nvSpPr>
        <p:spPr>
          <a:xfrm>
            <a:off x="7461286" y="2878953"/>
            <a:ext cx="731520" cy="27432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124" name="Rectangle 123">
            <a:extLst>
              <a:ext uri="{FF2B5EF4-FFF2-40B4-BE49-F238E27FC236}">
                <a16:creationId xmlns:a16="http://schemas.microsoft.com/office/drawing/2014/main" id="{2416B0D8-41D2-498B-B372-D03622BC8227}"/>
              </a:ext>
            </a:extLst>
          </p:cNvPr>
          <p:cNvSpPr/>
          <p:nvPr/>
        </p:nvSpPr>
        <p:spPr>
          <a:xfrm>
            <a:off x="7461286" y="3153273"/>
            <a:ext cx="731520" cy="54864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5" name="Rectangle 124">
            <a:extLst>
              <a:ext uri="{FF2B5EF4-FFF2-40B4-BE49-F238E27FC236}">
                <a16:creationId xmlns:a16="http://schemas.microsoft.com/office/drawing/2014/main" id="{1FCE4C74-C6AF-416F-AEDD-A0AC5FFC7075}"/>
              </a:ext>
            </a:extLst>
          </p:cNvPr>
          <p:cNvSpPr/>
          <p:nvPr/>
        </p:nvSpPr>
        <p:spPr>
          <a:xfrm>
            <a:off x="1725914" y="2905382"/>
            <a:ext cx="524503" cy="276999"/>
          </a:xfrm>
          <a:prstGeom prst="rect">
            <a:avLst/>
          </a:prstGeom>
        </p:spPr>
        <p:txBody>
          <a:bodyPr wrap="none" tIns="0" bIns="0">
            <a:spAutoFit/>
          </a:bodyPr>
          <a:lstStyle/>
          <a:p>
            <a:r>
              <a:rPr lang="en-US" sz="1800" dirty="0">
                <a:solidFill>
                  <a:schemeClr val="tx2"/>
                </a:solidFill>
                <a:latin typeface="+mn-lt"/>
              </a:rPr>
              <a:t>0.8</a:t>
            </a:r>
            <a:endParaRPr lang="en-GB" sz="1800" dirty="0">
              <a:solidFill>
                <a:schemeClr val="tx2"/>
              </a:solidFill>
              <a:latin typeface="+mn-lt"/>
            </a:endParaRPr>
          </a:p>
        </p:txBody>
      </p:sp>
      <p:sp>
        <p:nvSpPr>
          <p:cNvPr id="126" name="Rectangle 125">
            <a:extLst>
              <a:ext uri="{FF2B5EF4-FFF2-40B4-BE49-F238E27FC236}">
                <a16:creationId xmlns:a16="http://schemas.microsoft.com/office/drawing/2014/main" id="{C3410303-11ED-4CDA-9E17-E40EEF11A176}"/>
              </a:ext>
            </a:extLst>
          </p:cNvPr>
          <p:cNvSpPr/>
          <p:nvPr/>
        </p:nvSpPr>
        <p:spPr>
          <a:xfrm>
            <a:off x="2424516" y="2905382"/>
            <a:ext cx="524503" cy="276999"/>
          </a:xfrm>
          <a:prstGeom prst="rect">
            <a:avLst/>
          </a:prstGeom>
        </p:spPr>
        <p:txBody>
          <a:bodyPr wrap="none" tIns="0" bIns="0">
            <a:spAutoFit/>
          </a:bodyPr>
          <a:lstStyle/>
          <a:p>
            <a:r>
              <a:rPr lang="en-US" sz="1800" dirty="0">
                <a:solidFill>
                  <a:schemeClr val="tx2"/>
                </a:solidFill>
                <a:latin typeface="+mn-lt"/>
              </a:rPr>
              <a:t>0.9</a:t>
            </a:r>
            <a:endParaRPr lang="en-GB" sz="1800" dirty="0">
              <a:solidFill>
                <a:schemeClr val="tx2"/>
              </a:solidFill>
              <a:latin typeface="+mn-lt"/>
            </a:endParaRPr>
          </a:p>
        </p:txBody>
      </p:sp>
      <p:sp>
        <p:nvSpPr>
          <p:cNvPr id="127" name="Rectangle 126">
            <a:extLst>
              <a:ext uri="{FF2B5EF4-FFF2-40B4-BE49-F238E27FC236}">
                <a16:creationId xmlns:a16="http://schemas.microsoft.com/office/drawing/2014/main" id="{A3FA2339-3D49-4916-BF75-D1CD0DCD8A84}"/>
              </a:ext>
            </a:extLst>
          </p:cNvPr>
          <p:cNvSpPr/>
          <p:nvPr/>
        </p:nvSpPr>
        <p:spPr>
          <a:xfrm>
            <a:off x="3187205" y="2906971"/>
            <a:ext cx="665567" cy="276999"/>
          </a:xfrm>
          <a:prstGeom prst="rect">
            <a:avLst/>
          </a:prstGeom>
        </p:spPr>
        <p:txBody>
          <a:bodyPr wrap="none" tIns="0" bIns="0">
            <a:spAutoFit/>
          </a:bodyPr>
          <a:lstStyle/>
          <a:p>
            <a:r>
              <a:rPr lang="en-US" sz="1800" dirty="0">
                <a:solidFill>
                  <a:schemeClr val="tx2"/>
                </a:solidFill>
                <a:latin typeface="+mn-lt"/>
              </a:rPr>
              <a:t>0.99</a:t>
            </a:r>
            <a:endParaRPr lang="en-GB" sz="1800" dirty="0">
              <a:solidFill>
                <a:schemeClr val="tx2"/>
              </a:solidFill>
              <a:latin typeface="+mn-lt"/>
            </a:endParaRPr>
          </a:p>
        </p:txBody>
      </p:sp>
      <p:sp>
        <p:nvSpPr>
          <p:cNvPr id="128" name="Rectangle 127">
            <a:extLst>
              <a:ext uri="{FF2B5EF4-FFF2-40B4-BE49-F238E27FC236}">
                <a16:creationId xmlns:a16="http://schemas.microsoft.com/office/drawing/2014/main" id="{9BA12468-FB9C-498D-9DB5-F770062AEC32}"/>
              </a:ext>
            </a:extLst>
          </p:cNvPr>
          <p:cNvSpPr/>
          <p:nvPr/>
        </p:nvSpPr>
        <p:spPr>
          <a:xfrm>
            <a:off x="3803201" y="2908662"/>
            <a:ext cx="806631" cy="276999"/>
          </a:xfrm>
          <a:prstGeom prst="rect">
            <a:avLst/>
          </a:prstGeom>
        </p:spPr>
        <p:txBody>
          <a:bodyPr wrap="none" tIns="0" bIns="0">
            <a:spAutoFit/>
          </a:bodyPr>
          <a:lstStyle/>
          <a:p>
            <a:r>
              <a:rPr lang="en-US" sz="1800" dirty="0">
                <a:solidFill>
                  <a:schemeClr val="tx2"/>
                </a:solidFill>
                <a:latin typeface="+mn-lt"/>
              </a:rPr>
              <a:t>0.999</a:t>
            </a:r>
            <a:endParaRPr lang="en-GB" sz="1800" dirty="0">
              <a:solidFill>
                <a:schemeClr val="tx2"/>
              </a:solidFill>
              <a:latin typeface="+mn-lt"/>
            </a:endParaRPr>
          </a:p>
        </p:txBody>
      </p:sp>
      <p:sp>
        <p:nvSpPr>
          <p:cNvPr id="129" name="Rectangle 128">
            <a:extLst>
              <a:ext uri="{FF2B5EF4-FFF2-40B4-BE49-F238E27FC236}">
                <a16:creationId xmlns:a16="http://schemas.microsoft.com/office/drawing/2014/main" id="{0C49F99C-E887-4966-A97A-784E7B8068EC}"/>
              </a:ext>
            </a:extLst>
          </p:cNvPr>
          <p:cNvSpPr/>
          <p:nvPr/>
        </p:nvSpPr>
        <p:spPr>
          <a:xfrm>
            <a:off x="4767544" y="2905382"/>
            <a:ext cx="288862" cy="276999"/>
          </a:xfrm>
          <a:prstGeom prst="rect">
            <a:avLst/>
          </a:prstGeom>
        </p:spPr>
        <p:txBody>
          <a:bodyPr wrap="none" tIns="0" bIns="0">
            <a:spAutoFit/>
          </a:bodyPr>
          <a:lstStyle/>
          <a:p>
            <a:r>
              <a:rPr lang="en-US" sz="1800" dirty="0">
                <a:solidFill>
                  <a:schemeClr val="tx2"/>
                </a:solidFill>
                <a:latin typeface="+mn-lt"/>
              </a:rPr>
              <a:t>1</a:t>
            </a:r>
            <a:endParaRPr lang="en-GB" sz="1800" dirty="0">
              <a:solidFill>
                <a:schemeClr val="tx2"/>
              </a:solidFill>
              <a:latin typeface="+mn-lt"/>
            </a:endParaRPr>
          </a:p>
        </p:txBody>
      </p:sp>
      <p:sp>
        <p:nvSpPr>
          <p:cNvPr id="130" name="Rectangle 129">
            <a:extLst>
              <a:ext uri="{FF2B5EF4-FFF2-40B4-BE49-F238E27FC236}">
                <a16:creationId xmlns:a16="http://schemas.microsoft.com/office/drawing/2014/main" id="{44B25B51-FFEB-49E2-AB10-920BD1FFDDBB}"/>
              </a:ext>
            </a:extLst>
          </p:cNvPr>
          <p:cNvSpPr/>
          <p:nvPr/>
        </p:nvSpPr>
        <p:spPr>
          <a:xfrm>
            <a:off x="5299877" y="2888103"/>
            <a:ext cx="732893" cy="276999"/>
          </a:xfrm>
          <a:prstGeom prst="rect">
            <a:avLst/>
          </a:prstGeom>
        </p:spPr>
        <p:txBody>
          <a:bodyPr wrap="none" tIns="0" bIns="0">
            <a:spAutoFit/>
          </a:bodyPr>
          <a:lstStyle/>
          <a:p>
            <a:r>
              <a:rPr lang="en-US" sz="1800" dirty="0">
                <a:solidFill>
                  <a:schemeClr val="tx2"/>
                </a:solidFill>
                <a:latin typeface="+mn-lt"/>
              </a:rPr>
              <a:t>1.001</a:t>
            </a:r>
            <a:endParaRPr lang="en-GB" sz="1800" dirty="0">
              <a:solidFill>
                <a:schemeClr val="tx2"/>
              </a:solidFill>
              <a:latin typeface="+mn-lt"/>
            </a:endParaRPr>
          </a:p>
        </p:txBody>
      </p:sp>
      <p:sp>
        <p:nvSpPr>
          <p:cNvPr id="131" name="Rectangle 130">
            <a:extLst>
              <a:ext uri="{FF2B5EF4-FFF2-40B4-BE49-F238E27FC236}">
                <a16:creationId xmlns:a16="http://schemas.microsoft.com/office/drawing/2014/main" id="{DD632715-F63A-43D2-A1BD-99D1DC82F413}"/>
              </a:ext>
            </a:extLst>
          </p:cNvPr>
          <p:cNvSpPr/>
          <p:nvPr/>
        </p:nvSpPr>
        <p:spPr>
          <a:xfrm>
            <a:off x="6106945" y="2891383"/>
            <a:ext cx="591829" cy="276999"/>
          </a:xfrm>
          <a:prstGeom prst="rect">
            <a:avLst/>
          </a:prstGeom>
        </p:spPr>
        <p:txBody>
          <a:bodyPr wrap="none" tIns="0" bIns="0">
            <a:spAutoFit/>
          </a:bodyPr>
          <a:lstStyle/>
          <a:p>
            <a:r>
              <a:rPr lang="en-US" sz="1800" dirty="0">
                <a:solidFill>
                  <a:schemeClr val="tx2"/>
                </a:solidFill>
                <a:latin typeface="+mn-lt"/>
              </a:rPr>
              <a:t>1.01</a:t>
            </a:r>
            <a:endParaRPr lang="en-GB" sz="1800" dirty="0">
              <a:solidFill>
                <a:schemeClr val="tx2"/>
              </a:solidFill>
              <a:latin typeface="+mn-lt"/>
            </a:endParaRPr>
          </a:p>
        </p:txBody>
      </p:sp>
      <p:sp>
        <p:nvSpPr>
          <p:cNvPr id="132" name="Rectangle 131">
            <a:extLst>
              <a:ext uri="{FF2B5EF4-FFF2-40B4-BE49-F238E27FC236}">
                <a16:creationId xmlns:a16="http://schemas.microsoft.com/office/drawing/2014/main" id="{DCE0F1ED-F541-4871-A8DF-94821DB82AB7}"/>
              </a:ext>
            </a:extLst>
          </p:cNvPr>
          <p:cNvSpPr/>
          <p:nvPr/>
        </p:nvSpPr>
        <p:spPr>
          <a:xfrm>
            <a:off x="6851723" y="2888103"/>
            <a:ext cx="450764" cy="276999"/>
          </a:xfrm>
          <a:prstGeom prst="rect">
            <a:avLst/>
          </a:prstGeom>
        </p:spPr>
        <p:txBody>
          <a:bodyPr wrap="none" tIns="0" bIns="0">
            <a:spAutoFit/>
          </a:bodyPr>
          <a:lstStyle/>
          <a:p>
            <a:r>
              <a:rPr lang="en-US" sz="1800" dirty="0">
                <a:solidFill>
                  <a:schemeClr val="tx2"/>
                </a:solidFill>
                <a:latin typeface="+mn-lt"/>
              </a:rPr>
              <a:t>1.1</a:t>
            </a:r>
            <a:endParaRPr lang="en-GB" sz="1800" dirty="0">
              <a:solidFill>
                <a:schemeClr val="tx2"/>
              </a:solidFill>
              <a:latin typeface="+mn-lt"/>
            </a:endParaRPr>
          </a:p>
        </p:txBody>
      </p:sp>
      <p:sp>
        <p:nvSpPr>
          <p:cNvPr id="133" name="Rectangle 132">
            <a:extLst>
              <a:ext uri="{FF2B5EF4-FFF2-40B4-BE49-F238E27FC236}">
                <a16:creationId xmlns:a16="http://schemas.microsoft.com/office/drawing/2014/main" id="{07A35C8C-1547-455C-A1F2-3BBBABB19DD9}"/>
              </a:ext>
            </a:extLst>
          </p:cNvPr>
          <p:cNvSpPr/>
          <p:nvPr/>
        </p:nvSpPr>
        <p:spPr>
          <a:xfrm>
            <a:off x="7607798" y="2894663"/>
            <a:ext cx="487634" cy="276999"/>
          </a:xfrm>
          <a:prstGeom prst="rect">
            <a:avLst/>
          </a:prstGeom>
        </p:spPr>
        <p:txBody>
          <a:bodyPr wrap="none" tIns="0" bIns="0">
            <a:spAutoFit/>
          </a:bodyPr>
          <a:lstStyle/>
          <a:p>
            <a:r>
              <a:rPr lang="en-US" sz="1800" dirty="0">
                <a:solidFill>
                  <a:schemeClr val="tx2"/>
                </a:solidFill>
                <a:latin typeface="+mn-lt"/>
              </a:rPr>
              <a:t>1.2</a:t>
            </a:r>
            <a:endParaRPr lang="en-GB" sz="1800" dirty="0">
              <a:solidFill>
                <a:schemeClr val="tx2"/>
              </a:solidFill>
              <a:latin typeface="+mn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4" name="TextBox 133">
                <a:extLst>
                  <a:ext uri="{FF2B5EF4-FFF2-40B4-BE49-F238E27FC236}">
                    <a16:creationId xmlns:a16="http://schemas.microsoft.com/office/drawing/2014/main" id="{F0CBF2A6-48E0-4D93-B6F4-4EE0E52D77D6}"/>
                  </a:ext>
                </a:extLst>
              </p:cNvPr>
              <p:cNvSpPr txBox="1"/>
              <p:nvPr/>
            </p:nvSpPr>
            <p:spPr>
              <a:xfrm>
                <a:off x="3076245" y="2056851"/>
                <a:ext cx="1457771" cy="5557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US" sz="18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8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8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)=</m:t>
                      </m:r>
                      <m:f>
                        <m:fPr>
                          <m:ctrlPr>
                            <a:rPr lang="en-US" sz="18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8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8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8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8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num>
                        <m:den>
                          <m:r>
                            <a:rPr lang="en-US" sz="18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18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den>
                      </m:f>
                    </m:oMath>
                  </m:oMathPara>
                </a14:m>
                <a:endParaRPr lang="en-GB" sz="1800" dirty="0">
                  <a:solidFill>
                    <a:schemeClr val="tx2"/>
                  </a:solidFill>
                </a:endParaRPr>
              </a:p>
            </p:txBody>
          </p:sp>
        </mc:Choice>
        <mc:Fallback xmlns="">
          <p:sp>
            <p:nvSpPr>
              <p:cNvPr id="134" name="TextBox 133">
                <a:extLst>
                  <a:ext uri="{FF2B5EF4-FFF2-40B4-BE49-F238E27FC236}">
                    <a16:creationId xmlns:a16="http://schemas.microsoft.com/office/drawing/2014/main" id="{F0CBF2A6-48E0-4D93-B6F4-4EE0E52D77D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76245" y="2056851"/>
                <a:ext cx="1457771" cy="55579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5" name="TextBox 134">
            <a:extLst>
              <a:ext uri="{FF2B5EF4-FFF2-40B4-BE49-F238E27FC236}">
                <a16:creationId xmlns:a16="http://schemas.microsoft.com/office/drawing/2014/main" id="{623919E6-B252-4CC0-8184-AD5DDCD91F19}"/>
              </a:ext>
            </a:extLst>
          </p:cNvPr>
          <p:cNvSpPr txBox="1"/>
          <p:nvPr/>
        </p:nvSpPr>
        <p:spPr>
          <a:xfrm>
            <a:off x="319822" y="1498209"/>
            <a:ext cx="845455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Now, using your calculator, complete the table of values for the function:</a:t>
            </a:r>
            <a:endParaRPr lang="en-GB" sz="2400" dirty="0">
              <a:solidFill>
                <a:schemeClr val="tx2"/>
              </a:solidFill>
              <a:latin typeface="Comic Sans MS" pitchFamily="66" charset="0"/>
              <a:ea typeface="+mj-ea"/>
              <a:cs typeface="+mj-c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6" name="TextBox 135">
                <a:extLst>
                  <a:ext uri="{FF2B5EF4-FFF2-40B4-BE49-F238E27FC236}">
                    <a16:creationId xmlns:a16="http://schemas.microsoft.com/office/drawing/2014/main" id="{8EB88D83-47D1-4FF8-A666-BF37FDA3DD36}"/>
                  </a:ext>
                </a:extLst>
              </p:cNvPr>
              <p:cNvSpPr txBox="1"/>
              <p:nvPr/>
            </p:nvSpPr>
            <p:spPr>
              <a:xfrm>
                <a:off x="3896133" y="549861"/>
                <a:ext cx="1435586" cy="74116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24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sz="24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US" sz="2400" b="0" i="0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sz="24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4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→1</m:t>
                              </m:r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en-US" sz="2400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sz="2400" i="1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400" i="1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2400" i="1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2400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num>
                            <m:den>
                              <m:r>
                                <a:rPr lang="en-US" sz="2400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400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den>
                          </m:f>
                        </m:e>
                      </m:func>
                    </m:oMath>
                  </m:oMathPara>
                </a14:m>
                <a:endParaRPr lang="en-GB" sz="2400" dirty="0">
                  <a:solidFill>
                    <a:schemeClr val="tx2"/>
                  </a:solidFill>
                </a:endParaRPr>
              </a:p>
            </p:txBody>
          </p:sp>
        </mc:Choice>
        <mc:Fallback xmlns="">
          <p:sp>
            <p:nvSpPr>
              <p:cNvPr id="136" name="TextBox 135">
                <a:extLst>
                  <a:ext uri="{FF2B5EF4-FFF2-40B4-BE49-F238E27FC236}">
                    <a16:creationId xmlns:a16="http://schemas.microsoft.com/office/drawing/2014/main" id="{8EB88D83-47D1-4FF8-A666-BF37FDA3DD3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96133" y="549861"/>
                <a:ext cx="1435586" cy="741165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7" name="Rectangle 5">
            <a:extLst>
              <a:ext uri="{FF2B5EF4-FFF2-40B4-BE49-F238E27FC236}">
                <a16:creationId xmlns:a16="http://schemas.microsoft.com/office/drawing/2014/main" id="{DDD6AFDC-3389-4F27-B03F-FD79D2F17A01}"/>
              </a:ext>
            </a:extLst>
          </p:cNvPr>
          <p:cNvSpPr txBox="1">
            <a:spLocks noChangeArrowheads="1"/>
          </p:cNvSpPr>
          <p:nvPr/>
        </p:nvSpPr>
        <p:spPr>
          <a:xfrm>
            <a:off x="2865756" y="679952"/>
            <a:ext cx="987016" cy="534128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/>
          <a:p>
            <a:pPr lvl="0">
              <a:spcBef>
                <a:spcPct val="0"/>
              </a:spcBef>
              <a:defRPr/>
            </a:pPr>
            <a:r>
              <a:rPr lang="en-US" sz="2400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Find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cxnSp>
        <p:nvCxnSpPr>
          <p:cNvPr id="138" name="Straight Arrow Connector 137">
            <a:extLst>
              <a:ext uri="{FF2B5EF4-FFF2-40B4-BE49-F238E27FC236}">
                <a16:creationId xmlns:a16="http://schemas.microsoft.com/office/drawing/2014/main" id="{CC20E72C-5CBD-4332-A81A-B82204AA6509}"/>
              </a:ext>
            </a:extLst>
          </p:cNvPr>
          <p:cNvCxnSpPr/>
          <p:nvPr/>
        </p:nvCxnSpPr>
        <p:spPr>
          <a:xfrm>
            <a:off x="1630209" y="2800898"/>
            <a:ext cx="2938148" cy="0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Straight Arrow Connector 138">
            <a:extLst>
              <a:ext uri="{FF2B5EF4-FFF2-40B4-BE49-F238E27FC236}">
                <a16:creationId xmlns:a16="http://schemas.microsoft.com/office/drawing/2014/main" id="{C851C00C-0AB2-4EDD-927F-E94D6BA99159}"/>
              </a:ext>
            </a:extLst>
          </p:cNvPr>
          <p:cNvCxnSpPr/>
          <p:nvPr/>
        </p:nvCxnSpPr>
        <p:spPr>
          <a:xfrm flipH="1">
            <a:off x="5299877" y="2800898"/>
            <a:ext cx="2842182" cy="0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0" name="40 Rectángulo">
            <a:extLst>
              <a:ext uri="{FF2B5EF4-FFF2-40B4-BE49-F238E27FC236}">
                <a16:creationId xmlns:a16="http://schemas.microsoft.com/office/drawing/2014/main" id="{F9D3BA9F-25CC-4CA8-B86A-E0DBE6585A8C}"/>
              </a:ext>
            </a:extLst>
          </p:cNvPr>
          <p:cNvSpPr/>
          <p:nvPr/>
        </p:nvSpPr>
        <p:spPr>
          <a:xfrm>
            <a:off x="329184" y="4268708"/>
            <a:ext cx="856336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chemeClr val="tx2"/>
                </a:solidFill>
                <a:latin typeface="Comic Sans MS" pitchFamily="66" charset="0"/>
              </a:rPr>
              <a:t>There is discontinuity at </a:t>
            </a:r>
            <a:r>
              <a:rPr lang="en-US" i="1" dirty="0">
                <a:solidFill>
                  <a:schemeClr val="tx2"/>
                </a:solidFill>
                <a:cs typeface="Times New Roman" panose="02020603050405020304" pitchFamily="18" charset="0"/>
              </a:rPr>
              <a:t>x</a:t>
            </a:r>
            <a:r>
              <a:rPr lang="en-US" sz="2400" dirty="0">
                <a:solidFill>
                  <a:schemeClr val="tx2"/>
                </a:solidFill>
                <a:latin typeface="Comic Sans MS" pitchFamily="66" charset="0"/>
              </a:rPr>
              <a:t> = 1</a:t>
            </a:r>
            <a:endParaRPr lang="en-GB" sz="2400" dirty="0"/>
          </a:p>
        </p:txBody>
      </p:sp>
      <p:sp>
        <p:nvSpPr>
          <p:cNvPr id="141" name="40 Rectángulo">
            <a:extLst>
              <a:ext uri="{FF2B5EF4-FFF2-40B4-BE49-F238E27FC236}">
                <a16:creationId xmlns:a16="http://schemas.microsoft.com/office/drawing/2014/main" id="{261FF93B-EBBE-4A42-9AD3-8C17EA805B00}"/>
              </a:ext>
            </a:extLst>
          </p:cNvPr>
          <p:cNvSpPr/>
          <p:nvPr/>
        </p:nvSpPr>
        <p:spPr>
          <a:xfrm>
            <a:off x="1145104" y="5530114"/>
            <a:ext cx="738094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chemeClr val="tx2"/>
                </a:solidFill>
                <a:latin typeface="Comic Sans MS" pitchFamily="66" charset="0"/>
              </a:rPr>
              <a:t>You can write this result using this notation:</a:t>
            </a:r>
            <a:endParaRPr lang="en-GB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2" name="TextBox 141">
                <a:extLst>
                  <a:ext uri="{FF2B5EF4-FFF2-40B4-BE49-F238E27FC236}">
                    <a16:creationId xmlns:a16="http://schemas.microsoft.com/office/drawing/2014/main" id="{219EC7BA-6E3C-43BA-86D3-3066A7F8C14B}"/>
                  </a:ext>
                </a:extLst>
              </p:cNvPr>
              <p:cNvSpPr txBox="1"/>
              <p:nvPr/>
            </p:nvSpPr>
            <p:spPr>
              <a:xfrm>
                <a:off x="3896133" y="5937556"/>
                <a:ext cx="2024336" cy="74116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24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sz="24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US" sz="2400" b="0" i="0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sz="24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4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→1</m:t>
                              </m:r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en-US" sz="2400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sz="2400" i="1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400" i="1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2400" i="1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2400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num>
                            <m:den>
                              <m:r>
                                <a:rPr lang="en-US" sz="2400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400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den>
                          </m:f>
                        </m:e>
                      </m:func>
                      <m:r>
                        <a:rPr lang="en-US" sz="24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=2</m:t>
                      </m:r>
                    </m:oMath>
                  </m:oMathPara>
                </a14:m>
                <a:endParaRPr lang="en-GB" sz="2400" dirty="0">
                  <a:solidFill>
                    <a:schemeClr val="tx2"/>
                  </a:solidFill>
                </a:endParaRPr>
              </a:p>
            </p:txBody>
          </p:sp>
        </mc:Choice>
        <mc:Fallback xmlns="">
          <p:sp>
            <p:nvSpPr>
              <p:cNvPr id="142" name="TextBox 141">
                <a:extLst>
                  <a:ext uri="{FF2B5EF4-FFF2-40B4-BE49-F238E27FC236}">
                    <a16:creationId xmlns:a16="http://schemas.microsoft.com/office/drawing/2014/main" id="{219EC7BA-6E3C-43BA-86D3-3066A7F8C14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96133" y="5937556"/>
                <a:ext cx="2024336" cy="741165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7" name="40 Rectángulo">
            <a:extLst>
              <a:ext uri="{FF2B5EF4-FFF2-40B4-BE49-F238E27FC236}">
                <a16:creationId xmlns:a16="http://schemas.microsoft.com/office/drawing/2014/main" id="{B4DBD70A-110C-446A-931A-236242A3EA6B}"/>
              </a:ext>
            </a:extLst>
          </p:cNvPr>
          <p:cNvSpPr/>
          <p:nvPr/>
        </p:nvSpPr>
        <p:spPr>
          <a:xfrm>
            <a:off x="245887" y="4745439"/>
            <a:ext cx="883832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chemeClr val="tx2"/>
                </a:solidFill>
                <a:latin typeface="Comic Sans MS" pitchFamily="66" charset="0"/>
              </a:rPr>
              <a:t>You have seen that the value of the function as </a:t>
            </a:r>
            <a:r>
              <a:rPr lang="en-US" sz="2400" i="1" dirty="0">
                <a:solidFill>
                  <a:schemeClr val="tx2"/>
                </a:solidFill>
                <a:cs typeface="Times New Roman" panose="02020603050405020304" pitchFamily="18" charset="0"/>
              </a:rPr>
              <a:t>x</a:t>
            </a:r>
            <a:r>
              <a:rPr lang="en-US" sz="2400" dirty="0">
                <a:solidFill>
                  <a:schemeClr val="tx2"/>
                </a:solidFill>
                <a:latin typeface="Comic Sans MS" pitchFamily="66" charset="0"/>
              </a:rPr>
              <a:t> approaches 1 is approaching to 2 from both sides.</a:t>
            </a:r>
            <a:endParaRPr lang="en-GB" sz="24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0051430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6"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69" grpId="0"/>
      <p:bldP spid="70" grpId="0"/>
      <p:bldP spid="71" grpId="0"/>
      <p:bldP spid="72" grpId="0"/>
      <p:bldP spid="73" grpId="0"/>
      <p:bldP spid="74" grpId="0"/>
      <p:bldP spid="75" grpId="0"/>
      <p:bldP spid="76" grpId="0"/>
      <p:bldP spid="45" grpId="0"/>
      <p:bldP spid="77" grpId="0"/>
      <p:bldP spid="140" grpId="0"/>
      <p:bldP spid="141" grpId="0"/>
      <p:bldP spid="142" grpId="0"/>
      <p:bldP spid="5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hlinkClick r:id="rId3"/>
            <a:extLst>
              <a:ext uri="{FF2B5EF4-FFF2-40B4-BE49-F238E27FC236}">
                <a16:creationId xmlns:a16="http://schemas.microsoft.com/office/drawing/2014/main" id="{E0C14236-E03F-4922-A6B7-E4DB9A8854AA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ectangle 14">
            <a:hlinkClick r:id="rId3"/>
            <a:extLst>
              <a:ext uri="{FF2B5EF4-FFF2-40B4-BE49-F238E27FC236}">
                <a16:creationId xmlns:a16="http://schemas.microsoft.com/office/drawing/2014/main" id="{86A027C8-CF29-4AC6-8BA6-71C899B8B8A8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Rectangle 5">
            <a:extLst>
              <a:ext uri="{FF2B5EF4-FFF2-40B4-BE49-F238E27FC236}">
                <a16:creationId xmlns:a16="http://schemas.microsoft.com/office/drawing/2014/main" id="{755DE2EE-8618-4743-AF7B-FA25D69B05EB}"/>
              </a:ext>
            </a:extLst>
          </p:cNvPr>
          <p:cNvSpPr txBox="1">
            <a:spLocks noChangeArrowheads="1"/>
          </p:cNvSpPr>
          <p:nvPr/>
        </p:nvSpPr>
        <p:spPr>
          <a:xfrm>
            <a:off x="183374" y="110825"/>
            <a:ext cx="8229600" cy="49212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dirty="0">
                <a:solidFill>
                  <a:schemeClr val="accent1"/>
                </a:solidFill>
                <a:latin typeface="Comic Sans MS" panose="030F0702030302020204" pitchFamily="66" charset="0"/>
                <a:ea typeface="+mn-ea"/>
                <a:cs typeface="+mn-cs"/>
              </a:rPr>
              <a:t>Limits of functions, Analytically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42652A22-E59E-441C-B86B-6C02C25CAFC6}"/>
              </a:ext>
            </a:extLst>
          </p:cNvPr>
          <p:cNvSpPr txBox="1"/>
          <p:nvPr/>
        </p:nvSpPr>
        <p:spPr>
          <a:xfrm>
            <a:off x="513470" y="1245459"/>
            <a:ext cx="822960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1" i="0" dirty="0">
                <a:solidFill>
                  <a:srgbClr val="FF6600"/>
                </a:solidFill>
                <a:effectLst/>
                <a:latin typeface="+mn-lt"/>
              </a:rPr>
              <a:t>Point: </a:t>
            </a:r>
            <a:r>
              <a:rPr lang="en-US" b="0" i="0" dirty="0">
                <a:solidFill>
                  <a:schemeClr val="tx2"/>
                </a:solidFill>
                <a:effectLst/>
                <a:latin typeface="+mn-lt"/>
              </a:rPr>
              <a:t>When approaching a point defined or not (Closed or Open) the limit is the y coordinate of the point you are approaching. </a:t>
            </a:r>
            <a:endParaRPr lang="en-GB" dirty="0">
              <a:solidFill>
                <a:schemeClr val="tx2"/>
              </a:solidFill>
              <a:latin typeface="+mn-lt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8740A85C-2336-4968-A7DD-5667D8268209}"/>
              </a:ext>
            </a:extLst>
          </p:cNvPr>
          <p:cNvSpPr txBox="1"/>
          <p:nvPr/>
        </p:nvSpPr>
        <p:spPr>
          <a:xfrm>
            <a:off x="400930" y="783794"/>
            <a:ext cx="1498209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1" i="0" dirty="0">
                <a:solidFill>
                  <a:schemeClr val="tx2"/>
                </a:solidFill>
                <a:effectLst/>
                <a:latin typeface="+mn-lt"/>
              </a:rPr>
              <a:t>Case 1 </a:t>
            </a:r>
            <a:endParaRPr lang="en-GB" b="1" dirty="0">
              <a:solidFill>
                <a:schemeClr val="tx2"/>
              </a:solidFill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72E2DC1B-E452-43D5-B9D7-6E9CB8C89468}"/>
              </a:ext>
            </a:extLst>
          </p:cNvPr>
          <p:cNvSpPr txBox="1"/>
          <p:nvPr/>
        </p:nvSpPr>
        <p:spPr>
          <a:xfrm>
            <a:off x="513469" y="3052833"/>
            <a:ext cx="8117059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b="1" i="0" dirty="0">
                <a:solidFill>
                  <a:srgbClr val="FF6600"/>
                </a:solidFill>
                <a:effectLst/>
                <a:latin typeface="+mn-lt"/>
              </a:rPr>
              <a:t>Vertical Asymptote: </a:t>
            </a:r>
            <a:r>
              <a:rPr lang="en-US" b="0" i="0" dirty="0">
                <a:solidFill>
                  <a:schemeClr val="tx2"/>
                </a:solidFill>
                <a:effectLst/>
                <a:latin typeface="+mn-lt"/>
              </a:rPr>
              <a:t>When approaching a vertical asymptote, the limit is infinity if you are heading up and negative infinity if you are heading downwards</a:t>
            </a:r>
            <a:r>
              <a:rPr lang="en-US" b="0" i="0" dirty="0">
                <a:solidFill>
                  <a:srgbClr val="1B3A6C"/>
                </a:solidFill>
                <a:effectLst/>
                <a:latin typeface="+mn-lt"/>
              </a:rPr>
              <a:t>.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E1278203-10EC-40B9-8599-A6AEEF7E1B09}"/>
              </a:ext>
            </a:extLst>
          </p:cNvPr>
          <p:cNvSpPr txBox="1"/>
          <p:nvPr/>
        </p:nvSpPr>
        <p:spPr>
          <a:xfrm>
            <a:off x="400930" y="2604839"/>
            <a:ext cx="1498209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1" i="0" dirty="0">
                <a:solidFill>
                  <a:schemeClr val="tx2"/>
                </a:solidFill>
                <a:effectLst/>
                <a:latin typeface="+mn-lt"/>
              </a:rPr>
              <a:t>Case 2 </a:t>
            </a:r>
            <a:endParaRPr lang="en-GB" b="1" dirty="0">
              <a:solidFill>
                <a:schemeClr val="tx2"/>
              </a:solidFill>
              <a:latin typeface="+mn-lt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410531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0" grpId="0"/>
      <p:bldP spid="22" grpId="0"/>
      <p:bldP spid="2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0 Rectángulo"/>
          <p:cNvSpPr/>
          <p:nvPr/>
        </p:nvSpPr>
        <p:spPr>
          <a:xfrm>
            <a:off x="1843065" y="1824418"/>
            <a:ext cx="327757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chemeClr val="tx2"/>
                </a:solidFill>
                <a:latin typeface="Comic Sans MS" pitchFamily="66" charset="0"/>
              </a:rPr>
              <a:t>Plug in the value of </a:t>
            </a:r>
            <a:r>
              <a:rPr lang="en-US" sz="2400" i="1" dirty="0">
                <a:solidFill>
                  <a:schemeClr val="tx2"/>
                </a:solidFill>
                <a:cs typeface="Times New Roman" panose="02020603050405020304" pitchFamily="18" charset="0"/>
              </a:rPr>
              <a:t>x.</a:t>
            </a:r>
            <a:endParaRPr lang="en-GB" sz="2400" i="1" dirty="0">
              <a:cs typeface="Times New Roman" panose="02020603050405020304" pitchFamily="18" charset="0"/>
            </a:endParaRPr>
          </a:p>
        </p:txBody>
      </p:sp>
      <p:sp>
        <p:nvSpPr>
          <p:cNvPr id="7" name="Rectangle 5"/>
          <p:cNvSpPr txBox="1">
            <a:spLocks noChangeArrowheads="1"/>
          </p:cNvSpPr>
          <p:nvPr/>
        </p:nvSpPr>
        <p:spPr>
          <a:xfrm>
            <a:off x="575229" y="1163307"/>
            <a:ext cx="1541239" cy="534128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/>
          <a:p>
            <a:pPr lvl="0">
              <a:spcBef>
                <a:spcPct val="0"/>
              </a:spcBef>
              <a:defRPr/>
            </a:pPr>
            <a:r>
              <a:rPr lang="en-US" sz="2400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STEPS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5" name="Rectangle 5"/>
          <p:cNvSpPr txBox="1">
            <a:spLocks noChangeArrowheads="1"/>
          </p:cNvSpPr>
          <p:nvPr/>
        </p:nvSpPr>
        <p:spPr>
          <a:xfrm>
            <a:off x="575229" y="1706381"/>
            <a:ext cx="1541239" cy="534128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/>
          <a:p>
            <a:pPr lvl="0">
              <a:spcBef>
                <a:spcPct val="0"/>
              </a:spcBef>
              <a:defRPr/>
            </a:pPr>
            <a:r>
              <a:rPr lang="en-US" sz="2400" b="1" dirty="0">
                <a:solidFill>
                  <a:srgbClr val="FF0000"/>
                </a:solidFill>
                <a:latin typeface="Comic Sans MS" pitchFamily="66" charset="0"/>
                <a:ea typeface="+mj-ea"/>
                <a:cs typeface="+mj-cs"/>
              </a:rPr>
              <a:t>Step 1: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389196" y="692696"/>
            <a:ext cx="79347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To find the limit of a function we follow these steps:</a:t>
            </a:r>
            <a:endParaRPr lang="en-GB" sz="2400" dirty="0">
              <a:solidFill>
                <a:schemeClr val="tx2"/>
              </a:solidFill>
              <a:latin typeface="Comic Sans MS" pitchFamily="66" charset="0"/>
              <a:ea typeface="+mj-ea"/>
              <a:cs typeface="+mj-cs"/>
            </a:endParaRPr>
          </a:p>
        </p:txBody>
      </p:sp>
      <p:sp>
        <p:nvSpPr>
          <p:cNvPr id="12" name="Rectangle 11">
            <a:hlinkClick r:id="rId3"/>
            <a:extLst>
              <a:ext uri="{FF2B5EF4-FFF2-40B4-BE49-F238E27FC236}">
                <a16:creationId xmlns:a16="http://schemas.microsoft.com/office/drawing/2014/main" id="{D31B2BAE-A439-4C64-9812-40B685A5FD77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 12">
            <a:hlinkClick r:id="rId3"/>
            <a:extLst>
              <a:ext uri="{FF2B5EF4-FFF2-40B4-BE49-F238E27FC236}">
                <a16:creationId xmlns:a16="http://schemas.microsoft.com/office/drawing/2014/main" id="{75BB9ACB-5D12-4DEC-89E8-75F14E4CCC20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Rectangle 5">
            <a:extLst>
              <a:ext uri="{FF2B5EF4-FFF2-40B4-BE49-F238E27FC236}">
                <a16:creationId xmlns:a16="http://schemas.microsoft.com/office/drawing/2014/main" id="{B8219DE3-1D54-4EEB-BDEE-6E5BCFEE8A61}"/>
              </a:ext>
            </a:extLst>
          </p:cNvPr>
          <p:cNvSpPr txBox="1">
            <a:spLocks noChangeArrowheads="1"/>
          </p:cNvSpPr>
          <p:nvPr/>
        </p:nvSpPr>
        <p:spPr>
          <a:xfrm>
            <a:off x="183374" y="110825"/>
            <a:ext cx="8229600" cy="49212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dirty="0">
                <a:solidFill>
                  <a:schemeClr val="accent1"/>
                </a:solidFill>
                <a:latin typeface="Comic Sans MS" panose="030F0702030302020204" pitchFamily="66" charset="0"/>
                <a:ea typeface="+mn-ea"/>
                <a:cs typeface="+mn-cs"/>
              </a:rPr>
              <a:t>Limits of functions, Analytically</a:t>
            </a:r>
          </a:p>
        </p:txBody>
      </p:sp>
      <p:sp>
        <p:nvSpPr>
          <p:cNvPr id="15" name="40 Rectángulo">
            <a:extLst>
              <a:ext uri="{FF2B5EF4-FFF2-40B4-BE49-F238E27FC236}">
                <a16:creationId xmlns:a16="http://schemas.microsoft.com/office/drawing/2014/main" id="{6416ED52-52AF-4086-B47E-1C96F92E65B5}"/>
              </a:ext>
            </a:extLst>
          </p:cNvPr>
          <p:cNvSpPr/>
          <p:nvPr/>
        </p:nvSpPr>
        <p:spPr>
          <a:xfrm>
            <a:off x="5093028" y="1824417"/>
            <a:ext cx="382588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00B0F0"/>
                </a:solidFill>
                <a:latin typeface="Comic Sans MS" pitchFamily="66" charset="0"/>
              </a:rPr>
              <a:t>If undefined go to step 2</a:t>
            </a:r>
            <a:endParaRPr lang="en-GB" sz="2400" i="1" dirty="0">
              <a:solidFill>
                <a:srgbClr val="00B0F0"/>
              </a:solidFill>
              <a:cs typeface="Times New Roman" panose="02020603050405020304" pitchFamily="18" charset="0"/>
            </a:endParaRPr>
          </a:p>
        </p:txBody>
      </p:sp>
      <p:sp>
        <p:nvSpPr>
          <p:cNvPr id="16" name="40 Rectángulo">
            <a:extLst>
              <a:ext uri="{FF2B5EF4-FFF2-40B4-BE49-F238E27FC236}">
                <a16:creationId xmlns:a16="http://schemas.microsoft.com/office/drawing/2014/main" id="{DE69B3B8-AF28-4009-B783-728C36967F41}"/>
              </a:ext>
            </a:extLst>
          </p:cNvPr>
          <p:cNvSpPr/>
          <p:nvPr/>
        </p:nvSpPr>
        <p:spPr>
          <a:xfrm>
            <a:off x="1843065" y="2538636"/>
            <a:ext cx="687890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chemeClr val="tx2"/>
                </a:solidFill>
                <a:latin typeface="Comic Sans MS" pitchFamily="66" charset="0"/>
              </a:rPr>
              <a:t>Factor, rationalize or rewrite the function then simplify if possible and plug in the given value of </a:t>
            </a:r>
            <a:r>
              <a:rPr lang="en-US" i="1" dirty="0">
                <a:solidFill>
                  <a:schemeClr val="tx2"/>
                </a:solidFill>
                <a:cs typeface="Times New Roman" panose="02020603050405020304" pitchFamily="18" charset="0"/>
              </a:rPr>
              <a:t>x</a:t>
            </a:r>
            <a:endParaRPr lang="en-GB" i="1" dirty="0">
              <a:solidFill>
                <a:schemeClr val="tx2"/>
              </a:solidFill>
              <a:cs typeface="Times New Roman" panose="02020603050405020304" pitchFamily="18" charset="0"/>
            </a:endParaRPr>
          </a:p>
        </p:txBody>
      </p:sp>
      <p:sp>
        <p:nvSpPr>
          <p:cNvPr id="17" name="Rectangle 5">
            <a:extLst>
              <a:ext uri="{FF2B5EF4-FFF2-40B4-BE49-F238E27FC236}">
                <a16:creationId xmlns:a16="http://schemas.microsoft.com/office/drawing/2014/main" id="{4D4F2DE1-E1D3-41D1-B0B8-D7F6057D0171}"/>
              </a:ext>
            </a:extLst>
          </p:cNvPr>
          <p:cNvSpPr txBox="1">
            <a:spLocks noChangeArrowheads="1"/>
          </p:cNvSpPr>
          <p:nvPr/>
        </p:nvSpPr>
        <p:spPr>
          <a:xfrm>
            <a:off x="575229" y="2420599"/>
            <a:ext cx="1541239" cy="534128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/>
          <a:p>
            <a:pPr lvl="0">
              <a:spcBef>
                <a:spcPct val="0"/>
              </a:spcBef>
              <a:defRPr/>
            </a:pPr>
            <a:r>
              <a:rPr lang="en-US" sz="2400" b="1" dirty="0">
                <a:solidFill>
                  <a:srgbClr val="FF0000"/>
                </a:solidFill>
                <a:latin typeface="Comic Sans MS" pitchFamily="66" charset="0"/>
                <a:ea typeface="+mj-ea"/>
                <a:cs typeface="+mj-cs"/>
              </a:rPr>
              <a:t>Step 2: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8" name="40 Rectángulo">
            <a:extLst>
              <a:ext uri="{FF2B5EF4-FFF2-40B4-BE49-F238E27FC236}">
                <a16:creationId xmlns:a16="http://schemas.microsoft.com/office/drawing/2014/main" id="{E9CB70DF-1ED8-4E2B-A442-116AF4DFB681}"/>
              </a:ext>
            </a:extLst>
          </p:cNvPr>
          <p:cNvSpPr/>
          <p:nvPr/>
        </p:nvSpPr>
        <p:spPr>
          <a:xfrm>
            <a:off x="5120640" y="3347048"/>
            <a:ext cx="382588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00B0F0"/>
                </a:solidFill>
                <a:latin typeface="Comic Sans MS" pitchFamily="66" charset="0"/>
              </a:rPr>
              <a:t>If undefined go to step 3</a:t>
            </a:r>
            <a:endParaRPr lang="en-GB" sz="2400" i="1" dirty="0">
              <a:solidFill>
                <a:srgbClr val="00B0F0"/>
              </a:solidFill>
              <a:cs typeface="Times New Roman" panose="02020603050405020304" pitchFamily="18" charset="0"/>
            </a:endParaRPr>
          </a:p>
        </p:txBody>
      </p:sp>
      <p:sp>
        <p:nvSpPr>
          <p:cNvPr id="19" name="40 Rectángulo">
            <a:extLst>
              <a:ext uri="{FF2B5EF4-FFF2-40B4-BE49-F238E27FC236}">
                <a16:creationId xmlns:a16="http://schemas.microsoft.com/office/drawing/2014/main" id="{537648E7-29C4-4999-B96C-87E6DD24919D}"/>
              </a:ext>
            </a:extLst>
          </p:cNvPr>
          <p:cNvSpPr/>
          <p:nvPr/>
        </p:nvSpPr>
        <p:spPr>
          <a:xfrm>
            <a:off x="1843065" y="3813118"/>
            <a:ext cx="687890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chemeClr val="tx2"/>
                </a:solidFill>
                <a:latin typeface="Comic Sans MS" pitchFamily="66" charset="0"/>
              </a:rPr>
              <a:t>Use another method to confirm non-existence of the limit if possible and plug in the given value of </a:t>
            </a:r>
            <a:r>
              <a:rPr lang="en-US" i="1" dirty="0">
                <a:solidFill>
                  <a:schemeClr val="tx2"/>
                </a:solidFill>
                <a:cs typeface="Times New Roman" panose="02020603050405020304" pitchFamily="18" charset="0"/>
              </a:rPr>
              <a:t>x</a:t>
            </a:r>
            <a:endParaRPr lang="en-GB" i="1" dirty="0">
              <a:solidFill>
                <a:schemeClr val="tx2"/>
              </a:solidFill>
              <a:cs typeface="Times New Roman" panose="02020603050405020304" pitchFamily="18" charset="0"/>
            </a:endParaRPr>
          </a:p>
        </p:txBody>
      </p:sp>
      <p:sp>
        <p:nvSpPr>
          <p:cNvPr id="20" name="Rectangle 5">
            <a:extLst>
              <a:ext uri="{FF2B5EF4-FFF2-40B4-BE49-F238E27FC236}">
                <a16:creationId xmlns:a16="http://schemas.microsoft.com/office/drawing/2014/main" id="{5215545F-44BD-4C0B-BC88-6DA0DE6DB474}"/>
              </a:ext>
            </a:extLst>
          </p:cNvPr>
          <p:cNvSpPr txBox="1">
            <a:spLocks noChangeArrowheads="1"/>
          </p:cNvSpPr>
          <p:nvPr/>
        </p:nvSpPr>
        <p:spPr>
          <a:xfrm>
            <a:off x="575229" y="3695081"/>
            <a:ext cx="1541239" cy="534128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/>
          <a:p>
            <a:pPr lvl="0">
              <a:spcBef>
                <a:spcPct val="0"/>
              </a:spcBef>
              <a:defRPr/>
            </a:pPr>
            <a:r>
              <a:rPr lang="en-US" sz="2400" b="1" dirty="0">
                <a:solidFill>
                  <a:srgbClr val="FF0000"/>
                </a:solidFill>
                <a:latin typeface="Comic Sans MS" pitchFamily="66" charset="0"/>
                <a:ea typeface="+mj-ea"/>
                <a:cs typeface="+mj-cs"/>
              </a:rPr>
              <a:t>Step 3: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1169578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45" grpId="0"/>
      <p:bldP spid="15" grpId="0"/>
      <p:bldP spid="16" grpId="0"/>
      <p:bldP spid="17" grpId="0"/>
      <p:bldP spid="18" grpId="0"/>
      <p:bldP spid="19" grpId="0"/>
      <p:bldP spid="2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extBox 47"/>
          <p:cNvSpPr txBox="1"/>
          <p:nvPr/>
        </p:nvSpPr>
        <p:spPr>
          <a:xfrm>
            <a:off x="574496" y="1072902"/>
            <a:ext cx="18116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Find</a:t>
            </a:r>
            <a:endParaRPr lang="en-GB" sz="2400" dirty="0">
              <a:solidFill>
                <a:schemeClr val="tx2"/>
              </a:solidFill>
              <a:latin typeface="Comic Sans MS" pitchFamily="66" charset="0"/>
              <a:ea typeface="+mj-ea"/>
              <a:cs typeface="+mj-cs"/>
            </a:endParaRPr>
          </a:p>
        </p:txBody>
      </p:sp>
      <p:sp>
        <p:nvSpPr>
          <p:cNvPr id="15" name="Rectangle 14">
            <a:hlinkClick r:id="rId3"/>
            <a:extLst>
              <a:ext uri="{FF2B5EF4-FFF2-40B4-BE49-F238E27FC236}">
                <a16:creationId xmlns:a16="http://schemas.microsoft.com/office/drawing/2014/main" id="{8413A299-EB52-4B96-B300-23A5126865BC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ectangle 15">
            <a:hlinkClick r:id="rId3"/>
            <a:extLst>
              <a:ext uri="{FF2B5EF4-FFF2-40B4-BE49-F238E27FC236}">
                <a16:creationId xmlns:a16="http://schemas.microsoft.com/office/drawing/2014/main" id="{DDBEF9FA-4F81-4B17-AA2D-553D6CF14690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Rectangle 5">
            <a:extLst>
              <a:ext uri="{FF2B5EF4-FFF2-40B4-BE49-F238E27FC236}">
                <a16:creationId xmlns:a16="http://schemas.microsoft.com/office/drawing/2014/main" id="{F255313B-4C74-453F-B5D6-9629D9A82413}"/>
              </a:ext>
            </a:extLst>
          </p:cNvPr>
          <p:cNvSpPr txBox="1">
            <a:spLocks noChangeArrowheads="1"/>
          </p:cNvSpPr>
          <p:nvPr/>
        </p:nvSpPr>
        <p:spPr>
          <a:xfrm>
            <a:off x="183374" y="110825"/>
            <a:ext cx="8229600" cy="49212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dirty="0">
                <a:solidFill>
                  <a:schemeClr val="accent1"/>
                </a:solidFill>
                <a:latin typeface="Comic Sans MS" panose="030F0702030302020204" pitchFamily="66" charset="0"/>
                <a:ea typeface="+mn-ea"/>
                <a:cs typeface="+mn-cs"/>
              </a:rPr>
              <a:t>Limits of functions, Analytically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E32133A0-C11D-466B-A69E-AF7E69B92642}"/>
                  </a:ext>
                </a:extLst>
              </p:cNvPr>
              <p:cNvSpPr txBox="1"/>
              <p:nvPr/>
            </p:nvSpPr>
            <p:spPr>
              <a:xfrm>
                <a:off x="2680610" y="752783"/>
                <a:ext cx="2152384" cy="74116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24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sz="24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US" sz="2400" b="0" i="0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sz="24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4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→3</m:t>
                              </m:r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en-US" sz="2400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sz="2400" i="1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400" i="1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2400" i="1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24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+3</m:t>
                              </m:r>
                              <m:r>
                                <a:rPr lang="en-US" sz="24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4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+9</m:t>
                              </m:r>
                            </m:num>
                            <m:den>
                              <m:r>
                                <a:rPr lang="en-US" sz="240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4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+3</m:t>
                              </m:r>
                            </m:den>
                          </m:f>
                        </m:e>
                      </m:func>
                    </m:oMath>
                  </m:oMathPara>
                </a14:m>
                <a:endParaRPr lang="en-GB" sz="2400" dirty="0">
                  <a:solidFill>
                    <a:schemeClr val="tx2"/>
                  </a:solidFill>
                </a:endParaRPr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E32133A0-C11D-466B-A69E-AF7E69B9264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80610" y="752783"/>
                <a:ext cx="2152384" cy="74116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40 Rectángulo">
            <a:extLst>
              <a:ext uri="{FF2B5EF4-FFF2-40B4-BE49-F238E27FC236}">
                <a16:creationId xmlns:a16="http://schemas.microsoft.com/office/drawing/2014/main" id="{4CA321D4-5587-40C6-9578-88D6C1B6E636}"/>
              </a:ext>
            </a:extLst>
          </p:cNvPr>
          <p:cNvSpPr/>
          <p:nvPr/>
        </p:nvSpPr>
        <p:spPr>
          <a:xfrm>
            <a:off x="1843065" y="1824418"/>
            <a:ext cx="409350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chemeClr val="tx2"/>
                </a:solidFill>
                <a:latin typeface="Comic Sans MS" pitchFamily="66" charset="0"/>
              </a:rPr>
              <a:t>Plug in the value </a:t>
            </a:r>
            <a:r>
              <a:rPr lang="en-US" dirty="0">
                <a:solidFill>
                  <a:schemeClr val="tx2"/>
                </a:solidFill>
                <a:latin typeface="Comic Sans MS" pitchFamily="66" charset="0"/>
              </a:rPr>
              <a:t>of </a:t>
            </a:r>
            <a:r>
              <a:rPr lang="en-US" sz="2400" i="1" dirty="0">
                <a:solidFill>
                  <a:schemeClr val="tx2"/>
                </a:solidFill>
                <a:cs typeface="Times New Roman" panose="02020603050405020304" pitchFamily="18" charset="0"/>
              </a:rPr>
              <a:t>x.</a:t>
            </a:r>
            <a:endParaRPr lang="en-GB" sz="2400" i="1" dirty="0">
              <a:cs typeface="Times New Roman" panose="02020603050405020304" pitchFamily="18" charset="0"/>
            </a:endParaRPr>
          </a:p>
        </p:txBody>
      </p:sp>
      <p:sp>
        <p:nvSpPr>
          <p:cNvPr id="21" name="Rectangle 5">
            <a:extLst>
              <a:ext uri="{FF2B5EF4-FFF2-40B4-BE49-F238E27FC236}">
                <a16:creationId xmlns:a16="http://schemas.microsoft.com/office/drawing/2014/main" id="{C07B70BC-5346-4960-8475-473F2448BB4C}"/>
              </a:ext>
            </a:extLst>
          </p:cNvPr>
          <p:cNvSpPr txBox="1">
            <a:spLocks noChangeArrowheads="1"/>
          </p:cNvSpPr>
          <p:nvPr/>
        </p:nvSpPr>
        <p:spPr>
          <a:xfrm>
            <a:off x="575229" y="1706381"/>
            <a:ext cx="1541239" cy="534128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/>
          <a:p>
            <a:pPr lvl="0">
              <a:spcBef>
                <a:spcPct val="0"/>
              </a:spcBef>
              <a:defRPr/>
            </a:pPr>
            <a:r>
              <a:rPr lang="en-US" sz="2400" b="1" dirty="0">
                <a:solidFill>
                  <a:srgbClr val="FF0000"/>
                </a:solidFill>
                <a:latin typeface="Comic Sans MS" pitchFamily="66" charset="0"/>
                <a:ea typeface="+mj-ea"/>
                <a:cs typeface="+mj-cs"/>
              </a:rPr>
              <a:t>Step 1: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C3953BED-6458-4F1A-8654-8E886AAE79A0}"/>
                  </a:ext>
                </a:extLst>
              </p:cNvPr>
              <p:cNvSpPr txBox="1"/>
              <p:nvPr/>
            </p:nvSpPr>
            <p:spPr>
              <a:xfrm>
                <a:off x="3389572" y="2458576"/>
                <a:ext cx="2546994" cy="83965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2400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sup>
                              <m:r>
                                <a:rPr lang="en-US" sz="2400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4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+3(3)+9</m:t>
                          </m:r>
                        </m:num>
                        <m:den>
                          <m:r>
                            <a:rPr lang="en-US" sz="24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3+3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C3953BED-6458-4F1A-8654-8E886AAE79A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89572" y="2458576"/>
                <a:ext cx="2546994" cy="83965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7DCBCB72-5889-453F-840D-7AC34F3B2769}"/>
                  </a:ext>
                </a:extLst>
              </p:cNvPr>
              <p:cNvSpPr txBox="1"/>
              <p:nvPr/>
            </p:nvSpPr>
            <p:spPr>
              <a:xfrm>
                <a:off x="3500171" y="3284000"/>
                <a:ext cx="1111349" cy="79239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24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7</m:t>
                          </m:r>
                        </m:num>
                        <m:den>
                          <m:r>
                            <a:rPr lang="en-US" sz="24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7DCBCB72-5889-453F-840D-7AC34F3B276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00171" y="3284000"/>
                <a:ext cx="1111349" cy="792396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F4B675B8-1637-4402-8F45-984A3739F5F3}"/>
                  </a:ext>
                </a:extLst>
              </p:cNvPr>
              <p:cNvSpPr txBox="1"/>
              <p:nvPr/>
            </p:nvSpPr>
            <p:spPr>
              <a:xfrm>
                <a:off x="3581400" y="4214443"/>
                <a:ext cx="990600" cy="79239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9</m:t>
                          </m:r>
                        </m:num>
                        <m:den>
                          <m:r>
                            <a:rPr lang="en-US" sz="24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F4B675B8-1637-4402-8F45-984A3739F5F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81400" y="4214443"/>
                <a:ext cx="990600" cy="792396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961BA856-9DB1-4E6C-A524-C97D78022153}"/>
                  </a:ext>
                </a:extLst>
              </p:cNvPr>
              <p:cNvSpPr txBox="1"/>
              <p:nvPr/>
            </p:nvSpPr>
            <p:spPr>
              <a:xfrm>
                <a:off x="1124682" y="2507821"/>
                <a:ext cx="2152384" cy="74116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24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sz="24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US" sz="2400" b="0" i="0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sz="24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4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→3</m:t>
                              </m:r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en-US" sz="2400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sz="2400" i="1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400" i="1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2400" i="1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24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+3</m:t>
                              </m:r>
                              <m:r>
                                <a:rPr lang="en-US" sz="24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4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+9</m:t>
                              </m:r>
                            </m:num>
                            <m:den>
                              <m:r>
                                <a:rPr lang="en-US" sz="240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4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+3</m:t>
                              </m:r>
                            </m:den>
                          </m:f>
                        </m:e>
                      </m:func>
                    </m:oMath>
                  </m:oMathPara>
                </a14:m>
                <a:endParaRPr lang="en-GB" sz="2400" dirty="0">
                  <a:solidFill>
                    <a:schemeClr val="tx2"/>
                  </a:solidFill>
                </a:endParaRPr>
              </a:p>
            </p:txBody>
          </p:sp>
        </mc:Choice>
        <mc:Fallback xmlns="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961BA856-9DB1-4E6C-A524-C97D7802215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24682" y="2507821"/>
                <a:ext cx="2152384" cy="741165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TextBox 27">
            <a:extLst>
              <a:ext uri="{FF2B5EF4-FFF2-40B4-BE49-F238E27FC236}">
                <a16:creationId xmlns:a16="http://schemas.microsoft.com/office/drawing/2014/main" id="{8D0493C4-631A-4D02-AB3A-6016D3C0E559}"/>
              </a:ext>
            </a:extLst>
          </p:cNvPr>
          <p:cNvSpPr txBox="1"/>
          <p:nvPr/>
        </p:nvSpPr>
        <p:spPr>
          <a:xfrm>
            <a:off x="301825" y="574757"/>
            <a:ext cx="19349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Example 1:</a:t>
            </a:r>
            <a:endParaRPr lang="en-GB" sz="2400" b="1" dirty="0">
              <a:solidFill>
                <a:schemeClr val="tx2"/>
              </a:solidFill>
              <a:latin typeface="Comic Sans MS" pitchFamily="66" charset="0"/>
              <a:ea typeface="+mj-ea"/>
              <a:cs typeface="+mj-c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50C236E4-63BD-4FB6-A9BF-463C7C706D4A}"/>
                  </a:ext>
                </a:extLst>
              </p:cNvPr>
              <p:cNvSpPr txBox="1"/>
              <p:nvPr/>
            </p:nvSpPr>
            <p:spPr>
              <a:xfrm>
                <a:off x="1347787" y="5288923"/>
                <a:ext cx="2152384" cy="74116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24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sz="24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US" sz="2400" b="0" i="0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sz="24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4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→3</m:t>
                              </m:r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en-US" sz="2400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sz="2400" i="1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400" i="1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2400" i="1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24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+3</m:t>
                              </m:r>
                              <m:r>
                                <a:rPr lang="en-US" sz="24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4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+9</m:t>
                              </m:r>
                            </m:num>
                            <m:den>
                              <m:r>
                                <a:rPr lang="en-US" sz="240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4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+3</m:t>
                              </m:r>
                            </m:den>
                          </m:f>
                        </m:e>
                      </m:func>
                    </m:oMath>
                  </m:oMathPara>
                </a14:m>
                <a:endParaRPr lang="en-GB" sz="2400" dirty="0">
                  <a:solidFill>
                    <a:schemeClr val="tx2"/>
                  </a:solidFill>
                </a:endParaRPr>
              </a:p>
            </p:txBody>
          </p:sp>
        </mc:Choice>
        <mc:Fallback xmlns="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50C236E4-63BD-4FB6-A9BF-463C7C706D4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47787" y="5288923"/>
                <a:ext cx="2152384" cy="741165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49956F67-CEA3-4791-BF27-12395F7F767D}"/>
                  </a:ext>
                </a:extLst>
              </p:cNvPr>
              <p:cNvSpPr txBox="1"/>
              <p:nvPr/>
            </p:nvSpPr>
            <p:spPr>
              <a:xfrm>
                <a:off x="3560545" y="5271579"/>
                <a:ext cx="990600" cy="79239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9</m:t>
                          </m:r>
                        </m:num>
                        <m:den>
                          <m:r>
                            <a:rPr lang="en-US" sz="24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49956F67-CEA3-4791-BF27-12395F7F767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60545" y="5271579"/>
                <a:ext cx="990600" cy="792396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5508557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1" grpId="0"/>
      <p:bldP spid="24" grpId="0"/>
      <p:bldP spid="27" grpId="0"/>
      <p:bldP spid="2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extBox 47"/>
          <p:cNvSpPr txBox="1"/>
          <p:nvPr/>
        </p:nvSpPr>
        <p:spPr>
          <a:xfrm>
            <a:off x="389196" y="1111060"/>
            <a:ext cx="18116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Find</a:t>
            </a:r>
            <a:endParaRPr lang="en-GB" sz="2400" dirty="0">
              <a:solidFill>
                <a:schemeClr val="tx2"/>
              </a:solidFill>
              <a:latin typeface="Comic Sans MS" pitchFamily="66" charset="0"/>
              <a:ea typeface="+mj-ea"/>
              <a:cs typeface="+mj-cs"/>
            </a:endParaRPr>
          </a:p>
        </p:txBody>
      </p:sp>
      <p:sp>
        <p:nvSpPr>
          <p:cNvPr id="15" name="Rectangle 14">
            <a:hlinkClick r:id="rId3"/>
            <a:extLst>
              <a:ext uri="{FF2B5EF4-FFF2-40B4-BE49-F238E27FC236}">
                <a16:creationId xmlns:a16="http://schemas.microsoft.com/office/drawing/2014/main" id="{8413A299-EB52-4B96-B300-23A5126865BC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ectangle 15">
            <a:hlinkClick r:id="rId3"/>
            <a:extLst>
              <a:ext uri="{FF2B5EF4-FFF2-40B4-BE49-F238E27FC236}">
                <a16:creationId xmlns:a16="http://schemas.microsoft.com/office/drawing/2014/main" id="{DDBEF9FA-4F81-4B17-AA2D-553D6CF14690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Rectangle 5">
            <a:extLst>
              <a:ext uri="{FF2B5EF4-FFF2-40B4-BE49-F238E27FC236}">
                <a16:creationId xmlns:a16="http://schemas.microsoft.com/office/drawing/2014/main" id="{F255313B-4C74-453F-B5D6-9629D9A82413}"/>
              </a:ext>
            </a:extLst>
          </p:cNvPr>
          <p:cNvSpPr txBox="1">
            <a:spLocks noChangeArrowheads="1"/>
          </p:cNvSpPr>
          <p:nvPr/>
        </p:nvSpPr>
        <p:spPr>
          <a:xfrm>
            <a:off x="183374" y="110825"/>
            <a:ext cx="8229600" cy="49212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dirty="0">
                <a:solidFill>
                  <a:schemeClr val="accent1"/>
                </a:solidFill>
                <a:latin typeface="Comic Sans MS" panose="030F0702030302020204" pitchFamily="66" charset="0"/>
                <a:ea typeface="+mn-ea"/>
                <a:cs typeface="+mn-cs"/>
              </a:rPr>
              <a:t>Limits of functions, Analytically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E32133A0-C11D-466B-A69E-AF7E69B92642}"/>
                  </a:ext>
                </a:extLst>
              </p:cNvPr>
              <p:cNvSpPr txBox="1"/>
              <p:nvPr/>
            </p:nvSpPr>
            <p:spPr>
              <a:xfrm>
                <a:off x="2680610" y="752783"/>
                <a:ext cx="1949829" cy="74116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24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sz="24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US" sz="2400" b="0" i="0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sz="24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4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→−3</m:t>
                              </m:r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en-US" sz="2400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sz="2400" i="1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400" b="0" i="1" smtClean="0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  <m:r>
                                    <a:rPr lang="en-US" sz="2400" i="1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2400" i="1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24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+6</m:t>
                              </m:r>
                              <m:r>
                                <a:rPr lang="en-US" sz="24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n-US" sz="2400" b="0" i="1" smtClean="0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400" b="0" i="1" smtClean="0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2400" b="0" i="1" smtClean="0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24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−9</m:t>
                              </m:r>
                            </m:den>
                          </m:f>
                        </m:e>
                      </m:func>
                    </m:oMath>
                  </m:oMathPara>
                </a14:m>
                <a:endParaRPr lang="en-GB" sz="2400" dirty="0">
                  <a:solidFill>
                    <a:schemeClr val="tx2"/>
                  </a:solidFill>
                </a:endParaRPr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E32133A0-C11D-466B-A69E-AF7E69B9264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80610" y="752783"/>
                <a:ext cx="1949829" cy="74116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40 Rectángulo">
            <a:extLst>
              <a:ext uri="{FF2B5EF4-FFF2-40B4-BE49-F238E27FC236}">
                <a16:creationId xmlns:a16="http://schemas.microsoft.com/office/drawing/2014/main" id="{4CA321D4-5587-40C6-9578-88D6C1B6E636}"/>
              </a:ext>
            </a:extLst>
          </p:cNvPr>
          <p:cNvSpPr/>
          <p:nvPr/>
        </p:nvSpPr>
        <p:spPr>
          <a:xfrm>
            <a:off x="1843065" y="1655602"/>
            <a:ext cx="409350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chemeClr val="tx2"/>
                </a:solidFill>
                <a:latin typeface="Comic Sans MS" pitchFamily="66" charset="0"/>
              </a:rPr>
              <a:t>Plug in the value </a:t>
            </a:r>
            <a:r>
              <a:rPr lang="en-US" dirty="0">
                <a:solidFill>
                  <a:schemeClr val="tx2"/>
                </a:solidFill>
                <a:latin typeface="Comic Sans MS" pitchFamily="66" charset="0"/>
              </a:rPr>
              <a:t>of </a:t>
            </a:r>
            <a:r>
              <a:rPr lang="en-US" sz="2400" i="1" dirty="0">
                <a:solidFill>
                  <a:schemeClr val="tx2"/>
                </a:solidFill>
                <a:cs typeface="Times New Roman" panose="02020603050405020304" pitchFamily="18" charset="0"/>
              </a:rPr>
              <a:t>x.</a:t>
            </a:r>
            <a:endParaRPr lang="en-GB" sz="2400" i="1" dirty="0">
              <a:cs typeface="Times New Roman" panose="02020603050405020304" pitchFamily="18" charset="0"/>
            </a:endParaRPr>
          </a:p>
        </p:txBody>
      </p:sp>
      <p:sp>
        <p:nvSpPr>
          <p:cNvPr id="21" name="Rectangle 5">
            <a:extLst>
              <a:ext uri="{FF2B5EF4-FFF2-40B4-BE49-F238E27FC236}">
                <a16:creationId xmlns:a16="http://schemas.microsoft.com/office/drawing/2014/main" id="{C07B70BC-5346-4960-8475-473F2448BB4C}"/>
              </a:ext>
            </a:extLst>
          </p:cNvPr>
          <p:cNvSpPr txBox="1">
            <a:spLocks noChangeArrowheads="1"/>
          </p:cNvSpPr>
          <p:nvPr/>
        </p:nvSpPr>
        <p:spPr>
          <a:xfrm>
            <a:off x="575229" y="1537565"/>
            <a:ext cx="1541239" cy="534128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/>
          <a:p>
            <a:pPr lvl="0">
              <a:spcBef>
                <a:spcPct val="0"/>
              </a:spcBef>
              <a:defRPr/>
            </a:pPr>
            <a:r>
              <a:rPr lang="en-US" sz="2400" b="1" dirty="0">
                <a:solidFill>
                  <a:srgbClr val="FF0000"/>
                </a:solidFill>
                <a:latin typeface="Comic Sans MS" pitchFamily="66" charset="0"/>
                <a:ea typeface="+mj-ea"/>
                <a:cs typeface="+mj-cs"/>
              </a:rPr>
              <a:t>Step 1: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EFC0F822-679B-4276-A88D-0C4838EFED96}"/>
                  </a:ext>
                </a:extLst>
              </p:cNvPr>
              <p:cNvSpPr txBox="1"/>
              <p:nvPr/>
            </p:nvSpPr>
            <p:spPr>
              <a:xfrm>
                <a:off x="3031589" y="2281695"/>
                <a:ext cx="2904977" cy="89896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d>
                                <m:dPr>
                                  <m:ctrlPr>
                                    <a:rPr lang="en-US" b="0" i="1" smtClean="0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b="0" i="1" smtClean="0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  <m:t>−3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+6</m:t>
                          </m:r>
                          <m:r>
                            <a:rPr lang="en-US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(−3)</m:t>
                          </m:r>
                        </m:num>
                        <m:den>
                          <m:sSup>
                            <m:sSupPr>
                              <m:ctrlPr>
                                <a:rPr lang="en-US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i="1" smtClean="0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b="0" i="1" smtClean="0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  <m:t>−3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−9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EFC0F822-679B-4276-A88D-0C4838EFED9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31589" y="2281695"/>
                <a:ext cx="2904977" cy="898964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C3953BED-6458-4F1A-8654-8E886AAE79A0}"/>
                  </a:ext>
                </a:extLst>
              </p:cNvPr>
              <p:cNvSpPr txBox="1"/>
              <p:nvPr/>
            </p:nvSpPr>
            <p:spPr>
              <a:xfrm>
                <a:off x="2498135" y="4597441"/>
                <a:ext cx="2546994" cy="79239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24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num>
                        <m:den>
                          <m:r>
                            <a:rPr lang="en-US" sz="24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−3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C3953BED-6458-4F1A-8654-8E886AAE79A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98135" y="4597441"/>
                <a:ext cx="2546994" cy="792396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7DCBCB72-5889-453F-840D-7AC34F3B2769}"/>
                  </a:ext>
                </a:extLst>
              </p:cNvPr>
              <p:cNvSpPr txBox="1"/>
              <p:nvPr/>
            </p:nvSpPr>
            <p:spPr>
              <a:xfrm>
                <a:off x="3214452" y="5477688"/>
                <a:ext cx="1470075" cy="79239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24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(−3)</m:t>
                          </m:r>
                        </m:num>
                        <m:den>
                          <m:r>
                            <a:rPr lang="en-US" sz="24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−3−3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7DCBCB72-5889-453F-840D-7AC34F3B276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14452" y="5477688"/>
                <a:ext cx="1470075" cy="792396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F4B675B8-1637-4402-8F45-984A3739F5F3}"/>
                  </a:ext>
                </a:extLst>
              </p:cNvPr>
              <p:cNvSpPr txBox="1"/>
              <p:nvPr/>
            </p:nvSpPr>
            <p:spPr>
              <a:xfrm>
                <a:off x="5908431" y="2313389"/>
                <a:ext cx="990600" cy="79239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num>
                        <m:den>
                          <m:r>
                            <a:rPr lang="en-US" sz="24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F4B675B8-1637-4402-8F45-984A3739F5F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08431" y="2313389"/>
                <a:ext cx="990600" cy="792396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961BA856-9DB1-4E6C-A524-C97D78022153}"/>
                  </a:ext>
                </a:extLst>
              </p:cNvPr>
              <p:cNvSpPr txBox="1"/>
              <p:nvPr/>
            </p:nvSpPr>
            <p:spPr>
              <a:xfrm>
                <a:off x="1124682" y="2339005"/>
                <a:ext cx="1949829" cy="74116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24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sz="24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US" sz="2400" b="0" i="0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sz="24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4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→−3</m:t>
                              </m:r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en-US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i="1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i="1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  <m:r>
                                    <a:rPr lang="en-US" i="1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i="1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+6</m:t>
                              </m:r>
                              <m:r>
                                <a:rPr lang="en-US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n-US" i="1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i="1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i="1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−9</m:t>
                              </m:r>
                            </m:den>
                          </m:f>
                        </m:e>
                      </m:func>
                    </m:oMath>
                  </m:oMathPara>
                </a14:m>
                <a:endParaRPr lang="en-GB" sz="2400" dirty="0">
                  <a:solidFill>
                    <a:schemeClr val="tx2"/>
                  </a:solidFill>
                </a:endParaRPr>
              </a:p>
            </p:txBody>
          </p:sp>
        </mc:Choice>
        <mc:Fallback xmlns="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961BA856-9DB1-4E6C-A524-C97D7802215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24682" y="2339005"/>
                <a:ext cx="1949829" cy="741165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TextBox 13">
            <a:extLst>
              <a:ext uri="{FF2B5EF4-FFF2-40B4-BE49-F238E27FC236}">
                <a16:creationId xmlns:a16="http://schemas.microsoft.com/office/drawing/2014/main" id="{2AD6A6D9-24D2-4A8A-98AD-15294421890D}"/>
              </a:ext>
            </a:extLst>
          </p:cNvPr>
          <p:cNvSpPr txBox="1"/>
          <p:nvPr/>
        </p:nvSpPr>
        <p:spPr>
          <a:xfrm>
            <a:off x="301825" y="574757"/>
            <a:ext cx="19349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Example 2:</a:t>
            </a:r>
            <a:endParaRPr lang="en-GB" sz="2400" b="1" dirty="0">
              <a:solidFill>
                <a:schemeClr val="tx2"/>
              </a:solidFill>
              <a:latin typeface="Comic Sans MS" pitchFamily="66" charset="0"/>
              <a:ea typeface="+mj-ea"/>
              <a:cs typeface="+mj-cs"/>
            </a:endParaRPr>
          </a:p>
        </p:txBody>
      </p:sp>
      <p:sp>
        <p:nvSpPr>
          <p:cNvPr id="17" name="40 Rectángulo">
            <a:extLst>
              <a:ext uri="{FF2B5EF4-FFF2-40B4-BE49-F238E27FC236}">
                <a16:creationId xmlns:a16="http://schemas.microsoft.com/office/drawing/2014/main" id="{0D0426E9-A4F9-48EE-93CD-2060AA1C071E}"/>
              </a:ext>
            </a:extLst>
          </p:cNvPr>
          <p:cNvSpPr/>
          <p:nvPr/>
        </p:nvSpPr>
        <p:spPr>
          <a:xfrm>
            <a:off x="5093028" y="1655601"/>
            <a:ext cx="382588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00B0F0"/>
                </a:solidFill>
                <a:latin typeface="Comic Sans MS" pitchFamily="66" charset="0"/>
              </a:rPr>
              <a:t>If undefined go to step 2</a:t>
            </a:r>
            <a:endParaRPr lang="en-GB" sz="2400" i="1" dirty="0">
              <a:solidFill>
                <a:srgbClr val="00B0F0"/>
              </a:solidFill>
              <a:cs typeface="Times New Roman" panose="02020603050405020304" pitchFamily="18" charset="0"/>
            </a:endParaRPr>
          </a:p>
        </p:txBody>
      </p:sp>
      <p:sp>
        <p:nvSpPr>
          <p:cNvPr id="22" name="40 Rectángulo">
            <a:extLst>
              <a:ext uri="{FF2B5EF4-FFF2-40B4-BE49-F238E27FC236}">
                <a16:creationId xmlns:a16="http://schemas.microsoft.com/office/drawing/2014/main" id="{49966491-1AC0-4432-97EA-8E1AD5B789B7}"/>
              </a:ext>
            </a:extLst>
          </p:cNvPr>
          <p:cNvSpPr/>
          <p:nvPr/>
        </p:nvSpPr>
        <p:spPr>
          <a:xfrm>
            <a:off x="1766864" y="3151004"/>
            <a:ext cx="730093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chemeClr val="tx2"/>
                </a:solidFill>
                <a:latin typeface="Comic Sans MS" pitchFamily="66" charset="0"/>
              </a:rPr>
              <a:t>Factor, rationalize or rewrite the function then simplify if possible and plug in the given value of </a:t>
            </a:r>
            <a:r>
              <a:rPr lang="en-US" i="1" dirty="0">
                <a:solidFill>
                  <a:schemeClr val="tx2"/>
                </a:solidFill>
                <a:cs typeface="Times New Roman" panose="02020603050405020304" pitchFamily="18" charset="0"/>
              </a:rPr>
              <a:t>x</a:t>
            </a:r>
            <a:endParaRPr lang="en-GB" i="1" dirty="0">
              <a:solidFill>
                <a:schemeClr val="tx2"/>
              </a:solidFill>
              <a:cs typeface="Times New Roman" panose="02020603050405020304" pitchFamily="18" charset="0"/>
            </a:endParaRPr>
          </a:p>
        </p:txBody>
      </p:sp>
      <p:sp>
        <p:nvSpPr>
          <p:cNvPr id="28" name="Rectangle 5">
            <a:extLst>
              <a:ext uri="{FF2B5EF4-FFF2-40B4-BE49-F238E27FC236}">
                <a16:creationId xmlns:a16="http://schemas.microsoft.com/office/drawing/2014/main" id="{523ABFC8-FAD6-4443-B8E0-587D235BAE10}"/>
              </a:ext>
            </a:extLst>
          </p:cNvPr>
          <p:cNvSpPr txBox="1">
            <a:spLocks noChangeArrowheads="1"/>
          </p:cNvSpPr>
          <p:nvPr/>
        </p:nvSpPr>
        <p:spPr>
          <a:xfrm>
            <a:off x="499029" y="3032967"/>
            <a:ext cx="1635796" cy="534128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/>
          <a:p>
            <a:pPr lvl="0">
              <a:spcBef>
                <a:spcPct val="0"/>
              </a:spcBef>
              <a:defRPr/>
            </a:pPr>
            <a:r>
              <a:rPr lang="en-US" sz="2400" b="1" dirty="0">
                <a:solidFill>
                  <a:srgbClr val="FF0000"/>
                </a:solidFill>
                <a:latin typeface="Comic Sans MS" pitchFamily="66" charset="0"/>
                <a:ea typeface="+mj-ea"/>
                <a:cs typeface="+mj-cs"/>
              </a:rPr>
              <a:t>Step 2: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50848226-3CDC-4FDB-9D86-7C5D3C1E3AF7}"/>
              </a:ext>
            </a:extLst>
          </p:cNvPr>
          <p:cNvSpPr txBox="1"/>
          <p:nvPr/>
        </p:nvSpPr>
        <p:spPr>
          <a:xfrm>
            <a:off x="223531" y="3980805"/>
            <a:ext cx="31105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dirty="0">
                <a:solidFill>
                  <a:srgbClr val="FF6600"/>
                </a:solidFill>
                <a:latin typeface="Comic Sans MS" pitchFamily="66" charset="0"/>
                <a:ea typeface="+mj-ea"/>
                <a:cs typeface="+mj-cs"/>
              </a:rPr>
              <a:t>Factorising</a:t>
            </a:r>
            <a:r>
              <a:rPr lang="en-US" sz="1800" dirty="0">
                <a:solidFill>
                  <a:srgbClr val="FF6600"/>
                </a:solidFill>
                <a:latin typeface="Comic Sans MS" pitchFamily="66" charset="0"/>
                <a:ea typeface="+mj-ea"/>
                <a:cs typeface="+mj-cs"/>
              </a:rPr>
              <a:t> the numerator</a:t>
            </a:r>
            <a:endParaRPr lang="en-GB" sz="1800" dirty="0">
              <a:solidFill>
                <a:srgbClr val="FF6600"/>
              </a:solidFill>
              <a:latin typeface="Comic Sans MS" pitchFamily="66" charset="0"/>
              <a:ea typeface="+mj-ea"/>
              <a:cs typeface="+mj-cs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A1A6F54F-66E0-4D39-829F-9F5CB67A41FD}"/>
              </a:ext>
            </a:extLst>
          </p:cNvPr>
          <p:cNvSpPr txBox="1"/>
          <p:nvPr/>
        </p:nvSpPr>
        <p:spPr>
          <a:xfrm>
            <a:off x="3552819" y="3847544"/>
            <a:ext cx="6129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tx2"/>
                </a:solidFill>
                <a:ea typeface="+mj-ea"/>
                <a:cs typeface="Times New Roman" panose="02020603050405020304" pitchFamily="18" charset="0"/>
              </a:rPr>
              <a:t>2</a:t>
            </a:r>
            <a:r>
              <a:rPr lang="en-US" sz="2400" i="1" dirty="0">
                <a:solidFill>
                  <a:schemeClr val="tx2"/>
                </a:solidFill>
                <a:ea typeface="+mj-ea"/>
                <a:cs typeface="Times New Roman" panose="02020603050405020304" pitchFamily="18" charset="0"/>
              </a:rPr>
              <a:t>x</a:t>
            </a:r>
            <a:endParaRPr lang="en-GB" sz="2400" i="1" dirty="0">
              <a:solidFill>
                <a:schemeClr val="tx2"/>
              </a:solidFill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877FDA43-38C0-45BF-A719-6ED8642EAD1F}"/>
              </a:ext>
            </a:extLst>
          </p:cNvPr>
          <p:cNvSpPr txBox="1"/>
          <p:nvPr/>
        </p:nvSpPr>
        <p:spPr>
          <a:xfrm>
            <a:off x="4002512" y="3847544"/>
            <a:ext cx="13408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tx2"/>
                </a:solidFill>
                <a:ea typeface="+mj-ea"/>
                <a:cs typeface="Times New Roman" panose="02020603050405020304" pitchFamily="18" charset="0"/>
              </a:rPr>
              <a:t>(</a:t>
            </a:r>
            <a:r>
              <a:rPr lang="en-US" sz="2400" i="1" dirty="0">
                <a:solidFill>
                  <a:schemeClr val="tx2"/>
                </a:solidFill>
                <a:ea typeface="+mj-ea"/>
                <a:cs typeface="Times New Roman" panose="02020603050405020304" pitchFamily="18" charset="0"/>
              </a:rPr>
              <a:t>x + </a:t>
            </a:r>
            <a:r>
              <a:rPr lang="en-US" sz="2400" dirty="0">
                <a:solidFill>
                  <a:schemeClr val="tx2"/>
                </a:solidFill>
                <a:ea typeface="+mj-ea"/>
                <a:cs typeface="Times New Roman" panose="02020603050405020304" pitchFamily="18" charset="0"/>
              </a:rPr>
              <a:t>3)</a:t>
            </a:r>
            <a:endParaRPr lang="en-GB" sz="2400" dirty="0">
              <a:solidFill>
                <a:schemeClr val="tx2"/>
              </a:solidFill>
              <a:ea typeface="+mj-ea"/>
              <a:cs typeface="Times New Roman" panose="02020603050405020304" pitchFamily="18" charset="0"/>
            </a:endParaRP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63091709-7B7D-44D5-BC90-F71F4BAE2D00}"/>
              </a:ext>
            </a:extLst>
          </p:cNvPr>
          <p:cNvCxnSpPr/>
          <p:nvPr/>
        </p:nvCxnSpPr>
        <p:spPr>
          <a:xfrm>
            <a:off x="3552818" y="4281073"/>
            <a:ext cx="1737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>
            <a:extLst>
              <a:ext uri="{FF2B5EF4-FFF2-40B4-BE49-F238E27FC236}">
                <a16:creationId xmlns:a16="http://schemas.microsoft.com/office/drawing/2014/main" id="{B736BB70-D6DF-42EB-901B-9C2E7CBAECC9}"/>
              </a:ext>
            </a:extLst>
          </p:cNvPr>
          <p:cNvSpPr txBox="1"/>
          <p:nvPr/>
        </p:nvSpPr>
        <p:spPr>
          <a:xfrm>
            <a:off x="3510614" y="4229425"/>
            <a:ext cx="13408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tx2"/>
                </a:solidFill>
                <a:ea typeface="+mj-ea"/>
                <a:cs typeface="Times New Roman" panose="02020603050405020304" pitchFamily="18" charset="0"/>
              </a:rPr>
              <a:t>(</a:t>
            </a:r>
            <a:r>
              <a:rPr lang="en-US" sz="2400" i="1" dirty="0">
                <a:solidFill>
                  <a:schemeClr val="tx2"/>
                </a:solidFill>
                <a:ea typeface="+mj-ea"/>
                <a:cs typeface="Times New Roman" panose="02020603050405020304" pitchFamily="18" charset="0"/>
              </a:rPr>
              <a:t>x – </a:t>
            </a:r>
            <a:r>
              <a:rPr lang="en-US" sz="2400" dirty="0">
                <a:solidFill>
                  <a:schemeClr val="tx2"/>
                </a:solidFill>
                <a:ea typeface="+mj-ea"/>
                <a:cs typeface="Times New Roman" panose="02020603050405020304" pitchFamily="18" charset="0"/>
              </a:rPr>
              <a:t>3)</a:t>
            </a:r>
            <a:endParaRPr lang="en-GB" sz="2400" dirty="0">
              <a:solidFill>
                <a:schemeClr val="tx2"/>
              </a:solidFill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76D6EB6-15F5-44C9-B21D-AF4479060F96}"/>
              </a:ext>
            </a:extLst>
          </p:cNvPr>
          <p:cNvSpPr txBox="1"/>
          <p:nvPr/>
        </p:nvSpPr>
        <p:spPr>
          <a:xfrm>
            <a:off x="4360128" y="4229425"/>
            <a:ext cx="13408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tx2"/>
                </a:solidFill>
                <a:ea typeface="+mj-ea"/>
                <a:cs typeface="Times New Roman" panose="02020603050405020304" pitchFamily="18" charset="0"/>
              </a:rPr>
              <a:t>(</a:t>
            </a:r>
            <a:r>
              <a:rPr lang="en-US" sz="2400" i="1" dirty="0">
                <a:solidFill>
                  <a:schemeClr val="tx2"/>
                </a:solidFill>
                <a:ea typeface="+mj-ea"/>
                <a:cs typeface="Times New Roman" panose="02020603050405020304" pitchFamily="18" charset="0"/>
              </a:rPr>
              <a:t>x + </a:t>
            </a:r>
            <a:r>
              <a:rPr lang="en-US" sz="2400" dirty="0">
                <a:solidFill>
                  <a:schemeClr val="tx2"/>
                </a:solidFill>
                <a:ea typeface="+mj-ea"/>
                <a:cs typeface="Times New Roman" panose="02020603050405020304" pitchFamily="18" charset="0"/>
              </a:rPr>
              <a:t>3)</a:t>
            </a:r>
            <a:endParaRPr lang="en-GB" sz="2400" dirty="0">
              <a:solidFill>
                <a:schemeClr val="tx2"/>
              </a:solidFill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D31A3085-2663-41F3-B08F-A1F899B377E3}"/>
              </a:ext>
            </a:extLst>
          </p:cNvPr>
          <p:cNvSpPr txBox="1"/>
          <p:nvPr/>
        </p:nvSpPr>
        <p:spPr>
          <a:xfrm>
            <a:off x="223530" y="4321758"/>
            <a:ext cx="33048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dirty="0">
                <a:solidFill>
                  <a:srgbClr val="FF6600"/>
                </a:solidFill>
                <a:latin typeface="Comic Sans MS" pitchFamily="66" charset="0"/>
                <a:ea typeface="+mj-ea"/>
                <a:cs typeface="+mj-cs"/>
              </a:rPr>
              <a:t>Factorising</a:t>
            </a:r>
            <a:r>
              <a:rPr lang="en-US" sz="1800" dirty="0">
                <a:solidFill>
                  <a:srgbClr val="FF6600"/>
                </a:solidFill>
                <a:latin typeface="Comic Sans MS" pitchFamily="66" charset="0"/>
                <a:ea typeface="+mj-ea"/>
                <a:cs typeface="+mj-cs"/>
              </a:rPr>
              <a:t> the denominator</a:t>
            </a:r>
            <a:endParaRPr lang="en-GB" sz="1800" dirty="0">
              <a:solidFill>
                <a:srgbClr val="FF6600"/>
              </a:solidFill>
              <a:latin typeface="Comic Sans MS" pitchFamily="66" charset="0"/>
              <a:ea typeface="+mj-ea"/>
              <a:cs typeface="+mj-cs"/>
            </a:endParaRPr>
          </a:p>
        </p:txBody>
      </p:sp>
      <p:sp>
        <p:nvSpPr>
          <p:cNvPr id="35" name="40 Rectángulo">
            <a:extLst>
              <a:ext uri="{FF2B5EF4-FFF2-40B4-BE49-F238E27FC236}">
                <a16:creationId xmlns:a16="http://schemas.microsoft.com/office/drawing/2014/main" id="{A4DE42D2-6710-4C30-BA28-F0946F173681}"/>
              </a:ext>
            </a:extLst>
          </p:cNvPr>
          <p:cNvSpPr/>
          <p:nvPr/>
        </p:nvSpPr>
        <p:spPr>
          <a:xfrm>
            <a:off x="6739538" y="2470064"/>
            <a:ext cx="217937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rgbClr val="00B0F0"/>
                </a:solidFill>
                <a:latin typeface="Comic Sans MS" pitchFamily="66" charset="0"/>
              </a:rPr>
              <a:t>It is undefined</a:t>
            </a:r>
            <a:endParaRPr lang="en-GB" sz="1800" i="1" dirty="0">
              <a:solidFill>
                <a:srgbClr val="00B0F0"/>
              </a:solidFill>
              <a:cs typeface="Times New Roman" panose="02020603050405020304" pitchFamily="18" charset="0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0803511E-62B4-42A4-8195-73997E781C09}"/>
              </a:ext>
            </a:extLst>
          </p:cNvPr>
          <p:cNvSpPr txBox="1"/>
          <p:nvPr/>
        </p:nvSpPr>
        <p:spPr>
          <a:xfrm>
            <a:off x="3188871" y="4048406"/>
            <a:ext cx="62563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tx2"/>
                </a:solidFill>
                <a:ea typeface="+mj-ea"/>
                <a:cs typeface="Times New Roman" panose="02020603050405020304" pitchFamily="18" charset="0"/>
              </a:rPr>
              <a:t>=</a:t>
            </a:r>
            <a:endParaRPr lang="en-GB" sz="2400" i="1" dirty="0">
              <a:solidFill>
                <a:schemeClr val="tx2"/>
              </a:solidFill>
              <a:ea typeface="+mj-ea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9BD269C2-215F-4674-BF3A-768F27CBB268}"/>
                  </a:ext>
                </a:extLst>
              </p:cNvPr>
              <p:cNvSpPr txBox="1"/>
              <p:nvPr/>
            </p:nvSpPr>
            <p:spPr>
              <a:xfrm>
                <a:off x="4559060" y="5477446"/>
                <a:ext cx="1470075" cy="79239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−6</m:t>
                          </m:r>
                        </m:num>
                        <m:den>
                          <m:r>
                            <a:rPr lang="en-US" sz="24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−6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9BD269C2-215F-4674-BF3A-768F27CBB26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59060" y="5477446"/>
                <a:ext cx="1470075" cy="792396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8" name="TextBox 37">
            <a:extLst>
              <a:ext uri="{FF2B5EF4-FFF2-40B4-BE49-F238E27FC236}">
                <a16:creationId xmlns:a16="http://schemas.microsoft.com/office/drawing/2014/main" id="{13CD6075-11B9-4DCA-AB2D-214E99846455}"/>
              </a:ext>
            </a:extLst>
          </p:cNvPr>
          <p:cNvSpPr txBox="1"/>
          <p:nvPr/>
        </p:nvSpPr>
        <p:spPr>
          <a:xfrm>
            <a:off x="5412728" y="5672991"/>
            <a:ext cx="62563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tx2"/>
                </a:solidFill>
                <a:ea typeface="+mj-ea"/>
                <a:cs typeface="Times New Roman" panose="02020603050405020304" pitchFamily="18" charset="0"/>
              </a:rPr>
              <a:t>= 1</a:t>
            </a:r>
            <a:endParaRPr lang="en-GB" sz="2400" i="1" dirty="0">
              <a:solidFill>
                <a:schemeClr val="tx2"/>
              </a:solidFill>
              <a:ea typeface="+mj-ea"/>
              <a:cs typeface="Times New Roman" panose="02020603050405020304" pitchFamily="18" charset="0"/>
            </a:endParaRP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914DE30C-3F35-4C0D-998C-D40F24D7BD75}"/>
              </a:ext>
            </a:extLst>
          </p:cNvPr>
          <p:cNvCxnSpPr>
            <a:cxnSpLocks/>
          </p:cNvCxnSpPr>
          <p:nvPr/>
        </p:nvCxnSpPr>
        <p:spPr>
          <a:xfrm flipH="1">
            <a:off x="4110510" y="4027220"/>
            <a:ext cx="787767" cy="172527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B4ACE6E0-3802-4BEA-BF3E-5FA780184273}"/>
              </a:ext>
            </a:extLst>
          </p:cNvPr>
          <p:cNvCxnSpPr>
            <a:cxnSpLocks/>
          </p:cNvCxnSpPr>
          <p:nvPr/>
        </p:nvCxnSpPr>
        <p:spPr>
          <a:xfrm flipH="1">
            <a:off x="4506377" y="4368564"/>
            <a:ext cx="783801" cy="210502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>
                <a:extLst>
                  <a:ext uri="{FF2B5EF4-FFF2-40B4-BE49-F238E27FC236}">
                    <a16:creationId xmlns:a16="http://schemas.microsoft.com/office/drawing/2014/main" id="{02352A12-E497-430E-88E3-3D3F6BA7EF1A}"/>
                  </a:ext>
                </a:extLst>
              </p:cNvPr>
              <p:cNvSpPr txBox="1"/>
              <p:nvPr/>
            </p:nvSpPr>
            <p:spPr>
              <a:xfrm>
                <a:off x="6324802" y="5389837"/>
                <a:ext cx="2519921" cy="74116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24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sz="24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US" sz="2400" b="0" i="0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sz="24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4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→−3</m:t>
                              </m:r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en-US" sz="2400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sz="2400" i="1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400" b="0" i="1" smtClean="0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  <m:r>
                                    <a:rPr lang="en-US" sz="2400" i="1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2400" i="1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24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+6</m:t>
                              </m:r>
                              <m:r>
                                <a:rPr lang="en-US" sz="24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n-US" sz="2400" b="0" i="1" smtClean="0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400" b="0" i="1" smtClean="0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2400" b="0" i="1" smtClean="0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24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−9</m:t>
                              </m:r>
                            </m:den>
                          </m:f>
                          <m:r>
                            <a:rPr lang="en-US" sz="24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=1</m:t>
                          </m:r>
                        </m:e>
                      </m:func>
                    </m:oMath>
                  </m:oMathPara>
                </a14:m>
                <a:endParaRPr lang="en-GB" sz="2400" dirty="0">
                  <a:solidFill>
                    <a:schemeClr val="tx2"/>
                  </a:solidFill>
                </a:endParaRPr>
              </a:p>
            </p:txBody>
          </p:sp>
        </mc:Choice>
        <mc:Fallback xmlns="">
          <p:sp>
            <p:nvSpPr>
              <p:cNvPr id="40" name="TextBox 39">
                <a:extLst>
                  <a:ext uri="{FF2B5EF4-FFF2-40B4-BE49-F238E27FC236}">
                    <a16:creationId xmlns:a16="http://schemas.microsoft.com/office/drawing/2014/main" id="{02352A12-E497-430E-88E3-3D3F6BA7EF1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24802" y="5389837"/>
                <a:ext cx="2519921" cy="741165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TextBox 40">
            <a:extLst>
              <a:ext uri="{FF2B5EF4-FFF2-40B4-BE49-F238E27FC236}">
                <a16:creationId xmlns:a16="http://schemas.microsoft.com/office/drawing/2014/main" id="{5A790447-A6F9-48D2-9BBE-63CFE96012F3}"/>
              </a:ext>
            </a:extLst>
          </p:cNvPr>
          <p:cNvSpPr txBox="1"/>
          <p:nvPr/>
        </p:nvSpPr>
        <p:spPr>
          <a:xfrm>
            <a:off x="223529" y="4826821"/>
            <a:ext cx="33048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rgbClr val="FF6600"/>
                </a:solidFill>
                <a:latin typeface="Comic Sans MS" pitchFamily="66" charset="0"/>
                <a:ea typeface="+mj-ea"/>
                <a:cs typeface="+mj-cs"/>
              </a:rPr>
              <a:t>Simplifying</a:t>
            </a:r>
            <a:endParaRPr lang="en-GB" sz="1800" dirty="0">
              <a:solidFill>
                <a:srgbClr val="FF6600"/>
              </a:solidFill>
              <a:latin typeface="Comic Sans MS" pitchFamily="66" charset="0"/>
              <a:ea typeface="+mj-ea"/>
              <a:cs typeface="+mj-cs"/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8C08A065-E43D-4AED-9E04-98FCDE270B0A}"/>
              </a:ext>
            </a:extLst>
          </p:cNvPr>
          <p:cNvSpPr txBox="1"/>
          <p:nvPr/>
        </p:nvSpPr>
        <p:spPr>
          <a:xfrm>
            <a:off x="243819" y="5657066"/>
            <a:ext cx="33048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rgbClr val="FF6600"/>
                </a:solidFill>
                <a:latin typeface="Comic Sans MS" pitchFamily="66" charset="0"/>
                <a:ea typeface="+mj-ea"/>
                <a:cs typeface="+mj-cs"/>
              </a:rPr>
              <a:t>Substituting </a:t>
            </a:r>
            <a:r>
              <a:rPr lang="en-US" sz="1800" i="1" dirty="0">
                <a:solidFill>
                  <a:srgbClr val="FF6600"/>
                </a:solidFill>
                <a:ea typeface="+mj-ea"/>
                <a:cs typeface="Times New Roman" panose="02020603050405020304" pitchFamily="18" charset="0"/>
              </a:rPr>
              <a:t>x</a:t>
            </a:r>
            <a:endParaRPr lang="en-GB" sz="1800" i="1" dirty="0">
              <a:solidFill>
                <a:srgbClr val="FF6600"/>
              </a:solidFill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C69E9B34-D32F-4F59-B5AE-6A2C9B5A99CE}"/>
              </a:ext>
            </a:extLst>
          </p:cNvPr>
          <p:cNvSpPr txBox="1"/>
          <p:nvPr/>
        </p:nvSpPr>
        <p:spPr>
          <a:xfrm>
            <a:off x="5936566" y="5653982"/>
            <a:ext cx="62563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tx2"/>
                </a:solidFill>
                <a:ea typeface="+mj-ea"/>
                <a:cs typeface="Times New Roman" panose="02020603050405020304" pitchFamily="18" charset="0"/>
                <a:sym typeface="Symbol" panose="05050102010706020507" pitchFamily="18" charset="2"/>
              </a:rPr>
              <a:t></a:t>
            </a:r>
            <a:endParaRPr lang="en-GB" sz="2400" i="1" dirty="0">
              <a:solidFill>
                <a:schemeClr val="tx2"/>
              </a:solidFill>
              <a:ea typeface="+mj-ea"/>
              <a:cs typeface="Times New Roman" panose="02020603050405020304" pitchFamily="18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0266133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1" grpId="0"/>
      <p:bldP spid="23" grpId="0"/>
      <p:bldP spid="24" grpId="0"/>
      <p:bldP spid="25" grpId="0"/>
      <p:bldP spid="26" grpId="0"/>
      <p:bldP spid="27" grpId="0"/>
      <p:bldP spid="17" grpId="0"/>
      <p:bldP spid="22" grpId="0"/>
      <p:bldP spid="28" grpId="0"/>
      <p:bldP spid="29" grpId="0"/>
      <p:bldP spid="30" grpId="0"/>
      <p:bldP spid="31" grpId="0"/>
      <p:bldP spid="32" grpId="0"/>
      <p:bldP spid="33" grpId="0"/>
      <p:bldP spid="34" grpId="0"/>
      <p:bldP spid="35" grpId="0"/>
      <p:bldP spid="36" grpId="0"/>
      <p:bldP spid="37" grpId="0"/>
      <p:bldP spid="38" grpId="0"/>
      <p:bldP spid="40" grpId="0"/>
      <p:bldP spid="41" grpId="0"/>
      <p:bldP spid="42" grpId="0"/>
      <p:bldP spid="43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2|0.4|0.2|0.3|0.1|0.4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4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2|0.4|0.2|0.3|0.1|0.4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4|0.1|0.4|0.2|0.3|0.2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4|0.1|0.4|0.2|0.3|0.2|0.4|0.1|0.4|0.2|0.4|0.2|0.4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1|0.4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4|0.2|0.4|0.2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4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4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4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1">
  <a:themeElements>
    <a:clrScheme name="Violet">
      <a:dk1>
        <a:sysClr val="windowText" lastClr="000000"/>
      </a:dk1>
      <a:lt1>
        <a:sysClr val="window" lastClr="FFFFFF"/>
      </a:lt1>
      <a:dk2>
        <a:srgbClr val="373545"/>
      </a:dk2>
      <a:lt2>
        <a:srgbClr val="DCD8DC"/>
      </a:lt2>
      <a:accent1>
        <a:srgbClr val="AD84C6"/>
      </a:accent1>
      <a:accent2>
        <a:srgbClr val="8784C7"/>
      </a:accent2>
      <a:accent3>
        <a:srgbClr val="5D739A"/>
      </a:accent3>
      <a:accent4>
        <a:srgbClr val="6997AF"/>
      </a:accent4>
      <a:accent5>
        <a:srgbClr val="84ACB6"/>
      </a:accent5>
      <a:accent6>
        <a:srgbClr val="6F8183"/>
      </a:accent6>
      <a:hlink>
        <a:srgbClr val="69A020"/>
      </a:hlink>
      <a:folHlink>
        <a:srgbClr val="8C8C8C"/>
      </a:folHlink>
    </a:clrScheme>
    <a:fontScheme name="Personalizado 1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Equidad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366886FE-CDF7-48B4-A8F2-45D19DE436E0}" vid="{373654BB-9A06-437F-ADB5-89B4FE0E016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 4_IBAA</Template>
  <TotalTime>2524</TotalTime>
  <Words>919</Words>
  <Application>Microsoft Office PowerPoint</Application>
  <PresentationFormat>On-screen Show (4:3)</PresentationFormat>
  <Paragraphs>175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Calibri</vt:lpstr>
      <vt:lpstr>Cambria Math</vt:lpstr>
      <vt:lpstr>Comic Sans MS</vt:lpstr>
      <vt:lpstr>Times New Roman</vt:lpstr>
      <vt:lpstr>Wingdings 2</vt:lpstr>
      <vt:lpstr>Theme1</vt:lpstr>
      <vt:lpstr>Introduction to Limits</vt:lpstr>
      <vt:lpstr>Limits of functions</vt:lpstr>
      <vt:lpstr>Limits of functions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Limits and convergence</dc:title>
  <dc:creator>Mathssupport</dc:creator>
  <cp:lastModifiedBy>Orlando Hurtado</cp:lastModifiedBy>
  <cp:revision>101</cp:revision>
  <dcterms:created xsi:type="dcterms:W3CDTF">2016-09-16T16:04:05Z</dcterms:created>
  <dcterms:modified xsi:type="dcterms:W3CDTF">2021-12-17T15:03:39Z</dcterms:modified>
</cp:coreProperties>
</file>