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82" r:id="rId3"/>
    <p:sldId id="301" r:id="rId4"/>
    <p:sldId id="268" r:id="rId5"/>
    <p:sldId id="272" r:id="rId6"/>
    <p:sldId id="284" r:id="rId7"/>
    <p:sldId id="283" r:id="rId8"/>
    <p:sldId id="285" r:id="rId9"/>
    <p:sldId id="299" r:id="rId10"/>
    <p:sldId id="300" r:id="rId11"/>
    <p:sldId id="302" r:id="rId12"/>
    <p:sldId id="29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  <a:srgbClr val="FF9933"/>
    <a:srgbClr val="DFFF85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24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30789-279C-44D4-B140-7691F063F3FD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BAC9E-AF3A-4776-B8F7-C8BDBE39A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80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55088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674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80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4396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273890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76534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691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29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78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5098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38390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6CA385-FDE7-4C8F-91A0-BD3B96448C0B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5F82826-6EA7-4504-8BD9-85EB649900D8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9415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6" Type="http://schemas.openxmlformats.org/officeDocument/2006/relationships/image" Target="../media/image310.png"/><Relationship Id="rId5" Type="http://schemas.openxmlformats.org/officeDocument/2006/relationships/image" Target="../media/image31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4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0.png"/><Relationship Id="rId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LO: To understand the concept </a:t>
            </a:r>
            <a:r>
              <a:rPr lang="en-US"/>
              <a:t>of limit.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Limits</a:t>
            </a:r>
            <a:endParaRPr lang="en-GB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DB83D704-E975-4441-AA27-A8CDD0B97BE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91FD2633-6162-487D-8980-E2FF34C8314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87EDFD-5574-4284-B306-5CC05041A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C9A2F-F83A-46AA-9401-3AA05E94DEC6}" type="datetime3">
              <a:rPr lang="en-GB" smtClean="0"/>
              <a:t>17 December, 2021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95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389196" y="1111060"/>
            <a:ext cx="1811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Find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F255313B-4C74-453F-B5D6-9629D9A82413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Analytically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32133A0-C11D-466B-A69E-AF7E69B92642}"/>
                  </a:ext>
                </a:extLst>
              </p:cNvPr>
              <p:cNvSpPr txBox="1"/>
              <p:nvPr/>
            </p:nvSpPr>
            <p:spPr>
              <a:xfrm>
                <a:off x="2680610" y="752783"/>
                <a:ext cx="1616405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→2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32133A0-C11D-466B-A69E-AF7E69B926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0610" y="752783"/>
                <a:ext cx="1616405" cy="6939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40 Rectángulo">
            <a:extLst>
              <a:ext uri="{FF2B5EF4-FFF2-40B4-BE49-F238E27FC236}">
                <a16:creationId xmlns:a16="http://schemas.microsoft.com/office/drawing/2014/main" id="{4CA321D4-5587-40C6-9578-88D6C1B6E636}"/>
              </a:ext>
            </a:extLst>
          </p:cNvPr>
          <p:cNvSpPr/>
          <p:nvPr/>
        </p:nvSpPr>
        <p:spPr>
          <a:xfrm>
            <a:off x="1843065" y="1557126"/>
            <a:ext cx="40935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Plug in the value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of </a:t>
            </a:r>
            <a:r>
              <a:rPr lang="en-US" sz="2400" i="1" dirty="0">
                <a:solidFill>
                  <a:schemeClr val="tx2"/>
                </a:solidFill>
                <a:cs typeface="Times New Roman" panose="02020603050405020304" pitchFamily="18" charset="0"/>
              </a:rPr>
              <a:t>x.</a:t>
            </a:r>
            <a:endParaRPr lang="en-GB" sz="2400" i="1" dirty="0">
              <a:cs typeface="Times New Roman" panose="02020603050405020304" pitchFamily="18" charset="0"/>
            </a:endParaRPr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C07B70BC-5346-4960-8475-473F2448BB4C}"/>
              </a:ext>
            </a:extLst>
          </p:cNvPr>
          <p:cNvSpPr txBox="1">
            <a:spLocks noChangeArrowheads="1"/>
          </p:cNvSpPr>
          <p:nvPr/>
        </p:nvSpPr>
        <p:spPr>
          <a:xfrm>
            <a:off x="575229" y="1439089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1: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FC0F822-679B-4276-A88D-0C4838EFED96}"/>
                  </a:ext>
                </a:extLst>
              </p:cNvPr>
              <p:cNvSpPr txBox="1"/>
              <p:nvPr/>
            </p:nvSpPr>
            <p:spPr>
              <a:xfrm>
                <a:off x="3031589" y="1972200"/>
                <a:ext cx="2904977" cy="8613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3(2)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2(2)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FC0F822-679B-4276-A88D-0C4838EFED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589" y="1972200"/>
                <a:ext cx="2904977" cy="8613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3953BED-6458-4F1A-8654-8E886AAE79A0}"/>
                  </a:ext>
                </a:extLst>
              </p:cNvPr>
              <p:cNvSpPr txBox="1"/>
              <p:nvPr/>
            </p:nvSpPr>
            <p:spPr>
              <a:xfrm>
                <a:off x="4772248" y="3600104"/>
                <a:ext cx="1637843" cy="7862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3953BED-6458-4F1A-8654-8E886AAE79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248" y="3600104"/>
                <a:ext cx="1637843" cy="7862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DCBCB72-5889-453F-840D-7AC34F3B2769}"/>
                  </a:ext>
                </a:extLst>
              </p:cNvPr>
              <p:cNvSpPr txBox="1"/>
              <p:nvPr/>
            </p:nvSpPr>
            <p:spPr>
              <a:xfrm>
                <a:off x="3088443" y="4435325"/>
                <a:ext cx="1470075" cy="792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2−2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DCBCB72-5889-453F-840D-7AC34F3B27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443" y="4435325"/>
                <a:ext cx="1470075" cy="7923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4B675B8-1637-4402-8F45-984A3739F5F3}"/>
                  </a:ext>
                </a:extLst>
              </p:cNvPr>
              <p:cNvSpPr txBox="1"/>
              <p:nvPr/>
            </p:nvSpPr>
            <p:spPr>
              <a:xfrm>
                <a:off x="5087655" y="1976019"/>
                <a:ext cx="990600" cy="792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4B675B8-1637-4402-8F45-984A3739F5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7655" y="1976019"/>
                <a:ext cx="990600" cy="79239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61BA856-9DB1-4E6C-A524-C97D78022153}"/>
                  </a:ext>
                </a:extLst>
              </p:cNvPr>
              <p:cNvSpPr txBox="1"/>
              <p:nvPr/>
            </p:nvSpPr>
            <p:spPr>
              <a:xfrm>
                <a:off x="1124682" y="2029510"/>
                <a:ext cx="1616404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→2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61BA856-9DB1-4E6C-A524-C97D78022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682" y="2029510"/>
                <a:ext cx="1616404" cy="69390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2AD6A6D9-24D2-4A8A-98AD-15294421890D}"/>
              </a:ext>
            </a:extLst>
          </p:cNvPr>
          <p:cNvSpPr txBox="1"/>
          <p:nvPr/>
        </p:nvSpPr>
        <p:spPr>
          <a:xfrm>
            <a:off x="301825" y="574757"/>
            <a:ext cx="1934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Example 3:</a:t>
            </a:r>
            <a:endParaRPr lang="en-GB" sz="2400" b="1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7" name="40 Rectángulo">
            <a:extLst>
              <a:ext uri="{FF2B5EF4-FFF2-40B4-BE49-F238E27FC236}">
                <a16:creationId xmlns:a16="http://schemas.microsoft.com/office/drawing/2014/main" id="{0D0426E9-A4F9-48EE-93CD-2060AA1C071E}"/>
              </a:ext>
            </a:extLst>
          </p:cNvPr>
          <p:cNvSpPr/>
          <p:nvPr/>
        </p:nvSpPr>
        <p:spPr>
          <a:xfrm>
            <a:off x="5093028" y="1557125"/>
            <a:ext cx="38258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Comic Sans MS" pitchFamily="66" charset="0"/>
              </a:rPr>
              <a:t>If undefined go to step 2</a:t>
            </a:r>
            <a:endParaRPr lang="en-GB" sz="2400" i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40 Rectángulo">
            <a:extLst>
              <a:ext uri="{FF2B5EF4-FFF2-40B4-BE49-F238E27FC236}">
                <a16:creationId xmlns:a16="http://schemas.microsoft.com/office/drawing/2014/main" id="{49966491-1AC0-4432-97EA-8E1AD5B789B7}"/>
              </a:ext>
            </a:extLst>
          </p:cNvPr>
          <p:cNvSpPr/>
          <p:nvPr/>
        </p:nvSpPr>
        <p:spPr>
          <a:xfrm>
            <a:off x="1843065" y="2813412"/>
            <a:ext cx="73009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Factor, rationalize or rewrite the function then simplify if possible and plug in the given value of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endParaRPr lang="en-GB" i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Rectangle 5">
            <a:extLst>
              <a:ext uri="{FF2B5EF4-FFF2-40B4-BE49-F238E27FC236}">
                <a16:creationId xmlns:a16="http://schemas.microsoft.com/office/drawing/2014/main" id="{523ABFC8-FAD6-4443-B8E0-587D235BAE10}"/>
              </a:ext>
            </a:extLst>
          </p:cNvPr>
          <p:cNvSpPr txBox="1">
            <a:spLocks noChangeArrowheads="1"/>
          </p:cNvSpPr>
          <p:nvPr/>
        </p:nvSpPr>
        <p:spPr>
          <a:xfrm>
            <a:off x="575230" y="2695375"/>
            <a:ext cx="1635796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2: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1A6F54F-66E0-4D39-829F-9F5CB67A41FD}"/>
              </a:ext>
            </a:extLst>
          </p:cNvPr>
          <p:cNvSpPr txBox="1"/>
          <p:nvPr/>
        </p:nvSpPr>
        <p:spPr>
          <a:xfrm>
            <a:off x="3820105" y="3596194"/>
            <a:ext cx="612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3</a:t>
            </a:r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3091709-7B7D-44D5-BC90-F71F4BAE2D00}"/>
              </a:ext>
            </a:extLst>
          </p:cNvPr>
          <p:cNvCxnSpPr/>
          <p:nvPr/>
        </p:nvCxnSpPr>
        <p:spPr>
          <a:xfrm>
            <a:off x="3552818" y="4029723"/>
            <a:ext cx="118872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736BB70-D6DF-42EB-901B-9C2E7CBAECC9}"/>
              </a:ext>
            </a:extLst>
          </p:cNvPr>
          <p:cNvSpPr txBox="1"/>
          <p:nvPr/>
        </p:nvSpPr>
        <p:spPr>
          <a:xfrm>
            <a:off x="3605832" y="3978075"/>
            <a:ext cx="375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 </a:t>
            </a:r>
            <a:endParaRPr lang="en-GB" sz="24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76D6EB6-15F5-44C9-B21D-AF4479060F96}"/>
              </a:ext>
            </a:extLst>
          </p:cNvPr>
          <p:cNvSpPr txBox="1"/>
          <p:nvPr/>
        </p:nvSpPr>
        <p:spPr>
          <a:xfrm>
            <a:off x="3827017" y="4007322"/>
            <a:ext cx="1079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 – </a:t>
            </a:r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2)</a:t>
            </a:r>
            <a:endParaRPr lang="en-GB" sz="24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31A3085-2663-41F3-B08F-A1F899B377E3}"/>
              </a:ext>
            </a:extLst>
          </p:cNvPr>
          <p:cNvSpPr txBox="1"/>
          <p:nvPr/>
        </p:nvSpPr>
        <p:spPr>
          <a:xfrm>
            <a:off x="152709" y="3690199"/>
            <a:ext cx="330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Factorising</a:t>
            </a:r>
            <a:r>
              <a:rPr lang="en-US" sz="18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 the denominator</a:t>
            </a:r>
            <a:endParaRPr lang="en-GB" sz="1800" dirty="0">
              <a:solidFill>
                <a:srgbClr val="FF66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5" name="40 Rectángulo">
            <a:extLst>
              <a:ext uri="{FF2B5EF4-FFF2-40B4-BE49-F238E27FC236}">
                <a16:creationId xmlns:a16="http://schemas.microsoft.com/office/drawing/2014/main" id="{A4DE42D2-6710-4C30-BA28-F0946F173681}"/>
              </a:ext>
            </a:extLst>
          </p:cNvPr>
          <p:cNvSpPr/>
          <p:nvPr/>
        </p:nvSpPr>
        <p:spPr>
          <a:xfrm>
            <a:off x="6035400" y="2231435"/>
            <a:ext cx="21793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B0F0"/>
                </a:solidFill>
                <a:latin typeface="Comic Sans MS" pitchFamily="66" charset="0"/>
              </a:rPr>
              <a:t>It is undefined</a:t>
            </a:r>
            <a:endParaRPr lang="en-GB" sz="1800" i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803511E-62B4-42A4-8195-73997E781C09}"/>
              </a:ext>
            </a:extLst>
          </p:cNvPr>
          <p:cNvSpPr txBox="1"/>
          <p:nvPr/>
        </p:nvSpPr>
        <p:spPr>
          <a:xfrm>
            <a:off x="3188871" y="3797056"/>
            <a:ext cx="447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=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BD269C2-215F-4674-BF3A-768F27CBB268}"/>
                  </a:ext>
                </a:extLst>
              </p:cNvPr>
              <p:cNvSpPr txBox="1"/>
              <p:nvPr/>
            </p:nvSpPr>
            <p:spPr>
              <a:xfrm>
                <a:off x="4433051" y="4435083"/>
                <a:ext cx="1470075" cy="792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BD269C2-215F-4674-BF3A-768F27CBB2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051" y="4435083"/>
                <a:ext cx="1470075" cy="79239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14DE30C-3F35-4C0D-998C-D40F24D7BD75}"/>
              </a:ext>
            </a:extLst>
          </p:cNvPr>
          <p:cNvCxnSpPr>
            <a:cxnSpLocks/>
          </p:cNvCxnSpPr>
          <p:nvPr/>
        </p:nvCxnSpPr>
        <p:spPr>
          <a:xfrm flipH="1">
            <a:off x="4038579" y="3785726"/>
            <a:ext cx="233858" cy="162249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4ACE6E0-3802-4BEA-BF3E-5FA780184273}"/>
              </a:ext>
            </a:extLst>
          </p:cNvPr>
          <p:cNvCxnSpPr>
            <a:cxnSpLocks/>
          </p:cNvCxnSpPr>
          <p:nvPr/>
        </p:nvCxnSpPr>
        <p:spPr>
          <a:xfrm flipH="1">
            <a:off x="3636542" y="4152252"/>
            <a:ext cx="237744" cy="16459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5A790447-A6F9-48D2-9BBE-63CFE96012F3}"/>
              </a:ext>
            </a:extLst>
          </p:cNvPr>
          <p:cNvSpPr txBox="1"/>
          <p:nvPr/>
        </p:nvSpPr>
        <p:spPr>
          <a:xfrm>
            <a:off x="152709" y="4052493"/>
            <a:ext cx="330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Simplifying</a:t>
            </a:r>
            <a:endParaRPr lang="en-GB" sz="1800" dirty="0">
              <a:solidFill>
                <a:srgbClr val="FF66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C08A065-E43D-4AED-9E04-98FCDE270B0A}"/>
              </a:ext>
            </a:extLst>
          </p:cNvPr>
          <p:cNvSpPr txBox="1"/>
          <p:nvPr/>
        </p:nvSpPr>
        <p:spPr>
          <a:xfrm>
            <a:off x="117810" y="4614703"/>
            <a:ext cx="330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Substituting </a:t>
            </a:r>
            <a:r>
              <a:rPr lang="en-US" sz="1800" i="1" dirty="0">
                <a:solidFill>
                  <a:srgbClr val="FF6600"/>
                </a:solidFill>
                <a:ea typeface="+mj-ea"/>
                <a:cs typeface="Times New Roman" panose="02020603050405020304" pitchFamily="18" charset="0"/>
              </a:rPr>
              <a:t>x</a:t>
            </a:r>
            <a:endParaRPr lang="en-GB" sz="1800" i="1" dirty="0">
              <a:solidFill>
                <a:srgbClr val="FF6600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4" name="40 Rectángulo">
            <a:extLst>
              <a:ext uri="{FF2B5EF4-FFF2-40B4-BE49-F238E27FC236}">
                <a16:creationId xmlns:a16="http://schemas.microsoft.com/office/drawing/2014/main" id="{CE49EED3-62D6-4386-8FB1-AFECA26D1B9B}"/>
              </a:ext>
            </a:extLst>
          </p:cNvPr>
          <p:cNvSpPr/>
          <p:nvPr/>
        </p:nvSpPr>
        <p:spPr>
          <a:xfrm>
            <a:off x="5321989" y="4552309"/>
            <a:ext cx="21793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B0F0"/>
                </a:solidFill>
                <a:latin typeface="Comic Sans MS" pitchFamily="66" charset="0"/>
              </a:rPr>
              <a:t>It is undefined</a:t>
            </a:r>
            <a:endParaRPr lang="en-GB" sz="1800" i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45" name="40 Rectángulo">
            <a:extLst>
              <a:ext uri="{FF2B5EF4-FFF2-40B4-BE49-F238E27FC236}">
                <a16:creationId xmlns:a16="http://schemas.microsoft.com/office/drawing/2014/main" id="{764F3D97-9C59-431A-904B-7916E0333C1B}"/>
              </a:ext>
            </a:extLst>
          </p:cNvPr>
          <p:cNvSpPr/>
          <p:nvPr/>
        </p:nvSpPr>
        <p:spPr>
          <a:xfrm>
            <a:off x="5251303" y="4872313"/>
            <a:ext cx="38258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Comic Sans MS" pitchFamily="66" charset="0"/>
              </a:rPr>
              <a:t>If undefined go to step 3</a:t>
            </a:r>
            <a:endParaRPr lang="en-GB" sz="2400" i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46" name="40 Rectángulo">
            <a:extLst>
              <a:ext uri="{FF2B5EF4-FFF2-40B4-BE49-F238E27FC236}">
                <a16:creationId xmlns:a16="http://schemas.microsoft.com/office/drawing/2014/main" id="{C038D8E6-15C2-4D34-8DAD-6E56EDE0BE44}"/>
              </a:ext>
            </a:extLst>
          </p:cNvPr>
          <p:cNvSpPr/>
          <p:nvPr/>
        </p:nvSpPr>
        <p:spPr>
          <a:xfrm>
            <a:off x="1648203" y="5320610"/>
            <a:ext cx="6878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Use another method to confirm non-existence of the limit if possible and plug in the given value of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endParaRPr lang="en-GB" i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47" name="Rectangle 5">
            <a:extLst>
              <a:ext uri="{FF2B5EF4-FFF2-40B4-BE49-F238E27FC236}">
                <a16:creationId xmlns:a16="http://schemas.microsoft.com/office/drawing/2014/main" id="{6308F031-BD6B-4B4D-9D81-05EE112CBC85}"/>
              </a:ext>
            </a:extLst>
          </p:cNvPr>
          <p:cNvSpPr txBox="1">
            <a:spLocks noChangeArrowheads="1"/>
          </p:cNvSpPr>
          <p:nvPr/>
        </p:nvSpPr>
        <p:spPr>
          <a:xfrm>
            <a:off x="380367" y="5202573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3: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531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24" grpId="0"/>
      <p:bldP spid="25" grpId="0"/>
      <p:bldP spid="26" grpId="0"/>
      <p:bldP spid="27" grpId="0"/>
      <p:bldP spid="17" grpId="0"/>
      <p:bldP spid="22" grpId="0"/>
      <p:bldP spid="28" grpId="0"/>
      <p:bldP spid="30" grpId="0"/>
      <p:bldP spid="32" grpId="0"/>
      <p:bldP spid="33" grpId="0"/>
      <p:bldP spid="35" grpId="0"/>
      <p:bldP spid="36" grpId="0"/>
      <p:bldP spid="37" grpId="0"/>
      <p:bldP spid="41" grpId="0"/>
      <p:bldP spid="42" grpId="0"/>
      <p:bldP spid="44" grpId="0"/>
      <p:bldP spid="45" grpId="0"/>
      <p:bldP spid="46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F255313B-4C74-453F-B5D6-9629D9A82413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Analytically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D6A6D9-24D2-4A8A-98AD-15294421890D}"/>
              </a:ext>
            </a:extLst>
          </p:cNvPr>
          <p:cNvSpPr txBox="1"/>
          <p:nvPr/>
        </p:nvSpPr>
        <p:spPr>
          <a:xfrm>
            <a:off x="301825" y="574757"/>
            <a:ext cx="1934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Example 3:</a:t>
            </a:r>
            <a:endParaRPr lang="en-GB" sz="2400" b="1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6" name="40 Rectángulo">
            <a:extLst>
              <a:ext uri="{FF2B5EF4-FFF2-40B4-BE49-F238E27FC236}">
                <a16:creationId xmlns:a16="http://schemas.microsoft.com/office/drawing/2014/main" id="{C038D8E6-15C2-4D34-8DAD-6E56EDE0BE44}"/>
              </a:ext>
            </a:extLst>
          </p:cNvPr>
          <p:cNvSpPr/>
          <p:nvPr/>
        </p:nvSpPr>
        <p:spPr>
          <a:xfrm>
            <a:off x="1774812" y="1036422"/>
            <a:ext cx="6878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Use another method to confirm non-existence of the limit if possible and plug in the given value of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endParaRPr lang="en-GB" i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47" name="Rectangle 5">
            <a:extLst>
              <a:ext uri="{FF2B5EF4-FFF2-40B4-BE49-F238E27FC236}">
                <a16:creationId xmlns:a16="http://schemas.microsoft.com/office/drawing/2014/main" id="{6308F031-BD6B-4B4D-9D81-05EE112CBC85}"/>
              </a:ext>
            </a:extLst>
          </p:cNvPr>
          <p:cNvSpPr txBox="1">
            <a:spLocks noChangeArrowheads="1"/>
          </p:cNvSpPr>
          <p:nvPr/>
        </p:nvSpPr>
        <p:spPr>
          <a:xfrm>
            <a:off x="506976" y="918385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3: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8" name="40 Rectángulo">
            <a:extLst>
              <a:ext uri="{FF2B5EF4-FFF2-40B4-BE49-F238E27FC236}">
                <a16:creationId xmlns:a16="http://schemas.microsoft.com/office/drawing/2014/main" id="{C0B16E53-FACA-4F68-B91D-4493734236D5}"/>
              </a:ext>
            </a:extLst>
          </p:cNvPr>
          <p:cNvSpPr/>
          <p:nvPr/>
        </p:nvSpPr>
        <p:spPr>
          <a:xfrm>
            <a:off x="590843" y="2123955"/>
            <a:ext cx="4079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If we sketch the graph of</a:t>
            </a:r>
            <a:r>
              <a:rPr lang="en-US" sz="2400" i="1" dirty="0">
                <a:solidFill>
                  <a:schemeClr val="tx2"/>
                </a:solidFill>
                <a:cs typeface="Times New Roman" panose="02020603050405020304" pitchFamily="18" charset="0"/>
              </a:rPr>
              <a:t>.</a:t>
            </a:r>
            <a:endParaRPr lang="en-GB" sz="2400" i="1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5CFA225-A248-41C3-8A2C-7CE3C4D8EAB4}"/>
                  </a:ext>
                </a:extLst>
              </p:cNvPr>
              <p:cNvSpPr txBox="1"/>
              <p:nvPr/>
            </p:nvSpPr>
            <p:spPr>
              <a:xfrm>
                <a:off x="4670475" y="1976315"/>
                <a:ext cx="2081852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5CFA225-A248-41C3-8A2C-7CE3C4D8EA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475" y="1976315"/>
                <a:ext cx="2081852" cy="6939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36DB37DA-89AA-4D25-B0AE-C23037D6753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2553" t="23716" r="37495" b="19815"/>
          <a:stretch/>
        </p:blipFill>
        <p:spPr>
          <a:xfrm>
            <a:off x="484193" y="2908193"/>
            <a:ext cx="3505139" cy="2785415"/>
          </a:xfrm>
          <a:prstGeom prst="rect">
            <a:avLst/>
          </a:prstGeom>
        </p:spPr>
      </p:pic>
      <p:sp>
        <p:nvSpPr>
          <p:cNvPr id="43" name="40 Rectángulo">
            <a:extLst>
              <a:ext uri="{FF2B5EF4-FFF2-40B4-BE49-F238E27FC236}">
                <a16:creationId xmlns:a16="http://schemas.microsoft.com/office/drawing/2014/main" id="{1180BAB8-3518-4A79-A82C-7616DFA57824}"/>
              </a:ext>
            </a:extLst>
          </p:cNvPr>
          <p:cNvSpPr/>
          <p:nvPr/>
        </p:nvSpPr>
        <p:spPr>
          <a:xfrm>
            <a:off x="4333342" y="2711208"/>
            <a:ext cx="4079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What do you notice?</a:t>
            </a:r>
            <a:endParaRPr lang="en-GB" sz="2400" i="1" dirty="0">
              <a:cs typeface="Times New Roman" panose="02020603050405020304" pitchFamily="18" charset="0"/>
            </a:endParaRPr>
          </a:p>
        </p:txBody>
      </p:sp>
      <p:sp>
        <p:nvSpPr>
          <p:cNvPr id="49" name="40 Rectángulo">
            <a:extLst>
              <a:ext uri="{FF2B5EF4-FFF2-40B4-BE49-F238E27FC236}">
                <a16:creationId xmlns:a16="http://schemas.microsoft.com/office/drawing/2014/main" id="{61CD901E-8791-4E39-8318-6F6FEEBE6941}"/>
              </a:ext>
            </a:extLst>
          </p:cNvPr>
          <p:cNvSpPr/>
          <p:nvPr/>
        </p:nvSpPr>
        <p:spPr>
          <a:xfrm>
            <a:off x="4333342" y="3149821"/>
            <a:ext cx="4079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As </a:t>
            </a:r>
            <a:r>
              <a:rPr lang="en-US" sz="2400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is approaching 2 from the left</a:t>
            </a:r>
            <a:endParaRPr lang="en-GB" i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50" name="40 Rectángulo">
            <a:extLst>
              <a:ext uri="{FF2B5EF4-FFF2-40B4-BE49-F238E27FC236}">
                <a16:creationId xmlns:a16="http://schemas.microsoft.com/office/drawing/2014/main" id="{897BC098-68C4-4BA9-BE61-92323D6D93C5}"/>
              </a:ext>
            </a:extLst>
          </p:cNvPr>
          <p:cNvSpPr/>
          <p:nvPr/>
        </p:nvSpPr>
        <p:spPr>
          <a:xfrm>
            <a:off x="4333342" y="4490551"/>
            <a:ext cx="4079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As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is approaching 2 from the right</a:t>
            </a:r>
            <a:endParaRPr lang="en-GB" i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F52DE8D-1A26-4CAE-8541-1478A2BA5FCC}"/>
                  </a:ext>
                </a:extLst>
              </p:cNvPr>
              <p:cNvSpPr txBox="1"/>
              <p:nvPr/>
            </p:nvSpPr>
            <p:spPr>
              <a:xfrm>
                <a:off x="4699533" y="3944731"/>
                <a:ext cx="1324121" cy="5731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lim>
                      </m:limLow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F52DE8D-1A26-4CAE-8541-1478A2BA5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533" y="3944731"/>
                <a:ext cx="1324121" cy="573106"/>
              </a:xfrm>
              <a:prstGeom prst="rect">
                <a:avLst/>
              </a:prstGeom>
              <a:blipFill>
                <a:blip r:embed="rId6"/>
                <a:stretch>
                  <a:fillRect r="-8295" b="-42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CFE07F90-7FFC-408D-9F3B-3408A9659973}"/>
              </a:ext>
            </a:extLst>
          </p:cNvPr>
          <p:cNvSpPr txBox="1"/>
          <p:nvPr/>
        </p:nvSpPr>
        <p:spPr>
          <a:xfrm>
            <a:off x="6281006" y="3932249"/>
            <a:ext cx="12056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cs typeface="Times New Roman" panose="02020603050405020304" pitchFamily="18" charset="0"/>
              </a:rPr>
              <a:t>= -∞</a:t>
            </a:r>
            <a:endParaRPr lang="en-GB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3EE5B81B-C78C-476C-977E-E0DC58F7830F}"/>
                  </a:ext>
                </a:extLst>
              </p:cNvPr>
              <p:cNvSpPr txBox="1"/>
              <p:nvPr/>
            </p:nvSpPr>
            <p:spPr>
              <a:xfrm>
                <a:off x="4662078" y="5259794"/>
                <a:ext cx="1324121" cy="5831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lim>
                      </m:limLow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3EE5B81B-C78C-476C-977E-E0DC58F783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2078" y="5259794"/>
                <a:ext cx="1324121" cy="583108"/>
              </a:xfrm>
              <a:prstGeom prst="rect">
                <a:avLst/>
              </a:prstGeom>
              <a:blipFill>
                <a:blip r:embed="rId7"/>
                <a:stretch>
                  <a:fillRect r="-8295" b="-4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>
            <a:extLst>
              <a:ext uri="{FF2B5EF4-FFF2-40B4-BE49-F238E27FC236}">
                <a16:creationId xmlns:a16="http://schemas.microsoft.com/office/drawing/2014/main" id="{21717A46-3427-4E0F-98CC-022F6F009CEF}"/>
              </a:ext>
            </a:extLst>
          </p:cNvPr>
          <p:cNvSpPr txBox="1"/>
          <p:nvPr/>
        </p:nvSpPr>
        <p:spPr>
          <a:xfrm>
            <a:off x="6243551" y="5247312"/>
            <a:ext cx="12056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cs typeface="Times New Roman" panose="02020603050405020304" pitchFamily="18" charset="0"/>
              </a:rPr>
              <a:t>= ∞</a:t>
            </a:r>
            <a:endParaRPr lang="en-GB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633CD27-995B-43F0-BCC7-6C4BE20380CF}"/>
                  </a:ext>
                </a:extLst>
              </p:cNvPr>
              <p:cNvSpPr txBox="1"/>
              <p:nvPr/>
            </p:nvSpPr>
            <p:spPr>
              <a:xfrm>
                <a:off x="599849" y="5905786"/>
                <a:ext cx="1324121" cy="5731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lim>
                      </m:limLow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633CD27-995B-43F0-BCC7-6C4BE20380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849" y="5905786"/>
                <a:ext cx="1324121" cy="573106"/>
              </a:xfrm>
              <a:prstGeom prst="rect">
                <a:avLst/>
              </a:prstGeom>
              <a:blipFill>
                <a:blip r:embed="rId8"/>
                <a:stretch>
                  <a:fillRect r="-8257" b="-31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7C716B5-5E2D-48BC-9F08-9FECE4E1BDC5}"/>
                  </a:ext>
                </a:extLst>
              </p:cNvPr>
              <p:cNvSpPr txBox="1"/>
              <p:nvPr/>
            </p:nvSpPr>
            <p:spPr>
              <a:xfrm>
                <a:off x="2020506" y="5895784"/>
                <a:ext cx="1324121" cy="5831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lim>
                      </m:limLow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7C716B5-5E2D-48BC-9F08-9FECE4E1BD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0506" y="5895784"/>
                <a:ext cx="1324121" cy="583108"/>
              </a:xfrm>
              <a:prstGeom prst="rect">
                <a:avLst/>
              </a:prstGeom>
              <a:blipFill>
                <a:blip r:embed="rId9"/>
                <a:stretch>
                  <a:fillRect r="-8257"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>
            <a:extLst>
              <a:ext uri="{FF2B5EF4-FFF2-40B4-BE49-F238E27FC236}">
                <a16:creationId xmlns:a16="http://schemas.microsoft.com/office/drawing/2014/main" id="{9B3D13D7-7E7F-4BF7-8ADE-3E1256570798}"/>
              </a:ext>
            </a:extLst>
          </p:cNvPr>
          <p:cNvSpPr txBox="1"/>
          <p:nvPr/>
        </p:nvSpPr>
        <p:spPr>
          <a:xfrm>
            <a:off x="1850588" y="5894709"/>
            <a:ext cx="5905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cs typeface="Times New Roman" panose="02020603050405020304" pitchFamily="18" charset="0"/>
              </a:rPr>
              <a:t>≠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58" name="40 Rectángulo">
            <a:extLst>
              <a:ext uri="{FF2B5EF4-FFF2-40B4-BE49-F238E27FC236}">
                <a16:creationId xmlns:a16="http://schemas.microsoft.com/office/drawing/2014/main" id="{6F2AB44D-3311-42C2-8CFD-83767D1CA219}"/>
              </a:ext>
            </a:extLst>
          </p:cNvPr>
          <p:cNvSpPr/>
          <p:nvPr/>
        </p:nvSpPr>
        <p:spPr>
          <a:xfrm>
            <a:off x="7071581" y="5972508"/>
            <a:ext cx="13241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DNE</a:t>
            </a:r>
            <a:endParaRPr lang="en-GB" sz="2400" i="1" dirty="0"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090F6D2-E0C0-4F41-BBB9-643754F0D736}"/>
              </a:ext>
            </a:extLst>
          </p:cNvPr>
          <p:cNvCxnSpPr>
            <a:cxnSpLocks/>
          </p:cNvCxnSpPr>
          <p:nvPr/>
        </p:nvCxnSpPr>
        <p:spPr>
          <a:xfrm flipV="1">
            <a:off x="484193" y="4166384"/>
            <a:ext cx="1564022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11EF5B8E-5456-4BC1-8301-191E4E8E00C1}"/>
              </a:ext>
            </a:extLst>
          </p:cNvPr>
          <p:cNvCxnSpPr>
            <a:cxnSpLocks/>
          </p:cNvCxnSpPr>
          <p:nvPr/>
        </p:nvCxnSpPr>
        <p:spPr>
          <a:xfrm flipV="1">
            <a:off x="2734152" y="4490551"/>
            <a:ext cx="1188720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59B61EA-CD18-4073-A1E5-1E26B9BC2B8C}"/>
              </a:ext>
            </a:extLst>
          </p:cNvPr>
          <p:cNvCxnSpPr>
            <a:cxnSpLocks/>
          </p:cNvCxnSpPr>
          <p:nvPr/>
        </p:nvCxnSpPr>
        <p:spPr>
          <a:xfrm>
            <a:off x="2445443" y="5650037"/>
            <a:ext cx="0" cy="117879"/>
          </a:xfrm>
          <a:prstGeom prst="straightConnector1">
            <a:avLst/>
          </a:prstGeom>
          <a:ln w="349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A321ADF-1664-414B-BED5-E3780CDFA351}"/>
              </a:ext>
            </a:extLst>
          </p:cNvPr>
          <p:cNvCxnSpPr>
            <a:cxnSpLocks/>
          </p:cNvCxnSpPr>
          <p:nvPr/>
        </p:nvCxnSpPr>
        <p:spPr>
          <a:xfrm>
            <a:off x="2577711" y="2822138"/>
            <a:ext cx="0" cy="91440"/>
          </a:xfrm>
          <a:prstGeom prst="straightConnector1">
            <a:avLst/>
          </a:prstGeom>
          <a:ln w="34925"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40 Rectángulo">
            <a:extLst>
              <a:ext uri="{FF2B5EF4-FFF2-40B4-BE49-F238E27FC236}">
                <a16:creationId xmlns:a16="http://schemas.microsoft.com/office/drawing/2014/main" id="{92BECD14-B83F-40F3-B874-133655507972}"/>
              </a:ext>
            </a:extLst>
          </p:cNvPr>
          <p:cNvSpPr/>
          <p:nvPr/>
        </p:nvSpPr>
        <p:spPr>
          <a:xfrm>
            <a:off x="5549124" y="3522201"/>
            <a:ext cx="2515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is going to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-∞</a:t>
            </a:r>
            <a:endParaRPr lang="en-GB" i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29" name="40 Rectángulo">
            <a:extLst>
              <a:ext uri="{FF2B5EF4-FFF2-40B4-BE49-F238E27FC236}">
                <a16:creationId xmlns:a16="http://schemas.microsoft.com/office/drawing/2014/main" id="{474D2174-3BE7-4254-8E00-181450482089}"/>
              </a:ext>
            </a:extLst>
          </p:cNvPr>
          <p:cNvSpPr/>
          <p:nvPr/>
        </p:nvSpPr>
        <p:spPr>
          <a:xfrm>
            <a:off x="5711401" y="4851365"/>
            <a:ext cx="26303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is going to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+∞</a:t>
            </a:r>
            <a:endParaRPr lang="en-GB" i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629CB4B-9C73-4067-B89D-723D16DC398A}"/>
              </a:ext>
            </a:extLst>
          </p:cNvPr>
          <p:cNvSpPr txBox="1"/>
          <p:nvPr/>
        </p:nvSpPr>
        <p:spPr>
          <a:xfrm>
            <a:off x="2375989" y="4326300"/>
            <a:ext cx="3723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A52980F-B2EA-4A59-8B14-FD69D7AEB9A6}"/>
              </a:ext>
            </a:extLst>
          </p:cNvPr>
          <p:cNvSpPr/>
          <p:nvPr/>
        </p:nvSpPr>
        <p:spPr>
          <a:xfrm>
            <a:off x="2496312" y="4291756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240F2C8-80DC-4818-A1C0-77CA0B33A485}"/>
              </a:ext>
            </a:extLst>
          </p:cNvPr>
          <p:cNvSpPr txBox="1"/>
          <p:nvPr/>
        </p:nvSpPr>
        <p:spPr>
          <a:xfrm>
            <a:off x="3424913" y="5915489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the limit does not exist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010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0" grpId="0"/>
      <p:bldP spid="43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28" grpId="0"/>
      <p:bldP spid="29" grpId="0"/>
      <p:bldP spid="31" grpId="0"/>
      <p:bldP spid="7" grpId="0" animBg="1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97371" y="152799"/>
            <a:ext cx="8229600" cy="49212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</a:t>
            </a:r>
          </a:p>
        </p:txBody>
      </p:sp>
      <p:sp>
        <p:nvSpPr>
          <p:cNvPr id="5" name="40 Rectángulo"/>
          <p:cNvSpPr/>
          <p:nvPr/>
        </p:nvSpPr>
        <p:spPr>
          <a:xfrm>
            <a:off x="491580" y="3025250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If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) does not become close to a fixed value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we say that the limit does not exist</a:t>
            </a:r>
            <a:endParaRPr lang="en-GB" sz="2400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598190" y="757420"/>
            <a:ext cx="8229054" cy="819805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You can think of a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limit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as a way of describing the output of a function as the input gets closer to a certain value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597644" y="1802216"/>
            <a:ext cx="8229600" cy="105142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                   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Means that as the value of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becomes closer to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(from either side), the function,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),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becomes close to a fixed value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597371" y="3856247"/>
            <a:ext cx="8229600" cy="49517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You can use a GDC to help find the limit of a function.</a:t>
            </a:r>
            <a:endParaRPr lang="en-US" sz="2400" dirty="0">
              <a:solidFill>
                <a:schemeClr val="tx2"/>
              </a:solidFill>
              <a:latin typeface="Comic Sans MS" pitchFamily="66" charset="0"/>
              <a:sym typeface="Symbol"/>
            </a:endParaRPr>
          </a:p>
        </p:txBody>
      </p:sp>
      <p:sp>
        <p:nvSpPr>
          <p:cNvPr id="12" name="40 Rectángulo"/>
          <p:cNvSpPr/>
          <p:nvPr/>
        </p:nvSpPr>
        <p:spPr>
          <a:xfrm>
            <a:off x="846421" y="4397191"/>
            <a:ext cx="79805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Graphically: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You can graph the function and examine the values of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)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near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.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97371" y="1674133"/>
                <a:ext cx="1745991" cy="4807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lim>
                          </m:limLow>
                        </m:fName>
                        <m:e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)=</m:t>
                          </m:r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371" y="1674133"/>
                <a:ext cx="1745991" cy="480773"/>
              </a:xfrm>
              <a:prstGeom prst="rect">
                <a:avLst/>
              </a:prstGeom>
              <a:blipFill rotWithShape="0">
                <a:blip r:embed="rId3"/>
                <a:stretch>
                  <a:fillRect l="-3147" r="-3497" b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40 Rectángulo"/>
          <p:cNvSpPr/>
          <p:nvPr/>
        </p:nvSpPr>
        <p:spPr>
          <a:xfrm>
            <a:off x="846421" y="5182420"/>
            <a:ext cx="79805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Numerically: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You can make a table of values and examine the values of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)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near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.</a:t>
            </a:r>
            <a:endParaRPr lang="en-GB" sz="2400" dirty="0"/>
          </a:p>
        </p:txBody>
      </p:sp>
      <p:sp>
        <p:nvSpPr>
          <p:cNvPr id="10" name="Rectangle 9">
            <a:hlinkClick r:id="rId4"/>
            <a:extLst>
              <a:ext uri="{FF2B5EF4-FFF2-40B4-BE49-F238E27FC236}">
                <a16:creationId xmlns:a16="http://schemas.microsoft.com/office/drawing/2014/main" id="{368753AC-1D1A-45CD-9AD6-9EED124824D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4"/>
            <a:extLst>
              <a:ext uri="{FF2B5EF4-FFF2-40B4-BE49-F238E27FC236}">
                <a16:creationId xmlns:a16="http://schemas.microsoft.com/office/drawing/2014/main" id="{8F6A7FD1-1BAC-42BF-821B-E7546EEECE6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394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97371" y="152799"/>
            <a:ext cx="8229600" cy="49212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</a:t>
            </a:r>
          </a:p>
        </p:txBody>
      </p:sp>
      <p:sp>
        <p:nvSpPr>
          <p:cNvPr id="5" name="40 Rectángulo"/>
          <p:cNvSpPr/>
          <p:nvPr/>
        </p:nvSpPr>
        <p:spPr>
          <a:xfrm>
            <a:off x="492126" y="3429000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Since its denominator is zero when 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1, 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(1) is undefined; however, its limit at 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 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1 exists</a:t>
            </a:r>
            <a:endParaRPr lang="en-GB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92126" y="777654"/>
            <a:ext cx="8229054" cy="108406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r>
              <a:rPr lang="en-US" b="0" i="0" dirty="0">
                <a:solidFill>
                  <a:schemeClr val="tx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limit allows us to examine the tendency of a function around a given point even when the function is not defined at the point. Let us look at the function below.</a:t>
            </a:r>
            <a:endParaRPr lang="en-GB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368753AC-1D1A-45CD-9AD6-9EED124824D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8F6A7FD1-1BAC-42BF-821B-E7546EEECE6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CECCF12-70DA-4311-9892-E83359589502}"/>
                  </a:ext>
                </a:extLst>
              </p:cNvPr>
              <p:cNvSpPr txBox="1"/>
              <p:nvPr/>
            </p:nvSpPr>
            <p:spPr>
              <a:xfrm>
                <a:off x="3616962" y="2274774"/>
                <a:ext cx="1910075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)=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CECCF12-70DA-4311-9892-E833595895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962" y="2274774"/>
                <a:ext cx="1910075" cy="7411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EE3C5DE-C2ED-4945-8259-D3C785DE31C4}"/>
                  </a:ext>
                </a:extLst>
              </p:cNvPr>
              <p:cNvSpPr txBox="1"/>
              <p:nvPr/>
            </p:nvSpPr>
            <p:spPr>
              <a:xfrm>
                <a:off x="3888860" y="4436833"/>
                <a:ext cx="143558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EE3C5DE-C2ED-4945-8259-D3C785DE3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860" y="4436833"/>
                <a:ext cx="1435586" cy="7411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5">
            <a:extLst>
              <a:ext uri="{FF2B5EF4-FFF2-40B4-BE49-F238E27FC236}">
                <a16:creationId xmlns:a16="http://schemas.microsoft.com/office/drawing/2014/main" id="{3172A504-B58E-4486-BDD3-BB088F079961}"/>
              </a:ext>
            </a:extLst>
          </p:cNvPr>
          <p:cNvSpPr txBox="1">
            <a:spLocks noChangeArrowheads="1"/>
          </p:cNvSpPr>
          <p:nvPr/>
        </p:nvSpPr>
        <p:spPr>
          <a:xfrm>
            <a:off x="597371" y="5504069"/>
            <a:ext cx="8229600" cy="490873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We read: The limit as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is approaching to 1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of the function</a:t>
            </a:r>
            <a:endParaRPr lang="en-US" sz="2400" i="1" dirty="0">
              <a:solidFill>
                <a:schemeClr val="tx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094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0 Rectángulo"/>
          <p:cNvSpPr/>
          <p:nvPr/>
        </p:nvSpPr>
        <p:spPr>
          <a:xfrm>
            <a:off x="328152" y="3800115"/>
            <a:ext cx="8563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We want to see the value of the function as </a:t>
            </a:r>
            <a:r>
              <a:rPr lang="en-US" sz="2400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approaches 1</a:t>
            </a:r>
            <a:endParaRPr lang="en-GB" sz="2400" dirty="0"/>
          </a:p>
        </p:txBody>
      </p:sp>
      <p:sp>
        <p:nvSpPr>
          <p:cNvPr id="13" name="Rectangle 12"/>
          <p:cNvSpPr/>
          <p:nvPr/>
        </p:nvSpPr>
        <p:spPr>
          <a:xfrm>
            <a:off x="499929" y="2876723"/>
            <a:ext cx="1097280" cy="27432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02702" y="3153273"/>
            <a:ext cx="1097280" cy="5486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42405" y="3144137"/>
                <a:ext cx="1012328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405" y="3144137"/>
                <a:ext cx="1012328" cy="494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824182" y="2827665"/>
            <a:ext cx="320922" cy="274320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/>
          </a:p>
        </p:txBody>
      </p:sp>
      <p:sp>
        <p:nvSpPr>
          <p:cNvPr id="17" name="Rectangle 16"/>
          <p:cNvSpPr/>
          <p:nvPr/>
        </p:nvSpPr>
        <p:spPr>
          <a:xfrm>
            <a:off x="1600150" y="2875396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9" name="Rectangle 18"/>
          <p:cNvSpPr/>
          <p:nvPr/>
        </p:nvSpPr>
        <p:spPr>
          <a:xfrm>
            <a:off x="2342456" y="2876723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0" name="Rectangle 19"/>
          <p:cNvSpPr/>
          <p:nvPr/>
        </p:nvSpPr>
        <p:spPr>
          <a:xfrm>
            <a:off x="3073454" y="2876723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1" name="Rectangle 20"/>
          <p:cNvSpPr/>
          <p:nvPr/>
        </p:nvSpPr>
        <p:spPr>
          <a:xfrm>
            <a:off x="3807182" y="2874531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2" name="Rectangle 21"/>
          <p:cNvSpPr/>
          <p:nvPr/>
        </p:nvSpPr>
        <p:spPr>
          <a:xfrm>
            <a:off x="6731728" y="2876723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3" name="Rectangle 22"/>
          <p:cNvSpPr/>
          <p:nvPr/>
        </p:nvSpPr>
        <p:spPr>
          <a:xfrm>
            <a:off x="4534016" y="288163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4" name="Rectangle 23"/>
          <p:cNvSpPr/>
          <p:nvPr/>
        </p:nvSpPr>
        <p:spPr>
          <a:xfrm>
            <a:off x="5266726" y="288163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5" name="Rectangle 24"/>
          <p:cNvSpPr/>
          <p:nvPr/>
        </p:nvSpPr>
        <p:spPr>
          <a:xfrm>
            <a:off x="5998246" y="2876723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6" name="Rectangle 25"/>
          <p:cNvSpPr/>
          <p:nvPr/>
        </p:nvSpPr>
        <p:spPr>
          <a:xfrm>
            <a:off x="1595868" y="315104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340646" y="315327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072166" y="315327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803686" y="315327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535206" y="315327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266726" y="3155830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998246" y="315327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6729766" y="315327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461286" y="2878953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5" name="Rectangle 34"/>
          <p:cNvSpPr/>
          <p:nvPr/>
        </p:nvSpPr>
        <p:spPr>
          <a:xfrm>
            <a:off x="7461286" y="315327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1725914" y="2905382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0.8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424516" y="2905382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0.9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87205" y="2906971"/>
            <a:ext cx="665567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0.99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803201" y="2908662"/>
            <a:ext cx="806631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0.999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767544" y="2905382"/>
            <a:ext cx="288862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1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299877" y="2888103"/>
            <a:ext cx="73289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1.001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106945" y="2891383"/>
            <a:ext cx="591829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1.01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851723" y="2888103"/>
            <a:ext cx="45076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1.1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607798" y="2894663"/>
            <a:ext cx="48763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1.2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076245" y="2056851"/>
                <a:ext cx="1457771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6245" y="2056851"/>
                <a:ext cx="1457771" cy="5557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319822" y="1498209"/>
            <a:ext cx="8454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Now, using your calculator, complete the table of values for the function: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7" name="Rectangle 46">
            <a:hlinkClick r:id="rId5"/>
            <a:extLst>
              <a:ext uri="{FF2B5EF4-FFF2-40B4-BE49-F238E27FC236}">
                <a16:creationId xmlns:a16="http://schemas.microsoft.com/office/drawing/2014/main" id="{12AC7CF6-24C4-46C3-B6E7-0131382930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hlinkClick r:id="rId5"/>
            <a:extLst>
              <a:ext uri="{FF2B5EF4-FFF2-40B4-BE49-F238E27FC236}">
                <a16:creationId xmlns:a16="http://schemas.microsoft.com/office/drawing/2014/main" id="{F79A30A3-CA31-4EBA-B1B2-75CF3E819F6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">
            <a:extLst>
              <a:ext uri="{FF2B5EF4-FFF2-40B4-BE49-F238E27FC236}">
                <a16:creationId xmlns:a16="http://schemas.microsoft.com/office/drawing/2014/main" id="{2220060B-B5FA-43C0-BDFD-5CA61B73EF5C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Numerically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3739944-D6F9-4AEB-90E2-631EEDE9108F}"/>
                  </a:ext>
                </a:extLst>
              </p:cNvPr>
              <p:cNvSpPr txBox="1"/>
              <p:nvPr/>
            </p:nvSpPr>
            <p:spPr>
              <a:xfrm>
                <a:off x="3896133" y="549861"/>
                <a:ext cx="143558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3739944-D6F9-4AEB-90E2-631EEDE910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6133" y="549861"/>
                <a:ext cx="1435586" cy="7411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">
            <a:extLst>
              <a:ext uri="{FF2B5EF4-FFF2-40B4-BE49-F238E27FC236}">
                <a16:creationId xmlns:a16="http://schemas.microsoft.com/office/drawing/2014/main" id="{54920DE5-49C9-426E-8867-0E6B6DE57022}"/>
              </a:ext>
            </a:extLst>
          </p:cNvPr>
          <p:cNvSpPr txBox="1">
            <a:spLocks noChangeArrowheads="1"/>
          </p:cNvSpPr>
          <p:nvPr/>
        </p:nvSpPr>
        <p:spPr>
          <a:xfrm>
            <a:off x="2865756" y="679952"/>
            <a:ext cx="987016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Find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775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 animBg="1"/>
      <p:bldP spid="14" grpId="0" animBg="1"/>
      <p:bldP spid="15" grpId="0"/>
      <p:bldP spid="16" grpId="0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6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469204" y="3291733"/>
            <a:ext cx="862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  <a:latin typeface="Comic Sans MS" pitchFamily="66" charset="0"/>
              </a:rPr>
              <a:t>undef</a:t>
            </a:r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.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689158" y="3333144"/>
            <a:ext cx="48763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1.8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437487" y="3342160"/>
            <a:ext cx="48763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1.9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152612" y="3342160"/>
            <a:ext cx="628698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1.99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785913" y="3339968"/>
            <a:ext cx="76976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1.999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246646" y="3339968"/>
            <a:ext cx="76976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2.001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045158" y="3333143"/>
            <a:ext cx="628698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2.01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776678" y="3333142"/>
            <a:ext cx="48763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2.1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552697" y="3333141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2.2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-1168" y="2454835"/>
            <a:ext cx="3510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omic Sans MS" pitchFamily="66" charset="0"/>
              </a:rPr>
              <a:t>approaching 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x </a:t>
            </a:r>
            <a:r>
              <a:rPr lang="en-US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= 1</a:t>
            </a:r>
            <a:r>
              <a:rPr lang="en-US" sz="1800" dirty="0">
                <a:solidFill>
                  <a:srgbClr val="FF6600"/>
                </a:solidFill>
                <a:latin typeface="Comic Sans MS" pitchFamily="66" charset="0"/>
              </a:rPr>
              <a:t> from the left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529975" y="2431566"/>
            <a:ext cx="3637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omic Sans MS" pitchFamily="66" charset="0"/>
              </a:rPr>
              <a:t>approaching 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x </a:t>
            </a:r>
            <a:r>
              <a:rPr lang="en-US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= 1</a:t>
            </a:r>
            <a:r>
              <a:rPr lang="en-US" sz="1800" dirty="0">
                <a:solidFill>
                  <a:srgbClr val="FF6600"/>
                </a:solidFill>
                <a:latin typeface="Comic Sans MS" pitchFamily="66" charset="0"/>
              </a:rPr>
              <a:t> from the right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68" name="Rectangle 67">
            <a:hlinkClick r:id="rId3"/>
            <a:extLst>
              <a:ext uri="{FF2B5EF4-FFF2-40B4-BE49-F238E27FC236}">
                <a16:creationId xmlns:a16="http://schemas.microsoft.com/office/drawing/2014/main" id="{40B32001-FE74-40BD-A058-42EAA581A6E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>
            <a:hlinkClick r:id="rId3"/>
            <a:extLst>
              <a:ext uri="{FF2B5EF4-FFF2-40B4-BE49-F238E27FC236}">
                <a16:creationId xmlns:a16="http://schemas.microsoft.com/office/drawing/2014/main" id="{D3D18231-2FCF-4F43-8EBF-5D5925E525B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5">
            <a:extLst>
              <a:ext uri="{FF2B5EF4-FFF2-40B4-BE49-F238E27FC236}">
                <a16:creationId xmlns:a16="http://schemas.microsoft.com/office/drawing/2014/main" id="{3D327D2B-BF34-4860-BA4E-4A9833264858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Numerically</a:t>
            </a:r>
          </a:p>
        </p:txBody>
      </p:sp>
      <p:sp>
        <p:nvSpPr>
          <p:cNvPr id="98" name="40 Rectángulo">
            <a:extLst>
              <a:ext uri="{FF2B5EF4-FFF2-40B4-BE49-F238E27FC236}">
                <a16:creationId xmlns:a16="http://schemas.microsoft.com/office/drawing/2014/main" id="{210E0B8B-2A8A-4A87-AF7D-F646A377565A}"/>
              </a:ext>
            </a:extLst>
          </p:cNvPr>
          <p:cNvSpPr/>
          <p:nvPr/>
        </p:nvSpPr>
        <p:spPr>
          <a:xfrm>
            <a:off x="329184" y="3803904"/>
            <a:ext cx="8563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We want to see the value of the function as </a:t>
            </a:r>
            <a:r>
              <a:rPr lang="en-US" sz="2400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approaches 1</a:t>
            </a:r>
            <a:endParaRPr lang="en-GB" sz="2400" dirty="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5DC6C6B-6F74-4CB7-BFA7-62FD9CEC461B}"/>
              </a:ext>
            </a:extLst>
          </p:cNvPr>
          <p:cNvSpPr/>
          <p:nvPr/>
        </p:nvSpPr>
        <p:spPr>
          <a:xfrm>
            <a:off x="499929" y="2876723"/>
            <a:ext cx="1097280" cy="27432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F17783B6-B6AC-44EF-8AB6-5CCB4FCC6F52}"/>
              </a:ext>
            </a:extLst>
          </p:cNvPr>
          <p:cNvSpPr/>
          <p:nvPr/>
        </p:nvSpPr>
        <p:spPr>
          <a:xfrm>
            <a:off x="502702" y="3153273"/>
            <a:ext cx="1097280" cy="5486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38AB9F0A-A90C-4640-B067-482CAB49A797}"/>
                  </a:ext>
                </a:extLst>
              </p:cNvPr>
              <p:cNvSpPr txBox="1"/>
              <p:nvPr/>
            </p:nvSpPr>
            <p:spPr>
              <a:xfrm>
                <a:off x="542405" y="3144137"/>
                <a:ext cx="1012328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38AB9F0A-A90C-4640-B067-482CAB49A7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405" y="3144137"/>
                <a:ext cx="1012328" cy="494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Rectangle 105">
            <a:extLst>
              <a:ext uri="{FF2B5EF4-FFF2-40B4-BE49-F238E27FC236}">
                <a16:creationId xmlns:a16="http://schemas.microsoft.com/office/drawing/2014/main" id="{F3A94BA7-B15F-45E6-A772-46F08E93893D}"/>
              </a:ext>
            </a:extLst>
          </p:cNvPr>
          <p:cNvSpPr/>
          <p:nvPr/>
        </p:nvSpPr>
        <p:spPr>
          <a:xfrm>
            <a:off x="824182" y="2827665"/>
            <a:ext cx="320922" cy="274320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004C396E-3899-4A61-9A4C-B930A484C62B}"/>
              </a:ext>
            </a:extLst>
          </p:cNvPr>
          <p:cNvSpPr/>
          <p:nvPr/>
        </p:nvSpPr>
        <p:spPr>
          <a:xfrm>
            <a:off x="1600150" y="2875396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E734824B-CA1C-4F65-9E88-E5C87A62DB65}"/>
              </a:ext>
            </a:extLst>
          </p:cNvPr>
          <p:cNvSpPr/>
          <p:nvPr/>
        </p:nvSpPr>
        <p:spPr>
          <a:xfrm>
            <a:off x="2342456" y="2876723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75EEF13F-DB8B-4FCA-ABAE-4867430C5857}"/>
              </a:ext>
            </a:extLst>
          </p:cNvPr>
          <p:cNvSpPr/>
          <p:nvPr/>
        </p:nvSpPr>
        <p:spPr>
          <a:xfrm>
            <a:off x="3073454" y="2876723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69795BD-334B-49BF-AE9C-063DDE9F31CD}"/>
              </a:ext>
            </a:extLst>
          </p:cNvPr>
          <p:cNvSpPr/>
          <p:nvPr/>
        </p:nvSpPr>
        <p:spPr>
          <a:xfrm>
            <a:off x="3807182" y="2874531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F51E5C7E-E828-4CAC-A878-ADA1E791C6EC}"/>
              </a:ext>
            </a:extLst>
          </p:cNvPr>
          <p:cNvSpPr/>
          <p:nvPr/>
        </p:nvSpPr>
        <p:spPr>
          <a:xfrm>
            <a:off x="6731728" y="2876723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C0E409F0-8E16-46A2-BE66-2D6F574A5161}"/>
              </a:ext>
            </a:extLst>
          </p:cNvPr>
          <p:cNvSpPr/>
          <p:nvPr/>
        </p:nvSpPr>
        <p:spPr>
          <a:xfrm>
            <a:off x="4534016" y="288163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C4F95727-2E78-4E68-B962-4A855E565B78}"/>
              </a:ext>
            </a:extLst>
          </p:cNvPr>
          <p:cNvSpPr/>
          <p:nvPr/>
        </p:nvSpPr>
        <p:spPr>
          <a:xfrm>
            <a:off x="5266726" y="2881634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C9E97C8-705A-4E48-8A9D-6B64DAE28242}"/>
              </a:ext>
            </a:extLst>
          </p:cNvPr>
          <p:cNvSpPr/>
          <p:nvPr/>
        </p:nvSpPr>
        <p:spPr>
          <a:xfrm>
            <a:off x="5998246" y="2876723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E7DE3630-1DE4-4106-A721-F9612BD1563A}"/>
              </a:ext>
            </a:extLst>
          </p:cNvPr>
          <p:cNvSpPr/>
          <p:nvPr/>
        </p:nvSpPr>
        <p:spPr>
          <a:xfrm>
            <a:off x="1595868" y="315104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114D141F-43AD-4E45-A966-439EF4CC2519}"/>
              </a:ext>
            </a:extLst>
          </p:cNvPr>
          <p:cNvSpPr/>
          <p:nvPr/>
        </p:nvSpPr>
        <p:spPr>
          <a:xfrm>
            <a:off x="2340646" y="315327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F5487162-3980-487D-BA90-92ADB85D6204}"/>
              </a:ext>
            </a:extLst>
          </p:cNvPr>
          <p:cNvSpPr/>
          <p:nvPr/>
        </p:nvSpPr>
        <p:spPr>
          <a:xfrm>
            <a:off x="3072166" y="315327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5728545-B191-406C-86CC-6F97862869E1}"/>
              </a:ext>
            </a:extLst>
          </p:cNvPr>
          <p:cNvSpPr/>
          <p:nvPr/>
        </p:nvSpPr>
        <p:spPr>
          <a:xfrm>
            <a:off x="3803686" y="315327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00B305B-314B-4C70-942C-0F3E469EE9C1}"/>
              </a:ext>
            </a:extLst>
          </p:cNvPr>
          <p:cNvSpPr/>
          <p:nvPr/>
        </p:nvSpPr>
        <p:spPr>
          <a:xfrm>
            <a:off x="4535206" y="315327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786188DA-5208-4BA2-81A1-67A7F3243AC6}"/>
              </a:ext>
            </a:extLst>
          </p:cNvPr>
          <p:cNvSpPr/>
          <p:nvPr/>
        </p:nvSpPr>
        <p:spPr>
          <a:xfrm>
            <a:off x="5266726" y="3155830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4D598C8E-7E16-41B3-A79B-88BDC5AA4818}"/>
              </a:ext>
            </a:extLst>
          </p:cNvPr>
          <p:cNvSpPr/>
          <p:nvPr/>
        </p:nvSpPr>
        <p:spPr>
          <a:xfrm>
            <a:off x="5998246" y="315327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1EA861F2-A93E-49DC-8F7C-0865339510FA}"/>
              </a:ext>
            </a:extLst>
          </p:cNvPr>
          <p:cNvSpPr/>
          <p:nvPr/>
        </p:nvSpPr>
        <p:spPr>
          <a:xfrm>
            <a:off x="6729766" y="315327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E9D42696-CA49-4B2F-94A1-A57B543BFAE2}"/>
              </a:ext>
            </a:extLst>
          </p:cNvPr>
          <p:cNvSpPr/>
          <p:nvPr/>
        </p:nvSpPr>
        <p:spPr>
          <a:xfrm>
            <a:off x="7461286" y="2878953"/>
            <a:ext cx="731520" cy="274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2416B0D8-41D2-498B-B372-D03622BC8227}"/>
              </a:ext>
            </a:extLst>
          </p:cNvPr>
          <p:cNvSpPr/>
          <p:nvPr/>
        </p:nvSpPr>
        <p:spPr>
          <a:xfrm>
            <a:off x="7461286" y="3153273"/>
            <a:ext cx="731520" cy="5486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1FCE4C74-C6AF-416F-AEDD-A0AC5FFC7075}"/>
              </a:ext>
            </a:extLst>
          </p:cNvPr>
          <p:cNvSpPr/>
          <p:nvPr/>
        </p:nvSpPr>
        <p:spPr>
          <a:xfrm>
            <a:off x="1725914" y="2905382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0.8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3410303-11ED-4CDA-9E17-E40EEF11A176}"/>
              </a:ext>
            </a:extLst>
          </p:cNvPr>
          <p:cNvSpPr/>
          <p:nvPr/>
        </p:nvSpPr>
        <p:spPr>
          <a:xfrm>
            <a:off x="2424516" y="2905382"/>
            <a:ext cx="52450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0.9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A3FA2339-3D49-4916-BF75-D1CD0DCD8A84}"/>
              </a:ext>
            </a:extLst>
          </p:cNvPr>
          <p:cNvSpPr/>
          <p:nvPr/>
        </p:nvSpPr>
        <p:spPr>
          <a:xfrm>
            <a:off x="3187205" y="2906971"/>
            <a:ext cx="665567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0.99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9BA12468-FB9C-498D-9DB5-F770062AEC32}"/>
              </a:ext>
            </a:extLst>
          </p:cNvPr>
          <p:cNvSpPr/>
          <p:nvPr/>
        </p:nvSpPr>
        <p:spPr>
          <a:xfrm>
            <a:off x="3803201" y="2908662"/>
            <a:ext cx="806631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0.999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0C49F99C-E887-4966-A97A-784E7B8068EC}"/>
              </a:ext>
            </a:extLst>
          </p:cNvPr>
          <p:cNvSpPr/>
          <p:nvPr/>
        </p:nvSpPr>
        <p:spPr>
          <a:xfrm>
            <a:off x="4767544" y="2905382"/>
            <a:ext cx="288862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1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4B25B51-FFEB-49E2-AB10-920BD1FFDDBB}"/>
              </a:ext>
            </a:extLst>
          </p:cNvPr>
          <p:cNvSpPr/>
          <p:nvPr/>
        </p:nvSpPr>
        <p:spPr>
          <a:xfrm>
            <a:off x="5299877" y="2888103"/>
            <a:ext cx="732893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1.001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D632715-F63A-43D2-A1BD-99D1DC82F413}"/>
              </a:ext>
            </a:extLst>
          </p:cNvPr>
          <p:cNvSpPr/>
          <p:nvPr/>
        </p:nvSpPr>
        <p:spPr>
          <a:xfrm>
            <a:off x="6106945" y="2891383"/>
            <a:ext cx="591829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1.01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DCE0F1ED-F541-4871-A8DF-94821DB82AB7}"/>
              </a:ext>
            </a:extLst>
          </p:cNvPr>
          <p:cNvSpPr/>
          <p:nvPr/>
        </p:nvSpPr>
        <p:spPr>
          <a:xfrm>
            <a:off x="6851723" y="2888103"/>
            <a:ext cx="45076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1.1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07A35C8C-1547-455C-A1F2-3BBBABB19DD9}"/>
              </a:ext>
            </a:extLst>
          </p:cNvPr>
          <p:cNvSpPr/>
          <p:nvPr/>
        </p:nvSpPr>
        <p:spPr>
          <a:xfrm>
            <a:off x="7607798" y="2894663"/>
            <a:ext cx="487634" cy="276999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1.2</a:t>
            </a:r>
            <a:endParaRPr lang="en-GB" sz="1800" dirty="0">
              <a:solidFill>
                <a:schemeClr val="tx2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F0CBF2A6-48E0-4D93-B6F4-4EE0E52D77D6}"/>
                  </a:ext>
                </a:extLst>
              </p:cNvPr>
              <p:cNvSpPr txBox="1"/>
              <p:nvPr/>
            </p:nvSpPr>
            <p:spPr>
              <a:xfrm>
                <a:off x="3076245" y="2056851"/>
                <a:ext cx="1457771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F0CBF2A6-48E0-4D93-B6F4-4EE0E52D77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6245" y="2056851"/>
                <a:ext cx="1457771" cy="5557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5" name="TextBox 134">
            <a:extLst>
              <a:ext uri="{FF2B5EF4-FFF2-40B4-BE49-F238E27FC236}">
                <a16:creationId xmlns:a16="http://schemas.microsoft.com/office/drawing/2014/main" id="{623919E6-B252-4CC0-8184-AD5DDCD91F19}"/>
              </a:ext>
            </a:extLst>
          </p:cNvPr>
          <p:cNvSpPr txBox="1"/>
          <p:nvPr/>
        </p:nvSpPr>
        <p:spPr>
          <a:xfrm>
            <a:off x="319822" y="1498209"/>
            <a:ext cx="8454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Now, using your calculator, complete the table of values for the function: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8EB88D83-47D1-4FF8-A666-BF37FDA3DD36}"/>
                  </a:ext>
                </a:extLst>
              </p:cNvPr>
              <p:cNvSpPr txBox="1"/>
              <p:nvPr/>
            </p:nvSpPr>
            <p:spPr>
              <a:xfrm>
                <a:off x="3896133" y="549861"/>
                <a:ext cx="143558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8EB88D83-47D1-4FF8-A666-BF37FDA3DD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6133" y="549861"/>
                <a:ext cx="1435586" cy="7411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7" name="Rectangle 5">
            <a:extLst>
              <a:ext uri="{FF2B5EF4-FFF2-40B4-BE49-F238E27FC236}">
                <a16:creationId xmlns:a16="http://schemas.microsoft.com/office/drawing/2014/main" id="{DDD6AFDC-3389-4F27-B03F-FD79D2F17A01}"/>
              </a:ext>
            </a:extLst>
          </p:cNvPr>
          <p:cNvSpPr txBox="1">
            <a:spLocks noChangeArrowheads="1"/>
          </p:cNvSpPr>
          <p:nvPr/>
        </p:nvSpPr>
        <p:spPr>
          <a:xfrm>
            <a:off x="2865756" y="679952"/>
            <a:ext cx="987016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Find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CC20E72C-5CBD-4332-A81A-B82204AA6509}"/>
              </a:ext>
            </a:extLst>
          </p:cNvPr>
          <p:cNvCxnSpPr/>
          <p:nvPr/>
        </p:nvCxnSpPr>
        <p:spPr>
          <a:xfrm>
            <a:off x="1630209" y="2800898"/>
            <a:ext cx="2938148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C851C00C-0AB2-4EDD-927F-E94D6BA99159}"/>
              </a:ext>
            </a:extLst>
          </p:cNvPr>
          <p:cNvCxnSpPr/>
          <p:nvPr/>
        </p:nvCxnSpPr>
        <p:spPr>
          <a:xfrm flipH="1">
            <a:off x="5299877" y="2800898"/>
            <a:ext cx="2842182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40 Rectángulo">
            <a:extLst>
              <a:ext uri="{FF2B5EF4-FFF2-40B4-BE49-F238E27FC236}">
                <a16:creationId xmlns:a16="http://schemas.microsoft.com/office/drawing/2014/main" id="{F9D3BA9F-25CC-4CA8-B86A-E0DBE6585A8C}"/>
              </a:ext>
            </a:extLst>
          </p:cNvPr>
          <p:cNvSpPr/>
          <p:nvPr/>
        </p:nvSpPr>
        <p:spPr>
          <a:xfrm>
            <a:off x="329184" y="4268708"/>
            <a:ext cx="8563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There is discontinuity at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= 1</a:t>
            </a:r>
            <a:endParaRPr lang="en-GB" sz="2400" dirty="0"/>
          </a:p>
        </p:txBody>
      </p:sp>
      <p:sp>
        <p:nvSpPr>
          <p:cNvPr id="141" name="40 Rectángulo">
            <a:extLst>
              <a:ext uri="{FF2B5EF4-FFF2-40B4-BE49-F238E27FC236}">
                <a16:creationId xmlns:a16="http://schemas.microsoft.com/office/drawing/2014/main" id="{261FF93B-EBBE-4A42-9AD3-8C17EA805B00}"/>
              </a:ext>
            </a:extLst>
          </p:cNvPr>
          <p:cNvSpPr/>
          <p:nvPr/>
        </p:nvSpPr>
        <p:spPr>
          <a:xfrm>
            <a:off x="1145104" y="5530114"/>
            <a:ext cx="73809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You can write this result using this notation: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219EC7BA-6E3C-43BA-86D3-3066A7F8C14B}"/>
                  </a:ext>
                </a:extLst>
              </p:cNvPr>
              <p:cNvSpPr txBox="1"/>
              <p:nvPr/>
            </p:nvSpPr>
            <p:spPr>
              <a:xfrm>
                <a:off x="3896133" y="5937556"/>
                <a:ext cx="2024336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219EC7BA-6E3C-43BA-86D3-3066A7F8C1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6133" y="5937556"/>
                <a:ext cx="2024336" cy="7411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40 Rectángulo">
            <a:extLst>
              <a:ext uri="{FF2B5EF4-FFF2-40B4-BE49-F238E27FC236}">
                <a16:creationId xmlns:a16="http://schemas.microsoft.com/office/drawing/2014/main" id="{B4DBD70A-110C-446A-931A-236242A3EA6B}"/>
              </a:ext>
            </a:extLst>
          </p:cNvPr>
          <p:cNvSpPr/>
          <p:nvPr/>
        </p:nvSpPr>
        <p:spPr>
          <a:xfrm>
            <a:off x="245887" y="4745439"/>
            <a:ext cx="88383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You have seen that the value of the function as </a:t>
            </a:r>
            <a:r>
              <a:rPr lang="en-US" sz="2400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approaches 1 is approaching to 2 from both sides.</a:t>
            </a: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514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45" grpId="0"/>
      <p:bldP spid="77" grpId="0"/>
      <p:bldP spid="140" grpId="0"/>
      <p:bldP spid="141" grpId="0"/>
      <p:bldP spid="142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hlinkClick r:id="rId3"/>
            <a:extLst>
              <a:ext uri="{FF2B5EF4-FFF2-40B4-BE49-F238E27FC236}">
                <a16:creationId xmlns:a16="http://schemas.microsoft.com/office/drawing/2014/main" id="{E0C14236-E03F-4922-A6B7-E4DB9A8854A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6A027C8-CF29-4AC6-8BA6-71C899B8B8A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755DE2EE-8618-4743-AF7B-FA25D69B05EB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Analytically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652A22-E59E-441C-B86B-6C02C25CAFC6}"/>
              </a:ext>
            </a:extLst>
          </p:cNvPr>
          <p:cNvSpPr txBox="1"/>
          <p:nvPr/>
        </p:nvSpPr>
        <p:spPr>
          <a:xfrm>
            <a:off x="513470" y="1245459"/>
            <a:ext cx="8229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FF6600"/>
                </a:solidFill>
                <a:effectLst/>
                <a:latin typeface="+mn-lt"/>
              </a:rPr>
              <a:t>Point: </a:t>
            </a:r>
            <a:r>
              <a:rPr lang="en-US" b="0" i="0" dirty="0">
                <a:solidFill>
                  <a:schemeClr val="tx2"/>
                </a:solidFill>
                <a:effectLst/>
                <a:latin typeface="+mn-lt"/>
              </a:rPr>
              <a:t>When approaching a point defined or not (Closed or Open) the limit is the y coordinate of the point you are approaching. </a:t>
            </a:r>
            <a:endParaRPr lang="en-GB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740A85C-2336-4968-A7DD-5667D8268209}"/>
              </a:ext>
            </a:extLst>
          </p:cNvPr>
          <p:cNvSpPr txBox="1"/>
          <p:nvPr/>
        </p:nvSpPr>
        <p:spPr>
          <a:xfrm>
            <a:off x="400930" y="783794"/>
            <a:ext cx="14982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chemeClr val="tx2"/>
                </a:solidFill>
                <a:effectLst/>
                <a:latin typeface="+mn-lt"/>
              </a:rPr>
              <a:t>Case 1 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2E2DC1B-E452-43D5-B9D7-6E9CB8C89468}"/>
              </a:ext>
            </a:extLst>
          </p:cNvPr>
          <p:cNvSpPr txBox="1"/>
          <p:nvPr/>
        </p:nvSpPr>
        <p:spPr>
          <a:xfrm>
            <a:off x="513469" y="3052833"/>
            <a:ext cx="811705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solidFill>
                  <a:srgbClr val="FF6600"/>
                </a:solidFill>
                <a:effectLst/>
                <a:latin typeface="+mn-lt"/>
              </a:rPr>
              <a:t>Vertical Asymptote: </a:t>
            </a:r>
            <a:r>
              <a:rPr lang="en-US" b="0" i="0" dirty="0">
                <a:solidFill>
                  <a:schemeClr val="tx2"/>
                </a:solidFill>
                <a:effectLst/>
                <a:latin typeface="+mn-lt"/>
              </a:rPr>
              <a:t>When approaching a vertical asymptote, the limit is infinity if you are heading up and negative infinity if you are heading downwards</a:t>
            </a:r>
            <a:r>
              <a:rPr lang="en-US" b="0" i="0" dirty="0">
                <a:solidFill>
                  <a:srgbClr val="1B3A6C"/>
                </a:solidFill>
                <a:effectLst/>
                <a:latin typeface="+mn-lt"/>
              </a:rPr>
              <a:t>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1278203-10EC-40B9-8599-A6AEEF7E1B09}"/>
              </a:ext>
            </a:extLst>
          </p:cNvPr>
          <p:cNvSpPr txBox="1"/>
          <p:nvPr/>
        </p:nvSpPr>
        <p:spPr>
          <a:xfrm>
            <a:off x="400930" y="2604839"/>
            <a:ext cx="14982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chemeClr val="tx2"/>
                </a:solidFill>
                <a:effectLst/>
                <a:latin typeface="+mn-lt"/>
              </a:rPr>
              <a:t>Case 2 </a:t>
            </a:r>
            <a:endParaRPr lang="en-GB" b="1" dirty="0">
              <a:solidFill>
                <a:schemeClr val="tx2"/>
              </a:solidFill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105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0 Rectángulo"/>
          <p:cNvSpPr/>
          <p:nvPr/>
        </p:nvSpPr>
        <p:spPr>
          <a:xfrm>
            <a:off x="1843065" y="1824418"/>
            <a:ext cx="32775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Plug in the value of </a:t>
            </a:r>
            <a:r>
              <a:rPr lang="en-US" sz="2400" i="1" dirty="0">
                <a:solidFill>
                  <a:schemeClr val="tx2"/>
                </a:solidFill>
                <a:cs typeface="Times New Roman" panose="02020603050405020304" pitchFamily="18" charset="0"/>
              </a:rPr>
              <a:t>x.</a:t>
            </a:r>
            <a:endParaRPr lang="en-GB" sz="2400" i="1" dirty="0"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575229" y="1163307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STEPS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Rectangle 5"/>
          <p:cNvSpPr txBox="1">
            <a:spLocks noChangeArrowheads="1"/>
          </p:cNvSpPr>
          <p:nvPr/>
        </p:nvSpPr>
        <p:spPr>
          <a:xfrm>
            <a:off x="575229" y="1706381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1: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9196" y="692696"/>
            <a:ext cx="7934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To find the limit of a function we follow these steps: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D31B2BAE-A439-4C64-9812-40B685A5FD7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75BB9ACB-5D12-4DEC-89E8-75F14E4CCC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B8219DE3-1D54-4EEB-BDEE-6E5BCFEE8A61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Analytically</a:t>
            </a:r>
          </a:p>
        </p:txBody>
      </p:sp>
      <p:sp>
        <p:nvSpPr>
          <p:cNvPr id="15" name="40 Rectángulo">
            <a:extLst>
              <a:ext uri="{FF2B5EF4-FFF2-40B4-BE49-F238E27FC236}">
                <a16:creationId xmlns:a16="http://schemas.microsoft.com/office/drawing/2014/main" id="{6416ED52-52AF-4086-B47E-1C96F92E65B5}"/>
              </a:ext>
            </a:extLst>
          </p:cNvPr>
          <p:cNvSpPr/>
          <p:nvPr/>
        </p:nvSpPr>
        <p:spPr>
          <a:xfrm>
            <a:off x="5093028" y="1824417"/>
            <a:ext cx="38258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Comic Sans MS" pitchFamily="66" charset="0"/>
              </a:rPr>
              <a:t>If undefined go to step 2</a:t>
            </a:r>
            <a:endParaRPr lang="en-GB" sz="2400" i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40 Rectángulo">
            <a:extLst>
              <a:ext uri="{FF2B5EF4-FFF2-40B4-BE49-F238E27FC236}">
                <a16:creationId xmlns:a16="http://schemas.microsoft.com/office/drawing/2014/main" id="{DE69B3B8-AF28-4009-B783-728C36967F41}"/>
              </a:ext>
            </a:extLst>
          </p:cNvPr>
          <p:cNvSpPr/>
          <p:nvPr/>
        </p:nvSpPr>
        <p:spPr>
          <a:xfrm>
            <a:off x="1843065" y="2538636"/>
            <a:ext cx="6878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Factor, rationalize or rewrite the function then simplify if possible and plug in the given value of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endParaRPr lang="en-GB" i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4D4F2DE1-E1D3-41D1-B0B8-D7F6057D0171}"/>
              </a:ext>
            </a:extLst>
          </p:cNvPr>
          <p:cNvSpPr txBox="1">
            <a:spLocks noChangeArrowheads="1"/>
          </p:cNvSpPr>
          <p:nvPr/>
        </p:nvSpPr>
        <p:spPr>
          <a:xfrm>
            <a:off x="575229" y="2420599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2: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40 Rectángulo">
            <a:extLst>
              <a:ext uri="{FF2B5EF4-FFF2-40B4-BE49-F238E27FC236}">
                <a16:creationId xmlns:a16="http://schemas.microsoft.com/office/drawing/2014/main" id="{E9CB70DF-1ED8-4E2B-A442-116AF4DFB681}"/>
              </a:ext>
            </a:extLst>
          </p:cNvPr>
          <p:cNvSpPr/>
          <p:nvPr/>
        </p:nvSpPr>
        <p:spPr>
          <a:xfrm>
            <a:off x="5120640" y="3347048"/>
            <a:ext cx="38258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Comic Sans MS" pitchFamily="66" charset="0"/>
              </a:rPr>
              <a:t>If undefined go to step 3</a:t>
            </a:r>
            <a:endParaRPr lang="en-GB" sz="2400" i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40 Rectángulo">
            <a:extLst>
              <a:ext uri="{FF2B5EF4-FFF2-40B4-BE49-F238E27FC236}">
                <a16:creationId xmlns:a16="http://schemas.microsoft.com/office/drawing/2014/main" id="{537648E7-29C4-4999-B96C-87E6DD24919D}"/>
              </a:ext>
            </a:extLst>
          </p:cNvPr>
          <p:cNvSpPr/>
          <p:nvPr/>
        </p:nvSpPr>
        <p:spPr>
          <a:xfrm>
            <a:off x="1843065" y="3813118"/>
            <a:ext cx="6878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Use another method to confirm non-existence of the limit if possible and plug in the given value of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endParaRPr lang="en-GB" i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5215545F-44BD-4C0B-BC88-6DA0DE6DB474}"/>
              </a:ext>
            </a:extLst>
          </p:cNvPr>
          <p:cNvSpPr txBox="1">
            <a:spLocks noChangeArrowheads="1"/>
          </p:cNvSpPr>
          <p:nvPr/>
        </p:nvSpPr>
        <p:spPr>
          <a:xfrm>
            <a:off x="575229" y="3695081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3: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695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45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574496" y="1072902"/>
            <a:ext cx="1811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Find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F255313B-4C74-453F-B5D6-9629D9A82413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Analytically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32133A0-C11D-466B-A69E-AF7E69B92642}"/>
                  </a:ext>
                </a:extLst>
              </p:cNvPr>
              <p:cNvSpPr txBox="1"/>
              <p:nvPr/>
            </p:nvSpPr>
            <p:spPr>
              <a:xfrm>
                <a:off x="2680610" y="752783"/>
                <a:ext cx="2152384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→3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</m:num>
                            <m:den>
                              <m:r>
                                <a:rPr lang="en-US" sz="240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32133A0-C11D-466B-A69E-AF7E69B926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0610" y="752783"/>
                <a:ext cx="2152384" cy="7411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40 Rectángulo">
            <a:extLst>
              <a:ext uri="{FF2B5EF4-FFF2-40B4-BE49-F238E27FC236}">
                <a16:creationId xmlns:a16="http://schemas.microsoft.com/office/drawing/2014/main" id="{4CA321D4-5587-40C6-9578-88D6C1B6E636}"/>
              </a:ext>
            </a:extLst>
          </p:cNvPr>
          <p:cNvSpPr/>
          <p:nvPr/>
        </p:nvSpPr>
        <p:spPr>
          <a:xfrm>
            <a:off x="1843065" y="1824418"/>
            <a:ext cx="40935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Plug in the value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of </a:t>
            </a:r>
            <a:r>
              <a:rPr lang="en-US" sz="2400" i="1" dirty="0">
                <a:solidFill>
                  <a:schemeClr val="tx2"/>
                </a:solidFill>
                <a:cs typeface="Times New Roman" panose="02020603050405020304" pitchFamily="18" charset="0"/>
              </a:rPr>
              <a:t>x.</a:t>
            </a:r>
            <a:endParaRPr lang="en-GB" sz="2400" i="1" dirty="0">
              <a:cs typeface="Times New Roman" panose="02020603050405020304" pitchFamily="18" charset="0"/>
            </a:endParaRPr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C07B70BC-5346-4960-8475-473F2448BB4C}"/>
              </a:ext>
            </a:extLst>
          </p:cNvPr>
          <p:cNvSpPr txBox="1">
            <a:spLocks noChangeArrowheads="1"/>
          </p:cNvSpPr>
          <p:nvPr/>
        </p:nvSpPr>
        <p:spPr>
          <a:xfrm>
            <a:off x="575229" y="1706381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1: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3953BED-6458-4F1A-8654-8E886AAE79A0}"/>
                  </a:ext>
                </a:extLst>
              </p:cNvPr>
              <p:cNvSpPr txBox="1"/>
              <p:nvPr/>
            </p:nvSpPr>
            <p:spPr>
              <a:xfrm>
                <a:off x="3389572" y="2458576"/>
                <a:ext cx="2546994" cy="8396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+3(3)+9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3+3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3953BED-6458-4F1A-8654-8E886AAE79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572" y="2458576"/>
                <a:ext cx="2546994" cy="8396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DCBCB72-5889-453F-840D-7AC34F3B2769}"/>
                  </a:ext>
                </a:extLst>
              </p:cNvPr>
              <p:cNvSpPr txBox="1"/>
              <p:nvPr/>
            </p:nvSpPr>
            <p:spPr>
              <a:xfrm>
                <a:off x="3500171" y="3284000"/>
                <a:ext cx="1111349" cy="792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DCBCB72-5889-453F-840D-7AC34F3B27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0171" y="3284000"/>
                <a:ext cx="1111349" cy="7923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4B675B8-1637-4402-8F45-984A3739F5F3}"/>
                  </a:ext>
                </a:extLst>
              </p:cNvPr>
              <p:cNvSpPr txBox="1"/>
              <p:nvPr/>
            </p:nvSpPr>
            <p:spPr>
              <a:xfrm>
                <a:off x="3581400" y="4214443"/>
                <a:ext cx="990600" cy="792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4B675B8-1637-4402-8F45-984A3739F5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4214443"/>
                <a:ext cx="990600" cy="7923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61BA856-9DB1-4E6C-A524-C97D78022153}"/>
                  </a:ext>
                </a:extLst>
              </p:cNvPr>
              <p:cNvSpPr txBox="1"/>
              <p:nvPr/>
            </p:nvSpPr>
            <p:spPr>
              <a:xfrm>
                <a:off x="1124682" y="2507821"/>
                <a:ext cx="2152384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→3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</m:num>
                            <m:den>
                              <m:r>
                                <a:rPr lang="en-US" sz="240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61BA856-9DB1-4E6C-A524-C97D78022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682" y="2507821"/>
                <a:ext cx="2152384" cy="7411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8D0493C4-631A-4D02-AB3A-6016D3C0E559}"/>
              </a:ext>
            </a:extLst>
          </p:cNvPr>
          <p:cNvSpPr txBox="1"/>
          <p:nvPr/>
        </p:nvSpPr>
        <p:spPr>
          <a:xfrm>
            <a:off x="301825" y="574757"/>
            <a:ext cx="1934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Example 1:</a:t>
            </a:r>
            <a:endParaRPr lang="en-GB" sz="2400" b="1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0C236E4-63BD-4FB6-A9BF-463C7C706D4A}"/>
                  </a:ext>
                </a:extLst>
              </p:cNvPr>
              <p:cNvSpPr txBox="1"/>
              <p:nvPr/>
            </p:nvSpPr>
            <p:spPr>
              <a:xfrm>
                <a:off x="1347787" y="5288923"/>
                <a:ext cx="2152384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→3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</m:num>
                            <m:den>
                              <m:r>
                                <a:rPr lang="en-US" sz="240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0C236E4-63BD-4FB6-A9BF-463C7C706D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787" y="5288923"/>
                <a:ext cx="2152384" cy="7411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9956F67-CEA3-4791-BF27-12395F7F767D}"/>
                  </a:ext>
                </a:extLst>
              </p:cNvPr>
              <p:cNvSpPr txBox="1"/>
              <p:nvPr/>
            </p:nvSpPr>
            <p:spPr>
              <a:xfrm>
                <a:off x="3560545" y="5271579"/>
                <a:ext cx="990600" cy="792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9956F67-CEA3-4791-BF27-12395F7F7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0545" y="5271579"/>
                <a:ext cx="990600" cy="79239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55085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4" grpId="0"/>
      <p:bldP spid="27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389196" y="1111060"/>
            <a:ext cx="1811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Find</a:t>
            </a:r>
            <a:endParaRPr lang="en-GB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413A299-EB52-4B96-B300-23A5126865B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BEF9FA-4F81-4B17-AA2D-553D6CF146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F255313B-4C74-453F-B5D6-9629D9A82413}"/>
              </a:ext>
            </a:extLst>
          </p:cNvPr>
          <p:cNvSpPr txBox="1">
            <a:spLocks noChangeArrowheads="1"/>
          </p:cNvSpPr>
          <p:nvPr/>
        </p:nvSpPr>
        <p:spPr>
          <a:xfrm>
            <a:off x="183374" y="110825"/>
            <a:ext cx="8229600" cy="492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/>
                </a:solidFill>
                <a:latin typeface="Comic Sans MS" panose="030F0702030302020204" pitchFamily="66" charset="0"/>
                <a:ea typeface="+mn-ea"/>
                <a:cs typeface="+mn-cs"/>
              </a:rPr>
              <a:t>Limits of functions, Analytically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32133A0-C11D-466B-A69E-AF7E69B92642}"/>
                  </a:ext>
                </a:extLst>
              </p:cNvPr>
              <p:cNvSpPr txBox="1"/>
              <p:nvPr/>
            </p:nvSpPr>
            <p:spPr>
              <a:xfrm>
                <a:off x="2680610" y="752783"/>
                <a:ext cx="1949829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→−3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+6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32133A0-C11D-466B-A69E-AF7E69B926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0610" y="752783"/>
                <a:ext cx="1949829" cy="7411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40 Rectángulo">
            <a:extLst>
              <a:ext uri="{FF2B5EF4-FFF2-40B4-BE49-F238E27FC236}">
                <a16:creationId xmlns:a16="http://schemas.microsoft.com/office/drawing/2014/main" id="{4CA321D4-5587-40C6-9578-88D6C1B6E636}"/>
              </a:ext>
            </a:extLst>
          </p:cNvPr>
          <p:cNvSpPr/>
          <p:nvPr/>
        </p:nvSpPr>
        <p:spPr>
          <a:xfrm>
            <a:off x="1843065" y="1655602"/>
            <a:ext cx="40935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Plug in the value 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of </a:t>
            </a:r>
            <a:r>
              <a:rPr lang="en-US" sz="2400" i="1" dirty="0">
                <a:solidFill>
                  <a:schemeClr val="tx2"/>
                </a:solidFill>
                <a:cs typeface="Times New Roman" panose="02020603050405020304" pitchFamily="18" charset="0"/>
              </a:rPr>
              <a:t>x.</a:t>
            </a:r>
            <a:endParaRPr lang="en-GB" sz="2400" i="1" dirty="0">
              <a:cs typeface="Times New Roman" panose="02020603050405020304" pitchFamily="18" charset="0"/>
            </a:endParaRPr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C07B70BC-5346-4960-8475-473F2448BB4C}"/>
              </a:ext>
            </a:extLst>
          </p:cNvPr>
          <p:cNvSpPr txBox="1">
            <a:spLocks noChangeArrowheads="1"/>
          </p:cNvSpPr>
          <p:nvPr/>
        </p:nvSpPr>
        <p:spPr>
          <a:xfrm>
            <a:off x="575229" y="1537565"/>
            <a:ext cx="1541239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1: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FC0F822-679B-4276-A88D-0C4838EFED96}"/>
                  </a:ext>
                </a:extLst>
              </p:cNvPr>
              <p:cNvSpPr txBox="1"/>
              <p:nvPr/>
            </p:nvSpPr>
            <p:spPr>
              <a:xfrm>
                <a:off x="3031589" y="2281695"/>
                <a:ext cx="2904977" cy="8989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+6</m:t>
                          </m:r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(−3)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−9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FC0F822-679B-4276-A88D-0C4838EFED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589" y="2281695"/>
                <a:ext cx="2904977" cy="8989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3953BED-6458-4F1A-8654-8E886AAE79A0}"/>
                  </a:ext>
                </a:extLst>
              </p:cNvPr>
              <p:cNvSpPr txBox="1"/>
              <p:nvPr/>
            </p:nvSpPr>
            <p:spPr>
              <a:xfrm>
                <a:off x="2498135" y="4597441"/>
                <a:ext cx="2546994" cy="792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3953BED-6458-4F1A-8654-8E886AAE79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8135" y="4597441"/>
                <a:ext cx="2546994" cy="7923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DCBCB72-5889-453F-840D-7AC34F3B2769}"/>
                  </a:ext>
                </a:extLst>
              </p:cNvPr>
              <p:cNvSpPr txBox="1"/>
              <p:nvPr/>
            </p:nvSpPr>
            <p:spPr>
              <a:xfrm>
                <a:off x="3214452" y="5477688"/>
                <a:ext cx="1470075" cy="792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(−3)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−3−3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DCBCB72-5889-453F-840D-7AC34F3B27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4452" y="5477688"/>
                <a:ext cx="1470075" cy="7923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4B675B8-1637-4402-8F45-984A3739F5F3}"/>
                  </a:ext>
                </a:extLst>
              </p:cNvPr>
              <p:cNvSpPr txBox="1"/>
              <p:nvPr/>
            </p:nvSpPr>
            <p:spPr>
              <a:xfrm>
                <a:off x="5908431" y="2313389"/>
                <a:ext cx="990600" cy="792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4B675B8-1637-4402-8F45-984A3739F5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8431" y="2313389"/>
                <a:ext cx="990600" cy="79239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61BA856-9DB1-4E6C-A524-C97D78022153}"/>
                  </a:ext>
                </a:extLst>
              </p:cNvPr>
              <p:cNvSpPr txBox="1"/>
              <p:nvPr/>
            </p:nvSpPr>
            <p:spPr>
              <a:xfrm>
                <a:off x="1124682" y="2339005"/>
                <a:ext cx="1949829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→−3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+6</m:t>
                              </m:r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61BA856-9DB1-4E6C-A524-C97D78022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682" y="2339005"/>
                <a:ext cx="1949829" cy="7411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2AD6A6D9-24D2-4A8A-98AD-15294421890D}"/>
              </a:ext>
            </a:extLst>
          </p:cNvPr>
          <p:cNvSpPr txBox="1"/>
          <p:nvPr/>
        </p:nvSpPr>
        <p:spPr>
          <a:xfrm>
            <a:off x="301825" y="574757"/>
            <a:ext cx="1934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Example 2:</a:t>
            </a:r>
            <a:endParaRPr lang="en-GB" sz="2400" b="1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7" name="40 Rectángulo">
            <a:extLst>
              <a:ext uri="{FF2B5EF4-FFF2-40B4-BE49-F238E27FC236}">
                <a16:creationId xmlns:a16="http://schemas.microsoft.com/office/drawing/2014/main" id="{0D0426E9-A4F9-48EE-93CD-2060AA1C071E}"/>
              </a:ext>
            </a:extLst>
          </p:cNvPr>
          <p:cNvSpPr/>
          <p:nvPr/>
        </p:nvSpPr>
        <p:spPr>
          <a:xfrm>
            <a:off x="5093028" y="1655601"/>
            <a:ext cx="38258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Comic Sans MS" pitchFamily="66" charset="0"/>
              </a:rPr>
              <a:t>If undefined go to step 2</a:t>
            </a:r>
            <a:endParaRPr lang="en-GB" sz="2400" i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40 Rectángulo">
            <a:extLst>
              <a:ext uri="{FF2B5EF4-FFF2-40B4-BE49-F238E27FC236}">
                <a16:creationId xmlns:a16="http://schemas.microsoft.com/office/drawing/2014/main" id="{49966491-1AC0-4432-97EA-8E1AD5B789B7}"/>
              </a:ext>
            </a:extLst>
          </p:cNvPr>
          <p:cNvSpPr/>
          <p:nvPr/>
        </p:nvSpPr>
        <p:spPr>
          <a:xfrm>
            <a:off x="1766864" y="3151004"/>
            <a:ext cx="73009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Factor, rationalize or rewrite the function then simplify if possible and plug in the given value of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endParaRPr lang="en-GB" i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Rectangle 5">
            <a:extLst>
              <a:ext uri="{FF2B5EF4-FFF2-40B4-BE49-F238E27FC236}">
                <a16:creationId xmlns:a16="http://schemas.microsoft.com/office/drawing/2014/main" id="{523ABFC8-FAD6-4443-B8E0-587D235BAE10}"/>
              </a:ext>
            </a:extLst>
          </p:cNvPr>
          <p:cNvSpPr txBox="1">
            <a:spLocks noChangeArrowheads="1"/>
          </p:cNvSpPr>
          <p:nvPr/>
        </p:nvSpPr>
        <p:spPr>
          <a:xfrm>
            <a:off x="499029" y="3032967"/>
            <a:ext cx="1635796" cy="5341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Step 2: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0848226-3CDC-4FDB-9D86-7C5D3C1E3AF7}"/>
              </a:ext>
            </a:extLst>
          </p:cNvPr>
          <p:cNvSpPr txBox="1"/>
          <p:nvPr/>
        </p:nvSpPr>
        <p:spPr>
          <a:xfrm>
            <a:off x="223531" y="3980805"/>
            <a:ext cx="3110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Factorising</a:t>
            </a:r>
            <a:r>
              <a:rPr lang="en-US" sz="18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 the numerator</a:t>
            </a:r>
            <a:endParaRPr lang="en-GB" sz="1800" dirty="0">
              <a:solidFill>
                <a:srgbClr val="FF66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1A6F54F-66E0-4D39-829F-9F5CB67A41FD}"/>
              </a:ext>
            </a:extLst>
          </p:cNvPr>
          <p:cNvSpPr txBox="1"/>
          <p:nvPr/>
        </p:nvSpPr>
        <p:spPr>
          <a:xfrm>
            <a:off x="3552819" y="3847544"/>
            <a:ext cx="612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77FDA43-38C0-45BF-A719-6ED8642EAD1F}"/>
              </a:ext>
            </a:extLst>
          </p:cNvPr>
          <p:cNvSpPr txBox="1"/>
          <p:nvPr/>
        </p:nvSpPr>
        <p:spPr>
          <a:xfrm>
            <a:off x="4002512" y="3847544"/>
            <a:ext cx="1340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 + </a:t>
            </a:r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3)</a:t>
            </a:r>
            <a:endParaRPr lang="en-GB" sz="24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3091709-7B7D-44D5-BC90-F71F4BAE2D00}"/>
              </a:ext>
            </a:extLst>
          </p:cNvPr>
          <p:cNvCxnSpPr/>
          <p:nvPr/>
        </p:nvCxnSpPr>
        <p:spPr>
          <a:xfrm>
            <a:off x="3552818" y="4281073"/>
            <a:ext cx="1737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736BB70-D6DF-42EB-901B-9C2E7CBAECC9}"/>
              </a:ext>
            </a:extLst>
          </p:cNvPr>
          <p:cNvSpPr txBox="1"/>
          <p:nvPr/>
        </p:nvSpPr>
        <p:spPr>
          <a:xfrm>
            <a:off x="3510614" y="4229425"/>
            <a:ext cx="1340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 – </a:t>
            </a:r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3)</a:t>
            </a:r>
            <a:endParaRPr lang="en-GB" sz="24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76D6EB6-15F5-44C9-B21D-AF4479060F96}"/>
              </a:ext>
            </a:extLst>
          </p:cNvPr>
          <p:cNvSpPr txBox="1"/>
          <p:nvPr/>
        </p:nvSpPr>
        <p:spPr>
          <a:xfrm>
            <a:off x="4360128" y="4229425"/>
            <a:ext cx="1340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x + </a:t>
            </a:r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3)</a:t>
            </a:r>
            <a:endParaRPr lang="en-GB" sz="2400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31A3085-2663-41F3-B08F-A1F899B377E3}"/>
              </a:ext>
            </a:extLst>
          </p:cNvPr>
          <p:cNvSpPr txBox="1"/>
          <p:nvPr/>
        </p:nvSpPr>
        <p:spPr>
          <a:xfrm>
            <a:off x="223530" y="4321758"/>
            <a:ext cx="330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Factorising</a:t>
            </a:r>
            <a:r>
              <a:rPr lang="en-US" sz="18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 the denominator</a:t>
            </a:r>
            <a:endParaRPr lang="en-GB" sz="1800" dirty="0">
              <a:solidFill>
                <a:srgbClr val="FF66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5" name="40 Rectángulo">
            <a:extLst>
              <a:ext uri="{FF2B5EF4-FFF2-40B4-BE49-F238E27FC236}">
                <a16:creationId xmlns:a16="http://schemas.microsoft.com/office/drawing/2014/main" id="{A4DE42D2-6710-4C30-BA28-F0946F173681}"/>
              </a:ext>
            </a:extLst>
          </p:cNvPr>
          <p:cNvSpPr/>
          <p:nvPr/>
        </p:nvSpPr>
        <p:spPr>
          <a:xfrm>
            <a:off x="6739538" y="2470064"/>
            <a:ext cx="21793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B0F0"/>
                </a:solidFill>
                <a:latin typeface="Comic Sans MS" pitchFamily="66" charset="0"/>
              </a:rPr>
              <a:t>It is undefined</a:t>
            </a:r>
            <a:endParaRPr lang="en-GB" sz="1800" i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803511E-62B4-42A4-8195-73997E781C09}"/>
              </a:ext>
            </a:extLst>
          </p:cNvPr>
          <p:cNvSpPr txBox="1"/>
          <p:nvPr/>
        </p:nvSpPr>
        <p:spPr>
          <a:xfrm>
            <a:off x="3188871" y="4048406"/>
            <a:ext cx="625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=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BD269C2-215F-4674-BF3A-768F27CBB268}"/>
                  </a:ext>
                </a:extLst>
              </p:cNvPr>
              <p:cNvSpPr txBox="1"/>
              <p:nvPr/>
            </p:nvSpPr>
            <p:spPr>
              <a:xfrm>
                <a:off x="4559060" y="5477446"/>
                <a:ext cx="1470075" cy="792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−6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BD269C2-215F-4674-BF3A-768F27CBB2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060" y="5477446"/>
                <a:ext cx="1470075" cy="79239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13CD6075-11B9-4DCA-AB2D-214E99846455}"/>
              </a:ext>
            </a:extLst>
          </p:cNvPr>
          <p:cNvSpPr txBox="1"/>
          <p:nvPr/>
        </p:nvSpPr>
        <p:spPr>
          <a:xfrm>
            <a:off x="5412728" y="5672991"/>
            <a:ext cx="625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</a:rPr>
              <a:t>= 1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14DE30C-3F35-4C0D-998C-D40F24D7BD75}"/>
              </a:ext>
            </a:extLst>
          </p:cNvPr>
          <p:cNvCxnSpPr>
            <a:cxnSpLocks/>
          </p:cNvCxnSpPr>
          <p:nvPr/>
        </p:nvCxnSpPr>
        <p:spPr>
          <a:xfrm flipH="1">
            <a:off x="4110510" y="4027220"/>
            <a:ext cx="787767" cy="17252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4ACE6E0-3802-4BEA-BF3E-5FA780184273}"/>
              </a:ext>
            </a:extLst>
          </p:cNvPr>
          <p:cNvCxnSpPr>
            <a:cxnSpLocks/>
          </p:cNvCxnSpPr>
          <p:nvPr/>
        </p:nvCxnSpPr>
        <p:spPr>
          <a:xfrm flipH="1">
            <a:off x="4506377" y="4368564"/>
            <a:ext cx="783801" cy="21050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2352A12-E497-430E-88E3-3D3F6BA7EF1A}"/>
                  </a:ext>
                </a:extLst>
              </p:cNvPr>
              <p:cNvSpPr txBox="1"/>
              <p:nvPr/>
            </p:nvSpPr>
            <p:spPr>
              <a:xfrm>
                <a:off x="6324802" y="5389837"/>
                <a:ext cx="2519921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→−3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+6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func>
                    </m:oMath>
                  </m:oMathPara>
                </a14:m>
                <a:endParaRPr lang="en-GB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2352A12-E497-430E-88E3-3D3F6BA7EF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802" y="5389837"/>
                <a:ext cx="2519921" cy="7411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5A790447-A6F9-48D2-9BBE-63CFE96012F3}"/>
              </a:ext>
            </a:extLst>
          </p:cNvPr>
          <p:cNvSpPr txBox="1"/>
          <p:nvPr/>
        </p:nvSpPr>
        <p:spPr>
          <a:xfrm>
            <a:off x="223529" y="4826821"/>
            <a:ext cx="330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Simplifying</a:t>
            </a:r>
            <a:endParaRPr lang="en-GB" sz="1800" dirty="0">
              <a:solidFill>
                <a:srgbClr val="FF66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C08A065-E43D-4AED-9E04-98FCDE270B0A}"/>
              </a:ext>
            </a:extLst>
          </p:cNvPr>
          <p:cNvSpPr txBox="1"/>
          <p:nvPr/>
        </p:nvSpPr>
        <p:spPr>
          <a:xfrm>
            <a:off x="243819" y="5657066"/>
            <a:ext cx="330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omic Sans MS" pitchFamily="66" charset="0"/>
                <a:ea typeface="+mj-ea"/>
                <a:cs typeface="+mj-cs"/>
              </a:rPr>
              <a:t>Substituting </a:t>
            </a:r>
            <a:r>
              <a:rPr lang="en-US" sz="1800" i="1" dirty="0">
                <a:solidFill>
                  <a:srgbClr val="FF6600"/>
                </a:solidFill>
                <a:ea typeface="+mj-ea"/>
                <a:cs typeface="Times New Roman" panose="02020603050405020304" pitchFamily="18" charset="0"/>
              </a:rPr>
              <a:t>x</a:t>
            </a:r>
            <a:endParaRPr lang="en-GB" sz="1800" i="1" dirty="0">
              <a:solidFill>
                <a:srgbClr val="FF6600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69E9B34-D32F-4F59-B5AE-6A2C9B5A99CE}"/>
              </a:ext>
            </a:extLst>
          </p:cNvPr>
          <p:cNvSpPr txBox="1"/>
          <p:nvPr/>
        </p:nvSpPr>
        <p:spPr>
          <a:xfrm>
            <a:off x="5936566" y="5653982"/>
            <a:ext cx="625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a typeface="+mj-ea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endParaRPr lang="en-GB" sz="2400" i="1" dirty="0">
              <a:solidFill>
                <a:schemeClr val="tx2"/>
              </a:solidFill>
              <a:ea typeface="+mj-ea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661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24" grpId="0"/>
      <p:bldP spid="25" grpId="0"/>
      <p:bldP spid="26" grpId="0"/>
      <p:bldP spid="27" grpId="0"/>
      <p:bldP spid="17" grpId="0"/>
      <p:bldP spid="22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0" grpId="0"/>
      <p:bldP spid="41" grpId="0"/>
      <p:bldP spid="42" grpId="0"/>
      <p:bldP spid="4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4|0.2|0.3|0.1|0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4|0.2|0.3|0.1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1|0.4|0.2|0.3|0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1|0.4|0.2|0.3|0.2|0.4|0.1|0.4|0.2|0.4|0.2|0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4|0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2524</TotalTime>
  <Words>919</Words>
  <Application>Microsoft Office PowerPoint</Application>
  <PresentationFormat>On-screen Show (4:3)</PresentationFormat>
  <Paragraphs>175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Cambria Math</vt:lpstr>
      <vt:lpstr>Comic Sans MS</vt:lpstr>
      <vt:lpstr>Times New Roman</vt:lpstr>
      <vt:lpstr>Wingdings 2</vt:lpstr>
      <vt:lpstr>Theme1</vt:lpstr>
      <vt:lpstr>Introduction to Limits</vt:lpstr>
      <vt:lpstr>Limits of functions</vt:lpstr>
      <vt:lpstr>Limits of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Limits and convergence</dc:title>
  <dc:creator>Mathssupport</dc:creator>
  <cp:lastModifiedBy>Orlando Hurtado</cp:lastModifiedBy>
  <cp:revision>101</cp:revision>
  <dcterms:created xsi:type="dcterms:W3CDTF">2016-09-16T16:04:05Z</dcterms:created>
  <dcterms:modified xsi:type="dcterms:W3CDTF">2021-12-17T15:03:39Z</dcterms:modified>
</cp:coreProperties>
</file>