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9" r:id="rId4"/>
    <p:sldId id="260" r:id="rId5"/>
    <p:sldId id="264" r:id="rId6"/>
    <p:sldId id="261" r:id="rId7"/>
    <p:sldId id="262" r:id="rId8"/>
    <p:sldId id="263" r:id="rId9"/>
    <p:sldId id="298"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1.wmf"/><Relationship Id="rId7" Type="http://schemas.openxmlformats.org/officeDocument/2006/relationships/image" Target="../media/image22.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11.wmf"/><Relationship Id="rId7" Type="http://schemas.openxmlformats.org/officeDocument/2006/relationships/image" Target="../media/image29.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8.wmf"/><Relationship Id="rId11" Type="http://schemas.openxmlformats.org/officeDocument/2006/relationships/image" Target="../media/image33.wmf"/><Relationship Id="rId5" Type="http://schemas.openxmlformats.org/officeDocument/2006/relationships/image" Target="../media/image27.wmf"/><Relationship Id="rId10" Type="http://schemas.openxmlformats.org/officeDocument/2006/relationships/image" Target="../media/image32.wmf"/><Relationship Id="rId4" Type="http://schemas.openxmlformats.org/officeDocument/2006/relationships/image" Target="../media/image26.wmf"/><Relationship Id="rId9"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7.wmf"/><Relationship Id="rId4" Type="http://schemas.openxmlformats.org/officeDocument/2006/relationships/image" Target="../media/image3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2D1BB-42DE-4548-848E-D133EB525AC2}" type="datetimeFigureOut">
              <a:rPr lang="en-GB" smtClean="0"/>
              <a:t>09/07/2020</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0A8128-C1C9-4AD8-AEBC-ED44BCAA9248}" type="slidenum">
              <a:rPr lang="en-GB" smtClean="0"/>
              <a:t>‹#›</a:t>
            </a:fld>
            <a:endParaRPr lang="en-GB"/>
          </a:p>
        </p:txBody>
      </p:sp>
    </p:spTree>
    <p:extLst>
      <p:ext uri="{BB962C8B-B14F-4D97-AF65-F5344CB8AC3E}">
        <p14:creationId xmlns:p14="http://schemas.microsoft.com/office/powerpoint/2010/main" val="257677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21CECE-4CB0-4666-92E7-A617EE488F8B}" type="slidenum">
              <a:rPr lang="en-GB"/>
              <a:pPr/>
              <a:t>2</a:t>
            </a:fld>
            <a:endParaRPr lang="en-GB"/>
          </a:p>
        </p:txBody>
      </p:sp>
      <p:sp>
        <p:nvSpPr>
          <p:cNvPr id="445442" name="Rectangle 2"/>
          <p:cNvSpPr>
            <a:spLocks noGrp="1" noRot="1" noChangeAspect="1" noChangeArrowheads="1" noTextEdit="1"/>
          </p:cNvSpPr>
          <p:nvPr>
            <p:ph type="sldImg"/>
          </p:nvPr>
        </p:nvSpPr>
        <p:spPr>
          <a:ln/>
        </p:spPr>
      </p:sp>
      <p:sp>
        <p:nvSpPr>
          <p:cNvPr id="445443"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481780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A00F3-D29F-4203-9C16-26057FDE97D1}" type="slidenum">
              <a:rPr lang="en-GB"/>
              <a:pPr/>
              <a:t>3</a:t>
            </a:fld>
            <a:endParaRPr lang="en-GB"/>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331272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A6473-E9EA-4643-9210-0BB14A80C48A}" type="slidenum">
              <a:rPr lang="en-GB"/>
              <a:pPr/>
              <a:t>4</a:t>
            </a:fld>
            <a:endParaRPr lang="en-GB"/>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1045541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9A6473-E9EA-4643-9210-0BB14A80C48A}" type="slidenum">
              <a:rPr lang="en-GB"/>
              <a:pPr/>
              <a:t>5</a:t>
            </a:fld>
            <a:endParaRPr lang="en-GB"/>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4048688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680919-02AE-44B0-9CCC-5B84C5A03A82}" type="slidenum">
              <a:rPr lang="en-GB"/>
              <a:pPr/>
              <a:t>6</a:t>
            </a:fld>
            <a:endParaRPr lang="en-GB"/>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499054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0A93EE-1AE2-454A-9676-32D0E26DFF60}" type="slidenum">
              <a:rPr lang="en-GB"/>
              <a:pPr/>
              <a:t>7</a:t>
            </a:fld>
            <a:endParaRPr lang="en-GB"/>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86193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7999E6-9D27-4E51-ACE2-3851536FBF7F}" type="slidenum">
              <a:rPr lang="en-GB"/>
              <a:pPr/>
              <a:t>8</a:t>
            </a:fld>
            <a:endParaRPr lang="en-GB"/>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a:xfrm>
            <a:off x="914400" y="4343400"/>
            <a:ext cx="5029200" cy="4114800"/>
          </a:xfrm>
        </p:spPr>
        <p:txBody>
          <a:bodyPr/>
          <a:lstStyle/>
          <a:p>
            <a:endParaRPr lang="en-US" dirty="0"/>
          </a:p>
        </p:txBody>
      </p:sp>
    </p:spTree>
    <p:extLst>
      <p:ext uri="{BB962C8B-B14F-4D97-AF65-F5344CB8AC3E}">
        <p14:creationId xmlns:p14="http://schemas.microsoft.com/office/powerpoint/2010/main" val="21581779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pPr/>
              <a:t>7/9/2020</a:t>
            </a:fld>
            <a:endParaRPr lang="en-US"/>
          </a:p>
        </p:txBody>
      </p:sp>
      <p:sp>
        <p:nvSpPr>
          <p:cNvPr id="17" name="16 Marcador de pie de página"/>
          <p:cNvSpPr>
            <a:spLocks noGrp="1"/>
          </p:cNvSpPr>
          <p:nvPr>
            <p:ph type="ftr" sz="quarter" idx="11"/>
          </p:nvPr>
        </p:nvSpPr>
        <p:spPr/>
        <p:txBody>
          <a:bodyPr/>
          <a:lstStyle/>
          <a:p>
            <a:endParaRPr kumimoji="0"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kumimoji="0" lang="en-US" smtClean="0"/>
              <a:pPr/>
              <a:t>‹#›</a:t>
            </a:fld>
            <a:endParaRPr kumimoji="0"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3060645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18825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473286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00057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pPr/>
              <a:t>7/9/2020</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6795192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36139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3952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40549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9322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5877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7/9/2020</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97249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7/9/2020</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0947444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10" Type="http://schemas.openxmlformats.org/officeDocument/2006/relationships/hyperlink" Target="http://www.mathssupport.org/" TargetMode="External"/><Relationship Id="rId4" Type="http://schemas.openxmlformats.org/officeDocument/2006/relationships/oleObject" Target="../embeddings/oleObject1.bin"/><Relationship Id="rId9" Type="http://schemas.openxmlformats.org/officeDocument/2006/relationships/image" Target="../media/image5.w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10.wmf"/><Relationship Id="rId3" Type="http://schemas.openxmlformats.org/officeDocument/2006/relationships/notesSlide" Target="../notesSlides/notesSlide2.xml"/><Relationship Id="rId7" Type="http://schemas.openxmlformats.org/officeDocument/2006/relationships/image" Target="../media/image7.wmf"/><Relationship Id="rId12"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image" Target="../media/image9.wmf"/><Relationship Id="rId5" Type="http://schemas.openxmlformats.org/officeDocument/2006/relationships/image" Target="../media/image6.wmf"/><Relationship Id="rId10" Type="http://schemas.openxmlformats.org/officeDocument/2006/relationships/oleObject" Target="../embeddings/oleObject7.bin"/><Relationship Id="rId4" Type="http://schemas.openxmlformats.org/officeDocument/2006/relationships/oleObject" Target="../embeddings/oleObject4.bin"/><Relationship Id="rId9" Type="http://schemas.openxmlformats.org/officeDocument/2006/relationships/image" Target="../media/image8.wmf"/><Relationship Id="rId14" Type="http://schemas.openxmlformats.org/officeDocument/2006/relationships/hyperlink" Target="http://www.mathssupport.org/" TargetMode="Externa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oleObject" Target="../embeddings/oleObject14.bin"/><Relationship Id="rId3" Type="http://schemas.openxmlformats.org/officeDocument/2006/relationships/notesSlide" Target="../notesSlides/notesSlide3.xml"/><Relationship Id="rId7" Type="http://schemas.openxmlformats.org/officeDocument/2006/relationships/image" Target="../media/image12.wmf"/><Relationship Id="rId12" Type="http://schemas.openxmlformats.org/officeDocument/2006/relationships/image" Target="../media/image14.wmf"/><Relationship Id="rId17" Type="http://schemas.openxmlformats.org/officeDocument/2006/relationships/hyperlink" Target="http://www.mathssupport.org/" TargetMode="External"/><Relationship Id="rId2" Type="http://schemas.openxmlformats.org/officeDocument/2006/relationships/slideLayout" Target="../slideLayouts/slideLayout7.xml"/><Relationship Id="rId16" Type="http://schemas.openxmlformats.org/officeDocument/2006/relationships/image" Target="../media/image16.wmf"/><Relationship Id="rId1" Type="http://schemas.openxmlformats.org/officeDocument/2006/relationships/vmlDrawing" Target="../drawings/vmlDrawing3.vml"/><Relationship Id="rId6" Type="http://schemas.openxmlformats.org/officeDocument/2006/relationships/oleObject" Target="../embeddings/oleObject10.bin"/><Relationship Id="rId11" Type="http://schemas.openxmlformats.org/officeDocument/2006/relationships/oleObject" Target="../embeddings/oleObject13.bin"/><Relationship Id="rId5" Type="http://schemas.openxmlformats.org/officeDocument/2006/relationships/image" Target="../media/image11.wmf"/><Relationship Id="rId15" Type="http://schemas.openxmlformats.org/officeDocument/2006/relationships/oleObject" Target="../embeddings/oleObject15.bin"/><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3.wmf"/><Relationship Id="rId14" Type="http://schemas.openxmlformats.org/officeDocument/2006/relationships/image" Target="../media/image15.wmf"/></Relationships>
</file>

<file path=ppt/slides/_rels/slide5.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0.wmf"/><Relationship Id="rId18" Type="http://schemas.openxmlformats.org/officeDocument/2006/relationships/image" Target="../media/image22.wmf"/><Relationship Id="rId3" Type="http://schemas.openxmlformats.org/officeDocument/2006/relationships/notesSlide" Target="../notesSlides/notesSlide5.xml"/><Relationship Id="rId21" Type="http://schemas.openxmlformats.org/officeDocument/2006/relationships/image" Target="../media/image240.png"/><Relationship Id="rId7" Type="http://schemas.openxmlformats.org/officeDocument/2006/relationships/image" Target="../media/image18.wmf"/><Relationship Id="rId12" Type="http://schemas.openxmlformats.org/officeDocument/2006/relationships/oleObject" Target="../embeddings/oleObject20.bin"/><Relationship Id="rId17" Type="http://schemas.openxmlformats.org/officeDocument/2006/relationships/oleObject" Target="../embeddings/oleObject22.bin"/><Relationship Id="rId2" Type="http://schemas.openxmlformats.org/officeDocument/2006/relationships/slideLayout" Target="../slideLayouts/slideLayout7.xml"/><Relationship Id="rId16" Type="http://schemas.openxmlformats.org/officeDocument/2006/relationships/image" Target="../media/image21.wmf"/><Relationship Id="rId20" Type="http://schemas.openxmlformats.org/officeDocument/2006/relationships/image" Target="../media/image23.wmf"/><Relationship Id="rId1" Type="http://schemas.openxmlformats.org/officeDocument/2006/relationships/vmlDrawing" Target="../drawings/vmlDrawing4.vml"/><Relationship Id="rId6" Type="http://schemas.openxmlformats.org/officeDocument/2006/relationships/oleObject" Target="../embeddings/oleObject17.bin"/><Relationship Id="rId11" Type="http://schemas.openxmlformats.org/officeDocument/2006/relationships/image" Target="../media/image19.wmf"/><Relationship Id="rId5" Type="http://schemas.openxmlformats.org/officeDocument/2006/relationships/image" Target="../media/image17.wmf"/><Relationship Id="rId15" Type="http://schemas.openxmlformats.org/officeDocument/2006/relationships/oleObject" Target="../embeddings/oleObject21.bin"/><Relationship Id="rId23" Type="http://schemas.openxmlformats.org/officeDocument/2006/relationships/hyperlink" Target="http://www.mathssupport.org/" TargetMode="External"/><Relationship Id="rId10" Type="http://schemas.openxmlformats.org/officeDocument/2006/relationships/oleObject" Target="../embeddings/oleObject19.bin"/><Relationship Id="rId19" Type="http://schemas.openxmlformats.org/officeDocument/2006/relationships/oleObject" Target="../embeddings/oleObject23.bin"/><Relationship Id="rId4" Type="http://schemas.openxmlformats.org/officeDocument/2006/relationships/oleObject" Target="../embeddings/oleObject16.bin"/><Relationship Id="rId9" Type="http://schemas.openxmlformats.org/officeDocument/2006/relationships/image" Target="../media/image11.wmf"/><Relationship Id="rId14" Type="http://schemas.openxmlformats.org/officeDocument/2006/relationships/image" Target="../media/image24.png"/><Relationship Id="rId22" Type="http://schemas.openxmlformats.org/officeDocument/2006/relationships/image" Target="../media/image25.pn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27.wmf"/><Relationship Id="rId18" Type="http://schemas.openxmlformats.org/officeDocument/2006/relationships/oleObject" Target="../embeddings/oleObject31.bin"/><Relationship Id="rId26" Type="http://schemas.openxmlformats.org/officeDocument/2006/relationships/hyperlink" Target="http://www.mathssupport.org/" TargetMode="External"/><Relationship Id="rId3" Type="http://schemas.openxmlformats.org/officeDocument/2006/relationships/notesSlide" Target="../notesSlides/notesSlide6.xml"/><Relationship Id="rId21" Type="http://schemas.openxmlformats.org/officeDocument/2006/relationships/image" Target="../media/image31.wmf"/><Relationship Id="rId7" Type="http://schemas.openxmlformats.org/officeDocument/2006/relationships/image" Target="../media/image25.wmf"/><Relationship Id="rId12" Type="http://schemas.openxmlformats.org/officeDocument/2006/relationships/oleObject" Target="../embeddings/oleObject28.bin"/><Relationship Id="rId17" Type="http://schemas.openxmlformats.org/officeDocument/2006/relationships/image" Target="../media/image29.wmf"/><Relationship Id="rId25" Type="http://schemas.openxmlformats.org/officeDocument/2006/relationships/image" Target="../media/image33.wmf"/><Relationship Id="rId2" Type="http://schemas.openxmlformats.org/officeDocument/2006/relationships/slideLayout" Target="../slideLayouts/slideLayout7.xml"/><Relationship Id="rId16" Type="http://schemas.openxmlformats.org/officeDocument/2006/relationships/oleObject" Target="../embeddings/oleObject30.bin"/><Relationship Id="rId20" Type="http://schemas.openxmlformats.org/officeDocument/2006/relationships/oleObject" Target="../embeddings/oleObject32.bin"/><Relationship Id="rId1" Type="http://schemas.openxmlformats.org/officeDocument/2006/relationships/vmlDrawing" Target="../drawings/vmlDrawing5.vml"/><Relationship Id="rId6" Type="http://schemas.openxmlformats.org/officeDocument/2006/relationships/oleObject" Target="../embeddings/oleObject25.bin"/><Relationship Id="rId11" Type="http://schemas.openxmlformats.org/officeDocument/2006/relationships/image" Target="../media/image26.wmf"/><Relationship Id="rId24" Type="http://schemas.openxmlformats.org/officeDocument/2006/relationships/oleObject" Target="../embeddings/oleObject34.bin"/><Relationship Id="rId5" Type="http://schemas.openxmlformats.org/officeDocument/2006/relationships/image" Target="../media/image24.wmf"/><Relationship Id="rId15" Type="http://schemas.openxmlformats.org/officeDocument/2006/relationships/image" Target="../media/image28.wmf"/><Relationship Id="rId23" Type="http://schemas.openxmlformats.org/officeDocument/2006/relationships/image" Target="../media/image32.wmf"/><Relationship Id="rId10" Type="http://schemas.openxmlformats.org/officeDocument/2006/relationships/oleObject" Target="../embeddings/oleObject27.bin"/><Relationship Id="rId19" Type="http://schemas.openxmlformats.org/officeDocument/2006/relationships/image" Target="../media/image30.wmf"/><Relationship Id="rId4" Type="http://schemas.openxmlformats.org/officeDocument/2006/relationships/oleObject" Target="../embeddings/oleObject24.bin"/><Relationship Id="rId9" Type="http://schemas.openxmlformats.org/officeDocument/2006/relationships/image" Target="../media/image11.wmf"/><Relationship Id="rId14" Type="http://schemas.openxmlformats.org/officeDocument/2006/relationships/oleObject" Target="../embeddings/oleObject29.bin"/><Relationship Id="rId22" Type="http://schemas.openxmlformats.org/officeDocument/2006/relationships/oleObject" Target="../embeddings/oleObject3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37.wmf"/><Relationship Id="rId3" Type="http://schemas.openxmlformats.org/officeDocument/2006/relationships/notesSlide" Target="../notesSlides/notesSlide7.xml"/><Relationship Id="rId7" Type="http://schemas.openxmlformats.org/officeDocument/2006/relationships/image" Target="../media/image35.wmf"/><Relationship Id="rId12"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36.bin"/><Relationship Id="rId11" Type="http://schemas.openxmlformats.org/officeDocument/2006/relationships/image" Target="../media/image36.wmf"/><Relationship Id="rId5" Type="http://schemas.openxmlformats.org/officeDocument/2006/relationships/image" Target="../media/image34.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11.wmf"/><Relationship Id="rId14" Type="http://schemas.openxmlformats.org/officeDocument/2006/relationships/hyperlink" Target="http://www.mathssupport.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8.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n-GB" dirty="0"/>
              <a:t>Differentiation, </a:t>
            </a:r>
            <a:br>
              <a:rPr lang="en-GB" dirty="0"/>
            </a:br>
            <a:r>
              <a:rPr lang="en-GB" dirty="0"/>
              <a:t>The chain rule</a:t>
            </a:r>
          </a:p>
        </p:txBody>
      </p:sp>
      <p:sp>
        <p:nvSpPr>
          <p:cNvPr id="3" name="Rectangle 2">
            <a:hlinkClick r:id="rId2"/>
            <a:extLst>
              <a:ext uri="{FF2B5EF4-FFF2-40B4-BE49-F238E27FC236}">
                <a16:creationId xmlns:a16="http://schemas.microsoft.com/office/drawing/2014/main" id="{C657E269-E26B-4297-81A9-E7BBDC6C111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2"/>
            <a:extLst>
              <a:ext uri="{FF2B5EF4-FFF2-40B4-BE49-F238E27FC236}">
                <a16:creationId xmlns:a16="http://schemas.microsoft.com/office/drawing/2014/main" id="{11C0C8C6-1369-4E91-8BE8-18A3529EDDA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ate Placeholder 4">
            <a:extLst>
              <a:ext uri="{FF2B5EF4-FFF2-40B4-BE49-F238E27FC236}">
                <a16:creationId xmlns:a16="http://schemas.microsoft.com/office/drawing/2014/main" id="{D0C5304D-71F6-4744-A34F-35EEFE5DAA72}"/>
              </a:ext>
            </a:extLst>
          </p:cNvPr>
          <p:cNvSpPr>
            <a:spLocks noGrp="1"/>
          </p:cNvSpPr>
          <p:nvPr>
            <p:ph type="dt" sz="half" idx="10"/>
          </p:nvPr>
        </p:nvSpPr>
        <p:spPr/>
        <p:txBody>
          <a:bodyPr/>
          <a:lstStyle/>
          <a:p>
            <a:fld id="{7F6A3553-96B7-43C1-A1B7-49435A756719}" type="datetime3">
              <a:rPr lang="en-US" smtClean="0"/>
              <a:t>9 July 2020</a:t>
            </a:fld>
            <a:endParaRPr lang="en-US"/>
          </a:p>
        </p:txBody>
      </p:sp>
      <p:sp>
        <p:nvSpPr>
          <p:cNvPr id="6" name="Subtitle 2">
            <a:extLst>
              <a:ext uri="{FF2B5EF4-FFF2-40B4-BE49-F238E27FC236}">
                <a16:creationId xmlns:a16="http://schemas.microsoft.com/office/drawing/2014/main" id="{D1BC000F-C4E6-4FF7-9390-9BFAC641F736}"/>
              </a:ext>
            </a:extLst>
          </p:cNvPr>
          <p:cNvSpPr>
            <a:spLocks noGrp="1"/>
          </p:cNvSpPr>
          <p:nvPr>
            <p:ph type="subTitle" idx="1"/>
          </p:nvPr>
        </p:nvSpPr>
        <p:spPr>
          <a:xfrm>
            <a:off x="1295400" y="3200400"/>
            <a:ext cx="6400800" cy="1600200"/>
          </a:xfrm>
        </p:spPr>
        <p:txBody>
          <a:bodyPr/>
          <a:lstStyle/>
          <a:p>
            <a:pPr marL="633413" indent="-633413"/>
            <a:r>
              <a:rPr lang="en-US" dirty="0"/>
              <a:t>LO: To differentiate </a:t>
            </a:r>
            <a:r>
              <a:rPr lang="en-US"/>
              <a:t>composite functions.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Review of differentiation</a:t>
            </a:r>
          </a:p>
        </p:txBody>
      </p:sp>
      <p:sp>
        <p:nvSpPr>
          <p:cNvPr id="444419" name="Text Box 3"/>
          <p:cNvSpPr txBox="1">
            <a:spLocks noChangeArrowheads="1"/>
          </p:cNvSpPr>
          <p:nvPr/>
        </p:nvSpPr>
        <p:spPr bwMode="auto">
          <a:xfrm>
            <a:off x="250825" y="764704"/>
            <a:ext cx="8732838" cy="1200329"/>
          </a:xfrm>
          <a:prstGeom prst="rect">
            <a:avLst/>
          </a:prstGeom>
          <a:noFill/>
          <a:ln w="9525">
            <a:noFill/>
            <a:miter lim="800000"/>
            <a:headEnd/>
            <a:tailEnd/>
          </a:ln>
          <a:effectLst/>
        </p:spPr>
        <p:txBody>
          <a:bodyPr>
            <a:spAutoFit/>
          </a:bodyPr>
          <a:lstStyle/>
          <a:p>
            <a:r>
              <a:rPr lang="en-GB" sz="2400" dirty="0">
                <a:solidFill>
                  <a:srgbClr val="010066"/>
                </a:solidFill>
                <a:latin typeface="+mn-lt"/>
              </a:rPr>
              <a:t>So far, we have used differentiation to find the gradients of functions made up of a sum of multiples of powers of </a:t>
            </a:r>
            <a:r>
              <a:rPr lang="en-GB" sz="2400" i="1" dirty="0">
                <a:solidFill>
                  <a:srgbClr val="010066"/>
                </a:solidFill>
                <a:latin typeface="+mn-lt"/>
              </a:rPr>
              <a:t>x</a:t>
            </a:r>
            <a:r>
              <a:rPr lang="en-GB" sz="2400" dirty="0">
                <a:solidFill>
                  <a:srgbClr val="010066"/>
                </a:solidFill>
                <a:latin typeface="+mn-lt"/>
              </a:rPr>
              <a:t>. We found that:</a:t>
            </a:r>
          </a:p>
        </p:txBody>
      </p:sp>
      <p:sp>
        <p:nvSpPr>
          <p:cNvPr id="444420" name="Text Box 4"/>
          <p:cNvSpPr txBox="1">
            <a:spLocks noChangeArrowheads="1"/>
          </p:cNvSpPr>
          <p:nvPr/>
        </p:nvSpPr>
        <p:spPr bwMode="auto">
          <a:xfrm>
            <a:off x="250825" y="3183359"/>
            <a:ext cx="8641655" cy="461665"/>
          </a:xfrm>
          <a:prstGeom prst="rect">
            <a:avLst/>
          </a:prstGeom>
          <a:noFill/>
          <a:ln w="9525">
            <a:noFill/>
            <a:miter lim="800000"/>
            <a:headEnd/>
            <a:tailEnd/>
          </a:ln>
          <a:effectLst/>
        </p:spPr>
        <p:txBody>
          <a:bodyPr wrap="square">
            <a:spAutoFit/>
          </a:bodyPr>
          <a:lstStyle/>
          <a:p>
            <a:r>
              <a:rPr lang="en-GB" sz="2400" dirty="0">
                <a:solidFill>
                  <a:srgbClr val="010066"/>
                </a:solidFill>
                <a:latin typeface="+mn-lt"/>
              </a:rPr>
              <a:t>and when </a:t>
            </a:r>
            <a:r>
              <a:rPr lang="en-GB" sz="2400" i="1" dirty="0" err="1">
                <a:solidFill>
                  <a:srgbClr val="010066"/>
                </a:solidFill>
                <a:latin typeface="Times New Roman" pitchFamily="18" charset="0"/>
              </a:rPr>
              <a:t>x</a:t>
            </a:r>
            <a:r>
              <a:rPr lang="en-GB" sz="2400" i="1" baseline="30000" dirty="0" err="1">
                <a:solidFill>
                  <a:srgbClr val="010066"/>
                </a:solidFill>
                <a:latin typeface="Times New Roman" pitchFamily="18" charset="0"/>
              </a:rPr>
              <a:t>n</a:t>
            </a:r>
            <a:r>
              <a:rPr lang="en-GB" sz="2400" dirty="0">
                <a:solidFill>
                  <a:srgbClr val="010066"/>
                </a:solidFill>
              </a:rPr>
              <a:t> </a:t>
            </a:r>
            <a:r>
              <a:rPr lang="en-GB" sz="2400" dirty="0">
                <a:solidFill>
                  <a:srgbClr val="010066"/>
                </a:solidFill>
                <a:latin typeface="+mn-lt"/>
              </a:rPr>
              <a:t>is preceded by a constant multiplier</a:t>
            </a:r>
            <a:r>
              <a:rPr lang="en-GB" sz="2400" dirty="0">
                <a:solidFill>
                  <a:srgbClr val="010066"/>
                </a:solidFill>
              </a:rPr>
              <a:t> </a:t>
            </a:r>
            <a:r>
              <a:rPr lang="en-GB" sz="2400" i="1" dirty="0">
                <a:solidFill>
                  <a:srgbClr val="010066"/>
                </a:solidFill>
                <a:latin typeface="Times New Roman" pitchFamily="18" charset="0"/>
              </a:rPr>
              <a:t>k </a:t>
            </a:r>
            <a:r>
              <a:rPr lang="en-GB" sz="2400" dirty="0">
                <a:solidFill>
                  <a:srgbClr val="010066"/>
                </a:solidFill>
                <a:latin typeface="+mn-lt"/>
              </a:rPr>
              <a:t>we have:</a:t>
            </a:r>
          </a:p>
        </p:txBody>
      </p:sp>
      <p:grpSp>
        <p:nvGrpSpPr>
          <p:cNvPr id="2" name="Group 5"/>
          <p:cNvGrpSpPr>
            <a:grpSpLocks/>
          </p:cNvGrpSpPr>
          <p:nvPr/>
        </p:nvGrpSpPr>
        <p:grpSpPr bwMode="auto">
          <a:xfrm>
            <a:off x="2700338" y="4149005"/>
            <a:ext cx="3671887" cy="792163"/>
            <a:chOff x="1701" y="584"/>
            <a:chExt cx="2313" cy="499"/>
          </a:xfrm>
        </p:grpSpPr>
        <p:sp>
          <p:nvSpPr>
            <p:cNvPr id="444422" name="Rectangle 6"/>
            <p:cNvSpPr>
              <a:spLocks noChangeArrowheads="1"/>
            </p:cNvSpPr>
            <p:nvPr/>
          </p:nvSpPr>
          <p:spPr bwMode="auto">
            <a:xfrm>
              <a:off x="1701" y="584"/>
              <a:ext cx="2313"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aphicFrame>
          <p:nvGraphicFramePr>
            <p:cNvPr id="444423" name="Object 7"/>
            <p:cNvGraphicFramePr>
              <a:graphicFrameLocks noChangeAspect="1"/>
            </p:cNvGraphicFramePr>
            <p:nvPr/>
          </p:nvGraphicFramePr>
          <p:xfrm>
            <a:off x="1809" y="602"/>
            <a:ext cx="2096" cy="464"/>
          </p:xfrm>
          <a:graphic>
            <a:graphicData uri="http://schemas.openxmlformats.org/presentationml/2006/ole">
              <mc:AlternateContent xmlns:mc="http://schemas.openxmlformats.org/markup-compatibility/2006">
                <mc:Choice xmlns:v="urn:schemas-microsoft-com:vml" Requires="v">
                  <p:oleObj spid="_x0000_s1065" name="Equation" r:id="rId4" imgW="3327120" imgH="736560" progId="Equation.DSMT4">
                    <p:embed/>
                  </p:oleObj>
                </mc:Choice>
                <mc:Fallback>
                  <p:oleObj name="Equation" r:id="rId4" imgW="3327120" imgH="73656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9" y="602"/>
                          <a:ext cx="2096"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8"/>
          <p:cNvGrpSpPr>
            <a:grpSpLocks/>
          </p:cNvGrpSpPr>
          <p:nvPr/>
        </p:nvGrpSpPr>
        <p:grpSpPr bwMode="auto">
          <a:xfrm>
            <a:off x="303213" y="5006553"/>
            <a:ext cx="7185025" cy="1374775"/>
            <a:chOff x="191" y="3063"/>
            <a:chExt cx="4526" cy="866"/>
          </a:xfrm>
        </p:grpSpPr>
        <p:grpSp>
          <p:nvGrpSpPr>
            <p:cNvPr id="4" name="Group 9"/>
            <p:cNvGrpSpPr>
              <a:grpSpLocks/>
            </p:cNvGrpSpPr>
            <p:nvPr/>
          </p:nvGrpSpPr>
          <p:grpSpPr bwMode="auto">
            <a:xfrm>
              <a:off x="1043" y="3430"/>
              <a:ext cx="3674" cy="499"/>
              <a:chOff x="1043" y="3430"/>
              <a:chExt cx="3674" cy="499"/>
            </a:xfrm>
          </p:grpSpPr>
          <p:sp>
            <p:nvSpPr>
              <p:cNvPr id="444426" name="Rectangle 10"/>
              <p:cNvSpPr>
                <a:spLocks noChangeArrowheads="1"/>
              </p:cNvSpPr>
              <p:nvPr/>
            </p:nvSpPr>
            <p:spPr bwMode="auto">
              <a:xfrm>
                <a:off x="1043" y="3430"/>
                <a:ext cx="3674"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latin typeface="+mn-lt"/>
                </a:endParaRPr>
              </a:p>
            </p:txBody>
          </p:sp>
          <p:graphicFrame>
            <p:nvGraphicFramePr>
              <p:cNvPr id="444427" name="Object 11"/>
              <p:cNvGraphicFramePr>
                <a:graphicFrameLocks noChangeAspect="1"/>
              </p:cNvGraphicFramePr>
              <p:nvPr/>
            </p:nvGraphicFramePr>
            <p:xfrm>
              <a:off x="1236" y="3447"/>
              <a:ext cx="3288" cy="464"/>
            </p:xfrm>
            <a:graphic>
              <a:graphicData uri="http://schemas.openxmlformats.org/presentationml/2006/ole">
                <mc:AlternateContent xmlns:mc="http://schemas.openxmlformats.org/markup-compatibility/2006">
                  <mc:Choice xmlns:v="urn:schemas-microsoft-com:vml" Requires="v">
                    <p:oleObj spid="_x0000_s1066" name="Equation" r:id="rId6" imgW="5219640" imgH="736560" progId="Equation.DSMT4">
                      <p:embed/>
                    </p:oleObj>
                  </mc:Choice>
                  <mc:Fallback>
                    <p:oleObj name="Equation" r:id="rId6" imgW="5219640" imgH="7365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36" y="3447"/>
                            <a:ext cx="3288"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44428" name="Text Box 12"/>
            <p:cNvSpPr txBox="1">
              <a:spLocks noChangeArrowheads="1"/>
            </p:cNvSpPr>
            <p:nvPr/>
          </p:nvSpPr>
          <p:spPr bwMode="auto">
            <a:xfrm>
              <a:off x="191" y="3063"/>
              <a:ext cx="565" cy="291"/>
            </a:xfrm>
            <a:prstGeom prst="rect">
              <a:avLst/>
            </a:prstGeom>
            <a:noFill/>
            <a:ln w="9525">
              <a:noFill/>
              <a:miter lim="800000"/>
              <a:headEnd/>
              <a:tailEnd/>
            </a:ln>
            <a:effectLst/>
          </p:spPr>
          <p:txBody>
            <a:bodyPr wrap="none">
              <a:spAutoFit/>
            </a:bodyPr>
            <a:lstStyle/>
            <a:p>
              <a:r>
                <a:rPr lang="en-GB" sz="2400" dirty="0">
                  <a:solidFill>
                    <a:srgbClr val="010066"/>
                  </a:solidFill>
                  <a:latin typeface="+mn-lt"/>
                </a:rPr>
                <a:t>Also:</a:t>
              </a:r>
            </a:p>
          </p:txBody>
        </p:sp>
      </p:grpSp>
      <p:grpSp>
        <p:nvGrpSpPr>
          <p:cNvPr id="5" name="Group 13"/>
          <p:cNvGrpSpPr>
            <a:grpSpLocks/>
          </p:cNvGrpSpPr>
          <p:nvPr/>
        </p:nvGrpSpPr>
        <p:grpSpPr bwMode="auto">
          <a:xfrm>
            <a:off x="2700338" y="2205038"/>
            <a:ext cx="3671887" cy="792162"/>
            <a:chOff x="1701" y="2659"/>
            <a:chExt cx="2313" cy="499"/>
          </a:xfrm>
        </p:grpSpPr>
        <p:sp>
          <p:nvSpPr>
            <p:cNvPr id="444430" name="Rectangle 14"/>
            <p:cNvSpPr>
              <a:spLocks noChangeArrowheads="1"/>
            </p:cNvSpPr>
            <p:nvPr/>
          </p:nvSpPr>
          <p:spPr bwMode="auto">
            <a:xfrm>
              <a:off x="1701" y="2659"/>
              <a:ext cx="2313" cy="499"/>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aphicFrame>
          <p:nvGraphicFramePr>
            <p:cNvPr id="444431" name="Object 15"/>
            <p:cNvGraphicFramePr>
              <a:graphicFrameLocks noChangeAspect="1"/>
            </p:cNvGraphicFramePr>
            <p:nvPr/>
          </p:nvGraphicFramePr>
          <p:xfrm>
            <a:off x="1906" y="2677"/>
            <a:ext cx="1904" cy="464"/>
          </p:xfrm>
          <a:graphic>
            <a:graphicData uri="http://schemas.openxmlformats.org/presentationml/2006/ole">
              <mc:AlternateContent xmlns:mc="http://schemas.openxmlformats.org/markup-compatibility/2006">
                <mc:Choice xmlns:v="urn:schemas-microsoft-com:vml" Requires="v">
                  <p:oleObj spid="_x0000_s1067" name="Equation" r:id="rId8" imgW="3022560" imgH="736560" progId="Equation.DSMT4">
                    <p:embed/>
                  </p:oleObj>
                </mc:Choice>
                <mc:Fallback>
                  <p:oleObj name="Equation" r:id="rId8" imgW="3022560" imgH="736560" progId="Equation.DSMT4">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06" y="2677"/>
                          <a:ext cx="190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6" name="Rectangle 15">
            <a:hlinkClick r:id="rId10"/>
            <a:extLst>
              <a:ext uri="{FF2B5EF4-FFF2-40B4-BE49-F238E27FC236}">
                <a16:creationId xmlns:a16="http://schemas.microsoft.com/office/drawing/2014/main" id="{E36CE1C7-AEF8-42B7-9F49-DE982EF87A7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hlinkClick r:id="rId10"/>
            <a:extLst>
              <a:ext uri="{FF2B5EF4-FFF2-40B4-BE49-F238E27FC236}">
                <a16:creationId xmlns:a16="http://schemas.microsoft.com/office/drawing/2014/main" id="{BCCC9727-E437-4FB9-ADC8-2ACE774A56F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44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sp>
        <p:nvSpPr>
          <p:cNvPr id="448515" name="Text Box 3"/>
          <p:cNvSpPr txBox="1">
            <a:spLocks noChangeArrowheads="1"/>
          </p:cNvSpPr>
          <p:nvPr/>
        </p:nvSpPr>
        <p:spPr bwMode="auto">
          <a:xfrm>
            <a:off x="250825" y="692696"/>
            <a:ext cx="8732838" cy="830997"/>
          </a:xfrm>
          <a:prstGeom prst="rect">
            <a:avLst/>
          </a:prstGeom>
          <a:noFill/>
          <a:ln w="9525">
            <a:noFill/>
            <a:miter lim="800000"/>
            <a:headEnd/>
            <a:tailEnd/>
          </a:ln>
          <a:effectLst/>
        </p:spPr>
        <p:txBody>
          <a:bodyPr>
            <a:spAutoFit/>
          </a:bodyPr>
          <a:lstStyle/>
          <a:p>
            <a:r>
              <a:rPr lang="en-GB" sz="2400" b="1" dirty="0">
                <a:solidFill>
                  <a:srgbClr val="FF6600"/>
                </a:solidFill>
                <a:latin typeface="+mn-lt"/>
              </a:rPr>
              <a:t>The chain rule</a:t>
            </a:r>
            <a:r>
              <a:rPr lang="en-GB" sz="2400" dirty="0">
                <a:solidFill>
                  <a:srgbClr val="010066"/>
                </a:solidFill>
                <a:latin typeface="+mn-lt"/>
              </a:rPr>
              <a:t> is used to differentiate </a:t>
            </a:r>
            <a:r>
              <a:rPr lang="en-GB" sz="2400" b="1" dirty="0">
                <a:solidFill>
                  <a:srgbClr val="FF6600"/>
                </a:solidFill>
                <a:latin typeface="+mn-lt"/>
              </a:rPr>
              <a:t>composite functions</a:t>
            </a:r>
            <a:r>
              <a:rPr lang="en-GB" sz="2400" dirty="0">
                <a:solidFill>
                  <a:srgbClr val="010066"/>
                </a:solidFill>
                <a:latin typeface="+mn-lt"/>
              </a:rPr>
              <a:t>.</a:t>
            </a:r>
          </a:p>
        </p:txBody>
      </p:sp>
      <p:sp>
        <p:nvSpPr>
          <p:cNvPr id="448516" name="Text Box 4"/>
          <p:cNvSpPr txBox="1">
            <a:spLocks noChangeArrowheads="1"/>
          </p:cNvSpPr>
          <p:nvPr/>
        </p:nvSpPr>
        <p:spPr bwMode="auto">
          <a:xfrm>
            <a:off x="250825" y="1427163"/>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For instance, suppose we want to differentiate </a:t>
            </a:r>
            <a:r>
              <a:rPr lang="en-GB" sz="2400" i="1" dirty="0">
                <a:solidFill>
                  <a:srgbClr val="000066"/>
                </a:solidFill>
                <a:latin typeface="Times New Roman" pitchFamily="18" charset="0"/>
              </a:rPr>
              <a:t>y</a:t>
            </a:r>
            <a:r>
              <a:rPr lang="en-GB" sz="2400" dirty="0">
                <a:solidFill>
                  <a:srgbClr val="000066"/>
                </a:solidFill>
              </a:rPr>
              <a:t> = (2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00066"/>
                </a:solidFill>
                <a:latin typeface="+mn-lt"/>
              </a:rPr>
              <a:t>with respect to </a:t>
            </a:r>
            <a:r>
              <a:rPr lang="en-GB" sz="2400" i="1" dirty="0">
                <a:solidFill>
                  <a:srgbClr val="000066"/>
                </a:solidFill>
                <a:latin typeface="Times New Roman" pitchFamily="18" charset="0"/>
              </a:rPr>
              <a:t>x</a:t>
            </a:r>
            <a:r>
              <a:rPr lang="en-GB" sz="2400" dirty="0">
                <a:solidFill>
                  <a:srgbClr val="000066"/>
                </a:solidFill>
              </a:rPr>
              <a:t>.</a:t>
            </a:r>
          </a:p>
        </p:txBody>
      </p:sp>
      <p:sp>
        <p:nvSpPr>
          <p:cNvPr id="448517" name="Text Box 5"/>
          <p:cNvSpPr txBox="1">
            <a:spLocks noChangeArrowheads="1"/>
          </p:cNvSpPr>
          <p:nvPr/>
        </p:nvSpPr>
        <p:spPr bwMode="auto">
          <a:xfrm>
            <a:off x="250825" y="2293938"/>
            <a:ext cx="8732838" cy="830997"/>
          </a:xfrm>
          <a:prstGeom prst="rect">
            <a:avLst/>
          </a:prstGeom>
          <a:noFill/>
          <a:ln w="9525">
            <a:noFill/>
            <a:miter lim="800000"/>
            <a:headEnd/>
            <a:tailEnd/>
          </a:ln>
          <a:effectLst/>
        </p:spPr>
        <p:txBody>
          <a:bodyPr>
            <a:spAutoFit/>
          </a:bodyPr>
          <a:lstStyle/>
          <a:p>
            <a:r>
              <a:rPr lang="en-GB" sz="2400" dirty="0">
                <a:solidFill>
                  <a:srgbClr val="000066"/>
                </a:solidFill>
                <a:latin typeface="+mn-lt"/>
              </a:rPr>
              <a:t>One way to do this is to expand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00066"/>
                </a:solidFill>
                <a:latin typeface="+mn-lt"/>
              </a:rPr>
              <a:t>and differentiate it term by term.</a:t>
            </a:r>
          </a:p>
        </p:txBody>
      </p:sp>
      <p:sp>
        <p:nvSpPr>
          <p:cNvPr id="448518" name="Text Box 6"/>
          <p:cNvSpPr txBox="1">
            <a:spLocks noChangeArrowheads="1"/>
          </p:cNvSpPr>
          <p:nvPr/>
        </p:nvSpPr>
        <p:spPr bwMode="auto">
          <a:xfrm>
            <a:off x="250825" y="3159125"/>
            <a:ext cx="5671745"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Expanding using the binomial theorem:</a:t>
            </a:r>
            <a:endParaRPr lang="en-US" sz="2400" dirty="0">
              <a:solidFill>
                <a:srgbClr val="000066"/>
              </a:solidFill>
              <a:latin typeface="+mn-lt"/>
            </a:endParaRPr>
          </a:p>
        </p:txBody>
      </p:sp>
      <p:graphicFrame>
        <p:nvGraphicFramePr>
          <p:cNvPr id="448519" name="Object 7"/>
          <p:cNvGraphicFramePr>
            <a:graphicFrameLocks noChangeAspect="1"/>
          </p:cNvGraphicFramePr>
          <p:nvPr/>
        </p:nvGraphicFramePr>
        <p:xfrm>
          <a:off x="2509838" y="3660775"/>
          <a:ext cx="4330700" cy="393700"/>
        </p:xfrm>
        <a:graphic>
          <a:graphicData uri="http://schemas.openxmlformats.org/presentationml/2006/ole">
            <mc:AlternateContent xmlns:mc="http://schemas.openxmlformats.org/markup-compatibility/2006">
              <mc:Choice xmlns:v="urn:schemas-microsoft-com:vml" Requires="v">
                <p:oleObj spid="_x0000_s3139" name="Equation" r:id="rId4" imgW="4330440" imgH="393480" progId="Equation.DSMT4">
                  <p:embed/>
                </p:oleObj>
              </mc:Choice>
              <mc:Fallback>
                <p:oleObj name="Equation" r:id="rId4" imgW="4330440" imgH="393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9838" y="3660775"/>
                        <a:ext cx="43307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20" name="Object 8"/>
          <p:cNvGraphicFramePr>
            <a:graphicFrameLocks noChangeAspect="1"/>
          </p:cNvGraphicFramePr>
          <p:nvPr/>
        </p:nvGraphicFramePr>
        <p:xfrm>
          <a:off x="3635375" y="4097338"/>
          <a:ext cx="2616200" cy="342900"/>
        </p:xfrm>
        <a:graphic>
          <a:graphicData uri="http://schemas.openxmlformats.org/presentationml/2006/ole">
            <mc:AlternateContent xmlns:mc="http://schemas.openxmlformats.org/markup-compatibility/2006">
              <mc:Choice xmlns:v="urn:schemas-microsoft-com:vml" Requires="v">
                <p:oleObj spid="_x0000_s3140" name="Equation" r:id="rId6" imgW="2616120" imgH="342720" progId="Equation.DSMT4">
                  <p:embed/>
                </p:oleObj>
              </mc:Choice>
              <mc:Fallback>
                <p:oleObj name="Equation" r:id="rId6" imgW="2616120" imgH="34272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5375" y="4097338"/>
                        <a:ext cx="2616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21" name="Object 9"/>
          <p:cNvGraphicFramePr>
            <a:graphicFrameLocks noChangeAspect="1"/>
          </p:cNvGraphicFramePr>
          <p:nvPr/>
        </p:nvGraphicFramePr>
        <p:xfrm>
          <a:off x="3228975" y="4984750"/>
          <a:ext cx="2565400" cy="736600"/>
        </p:xfrm>
        <a:graphic>
          <a:graphicData uri="http://schemas.openxmlformats.org/presentationml/2006/ole">
            <mc:AlternateContent xmlns:mc="http://schemas.openxmlformats.org/markup-compatibility/2006">
              <mc:Choice xmlns:v="urn:schemas-microsoft-com:vml" Requires="v">
                <p:oleObj spid="_x0000_s3141" name="Equation" r:id="rId8" imgW="2565360" imgH="736560" progId="Equation.DSMT4">
                  <p:embed/>
                </p:oleObj>
              </mc:Choice>
              <mc:Fallback>
                <p:oleObj name="Equation" r:id="rId8" imgW="2565360" imgH="7365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28975" y="4984750"/>
                        <a:ext cx="25654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22" name="Object 10"/>
          <p:cNvGraphicFramePr>
            <a:graphicFrameLocks noChangeAspect="1"/>
          </p:cNvGraphicFramePr>
          <p:nvPr/>
        </p:nvGraphicFramePr>
        <p:xfrm>
          <a:off x="3644900" y="5765800"/>
          <a:ext cx="2108200" cy="393700"/>
        </p:xfrm>
        <a:graphic>
          <a:graphicData uri="http://schemas.openxmlformats.org/presentationml/2006/ole">
            <mc:AlternateContent xmlns:mc="http://schemas.openxmlformats.org/markup-compatibility/2006">
              <mc:Choice xmlns:v="urn:schemas-microsoft-com:vml" Requires="v">
                <p:oleObj spid="_x0000_s3142" name="Equation" r:id="rId10" imgW="2108160" imgH="393480" progId="Equation.DSMT4">
                  <p:embed/>
                </p:oleObj>
              </mc:Choice>
              <mc:Fallback>
                <p:oleObj name="Equation" r:id="rId10" imgW="2108160" imgH="39348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44900" y="5765800"/>
                        <a:ext cx="21082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8523" name="Object 11"/>
          <p:cNvGraphicFramePr>
            <a:graphicFrameLocks noChangeAspect="1"/>
          </p:cNvGraphicFramePr>
          <p:nvPr/>
        </p:nvGraphicFramePr>
        <p:xfrm>
          <a:off x="3654425" y="6203950"/>
          <a:ext cx="1460500" cy="393700"/>
        </p:xfrm>
        <a:graphic>
          <a:graphicData uri="http://schemas.openxmlformats.org/presentationml/2006/ole">
            <mc:AlternateContent xmlns:mc="http://schemas.openxmlformats.org/markup-compatibility/2006">
              <mc:Choice xmlns:v="urn:schemas-microsoft-com:vml" Requires="v">
                <p:oleObj spid="_x0000_s3143" name="Equation" r:id="rId12" imgW="1460160" imgH="393480" progId="Equation.DSMT4">
                  <p:embed/>
                </p:oleObj>
              </mc:Choice>
              <mc:Fallback>
                <p:oleObj name="Equation" r:id="rId12" imgW="1460160" imgH="39348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54425" y="6203950"/>
                        <a:ext cx="14605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8524" name="Text Box 12"/>
          <p:cNvSpPr txBox="1">
            <a:spLocks noChangeArrowheads="1"/>
          </p:cNvSpPr>
          <p:nvPr/>
        </p:nvSpPr>
        <p:spPr bwMode="auto">
          <a:xfrm>
            <a:off x="250825" y="4484688"/>
            <a:ext cx="5017720"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Differentiating with respect to </a:t>
            </a:r>
            <a:r>
              <a:rPr lang="en-GB" sz="2400" i="1" dirty="0">
                <a:solidFill>
                  <a:srgbClr val="000066"/>
                </a:solidFill>
                <a:latin typeface="Times New Roman" pitchFamily="18" charset="0"/>
              </a:rPr>
              <a:t>x</a:t>
            </a:r>
            <a:r>
              <a:rPr lang="en-GB" sz="2400" dirty="0">
                <a:solidFill>
                  <a:srgbClr val="000066"/>
                </a:solidFill>
              </a:rPr>
              <a:t>:</a:t>
            </a:r>
            <a:endParaRPr lang="en-US" sz="2400" dirty="0">
              <a:solidFill>
                <a:srgbClr val="000066"/>
              </a:solidFill>
            </a:endParaRPr>
          </a:p>
        </p:txBody>
      </p:sp>
      <p:sp>
        <p:nvSpPr>
          <p:cNvPr id="13" name="Rectangle 12">
            <a:hlinkClick r:id="rId14"/>
            <a:extLst>
              <a:ext uri="{FF2B5EF4-FFF2-40B4-BE49-F238E27FC236}">
                <a16:creationId xmlns:a16="http://schemas.microsoft.com/office/drawing/2014/main" id="{7CCCE388-FB6B-4544-A713-F27E594F3A32}"/>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hlinkClick r:id="rId14"/>
            <a:extLst>
              <a:ext uri="{FF2B5EF4-FFF2-40B4-BE49-F238E27FC236}">
                <a16:creationId xmlns:a16="http://schemas.microsoft.com/office/drawing/2014/main" id="{06D4B3CF-B34F-42B3-BD03-E5F14DAE549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85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85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85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485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485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485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85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485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485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6" grpId="0"/>
      <p:bldP spid="448517" grpId="0"/>
      <p:bldP spid="448518" grpId="0"/>
      <p:bldP spid="4485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idx="4294967295"/>
          </p:nvPr>
        </p:nvSpPr>
        <p:spPr>
          <a:xfrm>
            <a:off x="0" y="42863"/>
            <a:ext cx="8229600" cy="561975"/>
          </a:xfrm>
          <a:noFill/>
        </p:spPr>
        <p:txBody>
          <a:bodyPr>
            <a:normAutofit fontScale="90000"/>
          </a:bodyPr>
          <a:lstStyle/>
          <a:p>
            <a:r>
              <a:rPr lang="en-GB"/>
              <a:t>The chain rule</a:t>
            </a:r>
          </a:p>
        </p:txBody>
      </p:sp>
      <p:sp>
        <p:nvSpPr>
          <p:cNvPr id="450563" name="Text Box 3"/>
          <p:cNvSpPr txBox="1">
            <a:spLocks noChangeArrowheads="1"/>
          </p:cNvSpPr>
          <p:nvPr/>
        </p:nvSpPr>
        <p:spPr bwMode="auto">
          <a:xfrm>
            <a:off x="330199" y="2716570"/>
            <a:ext cx="8732838" cy="830997"/>
          </a:xfrm>
          <a:prstGeom prst="rect">
            <a:avLst/>
          </a:prstGeom>
          <a:noFill/>
          <a:ln w="9525">
            <a:noFill/>
            <a:miter lim="800000"/>
            <a:headEnd/>
            <a:tailEnd/>
          </a:ln>
          <a:effectLst/>
        </p:spPr>
        <p:txBody>
          <a:bodyPr>
            <a:spAutoFit/>
          </a:bodyPr>
          <a:lstStyle/>
          <a:p>
            <a:r>
              <a:rPr lang="en-GB" sz="2400" dirty="0">
                <a:solidFill>
                  <a:srgbClr val="010066"/>
                </a:solidFill>
                <a:latin typeface="+mn-lt"/>
              </a:rPr>
              <a:t>Another approach is to use the substitution </a:t>
            </a:r>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r>
              <a:rPr lang="en-GB" sz="2400" dirty="0">
                <a:solidFill>
                  <a:srgbClr val="010066"/>
                </a:solidFill>
              </a:rPr>
              <a:t> </a:t>
            </a:r>
            <a:r>
              <a:rPr lang="en-GB" sz="2400" dirty="0">
                <a:solidFill>
                  <a:srgbClr val="010066"/>
                </a:solidFill>
                <a:latin typeface="+mn-lt"/>
              </a:rPr>
              <a:t>so that we can write </a:t>
            </a:r>
            <a:r>
              <a:rPr lang="en-GB" sz="2400" i="1" dirty="0">
                <a:solidFill>
                  <a:srgbClr val="000066"/>
                </a:solidFill>
                <a:latin typeface="Times New Roman" pitchFamily="18" charset="0"/>
              </a:rPr>
              <a:t>y</a:t>
            </a:r>
            <a:r>
              <a:rPr lang="en-GB" sz="2400" dirty="0">
                <a:solidFill>
                  <a:srgbClr val="000066"/>
                </a:solidFill>
              </a:rPr>
              <a:t> = (2</a:t>
            </a:r>
            <a:r>
              <a:rPr lang="en-GB" sz="2400" i="1" dirty="0">
                <a:solidFill>
                  <a:srgbClr val="000066"/>
                </a:solidFill>
                <a:latin typeface="Times New Roman" pitchFamily="18" charset="0"/>
              </a:rPr>
              <a:t>x</a:t>
            </a:r>
            <a:r>
              <a:rPr lang="en-GB" sz="2400" dirty="0">
                <a:solidFill>
                  <a:srgbClr val="000066"/>
                </a:solidFill>
              </a:rPr>
              <a:t> + 1)</a:t>
            </a:r>
            <a:r>
              <a:rPr lang="en-GB" sz="2400" baseline="30000" dirty="0">
                <a:solidFill>
                  <a:srgbClr val="000066"/>
                </a:solidFill>
              </a:rPr>
              <a:t>3</a:t>
            </a:r>
            <a:r>
              <a:rPr lang="en-GB" sz="2400" dirty="0">
                <a:solidFill>
                  <a:srgbClr val="000066"/>
                </a:solidFill>
              </a:rPr>
              <a:t> </a:t>
            </a:r>
            <a:r>
              <a:rPr lang="en-GB" sz="2400" dirty="0">
                <a:solidFill>
                  <a:srgbClr val="010066"/>
                </a:solidFill>
                <a:latin typeface="+mn-lt"/>
              </a:rPr>
              <a:t>as</a:t>
            </a:r>
            <a:r>
              <a:rPr lang="en-GB" sz="2400" dirty="0">
                <a:solidFill>
                  <a:srgbClr val="010066"/>
                </a:solidFill>
              </a:rPr>
              <a:t> </a:t>
            </a:r>
            <a:r>
              <a:rPr lang="en-GB" sz="2400" i="1" dirty="0">
                <a:solidFill>
                  <a:srgbClr val="000066"/>
                </a:solidFill>
                <a:latin typeface="Times New Roman" pitchFamily="18" charset="0"/>
              </a:rPr>
              <a:t>y</a:t>
            </a:r>
            <a:r>
              <a:rPr lang="en-GB" sz="2400" dirty="0">
                <a:solidFill>
                  <a:srgbClr val="000066"/>
                </a:solidFill>
              </a:rPr>
              <a:t> = </a:t>
            </a:r>
            <a:r>
              <a:rPr lang="en-GB" sz="2400" i="1" dirty="0">
                <a:solidFill>
                  <a:srgbClr val="000066"/>
                </a:solidFill>
                <a:latin typeface="Times New Roman" pitchFamily="18" charset="0"/>
              </a:rPr>
              <a:t>u</a:t>
            </a:r>
            <a:r>
              <a:rPr lang="en-GB" sz="2400" baseline="30000" dirty="0">
                <a:solidFill>
                  <a:srgbClr val="000066"/>
                </a:solidFill>
              </a:rPr>
              <a:t>3</a:t>
            </a:r>
            <a:r>
              <a:rPr lang="en-GB" sz="2400" dirty="0">
                <a:solidFill>
                  <a:srgbClr val="010066"/>
                </a:solidFill>
              </a:rPr>
              <a:t>.</a:t>
            </a:r>
          </a:p>
        </p:txBody>
      </p:sp>
      <p:sp>
        <p:nvSpPr>
          <p:cNvPr id="450564" name="Text Box 4"/>
          <p:cNvSpPr txBox="1">
            <a:spLocks noChangeArrowheads="1"/>
          </p:cNvSpPr>
          <p:nvPr/>
        </p:nvSpPr>
        <p:spPr bwMode="auto">
          <a:xfrm>
            <a:off x="195263" y="748159"/>
            <a:ext cx="4036682"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 chain rule states that:</a:t>
            </a:r>
            <a:endParaRPr lang="en-US" sz="2400" dirty="0">
              <a:solidFill>
                <a:srgbClr val="000066"/>
              </a:solidFill>
              <a:latin typeface="+mn-lt"/>
            </a:endParaRPr>
          </a:p>
        </p:txBody>
      </p:sp>
      <p:grpSp>
        <p:nvGrpSpPr>
          <p:cNvPr id="2" name="Group 5"/>
          <p:cNvGrpSpPr>
            <a:grpSpLocks/>
          </p:cNvGrpSpPr>
          <p:nvPr/>
        </p:nvGrpSpPr>
        <p:grpSpPr bwMode="auto">
          <a:xfrm>
            <a:off x="931862" y="1306662"/>
            <a:ext cx="7691438" cy="1368425"/>
            <a:chOff x="590" y="1525"/>
            <a:chExt cx="4845" cy="862"/>
          </a:xfrm>
        </p:grpSpPr>
        <p:sp>
          <p:nvSpPr>
            <p:cNvPr id="450566" name="Rectangle 6"/>
            <p:cNvSpPr>
              <a:spLocks noChangeArrowheads="1"/>
            </p:cNvSpPr>
            <p:nvPr/>
          </p:nvSpPr>
          <p:spPr bwMode="auto">
            <a:xfrm>
              <a:off x="590" y="1525"/>
              <a:ext cx="4845" cy="862"/>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450567" name="Text Box 7"/>
            <p:cNvSpPr txBox="1">
              <a:spLocks noChangeArrowheads="1"/>
            </p:cNvSpPr>
            <p:nvPr/>
          </p:nvSpPr>
          <p:spPr bwMode="auto">
            <a:xfrm>
              <a:off x="1172" y="1579"/>
              <a:ext cx="3934" cy="291"/>
            </a:xfrm>
            <a:prstGeom prst="rect">
              <a:avLst/>
            </a:prstGeom>
            <a:noFill/>
            <a:ln w="9525">
              <a:noFill/>
              <a:miter lim="800000"/>
              <a:headEnd/>
              <a:tailEnd/>
            </a:ln>
            <a:effectLst/>
          </p:spPr>
          <p:txBody>
            <a:bodyPr wrap="none">
              <a:spAutoFit/>
            </a:bodyPr>
            <a:lstStyle/>
            <a:p>
              <a:r>
                <a:rPr lang="en-GB" sz="2400" dirty="0">
                  <a:solidFill>
                    <a:srgbClr val="000066"/>
                  </a:solidFill>
                </a:rPr>
                <a:t>If </a:t>
              </a:r>
              <a:r>
                <a:rPr lang="en-GB" sz="2400" i="1" dirty="0">
                  <a:solidFill>
                    <a:srgbClr val="000066"/>
                  </a:solidFill>
                  <a:latin typeface="Times New Roman" pitchFamily="18" charset="0"/>
                </a:rPr>
                <a:t>y</a:t>
              </a:r>
              <a:r>
                <a:rPr lang="en-GB" sz="2400" dirty="0">
                  <a:solidFill>
                    <a:srgbClr val="000066"/>
                  </a:solidFill>
                </a:rPr>
                <a:t> </a:t>
              </a:r>
              <a:r>
                <a:rPr lang="en-GB" sz="2400" dirty="0">
                  <a:solidFill>
                    <a:srgbClr val="000066"/>
                  </a:solidFill>
                  <a:latin typeface="Times New Roman" panose="02020603050405020304" pitchFamily="18" charset="0"/>
                  <a:cs typeface="Times New Roman" panose="02020603050405020304" pitchFamily="18" charset="0"/>
                </a:rPr>
                <a:t>=</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u</a:t>
              </a:r>
              <a:r>
                <a:rPr lang="en-GB" sz="2400" dirty="0">
                  <a:solidFill>
                    <a:srgbClr val="000066"/>
                  </a:solidFill>
                </a:rPr>
                <a:t>), </a:t>
              </a:r>
              <a:r>
                <a:rPr lang="en-GB" sz="2400" i="1" dirty="0">
                  <a:solidFill>
                    <a:srgbClr val="000066"/>
                  </a:solidFill>
                  <a:latin typeface="Times New Roman" pitchFamily="18" charset="0"/>
                </a:rPr>
                <a:t>u</a:t>
              </a:r>
              <a:r>
                <a:rPr lang="en-GB" sz="2400" dirty="0">
                  <a:solidFill>
                    <a:srgbClr val="000066"/>
                  </a:solidFill>
                </a:rPr>
                <a:t> </a:t>
              </a:r>
              <a:r>
                <a:rPr lang="en-GB" sz="2400" i="1" dirty="0">
                  <a:solidFill>
                    <a:srgbClr val="000066"/>
                  </a:solidFill>
                  <a:latin typeface="Times New Roman" pitchFamily="18" charset="0"/>
                </a:rPr>
                <a:t>= g</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then </a:t>
              </a:r>
              <a:r>
                <a:rPr lang="en-GB" sz="2400" i="1" dirty="0">
                  <a:solidFill>
                    <a:srgbClr val="000066"/>
                  </a:solidFill>
                  <a:latin typeface="Times New Roman" pitchFamily="18" charset="0"/>
                </a:rPr>
                <a:t>y</a:t>
              </a:r>
              <a:r>
                <a:rPr lang="en-GB" sz="2400" dirty="0">
                  <a:solidFill>
                    <a:srgbClr val="000066"/>
                  </a:solidFill>
                </a:rPr>
                <a:t> </a:t>
              </a:r>
              <a:r>
                <a:rPr lang="en-GB" sz="2400" dirty="0">
                  <a:solidFill>
                    <a:srgbClr val="000066"/>
                  </a:solidFill>
                  <a:latin typeface="Times New Roman" panose="02020603050405020304" pitchFamily="18" charset="0"/>
                  <a:cs typeface="Times New Roman" panose="02020603050405020304" pitchFamily="18" charset="0"/>
                </a:rPr>
                <a:t>=</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g</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so then</a:t>
              </a:r>
              <a:endParaRPr lang="en-US" sz="2400" dirty="0">
                <a:solidFill>
                  <a:srgbClr val="000066"/>
                </a:solidFill>
              </a:endParaRPr>
            </a:p>
          </p:txBody>
        </p:sp>
        <p:graphicFrame>
          <p:nvGraphicFramePr>
            <p:cNvPr id="450568" name="Object 8"/>
            <p:cNvGraphicFramePr>
              <a:graphicFrameLocks noChangeAspect="1"/>
            </p:cNvGraphicFramePr>
            <p:nvPr/>
          </p:nvGraphicFramePr>
          <p:xfrm>
            <a:off x="2348" y="1877"/>
            <a:ext cx="1064" cy="464"/>
          </p:xfrm>
          <a:graphic>
            <a:graphicData uri="http://schemas.openxmlformats.org/presentationml/2006/ole">
              <mc:AlternateContent xmlns:mc="http://schemas.openxmlformats.org/markup-compatibility/2006">
                <mc:Choice xmlns:v="urn:schemas-microsoft-com:vml" Requires="v">
                  <p:oleObj spid="_x0000_s4189" name="Equation" r:id="rId4" imgW="1688760" imgH="736560" progId="Equation.DSMT4">
                    <p:embed/>
                  </p:oleObj>
                </mc:Choice>
                <mc:Fallback>
                  <p:oleObj name="Equation" r:id="rId4" imgW="1688760" imgH="736560" progId="Equation.DSMT4">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8" y="1877"/>
                          <a:ext cx="106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50569" name="Text Box 9"/>
          <p:cNvSpPr txBox="1">
            <a:spLocks noChangeArrowheads="1"/>
          </p:cNvSpPr>
          <p:nvPr/>
        </p:nvSpPr>
        <p:spPr bwMode="auto">
          <a:xfrm>
            <a:off x="594444" y="3481983"/>
            <a:ext cx="7073900" cy="457200"/>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So if </a:t>
            </a:r>
            <a:r>
              <a:rPr lang="en-GB" sz="2400" dirty="0">
                <a:solidFill>
                  <a:srgbClr val="000066"/>
                </a:solidFill>
              </a:rPr>
              <a:t>		</a:t>
            </a:r>
            <a:r>
              <a:rPr lang="en-GB" sz="2400" i="1" dirty="0">
                <a:solidFill>
                  <a:srgbClr val="000066"/>
                </a:solidFill>
                <a:latin typeface="Times New Roman" pitchFamily="18" charset="0"/>
              </a:rPr>
              <a:t>y</a:t>
            </a:r>
            <a:r>
              <a:rPr lang="en-GB" sz="2400" dirty="0">
                <a:solidFill>
                  <a:srgbClr val="000066"/>
                </a:solidFill>
              </a:rPr>
              <a:t> = </a:t>
            </a:r>
            <a:r>
              <a:rPr lang="en-GB" sz="2400" i="1" dirty="0">
                <a:solidFill>
                  <a:srgbClr val="000066"/>
                </a:solidFill>
                <a:latin typeface="Times New Roman" pitchFamily="18" charset="0"/>
              </a:rPr>
              <a:t>u</a:t>
            </a:r>
            <a:r>
              <a:rPr lang="en-GB" sz="2400" baseline="30000" dirty="0">
                <a:solidFill>
                  <a:srgbClr val="000066"/>
                </a:solidFill>
              </a:rPr>
              <a:t>3</a:t>
            </a:r>
            <a:r>
              <a:rPr lang="en-GB" sz="2400" dirty="0">
                <a:solidFill>
                  <a:srgbClr val="000066"/>
                </a:solidFill>
              </a:rPr>
              <a:t> 		</a:t>
            </a:r>
            <a:r>
              <a:rPr lang="en-GB" sz="2400" dirty="0">
                <a:solidFill>
                  <a:srgbClr val="010066"/>
                </a:solidFill>
                <a:latin typeface="+mn-lt"/>
              </a:rPr>
              <a:t>where	</a:t>
            </a:r>
            <a:r>
              <a:rPr lang="en-GB" sz="2400" dirty="0">
                <a:solidFill>
                  <a:srgbClr val="010066"/>
                </a:solidFill>
              </a:rPr>
              <a:t>	</a:t>
            </a:r>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2</a:t>
            </a:r>
            <a:r>
              <a:rPr lang="en-GB" sz="2400" i="1" dirty="0">
                <a:solidFill>
                  <a:srgbClr val="000066"/>
                </a:solidFill>
                <a:latin typeface="Times New Roman" pitchFamily="18" charset="0"/>
              </a:rPr>
              <a:t>x</a:t>
            </a:r>
            <a:r>
              <a:rPr lang="en-GB" sz="2400" dirty="0">
                <a:solidFill>
                  <a:srgbClr val="000066"/>
                </a:solidFill>
              </a:rPr>
              <a:t> + 1,</a:t>
            </a:r>
            <a:endParaRPr lang="en-US" sz="2400" dirty="0">
              <a:solidFill>
                <a:srgbClr val="000066"/>
              </a:solidFill>
            </a:endParaRPr>
          </a:p>
        </p:txBody>
      </p:sp>
      <p:graphicFrame>
        <p:nvGraphicFramePr>
          <p:cNvPr id="450570" name="Object 10"/>
          <p:cNvGraphicFramePr>
            <a:graphicFrameLocks noChangeAspect="1"/>
          </p:cNvGraphicFramePr>
          <p:nvPr>
            <p:extLst>
              <p:ext uri="{D42A27DB-BD31-4B8C-83A1-F6EECF244321}">
                <p14:modId xmlns:p14="http://schemas.microsoft.com/office/powerpoint/2010/main" val="2482707552"/>
              </p:ext>
            </p:extLst>
          </p:nvPr>
        </p:nvGraphicFramePr>
        <p:xfrm>
          <a:off x="2289894" y="3959820"/>
          <a:ext cx="1155700" cy="736600"/>
        </p:xfrm>
        <a:graphic>
          <a:graphicData uri="http://schemas.openxmlformats.org/presentationml/2006/ole">
            <mc:AlternateContent xmlns:mc="http://schemas.openxmlformats.org/markup-compatibility/2006">
              <mc:Choice xmlns:v="urn:schemas-microsoft-com:vml" Requires="v">
                <p:oleObj spid="_x0000_s4190" name="Equation" r:id="rId6" imgW="1155600" imgH="736560" progId="Equation.DSMT4">
                  <p:embed/>
                </p:oleObj>
              </mc:Choice>
              <mc:Fallback>
                <p:oleObj name="Equation" r:id="rId6" imgW="1155600" imgH="736560" progId="Equation.DSMT4">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9894" y="3959820"/>
                        <a:ext cx="1155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571" name="Object 11"/>
          <p:cNvGraphicFramePr>
            <a:graphicFrameLocks noChangeAspect="1"/>
          </p:cNvGraphicFramePr>
          <p:nvPr>
            <p:extLst>
              <p:ext uri="{D42A27DB-BD31-4B8C-83A1-F6EECF244321}">
                <p14:modId xmlns:p14="http://schemas.microsoft.com/office/powerpoint/2010/main" val="3078853747"/>
              </p:ext>
            </p:extLst>
          </p:nvPr>
        </p:nvGraphicFramePr>
        <p:xfrm>
          <a:off x="5968132" y="3959820"/>
          <a:ext cx="876300" cy="736600"/>
        </p:xfrm>
        <a:graphic>
          <a:graphicData uri="http://schemas.openxmlformats.org/presentationml/2006/ole">
            <mc:AlternateContent xmlns:mc="http://schemas.openxmlformats.org/markup-compatibility/2006">
              <mc:Choice xmlns:v="urn:schemas-microsoft-com:vml" Requires="v">
                <p:oleObj spid="_x0000_s4191" name="Equation" r:id="rId8" imgW="876240" imgH="736560" progId="Equation.DSMT4">
                  <p:embed/>
                </p:oleObj>
              </mc:Choice>
              <mc:Fallback>
                <p:oleObj name="Equation" r:id="rId8" imgW="876240" imgH="736560" progId="Equation.DSMT4">
                  <p:embed/>
                  <p:pic>
                    <p:nvPicPr>
                      <p:cNvPr id="0"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68132" y="3959820"/>
                        <a:ext cx="8763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572" name="Text Box 12"/>
          <p:cNvSpPr txBox="1">
            <a:spLocks noChangeArrowheads="1"/>
          </p:cNvSpPr>
          <p:nvPr/>
        </p:nvSpPr>
        <p:spPr bwMode="auto">
          <a:xfrm>
            <a:off x="594444" y="4844058"/>
            <a:ext cx="3130985"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Using the chain rule:</a:t>
            </a:r>
            <a:endParaRPr lang="en-US" sz="2400" dirty="0">
              <a:solidFill>
                <a:srgbClr val="000066"/>
              </a:solidFill>
              <a:latin typeface="+mn-lt"/>
            </a:endParaRPr>
          </a:p>
        </p:txBody>
      </p:sp>
      <p:grpSp>
        <p:nvGrpSpPr>
          <p:cNvPr id="3" name="Group 13"/>
          <p:cNvGrpSpPr>
            <a:grpSpLocks/>
          </p:cNvGrpSpPr>
          <p:nvPr/>
        </p:nvGrpSpPr>
        <p:grpSpPr bwMode="auto">
          <a:xfrm>
            <a:off x="3602757" y="4745633"/>
            <a:ext cx="2879725" cy="736600"/>
            <a:chOff x="2200" y="3249"/>
            <a:chExt cx="1814" cy="464"/>
          </a:xfrm>
        </p:grpSpPr>
        <p:graphicFrame>
          <p:nvGraphicFramePr>
            <p:cNvPr id="450574" name="Object 14"/>
            <p:cNvGraphicFramePr>
              <a:graphicFrameLocks noChangeAspect="1"/>
            </p:cNvGraphicFramePr>
            <p:nvPr/>
          </p:nvGraphicFramePr>
          <p:xfrm>
            <a:off x="2200" y="3249"/>
            <a:ext cx="1064" cy="464"/>
          </p:xfrm>
          <a:graphic>
            <a:graphicData uri="http://schemas.openxmlformats.org/presentationml/2006/ole">
              <mc:AlternateContent xmlns:mc="http://schemas.openxmlformats.org/markup-compatibility/2006">
                <mc:Choice xmlns:v="urn:schemas-microsoft-com:vml" Requires="v">
                  <p:oleObj spid="_x0000_s4192" name="Equation" r:id="rId10" imgW="1688760" imgH="736560" progId="Equation.DSMT4">
                    <p:embed/>
                  </p:oleObj>
                </mc:Choice>
                <mc:Fallback>
                  <p:oleObj name="Equation" r:id="rId10" imgW="1688760" imgH="736560" progId="Equation.DSMT4">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0" y="3249"/>
                          <a:ext cx="106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575" name="Object 15"/>
            <p:cNvGraphicFramePr>
              <a:graphicFrameLocks noChangeAspect="1"/>
            </p:cNvGraphicFramePr>
            <p:nvPr/>
          </p:nvGraphicFramePr>
          <p:xfrm>
            <a:off x="3286" y="3347"/>
            <a:ext cx="728" cy="216"/>
          </p:xfrm>
          <a:graphic>
            <a:graphicData uri="http://schemas.openxmlformats.org/presentationml/2006/ole">
              <mc:AlternateContent xmlns:mc="http://schemas.openxmlformats.org/markup-compatibility/2006">
                <mc:Choice xmlns:v="urn:schemas-microsoft-com:vml" Requires="v">
                  <p:oleObj spid="_x0000_s4193" name="Equation" r:id="rId11" imgW="1155600" imgH="342720" progId="Equation.DSMT4">
                    <p:embed/>
                  </p:oleObj>
                </mc:Choice>
                <mc:Fallback>
                  <p:oleObj name="Equation" r:id="rId11" imgW="1155600" imgH="34272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86" y="3347"/>
                          <a:ext cx="728" cy="2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0576" name="Object 16"/>
          <p:cNvGraphicFramePr>
            <a:graphicFrameLocks noChangeAspect="1"/>
          </p:cNvGraphicFramePr>
          <p:nvPr>
            <p:extLst>
              <p:ext uri="{D42A27DB-BD31-4B8C-83A1-F6EECF244321}">
                <p14:modId xmlns:p14="http://schemas.microsoft.com/office/powerpoint/2010/main" val="2082495615"/>
              </p:ext>
            </p:extLst>
          </p:nvPr>
        </p:nvGraphicFramePr>
        <p:xfrm>
          <a:off x="5326782" y="5421908"/>
          <a:ext cx="711200" cy="342900"/>
        </p:xfrm>
        <a:graphic>
          <a:graphicData uri="http://schemas.openxmlformats.org/presentationml/2006/ole">
            <mc:AlternateContent xmlns:mc="http://schemas.openxmlformats.org/markup-compatibility/2006">
              <mc:Choice xmlns:v="urn:schemas-microsoft-com:vml" Requires="v">
                <p:oleObj spid="_x0000_s4194" name="Equation" r:id="rId13" imgW="711000" imgH="342720" progId="Equation.DSMT4">
                  <p:embed/>
                </p:oleObj>
              </mc:Choice>
              <mc:Fallback>
                <p:oleObj name="Equation" r:id="rId13" imgW="711000" imgH="342720" progId="Equation.DSMT4">
                  <p:embed/>
                  <p:pic>
                    <p:nvPicPr>
                      <p:cNvPr id="0"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26782" y="5421908"/>
                        <a:ext cx="711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577" name="Object 17"/>
          <p:cNvGraphicFramePr>
            <a:graphicFrameLocks noChangeAspect="1"/>
          </p:cNvGraphicFramePr>
          <p:nvPr>
            <p:extLst>
              <p:ext uri="{D42A27DB-BD31-4B8C-83A1-F6EECF244321}">
                <p14:modId xmlns:p14="http://schemas.microsoft.com/office/powerpoint/2010/main" val="2972222507"/>
              </p:ext>
            </p:extLst>
          </p:nvPr>
        </p:nvGraphicFramePr>
        <p:xfrm>
          <a:off x="5326782" y="5915620"/>
          <a:ext cx="1460500" cy="393700"/>
        </p:xfrm>
        <a:graphic>
          <a:graphicData uri="http://schemas.openxmlformats.org/presentationml/2006/ole">
            <mc:AlternateContent xmlns:mc="http://schemas.openxmlformats.org/markup-compatibility/2006">
              <mc:Choice xmlns:v="urn:schemas-microsoft-com:vml" Requires="v">
                <p:oleObj spid="_x0000_s4195" name="Equation" r:id="rId15" imgW="1460160" imgH="393480" progId="Equation.DSMT4">
                  <p:embed/>
                </p:oleObj>
              </mc:Choice>
              <mc:Fallback>
                <p:oleObj name="Equation" r:id="rId15" imgW="1460160" imgH="393480" progId="Equation.DSMT4">
                  <p:embed/>
                  <p:pic>
                    <p:nvPicPr>
                      <p:cNvPr id="0" name="Picture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26782" y="5915620"/>
                        <a:ext cx="14605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a:hlinkClick r:id="rId17"/>
            <a:extLst>
              <a:ext uri="{FF2B5EF4-FFF2-40B4-BE49-F238E27FC236}">
                <a16:creationId xmlns:a16="http://schemas.microsoft.com/office/drawing/2014/main" id="{226419D7-AC26-4CF4-8C76-4175D2C4014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17"/>
            <a:extLst>
              <a:ext uri="{FF2B5EF4-FFF2-40B4-BE49-F238E27FC236}">
                <a16:creationId xmlns:a16="http://schemas.microsoft.com/office/drawing/2014/main" id="{E41EB06A-E5E4-453F-A9E0-893B750FDF9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05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056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057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057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505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057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505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p:bldP spid="450564" grpId="0"/>
      <p:bldP spid="450569" grpId="0"/>
      <p:bldP spid="4505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Grp="1" noChangeArrowheads="1"/>
          </p:cNvSpPr>
          <p:nvPr>
            <p:ph type="title" idx="4294967295"/>
          </p:nvPr>
        </p:nvSpPr>
        <p:spPr>
          <a:xfrm>
            <a:off x="0" y="42863"/>
            <a:ext cx="8229600" cy="561975"/>
          </a:xfrm>
          <a:noFill/>
        </p:spPr>
        <p:txBody>
          <a:bodyPr>
            <a:normAutofit fontScale="90000"/>
          </a:bodyPr>
          <a:lstStyle/>
          <a:p>
            <a:r>
              <a:rPr lang="en-GB"/>
              <a:t>The chain rule</a:t>
            </a:r>
          </a:p>
        </p:txBody>
      </p:sp>
      <p:sp>
        <p:nvSpPr>
          <p:cNvPr id="450563" name="Text Box 3"/>
          <p:cNvSpPr txBox="1">
            <a:spLocks noChangeArrowheads="1"/>
          </p:cNvSpPr>
          <p:nvPr/>
        </p:nvSpPr>
        <p:spPr bwMode="auto">
          <a:xfrm>
            <a:off x="195263" y="3717032"/>
            <a:ext cx="8732838" cy="1569660"/>
          </a:xfrm>
          <a:prstGeom prst="rect">
            <a:avLst/>
          </a:prstGeom>
          <a:noFill/>
          <a:ln w="9525">
            <a:noFill/>
            <a:miter lim="800000"/>
            <a:headEnd/>
            <a:tailEnd/>
          </a:ln>
          <a:effectLst/>
        </p:spPr>
        <p:txBody>
          <a:bodyPr>
            <a:spAutoFit/>
          </a:bodyPr>
          <a:lstStyle/>
          <a:p>
            <a:r>
              <a:rPr lang="en-GB" sz="2400" dirty="0">
                <a:solidFill>
                  <a:srgbClr val="010066"/>
                </a:solidFill>
                <a:latin typeface="+mn-lt"/>
              </a:rPr>
              <a:t>The derivative of a composite function is the derivative of the outside function with respect to the inside function (inside function remains the same), multiplied by the derivative of the inside function with respect to </a:t>
            </a:r>
            <a:r>
              <a:rPr lang="en-GB" sz="2400" i="1" dirty="0">
                <a:solidFill>
                  <a:srgbClr val="000066"/>
                </a:solidFill>
                <a:cs typeface="Times New Roman" panose="02020603050405020304" pitchFamily="18" charset="0"/>
              </a:rPr>
              <a:t>x</a:t>
            </a:r>
          </a:p>
        </p:txBody>
      </p:sp>
      <p:sp>
        <p:nvSpPr>
          <p:cNvPr id="450564" name="Text Box 4"/>
          <p:cNvSpPr txBox="1">
            <a:spLocks noChangeArrowheads="1"/>
          </p:cNvSpPr>
          <p:nvPr/>
        </p:nvSpPr>
        <p:spPr bwMode="auto">
          <a:xfrm>
            <a:off x="195263" y="1078185"/>
            <a:ext cx="5525872"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The chain rule can also be written as:</a:t>
            </a:r>
            <a:endParaRPr lang="en-US" sz="2400" dirty="0">
              <a:solidFill>
                <a:srgbClr val="000066"/>
              </a:solidFill>
              <a:latin typeface="+mn-lt"/>
            </a:endParaRPr>
          </a:p>
        </p:txBody>
      </p:sp>
      <p:grpSp>
        <p:nvGrpSpPr>
          <p:cNvPr id="2" name="Group 5"/>
          <p:cNvGrpSpPr>
            <a:grpSpLocks/>
          </p:cNvGrpSpPr>
          <p:nvPr/>
        </p:nvGrpSpPr>
        <p:grpSpPr bwMode="auto">
          <a:xfrm>
            <a:off x="971600" y="1916832"/>
            <a:ext cx="7691438" cy="865188"/>
            <a:chOff x="590" y="1525"/>
            <a:chExt cx="4845" cy="545"/>
          </a:xfrm>
        </p:grpSpPr>
        <p:sp>
          <p:nvSpPr>
            <p:cNvPr id="450566" name="Rectangle 6"/>
            <p:cNvSpPr>
              <a:spLocks noChangeArrowheads="1"/>
            </p:cNvSpPr>
            <p:nvPr/>
          </p:nvSpPr>
          <p:spPr bwMode="auto">
            <a:xfrm>
              <a:off x="590" y="1525"/>
              <a:ext cx="4845" cy="545"/>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450567" name="Text Box 7"/>
            <p:cNvSpPr txBox="1">
              <a:spLocks noChangeArrowheads="1"/>
            </p:cNvSpPr>
            <p:nvPr/>
          </p:nvSpPr>
          <p:spPr bwMode="auto">
            <a:xfrm>
              <a:off x="1123" y="1635"/>
              <a:ext cx="3610" cy="291"/>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If</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a:t>
              </a:r>
              <a:r>
                <a:rPr lang="en-GB" sz="2400" i="1" dirty="0">
                  <a:solidFill>
                    <a:srgbClr val="000066"/>
                  </a:solidFill>
                  <a:latin typeface="Times New Roman" pitchFamily="18" charset="0"/>
                </a:rPr>
                <a:t>= u</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a:t>
              </a:r>
              <a:r>
                <a:rPr lang="en-GB" sz="2400" dirty="0">
                  <a:solidFill>
                    <a:srgbClr val="000066"/>
                  </a:solidFill>
                  <a:latin typeface="+mn-lt"/>
                </a:rPr>
                <a:t>then</a:t>
              </a:r>
              <a:r>
                <a:rPr lang="en-GB" sz="2400" dirty="0">
                  <a:solidFill>
                    <a:srgbClr val="000066"/>
                  </a:solidFill>
                </a:rPr>
                <a:t> </a:t>
              </a:r>
              <a:r>
                <a:rPr lang="en-GB" sz="2400" i="1" dirty="0">
                  <a:solidFill>
                    <a:srgbClr val="000066"/>
                  </a:solidFill>
                  <a:latin typeface="Times New Roman" panose="02020603050405020304" pitchFamily="18" charset="0"/>
                  <a:cs typeface="Times New Roman" panose="02020603050405020304" pitchFamily="18" charset="0"/>
                </a:rPr>
                <a:t>f’</a:t>
              </a:r>
              <a:r>
                <a:rPr lang="en-GB" sz="2400" dirty="0">
                  <a:solidFill>
                    <a:srgbClr val="000066"/>
                  </a:solidFill>
                </a:rPr>
                <a:t>(</a:t>
              </a:r>
              <a:r>
                <a:rPr lang="en-GB" sz="2400" i="1" dirty="0">
                  <a:solidFill>
                    <a:srgbClr val="000066"/>
                  </a:solidFill>
                  <a:latin typeface="Times New Roman" pitchFamily="18" charset="0"/>
                </a:rPr>
                <a:t>x</a:t>
              </a:r>
              <a:r>
                <a:rPr lang="en-GB" sz="2400" dirty="0">
                  <a:solidFill>
                    <a:srgbClr val="000066"/>
                  </a:solidFill>
                </a:rPr>
                <a:t>) = </a:t>
              </a:r>
              <a:r>
                <a:rPr lang="en-GB" sz="2400" i="1" dirty="0">
                  <a:solidFill>
                    <a:srgbClr val="000066"/>
                  </a:solidFill>
                  <a:latin typeface="Times New Roman" panose="02020603050405020304" pitchFamily="18" charset="0"/>
                  <a:cs typeface="Times New Roman" panose="02020603050405020304" pitchFamily="18" charset="0"/>
                </a:rPr>
                <a:t>u</a:t>
              </a:r>
              <a:r>
                <a:rPr lang="en-GB" dirty="0">
                  <a:solidFill>
                    <a:srgbClr val="000066"/>
                  </a:solidFill>
                  <a:latin typeface="Calibri" panose="020F0502020204030204" pitchFamily="34" charset="0"/>
                  <a:cs typeface="Calibri" panose="020F0502020204030204" pitchFamily="34" charset="0"/>
                </a:rPr>
                <a:t>’</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x</a:t>
              </a:r>
              <a:r>
                <a:rPr lang="en-GB" sz="2400" dirty="0">
                  <a:solidFill>
                    <a:srgbClr val="000066"/>
                  </a:solidFill>
                </a:rPr>
                <a:t>)) . </a:t>
              </a:r>
              <a:r>
                <a:rPr lang="en-GB" sz="2400" i="1" dirty="0">
                  <a:solidFill>
                    <a:srgbClr val="000066"/>
                  </a:solidFill>
                  <a:latin typeface="Times New Roman" panose="02020603050405020304" pitchFamily="18" charset="0"/>
                  <a:cs typeface="Times New Roman" panose="02020603050405020304" pitchFamily="18" charset="0"/>
                </a:rPr>
                <a:t>v</a:t>
              </a:r>
              <a:r>
                <a:rPr lang="en-GB" sz="2400" dirty="0">
                  <a:solidFill>
                    <a:srgbClr val="000066"/>
                  </a:solidFill>
                  <a:latin typeface="Calibri" panose="020F0502020204030204" pitchFamily="34" charset="0"/>
                  <a:cs typeface="Calibri" panose="020F0502020204030204" pitchFamily="34" charset="0"/>
                </a:rPr>
                <a:t>’</a:t>
              </a:r>
              <a:r>
                <a:rPr lang="en-GB" sz="2400" dirty="0">
                  <a:solidFill>
                    <a:srgbClr val="000066"/>
                  </a:solidFill>
                </a:rPr>
                <a:t>(</a:t>
              </a:r>
              <a:r>
                <a:rPr lang="en-GB" sz="2400" i="1" dirty="0">
                  <a:solidFill>
                    <a:srgbClr val="000066"/>
                  </a:solidFill>
                  <a:latin typeface="Times New Roman" panose="02020603050405020304" pitchFamily="18" charset="0"/>
                  <a:cs typeface="Times New Roman" panose="02020603050405020304" pitchFamily="18" charset="0"/>
                </a:rPr>
                <a:t>x</a:t>
              </a:r>
              <a:r>
                <a:rPr lang="en-GB" sz="2400" dirty="0">
                  <a:solidFill>
                    <a:srgbClr val="000066"/>
                  </a:solidFill>
                </a:rPr>
                <a:t>)</a:t>
              </a:r>
              <a:endParaRPr lang="en-US" sz="2400" dirty="0">
                <a:solidFill>
                  <a:srgbClr val="000066"/>
                </a:solidFill>
              </a:endParaRPr>
            </a:p>
          </p:txBody>
        </p:sp>
      </p:grpSp>
      <p:sp>
        <p:nvSpPr>
          <p:cNvPr id="8" name="Rectangle 7">
            <a:hlinkClick r:id="rId3"/>
            <a:extLst>
              <a:ext uri="{FF2B5EF4-FFF2-40B4-BE49-F238E27FC236}">
                <a16:creationId xmlns:a16="http://schemas.microsoft.com/office/drawing/2014/main" id="{6AB38879-D7C0-4AC0-AF8B-2BCD8E8EA57B}"/>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3"/>
            <a:extLst>
              <a:ext uri="{FF2B5EF4-FFF2-40B4-BE49-F238E27FC236}">
                <a16:creationId xmlns:a16="http://schemas.microsoft.com/office/drawing/2014/main" id="{F7752002-1B92-45A2-B28B-77C0DC8015DF}"/>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801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05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p:bldP spid="45056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graphicFrame>
        <p:nvGraphicFramePr>
          <p:cNvPr id="452611" name="Object 3"/>
          <p:cNvGraphicFramePr>
            <a:graphicFrameLocks noChangeAspect="1"/>
          </p:cNvGraphicFramePr>
          <p:nvPr>
            <p:extLst>
              <p:ext uri="{D42A27DB-BD31-4B8C-83A1-F6EECF244321}">
                <p14:modId xmlns:p14="http://schemas.microsoft.com/office/powerpoint/2010/main" val="1310606926"/>
              </p:ext>
            </p:extLst>
          </p:nvPr>
        </p:nvGraphicFramePr>
        <p:xfrm>
          <a:off x="1920875" y="2980432"/>
          <a:ext cx="1295400" cy="736600"/>
        </p:xfrm>
        <a:graphic>
          <a:graphicData uri="http://schemas.openxmlformats.org/presentationml/2006/ole">
            <mc:AlternateContent xmlns:mc="http://schemas.openxmlformats.org/markup-compatibility/2006">
              <mc:Choice xmlns:v="urn:schemas-microsoft-com:vml" Requires="v">
                <p:oleObj spid="_x0000_s5232" name="Equation" r:id="rId4" imgW="1295280" imgH="736560" progId="Equation.DSMT4">
                  <p:embed/>
                </p:oleObj>
              </mc:Choice>
              <mc:Fallback>
                <p:oleObj name="Equation" r:id="rId4" imgW="1295280" imgH="736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0875" y="2980432"/>
                        <a:ext cx="12954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12" name="Object 4"/>
          <p:cNvGraphicFramePr>
            <a:graphicFrameLocks noChangeAspect="1"/>
          </p:cNvGraphicFramePr>
          <p:nvPr>
            <p:extLst>
              <p:ext uri="{D42A27DB-BD31-4B8C-83A1-F6EECF244321}">
                <p14:modId xmlns:p14="http://schemas.microsoft.com/office/powerpoint/2010/main" val="2078970411"/>
              </p:ext>
            </p:extLst>
          </p:nvPr>
        </p:nvGraphicFramePr>
        <p:xfrm>
          <a:off x="5621338" y="2980432"/>
          <a:ext cx="1054100" cy="736600"/>
        </p:xfrm>
        <a:graphic>
          <a:graphicData uri="http://schemas.openxmlformats.org/presentationml/2006/ole">
            <mc:AlternateContent xmlns:mc="http://schemas.openxmlformats.org/markup-compatibility/2006">
              <mc:Choice xmlns:v="urn:schemas-microsoft-com:vml" Requires="v">
                <p:oleObj spid="_x0000_s5233" name="Equation" r:id="rId6" imgW="1054080" imgH="736560" progId="Equation.DSMT4">
                  <p:embed/>
                </p:oleObj>
              </mc:Choice>
              <mc:Fallback>
                <p:oleObj name="Equation" r:id="rId6" imgW="1054080" imgH="7365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21338" y="2980432"/>
                        <a:ext cx="10541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5"/>
          <p:cNvGrpSpPr>
            <a:grpSpLocks/>
          </p:cNvGrpSpPr>
          <p:nvPr/>
        </p:nvGrpSpPr>
        <p:grpSpPr bwMode="auto">
          <a:xfrm>
            <a:off x="250825" y="3844528"/>
            <a:ext cx="4697413" cy="736600"/>
            <a:chOff x="158" y="2196"/>
            <a:chExt cx="2959" cy="464"/>
          </a:xfrm>
        </p:grpSpPr>
        <p:sp>
          <p:nvSpPr>
            <p:cNvPr id="452614" name="Text Box 6"/>
            <p:cNvSpPr txBox="1">
              <a:spLocks noChangeArrowheads="1"/>
            </p:cNvSpPr>
            <p:nvPr/>
          </p:nvSpPr>
          <p:spPr bwMode="auto">
            <a:xfrm>
              <a:off x="158" y="2258"/>
              <a:ext cx="1968" cy="291"/>
            </a:xfrm>
            <a:prstGeom prst="rect">
              <a:avLst/>
            </a:prstGeom>
            <a:noFill/>
            <a:ln w="9525">
              <a:noFill/>
              <a:miter lim="800000"/>
              <a:headEnd/>
              <a:tailEnd/>
            </a:ln>
            <a:effectLst/>
          </p:spPr>
          <p:txBody>
            <a:bodyPr wrap="none">
              <a:spAutoFit/>
            </a:bodyPr>
            <a:lstStyle/>
            <a:p>
              <a:r>
                <a:rPr lang="en-GB" sz="2400">
                  <a:solidFill>
                    <a:srgbClr val="000066"/>
                  </a:solidFill>
                  <a:latin typeface="+mn-lt"/>
                </a:rPr>
                <a:t>Using the chain rule,</a:t>
              </a:r>
              <a:endParaRPr lang="en-US" sz="2400">
                <a:solidFill>
                  <a:srgbClr val="000066"/>
                </a:solidFill>
                <a:latin typeface="+mn-lt"/>
              </a:endParaRPr>
            </a:p>
          </p:txBody>
        </p:sp>
        <p:graphicFrame>
          <p:nvGraphicFramePr>
            <p:cNvPr id="452615" name="Object 7"/>
            <p:cNvGraphicFramePr>
              <a:graphicFrameLocks noChangeAspect="1"/>
            </p:cNvGraphicFramePr>
            <p:nvPr/>
          </p:nvGraphicFramePr>
          <p:xfrm>
            <a:off x="2053" y="2196"/>
            <a:ext cx="1064" cy="464"/>
          </p:xfrm>
          <a:graphic>
            <a:graphicData uri="http://schemas.openxmlformats.org/presentationml/2006/ole">
              <mc:AlternateContent xmlns:mc="http://schemas.openxmlformats.org/markup-compatibility/2006">
                <mc:Choice xmlns:v="urn:schemas-microsoft-com:vml" Requires="v">
                  <p:oleObj spid="_x0000_s5234" name="Equation" r:id="rId8" imgW="1688760" imgH="736560" progId="Equation.DSMT4">
                    <p:embed/>
                  </p:oleObj>
                </mc:Choice>
                <mc:Fallback>
                  <p:oleObj name="Equation" r:id="rId8" imgW="1688760" imgH="736560" progId="Equation.DSMT4">
                    <p:embed/>
                    <p:pic>
                      <p:nvPicPr>
                        <p:cNvPr id="0"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2196"/>
                          <a:ext cx="106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2616" name="Object 8"/>
          <p:cNvGraphicFramePr>
            <a:graphicFrameLocks noChangeAspect="1"/>
          </p:cNvGraphicFramePr>
          <p:nvPr>
            <p:extLst>
              <p:ext uri="{D42A27DB-BD31-4B8C-83A1-F6EECF244321}">
                <p14:modId xmlns:p14="http://schemas.microsoft.com/office/powerpoint/2010/main" val="2812879453"/>
              </p:ext>
            </p:extLst>
          </p:nvPr>
        </p:nvGraphicFramePr>
        <p:xfrm>
          <a:off x="4999038" y="3949303"/>
          <a:ext cx="1473200" cy="482600"/>
        </p:xfrm>
        <a:graphic>
          <a:graphicData uri="http://schemas.openxmlformats.org/presentationml/2006/ole">
            <mc:AlternateContent xmlns:mc="http://schemas.openxmlformats.org/markup-compatibility/2006">
              <mc:Choice xmlns:v="urn:schemas-microsoft-com:vml" Requires="v">
                <p:oleObj spid="_x0000_s5235" name="Equation" r:id="rId10" imgW="1473120" imgH="482400" progId="Equation.DSMT4">
                  <p:embed/>
                </p:oleObj>
              </mc:Choice>
              <mc:Fallback>
                <p:oleObj name="Equation" r:id="rId10" imgW="1473120" imgH="482400" progId="Equation.DSMT4">
                  <p:embed/>
                  <p:pic>
                    <p:nvPicPr>
                      <p:cNvPr id="0"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999038" y="3949303"/>
                        <a:ext cx="1473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17" name="Object 9"/>
          <p:cNvGraphicFramePr>
            <a:graphicFrameLocks noChangeAspect="1"/>
          </p:cNvGraphicFramePr>
          <p:nvPr>
            <p:extLst>
              <p:ext uri="{D42A27DB-BD31-4B8C-83A1-F6EECF244321}">
                <p14:modId xmlns:p14="http://schemas.microsoft.com/office/powerpoint/2010/main" val="1010102486"/>
              </p:ext>
            </p:extLst>
          </p:nvPr>
        </p:nvGraphicFramePr>
        <p:xfrm>
          <a:off x="5011738" y="5157192"/>
          <a:ext cx="1930400" cy="444500"/>
        </p:xfrm>
        <a:graphic>
          <a:graphicData uri="http://schemas.openxmlformats.org/presentationml/2006/ole">
            <mc:AlternateContent xmlns:mc="http://schemas.openxmlformats.org/markup-compatibility/2006">
              <mc:Choice xmlns:v="urn:schemas-microsoft-com:vml" Requires="v">
                <p:oleObj spid="_x0000_s5236" name="Equation" r:id="rId12" imgW="1930320" imgH="444240" progId="Equation.DSMT4">
                  <p:embed/>
                </p:oleObj>
              </mc:Choice>
              <mc:Fallback>
                <p:oleObj name="Equation" r:id="rId12" imgW="1930320" imgH="444240" progId="Equation.DSMT4">
                  <p:embed/>
                  <p:pic>
                    <p:nvPicPr>
                      <p:cNvPr id="0"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11738" y="5157192"/>
                        <a:ext cx="19304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452619" name="Text Box 11"/>
              <p:cNvSpPr txBox="1">
                <a:spLocks noChangeArrowheads="1"/>
              </p:cNvSpPr>
              <p:nvPr/>
            </p:nvSpPr>
            <p:spPr bwMode="auto">
              <a:xfrm>
                <a:off x="1650752" y="812810"/>
                <a:ext cx="5185271" cy="879215"/>
              </a:xfrm>
              <a:prstGeom prst="rect">
                <a:avLst/>
              </a:prstGeom>
              <a:solidFill>
                <a:srgbClr val="D5DCE7"/>
              </a:solidFill>
              <a:ln w="28575">
                <a:solidFill>
                  <a:schemeClr val="tx1"/>
                </a:solidFill>
                <a:miter lim="800000"/>
                <a:headEnd/>
                <a:tailEnd/>
              </a:ln>
              <a:effectLst/>
            </p:spPr>
            <p:txBody>
              <a:bodyPr wrap="square">
                <a:spAutoFit/>
              </a:bodyPr>
              <a:lstStyle/>
              <a:p>
                <a:r>
                  <a:rPr lang="en-GB" sz="2400" dirty="0">
                    <a:solidFill>
                      <a:srgbClr val="010066"/>
                    </a:solidFill>
                    <a:latin typeface="+mn-lt"/>
                  </a:rPr>
                  <a:t>Use the chain rule to differentiate </a:t>
                </a:r>
                <a:r>
                  <a:rPr lang="en-GB" sz="2400" i="1" dirty="0">
                    <a:solidFill>
                      <a:srgbClr val="010066"/>
                    </a:solidFill>
                    <a:latin typeface="Times New Roman" panose="02020603050405020304" pitchFamily="18" charset="0"/>
                    <a:cs typeface="Times New Roman" panose="02020603050405020304" pitchFamily="18" charset="0"/>
                  </a:rPr>
                  <a:t>y =</a:t>
                </a:r>
                <a:r>
                  <a:rPr lang="en-GB" sz="2400" dirty="0">
                    <a:solidFill>
                      <a:srgbClr val="010066"/>
                    </a:solidFill>
                  </a:rPr>
                  <a:t> </a:t>
                </a:r>
                <a14:m>
                  <m:oMath xmlns:m="http://schemas.openxmlformats.org/officeDocument/2006/math">
                    <m:rad>
                      <m:radPr>
                        <m:degHide m:val="on"/>
                        <m:ctrlPr>
                          <a:rPr lang="en-GB" sz="2400" i="1" smtClean="0">
                            <a:solidFill>
                              <a:srgbClr val="010066"/>
                            </a:solidFill>
                            <a:latin typeface="Cambria Math" panose="02040503050406030204" pitchFamily="18" charset="0"/>
                          </a:rPr>
                        </m:ctrlPr>
                      </m:radPr>
                      <m:deg/>
                      <m:e>
                        <m:r>
                          <a:rPr lang="en-US" sz="2400" b="0" i="1" smtClean="0">
                            <a:solidFill>
                              <a:srgbClr val="010066"/>
                            </a:solidFill>
                            <a:latin typeface="Cambria Math" panose="02040503050406030204" pitchFamily="18" charset="0"/>
                          </a:rPr>
                          <m:t>3</m:t>
                        </m:r>
                        <m:sSup>
                          <m:sSupPr>
                            <m:ctrlPr>
                              <a:rPr lang="en-US" sz="2400" b="0" i="1" smtClean="0">
                                <a:solidFill>
                                  <a:srgbClr val="010066"/>
                                </a:solidFill>
                                <a:latin typeface="Cambria Math" panose="02040503050406030204" pitchFamily="18" charset="0"/>
                              </a:rPr>
                            </m:ctrlPr>
                          </m:sSupPr>
                          <m:e>
                            <m:r>
                              <a:rPr lang="en-US" sz="2400" b="0" i="1" smtClean="0">
                                <a:solidFill>
                                  <a:srgbClr val="010066"/>
                                </a:solidFill>
                                <a:latin typeface="Cambria Math" panose="02040503050406030204" pitchFamily="18" charset="0"/>
                              </a:rPr>
                              <m:t>𝑥</m:t>
                            </m:r>
                          </m:e>
                          <m:sup>
                            <m:r>
                              <a:rPr lang="en-US" sz="2400" b="0" i="1" smtClean="0">
                                <a:solidFill>
                                  <a:srgbClr val="010066"/>
                                </a:solidFill>
                                <a:latin typeface="Cambria Math" panose="02040503050406030204" pitchFamily="18" charset="0"/>
                              </a:rPr>
                              <m:t>2</m:t>
                            </m:r>
                          </m:sup>
                        </m:sSup>
                        <m:r>
                          <a:rPr lang="en-US" sz="2400" b="0" i="1" smtClean="0">
                            <a:solidFill>
                              <a:srgbClr val="010066"/>
                            </a:solidFill>
                            <a:latin typeface="Cambria Math" panose="02040503050406030204" pitchFamily="18" charset="0"/>
                          </a:rPr>
                          <m:t>−5</m:t>
                        </m:r>
                      </m:e>
                    </m:rad>
                  </m:oMath>
                </a14:m>
                <a:r>
                  <a:rPr lang="en-GB" sz="2400" dirty="0">
                    <a:solidFill>
                      <a:srgbClr val="010066"/>
                    </a:solidFill>
                  </a:rPr>
                  <a:t>  </a:t>
                </a:r>
                <a:r>
                  <a:rPr lang="en-GB" sz="2400" dirty="0">
                    <a:solidFill>
                      <a:srgbClr val="010066"/>
                    </a:solidFill>
                    <a:latin typeface="+mn-lt"/>
                  </a:rPr>
                  <a:t>with respect to </a:t>
                </a:r>
                <a:r>
                  <a:rPr lang="en-GB" sz="2400" i="1" dirty="0">
                    <a:solidFill>
                      <a:srgbClr val="010066"/>
                    </a:solidFill>
                    <a:latin typeface="Times New Roman" pitchFamily="18" charset="0"/>
                  </a:rPr>
                  <a:t>x</a:t>
                </a:r>
                <a:r>
                  <a:rPr lang="en-GB" sz="2400" dirty="0">
                    <a:solidFill>
                      <a:srgbClr val="010066"/>
                    </a:solidFill>
                  </a:rPr>
                  <a:t>.</a:t>
                </a:r>
              </a:p>
            </p:txBody>
          </p:sp>
        </mc:Choice>
        <mc:Fallback xmlns="">
          <p:sp>
            <p:nvSpPr>
              <p:cNvPr id="452619" name="Text Box 11"/>
              <p:cNvSpPr txBox="1">
                <a:spLocks noRot="1" noChangeAspect="1" noMove="1" noResize="1" noEditPoints="1" noAdjustHandles="1" noChangeArrowheads="1" noChangeShapeType="1" noTextEdit="1"/>
              </p:cNvSpPr>
              <p:nvPr/>
            </p:nvSpPr>
            <p:spPr bwMode="auto">
              <a:xfrm>
                <a:off x="1650752" y="812810"/>
                <a:ext cx="5185271" cy="879215"/>
              </a:xfrm>
              <a:prstGeom prst="rect">
                <a:avLst/>
              </a:prstGeom>
              <a:blipFill>
                <a:blip r:embed="rId14"/>
                <a:stretch>
                  <a:fillRect l="-1637" t="-4000" r="-2807" b="-12667"/>
                </a:stretch>
              </a:blipFill>
              <a:ln w="28575">
                <a:solidFill>
                  <a:schemeClr val="tx1"/>
                </a:solidFill>
                <a:miter lim="800000"/>
                <a:headEnd/>
                <a:tailEnd/>
              </a:ln>
              <a:effectLst/>
            </p:spPr>
            <p:txBody>
              <a:bodyPr/>
              <a:lstStyle/>
              <a:p>
                <a:r>
                  <a:rPr lang="en-GB">
                    <a:noFill/>
                  </a:rPr>
                  <a:t> </a:t>
                </a:r>
              </a:p>
            </p:txBody>
          </p:sp>
        </mc:Fallback>
      </mc:AlternateContent>
      <p:grpSp>
        <p:nvGrpSpPr>
          <p:cNvPr id="4" name="Group 13"/>
          <p:cNvGrpSpPr>
            <a:grpSpLocks/>
          </p:cNvGrpSpPr>
          <p:nvPr/>
        </p:nvGrpSpPr>
        <p:grpSpPr bwMode="auto">
          <a:xfrm>
            <a:off x="250825" y="2412105"/>
            <a:ext cx="7059613" cy="473074"/>
            <a:chOff x="158" y="1247"/>
            <a:chExt cx="4447" cy="298"/>
          </a:xfrm>
        </p:grpSpPr>
        <p:sp>
          <p:nvSpPr>
            <p:cNvPr id="452622" name="Text Box 14"/>
            <p:cNvSpPr txBox="1">
              <a:spLocks noChangeArrowheads="1"/>
            </p:cNvSpPr>
            <p:nvPr/>
          </p:nvSpPr>
          <p:spPr bwMode="auto">
            <a:xfrm>
              <a:off x="158" y="1254"/>
              <a:ext cx="4447" cy="291"/>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Let </a:t>
              </a:r>
              <a:r>
                <a:rPr lang="en-GB" sz="2400" dirty="0">
                  <a:solidFill>
                    <a:srgbClr val="000066"/>
                  </a:solidFill>
                </a:rPr>
                <a:t>				</a:t>
              </a:r>
              <a:r>
                <a:rPr lang="en-GB" sz="2400" dirty="0">
                  <a:solidFill>
                    <a:srgbClr val="010066"/>
                  </a:solidFill>
                  <a:latin typeface="+mn-lt"/>
                </a:rPr>
                <a:t>where</a:t>
              </a:r>
              <a:r>
                <a:rPr lang="en-GB" sz="2400" dirty="0">
                  <a:solidFill>
                    <a:srgbClr val="010066"/>
                  </a:solidFill>
                </a:rPr>
                <a:t> 	</a:t>
              </a:r>
              <a:r>
                <a:rPr lang="en-GB" sz="2400" i="1" dirty="0">
                  <a:solidFill>
                    <a:srgbClr val="010066"/>
                  </a:solidFill>
                  <a:latin typeface="Times New Roman" pitchFamily="18" charset="0"/>
                </a:rPr>
                <a:t>u</a:t>
              </a:r>
              <a:r>
                <a:rPr lang="en-GB" sz="2400" dirty="0">
                  <a:solidFill>
                    <a:srgbClr val="010066"/>
                  </a:solidFill>
                </a:rPr>
                <a:t> = </a:t>
              </a:r>
              <a:r>
                <a:rPr lang="en-GB" sz="2400" dirty="0">
                  <a:solidFill>
                    <a:srgbClr val="000066"/>
                  </a:solidFill>
                </a:rPr>
                <a:t>3</a:t>
              </a:r>
              <a:r>
                <a:rPr lang="en-GB" sz="2400" i="1" dirty="0">
                  <a:solidFill>
                    <a:srgbClr val="000066"/>
                  </a:solidFill>
                  <a:latin typeface="Times New Roman" pitchFamily="18" charset="0"/>
                </a:rPr>
                <a:t>x</a:t>
              </a:r>
              <a:r>
                <a:rPr lang="en-GB" sz="2400" baseline="30000" dirty="0">
                  <a:solidFill>
                    <a:srgbClr val="000066"/>
                  </a:solidFill>
                </a:rPr>
                <a:t>2</a:t>
              </a:r>
              <a:r>
                <a:rPr lang="en-GB" sz="2400" dirty="0">
                  <a:solidFill>
                    <a:srgbClr val="000066"/>
                  </a:solidFill>
                </a:rPr>
                <a:t> – 5</a:t>
              </a:r>
              <a:endParaRPr lang="en-US" sz="2400" dirty="0">
                <a:solidFill>
                  <a:srgbClr val="000066"/>
                </a:solidFill>
              </a:endParaRPr>
            </a:p>
          </p:txBody>
        </p:sp>
        <p:graphicFrame>
          <p:nvGraphicFramePr>
            <p:cNvPr id="452623" name="Object 15"/>
            <p:cNvGraphicFramePr>
              <a:graphicFrameLocks noChangeAspect="1"/>
            </p:cNvGraphicFramePr>
            <p:nvPr/>
          </p:nvGraphicFramePr>
          <p:xfrm>
            <a:off x="1338" y="1247"/>
            <a:ext cx="504" cy="288"/>
          </p:xfrm>
          <a:graphic>
            <a:graphicData uri="http://schemas.openxmlformats.org/presentationml/2006/ole">
              <mc:AlternateContent xmlns:mc="http://schemas.openxmlformats.org/markup-compatibility/2006">
                <mc:Choice xmlns:v="urn:schemas-microsoft-com:vml" Requires="v">
                  <p:oleObj spid="_x0000_s5237" name="Equation" r:id="rId15" imgW="799920" imgH="457200" progId="Equation.DSMT4">
                    <p:embed/>
                  </p:oleObj>
                </mc:Choice>
                <mc:Fallback>
                  <p:oleObj name="Equation" r:id="rId15" imgW="799920" imgH="457200" progId="Equation.DSMT4">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38" y="1247"/>
                          <a:ext cx="504" cy="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2624" name="Object 16"/>
          <p:cNvGraphicFramePr>
            <a:graphicFrameLocks noChangeAspect="1"/>
          </p:cNvGraphicFramePr>
          <p:nvPr>
            <p:extLst>
              <p:ext uri="{D42A27DB-BD31-4B8C-83A1-F6EECF244321}">
                <p14:modId xmlns:p14="http://schemas.microsoft.com/office/powerpoint/2010/main" val="2850402319"/>
              </p:ext>
            </p:extLst>
          </p:nvPr>
        </p:nvGraphicFramePr>
        <p:xfrm>
          <a:off x="5011738" y="5699844"/>
          <a:ext cx="1460500" cy="825500"/>
        </p:xfrm>
        <a:graphic>
          <a:graphicData uri="http://schemas.openxmlformats.org/presentationml/2006/ole">
            <mc:AlternateContent xmlns:mc="http://schemas.openxmlformats.org/markup-compatibility/2006">
              <mc:Choice xmlns:v="urn:schemas-microsoft-com:vml" Requires="v">
                <p:oleObj spid="_x0000_s5238" name="Equation" r:id="rId17" imgW="1460160" imgH="825480" progId="Equation.DSMT4">
                  <p:embed/>
                </p:oleObj>
              </mc:Choice>
              <mc:Fallback>
                <p:oleObj name="Equation" r:id="rId17" imgW="1460160" imgH="825480" progId="Equation.DSMT4">
                  <p:embed/>
                  <p:pic>
                    <p:nvPicPr>
                      <p:cNvPr id="0" name="Picture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11738" y="5699844"/>
                        <a:ext cx="14605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2625" name="Object 17"/>
          <p:cNvGraphicFramePr>
            <a:graphicFrameLocks noChangeAspect="1"/>
          </p:cNvGraphicFramePr>
          <p:nvPr>
            <p:extLst>
              <p:ext uri="{D42A27DB-BD31-4B8C-83A1-F6EECF244321}">
                <p14:modId xmlns:p14="http://schemas.microsoft.com/office/powerpoint/2010/main" val="1782611304"/>
              </p:ext>
            </p:extLst>
          </p:nvPr>
        </p:nvGraphicFramePr>
        <p:xfrm>
          <a:off x="5014913" y="4619476"/>
          <a:ext cx="977900" cy="393700"/>
        </p:xfrm>
        <a:graphic>
          <a:graphicData uri="http://schemas.openxmlformats.org/presentationml/2006/ole">
            <mc:AlternateContent xmlns:mc="http://schemas.openxmlformats.org/markup-compatibility/2006">
              <mc:Choice xmlns:v="urn:schemas-microsoft-com:vml" Requires="v">
                <p:oleObj spid="_x0000_s5239" name="Equation" r:id="rId19" imgW="977760" imgH="393480" progId="Equation.DSMT4">
                  <p:embed/>
                </p:oleObj>
              </mc:Choice>
              <mc:Fallback>
                <p:oleObj name="Equation" r:id="rId19" imgW="977760" imgH="393480" progId="Equation.DSMT4">
                  <p:embed/>
                  <p:pic>
                    <p:nvPicPr>
                      <p:cNvPr id="0" name="Picture 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14913" y="4619476"/>
                        <a:ext cx="9779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5" name="Rectangle 4"/>
              <p:cNvSpPr/>
              <p:nvPr/>
            </p:nvSpPr>
            <p:spPr>
              <a:xfrm>
                <a:off x="1909240" y="1764276"/>
                <a:ext cx="1928541" cy="509883"/>
              </a:xfrm>
              <a:prstGeom prst="rect">
                <a:avLst/>
              </a:prstGeom>
            </p:spPr>
            <p:txBody>
              <a:bodyPr wrap="none">
                <a:spAutoFit/>
              </a:bodyPr>
              <a:lstStyle/>
              <a:p>
                <a:r>
                  <a:rPr lang="en-GB" sz="2400" i="1" dirty="0">
                    <a:solidFill>
                      <a:srgbClr val="010066"/>
                    </a:solidFill>
                    <a:latin typeface="Times New Roman" panose="02020603050405020304" pitchFamily="18" charset="0"/>
                    <a:cs typeface="Times New Roman" panose="02020603050405020304" pitchFamily="18" charset="0"/>
                  </a:rPr>
                  <a:t>y =</a:t>
                </a:r>
                <a:r>
                  <a:rPr lang="en-GB" sz="2400" dirty="0">
                    <a:solidFill>
                      <a:srgbClr val="010066"/>
                    </a:solidFill>
                  </a:rPr>
                  <a:t> </a:t>
                </a:r>
                <a14:m>
                  <m:oMath xmlns:m="http://schemas.openxmlformats.org/officeDocument/2006/math">
                    <m:rad>
                      <m:radPr>
                        <m:degHide m:val="on"/>
                        <m:ctrlPr>
                          <a:rPr lang="en-GB" sz="2400" i="1">
                            <a:solidFill>
                              <a:srgbClr val="010066"/>
                            </a:solidFill>
                            <a:latin typeface="Cambria Math" panose="02040503050406030204" pitchFamily="18" charset="0"/>
                          </a:rPr>
                        </m:ctrlPr>
                      </m:radPr>
                      <m:deg/>
                      <m:e>
                        <m:r>
                          <a:rPr lang="en-US" sz="2400" i="1">
                            <a:solidFill>
                              <a:srgbClr val="010066"/>
                            </a:solidFill>
                            <a:latin typeface="Cambria Math" panose="02040503050406030204" pitchFamily="18" charset="0"/>
                          </a:rPr>
                          <m:t>3</m:t>
                        </m:r>
                        <m:sSup>
                          <m:sSupPr>
                            <m:ctrlPr>
                              <a:rPr lang="en-US" sz="2400" i="1">
                                <a:solidFill>
                                  <a:srgbClr val="010066"/>
                                </a:solidFill>
                                <a:latin typeface="Cambria Math" panose="02040503050406030204" pitchFamily="18" charset="0"/>
                              </a:rPr>
                            </m:ctrlPr>
                          </m:sSupPr>
                          <m:e>
                            <m:r>
                              <a:rPr lang="en-US" sz="2400" i="1">
                                <a:solidFill>
                                  <a:srgbClr val="010066"/>
                                </a:solidFill>
                                <a:latin typeface="Cambria Math" panose="02040503050406030204" pitchFamily="18" charset="0"/>
                              </a:rPr>
                              <m:t>𝑥</m:t>
                            </m:r>
                          </m:e>
                          <m:sup>
                            <m:r>
                              <a:rPr lang="en-US" sz="2400" i="1">
                                <a:solidFill>
                                  <a:srgbClr val="010066"/>
                                </a:solidFill>
                                <a:latin typeface="Cambria Math" panose="02040503050406030204" pitchFamily="18" charset="0"/>
                              </a:rPr>
                              <m:t>2</m:t>
                            </m:r>
                          </m:sup>
                        </m:sSup>
                        <m:r>
                          <a:rPr lang="en-US" sz="2400" i="1">
                            <a:solidFill>
                              <a:srgbClr val="010066"/>
                            </a:solidFill>
                            <a:latin typeface="Cambria Math" panose="02040503050406030204" pitchFamily="18" charset="0"/>
                          </a:rPr>
                          <m:t>−5</m:t>
                        </m:r>
                      </m:e>
                    </m:rad>
                  </m:oMath>
                </a14:m>
                <a:endParaRPr lang="en-GB" sz="2400" dirty="0"/>
              </a:p>
            </p:txBody>
          </p:sp>
        </mc:Choice>
        <mc:Fallback xmlns="">
          <p:sp>
            <p:nvSpPr>
              <p:cNvPr id="5" name="Rectangle 4"/>
              <p:cNvSpPr>
                <a:spLocks noRot="1" noChangeAspect="1" noMove="1" noResize="1" noEditPoints="1" noAdjustHandles="1" noChangeArrowheads="1" noChangeShapeType="1" noTextEdit="1"/>
              </p:cNvSpPr>
              <p:nvPr/>
            </p:nvSpPr>
            <p:spPr>
              <a:xfrm>
                <a:off x="1909240" y="1764276"/>
                <a:ext cx="1928541" cy="509883"/>
              </a:xfrm>
              <a:prstGeom prst="rect">
                <a:avLst/>
              </a:prstGeom>
              <a:blipFill rotWithShape="0">
                <a:blip r:embed="rId21"/>
                <a:stretch>
                  <a:fillRect l="-4732" b="-261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4458448" y="1658313"/>
                <a:ext cx="2090829" cy="596830"/>
              </a:xfrm>
              <a:prstGeom prst="rect">
                <a:avLst/>
              </a:prstGeom>
            </p:spPr>
            <p:txBody>
              <a:bodyPr wrap="none">
                <a:spAutoFit/>
              </a:bodyPr>
              <a:lstStyle/>
              <a:p>
                <a:r>
                  <a:rPr lang="en-GB" sz="2400" i="1" dirty="0">
                    <a:solidFill>
                      <a:srgbClr val="010066"/>
                    </a:solidFill>
                    <a:latin typeface="Times New Roman" panose="02020603050405020304" pitchFamily="18" charset="0"/>
                    <a:cs typeface="Times New Roman" panose="02020603050405020304" pitchFamily="18" charset="0"/>
                  </a:rPr>
                  <a:t>y = </a:t>
                </a:r>
                <a14:m>
                  <m:oMath xmlns:m="http://schemas.openxmlformats.org/officeDocument/2006/math">
                    <m:sSup>
                      <m:sSupPr>
                        <m:ctrlPr>
                          <a:rPr lang="en-GB" sz="2400" i="1" smtClean="0">
                            <a:solidFill>
                              <a:srgbClr val="010066"/>
                            </a:solidFill>
                            <a:latin typeface="Cambria Math" panose="02040503050406030204" pitchFamily="18" charset="0"/>
                            <a:cs typeface="Times New Roman" panose="02020603050405020304" pitchFamily="18" charset="0"/>
                          </a:rPr>
                        </m:ctrlPr>
                      </m:sSupPr>
                      <m:e>
                        <m:d>
                          <m:dPr>
                            <m:ctrlPr>
                              <a:rPr lang="en-GB" sz="2400" i="1" smtClean="0">
                                <a:solidFill>
                                  <a:srgbClr val="010066"/>
                                </a:solidFill>
                                <a:latin typeface="Cambria Math" panose="02040503050406030204" pitchFamily="18" charset="0"/>
                                <a:cs typeface="Times New Roman" panose="02020603050405020304" pitchFamily="18" charset="0"/>
                              </a:rPr>
                            </m:ctrlPr>
                          </m:dPr>
                          <m:e>
                            <m:r>
                              <a:rPr lang="en-US" sz="2400" i="1">
                                <a:solidFill>
                                  <a:srgbClr val="010066"/>
                                </a:solidFill>
                                <a:latin typeface="Cambria Math" panose="02040503050406030204" pitchFamily="18" charset="0"/>
                              </a:rPr>
                              <m:t>3</m:t>
                            </m:r>
                            <m:sSup>
                              <m:sSupPr>
                                <m:ctrlPr>
                                  <a:rPr lang="en-US" sz="2400" i="1">
                                    <a:solidFill>
                                      <a:srgbClr val="010066"/>
                                    </a:solidFill>
                                    <a:latin typeface="Cambria Math" panose="02040503050406030204" pitchFamily="18" charset="0"/>
                                  </a:rPr>
                                </m:ctrlPr>
                              </m:sSupPr>
                              <m:e>
                                <m:r>
                                  <a:rPr lang="en-US" sz="2400" i="1">
                                    <a:solidFill>
                                      <a:srgbClr val="010066"/>
                                    </a:solidFill>
                                    <a:latin typeface="Cambria Math" panose="02040503050406030204" pitchFamily="18" charset="0"/>
                                  </a:rPr>
                                  <m:t>𝑥</m:t>
                                </m:r>
                              </m:e>
                              <m:sup>
                                <m:r>
                                  <a:rPr lang="en-US" sz="2400" i="1">
                                    <a:solidFill>
                                      <a:srgbClr val="010066"/>
                                    </a:solidFill>
                                    <a:latin typeface="Cambria Math" panose="02040503050406030204" pitchFamily="18" charset="0"/>
                                  </a:rPr>
                                  <m:t>2</m:t>
                                </m:r>
                              </m:sup>
                            </m:sSup>
                            <m:r>
                              <a:rPr lang="en-US" sz="2400" i="1">
                                <a:solidFill>
                                  <a:srgbClr val="010066"/>
                                </a:solidFill>
                                <a:latin typeface="Cambria Math" panose="02040503050406030204" pitchFamily="18" charset="0"/>
                              </a:rPr>
                              <m:t>−5</m:t>
                            </m:r>
                          </m:e>
                        </m:d>
                      </m:e>
                      <m:sup>
                        <m:box>
                          <m:boxPr>
                            <m:ctrlPr>
                              <a:rPr lang="en-GB" sz="2400" i="1" smtClean="0">
                                <a:solidFill>
                                  <a:srgbClr val="010066"/>
                                </a:solidFill>
                                <a:latin typeface="Cambria Math" panose="02040503050406030204" pitchFamily="18" charset="0"/>
                                <a:cs typeface="Times New Roman" panose="02020603050405020304" pitchFamily="18" charset="0"/>
                              </a:rPr>
                            </m:ctrlPr>
                          </m:boxPr>
                          <m:e>
                            <m:argPr>
                              <m:argSz m:val="-1"/>
                            </m:argPr>
                            <m:f>
                              <m:fPr>
                                <m:ctrlPr>
                                  <a:rPr lang="en-GB" sz="2400" i="1" smtClean="0">
                                    <a:solidFill>
                                      <a:srgbClr val="010066"/>
                                    </a:solidFill>
                                    <a:latin typeface="Cambria Math" panose="02040503050406030204" pitchFamily="18" charset="0"/>
                                    <a:cs typeface="Times New Roman" panose="02020603050405020304" pitchFamily="18" charset="0"/>
                                  </a:rPr>
                                </m:ctrlPr>
                              </m:fPr>
                              <m:num>
                                <m:r>
                                  <a:rPr lang="en-US" sz="2400" b="0" i="1" smtClean="0">
                                    <a:solidFill>
                                      <a:srgbClr val="010066"/>
                                    </a:solidFill>
                                    <a:latin typeface="Cambria Math" panose="02040503050406030204" pitchFamily="18" charset="0"/>
                                    <a:cs typeface="Times New Roman" panose="02020603050405020304" pitchFamily="18" charset="0"/>
                                  </a:rPr>
                                  <m:t>1</m:t>
                                </m:r>
                              </m:num>
                              <m:den>
                                <m:r>
                                  <a:rPr lang="en-US" sz="2400" b="0" i="1" smtClean="0">
                                    <a:solidFill>
                                      <a:srgbClr val="010066"/>
                                    </a:solidFill>
                                    <a:latin typeface="Cambria Math" panose="02040503050406030204" pitchFamily="18" charset="0"/>
                                    <a:cs typeface="Times New Roman" panose="02020603050405020304" pitchFamily="18" charset="0"/>
                                  </a:rPr>
                                  <m:t>2</m:t>
                                </m:r>
                              </m:den>
                            </m:f>
                          </m:e>
                        </m:box>
                      </m:sup>
                    </m:sSup>
                  </m:oMath>
                </a14:m>
                <a:endParaRPr lang="en-GB" sz="2400" dirty="0"/>
              </a:p>
            </p:txBody>
          </p:sp>
        </mc:Choice>
        <mc:Fallback xmlns="">
          <p:sp>
            <p:nvSpPr>
              <p:cNvPr id="19" name="Rectangle 18"/>
              <p:cNvSpPr>
                <a:spLocks noRot="1" noChangeAspect="1" noMove="1" noResize="1" noEditPoints="1" noAdjustHandles="1" noChangeArrowheads="1" noChangeShapeType="1" noTextEdit="1"/>
              </p:cNvSpPr>
              <p:nvPr/>
            </p:nvSpPr>
            <p:spPr>
              <a:xfrm>
                <a:off x="4458448" y="1658313"/>
                <a:ext cx="2090829" cy="596830"/>
              </a:xfrm>
              <a:prstGeom prst="rect">
                <a:avLst/>
              </a:prstGeom>
              <a:blipFill rotWithShape="0">
                <a:blip r:embed="rId22"/>
                <a:stretch>
                  <a:fillRect l="-4373" b="-22449"/>
                </a:stretch>
              </a:blipFill>
            </p:spPr>
            <p:txBody>
              <a:bodyPr/>
              <a:lstStyle/>
              <a:p>
                <a:r>
                  <a:rPr lang="en-GB">
                    <a:noFill/>
                  </a:rPr>
                  <a:t> </a:t>
                </a:r>
              </a:p>
            </p:txBody>
          </p:sp>
        </mc:Fallback>
      </mc:AlternateContent>
      <p:sp>
        <p:nvSpPr>
          <p:cNvPr id="6" name="TextBox 5"/>
          <p:cNvSpPr txBox="1"/>
          <p:nvPr/>
        </p:nvSpPr>
        <p:spPr>
          <a:xfrm>
            <a:off x="3938786" y="1736544"/>
            <a:ext cx="329804" cy="461665"/>
          </a:xfrm>
          <a:prstGeom prst="rect">
            <a:avLst/>
          </a:prstGeom>
          <a:noFill/>
        </p:spPr>
        <p:txBody>
          <a:bodyPr wrap="square" rtlCol="0">
            <a:spAutoFit/>
          </a:bodyPr>
          <a:lstStyle/>
          <a:p>
            <a:r>
              <a:rPr lang="en-GB" sz="2400" dirty="0">
                <a:latin typeface="Cambria Math" panose="02040503050406030204" pitchFamily="18" charset="0"/>
                <a:ea typeface="Cambria Math" panose="02040503050406030204" pitchFamily="18" charset="0"/>
              </a:rPr>
              <a:t>⇒</a:t>
            </a:r>
            <a:endParaRPr lang="en-GB" sz="2400" dirty="0"/>
          </a:p>
        </p:txBody>
      </p:sp>
      <p:sp>
        <p:nvSpPr>
          <p:cNvPr id="20" name="Rectangle 19">
            <a:hlinkClick r:id="rId23"/>
            <a:extLst>
              <a:ext uri="{FF2B5EF4-FFF2-40B4-BE49-F238E27FC236}">
                <a16:creationId xmlns:a16="http://schemas.microsoft.com/office/drawing/2014/main" id="{B998CF58-AA73-42EC-AF29-6023DDF20457}"/>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hlinkClick r:id="rId23"/>
            <a:extLst>
              <a:ext uri="{FF2B5EF4-FFF2-40B4-BE49-F238E27FC236}">
                <a16:creationId xmlns:a16="http://schemas.microsoft.com/office/drawing/2014/main" id="{DC4C25C2-DDF8-4389-ABBE-B73CE2AA80E2}"/>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26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26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526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26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26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26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a:t>
            </a:r>
          </a:p>
        </p:txBody>
      </p:sp>
      <p:graphicFrame>
        <p:nvGraphicFramePr>
          <p:cNvPr id="454659" name="Object 3"/>
          <p:cNvGraphicFramePr>
            <a:graphicFrameLocks noChangeAspect="1"/>
          </p:cNvGraphicFramePr>
          <p:nvPr/>
        </p:nvGraphicFramePr>
        <p:xfrm>
          <a:off x="1908175" y="2840038"/>
          <a:ext cx="1435100" cy="736600"/>
        </p:xfrm>
        <a:graphic>
          <a:graphicData uri="http://schemas.openxmlformats.org/presentationml/2006/ole">
            <mc:AlternateContent xmlns:mc="http://schemas.openxmlformats.org/markup-compatibility/2006">
              <mc:Choice xmlns:v="urn:schemas-microsoft-com:vml" Requires="v">
                <p:oleObj spid="_x0000_s6289" name="Equation" r:id="rId4" imgW="1434960" imgH="736560" progId="Equation.DSMT4">
                  <p:embed/>
                </p:oleObj>
              </mc:Choice>
              <mc:Fallback>
                <p:oleObj name="Equation" r:id="rId4" imgW="1434960" imgH="73656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2840038"/>
                        <a:ext cx="14351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60" name="Object 4"/>
          <p:cNvGraphicFramePr>
            <a:graphicFrameLocks noChangeAspect="1"/>
          </p:cNvGraphicFramePr>
          <p:nvPr/>
        </p:nvGraphicFramePr>
        <p:xfrm>
          <a:off x="5434013" y="2840038"/>
          <a:ext cx="1333500" cy="736600"/>
        </p:xfrm>
        <a:graphic>
          <a:graphicData uri="http://schemas.openxmlformats.org/presentationml/2006/ole">
            <mc:AlternateContent xmlns:mc="http://schemas.openxmlformats.org/markup-compatibility/2006">
              <mc:Choice xmlns:v="urn:schemas-microsoft-com:vml" Requires="v">
                <p:oleObj spid="_x0000_s6290" name="Equation" r:id="rId6" imgW="1333440" imgH="736560" progId="Equation.DSMT4">
                  <p:embed/>
                </p:oleObj>
              </mc:Choice>
              <mc:Fallback>
                <p:oleObj name="Equation" r:id="rId6" imgW="1333440" imgH="7365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34013" y="2840038"/>
                        <a:ext cx="13335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5"/>
          <p:cNvGrpSpPr>
            <a:grpSpLocks/>
          </p:cNvGrpSpPr>
          <p:nvPr/>
        </p:nvGrpSpPr>
        <p:grpSpPr bwMode="auto">
          <a:xfrm>
            <a:off x="250825" y="3721100"/>
            <a:ext cx="4697413" cy="736600"/>
            <a:chOff x="158" y="2344"/>
            <a:chExt cx="2959" cy="464"/>
          </a:xfrm>
        </p:grpSpPr>
        <p:sp>
          <p:nvSpPr>
            <p:cNvPr id="454662" name="Text Box 6"/>
            <p:cNvSpPr txBox="1">
              <a:spLocks noChangeArrowheads="1"/>
            </p:cNvSpPr>
            <p:nvPr/>
          </p:nvSpPr>
          <p:spPr bwMode="auto">
            <a:xfrm>
              <a:off x="158" y="2406"/>
              <a:ext cx="1972" cy="291"/>
            </a:xfrm>
            <a:prstGeom prst="rect">
              <a:avLst/>
            </a:prstGeom>
            <a:noFill/>
            <a:ln w="9525">
              <a:noFill/>
              <a:miter lim="800000"/>
              <a:headEnd/>
              <a:tailEnd/>
            </a:ln>
            <a:effectLst/>
          </p:spPr>
          <p:txBody>
            <a:bodyPr wrap="none">
              <a:spAutoFit/>
            </a:bodyPr>
            <a:lstStyle/>
            <a:p>
              <a:r>
                <a:rPr lang="en-GB" sz="2400">
                  <a:solidFill>
                    <a:srgbClr val="000066"/>
                  </a:solidFill>
                  <a:latin typeface="+mn-lt"/>
                </a:rPr>
                <a:t>Using the chain rule:</a:t>
              </a:r>
              <a:endParaRPr lang="en-US" sz="2400">
                <a:solidFill>
                  <a:srgbClr val="000066"/>
                </a:solidFill>
                <a:latin typeface="+mn-lt"/>
              </a:endParaRPr>
            </a:p>
          </p:txBody>
        </p:sp>
        <p:graphicFrame>
          <p:nvGraphicFramePr>
            <p:cNvPr id="454663" name="Object 7"/>
            <p:cNvGraphicFramePr>
              <a:graphicFrameLocks noChangeAspect="1"/>
            </p:cNvGraphicFramePr>
            <p:nvPr/>
          </p:nvGraphicFramePr>
          <p:xfrm>
            <a:off x="2053" y="2344"/>
            <a:ext cx="1064" cy="464"/>
          </p:xfrm>
          <a:graphic>
            <a:graphicData uri="http://schemas.openxmlformats.org/presentationml/2006/ole">
              <mc:AlternateContent xmlns:mc="http://schemas.openxmlformats.org/markup-compatibility/2006">
                <mc:Choice xmlns:v="urn:schemas-microsoft-com:vml" Requires="v">
                  <p:oleObj spid="_x0000_s6291" name="Equation" r:id="rId8" imgW="1688760" imgH="736560" progId="Equation.DSMT4">
                    <p:embed/>
                  </p:oleObj>
                </mc:Choice>
                <mc:Fallback>
                  <p:oleObj name="Equation" r:id="rId8" imgW="1688760" imgH="736560" progId="Equation.DSMT4">
                    <p:embed/>
                    <p:pic>
                      <p:nvPicPr>
                        <p:cNvPr id="0"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2344"/>
                          <a:ext cx="106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4664" name="Object 8"/>
          <p:cNvGraphicFramePr>
            <a:graphicFrameLocks noChangeAspect="1"/>
          </p:cNvGraphicFramePr>
          <p:nvPr/>
        </p:nvGraphicFramePr>
        <p:xfrm>
          <a:off x="5022850" y="3876675"/>
          <a:ext cx="1879600" cy="342900"/>
        </p:xfrm>
        <a:graphic>
          <a:graphicData uri="http://schemas.openxmlformats.org/presentationml/2006/ole">
            <mc:AlternateContent xmlns:mc="http://schemas.openxmlformats.org/markup-compatibility/2006">
              <mc:Choice xmlns:v="urn:schemas-microsoft-com:vml" Requires="v">
                <p:oleObj spid="_x0000_s6292" name="Equation" r:id="rId10" imgW="1879560" imgH="342720" progId="Equation.DSMT4">
                  <p:embed/>
                </p:oleObj>
              </mc:Choice>
              <mc:Fallback>
                <p:oleObj name="Equation" r:id="rId10" imgW="1879560" imgH="342720" progId="Equation.DSMT4">
                  <p:embed/>
                  <p:pic>
                    <p:nvPicPr>
                      <p:cNvPr id="0" name="Picture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22850" y="3876675"/>
                        <a:ext cx="18796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65" name="Object 9"/>
          <p:cNvGraphicFramePr>
            <a:graphicFrameLocks noChangeAspect="1"/>
          </p:cNvGraphicFramePr>
          <p:nvPr/>
        </p:nvGraphicFramePr>
        <p:xfrm>
          <a:off x="5022850" y="5089525"/>
          <a:ext cx="2070100" cy="393700"/>
        </p:xfrm>
        <a:graphic>
          <a:graphicData uri="http://schemas.openxmlformats.org/presentationml/2006/ole">
            <mc:AlternateContent xmlns:mc="http://schemas.openxmlformats.org/markup-compatibility/2006">
              <mc:Choice xmlns:v="urn:schemas-microsoft-com:vml" Requires="v">
                <p:oleObj spid="_x0000_s6293" name="Equation" r:id="rId12" imgW="2070000" imgH="393480" progId="Equation.DSMT4">
                  <p:embed/>
                </p:oleObj>
              </mc:Choice>
              <mc:Fallback>
                <p:oleObj name="Equation" r:id="rId12" imgW="2070000" imgH="393480" progId="Equation.DSMT4">
                  <p:embed/>
                  <p:pic>
                    <p:nvPicPr>
                      <p:cNvPr id="0"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22850" y="5089525"/>
                        <a:ext cx="2070100"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4666" name="Text Box 10"/>
          <p:cNvSpPr txBox="1">
            <a:spLocks noChangeArrowheads="1"/>
          </p:cNvSpPr>
          <p:nvPr/>
        </p:nvSpPr>
        <p:spPr bwMode="auto">
          <a:xfrm>
            <a:off x="250825" y="2098675"/>
            <a:ext cx="758541" cy="461665"/>
          </a:xfrm>
          <a:prstGeom prst="rect">
            <a:avLst/>
          </a:prstGeom>
          <a:noFill/>
          <a:ln w="9525">
            <a:noFill/>
            <a:miter lim="800000"/>
            <a:headEnd/>
            <a:tailEnd/>
          </a:ln>
          <a:effectLst/>
        </p:spPr>
        <p:txBody>
          <a:bodyPr wrap="none">
            <a:spAutoFit/>
          </a:bodyPr>
          <a:lstStyle/>
          <a:p>
            <a:r>
              <a:rPr lang="en-GB" sz="2400" dirty="0">
                <a:solidFill>
                  <a:srgbClr val="000066"/>
                </a:solidFill>
                <a:latin typeface="+mn-lt"/>
              </a:rPr>
              <a:t>Let </a:t>
            </a:r>
            <a:endParaRPr lang="en-US" sz="2400" baseline="30000" dirty="0">
              <a:solidFill>
                <a:srgbClr val="000066"/>
              </a:solidFill>
              <a:latin typeface="+mn-lt"/>
            </a:endParaRPr>
          </a:p>
        </p:txBody>
      </p:sp>
      <p:graphicFrame>
        <p:nvGraphicFramePr>
          <p:cNvPr id="454667" name="Object 11"/>
          <p:cNvGraphicFramePr>
            <a:graphicFrameLocks noChangeAspect="1"/>
          </p:cNvGraphicFramePr>
          <p:nvPr/>
        </p:nvGraphicFramePr>
        <p:xfrm>
          <a:off x="2085975" y="1998663"/>
          <a:ext cx="876300" cy="736600"/>
        </p:xfrm>
        <a:graphic>
          <a:graphicData uri="http://schemas.openxmlformats.org/presentationml/2006/ole">
            <mc:AlternateContent xmlns:mc="http://schemas.openxmlformats.org/markup-compatibility/2006">
              <mc:Choice xmlns:v="urn:schemas-microsoft-com:vml" Requires="v">
                <p:oleObj spid="_x0000_s6294" name="Equation" r:id="rId14" imgW="876240" imgH="736560" progId="Equation.DSMT4">
                  <p:embed/>
                </p:oleObj>
              </mc:Choice>
              <mc:Fallback>
                <p:oleObj name="Equation" r:id="rId14" imgW="876240" imgH="736560" progId="Equation.DSMT4">
                  <p:embed/>
                  <p:pic>
                    <p:nvPicPr>
                      <p:cNvPr id="0" name="Picture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85975" y="1998663"/>
                        <a:ext cx="8763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68" name="Object 12"/>
          <p:cNvGraphicFramePr>
            <a:graphicFrameLocks noChangeAspect="1"/>
          </p:cNvGraphicFramePr>
          <p:nvPr/>
        </p:nvGraphicFramePr>
        <p:xfrm>
          <a:off x="5022850" y="5627688"/>
          <a:ext cx="1397000" cy="825500"/>
        </p:xfrm>
        <a:graphic>
          <a:graphicData uri="http://schemas.openxmlformats.org/presentationml/2006/ole">
            <mc:AlternateContent xmlns:mc="http://schemas.openxmlformats.org/markup-compatibility/2006">
              <mc:Choice xmlns:v="urn:schemas-microsoft-com:vml" Requires="v">
                <p:oleObj spid="_x0000_s6295" name="Equation" r:id="rId16" imgW="1396800" imgH="825480" progId="Equation.DSMT4">
                  <p:embed/>
                </p:oleObj>
              </mc:Choice>
              <mc:Fallback>
                <p:oleObj name="Equation" r:id="rId16" imgW="1396800" imgH="825480" progId="Equation.DSMT4">
                  <p:embed/>
                  <p:pic>
                    <p:nvPicPr>
                      <p:cNvPr id="0" name="Picture 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022850" y="5627688"/>
                        <a:ext cx="1397000" cy="82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69" name="Object 13"/>
          <p:cNvGraphicFramePr>
            <a:graphicFrameLocks noChangeAspect="1"/>
          </p:cNvGraphicFramePr>
          <p:nvPr/>
        </p:nvGraphicFramePr>
        <p:xfrm>
          <a:off x="5022850" y="4602163"/>
          <a:ext cx="1257300" cy="342900"/>
        </p:xfrm>
        <a:graphic>
          <a:graphicData uri="http://schemas.openxmlformats.org/presentationml/2006/ole">
            <mc:AlternateContent xmlns:mc="http://schemas.openxmlformats.org/markup-compatibility/2006">
              <mc:Choice xmlns:v="urn:schemas-microsoft-com:vml" Requires="v">
                <p:oleObj spid="_x0000_s6296" name="Equation" r:id="rId18" imgW="1257120" imgH="342720" progId="Equation.DSMT4">
                  <p:embed/>
                </p:oleObj>
              </mc:Choice>
              <mc:Fallback>
                <p:oleObj name="Equation" r:id="rId18" imgW="1257120" imgH="342720" progId="Equation.DSMT4">
                  <p:embed/>
                  <p:pic>
                    <p:nvPicPr>
                      <p:cNvPr id="0" name="Picture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022850" y="4602163"/>
                        <a:ext cx="1257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 name="Group 14"/>
          <p:cNvGrpSpPr>
            <a:grpSpLocks/>
          </p:cNvGrpSpPr>
          <p:nvPr/>
        </p:nvGrpSpPr>
        <p:grpSpPr bwMode="auto">
          <a:xfrm>
            <a:off x="250825" y="927100"/>
            <a:ext cx="4826001" cy="887413"/>
            <a:chOff x="158" y="584"/>
            <a:chExt cx="3040" cy="559"/>
          </a:xfrm>
        </p:grpSpPr>
        <p:sp>
          <p:nvSpPr>
            <p:cNvPr id="454671" name="Text Box 15"/>
            <p:cNvSpPr txBox="1">
              <a:spLocks noChangeArrowheads="1"/>
            </p:cNvSpPr>
            <p:nvPr/>
          </p:nvSpPr>
          <p:spPr bwMode="auto">
            <a:xfrm>
              <a:off x="158" y="584"/>
              <a:ext cx="3040" cy="559"/>
            </a:xfrm>
            <a:prstGeom prst="rect">
              <a:avLst/>
            </a:prstGeom>
            <a:solidFill>
              <a:srgbClr val="D5DCE7"/>
            </a:solidFill>
            <a:ln w="28575">
              <a:solidFill>
                <a:schemeClr val="tx1"/>
              </a:solidFill>
              <a:miter lim="800000"/>
              <a:headEnd/>
              <a:tailEnd/>
            </a:ln>
            <a:effectLst/>
          </p:spPr>
          <p:txBody>
            <a:bodyPr anchor="ctr"/>
            <a:lstStyle/>
            <a:p>
              <a:r>
                <a:rPr lang="en-GB" sz="2400" dirty="0">
                  <a:solidFill>
                    <a:srgbClr val="010066"/>
                  </a:solidFill>
                  <a:latin typeface="+mn-lt"/>
                </a:rPr>
                <a:t>Find</a:t>
              </a:r>
              <a:r>
                <a:rPr lang="en-GB" sz="2400" dirty="0">
                  <a:solidFill>
                    <a:srgbClr val="010066"/>
                  </a:solidFill>
                </a:rPr>
                <a:t>       </a:t>
              </a:r>
              <a:r>
                <a:rPr lang="en-GB" sz="2400" dirty="0">
                  <a:solidFill>
                    <a:srgbClr val="010066"/>
                  </a:solidFill>
                  <a:latin typeface="+mn-lt"/>
                </a:rPr>
                <a:t>given that</a:t>
              </a:r>
              <a:r>
                <a:rPr lang="en-GB" sz="2400" dirty="0">
                  <a:solidFill>
                    <a:srgbClr val="010066"/>
                  </a:solidFill>
                </a:rPr>
                <a:t> </a:t>
              </a:r>
              <a:r>
                <a:rPr lang="en-GB" sz="2400" i="1" dirty="0">
                  <a:solidFill>
                    <a:srgbClr val="010066"/>
                  </a:solidFill>
                  <a:latin typeface="Times New Roman" pitchFamily="18" charset="0"/>
                </a:rPr>
                <a:t>  </a:t>
              </a:r>
              <a:r>
                <a:rPr lang="en-GB" sz="2400" dirty="0">
                  <a:solidFill>
                    <a:srgbClr val="010066"/>
                  </a:solidFill>
                </a:rPr>
                <a:t>                 .</a:t>
              </a:r>
            </a:p>
          </p:txBody>
        </p:sp>
        <p:graphicFrame>
          <p:nvGraphicFramePr>
            <p:cNvPr id="454672" name="Object 16"/>
            <p:cNvGraphicFramePr>
              <a:graphicFrameLocks noChangeAspect="1"/>
            </p:cNvGraphicFramePr>
            <p:nvPr/>
          </p:nvGraphicFramePr>
          <p:xfrm>
            <a:off x="1968" y="642"/>
            <a:ext cx="1048" cy="496"/>
          </p:xfrm>
          <a:graphic>
            <a:graphicData uri="http://schemas.openxmlformats.org/presentationml/2006/ole">
              <mc:AlternateContent xmlns:mc="http://schemas.openxmlformats.org/markup-compatibility/2006">
                <mc:Choice xmlns:v="urn:schemas-microsoft-com:vml" Requires="v">
                  <p:oleObj spid="_x0000_s6297" name="Equation" r:id="rId20" imgW="1663560" imgH="787320" progId="Equation.DSMT4">
                    <p:embed/>
                  </p:oleObj>
                </mc:Choice>
                <mc:Fallback>
                  <p:oleObj name="Equation" r:id="rId20" imgW="1663560" imgH="787320" progId="Equation.DSMT4">
                    <p:embed/>
                    <p:pic>
                      <p:nvPicPr>
                        <p:cNvPr id="0" name="Picture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968" y="642"/>
                          <a:ext cx="1048" cy="4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4673" name="Object 17"/>
            <p:cNvGraphicFramePr>
              <a:graphicFrameLocks noChangeAspect="1"/>
            </p:cNvGraphicFramePr>
            <p:nvPr/>
          </p:nvGraphicFramePr>
          <p:xfrm>
            <a:off x="657" y="632"/>
            <a:ext cx="240" cy="464"/>
          </p:xfrm>
          <a:graphic>
            <a:graphicData uri="http://schemas.openxmlformats.org/presentationml/2006/ole">
              <mc:AlternateContent xmlns:mc="http://schemas.openxmlformats.org/markup-compatibility/2006">
                <mc:Choice xmlns:v="urn:schemas-microsoft-com:vml" Requires="v">
                  <p:oleObj spid="_x0000_s6298" name="Equation" r:id="rId22" imgW="380880" imgH="736560" progId="Equation.DSMT4">
                    <p:embed/>
                  </p:oleObj>
                </mc:Choice>
                <mc:Fallback>
                  <p:oleObj name="Equation" r:id="rId22" imgW="380880" imgH="736560" progId="Equation.DSMT4">
                    <p:embed/>
                    <p:pic>
                      <p:nvPicPr>
                        <p:cNvPr id="0" name="Picture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57" y="632"/>
                          <a:ext cx="240"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4674" name="Object 18"/>
          <p:cNvGraphicFramePr>
            <a:graphicFrameLocks noChangeAspect="1"/>
          </p:cNvGraphicFramePr>
          <p:nvPr/>
        </p:nvGraphicFramePr>
        <p:xfrm>
          <a:off x="3090863" y="2157413"/>
          <a:ext cx="812800" cy="342900"/>
        </p:xfrm>
        <a:graphic>
          <a:graphicData uri="http://schemas.openxmlformats.org/presentationml/2006/ole">
            <mc:AlternateContent xmlns:mc="http://schemas.openxmlformats.org/markup-compatibility/2006">
              <mc:Choice xmlns:v="urn:schemas-microsoft-com:vml" Requires="v">
                <p:oleObj spid="_x0000_s6299" name="Equation" r:id="rId24" imgW="812520" imgH="342720" progId="Equation.DSMT4">
                  <p:embed/>
                </p:oleObj>
              </mc:Choice>
              <mc:Fallback>
                <p:oleObj name="Equation" r:id="rId24" imgW="812520" imgH="342720" progId="Equation.DSMT4">
                  <p:embed/>
                  <p:pic>
                    <p:nvPicPr>
                      <p:cNvPr id="0" name="Picture 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090863" y="2157413"/>
                        <a:ext cx="8128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4675" name="Rectangle 19"/>
          <p:cNvSpPr>
            <a:spLocks noChangeArrowheads="1"/>
          </p:cNvSpPr>
          <p:nvPr/>
        </p:nvSpPr>
        <p:spPr bwMode="auto">
          <a:xfrm>
            <a:off x="4473575" y="2098675"/>
            <a:ext cx="2666114" cy="461665"/>
          </a:xfrm>
          <a:prstGeom prst="rect">
            <a:avLst/>
          </a:prstGeom>
          <a:noFill/>
          <a:ln w="9525">
            <a:noFill/>
            <a:miter lim="800000"/>
            <a:headEnd/>
            <a:tailEnd/>
          </a:ln>
          <a:effectLst/>
        </p:spPr>
        <p:txBody>
          <a:bodyPr wrap="none">
            <a:spAutoFit/>
          </a:bodyPr>
          <a:lstStyle/>
          <a:p>
            <a:r>
              <a:rPr lang="en-GB" sz="2400" dirty="0">
                <a:solidFill>
                  <a:srgbClr val="010066"/>
                </a:solidFill>
                <a:latin typeface="+mn-lt"/>
              </a:rPr>
              <a:t>where   </a:t>
            </a:r>
            <a:r>
              <a:rPr lang="en-GB" sz="2400" dirty="0">
                <a:solidFill>
                  <a:srgbClr val="010066"/>
                </a:solidFill>
              </a:rPr>
              <a:t>  </a:t>
            </a:r>
            <a:r>
              <a:rPr lang="en-GB" sz="2400" i="1" dirty="0">
                <a:solidFill>
                  <a:srgbClr val="010066"/>
                </a:solidFill>
                <a:latin typeface="Times New Roman" pitchFamily="18" charset="0"/>
              </a:rPr>
              <a:t>u</a:t>
            </a:r>
            <a:r>
              <a:rPr lang="en-GB" sz="2400" dirty="0">
                <a:solidFill>
                  <a:srgbClr val="010066"/>
                </a:solidFill>
              </a:rPr>
              <a:t> = 7 </a:t>
            </a:r>
            <a:r>
              <a:rPr lang="en-GB" sz="2400" dirty="0">
                <a:solidFill>
                  <a:srgbClr val="000066"/>
                </a:solidFill>
              </a:rPr>
              <a:t>– </a:t>
            </a:r>
            <a:r>
              <a:rPr lang="en-GB" sz="2400" i="1" dirty="0">
                <a:solidFill>
                  <a:srgbClr val="000066"/>
                </a:solidFill>
                <a:latin typeface="Times New Roman" pitchFamily="18" charset="0"/>
              </a:rPr>
              <a:t>x</a:t>
            </a:r>
            <a:r>
              <a:rPr lang="en-GB" sz="2400" baseline="30000" dirty="0">
                <a:solidFill>
                  <a:srgbClr val="000066"/>
                </a:solidFill>
              </a:rPr>
              <a:t>3</a:t>
            </a:r>
            <a:endParaRPr lang="en-US" sz="2400" baseline="30000" dirty="0">
              <a:solidFill>
                <a:srgbClr val="000066"/>
              </a:solidFill>
            </a:endParaRPr>
          </a:p>
        </p:txBody>
      </p:sp>
      <p:sp>
        <p:nvSpPr>
          <p:cNvPr id="20" name="Rectangle 19">
            <a:hlinkClick r:id="rId26"/>
            <a:extLst>
              <a:ext uri="{FF2B5EF4-FFF2-40B4-BE49-F238E27FC236}">
                <a16:creationId xmlns:a16="http://schemas.microsoft.com/office/drawing/2014/main" id="{9E6463E5-A8AD-42DC-892B-5B13F635BD3D}"/>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hlinkClick r:id="rId26"/>
            <a:extLst>
              <a:ext uri="{FF2B5EF4-FFF2-40B4-BE49-F238E27FC236}">
                <a16:creationId xmlns:a16="http://schemas.microsoft.com/office/drawing/2014/main" id="{BF9F9720-8E1C-4CEA-9FD1-9D039E09D86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466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466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467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467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5465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5466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5466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5466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466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546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6" grpId="0"/>
      <p:bldP spid="45467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idx="4294967295"/>
          </p:nvPr>
        </p:nvSpPr>
        <p:spPr>
          <a:xfrm>
            <a:off x="0" y="42863"/>
            <a:ext cx="8229600" cy="561975"/>
          </a:xfrm>
          <a:noFill/>
        </p:spPr>
        <p:txBody>
          <a:bodyPr>
            <a:normAutofit fontScale="90000"/>
          </a:bodyPr>
          <a:lstStyle/>
          <a:p>
            <a:r>
              <a:rPr lang="en-GB" sz="2800" dirty="0"/>
              <a:t>The chain rule using function notation</a:t>
            </a:r>
          </a:p>
        </p:txBody>
      </p:sp>
      <p:sp>
        <p:nvSpPr>
          <p:cNvPr id="456707" name="Text Box 3"/>
          <p:cNvSpPr txBox="1">
            <a:spLocks noChangeArrowheads="1"/>
          </p:cNvSpPr>
          <p:nvPr/>
        </p:nvSpPr>
        <p:spPr bwMode="auto">
          <a:xfrm>
            <a:off x="250825" y="927100"/>
            <a:ext cx="8732838" cy="830997"/>
          </a:xfrm>
          <a:prstGeom prst="rect">
            <a:avLst/>
          </a:prstGeom>
          <a:noFill/>
          <a:ln w="9525">
            <a:noFill/>
            <a:miter lim="800000"/>
            <a:headEnd/>
            <a:tailEnd/>
          </a:ln>
          <a:effectLst/>
        </p:spPr>
        <p:txBody>
          <a:bodyPr>
            <a:spAutoFit/>
          </a:bodyPr>
          <a:lstStyle/>
          <a:p>
            <a:r>
              <a:rPr lang="en-GB" sz="2400" dirty="0">
                <a:solidFill>
                  <a:srgbClr val="010066"/>
                </a:solidFill>
                <a:latin typeface="+mn-lt"/>
              </a:rPr>
              <a:t>With practice some of the steps in the chain rule can be done mentally.</a:t>
            </a:r>
          </a:p>
        </p:txBody>
      </p:sp>
      <p:sp>
        <p:nvSpPr>
          <p:cNvPr id="456708" name="Text Box 4"/>
          <p:cNvSpPr txBox="1">
            <a:spLocks noChangeArrowheads="1"/>
          </p:cNvSpPr>
          <p:nvPr/>
        </p:nvSpPr>
        <p:spPr bwMode="auto">
          <a:xfrm>
            <a:off x="231775" y="1700213"/>
            <a:ext cx="5639685" cy="461665"/>
          </a:xfrm>
          <a:prstGeom prst="rect">
            <a:avLst/>
          </a:prstGeom>
          <a:noFill/>
          <a:ln w="9525">
            <a:noFill/>
            <a:miter lim="800000"/>
            <a:headEnd/>
            <a:tailEnd/>
          </a:ln>
          <a:effectLst/>
        </p:spPr>
        <p:txBody>
          <a:bodyPr wrap="none">
            <a:spAutoFit/>
          </a:bodyPr>
          <a:lstStyle/>
          <a:p>
            <a:r>
              <a:rPr lang="en-GB" sz="2400">
                <a:latin typeface="+mn-lt"/>
              </a:rPr>
              <a:t>Suppose we have a composite function</a:t>
            </a:r>
            <a:endParaRPr lang="en-US" sz="2400">
              <a:latin typeface="+mn-lt"/>
            </a:endParaRPr>
          </a:p>
        </p:txBody>
      </p:sp>
      <p:sp>
        <p:nvSpPr>
          <p:cNvPr id="456709" name="Text Box 5"/>
          <p:cNvSpPr txBox="1">
            <a:spLocks noChangeArrowheads="1"/>
          </p:cNvSpPr>
          <p:nvPr/>
        </p:nvSpPr>
        <p:spPr bwMode="auto">
          <a:xfrm>
            <a:off x="3779838" y="2246313"/>
            <a:ext cx="1502334" cy="461665"/>
          </a:xfrm>
          <a:prstGeom prst="rect">
            <a:avLst/>
          </a:prstGeom>
          <a:noFill/>
          <a:ln w="9525">
            <a:noFill/>
            <a:miter lim="800000"/>
            <a:headEnd/>
            <a:tailEnd/>
          </a:ln>
          <a:effectLst/>
        </p:spPr>
        <p:txBody>
          <a:bodyPr wrap="none">
            <a:spAutoFit/>
          </a:bodyPr>
          <a:lstStyle/>
          <a:p>
            <a:r>
              <a:rPr lang="en-GB" sz="2400" i="1">
                <a:latin typeface="Times New Roman" pitchFamily="18" charset="0"/>
              </a:rPr>
              <a:t>y</a:t>
            </a:r>
            <a:r>
              <a:rPr lang="en-GB" sz="2400"/>
              <a:t> = </a:t>
            </a:r>
            <a:r>
              <a:rPr lang="en-GB" sz="2400">
                <a:latin typeface="Times New Roman" pitchFamily="18" charset="0"/>
              </a:rPr>
              <a:t>g</a:t>
            </a:r>
            <a:r>
              <a:rPr lang="en-GB" sz="2400"/>
              <a:t>(</a:t>
            </a:r>
            <a:r>
              <a:rPr lang="en-GB" sz="2400">
                <a:latin typeface="Times New Roman" pitchFamily="18" charset="0"/>
              </a:rPr>
              <a:t>f</a:t>
            </a:r>
            <a:r>
              <a:rPr lang="en-GB" sz="2400"/>
              <a:t>(</a:t>
            </a:r>
            <a:r>
              <a:rPr lang="en-GB" sz="2400" i="1">
                <a:latin typeface="Times New Roman" pitchFamily="18" charset="0"/>
              </a:rPr>
              <a:t>x</a:t>
            </a:r>
            <a:r>
              <a:rPr lang="en-GB" sz="2400"/>
              <a:t>))</a:t>
            </a:r>
            <a:endParaRPr lang="en-US" sz="2400"/>
          </a:p>
        </p:txBody>
      </p:sp>
      <p:sp>
        <p:nvSpPr>
          <p:cNvPr id="456710" name="Text Box 6"/>
          <p:cNvSpPr txBox="1">
            <a:spLocks noChangeArrowheads="1"/>
          </p:cNvSpPr>
          <p:nvPr/>
        </p:nvSpPr>
        <p:spPr bwMode="auto">
          <a:xfrm>
            <a:off x="231775" y="2830513"/>
            <a:ext cx="6681637" cy="461665"/>
          </a:xfrm>
          <a:prstGeom prst="rect">
            <a:avLst/>
          </a:prstGeom>
          <a:noFill/>
          <a:ln w="9525">
            <a:noFill/>
            <a:miter lim="800000"/>
            <a:headEnd/>
            <a:tailEnd/>
          </a:ln>
          <a:effectLst/>
        </p:spPr>
        <p:txBody>
          <a:bodyPr wrap="none">
            <a:spAutoFit/>
          </a:bodyPr>
          <a:lstStyle/>
          <a:p>
            <a:r>
              <a:rPr lang="en-GB" sz="2400" dirty="0">
                <a:latin typeface="+mn-lt"/>
              </a:rPr>
              <a:t>If we let</a:t>
            </a:r>
            <a:r>
              <a:rPr lang="en-GB" sz="2400" dirty="0"/>
              <a:t>	</a:t>
            </a:r>
            <a:r>
              <a:rPr lang="en-GB" sz="2400" i="1" dirty="0">
                <a:latin typeface="Times New Roman" pitchFamily="18" charset="0"/>
              </a:rPr>
              <a:t>y</a:t>
            </a:r>
            <a:r>
              <a:rPr lang="en-GB" sz="2400" dirty="0"/>
              <a:t> = </a:t>
            </a:r>
            <a:r>
              <a:rPr lang="en-GB" sz="2400" dirty="0">
                <a:latin typeface="Times New Roman" pitchFamily="18" charset="0"/>
              </a:rPr>
              <a:t>g</a:t>
            </a:r>
            <a:r>
              <a:rPr lang="en-GB" sz="2400" dirty="0"/>
              <a:t>(</a:t>
            </a:r>
            <a:r>
              <a:rPr lang="en-GB" sz="2400" i="1" dirty="0">
                <a:latin typeface="Times New Roman" pitchFamily="18" charset="0"/>
              </a:rPr>
              <a:t>u</a:t>
            </a:r>
            <a:r>
              <a:rPr lang="en-GB" sz="2400" dirty="0"/>
              <a:t>)	</a:t>
            </a:r>
            <a:r>
              <a:rPr lang="en-GB" sz="2400" dirty="0">
                <a:latin typeface="+mn-lt"/>
              </a:rPr>
              <a:t>where</a:t>
            </a:r>
            <a:r>
              <a:rPr lang="en-GB" sz="2400" dirty="0"/>
              <a:t>		</a:t>
            </a:r>
            <a:r>
              <a:rPr lang="en-GB" sz="2400" i="1" dirty="0">
                <a:latin typeface="Times New Roman" pitchFamily="18" charset="0"/>
              </a:rPr>
              <a:t>u</a:t>
            </a:r>
            <a:r>
              <a:rPr lang="en-GB" sz="2400" dirty="0"/>
              <a:t> = </a:t>
            </a:r>
            <a:r>
              <a:rPr lang="en-GB" sz="2400" dirty="0">
                <a:latin typeface="Times New Roman" pitchFamily="18" charset="0"/>
              </a:rPr>
              <a:t>f</a:t>
            </a:r>
            <a:r>
              <a:rPr lang="en-GB" sz="2400" dirty="0"/>
              <a:t>(</a:t>
            </a:r>
            <a:r>
              <a:rPr lang="en-GB" sz="2400" i="1" dirty="0">
                <a:latin typeface="Times New Roman" pitchFamily="18" charset="0"/>
              </a:rPr>
              <a:t>x</a:t>
            </a:r>
            <a:r>
              <a:rPr lang="en-GB" sz="2400" dirty="0"/>
              <a:t>)</a:t>
            </a:r>
            <a:endParaRPr lang="en-US" sz="2400" dirty="0"/>
          </a:p>
        </p:txBody>
      </p:sp>
      <p:grpSp>
        <p:nvGrpSpPr>
          <p:cNvPr id="2" name="Group 7"/>
          <p:cNvGrpSpPr>
            <a:grpSpLocks/>
          </p:cNvGrpSpPr>
          <p:nvPr/>
        </p:nvGrpSpPr>
        <p:grpSpPr bwMode="auto">
          <a:xfrm>
            <a:off x="231775" y="3395663"/>
            <a:ext cx="6529388" cy="736600"/>
            <a:chOff x="146" y="2195"/>
            <a:chExt cx="4113" cy="464"/>
          </a:xfrm>
        </p:grpSpPr>
        <p:sp>
          <p:nvSpPr>
            <p:cNvPr id="456712" name="Text Box 8"/>
            <p:cNvSpPr txBox="1">
              <a:spLocks noChangeArrowheads="1"/>
            </p:cNvSpPr>
            <p:nvPr/>
          </p:nvSpPr>
          <p:spPr bwMode="auto">
            <a:xfrm>
              <a:off x="146" y="2283"/>
              <a:ext cx="527" cy="291"/>
            </a:xfrm>
            <a:prstGeom prst="rect">
              <a:avLst/>
            </a:prstGeom>
            <a:noFill/>
            <a:ln w="9525">
              <a:noFill/>
              <a:miter lim="800000"/>
              <a:headEnd/>
              <a:tailEnd/>
            </a:ln>
            <a:effectLst/>
          </p:spPr>
          <p:txBody>
            <a:bodyPr wrap="none">
              <a:spAutoFit/>
            </a:bodyPr>
            <a:lstStyle/>
            <a:p>
              <a:r>
                <a:rPr lang="en-GB" sz="2400">
                  <a:latin typeface="+mn-lt"/>
                </a:rPr>
                <a:t>then</a:t>
              </a:r>
              <a:endParaRPr lang="en-US" sz="2400">
                <a:latin typeface="+mn-lt"/>
              </a:endParaRPr>
            </a:p>
          </p:txBody>
        </p:sp>
        <p:sp>
          <p:nvSpPr>
            <p:cNvPr id="456713" name="Text Box 9"/>
            <p:cNvSpPr txBox="1">
              <a:spLocks noChangeArrowheads="1"/>
            </p:cNvSpPr>
            <p:nvPr/>
          </p:nvSpPr>
          <p:spPr bwMode="auto">
            <a:xfrm>
              <a:off x="2653" y="2283"/>
              <a:ext cx="437" cy="288"/>
            </a:xfrm>
            <a:prstGeom prst="rect">
              <a:avLst/>
            </a:prstGeom>
            <a:noFill/>
            <a:ln w="9525">
              <a:noFill/>
              <a:miter lim="800000"/>
              <a:headEnd/>
              <a:tailEnd/>
            </a:ln>
            <a:effectLst/>
          </p:spPr>
          <p:txBody>
            <a:bodyPr wrap="none">
              <a:spAutoFit/>
            </a:bodyPr>
            <a:lstStyle/>
            <a:p>
              <a:r>
                <a:rPr lang="en-GB" sz="2400">
                  <a:latin typeface="+mn-lt"/>
                </a:rPr>
                <a:t>and</a:t>
              </a:r>
              <a:endParaRPr lang="en-US" sz="2400">
                <a:latin typeface="+mn-lt"/>
              </a:endParaRPr>
            </a:p>
          </p:txBody>
        </p:sp>
        <p:graphicFrame>
          <p:nvGraphicFramePr>
            <p:cNvPr id="456714" name="Object 10"/>
            <p:cNvGraphicFramePr>
              <a:graphicFrameLocks noChangeAspect="1"/>
            </p:cNvGraphicFramePr>
            <p:nvPr/>
          </p:nvGraphicFramePr>
          <p:xfrm>
            <a:off x="1234" y="2195"/>
            <a:ext cx="840" cy="464"/>
          </p:xfrm>
          <a:graphic>
            <a:graphicData uri="http://schemas.openxmlformats.org/presentationml/2006/ole">
              <mc:AlternateContent xmlns:mc="http://schemas.openxmlformats.org/markup-compatibility/2006">
                <mc:Choice xmlns:v="urn:schemas-microsoft-com:vml" Requires="v">
                  <p:oleObj spid="_x0000_s7235" name="Equation" r:id="rId4" imgW="1333440" imgH="736560" progId="Equation.DSMT4">
                    <p:embed/>
                  </p:oleObj>
                </mc:Choice>
                <mc:Fallback>
                  <p:oleObj name="Equation" r:id="rId4" imgW="1333440" imgH="736560" progId="Equation.DSMT4">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4" y="2195"/>
                          <a:ext cx="840"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6715" name="Object 11"/>
            <p:cNvGraphicFramePr>
              <a:graphicFrameLocks noChangeAspect="1"/>
            </p:cNvGraphicFramePr>
            <p:nvPr/>
          </p:nvGraphicFramePr>
          <p:xfrm>
            <a:off x="3427" y="2195"/>
            <a:ext cx="832" cy="464"/>
          </p:xfrm>
          <a:graphic>
            <a:graphicData uri="http://schemas.openxmlformats.org/presentationml/2006/ole">
              <mc:AlternateContent xmlns:mc="http://schemas.openxmlformats.org/markup-compatibility/2006">
                <mc:Choice xmlns:v="urn:schemas-microsoft-com:vml" Requires="v">
                  <p:oleObj spid="_x0000_s7236" name="Equation" r:id="rId6" imgW="1320480" imgH="736560" progId="Equation.DSMT4">
                    <p:embed/>
                  </p:oleObj>
                </mc:Choice>
                <mc:Fallback>
                  <p:oleObj name="Equation" r:id="rId6" imgW="1320480" imgH="736560" progId="Equation.DSMT4">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7" y="2195"/>
                          <a:ext cx="832"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12"/>
          <p:cNvGrpSpPr>
            <a:grpSpLocks/>
          </p:cNvGrpSpPr>
          <p:nvPr/>
        </p:nvGrpSpPr>
        <p:grpSpPr bwMode="auto">
          <a:xfrm>
            <a:off x="231775" y="4240213"/>
            <a:ext cx="6646863" cy="736600"/>
            <a:chOff x="158" y="2739"/>
            <a:chExt cx="4187" cy="464"/>
          </a:xfrm>
        </p:grpSpPr>
        <p:grpSp>
          <p:nvGrpSpPr>
            <p:cNvPr id="4" name="Group 13"/>
            <p:cNvGrpSpPr>
              <a:grpSpLocks/>
            </p:cNvGrpSpPr>
            <p:nvPr/>
          </p:nvGrpSpPr>
          <p:grpSpPr bwMode="auto">
            <a:xfrm>
              <a:off x="158" y="2739"/>
              <a:ext cx="2959" cy="464"/>
              <a:chOff x="158" y="2344"/>
              <a:chExt cx="2959" cy="464"/>
            </a:xfrm>
          </p:grpSpPr>
          <p:sp>
            <p:nvSpPr>
              <p:cNvPr id="456718" name="Text Box 14"/>
              <p:cNvSpPr txBox="1">
                <a:spLocks noChangeArrowheads="1"/>
              </p:cNvSpPr>
              <p:nvPr/>
            </p:nvSpPr>
            <p:spPr bwMode="auto">
              <a:xfrm>
                <a:off x="158" y="2406"/>
                <a:ext cx="1972" cy="291"/>
              </a:xfrm>
              <a:prstGeom prst="rect">
                <a:avLst/>
              </a:prstGeom>
              <a:noFill/>
              <a:ln w="9525">
                <a:noFill/>
                <a:miter lim="800000"/>
                <a:headEnd/>
                <a:tailEnd/>
              </a:ln>
              <a:effectLst/>
            </p:spPr>
            <p:txBody>
              <a:bodyPr wrap="none">
                <a:spAutoFit/>
              </a:bodyPr>
              <a:lstStyle/>
              <a:p>
                <a:r>
                  <a:rPr lang="en-GB" sz="2400">
                    <a:solidFill>
                      <a:srgbClr val="000066"/>
                    </a:solidFill>
                    <a:latin typeface="+mn-lt"/>
                  </a:rPr>
                  <a:t>Using the chain rule:</a:t>
                </a:r>
                <a:endParaRPr lang="en-US" sz="2400">
                  <a:solidFill>
                    <a:srgbClr val="000066"/>
                  </a:solidFill>
                  <a:latin typeface="+mn-lt"/>
                </a:endParaRPr>
              </a:p>
            </p:txBody>
          </p:sp>
          <p:graphicFrame>
            <p:nvGraphicFramePr>
              <p:cNvPr id="456719" name="Object 15"/>
              <p:cNvGraphicFramePr>
                <a:graphicFrameLocks noChangeAspect="1"/>
              </p:cNvGraphicFramePr>
              <p:nvPr/>
            </p:nvGraphicFramePr>
            <p:xfrm>
              <a:off x="2053" y="2344"/>
              <a:ext cx="1064" cy="464"/>
            </p:xfrm>
            <a:graphic>
              <a:graphicData uri="http://schemas.openxmlformats.org/presentationml/2006/ole">
                <mc:AlternateContent xmlns:mc="http://schemas.openxmlformats.org/markup-compatibility/2006">
                  <mc:Choice xmlns:v="urn:schemas-microsoft-com:vml" Requires="v">
                    <p:oleObj spid="_x0000_s7237" name="Equation" r:id="rId8" imgW="1688760" imgH="736560" progId="Equation.DSMT4">
                      <p:embed/>
                    </p:oleObj>
                  </mc:Choice>
                  <mc:Fallback>
                    <p:oleObj name="Equation" r:id="rId8" imgW="1688760" imgH="7365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2344"/>
                            <a:ext cx="1064"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456720" name="Object 16"/>
            <p:cNvGraphicFramePr>
              <a:graphicFrameLocks noChangeAspect="1"/>
            </p:cNvGraphicFramePr>
            <p:nvPr/>
          </p:nvGraphicFramePr>
          <p:xfrm>
            <a:off x="3241" y="2870"/>
            <a:ext cx="1104" cy="224"/>
          </p:xfrm>
          <a:graphic>
            <a:graphicData uri="http://schemas.openxmlformats.org/presentationml/2006/ole">
              <mc:AlternateContent xmlns:mc="http://schemas.openxmlformats.org/markup-compatibility/2006">
                <mc:Choice xmlns:v="urn:schemas-microsoft-com:vml" Requires="v">
                  <p:oleObj spid="_x0000_s7238" name="Equation" r:id="rId10" imgW="1752480" imgH="355320" progId="Equation.DSMT4">
                    <p:embed/>
                  </p:oleObj>
                </mc:Choice>
                <mc:Fallback>
                  <p:oleObj name="Equation" r:id="rId10" imgW="1752480" imgH="355320" progId="Equation.DSMT4">
                    <p:embed/>
                    <p:pic>
                      <p:nvPicPr>
                        <p:cNvPr id="0"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41" y="2870"/>
                          <a:ext cx="1104" cy="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56721" name="Text Box 17"/>
          <p:cNvSpPr txBox="1">
            <a:spLocks noChangeArrowheads="1"/>
          </p:cNvSpPr>
          <p:nvPr/>
        </p:nvSpPr>
        <p:spPr bwMode="auto">
          <a:xfrm>
            <a:off x="231775" y="5084763"/>
            <a:ext cx="2073003" cy="461665"/>
          </a:xfrm>
          <a:prstGeom prst="rect">
            <a:avLst/>
          </a:prstGeom>
          <a:noFill/>
          <a:ln w="9525">
            <a:noFill/>
            <a:miter lim="800000"/>
            <a:headEnd/>
            <a:tailEnd/>
          </a:ln>
          <a:effectLst/>
        </p:spPr>
        <p:txBody>
          <a:bodyPr wrap="none">
            <a:spAutoFit/>
          </a:bodyPr>
          <a:lstStyle/>
          <a:p>
            <a:r>
              <a:rPr lang="en-GB" sz="2400" dirty="0">
                <a:latin typeface="+mn-lt"/>
              </a:rPr>
              <a:t>But</a:t>
            </a:r>
            <a:r>
              <a:rPr lang="en-GB" sz="2400" dirty="0"/>
              <a:t> </a:t>
            </a:r>
            <a:r>
              <a:rPr lang="en-GB" sz="2400" i="1" dirty="0">
                <a:latin typeface="Times New Roman" pitchFamily="18" charset="0"/>
              </a:rPr>
              <a:t>u</a:t>
            </a:r>
            <a:r>
              <a:rPr lang="en-GB" sz="2400" dirty="0"/>
              <a:t> = </a:t>
            </a:r>
            <a:r>
              <a:rPr lang="en-GB" sz="2400" dirty="0">
                <a:latin typeface="Times New Roman" pitchFamily="18" charset="0"/>
              </a:rPr>
              <a:t>f</a:t>
            </a:r>
            <a:r>
              <a:rPr lang="en-GB" sz="2400" dirty="0"/>
              <a:t>(</a:t>
            </a:r>
            <a:r>
              <a:rPr lang="en-GB" sz="2400" i="1" dirty="0">
                <a:latin typeface="Times New Roman" pitchFamily="18" charset="0"/>
              </a:rPr>
              <a:t>x</a:t>
            </a:r>
            <a:r>
              <a:rPr lang="en-GB" sz="2400" dirty="0"/>
              <a:t>) </a:t>
            </a:r>
            <a:r>
              <a:rPr lang="en-GB" sz="2400" dirty="0">
                <a:latin typeface="+mn-lt"/>
              </a:rPr>
              <a:t>so</a:t>
            </a:r>
            <a:endParaRPr lang="en-US" sz="2400" dirty="0">
              <a:latin typeface="+mn-lt"/>
            </a:endParaRPr>
          </a:p>
        </p:txBody>
      </p:sp>
      <p:grpSp>
        <p:nvGrpSpPr>
          <p:cNvPr id="5" name="Group 18"/>
          <p:cNvGrpSpPr>
            <a:grpSpLocks/>
          </p:cNvGrpSpPr>
          <p:nvPr/>
        </p:nvGrpSpPr>
        <p:grpSpPr bwMode="auto">
          <a:xfrm>
            <a:off x="1908174" y="5613400"/>
            <a:ext cx="5544145" cy="863600"/>
            <a:chOff x="1202" y="3657"/>
            <a:chExt cx="3356" cy="544"/>
          </a:xfrm>
        </p:grpSpPr>
        <p:sp>
          <p:nvSpPr>
            <p:cNvPr id="456723" name="Rectangle 19"/>
            <p:cNvSpPr>
              <a:spLocks noChangeArrowheads="1"/>
            </p:cNvSpPr>
            <p:nvPr/>
          </p:nvSpPr>
          <p:spPr bwMode="auto">
            <a:xfrm>
              <a:off x="1202" y="3657"/>
              <a:ext cx="3356" cy="544"/>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6" name="Group 20"/>
            <p:cNvGrpSpPr>
              <a:grpSpLocks/>
            </p:cNvGrpSpPr>
            <p:nvPr/>
          </p:nvGrpSpPr>
          <p:grpSpPr bwMode="auto">
            <a:xfrm>
              <a:off x="1277" y="3697"/>
              <a:ext cx="3153" cy="464"/>
              <a:chOff x="917" y="3657"/>
              <a:chExt cx="3153" cy="464"/>
            </a:xfrm>
          </p:grpSpPr>
          <p:sp>
            <p:nvSpPr>
              <p:cNvPr id="456725" name="Text Box 21"/>
              <p:cNvSpPr txBox="1">
                <a:spLocks noChangeArrowheads="1"/>
              </p:cNvSpPr>
              <p:nvPr/>
            </p:nvSpPr>
            <p:spPr bwMode="auto">
              <a:xfrm>
                <a:off x="917" y="3745"/>
                <a:ext cx="1572" cy="291"/>
              </a:xfrm>
              <a:prstGeom prst="rect">
                <a:avLst/>
              </a:prstGeom>
              <a:noFill/>
              <a:ln w="9525">
                <a:noFill/>
                <a:miter lim="800000"/>
                <a:headEnd/>
                <a:tailEnd/>
              </a:ln>
              <a:effectLst/>
            </p:spPr>
            <p:txBody>
              <a:bodyPr wrap="none">
                <a:spAutoFit/>
              </a:bodyPr>
              <a:lstStyle/>
              <a:p>
                <a:r>
                  <a:rPr lang="en-GB" sz="2400" dirty="0">
                    <a:latin typeface="+mn-lt"/>
                  </a:rPr>
                  <a:t>If </a:t>
                </a:r>
                <a:r>
                  <a:rPr lang="en-GB" sz="2400" i="1" dirty="0">
                    <a:latin typeface="Times New Roman" pitchFamily="18" charset="0"/>
                  </a:rPr>
                  <a:t>y</a:t>
                </a:r>
                <a:r>
                  <a:rPr lang="en-GB" sz="2400" dirty="0"/>
                  <a:t> = </a:t>
                </a:r>
                <a:r>
                  <a:rPr lang="en-GB" sz="2400" dirty="0">
                    <a:latin typeface="Times New Roman" pitchFamily="18" charset="0"/>
                  </a:rPr>
                  <a:t>g</a:t>
                </a:r>
                <a:r>
                  <a:rPr lang="en-GB" sz="2400" dirty="0"/>
                  <a:t>(</a:t>
                </a:r>
                <a:r>
                  <a:rPr lang="en-GB" sz="2400" dirty="0">
                    <a:latin typeface="Times New Roman" pitchFamily="18" charset="0"/>
                  </a:rPr>
                  <a:t>f</a:t>
                </a:r>
                <a:r>
                  <a:rPr lang="en-GB" sz="2400" dirty="0"/>
                  <a:t>(</a:t>
                </a:r>
                <a:r>
                  <a:rPr lang="en-GB" sz="2400" i="1" dirty="0">
                    <a:latin typeface="Times New Roman" pitchFamily="18" charset="0"/>
                  </a:rPr>
                  <a:t>x</a:t>
                </a:r>
                <a:r>
                  <a:rPr lang="en-GB" sz="2400" dirty="0"/>
                  <a:t>)) </a:t>
                </a:r>
                <a:r>
                  <a:rPr lang="en-GB" sz="2400" dirty="0">
                    <a:latin typeface="+mn-lt"/>
                  </a:rPr>
                  <a:t>then</a:t>
                </a:r>
                <a:endParaRPr lang="en-US" sz="2400" dirty="0">
                  <a:latin typeface="+mn-lt"/>
                </a:endParaRPr>
              </a:p>
            </p:txBody>
          </p:sp>
          <p:graphicFrame>
            <p:nvGraphicFramePr>
              <p:cNvPr id="456726" name="Object 22"/>
              <p:cNvGraphicFramePr>
                <a:graphicFrameLocks noChangeAspect="1"/>
              </p:cNvGraphicFramePr>
              <p:nvPr/>
            </p:nvGraphicFramePr>
            <p:xfrm>
              <a:off x="2478" y="3657"/>
              <a:ext cx="1592" cy="464"/>
            </p:xfrm>
            <a:graphic>
              <a:graphicData uri="http://schemas.openxmlformats.org/presentationml/2006/ole">
                <mc:AlternateContent xmlns:mc="http://schemas.openxmlformats.org/markup-compatibility/2006">
                  <mc:Choice xmlns:v="urn:schemas-microsoft-com:vml" Requires="v">
                    <p:oleObj spid="_x0000_s7239" name="Equation" r:id="rId12" imgW="2527200" imgH="736560" progId="Equation.DSMT4">
                      <p:embed/>
                    </p:oleObj>
                  </mc:Choice>
                  <mc:Fallback>
                    <p:oleObj name="Equation" r:id="rId12" imgW="2527200" imgH="736560" progId="Equation.DSMT4">
                      <p:embed/>
                      <p:pic>
                        <p:nvPicPr>
                          <p:cNvPr id="0"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78" y="3657"/>
                            <a:ext cx="1592" cy="4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23" name="Rectangle 22">
            <a:hlinkClick r:id="rId14"/>
            <a:extLst>
              <a:ext uri="{FF2B5EF4-FFF2-40B4-BE49-F238E27FC236}">
                <a16:creationId xmlns:a16="http://schemas.microsoft.com/office/drawing/2014/main" id="{9EB2418B-0426-4979-9305-93FB56C426DA}"/>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hlinkClick r:id="rId14"/>
            <a:extLst>
              <a:ext uri="{FF2B5EF4-FFF2-40B4-BE49-F238E27FC236}">
                <a16:creationId xmlns:a16="http://schemas.microsoft.com/office/drawing/2014/main" id="{C596938F-AB96-467B-A85C-F4C1737035FB}"/>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67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670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67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567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8" grpId="0"/>
      <p:bldP spid="456709" grpId="0"/>
      <p:bldP spid="456710" grpId="0"/>
      <p:bldP spid="4567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288</TotalTime>
  <Words>469</Words>
  <Application>Microsoft Office PowerPoint</Application>
  <PresentationFormat>On-screen Show (4:3)</PresentationFormat>
  <Paragraphs>57</Paragraphs>
  <Slides>9</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Calibri</vt:lpstr>
      <vt:lpstr>Cambria Math</vt:lpstr>
      <vt:lpstr>Comic Sans MS</vt:lpstr>
      <vt:lpstr>Times New Roman</vt:lpstr>
      <vt:lpstr>Wingdings 2</vt:lpstr>
      <vt:lpstr>Theme1</vt:lpstr>
      <vt:lpstr>Equation</vt:lpstr>
      <vt:lpstr>Differentiation,  The chain rule</vt:lpstr>
      <vt:lpstr>Review of differentiation</vt:lpstr>
      <vt:lpstr>The chain rule</vt:lpstr>
      <vt:lpstr>The chain rule</vt:lpstr>
      <vt:lpstr>The chain rule</vt:lpstr>
      <vt:lpstr>The chain rule</vt:lpstr>
      <vt:lpstr>The chain rule</vt:lpstr>
      <vt:lpstr>The chain rule using function notation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Differentiation ,  The chain rule</dc:title>
  <dc:creator>Mathssupport</dc:creator>
  <cp:lastModifiedBy>Orlando Hurtado</cp:lastModifiedBy>
  <cp:revision>12</cp:revision>
  <dcterms:created xsi:type="dcterms:W3CDTF">2012-12-01T13:16:25Z</dcterms:created>
  <dcterms:modified xsi:type="dcterms:W3CDTF">2020-07-09T08:52:04Z</dcterms:modified>
</cp:coreProperties>
</file>