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9" r:id="rId3"/>
    <p:sldId id="262" r:id="rId4"/>
    <p:sldId id="257" r:id="rId5"/>
    <p:sldId id="263" r:id="rId6"/>
    <p:sldId id="270" r:id="rId7"/>
    <p:sldId id="269" r:id="rId8"/>
    <p:sldId id="29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161D7-5018-4C25-BB02-CFFAA58D55C1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875BD-BBAE-4BC7-BCC9-B12A4AF8E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09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E48DD-9F0F-4BBB-A74E-F9D5ED14240B}" type="slidenum">
              <a:rPr lang="en-GB"/>
              <a:pPr/>
              <a:t>4</a:t>
            </a:fld>
            <a:endParaRPr lang="en-GB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6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E48DD-9F0F-4BBB-A74E-F9D5ED14240B}" type="slidenum">
              <a:rPr lang="en-GB"/>
              <a:pPr/>
              <a:t>5</a:t>
            </a:fld>
            <a:endParaRPr lang="en-GB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117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E48DD-9F0F-4BBB-A74E-F9D5ED14240B}" type="slidenum">
              <a:rPr lang="en-GB"/>
              <a:pPr/>
              <a:t>6</a:t>
            </a:fld>
            <a:endParaRPr lang="en-GB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41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875BD-BBAE-4BC7-BCC9-B12A4AF8E31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57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91812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32850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1734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17178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82470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4665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1935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9410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2711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63431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27865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7/9/2020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8365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90.png"/><Relationship Id="rId4" Type="http://schemas.openxmlformats.org/officeDocument/2006/relationships/image" Target="../media/image28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0.png"/><Relationship Id="rId13" Type="http://schemas.openxmlformats.org/officeDocument/2006/relationships/image" Target="../media/image40.png"/><Relationship Id="rId3" Type="http://schemas.openxmlformats.org/officeDocument/2006/relationships/image" Target="../media/image300.png"/><Relationship Id="rId7" Type="http://schemas.openxmlformats.org/officeDocument/2006/relationships/image" Target="../media/image340.png"/><Relationship Id="rId12" Type="http://schemas.openxmlformats.org/officeDocument/2006/relationships/image" Target="../media/image39.png"/><Relationship Id="rId2" Type="http://schemas.openxmlformats.org/officeDocument/2006/relationships/notesSlide" Target="../notesSlides/notesSlide1.xml"/><Relationship Id="rId16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0.png"/><Relationship Id="rId11" Type="http://schemas.openxmlformats.org/officeDocument/2006/relationships/image" Target="../media/image38.png"/><Relationship Id="rId5" Type="http://schemas.openxmlformats.org/officeDocument/2006/relationships/image" Target="../media/image320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4" Type="http://schemas.openxmlformats.org/officeDocument/2006/relationships/image" Target="../media/image310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hyperlink" Target="http://www.mathssupport.org/" TargetMode="External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21.png"/><Relationship Id="rId21" Type="http://schemas.openxmlformats.org/officeDocument/2006/relationships/image" Target="../media/image45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33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24" Type="http://schemas.openxmlformats.org/officeDocument/2006/relationships/hyperlink" Target="http://www.mathssupport.org/" TargetMode="External"/><Relationship Id="rId5" Type="http://schemas.openxmlformats.org/officeDocument/2006/relationships/image" Target="../media/image5.png"/><Relationship Id="rId15" Type="http://schemas.openxmlformats.org/officeDocument/2006/relationships/image" Target="../media/image32.png"/><Relationship Id="rId23" Type="http://schemas.openxmlformats.org/officeDocument/2006/relationships/image" Target="../media/image47.png"/><Relationship Id="rId10" Type="http://schemas.openxmlformats.org/officeDocument/2006/relationships/image" Target="../media/image27.png"/><Relationship Id="rId19" Type="http://schemas.openxmlformats.org/officeDocument/2006/relationships/image" Target="../media/image43.png"/><Relationship Id="rId4" Type="http://schemas.openxmlformats.org/officeDocument/2006/relationships/image" Target="../media/image22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Relationship Id="rId22" Type="http://schemas.openxmlformats.org/officeDocument/2006/relationships/image" Target="../media/image4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Differentiation, </a:t>
            </a:r>
            <a:br>
              <a:rPr lang="en-GB" dirty="0"/>
            </a:br>
            <a:r>
              <a:rPr lang="en-GB" dirty="0"/>
              <a:t>The quotient rule</a:t>
            </a: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4D1EDF10-4CCF-46C6-BAEF-F0A4DBB406C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A25743C5-F293-4D7B-80D4-0B04F571FF9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D0EE1-8954-4EFD-AF26-ABE6665B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8186-4BCE-4019-8DED-3E1541858DB8}" type="datetime3">
              <a:rPr lang="en-US" smtClean="0"/>
              <a:t>9 July 2020</a:t>
            </a:fld>
            <a:endParaRPr lang="en-US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D4B7903-24C2-480A-A0FF-D0C630BEED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Find the </a:t>
            </a:r>
            <a:r>
              <a:rPr lang="en-US"/>
              <a:t>derivative of the </a:t>
            </a:r>
            <a:r>
              <a:rPr lang="en-US" dirty="0"/>
              <a:t>quotient </a:t>
            </a:r>
            <a:r>
              <a:rPr lang="en-US"/>
              <a:t>of functions.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512" y="1124744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To find the derivative of a quotient of functions you use the quotient rule.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quotient rule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9512" y="2204864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The derivative of a quotient of functions is not equal the quotient of the derivatives of the functions.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07541" y="3301084"/>
            <a:ext cx="2132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For example: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83568" y="4027972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450182" y="3927968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538414" y="3927968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72753" y="4572483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246015" y="4038481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471911" y="447248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3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538414" y="4472479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512095" y="5114909"/>
            <a:ext cx="13190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5029137" y="5897526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069059" y="3875984"/>
            <a:ext cx="792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069059" y="4281403"/>
            <a:ext cx="700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165994" y="4323361"/>
            <a:ext cx="50628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5733134" y="4909569"/>
            <a:ext cx="949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5733134" y="5314988"/>
            <a:ext cx="949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5830069" y="5356946"/>
            <a:ext cx="50628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733134" y="5695422"/>
            <a:ext cx="792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3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5859984" y="6100841"/>
            <a:ext cx="462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830069" y="6142799"/>
            <a:ext cx="50628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hlinkClick r:id="rId2"/>
            <a:extLst>
              <a:ext uri="{FF2B5EF4-FFF2-40B4-BE49-F238E27FC236}">
                <a16:creationId xmlns:a16="http://schemas.microsoft.com/office/drawing/2014/main" id="{7DC8C067-BF9E-4494-9965-BB27E7A7BC1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2"/>
            <a:extLst>
              <a:ext uri="{FF2B5EF4-FFF2-40B4-BE49-F238E27FC236}">
                <a16:creationId xmlns:a16="http://schemas.microsoft.com/office/drawing/2014/main" id="{B267ACE0-A874-4AD2-A28F-CD9557D1F90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11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6" grpId="0"/>
      <p:bldP spid="18" grpId="0"/>
      <p:bldP spid="19" grpId="0"/>
      <p:bldP spid="20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2915816" y="2358144"/>
            <a:ext cx="4080319" cy="1070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2916563" y="4828548"/>
            <a:ext cx="3120421" cy="1336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327136" y="797851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If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quotient rule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266525" y="1771682"/>
            <a:ext cx="2048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and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061247" y="1757169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560857" y="1757169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791088" y="1776031"/>
            <a:ext cx="697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and</a:t>
            </a:r>
            <a:endParaRPr lang="en-GB" sz="2400" baseline="30000" dirty="0">
              <a:solidFill>
                <a:srgbClr val="010066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279433" y="1757168"/>
            <a:ext cx="43524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are differentiable functions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1545876" y="2635137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Then: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970698" y="2602117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320466" y="3448478"/>
            <a:ext cx="49111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Another way of writing this is:</a:t>
            </a: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2046161" y="3909567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If</a:t>
            </a: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3054273" y="3909568"/>
            <a:ext cx="5930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871137" y="4371232"/>
            <a:ext cx="2048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Where</a:t>
            </a: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auto">
          <a:xfrm>
            <a:off x="2024915" y="4371231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3116108" y="4366883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2400469" y="4381646"/>
            <a:ext cx="697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and</a:t>
            </a:r>
            <a:endParaRPr lang="en-GB" sz="2400" baseline="30000" dirty="0">
              <a:solidFill>
                <a:srgbClr val="010066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455368" y="4381646"/>
            <a:ext cx="5688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are differentiable functions of </a:t>
            </a:r>
            <a:r>
              <a:rPr lang="en-GB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 </a:t>
            </a:r>
          </a:p>
        </p:txBody>
      </p: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1516158" y="5319240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Then: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2916563" y="5232381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563" y="5232381"/>
                <a:ext cx="931024" cy="79361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4587056" y="4801869"/>
                <a:ext cx="107997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6" y="4801869"/>
                <a:ext cx="1079976" cy="79361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3823912" y="4828548"/>
                <a:ext cx="85074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912" y="4828548"/>
                <a:ext cx="850746" cy="79361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3151455" y="779943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974499" y="617446"/>
            <a:ext cx="792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3974499" y="1022865"/>
            <a:ext cx="700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4071434" y="1064823"/>
            <a:ext cx="50628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861466" y="823426"/>
            <a:ext cx="2048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Where</a:t>
            </a: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6036984" y="823426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3"/>
          <p:cNvSpPr txBox="1">
            <a:spLocks noChangeArrowheads="1"/>
          </p:cNvSpPr>
          <p:nvPr/>
        </p:nvSpPr>
        <p:spPr bwMode="auto">
          <a:xfrm>
            <a:off x="5598477" y="2386907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3921674" y="2414715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4519347" y="2395696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3"/>
              <p:cNvSpPr txBox="1">
                <a:spLocks noChangeArrowheads="1"/>
              </p:cNvSpPr>
              <p:nvPr/>
            </p:nvSpPr>
            <p:spPr bwMode="auto">
              <a:xfrm>
                <a:off x="5200668" y="2373231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00668" y="2373231"/>
                <a:ext cx="310910" cy="461665"/>
              </a:xfrm>
              <a:prstGeom prst="rect">
                <a:avLst/>
              </a:prstGeom>
              <a:blipFill rotWithShape="0">
                <a:blip r:embed="rId5"/>
                <a:stretch>
                  <a:fillRect r="-1960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4839285" y="2852223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[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)]</a:t>
            </a:r>
            <a:r>
              <a:rPr lang="en-GB" sz="2400" baseline="30000" dirty="0">
                <a:solidFill>
                  <a:srgbClr val="010066"/>
                </a:solidFill>
              </a:rPr>
              <a:t>2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4020804" y="2866511"/>
            <a:ext cx="2771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6333840" y="2358143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3593032" y="3715868"/>
            <a:ext cx="792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3583810" y="4077072"/>
            <a:ext cx="3906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3626073" y="4163245"/>
            <a:ext cx="27432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815096" y="5629188"/>
            <a:ext cx="201168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4610730" y="5568279"/>
            <a:ext cx="589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6" name="Rectangle 65">
            <a:hlinkClick r:id="rId6"/>
            <a:extLst>
              <a:ext uri="{FF2B5EF4-FFF2-40B4-BE49-F238E27FC236}">
                <a16:creationId xmlns:a16="http://schemas.microsoft.com/office/drawing/2014/main" id="{3BFD671D-B65B-4CB7-A7E3-BB8BD4FA457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>
            <a:hlinkClick r:id="rId6"/>
            <a:extLst>
              <a:ext uri="{FF2B5EF4-FFF2-40B4-BE49-F238E27FC236}">
                <a16:creationId xmlns:a16="http://schemas.microsoft.com/office/drawing/2014/main" id="{C486B3E3-B4EE-4791-BBC3-EAC7A6831B1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5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2" grpId="0" animBg="1"/>
      <p:bldP spid="7" grpId="0"/>
      <p:bldP spid="10" grpId="0"/>
      <p:bldP spid="11" grpId="0"/>
      <p:bldP spid="12" grpId="0"/>
      <p:bldP spid="13" grpId="0"/>
      <p:bldP spid="25" grpId="0"/>
      <p:bldP spid="40" grpId="0"/>
      <p:bldP spid="41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6" grpId="0"/>
      <p:bldP spid="57" grpId="0"/>
      <p:bldP spid="58" grpId="0"/>
      <p:bldP spid="42" grpId="0"/>
      <p:bldP spid="51" grpId="0"/>
      <p:bldP spid="52" grpId="0"/>
      <p:bldP spid="53" grpId="0"/>
      <p:bldP spid="54" grpId="0"/>
      <p:bldP spid="59" grpId="0"/>
      <p:bldP spid="60" grpId="0"/>
      <p:bldP spid="61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7544" y="1772817"/>
            <a:ext cx="5390189" cy="13569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/>
              <a:t>The quotient rule</a:t>
            </a:r>
          </a:p>
        </p:txBody>
      </p:sp>
      <p:sp>
        <p:nvSpPr>
          <p:cNvPr id="499715" name="Text Box 3"/>
          <p:cNvSpPr txBox="1">
            <a:spLocks noChangeArrowheads="1"/>
          </p:cNvSpPr>
          <p:nvPr/>
        </p:nvSpPr>
        <p:spPr bwMode="auto">
          <a:xfrm>
            <a:off x="659045" y="643676"/>
            <a:ext cx="1944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Example 1:</a:t>
            </a:r>
            <a:endParaRPr lang="en-GB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99725" name="Text Box 13"/>
          <p:cNvSpPr txBox="1">
            <a:spLocks noChangeArrowheads="1"/>
          </p:cNvSpPr>
          <p:nvPr/>
        </p:nvSpPr>
        <p:spPr bwMode="auto">
          <a:xfrm>
            <a:off x="2596514" y="597747"/>
            <a:ext cx="4711700" cy="1082791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2400">
              <a:solidFill>
                <a:srgbClr val="010066"/>
              </a:solidFill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683591" y="1922828"/>
            <a:ext cx="2475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Let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+ 1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3111327" y="1922828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and</a:t>
            </a:r>
            <a:endParaRPr lang="en-US" sz="2400" baseline="300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730370" y="1922827"/>
            <a:ext cx="11026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55561" y="1923865"/>
                <a:ext cx="7085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i="1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+ 1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561" y="1923865"/>
                <a:ext cx="708527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3448" r="-862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706116" y="2594082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So</a:t>
            </a:r>
            <a:endParaRPr lang="en-US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2617244" y="853910"/>
            <a:ext cx="26028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Find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if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  <a:endParaRPr lang="en-US" sz="2400" baseline="30000" dirty="0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1226278" y="2594175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i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3687867" y="2539857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i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1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419614" y="5180148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475988" y="5915197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6073780" y="1853515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Define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6054789" y="2564252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Find 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i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000" i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6016579" y="3302215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quotient rule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6073779" y="4185929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Expand brackets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6016579" y="5238034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Simplify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13649" y="601749"/>
            <a:ext cx="1186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+ 1) </a:t>
            </a:r>
            <a:endParaRPr lang="en-GB" sz="2400" dirty="0"/>
          </a:p>
        </p:txBody>
      </p:sp>
      <p:sp>
        <p:nvSpPr>
          <p:cNvPr id="36" name="Rectangle 35"/>
          <p:cNvSpPr/>
          <p:nvPr/>
        </p:nvSpPr>
        <p:spPr>
          <a:xfrm>
            <a:off x="5144233" y="1022006"/>
            <a:ext cx="1083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+ 1) </a:t>
            </a:r>
            <a:endParaRPr lang="en-GB" sz="240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5152608" y="1076679"/>
            <a:ext cx="100584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3"/>
              <p:cNvSpPr txBox="1">
                <a:spLocks noChangeArrowheads="1"/>
              </p:cNvSpPr>
              <p:nvPr/>
            </p:nvSpPr>
            <p:spPr bwMode="auto">
              <a:xfrm>
                <a:off x="6228184" y="803862"/>
                <a:ext cx="174535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66"/>
                    </a:solidFill>
                  </a:rPr>
                  <a:t> </a:t>
                </a:r>
                <a:r>
                  <a:rPr lang="en-GB" sz="2400" b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≠</a:t>
                </a:r>
                <a:r>
                  <a:rPr lang="en-GB" sz="2400" dirty="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8184" y="803862"/>
                <a:ext cx="1745358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5594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1480690" y="3369854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4148399" y="3182452"/>
            <a:ext cx="8793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3"/>
          <p:cNvSpPr txBox="1">
            <a:spLocks noChangeArrowheads="1"/>
          </p:cNvSpPr>
          <p:nvPr/>
        </p:nvSpPr>
        <p:spPr bwMode="auto">
          <a:xfrm>
            <a:off x="2431666" y="3182452"/>
            <a:ext cx="7907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3029339" y="3163433"/>
            <a:ext cx="866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i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 Box 3"/>
              <p:cNvSpPr txBox="1">
                <a:spLocks noChangeArrowheads="1"/>
              </p:cNvSpPr>
              <p:nvPr/>
            </p:nvSpPr>
            <p:spPr bwMode="auto">
              <a:xfrm>
                <a:off x="3710660" y="3140968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10660" y="3140968"/>
                <a:ext cx="310910" cy="461665"/>
              </a:xfrm>
              <a:prstGeom prst="rect">
                <a:avLst/>
              </a:prstGeom>
              <a:blipFill rotWithShape="0">
                <a:blip r:embed="rId5"/>
                <a:stretch>
                  <a:fillRect r="-176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 Box 3"/>
              <p:cNvSpPr txBox="1">
                <a:spLocks noChangeArrowheads="1"/>
              </p:cNvSpPr>
              <p:nvPr/>
            </p:nvSpPr>
            <p:spPr bwMode="auto">
              <a:xfrm>
                <a:off x="3413291" y="4560788"/>
                <a:ext cx="117350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+ 1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13291" y="4560788"/>
                <a:ext cx="1173508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8333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>
            <a:off x="2530796" y="3634248"/>
            <a:ext cx="2771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4702891" y="3159008"/>
            <a:ext cx="7531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i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475988" y="4302239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 Box 3"/>
              <p:cNvSpPr txBox="1">
                <a:spLocks noChangeArrowheads="1"/>
              </p:cNvSpPr>
              <p:nvPr/>
            </p:nvSpPr>
            <p:spPr bwMode="auto">
              <a:xfrm>
                <a:off x="2715343" y="4114837"/>
                <a:ext cx="12529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+ 1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15343" y="4114837"/>
                <a:ext cx="1252950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7282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4037600" y="4100596"/>
            <a:ext cx="734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4227880" y="4081577"/>
            <a:ext cx="1216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+ 1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3"/>
              <p:cNvSpPr txBox="1">
                <a:spLocks noChangeArrowheads="1"/>
              </p:cNvSpPr>
              <p:nvPr/>
            </p:nvSpPr>
            <p:spPr bwMode="auto">
              <a:xfrm>
                <a:off x="3705958" y="4073353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5958" y="4073353"/>
                <a:ext cx="310910" cy="461665"/>
              </a:xfrm>
              <a:prstGeom prst="rect">
                <a:avLst/>
              </a:prstGeom>
              <a:blipFill rotWithShape="0">
                <a:blip r:embed="rId8"/>
                <a:stretch>
                  <a:fillRect r="-176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315896" y="3653172"/>
            <a:ext cx="11843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[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)]</a:t>
            </a:r>
            <a:r>
              <a:rPr lang="en-GB" sz="2400" baseline="30000" dirty="0">
                <a:solidFill>
                  <a:srgbClr val="010066"/>
                </a:solidFill>
              </a:rPr>
              <a:t>2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2526094" y="4566633"/>
            <a:ext cx="2771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2377632" y="4119065"/>
            <a:ext cx="534549" cy="419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 Box 3"/>
              <p:cNvSpPr txBox="1">
                <a:spLocks noChangeArrowheads="1"/>
              </p:cNvSpPr>
              <p:nvPr/>
            </p:nvSpPr>
            <p:spPr bwMode="auto">
              <a:xfrm>
                <a:off x="3111327" y="5402555"/>
                <a:ext cx="117350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+ 1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11327" y="5402555"/>
                <a:ext cx="1173508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7772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3"/>
              <p:cNvSpPr txBox="1">
                <a:spLocks noChangeArrowheads="1"/>
              </p:cNvSpPr>
              <p:nvPr/>
            </p:nvSpPr>
            <p:spPr bwMode="auto">
              <a:xfrm>
                <a:off x="2751353" y="4983381"/>
                <a:ext cx="12529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+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US" sz="2400" b="0" i="1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</m:oMath>
                  </m:oMathPara>
                </a14:m>
                <a:endParaRPr lang="en-GB" sz="2400" i="1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51353" y="4983381"/>
                <a:ext cx="1252950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 Box 3"/>
              <p:cNvSpPr txBox="1">
                <a:spLocks noChangeArrowheads="1"/>
              </p:cNvSpPr>
              <p:nvPr/>
            </p:nvSpPr>
            <p:spPr bwMode="auto">
              <a:xfrm>
                <a:off x="3931172" y="4993114"/>
                <a:ext cx="121615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x</a:t>
                </a:r>
                <a:r>
                  <a:rPr lang="en-GB" sz="2400" baseline="30000" dirty="0">
                    <a:solidFill>
                      <a:srgbClr val="010066"/>
                    </a:solidFill>
                    <a:latin typeface="Times New Roman" pitchFamily="18" charset="0"/>
                  </a:rPr>
                  <a:t>2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 </a:t>
                </a:r>
                <a:r>
                  <a:rPr lang="en-GB" sz="2400" dirty="0">
                    <a:solidFill>
                      <a:srgbClr val="010066"/>
                    </a:solidFill>
                  </a:rPr>
                  <a:t>1</a:t>
                </a:r>
                <a:endParaRPr lang="en-GB" sz="2400" baseline="30000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2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31172" y="4993114"/>
                <a:ext cx="1216159" cy="461665"/>
              </a:xfrm>
              <a:prstGeom prst="rect">
                <a:avLst/>
              </a:prstGeom>
              <a:blipFill rotWithShape="0">
                <a:blip r:embed="rId11"/>
                <a:stretch>
                  <a:fillRect l="-8040" t="-10526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 Box 3"/>
              <p:cNvSpPr txBox="1">
                <a:spLocks noChangeArrowheads="1"/>
              </p:cNvSpPr>
              <p:nvPr/>
            </p:nvSpPr>
            <p:spPr bwMode="auto">
              <a:xfrm>
                <a:off x="3613018" y="4986346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3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13018" y="4986346"/>
                <a:ext cx="310910" cy="461665"/>
              </a:xfrm>
              <a:prstGeom prst="rect">
                <a:avLst/>
              </a:prstGeom>
              <a:blipFill rotWithShape="0">
                <a:blip r:embed="rId12"/>
                <a:stretch>
                  <a:fillRect r="-176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Straight Connector 83"/>
          <p:cNvCxnSpPr/>
          <p:nvPr/>
        </p:nvCxnSpPr>
        <p:spPr>
          <a:xfrm>
            <a:off x="2494342" y="5436126"/>
            <a:ext cx="2377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 Box 3"/>
          <p:cNvSpPr txBox="1">
            <a:spLocks noChangeArrowheads="1"/>
          </p:cNvSpPr>
          <p:nvPr/>
        </p:nvSpPr>
        <p:spPr bwMode="auto">
          <a:xfrm>
            <a:off x="2503406" y="5004461"/>
            <a:ext cx="65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 Box 3"/>
              <p:cNvSpPr txBox="1">
                <a:spLocks noChangeArrowheads="1"/>
              </p:cNvSpPr>
              <p:nvPr/>
            </p:nvSpPr>
            <p:spPr bwMode="auto">
              <a:xfrm>
                <a:off x="2971636" y="6209311"/>
                <a:ext cx="117350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+ 1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6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71636" y="6209311"/>
                <a:ext cx="1173508" cy="461665"/>
              </a:xfrm>
              <a:prstGeom prst="rect">
                <a:avLst/>
              </a:prstGeom>
              <a:blipFill rotWithShape="0">
                <a:blip r:embed="rId13"/>
                <a:stretch>
                  <a:fillRect l="-7772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 Box 3"/>
              <p:cNvSpPr txBox="1">
                <a:spLocks noChangeArrowheads="1"/>
              </p:cNvSpPr>
              <p:nvPr/>
            </p:nvSpPr>
            <p:spPr bwMode="auto">
              <a:xfrm>
                <a:off x="2742986" y="5809584"/>
                <a:ext cx="1252950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US" sz="2400" i="1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</m:oMath>
                  </m:oMathPara>
                </a14:m>
                <a:endParaRPr lang="en-GB" sz="2400" i="1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2986" y="5809584"/>
                <a:ext cx="1252950" cy="453137"/>
              </a:xfrm>
              <a:prstGeom prst="rect">
                <a:avLst/>
              </a:prstGeom>
              <a:blipFill rotWithShape="0">
                <a:blip r:embed="rId14"/>
                <a:stretch>
                  <a:fillRect b="-135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 Box 3"/>
              <p:cNvSpPr txBox="1">
                <a:spLocks noChangeArrowheads="1"/>
              </p:cNvSpPr>
              <p:nvPr/>
            </p:nvSpPr>
            <p:spPr bwMode="auto">
              <a:xfrm>
                <a:off x="3730370" y="5776560"/>
                <a:ext cx="76899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 1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8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0370" y="5776560"/>
                <a:ext cx="768990" cy="461665"/>
              </a:xfrm>
              <a:prstGeom prst="rect">
                <a:avLst/>
              </a:prstGeom>
              <a:blipFill rotWithShape="0">
                <a:blip r:embed="rId15"/>
                <a:stretch>
                  <a:fillRect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0" name="Straight Connector 89"/>
          <p:cNvCxnSpPr/>
          <p:nvPr/>
        </p:nvCxnSpPr>
        <p:spPr>
          <a:xfrm>
            <a:off x="2526631" y="6247958"/>
            <a:ext cx="192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 Box 3"/>
          <p:cNvSpPr txBox="1">
            <a:spLocks noChangeArrowheads="1"/>
          </p:cNvSpPr>
          <p:nvPr/>
        </p:nvSpPr>
        <p:spPr bwMode="auto">
          <a:xfrm>
            <a:off x="2679527" y="5834076"/>
            <a:ext cx="65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8" name="Rectangle 57">
            <a:hlinkClick r:id="rId16"/>
            <a:extLst>
              <a:ext uri="{FF2B5EF4-FFF2-40B4-BE49-F238E27FC236}">
                <a16:creationId xmlns:a16="http://schemas.microsoft.com/office/drawing/2014/main" id="{7214BBC8-95F2-4702-A453-55615C97302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hlinkClick r:id="rId16"/>
            <a:extLst>
              <a:ext uri="{FF2B5EF4-FFF2-40B4-BE49-F238E27FC236}">
                <a16:creationId xmlns:a16="http://schemas.microsoft.com/office/drawing/2014/main" id="{AC13F24E-107C-4AD2-90A6-4E8B40FE6CC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" grpId="0"/>
      <p:bldP spid="28" grpId="0"/>
      <p:bldP spid="29" grpId="0"/>
      <p:bldP spid="6" grpId="0"/>
      <p:bldP spid="31" grpId="0"/>
      <p:bldP spid="56" grpId="0"/>
      <p:bldP spid="57" grpId="0"/>
      <p:bldP spid="70" grpId="0"/>
      <p:bldP spid="72" grpId="0"/>
      <p:bldP spid="74" grpId="0"/>
      <p:bldP spid="75" grpId="0"/>
      <p:bldP spid="76" grpId="0"/>
      <p:bldP spid="77" grpId="0"/>
      <p:bldP spid="78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9" grpId="0"/>
      <p:bldP spid="50" grpId="0"/>
      <p:bldP spid="51" grpId="0"/>
      <p:bldP spid="52" grpId="0"/>
      <p:bldP spid="53" grpId="0"/>
      <p:bldP spid="54" grpId="0"/>
      <p:bldP spid="65" grpId="0"/>
      <p:bldP spid="79" grpId="0"/>
      <p:bldP spid="80" grpId="0"/>
      <p:bldP spid="82" grpId="0"/>
      <p:bldP spid="83" grpId="0"/>
      <p:bldP spid="85" grpId="0"/>
      <p:bldP spid="86" grpId="0"/>
      <p:bldP spid="87" grpId="0"/>
      <p:bldP spid="88" grpId="0"/>
      <p:bldP spid="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53617" y="1439814"/>
            <a:ext cx="4515420" cy="14754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/>
              <a:t>The quotient rule</a:t>
            </a:r>
          </a:p>
        </p:txBody>
      </p:sp>
      <p:sp>
        <p:nvSpPr>
          <p:cNvPr id="499715" name="Text Box 3"/>
          <p:cNvSpPr txBox="1">
            <a:spLocks noChangeArrowheads="1"/>
          </p:cNvSpPr>
          <p:nvPr/>
        </p:nvSpPr>
        <p:spPr bwMode="auto">
          <a:xfrm>
            <a:off x="523952" y="645488"/>
            <a:ext cx="1944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Example 2:</a:t>
            </a:r>
            <a:endParaRPr lang="en-GB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99725" name="Text Box 13"/>
          <p:cNvSpPr txBox="1">
            <a:spLocks noChangeArrowheads="1"/>
          </p:cNvSpPr>
          <p:nvPr/>
        </p:nvSpPr>
        <p:spPr bwMode="auto">
          <a:xfrm>
            <a:off x="2460031" y="556221"/>
            <a:ext cx="6539588" cy="81597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2400">
              <a:solidFill>
                <a:srgbClr val="010066"/>
              </a:solidFill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986984" y="1561058"/>
            <a:ext cx="19097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Let</a:t>
            </a:r>
            <a:r>
              <a:rPr lang="en-GB" sz="2400" dirty="0"/>
              <a:t>	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dirty="0"/>
              <a:t> = 4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US" sz="2400" baseline="30000" dirty="0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2897341" y="1561197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and</a:t>
            </a:r>
            <a:endParaRPr lang="en-US" sz="2400" baseline="30000" dirty="0">
              <a:latin typeface="+mn-lt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622619" y="1561058"/>
            <a:ext cx="648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v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34564" y="1558440"/>
                <a:ext cx="88806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i="1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sz="2400" baseline="300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+ 1 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4564" y="1558440"/>
                <a:ext cx="888064" cy="369332"/>
              </a:xfrm>
              <a:prstGeom prst="rect">
                <a:avLst/>
              </a:prstGeom>
              <a:blipFill>
                <a:blip r:embed="rId3"/>
                <a:stretch>
                  <a:fillRect l="-2759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1009508" y="2232312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</a:t>
            </a:r>
            <a:endParaRPr lang="en-US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31462" y="2110271"/>
                <a:ext cx="1023549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1462" y="2110271"/>
                <a:ext cx="1023549" cy="7012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462831" y="2050641"/>
                <a:ext cx="94442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2831" y="2050641"/>
                <a:ext cx="944426" cy="7936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5244477" y="532426"/>
            <a:ext cx="551754" cy="419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4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endParaRPr lang="en-GB" sz="2400" dirty="0"/>
          </a:p>
        </p:txBody>
      </p:sp>
      <p:sp>
        <p:nvSpPr>
          <p:cNvPr id="41" name="Rectangle 40"/>
          <p:cNvSpPr/>
          <p:nvPr/>
        </p:nvSpPr>
        <p:spPr>
          <a:xfrm>
            <a:off x="5087295" y="902007"/>
            <a:ext cx="981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+ 1 </a:t>
            </a:r>
            <a:endParaRPr lang="en-GB" sz="2400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5073960" y="956680"/>
            <a:ext cx="100584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2462750" y="733377"/>
            <a:ext cx="26744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Differentiate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6055630" y="730145"/>
            <a:ext cx="29439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With respect to 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US" sz="2400" baseline="30000" dirty="0"/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4417876" y="2211440"/>
            <a:ext cx="7227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US" sz="2400" baseline="30000" dirty="0"/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5972661" y="3390164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quotient rule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6073780" y="4197192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Expand brackets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6011443" y="5144639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Simplify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Box 3"/>
              <p:cNvSpPr txBox="1">
                <a:spLocks noChangeArrowheads="1"/>
              </p:cNvSpPr>
              <p:nvPr/>
            </p:nvSpPr>
            <p:spPr bwMode="auto">
              <a:xfrm>
                <a:off x="3244402" y="4480185"/>
                <a:ext cx="133154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="0" baseline="3000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+ 1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44402" y="4480185"/>
                <a:ext cx="1331544" cy="461665"/>
              </a:xfrm>
              <a:prstGeom prst="rect">
                <a:avLst/>
              </a:prstGeom>
              <a:blipFill>
                <a:blip r:embed="rId6"/>
                <a:stretch>
                  <a:fillRect l="-6849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 Box 3"/>
              <p:cNvSpPr txBox="1">
                <a:spLocks noChangeArrowheads="1"/>
              </p:cNvSpPr>
              <p:nvPr/>
            </p:nvSpPr>
            <p:spPr bwMode="auto">
              <a:xfrm>
                <a:off x="2546454" y="4034234"/>
                <a:ext cx="12529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="0" baseline="3000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+ 1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46454" y="4034234"/>
                <a:ext cx="1252950" cy="461665"/>
              </a:xfrm>
              <a:prstGeom prst="rect">
                <a:avLst/>
              </a:prstGeom>
              <a:blipFill>
                <a:blip r:embed="rId7"/>
                <a:stretch>
                  <a:fillRect l="-7805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3868711" y="4019993"/>
            <a:ext cx="734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4232956" y="4000395"/>
            <a:ext cx="1216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(4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 Box 3"/>
              <p:cNvSpPr txBox="1">
                <a:spLocks noChangeArrowheads="1"/>
              </p:cNvSpPr>
              <p:nvPr/>
            </p:nvSpPr>
            <p:spPr bwMode="auto">
              <a:xfrm>
                <a:off x="3537069" y="3992750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37069" y="3992750"/>
                <a:ext cx="310910" cy="461665"/>
              </a:xfrm>
              <a:prstGeom prst="rect">
                <a:avLst/>
              </a:prstGeom>
              <a:blipFill>
                <a:blip r:embed="rId8"/>
                <a:stretch>
                  <a:fillRect r="-1960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Connector 71"/>
          <p:cNvCxnSpPr/>
          <p:nvPr/>
        </p:nvCxnSpPr>
        <p:spPr>
          <a:xfrm>
            <a:off x="2357205" y="4486030"/>
            <a:ext cx="2771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 Box 3"/>
          <p:cNvSpPr txBox="1">
            <a:spLocks noChangeArrowheads="1"/>
          </p:cNvSpPr>
          <p:nvPr/>
        </p:nvSpPr>
        <p:spPr bwMode="auto">
          <a:xfrm>
            <a:off x="2323398" y="4079992"/>
            <a:ext cx="534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4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 Box 3"/>
              <p:cNvSpPr txBox="1">
                <a:spLocks noChangeArrowheads="1"/>
              </p:cNvSpPr>
              <p:nvPr/>
            </p:nvSpPr>
            <p:spPr bwMode="auto">
              <a:xfrm>
                <a:off x="3067952" y="5351693"/>
                <a:ext cx="128778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aseline="300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US" sz="2400" b="0" i="0" baseline="3000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+ 1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67952" y="5351693"/>
                <a:ext cx="1287786" cy="461665"/>
              </a:xfrm>
              <a:prstGeom prst="rect">
                <a:avLst/>
              </a:prstGeom>
              <a:blipFill>
                <a:blip r:embed="rId9"/>
                <a:stretch>
                  <a:fillRect l="-7075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 Box 3"/>
              <p:cNvSpPr txBox="1">
                <a:spLocks noChangeArrowheads="1"/>
              </p:cNvSpPr>
              <p:nvPr/>
            </p:nvSpPr>
            <p:spPr bwMode="auto">
              <a:xfrm>
                <a:off x="2693705" y="4976146"/>
                <a:ext cx="12529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+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</a:rPr>
                        <m:t>4</m:t>
                      </m:r>
                    </m:oMath>
                  </m:oMathPara>
                </a14:m>
                <a:endParaRPr lang="en-GB" sz="2400" i="1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93705" y="4976146"/>
                <a:ext cx="1252950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 Box 3"/>
          <p:cNvSpPr txBox="1">
            <a:spLocks noChangeArrowheads="1"/>
          </p:cNvSpPr>
          <p:nvPr/>
        </p:nvSpPr>
        <p:spPr bwMode="auto">
          <a:xfrm>
            <a:off x="3948595" y="4913807"/>
            <a:ext cx="760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8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endParaRPr lang="en-GB" sz="24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 Box 3"/>
              <p:cNvSpPr txBox="1">
                <a:spLocks noChangeArrowheads="1"/>
              </p:cNvSpPr>
              <p:nvPr/>
            </p:nvSpPr>
            <p:spPr bwMode="auto">
              <a:xfrm>
                <a:off x="3569643" y="4935484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69643" y="4935484"/>
                <a:ext cx="310910" cy="461665"/>
              </a:xfrm>
              <a:prstGeom prst="rect">
                <a:avLst/>
              </a:prstGeom>
              <a:blipFill>
                <a:blip r:embed="rId11"/>
                <a:stretch>
                  <a:fillRect r="-176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>
          <a:xfrm>
            <a:off x="2450967" y="5385264"/>
            <a:ext cx="2377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 Box 3"/>
          <p:cNvSpPr txBox="1">
            <a:spLocks noChangeArrowheads="1"/>
          </p:cNvSpPr>
          <p:nvPr/>
        </p:nvSpPr>
        <p:spPr bwMode="auto">
          <a:xfrm>
            <a:off x="2460031" y="4953599"/>
            <a:ext cx="65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4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3"/>
              <p:cNvSpPr txBox="1">
                <a:spLocks noChangeArrowheads="1"/>
              </p:cNvSpPr>
              <p:nvPr/>
            </p:nvSpPr>
            <p:spPr bwMode="auto">
              <a:xfrm>
                <a:off x="2529118" y="6100524"/>
                <a:ext cx="143662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i="1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aseline="300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+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010066"/>
                        </a:solidFill>
                        <a:latin typeface="Times New Roman" pitchFamily="18" charset="0"/>
                      </a:rPr>
                      <m:t>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29118" y="6100524"/>
                <a:ext cx="1436625" cy="461665"/>
              </a:xfrm>
              <a:prstGeom prst="rect">
                <a:avLst/>
              </a:prstGeom>
              <a:blipFill>
                <a:blip r:embed="rId12"/>
                <a:stretch>
                  <a:fillRect l="-6780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 Box 3"/>
              <p:cNvSpPr txBox="1">
                <a:spLocks noChangeArrowheads="1"/>
              </p:cNvSpPr>
              <p:nvPr/>
            </p:nvSpPr>
            <p:spPr bwMode="auto">
              <a:xfrm>
                <a:off x="2070054" y="5744382"/>
                <a:ext cx="1252950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</a:rPr>
                        <m:t>4</m:t>
                      </m:r>
                    </m:oMath>
                  </m:oMathPara>
                </a14:m>
                <a:endParaRPr lang="en-GB" sz="2400" i="1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1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70054" y="5744382"/>
                <a:ext cx="1252950" cy="45313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 Box 3"/>
              <p:cNvSpPr txBox="1">
                <a:spLocks noChangeArrowheads="1"/>
              </p:cNvSpPr>
              <p:nvPr/>
            </p:nvSpPr>
            <p:spPr bwMode="auto">
              <a:xfrm>
                <a:off x="2767769" y="5747354"/>
                <a:ext cx="9351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 </a:t>
                </a:r>
                <a:r>
                  <a:rPr lang="en-GB" sz="2400" dirty="0">
                    <a:solidFill>
                      <a:srgbClr val="010066"/>
                    </a:solidFill>
                  </a:rPr>
                  <a:t>4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baseline="300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mc:Choice>
        <mc:Fallback xmlns="">
          <p:sp>
            <p:nvSpPr>
              <p:cNvPr id="82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67769" y="5747354"/>
                <a:ext cx="935150" cy="461665"/>
              </a:xfrm>
              <a:prstGeom prst="rect">
                <a:avLst/>
              </a:prstGeom>
              <a:blipFill>
                <a:blip r:embed="rId14"/>
                <a:stretch>
                  <a:fillRect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Straight Connector 82"/>
          <p:cNvCxnSpPr/>
          <p:nvPr/>
        </p:nvCxnSpPr>
        <p:spPr>
          <a:xfrm>
            <a:off x="2454775" y="6163256"/>
            <a:ext cx="1463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6073780" y="1672344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6054789" y="2383081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Find</a:t>
            </a:r>
            <a:r>
              <a:rPr lang="en-GB" sz="2000" dirty="0">
                <a:solidFill>
                  <a:srgbClr val="FF6600"/>
                </a:solidFill>
              </a:rPr>
              <a:t> 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/>
              <p:cNvSpPr/>
              <p:nvPr/>
            </p:nvSpPr>
            <p:spPr>
              <a:xfrm>
                <a:off x="1418631" y="3322325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631" y="3322325"/>
                <a:ext cx="931024" cy="79361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/>
              <p:cNvSpPr/>
              <p:nvPr/>
            </p:nvSpPr>
            <p:spPr>
              <a:xfrm>
                <a:off x="3089124" y="2891813"/>
                <a:ext cx="107997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124" y="2891813"/>
                <a:ext cx="1079976" cy="79361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/>
              <p:cNvSpPr/>
              <p:nvPr/>
            </p:nvSpPr>
            <p:spPr>
              <a:xfrm>
                <a:off x="2325980" y="2918492"/>
                <a:ext cx="85074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7" name="Rectangle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980" y="2918492"/>
                <a:ext cx="850746" cy="79361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8" name="Straight Connector 97"/>
          <p:cNvCxnSpPr/>
          <p:nvPr/>
        </p:nvCxnSpPr>
        <p:spPr>
          <a:xfrm>
            <a:off x="2317164" y="3719132"/>
            <a:ext cx="201168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 Box 3"/>
          <p:cNvSpPr txBox="1">
            <a:spLocks noChangeArrowheads="1"/>
          </p:cNvSpPr>
          <p:nvPr/>
        </p:nvSpPr>
        <p:spPr bwMode="auto">
          <a:xfrm>
            <a:off x="3112798" y="3658223"/>
            <a:ext cx="589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1452652" y="4057699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2652" y="4057699"/>
                <a:ext cx="931024" cy="79361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/>
              <p:cNvSpPr/>
              <p:nvPr/>
            </p:nvSpPr>
            <p:spPr>
              <a:xfrm>
                <a:off x="1595070" y="5716892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1" name="Rectangle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5070" y="5716892"/>
                <a:ext cx="931024" cy="79361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1584333" y="4948233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333" y="4948233"/>
                <a:ext cx="931024" cy="79361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>
            <a:hlinkClick r:id="rId21"/>
            <a:extLst>
              <a:ext uri="{FF2B5EF4-FFF2-40B4-BE49-F238E27FC236}">
                <a16:creationId xmlns:a16="http://schemas.microsoft.com/office/drawing/2014/main" id="{64350F8E-DE99-47CC-9E1C-CDA8116A7A5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hlinkClick r:id="rId21"/>
            <a:extLst>
              <a:ext uri="{FF2B5EF4-FFF2-40B4-BE49-F238E27FC236}">
                <a16:creationId xmlns:a16="http://schemas.microsoft.com/office/drawing/2014/main" id="{161207D1-0009-4647-9D27-158B0D07E4D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07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" grpId="0"/>
      <p:bldP spid="28" grpId="0"/>
      <p:bldP spid="29" grpId="0"/>
      <p:bldP spid="6" grpId="0"/>
      <p:bldP spid="31" grpId="0"/>
      <p:bldP spid="7" grpId="0"/>
      <p:bldP spid="12" grpId="0"/>
      <p:bldP spid="55" grpId="0"/>
      <p:bldP spid="58" grpId="0"/>
      <p:bldP spid="59" grpId="0"/>
      <p:bldP spid="60" grpId="0"/>
      <p:bldP spid="64" grpId="0"/>
      <p:bldP spid="67" grpId="0"/>
      <p:bldP spid="68" grpId="0"/>
      <p:bldP spid="69" grpId="0"/>
      <p:bldP spid="70" grpId="0"/>
      <p:bldP spid="73" grpId="0"/>
      <p:bldP spid="74" grpId="0"/>
      <p:bldP spid="75" grpId="0"/>
      <p:bldP spid="76" grpId="0"/>
      <p:bldP spid="77" grpId="0"/>
      <p:bldP spid="79" grpId="0"/>
      <p:bldP spid="80" grpId="0"/>
      <p:bldP spid="81" grpId="0"/>
      <p:bldP spid="82" grpId="0"/>
      <p:bldP spid="85" grpId="0"/>
      <p:bldP spid="86" grpId="0"/>
      <p:bldP spid="95" grpId="0"/>
      <p:bldP spid="96" grpId="0"/>
      <p:bldP spid="97" grpId="0"/>
      <p:bldP spid="99" grpId="0"/>
      <p:bldP spid="100" grpId="0"/>
      <p:bldP spid="101" grpId="0"/>
      <p:bldP spid="1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53617" y="1439814"/>
            <a:ext cx="4515420" cy="14754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/>
              <a:t>The quotient rule</a:t>
            </a:r>
          </a:p>
        </p:txBody>
      </p:sp>
      <p:sp>
        <p:nvSpPr>
          <p:cNvPr id="499715" name="Text Box 3"/>
          <p:cNvSpPr txBox="1">
            <a:spLocks noChangeArrowheads="1"/>
          </p:cNvSpPr>
          <p:nvPr/>
        </p:nvSpPr>
        <p:spPr bwMode="auto">
          <a:xfrm>
            <a:off x="523952" y="645488"/>
            <a:ext cx="1944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Example 3:</a:t>
            </a:r>
            <a:endParaRPr lang="en-GB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99725" name="Text Box 13"/>
          <p:cNvSpPr txBox="1">
            <a:spLocks noChangeArrowheads="1"/>
          </p:cNvSpPr>
          <p:nvPr/>
        </p:nvSpPr>
        <p:spPr bwMode="auto">
          <a:xfrm>
            <a:off x="2460031" y="556221"/>
            <a:ext cx="6539588" cy="81597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2400">
              <a:solidFill>
                <a:srgbClr val="010066"/>
              </a:solidFill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853617" y="1561058"/>
            <a:ext cx="23628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Let</a:t>
            </a:r>
            <a:r>
              <a:rPr lang="en-GB" sz="2400" dirty="0"/>
              <a:t>	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dirty="0"/>
              <a:t> = 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i="1" dirty="0"/>
              <a:t> – 3</a:t>
            </a:r>
            <a:r>
              <a:rPr lang="en-GB" dirty="0"/>
              <a:t> </a:t>
            </a:r>
          </a:p>
          <a:p>
            <a:endParaRPr lang="en-US" sz="2400" baseline="30000" dirty="0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3048866" y="1561058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and</a:t>
            </a:r>
            <a:endParaRPr lang="en-US" sz="2400" baseline="30000" dirty="0">
              <a:latin typeface="+mn-lt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622619" y="1561058"/>
            <a:ext cx="648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v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34564" y="1558440"/>
                <a:ext cx="99065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 smtClean="0">
                          <a:solidFill>
                            <a:schemeClr val="tx1"/>
                          </a:solidFill>
                        </a:rPr>
                        <m:t>3</m:t>
                      </m:r>
                      <m:r>
                        <m:rPr>
                          <m:nor/>
                        </m:rPr>
                        <a:rPr lang="en-GB" i="1" dirty="0" smtClean="0">
                          <a:solidFill>
                            <a:schemeClr val="tx1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i="1" dirty="0" smtClean="0">
                          <a:solidFill>
                            <a:schemeClr val="tx1"/>
                          </a:solidFill>
                        </a:rPr>
                        <m:t> – </m:t>
                      </m:r>
                      <m:r>
                        <m:rPr>
                          <m:nor/>
                        </m:rPr>
                        <a:rPr lang="en-GB" i="1" dirty="0" smtClean="0">
                          <a:solidFill>
                            <a:schemeClr val="tx1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baseline="30000" dirty="0" smtClean="0">
                          <a:solidFill>
                            <a:schemeClr val="tx1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GB" dirty="0" smtClean="0">
                          <a:solidFill>
                            <a:schemeClr val="tx1"/>
                          </a:solidFill>
                        </a:rPr>
                        <m:t> 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4564" y="1558440"/>
                <a:ext cx="990656" cy="369332"/>
              </a:xfrm>
              <a:prstGeom prst="rect">
                <a:avLst/>
              </a:prstGeom>
              <a:blipFill>
                <a:blip r:embed="rId3"/>
                <a:stretch>
                  <a:fillRect l="-6173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1009508" y="2232312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</a:t>
            </a:r>
            <a:endParaRPr lang="en-US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31462" y="2110271"/>
                <a:ext cx="1181927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1462" y="2110271"/>
                <a:ext cx="1181927" cy="7012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462831" y="2050641"/>
                <a:ext cx="94442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2831" y="2050641"/>
                <a:ext cx="944426" cy="7936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5138135" y="562416"/>
            <a:ext cx="962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i="1" dirty="0">
                <a:solidFill>
                  <a:srgbClr val="010066"/>
                </a:solidFill>
              </a:rPr>
              <a:t> – 3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endParaRPr lang="en-GB" sz="2400" dirty="0"/>
          </a:p>
        </p:txBody>
      </p:sp>
      <p:sp>
        <p:nvSpPr>
          <p:cNvPr id="41" name="Rectangle 40"/>
          <p:cNvSpPr/>
          <p:nvPr/>
        </p:nvSpPr>
        <p:spPr>
          <a:xfrm>
            <a:off x="5087295" y="902007"/>
            <a:ext cx="1098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3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 – x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endParaRPr lang="en-GB" sz="2400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5073960" y="956680"/>
            <a:ext cx="100584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2462750" y="733377"/>
            <a:ext cx="26744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Differentiate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6055630" y="730145"/>
            <a:ext cx="29439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With respect to 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US" sz="2400" baseline="30000" dirty="0"/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4287393" y="2239950"/>
            <a:ext cx="9906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3 – 2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US" sz="2400" baseline="30000" dirty="0"/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5972661" y="3390164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quotient rule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6073780" y="4197192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Expand brackets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6011443" y="5144639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Simplify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Box 3"/>
              <p:cNvSpPr txBox="1">
                <a:spLocks noChangeArrowheads="1"/>
              </p:cNvSpPr>
              <p:nvPr/>
            </p:nvSpPr>
            <p:spPr bwMode="auto">
              <a:xfrm>
                <a:off x="3120475" y="4485109"/>
                <a:ext cx="163502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/>
                      <m:t>3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i="1" dirty="0"/>
                      <m:t> – 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baseline="30000" dirty="0"/>
                      <m:t>2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20475" y="4485109"/>
                <a:ext cx="1635023" cy="461665"/>
              </a:xfrm>
              <a:prstGeom prst="rect">
                <a:avLst/>
              </a:prstGeom>
              <a:blipFill>
                <a:blip r:embed="rId6"/>
                <a:stretch>
                  <a:fillRect l="-5970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 Box 3"/>
              <p:cNvSpPr txBox="1">
                <a:spLocks noChangeArrowheads="1"/>
              </p:cNvSpPr>
              <p:nvPr/>
            </p:nvSpPr>
            <p:spPr bwMode="auto">
              <a:xfrm>
                <a:off x="1689898" y="4039676"/>
                <a:ext cx="140020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/>
                      <m:t>3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i="1" dirty="0"/>
                      <m:t> – 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baseline="30000" dirty="0"/>
                      <m:t>2</m:t>
                    </m:r>
                    <m:r>
                      <m:rPr>
                        <m:nor/>
                      </m:rPr>
                      <a:rPr lang="en-GB" dirty="0"/>
                      <m:t> 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89898" y="4039676"/>
                <a:ext cx="1400201" cy="461665"/>
              </a:xfrm>
              <a:prstGeom prst="rect">
                <a:avLst/>
              </a:prstGeom>
              <a:blipFill>
                <a:blip r:embed="rId7"/>
                <a:stretch>
                  <a:fillRect l="-6522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4664255" y="4020815"/>
            <a:ext cx="12488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/>
              <a:t>(3 – 2</a:t>
            </a:r>
            <a:r>
              <a:rPr lang="en-GB" i="1" dirty="0"/>
              <a:t>x</a:t>
            </a:r>
            <a:r>
              <a:rPr lang="en-GB" dirty="0"/>
              <a:t>)</a:t>
            </a:r>
            <a:endParaRPr lang="en-US" baseline="30000" dirty="0"/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3692451" y="4005271"/>
            <a:ext cx="1216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i="1" dirty="0"/>
              <a:t> – 3</a:t>
            </a:r>
            <a:r>
              <a:rPr lang="en-GB" dirty="0"/>
              <a:t> 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 Box 3"/>
              <p:cNvSpPr txBox="1">
                <a:spLocks noChangeArrowheads="1"/>
              </p:cNvSpPr>
              <p:nvPr/>
            </p:nvSpPr>
            <p:spPr bwMode="auto">
              <a:xfrm>
                <a:off x="3432859" y="4012298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32859" y="4012298"/>
                <a:ext cx="310910" cy="461665"/>
              </a:xfrm>
              <a:prstGeom prst="rect">
                <a:avLst/>
              </a:prstGeom>
              <a:blipFill>
                <a:blip r:embed="rId8"/>
                <a:stretch>
                  <a:fillRect r="-1960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Connector 71"/>
          <p:cNvCxnSpPr/>
          <p:nvPr/>
        </p:nvCxnSpPr>
        <p:spPr>
          <a:xfrm>
            <a:off x="1816699" y="4490906"/>
            <a:ext cx="3931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 Box 3"/>
          <p:cNvSpPr txBox="1">
            <a:spLocks noChangeArrowheads="1"/>
          </p:cNvSpPr>
          <p:nvPr/>
        </p:nvSpPr>
        <p:spPr bwMode="auto">
          <a:xfrm>
            <a:off x="2843885" y="4017919"/>
            <a:ext cx="734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(2</a:t>
            </a:r>
            <a:r>
              <a:rPr lang="en-GB" sz="2400" i="1" dirty="0">
                <a:solidFill>
                  <a:srgbClr val="010066"/>
                </a:solidFill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 Box 3"/>
              <p:cNvSpPr txBox="1">
                <a:spLocks noChangeArrowheads="1"/>
              </p:cNvSpPr>
              <p:nvPr/>
            </p:nvSpPr>
            <p:spPr bwMode="auto">
              <a:xfrm>
                <a:off x="3111327" y="5355035"/>
                <a:ext cx="138723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/>
                      <m:t>3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i="1" dirty="0"/>
                      <m:t> – 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baseline="30000" dirty="0"/>
                      <m:t>2</m:t>
                    </m:r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</a:t>
                </a:r>
                <a:r>
                  <a:rPr lang="en-GB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11327" y="5355035"/>
                <a:ext cx="1387231" cy="461665"/>
              </a:xfrm>
              <a:prstGeom prst="rect">
                <a:avLst/>
              </a:prstGeom>
              <a:blipFill>
                <a:blip r:embed="rId9"/>
                <a:stretch>
                  <a:fillRect l="-6579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 Box 3"/>
              <p:cNvSpPr txBox="1">
                <a:spLocks noChangeArrowheads="1"/>
              </p:cNvSpPr>
              <p:nvPr/>
            </p:nvSpPr>
            <p:spPr bwMode="auto">
              <a:xfrm>
                <a:off x="2155234" y="4966948"/>
                <a:ext cx="1252950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–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b="0" i="0" baseline="30000" dirty="0" smtClean="0">
                          <a:solidFill>
                            <a:srgbClr val="010066"/>
                          </a:solidFill>
                          <a:cs typeface="Times New Roman" panose="02020603050405020304" pitchFamily="18" charset="0"/>
                        </a:rPr>
                        <m:t>3</m:t>
                      </m:r>
                    </m:oMath>
                  </m:oMathPara>
                </a14:m>
                <a:endParaRPr lang="en-GB" baseline="30000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55234" y="4966948"/>
                <a:ext cx="1252950" cy="4531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 Box 3"/>
          <p:cNvSpPr txBox="1">
            <a:spLocks noChangeArrowheads="1"/>
          </p:cNvSpPr>
          <p:nvPr/>
        </p:nvSpPr>
        <p:spPr bwMode="auto">
          <a:xfrm>
            <a:off x="5443987" y="4919238"/>
            <a:ext cx="760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9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endParaRPr lang="en-GB" sz="24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 Box 3"/>
              <p:cNvSpPr txBox="1">
                <a:spLocks noChangeArrowheads="1"/>
              </p:cNvSpPr>
              <p:nvPr/>
            </p:nvSpPr>
            <p:spPr bwMode="auto">
              <a:xfrm>
                <a:off x="5142886" y="4910714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42886" y="4910714"/>
                <a:ext cx="310910" cy="461665"/>
              </a:xfrm>
              <a:prstGeom prst="rect">
                <a:avLst/>
              </a:prstGeom>
              <a:blipFill>
                <a:blip r:embed="rId11"/>
                <a:stretch>
                  <a:fillRect l="-1961" r="-3333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>
          <a:xfrm>
            <a:off x="1910462" y="5390140"/>
            <a:ext cx="3749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 Box 3"/>
          <p:cNvSpPr txBox="1">
            <a:spLocks noChangeArrowheads="1"/>
          </p:cNvSpPr>
          <p:nvPr/>
        </p:nvSpPr>
        <p:spPr bwMode="auto">
          <a:xfrm>
            <a:off x="1919526" y="4958475"/>
            <a:ext cx="65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6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3"/>
              <p:cNvSpPr txBox="1">
                <a:spLocks noChangeArrowheads="1"/>
              </p:cNvSpPr>
              <p:nvPr/>
            </p:nvSpPr>
            <p:spPr bwMode="auto">
              <a:xfrm>
                <a:off x="1988613" y="6105400"/>
                <a:ext cx="143662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/>
                      <m:t>3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i="1" dirty="0"/>
                      <m:t> – 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baseline="30000" dirty="0"/>
                      <m:t>2</m:t>
                    </m:r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</a:t>
                </a:r>
                <a:r>
                  <a:rPr lang="en-GB" baseline="30000" dirty="0">
                    <a:solidFill>
                      <a:srgbClr val="010066"/>
                    </a:solidFill>
                  </a:rPr>
                  <a:t>2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88613" y="6105400"/>
                <a:ext cx="1436625" cy="461665"/>
              </a:xfrm>
              <a:prstGeom prst="rect">
                <a:avLst/>
              </a:prstGeom>
              <a:blipFill>
                <a:blip r:embed="rId12"/>
                <a:stretch>
                  <a:fillRect l="-6356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Straight Connector 82"/>
          <p:cNvCxnSpPr/>
          <p:nvPr/>
        </p:nvCxnSpPr>
        <p:spPr>
          <a:xfrm>
            <a:off x="1914270" y="6168132"/>
            <a:ext cx="1737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6073780" y="1672344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6054789" y="2383081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Find</a:t>
            </a:r>
            <a:r>
              <a:rPr lang="en-GB" sz="2000" dirty="0">
                <a:solidFill>
                  <a:srgbClr val="FF6600"/>
                </a:solidFill>
              </a:rPr>
              <a:t> 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i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000" i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/>
              <p:cNvSpPr/>
              <p:nvPr/>
            </p:nvSpPr>
            <p:spPr>
              <a:xfrm>
                <a:off x="878126" y="3327201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126" y="3327201"/>
                <a:ext cx="931024" cy="79361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/>
              <p:cNvSpPr/>
              <p:nvPr/>
            </p:nvSpPr>
            <p:spPr>
              <a:xfrm>
                <a:off x="2548619" y="2896689"/>
                <a:ext cx="107997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8619" y="2896689"/>
                <a:ext cx="1079976" cy="79361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/>
              <p:cNvSpPr/>
              <p:nvPr/>
            </p:nvSpPr>
            <p:spPr>
              <a:xfrm>
                <a:off x="1785475" y="2923368"/>
                <a:ext cx="85074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7" name="Rectangle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475" y="2923368"/>
                <a:ext cx="850746" cy="79361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8" name="Straight Connector 97"/>
          <p:cNvCxnSpPr/>
          <p:nvPr/>
        </p:nvCxnSpPr>
        <p:spPr>
          <a:xfrm>
            <a:off x="1776659" y="3724008"/>
            <a:ext cx="201168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 Box 3"/>
          <p:cNvSpPr txBox="1">
            <a:spLocks noChangeArrowheads="1"/>
          </p:cNvSpPr>
          <p:nvPr/>
        </p:nvSpPr>
        <p:spPr bwMode="auto">
          <a:xfrm>
            <a:off x="2572293" y="3663099"/>
            <a:ext cx="589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912147" y="4062575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147" y="4062575"/>
                <a:ext cx="931024" cy="79361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/>
              <p:cNvSpPr/>
              <p:nvPr/>
            </p:nvSpPr>
            <p:spPr>
              <a:xfrm>
                <a:off x="1054565" y="5721768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1" name="Rectangle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565" y="5721768"/>
                <a:ext cx="931024" cy="79361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1043828" y="4953109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828" y="4953109"/>
                <a:ext cx="931024" cy="79361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3">
                <a:extLst>
                  <a:ext uri="{FF2B5EF4-FFF2-40B4-BE49-F238E27FC236}">
                    <a16:creationId xmlns:a16="http://schemas.microsoft.com/office/drawing/2014/main" id="{9B71EF32-277D-41C2-A4EA-1ED4E61FE2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24530" y="5769271"/>
                <a:ext cx="12529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–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6</m:t>
                      </m:r>
                      <m:r>
                        <m:rPr>
                          <m:nor/>
                        </m:rPr>
                        <a:rPr lang="en-US" sz="2400" b="0" i="1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n-GB" sz="2400" i="1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 Box 3">
                <a:extLst>
                  <a:ext uri="{FF2B5EF4-FFF2-40B4-BE49-F238E27FC236}">
                    <a16:creationId xmlns:a16="http://schemas.microsoft.com/office/drawing/2014/main" id="{9B71EF32-277D-41C2-A4EA-1ED4E61FE2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4530" y="5769271"/>
                <a:ext cx="1252950" cy="46166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 Box 3">
            <a:extLst>
              <a:ext uri="{FF2B5EF4-FFF2-40B4-BE49-F238E27FC236}">
                <a16:creationId xmlns:a16="http://schemas.microsoft.com/office/drawing/2014/main" id="{597CE794-48A7-47FE-9429-E1CCDAD51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8184" y="5769271"/>
            <a:ext cx="760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9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endParaRPr lang="en-GB" sz="24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3">
                <a:extLst>
                  <a:ext uri="{FF2B5EF4-FFF2-40B4-BE49-F238E27FC236}">
                    <a16:creationId xmlns:a16="http://schemas.microsoft.com/office/drawing/2014/main" id="{CD3FE24D-E48D-40C9-B918-6A8999EA34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00468" y="5728609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3">
                <a:extLst>
                  <a:ext uri="{FF2B5EF4-FFF2-40B4-BE49-F238E27FC236}">
                    <a16:creationId xmlns:a16="http://schemas.microsoft.com/office/drawing/2014/main" id="{CD3FE24D-E48D-40C9-B918-6A8999EA34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0468" y="5728609"/>
                <a:ext cx="310910" cy="461665"/>
              </a:xfrm>
              <a:prstGeom prst="rect">
                <a:avLst/>
              </a:prstGeom>
              <a:blipFill>
                <a:blip r:embed="rId20"/>
                <a:stretch>
                  <a:fillRect l="-1961" r="-3333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3">
            <a:extLst>
              <a:ext uri="{FF2B5EF4-FFF2-40B4-BE49-F238E27FC236}">
                <a16:creationId xmlns:a16="http://schemas.microsoft.com/office/drawing/2014/main" id="{935D6E70-8008-4728-8178-5580F6EAF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0856" y="5746724"/>
            <a:ext cx="65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3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6" name="Text Box 3">
            <a:extLst>
              <a:ext uri="{FF2B5EF4-FFF2-40B4-BE49-F238E27FC236}">
                <a16:creationId xmlns:a16="http://schemas.microsoft.com/office/drawing/2014/main" id="{3E3D3D1B-C9A4-4757-A764-35F99EAFA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941" y="4946642"/>
            <a:ext cx="65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3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3">
                <a:extLst>
                  <a:ext uri="{FF2B5EF4-FFF2-40B4-BE49-F238E27FC236}">
                    <a16:creationId xmlns:a16="http://schemas.microsoft.com/office/drawing/2014/main" id="{0BE020DA-8293-483E-A128-AFC7D1202D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31862" y="4953109"/>
                <a:ext cx="88564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–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6</m:t>
                      </m:r>
                      <m:r>
                        <m:rPr>
                          <m:nor/>
                        </m:rPr>
                        <a:rPr lang="en-US" sz="2400" b="0" i="1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n-GB" sz="2400" i="1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 Box 3">
                <a:extLst>
                  <a:ext uri="{FF2B5EF4-FFF2-40B4-BE49-F238E27FC236}">
                    <a16:creationId xmlns:a16="http://schemas.microsoft.com/office/drawing/2014/main" id="{0BE020DA-8293-483E-A128-AFC7D1202D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31862" y="4953109"/>
                <a:ext cx="885643" cy="46166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3">
                <a:extLst>
                  <a:ext uri="{FF2B5EF4-FFF2-40B4-BE49-F238E27FC236}">
                    <a16:creationId xmlns:a16="http://schemas.microsoft.com/office/drawing/2014/main" id="{048E525C-8362-4A04-BCA1-90F66D65C4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0123" y="4939007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–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1" name="Text Box 3">
                <a:extLst>
                  <a:ext uri="{FF2B5EF4-FFF2-40B4-BE49-F238E27FC236}">
                    <a16:creationId xmlns:a16="http://schemas.microsoft.com/office/drawing/2014/main" id="{048E525C-8362-4A04-BCA1-90F66D65C4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0123" y="4939007"/>
                <a:ext cx="310910" cy="46166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3">
                <a:extLst>
                  <a:ext uri="{FF2B5EF4-FFF2-40B4-BE49-F238E27FC236}">
                    <a16:creationId xmlns:a16="http://schemas.microsoft.com/office/drawing/2014/main" id="{35C917D4-2ACE-4542-8137-6882C8B860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90521" y="4925225"/>
                <a:ext cx="1252950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b="0" i="0" baseline="30000" dirty="0" smtClean="0">
                          <a:solidFill>
                            <a:srgbClr val="010066"/>
                          </a:solidFill>
                          <a:cs typeface="Times New Roman" panose="02020603050405020304" pitchFamily="18" charset="0"/>
                        </a:rPr>
                        <m:t>3</m:t>
                      </m:r>
                    </m:oMath>
                  </m:oMathPara>
                </a14:m>
                <a:endParaRPr lang="en-GB" baseline="30000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 Box 3">
                <a:extLst>
                  <a:ext uri="{FF2B5EF4-FFF2-40B4-BE49-F238E27FC236}">
                    <a16:creationId xmlns:a16="http://schemas.microsoft.com/office/drawing/2014/main" id="{35C917D4-2ACE-4542-8137-6882C8B860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90521" y="4925225"/>
                <a:ext cx="1252950" cy="45313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8AC1833-62A6-476B-88D0-5C73FFB5B90B}"/>
              </a:ext>
            </a:extLst>
          </p:cNvPr>
          <p:cNvCxnSpPr>
            <a:cxnSpLocks/>
          </p:cNvCxnSpPr>
          <p:nvPr/>
        </p:nvCxnSpPr>
        <p:spPr>
          <a:xfrm flipV="1">
            <a:off x="2636221" y="5048045"/>
            <a:ext cx="373526" cy="296649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6BAF5B4-CFDC-413E-B758-76FBECB4D343}"/>
              </a:ext>
            </a:extLst>
          </p:cNvPr>
          <p:cNvCxnSpPr>
            <a:cxnSpLocks/>
          </p:cNvCxnSpPr>
          <p:nvPr/>
        </p:nvCxnSpPr>
        <p:spPr>
          <a:xfrm flipV="1">
            <a:off x="4017168" y="5021514"/>
            <a:ext cx="373526" cy="296649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hlinkClick r:id="rId24"/>
            <a:extLst>
              <a:ext uri="{FF2B5EF4-FFF2-40B4-BE49-F238E27FC236}">
                <a16:creationId xmlns:a16="http://schemas.microsoft.com/office/drawing/2014/main" id="{118F469A-4B38-4E89-B252-8974D8B3B00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>
            <a:hlinkClick r:id="rId24"/>
            <a:extLst>
              <a:ext uri="{FF2B5EF4-FFF2-40B4-BE49-F238E27FC236}">
                <a16:creationId xmlns:a16="http://schemas.microsoft.com/office/drawing/2014/main" id="{0F3D0300-4093-4BEC-BF06-4266CE81113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08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" grpId="0"/>
      <p:bldP spid="28" grpId="0"/>
      <p:bldP spid="29" grpId="0"/>
      <p:bldP spid="6" grpId="0"/>
      <p:bldP spid="31" grpId="0"/>
      <p:bldP spid="7" grpId="0"/>
      <p:bldP spid="12" grpId="0"/>
      <p:bldP spid="55" grpId="0"/>
      <p:bldP spid="58" grpId="0"/>
      <p:bldP spid="59" grpId="0"/>
      <p:bldP spid="60" grpId="0"/>
      <p:bldP spid="64" grpId="0"/>
      <p:bldP spid="67" grpId="0"/>
      <p:bldP spid="68" grpId="0"/>
      <p:bldP spid="69" grpId="0"/>
      <p:bldP spid="70" grpId="0"/>
      <p:bldP spid="73" grpId="0"/>
      <p:bldP spid="74" grpId="0"/>
      <p:bldP spid="75" grpId="0"/>
      <p:bldP spid="76" grpId="0"/>
      <p:bldP spid="77" grpId="0"/>
      <p:bldP spid="79" grpId="0"/>
      <p:bldP spid="80" grpId="0"/>
      <p:bldP spid="85" grpId="0"/>
      <p:bldP spid="86" grpId="0"/>
      <p:bldP spid="95" grpId="0"/>
      <p:bldP spid="96" grpId="0"/>
      <p:bldP spid="97" grpId="0"/>
      <p:bldP spid="99" grpId="0"/>
      <p:bldP spid="100" grpId="0"/>
      <p:bldP spid="101" grpId="0"/>
      <p:bldP spid="102" grpId="0"/>
      <p:bldP spid="49" grpId="0"/>
      <p:bldP spid="50" grpId="0"/>
      <p:bldP spid="51" grpId="0"/>
      <p:bldP spid="54" grpId="0"/>
      <p:bldP spid="56" grpId="0"/>
      <p:bldP spid="57" grpId="0"/>
      <p:bldP spid="61" grpId="0"/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401839" y="2968191"/>
            <a:ext cx="4248472" cy="1070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456721" y="3212164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084500" y="2996954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1407697" y="3024762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005370" y="3005743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u'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3"/>
              <p:cNvSpPr txBox="1">
                <a:spLocks noChangeArrowheads="1"/>
              </p:cNvSpPr>
              <p:nvPr/>
            </p:nvSpPr>
            <p:spPr bwMode="auto">
              <a:xfrm>
                <a:off x="2686691" y="2983278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86691" y="2983278"/>
                <a:ext cx="310910" cy="461665"/>
              </a:xfrm>
              <a:prstGeom prst="rect">
                <a:avLst/>
              </a:prstGeom>
              <a:blipFill>
                <a:blip r:embed="rId3"/>
                <a:stretch>
                  <a:fillRect r="-176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325308" y="346227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[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)]</a:t>
            </a:r>
            <a:r>
              <a:rPr lang="en-GB" sz="2400" baseline="30000" dirty="0">
                <a:solidFill>
                  <a:srgbClr val="010066"/>
                </a:solidFill>
              </a:rPr>
              <a:t>2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506827" y="3476558"/>
            <a:ext cx="2771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819863" y="296819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v'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652120" y="2924944"/>
            <a:ext cx="3120421" cy="1336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652120" y="3328777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328777"/>
                <a:ext cx="931024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7322613" y="2898265"/>
                <a:ext cx="107997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2613" y="2898265"/>
                <a:ext cx="1079976" cy="7936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559469" y="2924944"/>
                <a:ext cx="85074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469" y="2924944"/>
                <a:ext cx="850746" cy="7936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6550653" y="3725584"/>
            <a:ext cx="201168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7346287" y="3664675"/>
            <a:ext cx="589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401839" y="2226594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If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1226158" y="2208686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2049202" y="2046189"/>
            <a:ext cx="792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2049202" y="2451608"/>
            <a:ext cx="700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2146137" y="2493566"/>
            <a:ext cx="50628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2936169" y="2252169"/>
            <a:ext cx="2048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Where</a:t>
            </a: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4111687" y="2252169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5969450" y="2288427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If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6977562" y="2288428"/>
            <a:ext cx="5930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7516321" y="2094728"/>
            <a:ext cx="792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7507099" y="2455932"/>
            <a:ext cx="3906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7549362" y="2542105"/>
            <a:ext cx="27432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332733" y="811129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quotient rule</a:t>
            </a:r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Summary</a:t>
            </a:r>
          </a:p>
        </p:txBody>
      </p:sp>
      <p:sp>
        <p:nvSpPr>
          <p:cNvPr id="47" name="Rectangle 46">
            <a:hlinkClick r:id="rId7"/>
            <a:extLst>
              <a:ext uri="{FF2B5EF4-FFF2-40B4-BE49-F238E27FC236}">
                <a16:creationId xmlns:a16="http://schemas.microsoft.com/office/drawing/2014/main" id="{754B325C-0F21-4993-8670-C4C163CF85C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hlinkClick r:id="rId7"/>
            <a:extLst>
              <a:ext uri="{FF2B5EF4-FFF2-40B4-BE49-F238E27FC236}">
                <a16:creationId xmlns:a16="http://schemas.microsoft.com/office/drawing/2014/main" id="{924E922A-487D-4162-B119-578BA068985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486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1296</TotalTime>
  <Words>731</Words>
  <Application>Microsoft Office PowerPoint</Application>
  <PresentationFormat>On-screen Show (4:3)</PresentationFormat>
  <Paragraphs>218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Differentiation,  The quotient rule</vt:lpstr>
      <vt:lpstr>PowerPoint Presentation</vt:lpstr>
      <vt:lpstr>PowerPoint Presentation</vt:lpstr>
      <vt:lpstr>The quotient rule</vt:lpstr>
      <vt:lpstr>The quotient rule</vt:lpstr>
      <vt:lpstr>The quotient rule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Differentiation,  The product rule</dc:title>
  <dc:creator>Mathssupport</dc:creator>
  <cp:lastModifiedBy>Orlando Hurtado</cp:lastModifiedBy>
  <cp:revision>68</cp:revision>
  <dcterms:created xsi:type="dcterms:W3CDTF">2012-12-01T13:37:37Z</dcterms:created>
  <dcterms:modified xsi:type="dcterms:W3CDTF">2020-07-09T08:49:53Z</dcterms:modified>
</cp:coreProperties>
</file>