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2"/>
  </p:notesMasterIdLst>
  <p:handoutMasterIdLst>
    <p:handoutMasterId r:id="rId13"/>
  </p:handoutMasterIdLst>
  <p:sldIdLst>
    <p:sldId id="271" r:id="rId2"/>
    <p:sldId id="272" r:id="rId3"/>
    <p:sldId id="273" r:id="rId4"/>
    <p:sldId id="299" r:id="rId5"/>
    <p:sldId id="301" r:id="rId6"/>
    <p:sldId id="300" r:id="rId7"/>
    <p:sldId id="302" r:id="rId8"/>
    <p:sldId id="303" r:id="rId9"/>
    <p:sldId id="304" r:id="rId10"/>
    <p:sldId id="298" r:id="rId11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62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58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27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72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72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38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73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3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27 December 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2" name="Picture 1" descr="A close up of a cage&#10;&#10;Description automatically generated">
            <a:extLst>
              <a:ext uri="{FF2B5EF4-FFF2-40B4-BE49-F238E27FC236}">
                <a16:creationId xmlns:a16="http://schemas.microsoft.com/office/drawing/2014/main" id="{70E32271-85A8-B6D0-12C5-ABF4AF82CB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B264FAE-864E-B09C-C2D7-4D99CE0C2CD6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65916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3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0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779EA1-6816-47CC-9163-19458139983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8347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0E9A9940-0A95-2C3E-1675-EE476FF12B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4D69AC2-4189-35BA-141B-3301EC3EAC0A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40282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28613D-F2C2-5271-2BBA-8DD699381D7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2329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883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5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2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51CE63-DBE4-EE1D-2F3A-4AACB2AFF6CE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0849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5937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12/27/2022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2" name="Picture 1" descr="A close up of a cage&#10;&#10;Description automatically generated">
            <a:extLst>
              <a:ext uri="{FF2B5EF4-FFF2-40B4-BE49-F238E27FC236}">
                <a16:creationId xmlns:a16="http://schemas.microsoft.com/office/drawing/2014/main" id="{488CAFC0-6A1E-978F-B2B7-BD200CDBDD4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1BB416B-B6B6-3BD7-59F1-952E034C501C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5247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6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9.png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5" Type="http://schemas.openxmlformats.org/officeDocument/2006/relationships/image" Target="../media/image9.png"/><Relationship Id="rId4" Type="http://schemas.openxmlformats.org/officeDocument/2006/relationships/image" Target="../media/image59.png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5" Type="http://schemas.openxmlformats.org/officeDocument/2006/relationships/image" Target="../media/image9.png"/><Relationship Id="rId4" Type="http://schemas.openxmlformats.org/officeDocument/2006/relationships/image" Target="../media/image59.png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6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5" Type="http://schemas.openxmlformats.org/officeDocument/2006/relationships/image" Target="../media/image9.png"/><Relationship Id="rId10" Type="http://schemas.openxmlformats.org/officeDocument/2006/relationships/image" Target="../media/image3.png"/><Relationship Id="rId4" Type="http://schemas.openxmlformats.org/officeDocument/2006/relationships/image" Target="../media/image59.png"/><Relationship Id="rId9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B9F13-5005-4FA7-BA8E-92234DFC29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29400" cy="1600200"/>
          </a:xfrm>
        </p:spPr>
        <p:txBody>
          <a:bodyPr/>
          <a:lstStyle/>
          <a:p>
            <a:r>
              <a:rPr lang="en-US" dirty="0"/>
              <a:t>LO: Using the GDC to evaluate a definite integral.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38E30E-D21F-484A-B5E7-85BAEC4345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Evaluating definite integrals using GDC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D5BF747-DE69-4083-B74E-4D7CB1A0733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F13A35E-7E26-4751-922A-0AE36229555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15B85AE-03F3-97E4-B41A-056FBE1D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2FAE-2E86-4C6D-8C42-11054E04DAC3}" type="datetime3">
              <a:rPr lang="en-US" smtClean="0"/>
              <a:t>27 December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798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5" y="956662"/>
            <a:ext cx="6455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Evaluating definite integrals using GDC</a:t>
            </a:r>
            <a:endParaRPr lang="en-GB" sz="3200" dirty="0">
              <a:solidFill>
                <a:srgbClr val="04617B"/>
              </a:solidFill>
            </a:endParaRP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Run-Matrix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E7A635-EBDA-40CA-8EE2-47E634F0DE7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1019" y="1554480"/>
            <a:ext cx="2348806" cy="461772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5E41C1-E085-49CB-9DDE-1174050ACBAD}"/>
              </a:ext>
            </a:extLst>
          </p:cNvPr>
          <p:cNvSpPr/>
          <p:nvPr/>
        </p:nvSpPr>
        <p:spPr>
          <a:xfrm>
            <a:off x="550334" y="5501832"/>
            <a:ext cx="347134" cy="21101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D1392744-0838-4695-A095-1E1FCFE05C7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865F196-4043-4C4A-BD80-6C765F2EF0C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85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OPTN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08838D-56BD-4D23-93E5-915BC722A0F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71586" cy="4617720"/>
          </a:xfrm>
          <a:prstGeom prst="rect">
            <a:avLst/>
          </a:prstGeom>
        </p:spPr>
      </p:pic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3F7D100-FD56-44F8-82F8-65919CF08DEF}"/>
              </a:ext>
            </a:extLst>
          </p:cNvPr>
          <p:cNvSpPr/>
          <p:nvPr/>
        </p:nvSpPr>
        <p:spPr>
          <a:xfrm>
            <a:off x="873345" y="3652326"/>
            <a:ext cx="320973" cy="176958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hlinkClick r:id="rId4"/>
            <a:extLst>
              <a:ext uri="{FF2B5EF4-FFF2-40B4-BE49-F238E27FC236}">
                <a16:creationId xmlns:a16="http://schemas.microsoft.com/office/drawing/2014/main" id="{A5C8468C-C0CD-490E-A140-F8612CB6F8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4"/>
            <a:extLst>
              <a:ext uri="{FF2B5EF4-FFF2-40B4-BE49-F238E27FC236}">
                <a16:creationId xmlns:a16="http://schemas.microsoft.com/office/drawing/2014/main" id="{FF17C8C8-3381-4A6F-9809-518872202E8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8413B0F3-EDA1-4E7B-9C27-8192B696C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4" y="956662"/>
            <a:ext cx="64554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BAC78A-6DD8-4BA8-931D-7B0821BBD509}"/>
                  </a:ext>
                </a:extLst>
              </p:cNvPr>
              <p:cNvSpPr txBox="1"/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BAC78A-6DD8-4BA8-931D-7B0821BBD5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16F9ADF4-4C9A-4D1C-AE0C-BF10A26090B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Evaluating definite integrals using GDC</a:t>
            </a:r>
            <a:endParaRPr lang="en-GB" sz="3200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26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E0CF0B-3873-42F8-8DA2-213EA4F320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71586" cy="4617720"/>
          </a:xfrm>
          <a:prstGeom prst="rect">
            <a:avLst/>
          </a:prstGeom>
        </p:spPr>
      </p:pic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OPTN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32E0019-4207-4F3C-B0CD-2B764DC0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064" y="25029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F4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11A02A30-A1A9-4AA7-BDFE-864D6EA7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329" y="2499046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CALC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B236414-EBC4-4CBE-9AE6-317C0E161F7A}"/>
              </a:ext>
            </a:extLst>
          </p:cNvPr>
          <p:cNvSpPr/>
          <p:nvPr/>
        </p:nvSpPr>
        <p:spPr>
          <a:xfrm>
            <a:off x="1598024" y="3300338"/>
            <a:ext cx="219456" cy="2194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4"/>
            <a:extLst>
              <a:ext uri="{FF2B5EF4-FFF2-40B4-BE49-F238E27FC236}">
                <a16:creationId xmlns:a16="http://schemas.microsoft.com/office/drawing/2014/main" id="{8F6B3933-1329-4CB2-8A47-718AA935977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4"/>
            <a:extLst>
              <a:ext uri="{FF2B5EF4-FFF2-40B4-BE49-F238E27FC236}">
                <a16:creationId xmlns:a16="http://schemas.microsoft.com/office/drawing/2014/main" id="{16A9CDBC-0D0E-473A-84CF-ACEA82B61BE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25493333-8ED8-4ABC-9ECC-13B4E3362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56662"/>
            <a:ext cx="6607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F2FBCB2-7063-4AE8-9FF7-EC8FEC484AAF}"/>
                  </a:ext>
                </a:extLst>
              </p:cNvPr>
              <p:cNvSpPr txBox="1"/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F2FBCB2-7063-4AE8-9FF7-EC8FEC484A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F980092E-C91F-48EC-80C5-CDD923440C9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Evaluating definite integrals using GDC</a:t>
            </a:r>
            <a:endParaRPr lang="en-GB" sz="3200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58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9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F57C66-886B-47C7-BAE7-F1243B6161A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61286" cy="4617720"/>
          </a:xfrm>
          <a:prstGeom prst="rect">
            <a:avLst/>
          </a:prstGeom>
        </p:spPr>
      </p:pic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OPTN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32E0019-4207-4F3C-B0CD-2B764DC0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064" y="25029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F4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447A7484-9F31-4261-8999-62B6E9F90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133" y="30777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F4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DBFABCC8-C12E-4C8E-AB72-098D5D87A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3694" y="3048531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∫dx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11A02A30-A1A9-4AA7-BDFE-864D6EA7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329" y="2499046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CALC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B236414-EBC4-4CBE-9AE6-317C0E161F7A}"/>
              </a:ext>
            </a:extLst>
          </p:cNvPr>
          <p:cNvSpPr/>
          <p:nvPr/>
        </p:nvSpPr>
        <p:spPr>
          <a:xfrm>
            <a:off x="1610381" y="3312695"/>
            <a:ext cx="219456" cy="2194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585CE8B4-009E-49EE-B9C1-CC340E55AF6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61ABE793-2715-4FA8-B4CB-4BD690A0E71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D1928B09-4851-48B7-AFD4-53CE187D3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4" y="956662"/>
            <a:ext cx="64554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644D3B9-0429-4DCF-A74B-FF5DDD5DF0DA}"/>
                  </a:ext>
                </a:extLst>
              </p:cNvPr>
              <p:cNvSpPr txBox="1"/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644D3B9-0429-4DCF-A74B-FF5DDD5DF0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">
            <a:extLst>
              <a:ext uri="{FF2B5EF4-FFF2-40B4-BE49-F238E27FC236}">
                <a16:creationId xmlns:a16="http://schemas.microsoft.com/office/drawing/2014/main" id="{3C492E1E-411C-4785-AF73-03E8B4DA910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Evaluating definite integrals using GDC</a:t>
            </a:r>
            <a:endParaRPr lang="en-GB" sz="3200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57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D96BD9-7A61-4025-853B-DE969521D2F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68285" cy="4617720"/>
          </a:xfrm>
          <a:prstGeom prst="rect">
            <a:avLst/>
          </a:prstGeom>
        </p:spPr>
      </p:pic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OPTN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32E0019-4207-4F3C-B0CD-2B764DC0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064" y="25029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F4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447A7484-9F31-4261-8999-62B6E9F90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133" y="30777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F4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DBFABCC8-C12E-4C8E-AB72-098D5D87A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3694" y="3048531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∫dx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5BAD9FAB-E9A1-4987-A803-8C16FAD37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742" y="351248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Type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1-</a:t>
                </a:r>
                <a:r>
                  <a:rPr lang="en-US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blipFill>
                <a:blip r:embed="rId5"/>
                <a:stretch>
                  <a:fillRect l="-10390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3">
            <a:extLst>
              <a:ext uri="{FF2B5EF4-FFF2-40B4-BE49-F238E27FC236}">
                <a16:creationId xmlns:a16="http://schemas.microsoft.com/office/drawing/2014/main" id="{CA663B6E-DCF2-4C46-9E9F-4C9B642CD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2512" y="3510196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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11A02A30-A1A9-4AA7-BDFE-864D6EA7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329" y="2499046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CALC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47E3F2E9-DCFE-4048-9A22-7598DC51764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64639" y="3613708"/>
            <a:ext cx="476473" cy="2644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3">
            <a:extLst>
              <a:ext uri="{FF2B5EF4-FFF2-40B4-BE49-F238E27FC236}">
                <a16:creationId xmlns:a16="http://schemas.microsoft.com/office/drawing/2014/main" id="{458EE717-5E3C-425C-9155-30B1E2DFE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8376" y="3780514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</a:t>
            </a:r>
            <a:endParaRPr lang="en-GB" sz="2400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3" name="Rectangle 32">
            <a:hlinkClick r:id="rId8"/>
            <a:extLst>
              <a:ext uri="{FF2B5EF4-FFF2-40B4-BE49-F238E27FC236}">
                <a16:creationId xmlns:a16="http://schemas.microsoft.com/office/drawing/2014/main" id="{A3B52EBD-3430-406F-9C0F-EDC631BA0A9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hlinkClick r:id="rId8"/>
            <a:extLst>
              <a:ext uri="{FF2B5EF4-FFF2-40B4-BE49-F238E27FC236}">
                <a16:creationId xmlns:a16="http://schemas.microsoft.com/office/drawing/2014/main" id="{424408DA-1A4E-4F18-A908-D910DA91CC6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426A2F2B-72FA-4556-92C1-C9E47C0DA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4" y="956662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3CFB50F-1AE6-4768-889A-95E708D2B44B}"/>
                  </a:ext>
                </a:extLst>
              </p:cNvPr>
              <p:cNvSpPr txBox="1"/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3CFB50F-1AE6-4768-889A-95E708D2B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">
            <a:extLst>
              <a:ext uri="{FF2B5EF4-FFF2-40B4-BE49-F238E27FC236}">
                <a16:creationId xmlns:a16="http://schemas.microsoft.com/office/drawing/2014/main" id="{AFF42F96-6DD3-4FF3-86B5-8C3DBB9A06E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Evaluating definite integrals using GDC</a:t>
            </a:r>
            <a:endParaRPr lang="en-GB" sz="3200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66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OPTN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32E0019-4207-4F3C-B0CD-2B764DC0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064" y="25029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F4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447A7484-9F31-4261-8999-62B6E9F90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133" y="30777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F4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DBFABCC8-C12E-4C8E-AB72-098D5D87A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3694" y="3048531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∫dx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5BAD9FAB-E9A1-4987-A803-8C16FAD37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742" y="351248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Type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1-</a:t>
                </a:r>
                <a:r>
                  <a:rPr lang="en-US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blipFill>
                <a:blip r:embed="rId4"/>
                <a:stretch>
                  <a:fillRect l="-10390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3">
            <a:extLst>
              <a:ext uri="{FF2B5EF4-FFF2-40B4-BE49-F238E27FC236}">
                <a16:creationId xmlns:a16="http://schemas.microsoft.com/office/drawing/2014/main" id="{CA663B6E-DCF2-4C46-9E9F-4C9B642CD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2512" y="3510196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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5BD6C6C7-D3D4-4F70-937B-D808F2822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267" y="406927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CDFB2E66-30C4-42AA-B367-F3BE5C83E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459" y="406927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4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11A02A30-A1A9-4AA7-BDFE-864D6EA7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329" y="2499046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CALC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47E3F2E9-DCFE-4048-9A22-7598DC51764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64639" y="3613708"/>
            <a:ext cx="476473" cy="2644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E907E43C-BA97-42CA-972D-70C771F9C62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54467" cy="4617720"/>
          </a:xfrm>
          <a:prstGeom prst="rect">
            <a:avLst/>
          </a:prstGeom>
        </p:spPr>
      </p:pic>
      <p:sp>
        <p:nvSpPr>
          <p:cNvPr id="32" name="Text Box 3">
            <a:extLst>
              <a:ext uri="{FF2B5EF4-FFF2-40B4-BE49-F238E27FC236}">
                <a16:creationId xmlns:a16="http://schemas.microsoft.com/office/drawing/2014/main" id="{89D2F769-0CBA-496E-9661-80B2830B3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643" y="404846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3" name="Text Box 3">
            <a:extLst>
              <a:ext uri="{FF2B5EF4-FFF2-40B4-BE49-F238E27FC236}">
                <a16:creationId xmlns:a16="http://schemas.microsoft.com/office/drawing/2014/main" id="{8F2C34FA-9C5C-4C02-9120-1326AA0DF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1330" y="404846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B946BED9-AA04-4D33-8FBE-E471F8D97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4200" y="4048180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1C2C295A-E8C7-49B8-A61F-A77462E4B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209" y="4048180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6" name="Text Box 3">
            <a:extLst>
              <a:ext uri="{FF2B5EF4-FFF2-40B4-BE49-F238E27FC236}">
                <a16:creationId xmlns:a16="http://schemas.microsoft.com/office/drawing/2014/main" id="{685DE229-31EE-4DC4-A905-527A9AA2B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8550" y="3607614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BC86335-22E5-4F81-A725-3216CECC4D7C}"/>
              </a:ext>
            </a:extLst>
          </p:cNvPr>
          <p:cNvSpPr/>
          <p:nvPr/>
        </p:nvSpPr>
        <p:spPr>
          <a:xfrm>
            <a:off x="550334" y="5517639"/>
            <a:ext cx="347134" cy="21101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B7906C0-4B30-47CF-8B03-C409600D66A4}"/>
              </a:ext>
            </a:extLst>
          </p:cNvPr>
          <p:cNvSpPr/>
          <p:nvPr/>
        </p:nvSpPr>
        <p:spPr>
          <a:xfrm>
            <a:off x="570472" y="5182002"/>
            <a:ext cx="347134" cy="21101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8"/>
            <a:extLst>
              <a:ext uri="{FF2B5EF4-FFF2-40B4-BE49-F238E27FC236}">
                <a16:creationId xmlns:a16="http://schemas.microsoft.com/office/drawing/2014/main" id="{33E38DBD-F6D1-4ED0-923E-802918E3CDE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8"/>
            <a:extLst>
              <a:ext uri="{FF2B5EF4-FFF2-40B4-BE49-F238E27FC236}">
                <a16:creationId xmlns:a16="http://schemas.microsoft.com/office/drawing/2014/main" id="{40536948-398D-4F86-A3FF-90F64E5F960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id="{EF47657F-772E-4140-B10F-D179217C6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4" y="956662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90C5E3C-F20D-48F7-8AC7-2B867CFC8DBC}"/>
                  </a:ext>
                </a:extLst>
              </p:cNvPr>
              <p:cNvSpPr txBox="1"/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90C5E3C-F20D-48F7-8AC7-2B867CFC8D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2">
            <a:extLst>
              <a:ext uri="{FF2B5EF4-FFF2-40B4-BE49-F238E27FC236}">
                <a16:creationId xmlns:a16="http://schemas.microsoft.com/office/drawing/2014/main" id="{7A2494DB-4B0B-4E5B-94E5-0E76C4480EB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Evaluating definite integrals using GDC</a:t>
            </a:r>
            <a:endParaRPr lang="en-GB" sz="3200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78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32" grpId="0"/>
      <p:bldP spid="33" grpId="0"/>
      <p:bldP spid="34" grpId="0"/>
      <p:bldP spid="35" grpId="0"/>
      <p:bldP spid="36" grpId="0"/>
      <p:bldP spid="36" grpId="1"/>
      <p:bldP spid="36" grpId="2"/>
      <p:bldP spid="36" grpId="3"/>
      <p:bldP spid="37" grpId="0" animBg="1"/>
      <p:bldP spid="37" grpId="1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OPTN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32E0019-4207-4F3C-B0CD-2B764DC0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064" y="25029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F4</a:t>
            </a: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81BE6EB0-67D6-4532-944E-681C43998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338" y="4069279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EXE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447A7484-9F31-4261-8999-62B6E9F90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133" y="30777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F4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DBFABCC8-C12E-4C8E-AB72-098D5D87A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3694" y="3048531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∫dx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5BAD9FAB-E9A1-4987-A803-8C16FAD37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742" y="351248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Type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1-</a:t>
                </a:r>
                <a:r>
                  <a:rPr lang="en-US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blipFill>
                <a:blip r:embed="rId4"/>
                <a:stretch>
                  <a:fillRect l="-10390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3">
            <a:extLst>
              <a:ext uri="{FF2B5EF4-FFF2-40B4-BE49-F238E27FC236}">
                <a16:creationId xmlns:a16="http://schemas.microsoft.com/office/drawing/2014/main" id="{CA663B6E-DCF2-4C46-9E9F-4C9B642CD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2512" y="3510196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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5BD6C6C7-D3D4-4F70-937B-D808F2822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267" y="406927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CDFB2E66-30C4-42AA-B367-F3BE5C83E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459" y="406927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4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11A02A30-A1A9-4AA7-BDFE-864D6EA7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329" y="2499046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CALC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47E3F2E9-DCFE-4048-9A22-7598DC51764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64639" y="3613708"/>
            <a:ext cx="476473" cy="2644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3">
            <a:extLst>
              <a:ext uri="{FF2B5EF4-FFF2-40B4-BE49-F238E27FC236}">
                <a16:creationId xmlns:a16="http://schemas.microsoft.com/office/drawing/2014/main" id="{89D2F769-0CBA-496E-9661-80B2830B3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643" y="404846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3" name="Text Box 3">
            <a:extLst>
              <a:ext uri="{FF2B5EF4-FFF2-40B4-BE49-F238E27FC236}">
                <a16:creationId xmlns:a16="http://schemas.microsoft.com/office/drawing/2014/main" id="{8F2C34FA-9C5C-4C02-9120-1326AA0DF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1330" y="404846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B946BED9-AA04-4D33-8FBE-E471F8D97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4200" y="4048180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1C2C295A-E8C7-49B8-A61F-A77462E4B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209" y="4048180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164063-C8AF-4026-8A25-C646006BF49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48004" cy="461772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9F21775-7B7B-46A0-A5F4-CACE886A138C}"/>
              </a:ext>
            </a:extLst>
          </p:cNvPr>
          <p:cNvSpPr/>
          <p:nvPr/>
        </p:nvSpPr>
        <p:spPr>
          <a:xfrm>
            <a:off x="2148840" y="5840730"/>
            <a:ext cx="361950" cy="224790"/>
          </a:xfrm>
          <a:custGeom>
            <a:avLst/>
            <a:gdLst>
              <a:gd name="connsiteX0" fmla="*/ 0 w 358140"/>
              <a:gd name="connsiteY0" fmla="*/ 37466 h 224790"/>
              <a:gd name="connsiteX1" fmla="*/ 37466 w 358140"/>
              <a:gd name="connsiteY1" fmla="*/ 0 h 224790"/>
              <a:gd name="connsiteX2" fmla="*/ 320674 w 358140"/>
              <a:gd name="connsiteY2" fmla="*/ 0 h 224790"/>
              <a:gd name="connsiteX3" fmla="*/ 358140 w 358140"/>
              <a:gd name="connsiteY3" fmla="*/ 37466 h 224790"/>
              <a:gd name="connsiteX4" fmla="*/ 358140 w 358140"/>
              <a:gd name="connsiteY4" fmla="*/ 187324 h 224790"/>
              <a:gd name="connsiteX5" fmla="*/ 320674 w 358140"/>
              <a:gd name="connsiteY5" fmla="*/ 224790 h 224790"/>
              <a:gd name="connsiteX6" fmla="*/ 37466 w 358140"/>
              <a:gd name="connsiteY6" fmla="*/ 224790 h 224790"/>
              <a:gd name="connsiteX7" fmla="*/ 0 w 358140"/>
              <a:gd name="connsiteY7" fmla="*/ 187324 h 224790"/>
              <a:gd name="connsiteX8" fmla="*/ 0 w 358140"/>
              <a:gd name="connsiteY8" fmla="*/ 37466 h 224790"/>
              <a:gd name="connsiteX0" fmla="*/ 0 w 358140"/>
              <a:gd name="connsiteY0" fmla="*/ 37466 h 224790"/>
              <a:gd name="connsiteX1" fmla="*/ 37466 w 358140"/>
              <a:gd name="connsiteY1" fmla="*/ 0 h 224790"/>
              <a:gd name="connsiteX2" fmla="*/ 320674 w 358140"/>
              <a:gd name="connsiteY2" fmla="*/ 0 h 224790"/>
              <a:gd name="connsiteX3" fmla="*/ 358140 w 358140"/>
              <a:gd name="connsiteY3" fmla="*/ 37466 h 224790"/>
              <a:gd name="connsiteX4" fmla="*/ 358140 w 358140"/>
              <a:gd name="connsiteY4" fmla="*/ 187324 h 224790"/>
              <a:gd name="connsiteX5" fmla="*/ 290194 w 358140"/>
              <a:gd name="connsiteY5" fmla="*/ 224790 h 224790"/>
              <a:gd name="connsiteX6" fmla="*/ 37466 w 358140"/>
              <a:gd name="connsiteY6" fmla="*/ 224790 h 224790"/>
              <a:gd name="connsiteX7" fmla="*/ 0 w 358140"/>
              <a:gd name="connsiteY7" fmla="*/ 187324 h 224790"/>
              <a:gd name="connsiteX8" fmla="*/ 0 w 358140"/>
              <a:gd name="connsiteY8" fmla="*/ 37466 h 224790"/>
              <a:gd name="connsiteX0" fmla="*/ 0 w 361950"/>
              <a:gd name="connsiteY0" fmla="*/ 37466 h 224790"/>
              <a:gd name="connsiteX1" fmla="*/ 37466 w 361950"/>
              <a:gd name="connsiteY1" fmla="*/ 0 h 224790"/>
              <a:gd name="connsiteX2" fmla="*/ 320674 w 361950"/>
              <a:gd name="connsiteY2" fmla="*/ 0 h 224790"/>
              <a:gd name="connsiteX3" fmla="*/ 358140 w 361950"/>
              <a:gd name="connsiteY3" fmla="*/ 37466 h 224790"/>
              <a:gd name="connsiteX4" fmla="*/ 361950 w 361950"/>
              <a:gd name="connsiteY4" fmla="*/ 160654 h 224790"/>
              <a:gd name="connsiteX5" fmla="*/ 290194 w 361950"/>
              <a:gd name="connsiteY5" fmla="*/ 224790 h 224790"/>
              <a:gd name="connsiteX6" fmla="*/ 37466 w 361950"/>
              <a:gd name="connsiteY6" fmla="*/ 224790 h 224790"/>
              <a:gd name="connsiteX7" fmla="*/ 0 w 361950"/>
              <a:gd name="connsiteY7" fmla="*/ 187324 h 224790"/>
              <a:gd name="connsiteX8" fmla="*/ 0 w 361950"/>
              <a:gd name="connsiteY8" fmla="*/ 37466 h 224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1950" h="224790">
                <a:moveTo>
                  <a:pt x="0" y="37466"/>
                </a:moveTo>
                <a:cubicBezTo>
                  <a:pt x="0" y="16774"/>
                  <a:pt x="16774" y="0"/>
                  <a:pt x="37466" y="0"/>
                </a:cubicBezTo>
                <a:lnTo>
                  <a:pt x="320674" y="0"/>
                </a:lnTo>
                <a:cubicBezTo>
                  <a:pt x="341366" y="0"/>
                  <a:pt x="358140" y="16774"/>
                  <a:pt x="358140" y="37466"/>
                </a:cubicBezTo>
                <a:lnTo>
                  <a:pt x="361950" y="160654"/>
                </a:lnTo>
                <a:cubicBezTo>
                  <a:pt x="361950" y="181346"/>
                  <a:pt x="310886" y="224790"/>
                  <a:pt x="290194" y="224790"/>
                </a:cubicBezTo>
                <a:lnTo>
                  <a:pt x="37466" y="224790"/>
                </a:lnTo>
                <a:cubicBezTo>
                  <a:pt x="16774" y="224790"/>
                  <a:pt x="0" y="208016"/>
                  <a:pt x="0" y="187324"/>
                </a:cubicBezTo>
                <a:lnTo>
                  <a:pt x="0" y="37466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8"/>
            <a:extLst>
              <a:ext uri="{FF2B5EF4-FFF2-40B4-BE49-F238E27FC236}">
                <a16:creationId xmlns:a16="http://schemas.microsoft.com/office/drawing/2014/main" id="{30C57A98-690F-47C1-A6B3-2914AB0B21D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8"/>
            <a:extLst>
              <a:ext uri="{FF2B5EF4-FFF2-40B4-BE49-F238E27FC236}">
                <a16:creationId xmlns:a16="http://schemas.microsoft.com/office/drawing/2014/main" id="{9C142CD0-B315-46A5-971F-0CE7AD712F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 Box 3">
            <a:extLst>
              <a:ext uri="{FF2B5EF4-FFF2-40B4-BE49-F238E27FC236}">
                <a16:creationId xmlns:a16="http://schemas.microsoft.com/office/drawing/2014/main" id="{30EF9DA7-385D-4C80-9F97-7417D18BC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4" y="956662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8368F57-FF73-498D-8D18-111709740E7C}"/>
                  </a:ext>
                </a:extLst>
              </p:cNvPr>
              <p:cNvSpPr txBox="1"/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8368F57-FF73-498D-8D18-111709740E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2">
            <a:extLst>
              <a:ext uri="{FF2B5EF4-FFF2-40B4-BE49-F238E27FC236}">
                <a16:creationId xmlns:a16="http://schemas.microsoft.com/office/drawing/2014/main" id="{2BB0DCBE-3A1F-4B31-8FC1-E4BAE7BDDC2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Evaluating definite integrals using GDC</a:t>
            </a:r>
            <a:endParaRPr lang="en-GB" sz="3200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34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OPTN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32E0019-4207-4F3C-B0CD-2B764DC0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064" y="25029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F4</a:t>
            </a: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81BE6EB0-67D6-4532-944E-681C43998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338" y="4069279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EXE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447A7484-9F31-4261-8999-62B6E9F90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133" y="30777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F4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DBFABCC8-C12E-4C8E-AB72-098D5D87A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3694" y="3048531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∫dx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5BAD9FAB-E9A1-4987-A803-8C16FAD37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742" y="351248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Type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1-</a:t>
                </a:r>
                <a:r>
                  <a:rPr lang="en-US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blipFill>
                <a:blip r:embed="rId4"/>
                <a:stretch>
                  <a:fillRect l="-10390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3">
            <a:extLst>
              <a:ext uri="{FF2B5EF4-FFF2-40B4-BE49-F238E27FC236}">
                <a16:creationId xmlns:a16="http://schemas.microsoft.com/office/drawing/2014/main" id="{CA663B6E-DCF2-4C46-9E9F-4C9B642CD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2512" y="3510196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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5BD6C6C7-D3D4-4F70-937B-D808F2822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267" y="406927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CDFB2E66-30C4-42AA-B367-F3BE5C83E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459" y="406927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4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11A02A30-A1A9-4AA7-BDFE-864D6EA7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329" y="2499046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CALC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47E3F2E9-DCFE-4048-9A22-7598DC51764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64639" y="3613708"/>
            <a:ext cx="476473" cy="2644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3">
            <a:extLst>
              <a:ext uri="{FF2B5EF4-FFF2-40B4-BE49-F238E27FC236}">
                <a16:creationId xmlns:a16="http://schemas.microsoft.com/office/drawing/2014/main" id="{89D2F769-0CBA-496E-9661-80B2830B3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643" y="404846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3" name="Text Box 3">
            <a:extLst>
              <a:ext uri="{FF2B5EF4-FFF2-40B4-BE49-F238E27FC236}">
                <a16:creationId xmlns:a16="http://schemas.microsoft.com/office/drawing/2014/main" id="{8F2C34FA-9C5C-4C02-9120-1326AA0DF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1330" y="404846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B946BED9-AA04-4D33-8FBE-E471F8D97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4200" y="4048180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1C2C295A-E8C7-49B8-A61F-A77462E4B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209" y="4048180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F5C01D5-9929-4BC9-ABF0-F46946FFBAE5}"/>
                  </a:ext>
                </a:extLst>
              </p:cNvPr>
              <p:cNvSpPr txBox="1"/>
              <p:nvPr/>
            </p:nvSpPr>
            <p:spPr>
              <a:xfrm>
                <a:off x="3437521" y="4511267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F5C01D5-9929-4BC9-ABF0-F46946FFBA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7521" y="4511267"/>
                <a:ext cx="2186881" cy="8467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3">
            <a:extLst>
              <a:ext uri="{FF2B5EF4-FFF2-40B4-BE49-F238E27FC236}">
                <a16:creationId xmlns:a16="http://schemas.microsoft.com/office/drawing/2014/main" id="{F96AB149-181D-44B5-8FD8-8F1188DA0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1529" y="4679735"/>
            <a:ext cx="7971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</a:t>
            </a:r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2D3C96-2CC7-48D7-813F-30AA9AF271E7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81258" cy="4617720"/>
          </a:xfrm>
          <a:prstGeom prst="rect">
            <a:avLst/>
          </a:prstGeom>
        </p:spPr>
      </p:pic>
      <p:sp>
        <p:nvSpPr>
          <p:cNvPr id="36" name="Rectangle 35">
            <a:hlinkClick r:id="rId9"/>
            <a:extLst>
              <a:ext uri="{FF2B5EF4-FFF2-40B4-BE49-F238E27FC236}">
                <a16:creationId xmlns:a16="http://schemas.microsoft.com/office/drawing/2014/main" id="{5CD88A53-0150-454D-B0D2-4F9C6CAFD9A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9"/>
            <a:extLst>
              <a:ext uri="{FF2B5EF4-FFF2-40B4-BE49-F238E27FC236}">
                <a16:creationId xmlns:a16="http://schemas.microsoft.com/office/drawing/2014/main" id="{F99A0456-B1D4-43A4-9631-5D9D5BB4318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 Box 3">
            <a:extLst>
              <a:ext uri="{FF2B5EF4-FFF2-40B4-BE49-F238E27FC236}">
                <a16:creationId xmlns:a16="http://schemas.microsoft.com/office/drawing/2014/main" id="{E3F63CBD-BB0F-46FB-B50D-5690E560B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4" y="956662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C7C05032-CAF3-43C2-A39B-D04433786645}"/>
                  </a:ext>
                </a:extLst>
              </p:cNvPr>
              <p:cNvSpPr txBox="1"/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C7C05032-CAF3-43C2-A39B-D04433786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753493"/>
                <a:ext cx="2186881" cy="8467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2">
            <a:extLst>
              <a:ext uri="{FF2B5EF4-FFF2-40B4-BE49-F238E27FC236}">
                <a16:creationId xmlns:a16="http://schemas.microsoft.com/office/drawing/2014/main" id="{841D8841-D556-44DD-A2E3-034A47A65DE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Evaluating definite integrals using GDC</a:t>
            </a:r>
            <a:endParaRPr lang="en-GB" sz="3200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8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8A0A9E2-E1D2-48C4-9085-49FCE9DC6E61}" vid="{042D8694-78AE-4870-AAEC-A106477692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6_IBAI_HL</Template>
  <TotalTime>27</TotalTime>
  <Words>296</Words>
  <Application>Microsoft Office PowerPoint</Application>
  <PresentationFormat>On-screen Show (4:3)</PresentationFormat>
  <Paragraphs>132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Britannic Bold</vt:lpstr>
      <vt:lpstr>Calibri</vt:lpstr>
      <vt:lpstr>Cambria Math</vt:lpstr>
      <vt:lpstr>Comic Sans MS</vt:lpstr>
      <vt:lpstr>Times New Roman</vt:lpstr>
      <vt:lpstr>Wingdings 2</vt:lpstr>
      <vt:lpstr>Theme1</vt:lpstr>
      <vt:lpstr>Evaluating definite integrals using GDC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definite integrals using GDC</dc:title>
  <dc:creator>Mathssupport</dc:creator>
  <cp:lastModifiedBy>Orlando Hurtado</cp:lastModifiedBy>
  <cp:revision>5</cp:revision>
  <dcterms:created xsi:type="dcterms:W3CDTF">2020-07-08T08:22:51Z</dcterms:created>
  <dcterms:modified xsi:type="dcterms:W3CDTF">2022-12-27T19:39:39Z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