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56" r:id="rId2"/>
    <p:sldId id="299" r:id="rId3"/>
    <p:sldId id="267" r:id="rId4"/>
    <p:sldId id="263" r:id="rId5"/>
    <p:sldId id="265" r:id="rId6"/>
    <p:sldId id="300" r:id="rId7"/>
    <p:sldId id="270" r:id="rId8"/>
    <p:sldId id="268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269" r:id="rId17"/>
    <p:sldId id="29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78"/>
    <a:srgbClr val="0461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D6C86-89E8-469C-BAA9-4F43A01C5570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65B34-7714-493D-AA76-1C195A94C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47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2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961522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33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24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61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084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20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41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82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03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64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51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81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17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9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7/8/2020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407816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0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92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821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7/8/2020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75741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03953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6838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92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00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5367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8344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7/8/2020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8714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athssupport.or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63.png"/><Relationship Id="rId7" Type="http://schemas.openxmlformats.org/officeDocument/2006/relationships/image" Target="../media/image39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4.png"/><Relationship Id="rId4" Type="http://schemas.openxmlformats.org/officeDocument/2006/relationships/hyperlink" Target="http://www.mathssupport.org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85.png"/><Relationship Id="rId26" Type="http://schemas.openxmlformats.org/officeDocument/2006/relationships/hyperlink" Target="http://www.mathssupport.org/" TargetMode="External"/><Relationship Id="rId3" Type="http://schemas.openxmlformats.org/officeDocument/2006/relationships/image" Target="../media/image390.png"/><Relationship Id="rId21" Type="http://schemas.openxmlformats.org/officeDocument/2006/relationships/image" Target="../media/image88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84.png"/><Relationship Id="rId25" Type="http://schemas.openxmlformats.org/officeDocument/2006/relationships/image" Target="../media/image92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83.png"/><Relationship Id="rId20" Type="http://schemas.openxmlformats.org/officeDocument/2006/relationships/image" Target="../media/image8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24" Type="http://schemas.openxmlformats.org/officeDocument/2006/relationships/image" Target="../media/image91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23" Type="http://schemas.openxmlformats.org/officeDocument/2006/relationships/image" Target="../media/image90.png"/><Relationship Id="rId10" Type="http://schemas.openxmlformats.org/officeDocument/2006/relationships/image" Target="../media/image48.png"/><Relationship Id="rId19" Type="http://schemas.openxmlformats.org/officeDocument/2006/relationships/image" Target="../media/image86.png"/><Relationship Id="rId4" Type="http://schemas.openxmlformats.org/officeDocument/2006/relationships/image" Target="../media/image400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Relationship Id="rId22" Type="http://schemas.openxmlformats.org/officeDocument/2006/relationships/image" Target="../media/image8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9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30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0.png"/><Relationship Id="rId4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12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1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3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18" Type="http://schemas.openxmlformats.org/officeDocument/2006/relationships/image" Target="../media/image78.png"/><Relationship Id="rId3" Type="http://schemas.openxmlformats.org/officeDocument/2006/relationships/image" Target="../media/image63.png"/><Relationship Id="rId21" Type="http://schemas.openxmlformats.org/officeDocument/2006/relationships/image" Target="../media/image81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17" Type="http://schemas.openxmlformats.org/officeDocument/2006/relationships/image" Target="../media/image77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76.png"/><Relationship Id="rId20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65.png"/><Relationship Id="rId15" Type="http://schemas.openxmlformats.org/officeDocument/2006/relationships/image" Target="../media/image75.png"/><Relationship Id="rId23" Type="http://schemas.openxmlformats.org/officeDocument/2006/relationships/hyperlink" Target="http://www.mathssupport.org/" TargetMode="External"/><Relationship Id="rId10" Type="http://schemas.openxmlformats.org/officeDocument/2006/relationships/image" Target="../media/image70.png"/><Relationship Id="rId19" Type="http://schemas.openxmlformats.org/officeDocument/2006/relationships/image" Target="../media/image79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Relationship Id="rId22" Type="http://schemas.openxmlformats.org/officeDocument/2006/relationships/image" Target="../media/image8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ubtitle 1">
                <a:extLst>
                  <a:ext uri="{FF2B5EF4-FFF2-40B4-BE49-F238E27FC236}">
                    <a16:creationId xmlns:a16="http://schemas.microsoft.com/office/drawing/2014/main" id="{E92C4726-07F9-480B-B284-856658307656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/>
            <p:txBody>
              <a:bodyPr/>
              <a:lstStyle/>
              <a:p>
                <a:pPr marL="633413" indent="-633413"/>
                <a:r>
                  <a:rPr lang="en-US" dirty="0"/>
                  <a:t>LO: To find the indefinite integral of </a:t>
                </a:r>
                <a:r>
                  <a:rPr lang="en-GB" dirty="0"/>
                  <a:t>sine </a:t>
                </a: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, cosine </a:t>
                </a: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GB" dirty="0"/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Subtitle 1">
                <a:extLst>
                  <a:ext uri="{FF2B5EF4-FFF2-40B4-BE49-F238E27FC236}">
                    <a16:creationId xmlns:a16="http://schemas.microsoft.com/office/drawing/2014/main" id="{E92C4726-07F9-480B-B284-8566583076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>
                <a:blip r:embed="rId2"/>
                <a:stretch>
                  <a:fillRect l="-1714" t="-3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3"/>
              <p:cNvSpPr>
                <a:spLocks noGrp="1"/>
              </p:cNvSpPr>
              <p:nvPr>
                <p:ph type="ctr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GB" dirty="0"/>
                  <a:t>Integral of, sine </a:t>
                </a: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, cosine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b="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/>
                      <m:t>and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</m:oMath>
                </a14:m>
                <a:endPara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hlinkClick r:id="rId4"/>
            <a:extLst>
              <a:ext uri="{FF2B5EF4-FFF2-40B4-BE49-F238E27FC236}">
                <a16:creationId xmlns:a16="http://schemas.microsoft.com/office/drawing/2014/main" id="{5D6BBD57-6942-40D7-B4F4-6399C6C24FC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4"/>
            <a:extLst>
              <a:ext uri="{FF2B5EF4-FFF2-40B4-BE49-F238E27FC236}">
                <a16:creationId xmlns:a16="http://schemas.microsoft.com/office/drawing/2014/main" id="{9821C789-EE0B-4C20-8DA2-284FC9F1FB3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72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Turn on the GDC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CB7363-5198-4A4F-AC4C-1AA6D14449B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2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Turn on the GDC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4C7F0D-0BE2-4F13-A6A7-DD0DAAEC1BF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C08A1B-25A0-4E2B-940D-BFCEEB06A2D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1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Turn on the GDC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29FEB9-C53E-4A16-BDE1-611AA8BFEA8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3"/>
            <a:ext cx="2199730" cy="4206240"/>
          </a:xfrm>
          <a:prstGeom prst="rect">
            <a:avLst/>
          </a:prstGeom>
        </p:spPr>
      </p:pic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C4F993D-3D44-4D7E-872B-3FDC36E3121D}"/>
              </a:ext>
            </a:extLst>
          </p:cNvPr>
          <p:cNvSpPr/>
          <p:nvPr/>
        </p:nvSpPr>
        <p:spPr>
          <a:xfrm>
            <a:off x="1552249" y="4335593"/>
            <a:ext cx="285471" cy="169499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A8FE6C1-2607-44C1-A2F1-DF07CDA9F6A9}"/>
              </a:ext>
            </a:extLst>
          </p:cNvPr>
          <p:cNvSpPr/>
          <p:nvPr/>
        </p:nvSpPr>
        <p:spPr>
          <a:xfrm>
            <a:off x="937445" y="4041945"/>
            <a:ext cx="285471" cy="169499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D22E760-5870-4E37-9482-288F8F29F846}"/>
              </a:ext>
            </a:extLst>
          </p:cNvPr>
          <p:cNvSpPr/>
          <p:nvPr/>
        </p:nvSpPr>
        <p:spPr>
          <a:xfrm>
            <a:off x="632623" y="4335593"/>
            <a:ext cx="289932" cy="169499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A62B1ABE-44F4-44E6-A256-83ADC47EB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3588" y="4412334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(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13BE329A-B0EE-4CFE-A48F-ACA70730C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633" y="4402576"/>
            <a:ext cx="58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sin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168721A7-1F41-49BE-B62D-C7F6A86DA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235" y="4367590"/>
            <a:ext cx="309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aseline="30000" dirty="0">
                <a:solidFill>
                  <a:srgbClr val="FF6600"/>
                </a:solidFill>
              </a:rPr>
              <a:t>2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F529B641-A927-4040-98E1-8205397D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458" y="4386932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6A1BED96-5015-44FA-B7FA-CC13EA254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163" y="4392818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E99B337-E45E-4CAA-B4B6-4F1390BB816A}"/>
              </a:ext>
            </a:extLst>
          </p:cNvPr>
          <p:cNvSpPr/>
          <p:nvPr/>
        </p:nvSpPr>
        <p:spPr>
          <a:xfrm>
            <a:off x="1245262" y="4583378"/>
            <a:ext cx="285471" cy="169499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96CD0E3-EAE0-46E9-8DF2-97A11CFBB43A}"/>
              </a:ext>
            </a:extLst>
          </p:cNvPr>
          <p:cNvSpPr/>
          <p:nvPr/>
        </p:nvSpPr>
        <p:spPr>
          <a:xfrm>
            <a:off x="1548573" y="4583378"/>
            <a:ext cx="285471" cy="169499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63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 animBg="1"/>
      <p:bldP spid="22" grpId="0" animBg="1"/>
      <p:bldP spid="26" grpId="0" animBg="1"/>
      <p:bldP spid="27" grpId="0"/>
      <p:bldP spid="28" grpId="0"/>
      <p:bldP spid="30" grpId="0"/>
      <p:bldP spid="31" grpId="0"/>
      <p:bldP spid="32" grpId="0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9629EC-90EE-405F-A9D9-499DED97236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9760"/>
            <a:ext cx="2215132" cy="420624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Turn on the GDC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9" name="Rectangle 38">
            <a:hlinkClick r:id="rId5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5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1520DFB-AE0C-4DB1-86D7-6F9766C285AF}"/>
              </a:ext>
            </a:extLst>
          </p:cNvPr>
          <p:cNvSpPr/>
          <p:nvPr/>
        </p:nvSpPr>
        <p:spPr>
          <a:xfrm>
            <a:off x="1870132" y="4353808"/>
            <a:ext cx="285471" cy="169499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D22E760-5870-4E37-9482-288F8F29F846}"/>
              </a:ext>
            </a:extLst>
          </p:cNvPr>
          <p:cNvSpPr/>
          <p:nvPr/>
        </p:nvSpPr>
        <p:spPr>
          <a:xfrm>
            <a:off x="632623" y="4353808"/>
            <a:ext cx="289932" cy="169499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A62B1ABE-44F4-44E6-A256-83ADC47EB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3588" y="4412334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(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13BE329A-B0EE-4CFE-A48F-ACA70730C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633" y="4402576"/>
            <a:ext cx="58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sin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168721A7-1F41-49BE-B62D-C7F6A86DA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9579" y="4396864"/>
            <a:ext cx="309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aseline="30000" dirty="0">
                <a:solidFill>
                  <a:srgbClr val="FF6600"/>
                </a:solidFill>
              </a:rPr>
              <a:t>2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F529B641-A927-4040-98E1-8205397D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6921" y="4416206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6A1BED96-5015-44FA-B7FA-CC13EA254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626" y="4422092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8" name="Text Box 7">
            <a:extLst>
              <a:ext uri="{FF2B5EF4-FFF2-40B4-BE49-F238E27FC236}">
                <a16:creationId xmlns:a16="http://schemas.microsoft.com/office/drawing/2014/main" id="{9D7C3092-ACE8-45B5-887A-74A5F8AC2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0187" y="4422093"/>
            <a:ext cx="654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cos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1" name="Text Box 7">
            <a:extLst>
              <a:ext uri="{FF2B5EF4-FFF2-40B4-BE49-F238E27FC236}">
                <a16:creationId xmlns:a16="http://schemas.microsoft.com/office/drawing/2014/main" id="{28E46423-7008-41B5-A534-6CE18DB0C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258" y="4422092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2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38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FDCB0F-D087-4ADA-9435-AAB14C8EA8A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5132" cy="420624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Turn on the GDC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9" name="Rectangle 38">
            <a:hlinkClick r:id="rId5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5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C4F993D-3D44-4D7E-872B-3FDC36E3121D}"/>
              </a:ext>
            </a:extLst>
          </p:cNvPr>
          <p:cNvSpPr/>
          <p:nvPr/>
        </p:nvSpPr>
        <p:spPr>
          <a:xfrm>
            <a:off x="1381711" y="5825933"/>
            <a:ext cx="329184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D22E760-5870-4E37-9482-288F8F29F846}"/>
              </a:ext>
            </a:extLst>
          </p:cNvPr>
          <p:cNvSpPr/>
          <p:nvPr/>
        </p:nvSpPr>
        <p:spPr>
          <a:xfrm flipV="1">
            <a:off x="626271" y="4586910"/>
            <a:ext cx="289932" cy="173736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A62B1ABE-44F4-44E6-A256-83ADC47EB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3588" y="4412334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(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13BE329A-B0EE-4CFE-A48F-ACA70730C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633" y="4402576"/>
            <a:ext cx="58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sin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168721A7-1F41-49BE-B62D-C7F6A86DA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3121" y="4425547"/>
            <a:ext cx="309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aseline="30000" dirty="0">
                <a:solidFill>
                  <a:srgbClr val="FF6600"/>
                </a:solidFill>
              </a:rPr>
              <a:t>2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F529B641-A927-4040-98E1-8205397D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729" y="4374777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6A1BED96-5015-44FA-B7FA-CC13EA254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190" y="4422092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E99B337-E45E-4CAA-B4B6-4F1390BB816A}"/>
              </a:ext>
            </a:extLst>
          </p:cNvPr>
          <p:cNvSpPr/>
          <p:nvPr/>
        </p:nvSpPr>
        <p:spPr>
          <a:xfrm>
            <a:off x="630732" y="5823413"/>
            <a:ext cx="346013" cy="213705"/>
          </a:xfrm>
          <a:custGeom>
            <a:avLst/>
            <a:gdLst>
              <a:gd name="connsiteX0" fmla="*/ 0 w 346013"/>
              <a:gd name="connsiteY0" fmla="*/ 35618 h 213705"/>
              <a:gd name="connsiteX1" fmla="*/ 35618 w 346013"/>
              <a:gd name="connsiteY1" fmla="*/ 0 h 213705"/>
              <a:gd name="connsiteX2" fmla="*/ 310395 w 346013"/>
              <a:gd name="connsiteY2" fmla="*/ 0 h 213705"/>
              <a:gd name="connsiteX3" fmla="*/ 346013 w 346013"/>
              <a:gd name="connsiteY3" fmla="*/ 35618 h 213705"/>
              <a:gd name="connsiteX4" fmla="*/ 346013 w 346013"/>
              <a:gd name="connsiteY4" fmla="*/ 178087 h 213705"/>
              <a:gd name="connsiteX5" fmla="*/ 310395 w 346013"/>
              <a:gd name="connsiteY5" fmla="*/ 213705 h 213705"/>
              <a:gd name="connsiteX6" fmla="*/ 35618 w 346013"/>
              <a:gd name="connsiteY6" fmla="*/ 213705 h 213705"/>
              <a:gd name="connsiteX7" fmla="*/ 0 w 346013"/>
              <a:gd name="connsiteY7" fmla="*/ 178087 h 213705"/>
              <a:gd name="connsiteX8" fmla="*/ 0 w 346013"/>
              <a:gd name="connsiteY8" fmla="*/ 35618 h 213705"/>
              <a:gd name="connsiteX0" fmla="*/ 0 w 346013"/>
              <a:gd name="connsiteY0" fmla="*/ 35618 h 213705"/>
              <a:gd name="connsiteX1" fmla="*/ 35618 w 346013"/>
              <a:gd name="connsiteY1" fmla="*/ 0 h 213705"/>
              <a:gd name="connsiteX2" fmla="*/ 310395 w 346013"/>
              <a:gd name="connsiteY2" fmla="*/ 0 h 213705"/>
              <a:gd name="connsiteX3" fmla="*/ 346013 w 346013"/>
              <a:gd name="connsiteY3" fmla="*/ 35618 h 213705"/>
              <a:gd name="connsiteX4" fmla="*/ 346013 w 346013"/>
              <a:gd name="connsiteY4" fmla="*/ 178087 h 213705"/>
              <a:gd name="connsiteX5" fmla="*/ 310395 w 346013"/>
              <a:gd name="connsiteY5" fmla="*/ 213705 h 213705"/>
              <a:gd name="connsiteX6" fmla="*/ 66791 w 346013"/>
              <a:gd name="connsiteY6" fmla="*/ 213705 h 213705"/>
              <a:gd name="connsiteX7" fmla="*/ 0 w 346013"/>
              <a:gd name="connsiteY7" fmla="*/ 178087 h 213705"/>
              <a:gd name="connsiteX8" fmla="*/ 0 w 346013"/>
              <a:gd name="connsiteY8" fmla="*/ 35618 h 213705"/>
              <a:gd name="connsiteX0" fmla="*/ 0 w 346013"/>
              <a:gd name="connsiteY0" fmla="*/ 35618 h 213705"/>
              <a:gd name="connsiteX1" fmla="*/ 35618 w 346013"/>
              <a:gd name="connsiteY1" fmla="*/ 0 h 213705"/>
              <a:gd name="connsiteX2" fmla="*/ 310395 w 346013"/>
              <a:gd name="connsiteY2" fmla="*/ 0 h 213705"/>
              <a:gd name="connsiteX3" fmla="*/ 346013 w 346013"/>
              <a:gd name="connsiteY3" fmla="*/ 35618 h 213705"/>
              <a:gd name="connsiteX4" fmla="*/ 346013 w 346013"/>
              <a:gd name="connsiteY4" fmla="*/ 178087 h 213705"/>
              <a:gd name="connsiteX5" fmla="*/ 310395 w 346013"/>
              <a:gd name="connsiteY5" fmla="*/ 213705 h 213705"/>
              <a:gd name="connsiteX6" fmla="*/ 66791 w 346013"/>
              <a:gd name="connsiteY6" fmla="*/ 213705 h 213705"/>
              <a:gd name="connsiteX7" fmla="*/ 5195 w 346013"/>
              <a:gd name="connsiteY7" fmla="*/ 152109 h 213705"/>
              <a:gd name="connsiteX8" fmla="*/ 0 w 346013"/>
              <a:gd name="connsiteY8" fmla="*/ 35618 h 213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013" h="213705">
                <a:moveTo>
                  <a:pt x="0" y="35618"/>
                </a:moveTo>
                <a:cubicBezTo>
                  <a:pt x="0" y="15947"/>
                  <a:pt x="15947" y="0"/>
                  <a:pt x="35618" y="0"/>
                </a:cubicBezTo>
                <a:lnTo>
                  <a:pt x="310395" y="0"/>
                </a:lnTo>
                <a:cubicBezTo>
                  <a:pt x="330066" y="0"/>
                  <a:pt x="346013" y="15947"/>
                  <a:pt x="346013" y="35618"/>
                </a:cubicBezTo>
                <a:lnTo>
                  <a:pt x="346013" y="178087"/>
                </a:lnTo>
                <a:cubicBezTo>
                  <a:pt x="346013" y="197758"/>
                  <a:pt x="330066" y="213705"/>
                  <a:pt x="310395" y="213705"/>
                </a:cubicBezTo>
                <a:lnTo>
                  <a:pt x="66791" y="213705"/>
                </a:lnTo>
                <a:cubicBezTo>
                  <a:pt x="47120" y="213705"/>
                  <a:pt x="5195" y="171780"/>
                  <a:pt x="5195" y="152109"/>
                </a:cubicBezTo>
                <a:lnTo>
                  <a:pt x="0" y="35618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96CD0E3-EAE0-46E9-8DF2-97A11CFBB43A}"/>
              </a:ext>
            </a:extLst>
          </p:cNvPr>
          <p:cNvSpPr/>
          <p:nvPr/>
        </p:nvSpPr>
        <p:spPr>
          <a:xfrm>
            <a:off x="1380744" y="5208210"/>
            <a:ext cx="329184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 Box 7">
            <a:extLst>
              <a:ext uri="{FF2B5EF4-FFF2-40B4-BE49-F238E27FC236}">
                <a16:creationId xmlns:a16="http://schemas.microsoft.com/office/drawing/2014/main" id="{9D7C3092-ACE8-45B5-887A-74A5F8AC2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7570" y="4402576"/>
            <a:ext cx="654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cos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1" name="Text Box 7">
            <a:extLst>
              <a:ext uri="{FF2B5EF4-FFF2-40B4-BE49-F238E27FC236}">
                <a16:creationId xmlns:a16="http://schemas.microsoft.com/office/drawing/2014/main" id="{28E46423-7008-41B5-A534-6CE18DB0C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641" y="4402576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79426CF6-E190-47A8-A507-1B57E51F8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442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F524FD1C-5E84-469A-A1FF-FF5C5DF16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054" y="4938589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0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029FB625-5670-4B20-80DE-DDC361549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651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79927EA-085C-4D48-A402-295A93E8FFF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97729" y="5080450"/>
            <a:ext cx="296876" cy="177941"/>
          </a:xfrm>
          <a:prstGeom prst="rect">
            <a:avLst/>
          </a:prstGeom>
        </p:spPr>
      </p:pic>
      <p:sp>
        <p:nvSpPr>
          <p:cNvPr id="46" name="Text Box 7">
            <a:extLst>
              <a:ext uri="{FF2B5EF4-FFF2-40B4-BE49-F238E27FC236}">
                <a16:creationId xmlns:a16="http://schemas.microsoft.com/office/drawing/2014/main" id="{7255B2A3-DD18-4FBA-8E28-8871A3350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9690" y="4887362"/>
            <a:ext cx="352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endParaRPr lang="en-US" sz="2400" baseline="30000" dirty="0">
              <a:solidFill>
                <a:srgbClr val="FF6600"/>
              </a:solidFill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C2F3ABB9-1876-4E25-A6EE-D7CE64E5C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845" y="488736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8" name="Text Box 7">
            <a:extLst>
              <a:ext uri="{FF2B5EF4-FFF2-40B4-BE49-F238E27FC236}">
                <a16:creationId xmlns:a16="http://schemas.microsoft.com/office/drawing/2014/main" id="{6A60720C-0197-4BB6-A1A1-1D7E3088F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2113" y="4887362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6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9" name="Text Box 7">
            <a:extLst>
              <a:ext uri="{FF2B5EF4-FFF2-40B4-BE49-F238E27FC236}">
                <a16:creationId xmlns:a16="http://schemas.microsoft.com/office/drawing/2014/main" id="{1957CFD2-4261-4055-9B88-74365D5C4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2242" y="3895861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AAD9A8ED-38BF-4A0D-8587-5D51C146D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777" y="3762047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51" name="Rectangle: Rounded Corners 25">
            <a:extLst>
              <a:ext uri="{FF2B5EF4-FFF2-40B4-BE49-F238E27FC236}">
                <a16:creationId xmlns:a16="http://schemas.microsoft.com/office/drawing/2014/main" id="{3FBF7402-19DA-4777-86F6-9493EA8A411F}"/>
              </a:ext>
            </a:extLst>
          </p:cNvPr>
          <p:cNvSpPr/>
          <p:nvPr/>
        </p:nvSpPr>
        <p:spPr>
          <a:xfrm>
            <a:off x="626271" y="3794923"/>
            <a:ext cx="289932" cy="173736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 Box 7">
            <a:extLst>
              <a:ext uri="{FF2B5EF4-FFF2-40B4-BE49-F238E27FC236}">
                <a16:creationId xmlns:a16="http://schemas.microsoft.com/office/drawing/2014/main" id="{366FBB90-5177-4682-B559-4BFB9D000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759" y="4956666"/>
            <a:ext cx="11993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SHIFT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53" name="Text Box 7">
            <a:extLst>
              <a:ext uri="{FF2B5EF4-FFF2-40B4-BE49-F238E27FC236}">
                <a16:creationId xmlns:a16="http://schemas.microsoft.com/office/drawing/2014/main" id="{966A8841-D3A8-4D63-BFF8-10ED5075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4153" y="4887361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EXE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38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33" grpId="0" animBg="1"/>
      <p:bldP spid="42" grpId="0"/>
      <p:bldP spid="43" grpId="0"/>
      <p:bldP spid="44" grpId="0"/>
      <p:bldP spid="46" grpId="0"/>
      <p:bldP spid="47" grpId="0"/>
      <p:bldP spid="48" grpId="0"/>
      <p:bldP spid="49" grpId="0"/>
      <p:bldP spid="50" grpId="0"/>
      <p:bldP spid="51" grpId="0" animBg="1"/>
      <p:bldP spid="52" grpId="0"/>
      <p:bldP spid="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Turn on the GDC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A62B1ABE-44F4-44E6-A256-83ADC47EB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3588" y="4412334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(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13BE329A-B0EE-4CFE-A48F-ACA70730C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7633" y="4402576"/>
            <a:ext cx="58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sin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168721A7-1F41-49BE-B62D-C7F6A86DA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7013" y="4422092"/>
            <a:ext cx="309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aseline="30000" dirty="0">
                <a:solidFill>
                  <a:srgbClr val="FF6600"/>
                </a:solidFill>
              </a:rPr>
              <a:t>2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F529B641-A927-4040-98E1-8205397D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0165" y="4416206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6A1BED96-5015-44FA-B7FA-CC13EA254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870" y="4422092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8" name="Text Box 7">
            <a:extLst>
              <a:ext uri="{FF2B5EF4-FFF2-40B4-BE49-F238E27FC236}">
                <a16:creationId xmlns:a16="http://schemas.microsoft.com/office/drawing/2014/main" id="{9D7C3092-ACE8-45B5-887A-74A5F8AC2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6730" y="4414695"/>
            <a:ext cx="654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cos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1" name="Text Box 7">
            <a:extLst>
              <a:ext uri="{FF2B5EF4-FFF2-40B4-BE49-F238E27FC236}">
                <a16:creationId xmlns:a16="http://schemas.microsoft.com/office/drawing/2014/main" id="{28E46423-7008-41B5-A534-6CE18DB0C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8801" y="4414695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79426CF6-E190-47A8-A507-1B57E51F8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90545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F524FD1C-5E84-469A-A1FF-FF5C5DF16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1612" y="490545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0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029FB625-5670-4B20-80DE-DDC361549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09" y="490545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79927EA-085C-4D48-A402-295A93E8FFF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29287" y="5047311"/>
            <a:ext cx="296876" cy="177941"/>
          </a:xfrm>
          <a:prstGeom prst="rect">
            <a:avLst/>
          </a:prstGeom>
        </p:spPr>
      </p:pic>
      <p:sp>
        <p:nvSpPr>
          <p:cNvPr id="46" name="Text Box 7">
            <a:extLst>
              <a:ext uri="{FF2B5EF4-FFF2-40B4-BE49-F238E27FC236}">
                <a16:creationId xmlns:a16="http://schemas.microsoft.com/office/drawing/2014/main" id="{7255B2A3-DD18-4FBA-8E28-8871A3350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1248" y="4854223"/>
            <a:ext cx="352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endParaRPr lang="en-US" sz="2400" baseline="30000" dirty="0">
              <a:solidFill>
                <a:srgbClr val="FF6600"/>
              </a:solidFill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C2F3ABB9-1876-4E25-A6EE-D7CE64E5C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403" y="485422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8" name="Text Box 7">
            <a:extLst>
              <a:ext uri="{FF2B5EF4-FFF2-40B4-BE49-F238E27FC236}">
                <a16:creationId xmlns:a16="http://schemas.microsoft.com/office/drawing/2014/main" id="{6A60720C-0197-4BB6-A1A1-1D7E3088F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3671" y="4854223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6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52" name="Text Box 7">
            <a:extLst>
              <a:ext uri="{FF2B5EF4-FFF2-40B4-BE49-F238E27FC236}">
                <a16:creationId xmlns:a16="http://schemas.microsoft.com/office/drawing/2014/main" id="{366FBB90-5177-4682-B559-4BFB9D000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2793" y="4936960"/>
            <a:ext cx="11993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SHIFT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F52492-8645-4CF4-8D90-52544738A2E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01040" cy="4206240"/>
          </a:xfrm>
          <a:prstGeom prst="rect">
            <a:avLst/>
          </a:prstGeom>
        </p:spPr>
      </p:pic>
      <p:sp>
        <p:nvSpPr>
          <p:cNvPr id="53" name="Text Box 7">
            <a:extLst>
              <a:ext uri="{FF2B5EF4-FFF2-40B4-BE49-F238E27FC236}">
                <a16:creationId xmlns:a16="http://schemas.microsoft.com/office/drawing/2014/main" id="{350B4888-4388-4A2A-A86F-0BB545E38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5711" y="4854222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EXE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2A03B80-B518-433E-9A80-A562B9EDAB06}"/>
                  </a:ext>
                </a:extLst>
              </p:cNvPr>
              <p:cNvSpPr txBox="1"/>
              <p:nvPr/>
            </p:nvSpPr>
            <p:spPr>
              <a:xfrm>
                <a:off x="3652116" y="5283183"/>
                <a:ext cx="2692404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2A03B80-B518-433E-9A80-A562B9EDAB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116" y="5283183"/>
                <a:ext cx="2692404" cy="9295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D6ACBD3-C184-47A7-B894-DE872D3C5065}"/>
                  </a:ext>
                </a:extLst>
              </p:cNvPr>
              <p:cNvSpPr/>
              <p:nvPr/>
            </p:nvSpPr>
            <p:spPr>
              <a:xfrm>
                <a:off x="6245088" y="5391360"/>
                <a:ext cx="93057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D6ACBD3-C184-47A7-B894-DE872D3C50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088" y="5391360"/>
                <a:ext cx="930576" cy="7838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62978C31-B873-44AB-BAFB-7DF01163F6BB}"/>
              </a:ext>
            </a:extLst>
          </p:cNvPr>
          <p:cNvSpPr/>
          <p:nvPr/>
        </p:nvSpPr>
        <p:spPr>
          <a:xfrm>
            <a:off x="2596173" y="6243073"/>
            <a:ext cx="5495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Make sure your GDC setting is in RAD for angles</a:t>
            </a:r>
            <a:endParaRPr lang="en-GB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27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24562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388119"/>
                <a:ext cx="1671420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388119"/>
                <a:ext cx="1671420" cy="9295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1494239"/>
            <a:ext cx="2039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Rewrite the expression</a:t>
            </a:r>
            <a:endParaRPr lang="en-GB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092958" y="1324414"/>
                <a:ext cx="1760802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⁡(2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(2</m:t>
                                      </m:r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box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958" y="1324414"/>
                <a:ext cx="1760802" cy="9295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154208" y="4184982"/>
                <a:ext cx="1964897" cy="814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box>
                        </m:sup>
                      </m:sSub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208" y="4184982"/>
                <a:ext cx="1964897" cy="8148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6944067" y="946124"/>
                <a:ext cx="185230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44067" y="946124"/>
                <a:ext cx="1852302" cy="453137"/>
              </a:xfrm>
              <a:prstGeom prst="rect">
                <a:avLst/>
              </a:prstGeom>
              <a:blipFill>
                <a:blip r:embed="rId6"/>
                <a:stretch>
                  <a:fillRect r="-987" b="-20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717823" y="1360016"/>
                <a:ext cx="2426177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7823" y="1360016"/>
                <a:ext cx="2426177" cy="7936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328193" y="1014455"/>
            <a:ext cx="615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Let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1439167" y="2720552"/>
            <a:ext cx="14205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Substitute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770349" y="2403338"/>
                <a:ext cx="1043684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349" y="2403338"/>
                <a:ext cx="1043684" cy="9295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715263" y="3364935"/>
                <a:ext cx="1958806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263" y="3364935"/>
                <a:ext cx="1958806" cy="9295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1605244" y="3689676"/>
            <a:ext cx="11448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Simplify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7746489" y="5373117"/>
                <a:ext cx="1355371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489" y="5373117"/>
                <a:ext cx="1355371" cy="7838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5772031" y="3412317"/>
                <a:ext cx="1884683" cy="500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m:rPr>
                              <m:sty m:val="p"/>
                            </m:rPr>
                            <a:rPr lang="en-US" sz="240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(2)</m:t>
                          </m:r>
                        </m:fName>
                        <m:e>
                          <m:box>
                            <m:boxPr>
                              <m:ctrlPr>
                                <a:rPr lang="en-GB" sz="24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box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2031" y="3412317"/>
                <a:ext cx="1884683" cy="500137"/>
              </a:xfrm>
              <a:prstGeom prst="rect">
                <a:avLst/>
              </a:prstGeom>
              <a:blipFill>
                <a:blip r:embed="rId11"/>
                <a:stretch>
                  <a:fillRect b="-975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"/>
              <p:cNvSpPr txBox="1">
                <a:spLocks noChangeArrowheads="1"/>
              </p:cNvSpPr>
              <p:nvPr/>
            </p:nvSpPr>
            <p:spPr bwMode="auto">
              <a:xfrm>
                <a:off x="6838217" y="2865246"/>
                <a:ext cx="1879041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FF6600"/>
                    </a:solidFill>
                  </a:rPr>
                  <a:t>When </a:t>
                </a:r>
                <a:r>
                  <a:rPr lang="en-GB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</a:t>
                </a:r>
                <a:r>
                  <a:rPr lang="en-GB" sz="2400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40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400" dirty="0">
                    <a:solidFill>
                      <a:srgbClr val="FF6600"/>
                    </a:solidFill>
                  </a:rPr>
                  <a:t> </a:t>
                </a:r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8217" y="2865246"/>
                <a:ext cx="1879041" cy="497637"/>
              </a:xfrm>
              <a:prstGeom prst="rect">
                <a:avLst/>
              </a:prstGeom>
              <a:blipFill>
                <a:blip r:embed="rId12"/>
                <a:stretch>
                  <a:fillRect l="-5195" t="-9756" b="-2073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414495" y="3440857"/>
                <a:ext cx="716286" cy="5504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4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4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GB" sz="2400" i="1" smtClean="0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4495" y="3440857"/>
                <a:ext cx="716286" cy="550407"/>
              </a:xfrm>
              <a:prstGeom prst="rect">
                <a:avLst/>
              </a:prstGeom>
              <a:blipFill>
                <a:blip r:embed="rId13"/>
                <a:stretch>
                  <a:fillRect l="-12712" b="-16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7060617" y="4583097"/>
                <a:ext cx="14342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box>
                            <m:boxPr>
                              <m:ctrlPr>
                                <a:rPr lang="en-GB" sz="24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a:rPr lang="en-US" sz="24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box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60617" y="4583097"/>
                <a:ext cx="1434239" cy="4531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7"/>
              <p:cNvSpPr txBox="1">
                <a:spLocks noChangeArrowheads="1"/>
              </p:cNvSpPr>
              <p:nvPr/>
            </p:nvSpPr>
            <p:spPr bwMode="auto">
              <a:xfrm>
                <a:off x="7011562" y="4022395"/>
                <a:ext cx="183896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FF6600"/>
                    </a:solidFill>
                  </a:rPr>
                  <a:t>When </a:t>
                </a:r>
                <a:r>
                  <a:rPr lang="en-GB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</a:t>
                </a:r>
                <a:r>
                  <a:rPr lang="en-GB" sz="2400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a:rPr lang="en-US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box>
                  </m:oMath>
                </a14:m>
                <a:r>
                  <a:rPr lang="en-GB" sz="2400" dirty="0">
                    <a:solidFill>
                      <a:srgbClr val="FF6600"/>
                    </a:solidFill>
                  </a:rPr>
                  <a:t> </a:t>
                </a:r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11562" y="4022395"/>
                <a:ext cx="1838965" cy="461665"/>
              </a:xfrm>
              <a:prstGeom prst="rect">
                <a:avLst/>
              </a:prstGeom>
              <a:blipFill>
                <a:blip r:embed="rId15"/>
                <a:stretch>
                  <a:fillRect l="-4967" t="-10526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8414495" y="4594219"/>
            <a:ext cx="623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3059206" y="4225968"/>
                <a:ext cx="1041182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206" y="4225968"/>
                <a:ext cx="1041182" cy="78380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448883" y="2111603"/>
                <a:ext cx="2528769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sz="240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883" y="2111603"/>
                <a:ext cx="2528769" cy="79361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16922" y="1358987"/>
                <a:ext cx="3011337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(2</m:t>
                                      </m:r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box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⁡(2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922" y="1358987"/>
                <a:ext cx="3011337" cy="92955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682304" y="2492151"/>
                <a:ext cx="1895071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304" y="2492151"/>
                <a:ext cx="1895071" cy="92217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>
                <a:spLocks noChangeArrowheads="1"/>
              </p:cNvSpPr>
              <p:nvPr/>
            </p:nvSpPr>
            <p:spPr bwMode="auto">
              <a:xfrm>
                <a:off x="7440127" y="3453281"/>
                <a:ext cx="1188659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m:rPr>
                              <m:sty m:val="p"/>
                            </m:rPr>
                            <a:rPr lang="en-US" sz="240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fName>
                        <m:e>
                          <m:box>
                            <m:boxPr>
                              <m:ctrlPr>
                                <a:rPr lang="en-GB" sz="24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40127" y="3453281"/>
                <a:ext cx="1188659" cy="497637"/>
              </a:xfrm>
              <a:prstGeom prst="rect">
                <a:avLst/>
              </a:prstGeom>
              <a:blipFill>
                <a:blip r:embed="rId20"/>
                <a:stretch>
                  <a:fillRect b="-487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84375" y="5221337"/>
                <a:ext cx="2849050" cy="9142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75" y="5221337"/>
                <a:ext cx="2849050" cy="91422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3181349" y="5351758"/>
                <a:ext cx="2629822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box>
                                    <m:box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sz="2400" b="0" i="1" smtClean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b="0" i="1" smtClean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2400" b="0" i="1" smtClean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−0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349" y="5351758"/>
                <a:ext cx="2629822" cy="78380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5653718" y="5353467"/>
                <a:ext cx="2303579" cy="796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3718" y="5353467"/>
                <a:ext cx="2303579" cy="79611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3910111" y="4187761"/>
                <a:ext cx="954236" cy="8681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111" y="4187761"/>
                <a:ext cx="954236" cy="86812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708612" y="4254731"/>
                <a:ext cx="1253869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612" y="4254731"/>
                <a:ext cx="1253869" cy="78380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hlinkClick r:id="rId26"/>
            <a:extLst>
              <a:ext uri="{FF2B5EF4-FFF2-40B4-BE49-F238E27FC236}">
                <a16:creationId xmlns:a16="http://schemas.microsoft.com/office/drawing/2014/main" id="{1F47715D-BA54-4DB8-BA42-75B9E7FDE4E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26"/>
            <a:extLst>
              <a:ext uri="{FF2B5EF4-FFF2-40B4-BE49-F238E27FC236}">
                <a16:creationId xmlns:a16="http://schemas.microsoft.com/office/drawing/2014/main" id="{70309D84-4B1B-4B3D-9458-AB975C09FBC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C0FEEE1-472B-447A-8D38-AD085E3607A5}"/>
              </a:ext>
            </a:extLst>
          </p:cNvPr>
          <p:cNvSpPr/>
          <p:nvPr/>
        </p:nvSpPr>
        <p:spPr>
          <a:xfrm>
            <a:off x="3087441" y="6368534"/>
            <a:ext cx="4216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Use your GDC to check your answer</a:t>
            </a:r>
            <a:endParaRPr lang="en-GB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6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1" grpId="0"/>
      <p:bldP spid="16" grpId="0"/>
      <p:bldP spid="22" grpId="0"/>
      <p:bldP spid="23" grpId="0"/>
      <p:bldP spid="25" grpId="0"/>
      <p:bldP spid="27" grpId="0"/>
      <p:bldP spid="28" grpId="0"/>
      <p:bldP spid="29" grpId="0"/>
      <p:bldP spid="30" grpId="0"/>
      <p:bldP spid="17" grpId="0"/>
      <p:bldP spid="18" grpId="0"/>
      <p:bldP spid="2" grpId="0"/>
      <p:bldP spid="26" grpId="0"/>
      <p:bldP spid="31" grpId="0"/>
      <p:bldP spid="32" grpId="0"/>
      <p:bldP spid="33" grpId="0"/>
      <p:bldP spid="36" grpId="0"/>
      <p:bldP spid="37" grpId="0"/>
      <p:bldP spid="3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50323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derivative of trigonometric functions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855663" y="-1396003"/>
            <a:ext cx="2519759" cy="0"/>
          </a:xfrm>
          <a:prstGeom prst="line">
            <a:avLst/>
          </a:prstGeom>
          <a:noFill/>
          <a:ln w="28575">
            <a:solidFill>
              <a:srgbClr val="99CC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80661" y="91064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Calibri" panose="020F0502020204030204" pitchFamily="34" charset="0"/>
              </a:rPr>
              <a:t>Derivatives of sine, cosine and tangent functions</a:t>
            </a:r>
            <a:endParaRPr lang="en-US" sz="2400" baseline="30000" dirty="0">
              <a:cs typeface="Calibri" panose="020F0502020204030204" pitchFamily="34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223929" y="1605002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Sine function</a:t>
            </a:r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1625269" y="2078709"/>
            <a:ext cx="7333488" cy="45035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38" name="TextBox 37"/>
          <p:cNvSpPr txBox="1"/>
          <p:nvPr/>
        </p:nvSpPr>
        <p:spPr>
          <a:xfrm>
            <a:off x="1625270" y="2059291"/>
            <a:ext cx="7331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sin(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then  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223931" y="2868107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Cosine function</a:t>
            </a: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1625270" y="3314920"/>
            <a:ext cx="7331497" cy="44805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45" name="TextBox 44"/>
          <p:cNvSpPr txBox="1"/>
          <p:nvPr/>
        </p:nvSpPr>
        <p:spPr>
          <a:xfrm>
            <a:off x="1625270" y="3314920"/>
            <a:ext cx="6537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then 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23929" y="4023636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Tangent function</a:t>
            </a:r>
          </a:p>
        </p:txBody>
      </p:sp>
      <p:sp>
        <p:nvSpPr>
          <p:cNvPr id="48" name="Rectangle 14"/>
          <p:cNvSpPr>
            <a:spLocks noChangeArrowheads="1"/>
          </p:cNvSpPr>
          <p:nvPr/>
        </p:nvSpPr>
        <p:spPr bwMode="auto">
          <a:xfrm>
            <a:off x="1625268" y="4524236"/>
            <a:ext cx="7331497" cy="60972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25268" y="4470449"/>
                <a:ext cx="7331497" cy="663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tan(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   then 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4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where</a:t>
                </a:r>
                <a:r>
                  <a:rPr lang="en-GB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cos(</a:t>
                </a:r>
                <a:r>
                  <a:rPr lang="en-GB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≠ 0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268" y="4470449"/>
                <a:ext cx="7331497" cy="663515"/>
              </a:xfrm>
              <a:prstGeom prst="rect">
                <a:avLst/>
              </a:prstGeom>
              <a:blipFill>
                <a:blip r:embed="rId3"/>
                <a:stretch>
                  <a:fillRect l="-1331" b="-1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58C46261-AB17-4E82-82D6-B26735ABA27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3FD405E4-F519-4356-BBE4-96608BAF54C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74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animBg="1"/>
      <p:bldP spid="38" grpId="0"/>
      <p:bldP spid="39" grpId="0"/>
      <p:bldP spid="44" grpId="0" animBg="1"/>
      <p:bldP spid="45" grpId="0"/>
      <p:bldP spid="47" grpId="0"/>
      <p:bldP spid="48" grpId="0" animBg="1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2919169" y="3656635"/>
            <a:ext cx="3638392" cy="823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2919169" y="2255255"/>
            <a:ext cx="3638392" cy="823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5792" y="1059484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These integrals result directly from the derivatives of sine cosine and tangent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4341554" y="2476522"/>
                <a:ext cx="152016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i="1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1554" y="2476522"/>
                <a:ext cx="1520160" cy="4531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988733" y="2248109"/>
                <a:ext cx="1406603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733" y="2248109"/>
                <a:ext cx="1406603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2"/>
              <p:cNvSpPr txBox="1">
                <a:spLocks noChangeArrowheads="1"/>
              </p:cNvSpPr>
              <p:nvPr/>
            </p:nvSpPr>
            <p:spPr>
              <a:xfrm>
                <a:off x="384901" y="112542"/>
                <a:ext cx="8229600" cy="723167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5000" b="0" kern="120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GB" sz="3200" dirty="0">
                    <a:solidFill>
                      <a:srgbClr val="04617B"/>
                    </a:solidFill>
                  </a:rPr>
                  <a:t>Integrals of sine cosine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solidFill>
                              <a:srgbClr val="04617B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4617B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3200" i="1">
                                <a:solidFill>
                                  <a:srgbClr val="04617B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solidFill>
                                  <a:srgbClr val="04617B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3200" i="1">
                                <a:solidFill>
                                  <a:srgbClr val="04617B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solidFill>
                              <a:srgbClr val="04617B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3200" dirty="0">
                  <a:solidFill>
                    <a:srgbClr val="04617B"/>
                  </a:solidFill>
                </a:endParaRPr>
              </a:p>
            </p:txBody>
          </p:sp>
        </mc:Choice>
        <mc:Fallback xmlns="">
          <p:sp>
            <p:nvSpPr>
              <p:cNvPr id="11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01" y="112542"/>
                <a:ext cx="8229600" cy="723167"/>
              </a:xfrm>
              <a:prstGeom prst="rect">
                <a:avLst/>
              </a:prstGeom>
              <a:blipFill>
                <a:blip r:embed="rId5"/>
                <a:stretch>
                  <a:fillRect l="-2963" b="-19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>
                <a:spLocks noChangeArrowheads="1"/>
              </p:cNvSpPr>
              <p:nvPr/>
            </p:nvSpPr>
            <p:spPr bwMode="auto">
              <a:xfrm>
                <a:off x="5658125" y="2476522"/>
                <a:ext cx="73039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8125" y="2476522"/>
                <a:ext cx="730392" cy="4531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151011" y="3641165"/>
                <a:ext cx="144988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011" y="3641165"/>
                <a:ext cx="1449884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4600895" y="3872507"/>
                <a:ext cx="124764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i="1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0895" y="3872507"/>
                <a:ext cx="1247649" cy="4531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5719593" y="3872507"/>
                <a:ext cx="73039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19593" y="3872507"/>
                <a:ext cx="730392" cy="4531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A975D10A-600D-435A-8B8C-96B582182C76}"/>
              </a:ext>
            </a:extLst>
          </p:cNvPr>
          <p:cNvSpPr/>
          <p:nvPr/>
        </p:nvSpPr>
        <p:spPr>
          <a:xfrm>
            <a:off x="2919169" y="4920286"/>
            <a:ext cx="3638392" cy="823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771DEED-4BA1-4F90-AC45-18F95A9A2986}"/>
                  </a:ext>
                </a:extLst>
              </p:cNvPr>
              <p:cNvSpPr txBox="1"/>
              <p:nvPr/>
            </p:nvSpPr>
            <p:spPr>
              <a:xfrm>
                <a:off x="3080671" y="4904816"/>
                <a:ext cx="180741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240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771DEED-4BA1-4F90-AC45-18F95A9A2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671" y="4904816"/>
                <a:ext cx="1807418" cy="9687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F385D88-9309-4671-859E-032E895E10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5641" y="5136158"/>
                <a:ext cx="128451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US" sz="2400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i="1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F385D88-9309-4671-859E-032E895E10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55641" y="5136158"/>
                <a:ext cx="1284519" cy="4531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6BE1F70-A5C1-4E21-92F4-DE85DC6588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74339" y="5136158"/>
                <a:ext cx="73039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6BE1F70-A5C1-4E21-92F4-DE85DC6588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74339" y="5136158"/>
                <a:ext cx="730392" cy="4531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561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0" grpId="0" animBg="1"/>
      <p:bldP spid="19" grpId="0"/>
      <p:bldP spid="13" grpId="0"/>
      <p:bldP spid="28" grpId="0"/>
      <p:bldP spid="21" grpId="0"/>
      <p:bldP spid="22" grpId="0"/>
      <p:bldP spid="25" grpId="0"/>
      <p:bldP spid="12" grpId="0" animBg="1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1417614" y="1830311"/>
            <a:ext cx="3084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08898" y="1576781"/>
                <a:ext cx="162781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898" y="1576781"/>
                <a:ext cx="1627818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4039180" y="3393586"/>
                <a:ext cx="2545761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(−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9180" y="3393586"/>
                <a:ext cx="2545761" cy="453137"/>
              </a:xfrm>
              <a:prstGeom prst="rect">
                <a:avLst/>
              </a:prstGeom>
              <a:blipFill>
                <a:blip r:embed="rId4"/>
                <a:stretch>
                  <a:fillRect b="-2162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94197" y="2460273"/>
                <a:ext cx="194251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197" y="2460273"/>
                <a:ext cx="1942519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4101420" y="4027811"/>
                <a:ext cx="2289281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01420" y="4027811"/>
                <a:ext cx="2289281" cy="4531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7"/>
            <a:extLst>
              <a:ext uri="{FF2B5EF4-FFF2-40B4-BE49-F238E27FC236}">
                <a16:creationId xmlns:a16="http://schemas.microsoft.com/office/drawing/2014/main" id="{CB4F77C0-C2FA-47F1-978B-D59CA1F227E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7"/>
            <a:extLst>
              <a:ext uri="{FF2B5EF4-FFF2-40B4-BE49-F238E27FC236}">
                <a16:creationId xmlns:a16="http://schemas.microsoft.com/office/drawing/2014/main" id="{96DC62E0-6662-4EA6-96AD-86E9C2BBFE3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8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23907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239074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5631" y="2148640"/>
            <a:ext cx="3787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Rewrite using rational exponents</a:t>
            </a:r>
            <a:endParaRPr lang="en-GB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30178" y="1692511"/>
                <a:ext cx="246157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178" y="1692511"/>
                <a:ext cx="2461571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999811" y="4604302"/>
                <a:ext cx="1761957" cy="8295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811" y="4604302"/>
                <a:ext cx="1761957" cy="82952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7504885" y="1854197"/>
                <a:ext cx="147719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04885" y="1854197"/>
                <a:ext cx="1477199" cy="45313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278641" y="2375665"/>
                <a:ext cx="188115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641" y="2375665"/>
                <a:ext cx="1881156" cy="79361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889011" y="1922528"/>
            <a:ext cx="615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Let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049632" y="3180478"/>
                <a:ext cx="1932452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9632" y="3180478"/>
                <a:ext cx="1932452" cy="79361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1716554" y="2805169"/>
            <a:ext cx="14205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Substitute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43286" y="2611435"/>
                <a:ext cx="2481513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𝑑𝑢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286" y="2611435"/>
                <a:ext cx="2481513" cy="9687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43286" y="3635575"/>
                <a:ext cx="167500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286" y="3635575"/>
                <a:ext cx="1675009" cy="9687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1716554" y="3935272"/>
            <a:ext cx="11448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Simplify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043286" y="5454842"/>
                <a:ext cx="2433615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286" y="5454842"/>
                <a:ext cx="2433615" cy="78380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hlinkClick r:id="rId12"/>
            <a:extLst>
              <a:ext uri="{FF2B5EF4-FFF2-40B4-BE49-F238E27FC236}">
                <a16:creationId xmlns:a16="http://schemas.microsoft.com/office/drawing/2014/main" id="{5BCF1D32-61C3-4FAD-919B-D3272E444B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12"/>
            <a:extLst>
              <a:ext uri="{FF2B5EF4-FFF2-40B4-BE49-F238E27FC236}">
                <a16:creationId xmlns:a16="http://schemas.microsoft.com/office/drawing/2014/main" id="{FE5D73B6-4AB8-4D4E-BC48-25AF42C386D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1" grpId="0"/>
      <p:bldP spid="16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197733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240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977336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18055" y="2107396"/>
            <a:ext cx="1714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Rewrite</a:t>
            </a:r>
            <a:endParaRPr lang="en-GB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30178" y="1692511"/>
                <a:ext cx="197733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240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178" y="1692511"/>
                <a:ext cx="1977336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999810" y="4604302"/>
                <a:ext cx="2541467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240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US" sz="240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810" y="4604302"/>
                <a:ext cx="2541467" cy="7838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7504885" y="1854197"/>
                <a:ext cx="1214307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04885" y="1854197"/>
                <a:ext cx="1214307" cy="4531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278641" y="2375665"/>
                <a:ext cx="1208215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641" y="2375665"/>
                <a:ext cx="1208215" cy="7936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889011" y="1922528"/>
            <a:ext cx="615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Let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220498" y="3223826"/>
                <a:ext cx="1389035" cy="791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498" y="3223826"/>
                <a:ext cx="1389035" cy="79117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1718055" y="2945480"/>
            <a:ext cx="14205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Substitute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43286" y="2611435"/>
                <a:ext cx="24979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240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den>
                          </m:f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𝑑𝑢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286" y="2611435"/>
                <a:ext cx="2497992" cy="9687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43286" y="3635575"/>
                <a:ext cx="236603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240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286" y="3635575"/>
                <a:ext cx="2366032" cy="9687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1153269" y="3933596"/>
            <a:ext cx="28536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Moving out the constant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244237" y="5573029"/>
                <a:ext cx="221233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2400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237" y="5573029"/>
                <a:ext cx="2212336" cy="7838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hlinkClick r:id="rId12"/>
            <a:extLst>
              <a:ext uri="{FF2B5EF4-FFF2-40B4-BE49-F238E27FC236}">
                <a16:creationId xmlns:a16="http://schemas.microsoft.com/office/drawing/2014/main" id="{5BCF1D32-61C3-4FAD-919B-D3272E444B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12"/>
            <a:extLst>
              <a:ext uri="{FF2B5EF4-FFF2-40B4-BE49-F238E27FC236}">
                <a16:creationId xmlns:a16="http://schemas.microsoft.com/office/drawing/2014/main" id="{FE5D73B6-4AB8-4D4E-BC48-25AF42C386D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8607D8-7C47-48EE-BBA8-4A5F1308C7BA}"/>
                  </a:ext>
                </a:extLst>
              </p:cNvPr>
              <p:cNvSpPr txBox="1"/>
              <p:nvPr/>
            </p:nvSpPr>
            <p:spPr>
              <a:xfrm>
                <a:off x="5543740" y="50598"/>
                <a:ext cx="180741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24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8607D8-7C47-48EE-BBA8-4A5F1308C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740" y="50598"/>
                <a:ext cx="1807418" cy="96872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5E90F54-453E-4773-A6A3-A17BEBD0B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18710" y="281940"/>
                <a:ext cx="128451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US" sz="24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i="1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5E90F54-453E-4773-A6A3-A17BEBD0B6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18710" y="281940"/>
                <a:ext cx="1284519" cy="4531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035C50B3-7D8F-421D-A4C0-B64E6916B2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37408" y="281940"/>
                <a:ext cx="73039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035C50B3-7D8F-421D-A4C0-B64E6916B2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37408" y="281940"/>
                <a:ext cx="730392" cy="45313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7">
            <a:extLst>
              <a:ext uri="{FF2B5EF4-FFF2-40B4-BE49-F238E27FC236}">
                <a16:creationId xmlns:a16="http://schemas.microsoft.com/office/drawing/2014/main" id="{2744CB6C-2975-44CD-8CF6-02AA461A3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5896671"/>
            <a:ext cx="18455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Replacing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US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AE187CFB-257A-4116-9D1A-C4795415D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231" y="4926715"/>
            <a:ext cx="14334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Integrating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57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1" grpId="0"/>
      <p:bldP spid="16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19" grpId="0"/>
      <p:bldP spid="20" grpId="0"/>
      <p:bldP spid="26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73104821-6E52-4F44-83FD-8B9CCCF388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Definite integrals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2E5C706B-38CE-4275-995E-DAEE14D418E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D79C45C5-D857-415A-A5B7-B14EAF66E98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331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5631" y="2148640"/>
            <a:ext cx="3787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Rewrite the expression</a:t>
            </a:r>
            <a:endParaRPr lang="en-GB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71217" y="1827085"/>
                <a:ext cx="2692404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217" y="1827085"/>
                <a:ext cx="2692404" cy="9295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152650" y="4604302"/>
                <a:ext cx="1538626" cy="10186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</m:sSub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650" y="4604302"/>
                <a:ext cx="1538626" cy="101861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7504885" y="1854197"/>
                <a:ext cx="1433918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in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04885" y="1854197"/>
                <a:ext cx="1433918" cy="45313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278641" y="2375665"/>
                <a:ext cx="1695208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641" y="2375665"/>
                <a:ext cx="1695208" cy="79361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889011" y="1922528"/>
            <a:ext cx="6158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Let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1877919" y="3169280"/>
            <a:ext cx="14205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Substitute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281335" y="2853514"/>
                <a:ext cx="1186286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335" y="2853514"/>
                <a:ext cx="1186286" cy="92955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226249" y="3815111"/>
                <a:ext cx="1601272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249" y="3815111"/>
                <a:ext cx="1601272" cy="92955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1843953" y="4139853"/>
            <a:ext cx="11448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Simplify </a:t>
            </a:r>
            <a:endParaRPr lang="en-US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451913" y="5681484"/>
                <a:ext cx="93057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13" y="5681484"/>
                <a:ext cx="930576" cy="7838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6692327" y="3878248"/>
                <a:ext cx="1415003" cy="4999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in</m:t>
                          </m:r>
                        </m:fName>
                        <m:e>
                          <m:box>
                            <m:boxPr>
                              <m:ctrlPr>
                                <a:rPr lang="en-GB" sz="24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92327" y="3878248"/>
                <a:ext cx="1415003" cy="499945"/>
              </a:xfrm>
              <a:prstGeom prst="rect">
                <a:avLst/>
              </a:prstGeom>
              <a:blipFill rotWithShape="0">
                <a:blip r:embed="rId11"/>
                <a:stretch>
                  <a:fillRect b="-487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"/>
              <p:cNvSpPr txBox="1">
                <a:spLocks noChangeArrowheads="1"/>
              </p:cNvSpPr>
              <p:nvPr/>
            </p:nvSpPr>
            <p:spPr bwMode="auto">
              <a:xfrm>
                <a:off x="6838217" y="3315422"/>
                <a:ext cx="1848583" cy="4996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FF6600"/>
                    </a:solidFill>
                  </a:rPr>
                  <a:t>When </a:t>
                </a:r>
                <a:r>
                  <a:rPr lang="en-GB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</a:t>
                </a:r>
                <a:r>
                  <a:rPr lang="en-GB" sz="2400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40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400" dirty="0">
                    <a:solidFill>
                      <a:srgbClr val="FF6600"/>
                    </a:solidFill>
                  </a:rPr>
                  <a:t> </a:t>
                </a:r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8217" y="3315422"/>
                <a:ext cx="1848583" cy="499689"/>
              </a:xfrm>
              <a:prstGeom prst="rect">
                <a:avLst/>
              </a:prstGeom>
              <a:blipFill rotWithShape="0">
                <a:blip r:embed="rId12"/>
                <a:stretch>
                  <a:fillRect l="-5281" t="-9756" b="-2073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081733" y="3891034"/>
                <a:ext cx="595035" cy="497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4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400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1733" y="3891034"/>
                <a:ext cx="595035" cy="497637"/>
              </a:xfrm>
              <a:prstGeom prst="rect">
                <a:avLst/>
              </a:prstGeom>
              <a:blipFill rotWithShape="0">
                <a:blip r:embed="rId13"/>
                <a:stretch>
                  <a:fillRect l="-16495" t="-9756" b="-19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6865672" y="5035397"/>
                <a:ext cx="1390957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i="1" dirty="0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in</m:t>
                          </m:r>
                        </m:fName>
                        <m:e>
                          <m:box>
                            <m:boxPr>
                              <m:ctrlPr>
                                <a:rPr lang="en-GB" sz="24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a:rPr lang="en-US" sz="24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box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65672" y="5035397"/>
                <a:ext cx="1390957" cy="45313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7"/>
              <p:cNvSpPr txBox="1">
                <a:spLocks noChangeArrowheads="1"/>
              </p:cNvSpPr>
              <p:nvPr/>
            </p:nvSpPr>
            <p:spPr bwMode="auto">
              <a:xfrm>
                <a:off x="7011562" y="4472571"/>
                <a:ext cx="183896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FF6600"/>
                    </a:solidFill>
                  </a:rPr>
                  <a:t>When </a:t>
                </a:r>
                <a:r>
                  <a:rPr lang="en-GB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</a:t>
                </a:r>
                <a:r>
                  <a:rPr lang="en-GB" sz="2400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a:rPr lang="en-US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box>
                  </m:oMath>
                </a14:m>
                <a:r>
                  <a:rPr lang="en-GB" sz="2400" dirty="0">
                    <a:solidFill>
                      <a:srgbClr val="FF6600"/>
                    </a:solidFill>
                  </a:rPr>
                  <a:t> </a:t>
                </a:r>
                <a:endParaRPr lang="en-US" sz="2400" baseline="30000" dirty="0">
                  <a:solidFill>
                    <a:srgbClr val="FF66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11562" y="4472571"/>
                <a:ext cx="1838965" cy="461665"/>
              </a:xfrm>
              <a:prstGeom prst="rect">
                <a:avLst/>
              </a:prstGeom>
              <a:blipFill rotWithShape="0">
                <a:blip r:embed="rId15"/>
                <a:stretch>
                  <a:fillRect l="-4967" t="-10667" b="-32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8255078" y="5048183"/>
                <a:ext cx="61427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4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a:rPr lang="en-US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box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078" y="5048183"/>
                <a:ext cx="614271" cy="461665"/>
              </a:xfrm>
              <a:prstGeom prst="rect">
                <a:avLst/>
              </a:prstGeom>
              <a:blipFill rotWithShape="0">
                <a:blip r:embed="rId16"/>
                <a:stretch>
                  <a:fillRect l="-14851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336778" y="4593284"/>
                <a:ext cx="1916807" cy="10186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</m:sSub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778" y="4593284"/>
                <a:ext cx="1916807" cy="101861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152650" y="5544267"/>
                <a:ext cx="1113831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650" y="5544267"/>
                <a:ext cx="1113831" cy="922176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691276" y="5617235"/>
                <a:ext cx="1079655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276" y="5617235"/>
                <a:ext cx="1079655" cy="922176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79237" y="2953270"/>
                <a:ext cx="1208664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2953270"/>
                <a:ext cx="1208664" cy="829843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046541" y="5470144"/>
                <a:ext cx="941732" cy="995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541" y="5470144"/>
                <a:ext cx="941732" cy="995144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607900" y="5842553"/>
                <a:ext cx="8440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7900" y="5842553"/>
                <a:ext cx="844013" cy="461665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>
            <a:hlinkClick r:id="rId2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2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03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1" grpId="0"/>
      <p:bldP spid="16" grpId="0"/>
      <p:bldP spid="22" grpId="0"/>
      <p:bldP spid="23" grpId="0"/>
      <p:bldP spid="25" grpId="0"/>
      <p:bldP spid="27" grpId="0"/>
      <p:bldP spid="28" grpId="0"/>
      <p:bldP spid="29" grpId="0"/>
      <p:bldP spid="30" grpId="0"/>
      <p:bldP spid="17" grpId="0"/>
      <p:bldP spid="18" grpId="0"/>
      <p:bldP spid="2" grpId="0"/>
      <p:bldP spid="26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384371" cy="9295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Turn on the GDC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9AC25E-195A-4454-BAAC-9ED91466DD3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7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86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  <p:bldP spid="2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1186</TotalTime>
  <Words>683</Words>
  <Application>Microsoft Office PowerPoint</Application>
  <PresentationFormat>On-screen Show (4:3)</PresentationFormat>
  <Paragraphs>265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Integral of, sine x, cosine "x and"  1/cos^2⁡x </vt:lpstr>
      <vt:lpstr>The derivative of trigonometric functions</vt:lpstr>
      <vt:lpstr>PowerPoint Presentation</vt:lpstr>
      <vt:lpstr>PowerPoint Presentation</vt:lpstr>
      <vt:lpstr>PowerPoint Presentation</vt:lpstr>
      <vt:lpstr>PowerPoint Presentation</vt:lpstr>
      <vt:lpstr>Definite integrals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58</cp:revision>
  <dcterms:created xsi:type="dcterms:W3CDTF">2016-11-07T16:24:35Z</dcterms:created>
  <dcterms:modified xsi:type="dcterms:W3CDTF">2020-07-08T11:30:39Z</dcterms:modified>
</cp:coreProperties>
</file>