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3" r:id="rId3"/>
    <p:sldId id="264" r:id="rId4"/>
    <p:sldId id="265" r:id="rId5"/>
    <p:sldId id="266" r:id="rId6"/>
    <p:sldId id="271" r:id="rId7"/>
    <p:sldId id="300" r:id="rId8"/>
    <p:sldId id="301" r:id="rId9"/>
    <p:sldId id="270" r:id="rId10"/>
    <p:sldId id="302" r:id="rId11"/>
    <p:sldId id="303" r:id="rId12"/>
    <p:sldId id="304" r:id="rId13"/>
    <p:sldId id="305" r:id="rId14"/>
    <p:sldId id="308" r:id="rId15"/>
    <p:sldId id="306" r:id="rId16"/>
    <p:sldId id="307" r:id="rId17"/>
    <p:sldId id="29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7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0B8AC-CB57-4E3A-BFE1-D2E008EA5243}" type="datetimeFigureOut">
              <a:rPr lang="en-GB" smtClean="0"/>
              <a:pPr/>
              <a:t>08/07/2020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9DFC2-F24E-43F0-976A-6BB7EB248B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21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3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20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33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14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610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68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4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8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/>
              <a:pPr/>
              <a:t>5</a:t>
            </a:fld>
            <a:endParaRPr lang="en-GB"/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79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3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9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81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17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53544-B529-48FF-9D25-E7729C905604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6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9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7002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720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545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332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03580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1323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4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4370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8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23870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7/8/2020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487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24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hyperlink" Target="http://www.mathssupport.org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7.png"/><Relationship Id="rId14" Type="http://schemas.openxmlformats.org/officeDocument/2006/relationships/image" Target="../media/image5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0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5" Type="http://schemas.openxmlformats.org/officeDocument/2006/relationships/image" Target="../media/image6.png"/><Relationship Id="rId4" Type="http://schemas.openxmlformats.org/officeDocument/2006/relationships/image" Target="../media/image311.png"/><Relationship Id="rId9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13" Type="http://schemas.openxmlformats.org/officeDocument/2006/relationships/image" Target="../media/image190.png"/><Relationship Id="rId3" Type="http://schemas.openxmlformats.org/officeDocument/2006/relationships/image" Target="../media/image120.png"/><Relationship Id="rId7" Type="http://schemas.openxmlformats.org/officeDocument/2006/relationships/image" Target="../media/image420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6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2.png"/><Relationship Id="rId11" Type="http://schemas.openxmlformats.org/officeDocument/2006/relationships/image" Target="../media/image170.png"/><Relationship Id="rId15" Type="http://schemas.openxmlformats.org/officeDocument/2006/relationships/image" Target="../media/image10.png"/><Relationship Id="rId10" Type="http://schemas.openxmlformats.org/officeDocument/2006/relationships/image" Target="../media/image160.png"/><Relationship Id="rId4" Type="http://schemas.openxmlformats.org/officeDocument/2006/relationships/image" Target="../media/image130.png"/><Relationship Id="rId9" Type="http://schemas.openxmlformats.org/officeDocument/2006/relationships/image" Target="../media/image9.png"/><Relationship Id="rId14" Type="http://schemas.openxmlformats.org/officeDocument/2006/relationships/image" Target="../media/image20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630238" indent="-630238"/>
            <a:r>
              <a:rPr lang="en-US" dirty="0"/>
              <a:t>LO: To find the indefinite integral of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ℚ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en-US" dirty="0"/>
              <a:t>including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-1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and</a:t>
            </a:r>
            <a:r>
              <a:rPr 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300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630238"/>
            <a:r>
              <a:rPr lang="en-US" dirty="0"/>
              <a:t>Use the GDC to find the definite integral.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/>
              <a:t>Indefinite and definite integration of </a:t>
            </a:r>
            <a:r>
              <a:rPr lang="en-GB" sz="4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48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4800" dirty="0"/>
              <a:t> and </a:t>
            </a:r>
            <a:r>
              <a:rPr lang="en-GB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4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C253A4B-085E-4F2C-B74A-5EAA9173BDF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0B80391-0512-426E-B0EA-D7568BB557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6B9EF-A99F-495C-AD42-A10B2B6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409D-DDCE-413C-92AD-66CCD558DA33}" type="datetime3">
              <a:rPr lang="en-US" smtClean="0"/>
              <a:t>8 July 2020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73"/>
    </mc:Choice>
    <mc:Fallback xmlns="">
      <p:transition spd="slow" advTm="467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9AC25E-195A-4454-BAAC-9ED91466DD3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7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8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B7363-5198-4A4F-AC4C-1AA6D14449B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8C798E4-8570-470A-8001-78411AC7E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22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4C7F0D-0BE2-4F13-A6A7-DD0DAAEC1B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C08A1B-25A0-4E2B-940D-BFCEEB06A2D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212488" cy="42062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4B8F0B-1DDB-4877-A043-907DB9164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11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29FEB9-C53E-4A16-BDE1-611AA8BFEA8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3"/>
            <a:ext cx="2199730" cy="4206240"/>
          </a:xfrm>
          <a:prstGeom prst="rect">
            <a:avLst/>
          </a:prstGeom>
        </p:spPr>
      </p:pic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C4F993D-3D44-4D7E-872B-3FDC36E3121D}"/>
              </a:ext>
            </a:extLst>
          </p:cNvPr>
          <p:cNvSpPr/>
          <p:nvPr/>
        </p:nvSpPr>
        <p:spPr>
          <a:xfrm>
            <a:off x="648313" y="5203837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D22E760-5870-4E37-9482-288F8F29F846}"/>
              </a:ext>
            </a:extLst>
          </p:cNvPr>
          <p:cNvSpPr/>
          <p:nvPr/>
        </p:nvSpPr>
        <p:spPr>
          <a:xfrm>
            <a:off x="632623" y="4335593"/>
            <a:ext cx="289932" cy="169499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8" name="Rectangle: Rounded Corners 25">
            <a:extLst>
              <a:ext uri="{FF2B5EF4-FFF2-40B4-BE49-F238E27FC236}">
                <a16:creationId xmlns:a16="http://schemas.microsoft.com/office/drawing/2014/main" id="{CC7F4E88-4907-4F33-9EB3-C6F166205F50}"/>
              </a:ext>
            </a:extLst>
          </p:cNvPr>
          <p:cNvSpPr/>
          <p:nvPr/>
        </p:nvSpPr>
        <p:spPr>
          <a:xfrm flipV="1">
            <a:off x="632623" y="4581258"/>
            <a:ext cx="289932" cy="173736"/>
          </a:xfrm>
          <a:custGeom>
            <a:avLst/>
            <a:gdLst>
              <a:gd name="connsiteX0" fmla="*/ 0 w 285471"/>
              <a:gd name="connsiteY0" fmla="*/ 28250 h 169499"/>
              <a:gd name="connsiteX1" fmla="*/ 28250 w 285471"/>
              <a:gd name="connsiteY1" fmla="*/ 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5471"/>
              <a:gd name="connsiteY0" fmla="*/ 28250 h 169499"/>
              <a:gd name="connsiteX1" fmla="*/ 77316 w 285471"/>
              <a:gd name="connsiteY1" fmla="*/ 4460 h 169499"/>
              <a:gd name="connsiteX2" fmla="*/ 257221 w 285471"/>
              <a:gd name="connsiteY2" fmla="*/ 0 h 169499"/>
              <a:gd name="connsiteX3" fmla="*/ 285471 w 285471"/>
              <a:gd name="connsiteY3" fmla="*/ 28250 h 169499"/>
              <a:gd name="connsiteX4" fmla="*/ 285471 w 285471"/>
              <a:gd name="connsiteY4" fmla="*/ 141249 h 169499"/>
              <a:gd name="connsiteX5" fmla="*/ 257221 w 285471"/>
              <a:gd name="connsiteY5" fmla="*/ 169499 h 169499"/>
              <a:gd name="connsiteX6" fmla="*/ 28250 w 285471"/>
              <a:gd name="connsiteY6" fmla="*/ 169499 h 169499"/>
              <a:gd name="connsiteX7" fmla="*/ 0 w 285471"/>
              <a:gd name="connsiteY7" fmla="*/ 141249 h 169499"/>
              <a:gd name="connsiteX8" fmla="*/ 0 w 285471"/>
              <a:gd name="connsiteY8" fmla="*/ 28250 h 169499"/>
              <a:gd name="connsiteX0" fmla="*/ 0 w 289932"/>
              <a:gd name="connsiteY0" fmla="*/ 72855 h 169499"/>
              <a:gd name="connsiteX1" fmla="*/ 81777 w 289932"/>
              <a:gd name="connsiteY1" fmla="*/ 4460 h 169499"/>
              <a:gd name="connsiteX2" fmla="*/ 261682 w 289932"/>
              <a:gd name="connsiteY2" fmla="*/ 0 h 169499"/>
              <a:gd name="connsiteX3" fmla="*/ 289932 w 289932"/>
              <a:gd name="connsiteY3" fmla="*/ 28250 h 169499"/>
              <a:gd name="connsiteX4" fmla="*/ 289932 w 289932"/>
              <a:gd name="connsiteY4" fmla="*/ 141249 h 169499"/>
              <a:gd name="connsiteX5" fmla="*/ 261682 w 289932"/>
              <a:gd name="connsiteY5" fmla="*/ 169499 h 169499"/>
              <a:gd name="connsiteX6" fmla="*/ 32711 w 289932"/>
              <a:gd name="connsiteY6" fmla="*/ 169499 h 169499"/>
              <a:gd name="connsiteX7" fmla="*/ 4461 w 289932"/>
              <a:gd name="connsiteY7" fmla="*/ 141249 h 169499"/>
              <a:gd name="connsiteX8" fmla="*/ 0 w 289932"/>
              <a:gd name="connsiteY8" fmla="*/ 72855 h 1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932" h="169499">
                <a:moveTo>
                  <a:pt x="0" y="72855"/>
                </a:moveTo>
                <a:cubicBezTo>
                  <a:pt x="0" y="57253"/>
                  <a:pt x="66175" y="4460"/>
                  <a:pt x="81777" y="4460"/>
                </a:cubicBezTo>
                <a:cubicBezTo>
                  <a:pt x="158101" y="4460"/>
                  <a:pt x="185358" y="0"/>
                  <a:pt x="261682" y="0"/>
                </a:cubicBezTo>
                <a:cubicBezTo>
                  <a:pt x="277284" y="0"/>
                  <a:pt x="289932" y="12648"/>
                  <a:pt x="289932" y="28250"/>
                </a:cubicBezTo>
                <a:lnTo>
                  <a:pt x="289932" y="141249"/>
                </a:lnTo>
                <a:cubicBezTo>
                  <a:pt x="289932" y="156851"/>
                  <a:pt x="277284" y="169499"/>
                  <a:pt x="261682" y="169499"/>
                </a:cubicBezTo>
                <a:lnTo>
                  <a:pt x="32711" y="169499"/>
                </a:lnTo>
                <a:cubicBezTo>
                  <a:pt x="17109" y="169499"/>
                  <a:pt x="4461" y="156851"/>
                  <a:pt x="4461" y="141249"/>
                </a:cubicBezTo>
                <a:lnTo>
                  <a:pt x="0" y="72855"/>
                </a:lnTo>
                <a:close/>
              </a:path>
            </a:pathLst>
          </a:cu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 Box 7">
            <a:extLst>
              <a:ext uri="{FF2B5EF4-FFF2-40B4-BE49-F238E27FC236}">
                <a16:creationId xmlns:a16="http://schemas.microsoft.com/office/drawing/2014/main" id="{E159B6EC-79A5-411E-9C75-D48DBC8E4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46" y="3906931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16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5" grpId="0" animBg="1"/>
      <p:bldP spid="26" grpId="0" animBg="1"/>
      <p:bldP spid="33" grpId="0" animBg="1"/>
      <p:bldP spid="41" grpId="0"/>
      <p:bldP spid="42" grpId="0"/>
      <p:bldP spid="43" grpId="0"/>
      <p:bldP spid="44" grpId="0"/>
      <p:bldP spid="48" grpId="0" animBg="1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2DC3227-2A9F-4B44-B5DD-881724ACC4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4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4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E99B337-E45E-4CAA-B4B6-4F1390BB816A}"/>
              </a:ext>
            </a:extLst>
          </p:cNvPr>
          <p:cNvSpPr/>
          <p:nvPr/>
        </p:nvSpPr>
        <p:spPr>
          <a:xfrm>
            <a:off x="640308" y="5509547"/>
            <a:ext cx="338976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B96CD0E3-EAE0-46E9-8DF2-97A11CFBB43A}"/>
              </a:ext>
            </a:extLst>
          </p:cNvPr>
          <p:cNvSpPr/>
          <p:nvPr/>
        </p:nvSpPr>
        <p:spPr>
          <a:xfrm>
            <a:off x="1000828" y="5205411"/>
            <a:ext cx="338328" cy="210312"/>
          </a:xfrm>
          <a:prstGeom prst="roundRect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9" name="Text Box 7">
            <a:extLst>
              <a:ext uri="{FF2B5EF4-FFF2-40B4-BE49-F238E27FC236}">
                <a16:creationId xmlns:a16="http://schemas.microsoft.com/office/drawing/2014/main" id="{7C5B580C-496E-4005-88C5-8A445AEEB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587" y="3755508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3651B397-681A-4C20-AF82-FED6DC16E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617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391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/>
      <p:bldP spid="37" grpId="0"/>
      <p:bldP spid="46" grpId="0"/>
      <p:bldP spid="47" grpId="0"/>
      <p:bldP spid="49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DBAEFBA6-E89E-428D-9F33-06E79E482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648" y="4961145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F7B5E5-A260-4BF6-A8D0-B4CA86F4B60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p:sp>
        <p:nvSpPr>
          <p:cNvPr id="49" name="Text Box 7">
            <a:extLst>
              <a:ext uri="{FF2B5EF4-FFF2-40B4-BE49-F238E27FC236}">
                <a16:creationId xmlns:a16="http://schemas.microsoft.com/office/drawing/2014/main" id="{7D70D733-15C2-4A55-8680-B56F4A88D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0617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97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Evaluate the definite integral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>
                <a:solidFill>
                  <a:srgbClr val="04617B"/>
                </a:solidFill>
              </a:rPr>
              <a:t>Definite integrals using GDC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7068" y="1830195"/>
            <a:ext cx="2798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Turn on the GDC</a:t>
            </a:r>
            <a:endParaRPr lang="en-GB" sz="24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497068" y="235299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3989419" y="2343237"/>
            <a:ext cx="18181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Run-Matrix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6384138-3A18-40AF-BD4F-507282C628C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3"/>
            <a:extLst>
              <a:ext uri="{FF2B5EF4-FFF2-40B4-BE49-F238E27FC236}">
                <a16:creationId xmlns:a16="http://schemas.microsoft.com/office/drawing/2014/main" id="{AE6C82DA-1117-4FC6-9E1F-9BCC4ADE632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4A0F637B-0CC8-4A97-B9B7-4EF85712D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2885553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FA6AAADE-F2EC-4C41-920F-A4FE37684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2875795"/>
            <a:ext cx="112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</a:rPr>
              <a:t>MATH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D3E6EB02-FCBC-48F4-B550-F320132D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444971"/>
            <a:ext cx="559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F6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5" name="Text Box 7">
            <a:extLst>
              <a:ext uri="{FF2B5EF4-FFF2-40B4-BE49-F238E27FC236}">
                <a16:creationId xmlns:a16="http://schemas.microsoft.com/office/drawing/2014/main" id="{C6CB51BD-92DB-464C-AF15-B888049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435213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6" name="Text Box 7">
            <a:extLst>
              <a:ext uri="{FF2B5EF4-FFF2-40B4-BE49-F238E27FC236}">
                <a16:creationId xmlns:a16="http://schemas.microsoft.com/office/drawing/2014/main" id="{8DDEFB0C-224C-47C7-BFFC-1B6611A5A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3950669"/>
            <a:ext cx="51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F1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2E8E226E-3412-4A00-81D2-CF27B7A8A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419" y="3940911"/>
            <a:ext cx="7617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∫dx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ABA4DFC0-C686-4511-A000-F3B7160E5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068" y="4422092"/>
            <a:ext cx="122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Type in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/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D4E9660-78E3-41D8-B93E-C3ED47F2E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51112" cy="8333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7">
            <a:extLst>
              <a:ext uri="{FF2B5EF4-FFF2-40B4-BE49-F238E27FC236}">
                <a16:creationId xmlns:a16="http://schemas.microsoft.com/office/drawing/2014/main" id="{2D1E77F8-3774-4F69-A5E6-48728911E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361" y="4952330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8A726245-4FAF-42B6-9CFA-4B754DEF0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6651" y="4938589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19297D3-ABC7-46FB-81BC-5A98177F15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7106" y="4614449"/>
            <a:ext cx="296876" cy="177941"/>
          </a:xfrm>
          <a:prstGeom prst="rect">
            <a:avLst/>
          </a:prstGeom>
        </p:spPr>
      </p:pic>
      <p:sp>
        <p:nvSpPr>
          <p:cNvPr id="41" name="Text Box 7">
            <a:extLst>
              <a:ext uri="{FF2B5EF4-FFF2-40B4-BE49-F238E27FC236}">
                <a16:creationId xmlns:a16="http://schemas.microsoft.com/office/drawing/2014/main" id="{2982F8F6-2B40-4617-A39F-552BF079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638" y="4445398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endParaRPr lang="en-US" sz="2400" i="1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BC72E4B0-6B49-4232-A8AB-999742DE3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618" y="4437294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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3" name="Text Box 7">
            <a:extLst>
              <a:ext uri="{FF2B5EF4-FFF2-40B4-BE49-F238E27FC236}">
                <a16:creationId xmlns:a16="http://schemas.microsoft.com/office/drawing/2014/main" id="{7F670BC3-C819-48E0-A457-9FC36F0FC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666" y="4476924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4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4" name="Text Box 7">
            <a:extLst>
              <a:ext uri="{FF2B5EF4-FFF2-40B4-BE49-F238E27FC236}">
                <a16:creationId xmlns:a16="http://schemas.microsoft.com/office/drawing/2014/main" id="{1202D433-2F7E-4A85-8A42-D8CF227C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8136" y="4490665"/>
            <a:ext cx="3225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1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5" name="Text Box 7">
            <a:extLst>
              <a:ext uri="{FF2B5EF4-FFF2-40B4-BE49-F238E27FC236}">
                <a16:creationId xmlns:a16="http://schemas.microsoft.com/office/drawing/2014/main" id="{DBAEFBA6-E89E-428D-9F33-06E79E482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6648" y="4961145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EXE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CB1EB92F-C487-48E6-ADFF-DCDEA8F52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6400" y="4952923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5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B320F3F3-636C-4F5F-9C69-9F6527A15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690" y="4939182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sp>
        <p:nvSpPr>
          <p:cNvPr id="48" name="Text Box 7">
            <a:extLst>
              <a:ext uri="{FF2B5EF4-FFF2-40B4-BE49-F238E27FC236}">
                <a16:creationId xmlns:a16="http://schemas.microsoft.com/office/drawing/2014/main" id="{FC1E042A-B9FA-4F4B-B1C4-FC01E7F78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3294" y="495233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+mn-lt"/>
                <a:sym typeface="Webdings" panose="05030102010509060703" pitchFamily="18" charset="2"/>
              </a:rPr>
              <a:t>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0B1C75-7093-46CE-B2FA-6E8C9F907DA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56" y="1883664"/>
            <a:ext cx="2199730" cy="420624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D0EC40-79B0-4FFE-8BF8-4BCF04CE7087}"/>
                  </a:ext>
                </a:extLst>
              </p:cNvPr>
              <p:cNvSpPr txBox="1"/>
              <p:nvPr/>
            </p:nvSpPr>
            <p:spPr>
              <a:xfrm>
                <a:off x="3823529" y="5475300"/>
                <a:ext cx="1251112" cy="8333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box>
                            <m:box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box>
                        </m:sup>
                        <m:e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D0EC40-79B0-4FFE-8BF8-4BCF04CE70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529" y="5475300"/>
                <a:ext cx="1251112" cy="8333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0A5ED66-7DCC-49BD-91F6-49CDBA59BAE1}"/>
                  </a:ext>
                </a:extLst>
              </p:cNvPr>
              <p:cNvSpPr/>
              <p:nvPr/>
            </p:nvSpPr>
            <p:spPr>
              <a:xfrm>
                <a:off x="5116651" y="5617345"/>
                <a:ext cx="131850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=0.402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0A5ED66-7DCC-49BD-91F6-49CDBA59BA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651" y="5617345"/>
                <a:ext cx="1318502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Box 7">
            <a:extLst>
              <a:ext uri="{FF2B5EF4-FFF2-40B4-BE49-F238E27FC236}">
                <a16:creationId xmlns:a16="http://schemas.microsoft.com/office/drawing/2014/main" id="{9DC4BB6C-CA9F-46C4-B29F-2100329CA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9848" y="5661152"/>
            <a:ext cx="792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  <a:latin typeface="+mn-lt"/>
              </a:rPr>
              <a:t>3sf</a:t>
            </a:r>
            <a:endParaRPr lang="en-US" sz="2400" baseline="30000" dirty="0">
              <a:solidFill>
                <a:srgbClr val="FF66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221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177709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500" dirty="0"/>
              <a:t>Rules to find the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226369"/>
                <a:ext cx="1084464" cy="9687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764704"/>
            <a:ext cx="2066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Power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>
                <a:spLocks noChangeArrowheads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1226369"/>
                <a:ext cx="3614323" cy="7923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656761"/>
                <a:ext cx="911595" cy="9687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57200" y="2195096"/>
            <a:ext cx="2530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2399" y="2901409"/>
                <a:ext cx="1519839" cy="4531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870136"/>
                <a:ext cx="1519840" cy="9687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85192" y="3408471"/>
            <a:ext cx="3466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Constant multiple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57147" y="3870136"/>
                <a:ext cx="2039469" cy="10610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98" y="5205917"/>
                <a:ext cx="2338076" cy="9687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61206" y="4744252"/>
            <a:ext cx="39354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Sum or difference rule</a:t>
            </a:r>
            <a:endParaRPr lang="en-US" sz="2400" b="1" dirty="0">
              <a:solidFill>
                <a:srgbClr val="FF66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222" y="5159751"/>
                <a:ext cx="3445622" cy="10610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hlinkClick r:id="rId11"/>
            <a:extLst>
              <a:ext uri="{FF2B5EF4-FFF2-40B4-BE49-F238E27FC236}">
                <a16:creationId xmlns:a16="http://schemas.microsoft.com/office/drawing/2014/main" id="{8F8D4CD6-DAB0-4487-ADE5-F36EF4A22C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11"/>
            <a:extLst>
              <a:ext uri="{FF2B5EF4-FFF2-40B4-BE49-F238E27FC236}">
                <a16:creationId xmlns:a16="http://schemas.microsoft.com/office/drawing/2014/main" id="{06513794-8E6B-4464-AE97-A504CFA81C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774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5"/>
    </mc:Choice>
    <mc:Fallback xmlns="">
      <p:transition spd="slow" advTm="51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3687" y="215139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Indefinite integrals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35750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power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9867" y="2012489"/>
                <a:ext cx="2173352" cy="79239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69588" y="2881294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823" y="3760954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50824" y="4315016"/>
            <a:ext cx="40479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084464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005" y="1412869"/>
                <a:ext cx="1084464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89812" y="1412869"/>
                <a:ext cx="3614323" cy="7923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565514"/>
                <a:ext cx="868123" cy="9687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217" y="4144709"/>
                <a:ext cx="911595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1024" y="4389357"/>
                <a:ext cx="1519839" cy="45313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49936" y="5472727"/>
                <a:ext cx="1519839" cy="45313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2483" y="492677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The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i="1" dirty="0" err="1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tells you that the variable of integration is </a:t>
            </a:r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3" name="Rectangle 22">
            <a:hlinkClick r:id="rId13"/>
            <a:extLst>
              <a:ext uri="{FF2B5EF4-FFF2-40B4-BE49-F238E27FC236}">
                <a16:creationId xmlns:a16="http://schemas.microsoft.com/office/drawing/2014/main" id="{E21C35EF-BE3F-4EDA-A260-FF52CF2C62E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13"/>
            <a:extLst>
              <a:ext uri="{FF2B5EF4-FFF2-40B4-BE49-F238E27FC236}">
                <a16:creationId xmlns:a16="http://schemas.microsoft.com/office/drawing/2014/main" id="{B8569BF6-C8EA-45E1-B271-FD04912BD4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292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2"/>
    </mc:Choice>
    <mc:Fallback xmlns="">
      <p:transition spd="slow" advTm="46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1" grpId="0"/>
      <p:bldP spid="22" grpId="0"/>
      <p:bldP spid="14" grpId="0"/>
      <p:bldP spid="15" grpId="0"/>
      <p:bldP spid="16" grpId="0"/>
      <p:bldP spid="17" grpId="0"/>
      <p:bldP spid="18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multiple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2400" baseline="30000" dirty="0">
                              <a:solidFill>
                                <a:srgbClr val="010078"/>
                              </a:solidFill>
                              <a:latin typeface="Times New Roman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852936"/>
                <a:ext cx="3100208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4145135"/>
                <a:ext cx="1658723" cy="7848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1234505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0232" y="2035641"/>
                <a:ext cx="1745093" cy="106106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>
            <a:extLst>
              <a:ext uri="{FF2B5EF4-FFF2-40B4-BE49-F238E27FC236}">
                <a16:creationId xmlns:a16="http://schemas.microsoft.com/office/drawing/2014/main" id="{CF246CF3-74BD-4A89-8518-A8F0DE32386E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14" name="Rectangle 13">
            <a:hlinkClick r:id="rId10"/>
            <a:extLst>
              <a:ext uri="{FF2B5EF4-FFF2-40B4-BE49-F238E27FC236}">
                <a16:creationId xmlns:a16="http://schemas.microsoft.com/office/drawing/2014/main" id="{47D00881-DE57-4EF5-9CF1-CD5CD519E3A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10"/>
            <a:extLst>
              <a:ext uri="{FF2B5EF4-FFF2-40B4-BE49-F238E27FC236}">
                <a16:creationId xmlns:a16="http://schemas.microsoft.com/office/drawing/2014/main" id="{EC217FE8-7128-4920-AE29-BE5A923CFDB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605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9"/>
    </mc:Choice>
    <mc:Fallback xmlns="">
      <p:transition spd="slow" advTm="22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3" grpId="0"/>
      <p:bldP spid="24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48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sum or difference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29133" y="4418193"/>
                <a:ext cx="2502352" cy="92217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6955" y="5569612"/>
                <a:ext cx="324544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+2)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2765309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2400" i="1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</m:nary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41290" y="2622572"/>
                <a:ext cx="4413901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)±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975" y="1959937"/>
                <a:ext cx="1756763" cy="72654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>
                <a:spLocks noChangeArrowheads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11812" y="1926960"/>
                <a:ext cx="2634824" cy="818879"/>
              </a:xfrm>
              <a:prstGeom prst="rect">
                <a:avLst/>
              </a:prstGeom>
              <a:blipFill>
                <a:blip r:embed="rId9"/>
                <a:stretch>
                  <a:fillRect r="-23843" b="-74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07415" y="3496053"/>
                <a:ext cx="1748940" cy="10610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8607" y="3528123"/>
                <a:ext cx="1663468" cy="106106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586" y="3514328"/>
                <a:ext cx="1388137" cy="106106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50699" y="3670715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constant multiple rule</a:t>
            </a:r>
            <a:endParaRPr lang="en-GB" sz="1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d>
                        <m:dPr>
                          <m:ctrlPr>
                            <a:rPr lang="en-GB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400" b="0" i="1" dirty="0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 dirty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5149" y="4429321"/>
                <a:ext cx="2502352" cy="92217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405" y="4659576"/>
                <a:ext cx="1423275" cy="46166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150699" y="4592891"/>
            <a:ext cx="29844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Applying the power rule and constant rule</a:t>
            </a:r>
            <a:endParaRPr lang="en-GB" sz="1800" dirty="0">
              <a:latin typeface="+mn-lt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ACC4AEDF-9018-49C5-9575-01225F046377}"/>
              </a:ext>
            </a:extLst>
          </p:cNvPr>
          <p:cNvSpPr txBox="1">
            <a:spLocks noChangeArrowheads="1"/>
          </p:cNvSpPr>
          <p:nvPr/>
        </p:nvSpPr>
        <p:spPr>
          <a:xfrm>
            <a:off x="293687" y="215139"/>
            <a:ext cx="8229600" cy="431800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/>
              <a:t>Indefinite integrals</a:t>
            </a:r>
            <a:endParaRPr lang="en-GB" sz="2800" dirty="0"/>
          </a:p>
        </p:txBody>
      </p:sp>
      <p:sp>
        <p:nvSpPr>
          <p:cNvPr id="24" name="Rectangle 23">
            <a:hlinkClick r:id="rId15"/>
            <a:extLst>
              <a:ext uri="{FF2B5EF4-FFF2-40B4-BE49-F238E27FC236}">
                <a16:creationId xmlns:a16="http://schemas.microsoft.com/office/drawing/2014/main" id="{2E956701-4947-4781-B77D-D5AFD0DC209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15"/>
            <a:extLst>
              <a:ext uri="{FF2B5EF4-FFF2-40B4-BE49-F238E27FC236}">
                <a16:creationId xmlns:a16="http://schemas.microsoft.com/office/drawing/2014/main" id="{F47E6CE7-D088-4308-B14A-B8A39F36927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817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0"/>
    </mc:Choice>
    <mc:Fallback xmlns="">
      <p:transition spd="slow" advTm="49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5639" grpId="0"/>
      <p:bldP spid="19" grpId="0"/>
      <p:bldP spid="20" grpId="0"/>
      <p:bldP spid="27" grpId="0"/>
      <p:bldP spid="11" grpId="0"/>
      <p:bldP spid="12" grpId="0"/>
      <p:bldP spid="14" grpId="0"/>
      <p:bldP spid="15" grpId="0"/>
      <p:bldP spid="2" grpId="0"/>
      <p:bldP spid="16" grpId="0"/>
      <p:bldP spid="17" grpId="0"/>
      <p:bldP spid="18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149" y="3923195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4" y="9255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More on indefinite integrals</a:t>
            </a:r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765457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319519"/>
            <a:ext cx="5086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If we try to apply the power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4150260" y="4136535"/>
                <a:ext cx="159357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0260" y="4136535"/>
                <a:ext cx="1593577" cy="4531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54659" y="1880321"/>
            <a:ext cx="83587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We can see that the rule does not work when </a:t>
            </a:r>
            <a:r>
              <a:rPr lang="en-GB" sz="2400" i="1" dirty="0">
                <a:solidFill>
                  <a:srgbClr val="010078"/>
                </a:solidFill>
                <a:cs typeface="Times New Roman" panose="02020603050405020304" pitchFamily="18" charset="0"/>
              </a:rPr>
              <a:t>n</a:t>
            </a:r>
            <a:r>
              <a:rPr lang="en-GB" sz="2400" dirty="0">
                <a:solidFill>
                  <a:srgbClr val="010078"/>
                </a:solidFill>
                <a:cs typeface="Times New Roman" panose="02020603050405020304" pitchFamily="18" charset="0"/>
              </a:rPr>
              <a:t> = -1 </a:t>
            </a:r>
            <a:r>
              <a:rPr lang="en-GB" sz="2400" dirty="0">
                <a:solidFill>
                  <a:srgbClr val="010078"/>
                </a:solidFill>
                <a:latin typeface="+mn-lt"/>
              </a:rPr>
              <a:t>because it would result in dividing by 0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2043149" y="2763031"/>
            <a:ext cx="3291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So what is               ? 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529014"/>
                <a:ext cx="1228092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529014"/>
                <a:ext cx="1228092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85811" y="1196307"/>
                <a:ext cx="905696" cy="8073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0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11" y="1196307"/>
                <a:ext cx="905696" cy="80733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5952897" y="1196307"/>
                <a:ext cx="3053720" cy="6756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sSup>
                        <m:sSupPr>
                          <m:ctrlPr>
                            <a:rPr lang="en-GB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 dirty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0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52897" y="1196307"/>
                <a:ext cx="3053720" cy="6756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31015" y="3923195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015" y="3923195"/>
                <a:ext cx="965777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18956" y="2580204"/>
                <a:ext cx="1228093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8956" y="2580204"/>
                <a:ext cx="1228093" cy="96872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153647" y="3298922"/>
                <a:ext cx="8358709" cy="631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We have seen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𝑑𝑥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10078"/>
                        </a:solidFill>
                        <a:latin typeface="+mn-lt"/>
                      </a:rPr>
                      <m:t>(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ln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)= </m:t>
                        </m:r>
                        <m:f>
                          <m:f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= </m:t>
                        </m:r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−1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 for </a:t>
                </a:r>
                <a:r>
                  <a:rPr lang="en-GB" sz="2400" i="1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78"/>
                    </a:solidFill>
                    <a:cs typeface="Times New Roman" panose="02020603050405020304" pitchFamily="18" charset="0"/>
                  </a:rPr>
                  <a:t> &gt; 0</a:t>
                </a:r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, so</a:t>
                </a:r>
                <a:endParaRPr lang="en-GB" sz="2400" i="1" dirty="0">
                  <a:solidFill>
                    <a:srgbClr val="010078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7" y="3298922"/>
                <a:ext cx="8358709" cy="631198"/>
              </a:xfrm>
              <a:prstGeom prst="rect">
                <a:avLst/>
              </a:prstGeom>
              <a:blipFill>
                <a:blip r:embed="rId9"/>
                <a:stretch>
                  <a:fillRect l="-1094" b="-865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17043" y="4132270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>
                <a:solidFill>
                  <a:srgbClr val="010078"/>
                </a:solidFill>
              </a:rPr>
              <a:t> 0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2794149" y="5800241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510579" y="6013581"/>
                <a:ext cx="14423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0579" y="6013581"/>
                <a:ext cx="1442318" cy="45313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93508" y="5800241"/>
                <a:ext cx="10693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08" y="5800241"/>
                <a:ext cx="1069395" cy="9687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153646" y="4954049"/>
                <a:ext cx="8358709" cy="639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We also have seen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𝑑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78"/>
                                </a:solidFill>
                                <a:latin typeface="+mn-lt"/>
                              </a:rPr>
                              <m:t>𝑥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10078"/>
                        </a:solidFill>
                        <a:latin typeface="+mn-lt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10078"/>
                            </a:solidFill>
                            <a:latin typeface="+mn-lt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010078"/>
                    </a:solidFill>
                    <a:latin typeface="+mn-lt"/>
                  </a:rPr>
                  <a:t>, so</a:t>
                </a:r>
                <a:endParaRPr lang="en-GB" sz="2400" i="1" dirty="0">
                  <a:solidFill>
                    <a:srgbClr val="010078"/>
                  </a:solidFill>
                  <a:latin typeface="+mn-lt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6" y="4954049"/>
                <a:ext cx="8358709" cy="639278"/>
              </a:xfrm>
              <a:prstGeom prst="rect">
                <a:avLst/>
              </a:prstGeom>
              <a:blipFill>
                <a:blip r:embed="rId12"/>
                <a:stretch>
                  <a:fillRect l="-1094" b="-761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hlinkClick r:id="rId13"/>
            <a:extLst>
              <a:ext uri="{FF2B5EF4-FFF2-40B4-BE49-F238E27FC236}">
                <a16:creationId xmlns:a16="http://schemas.microsoft.com/office/drawing/2014/main" id="{198338C0-F493-44C4-BF89-6D4F751B566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3"/>
            <a:extLst>
              <a:ext uri="{FF2B5EF4-FFF2-40B4-BE49-F238E27FC236}">
                <a16:creationId xmlns:a16="http://schemas.microsoft.com/office/drawing/2014/main" id="{C9835E6B-21EB-4197-BD3C-DCE0E250C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19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65639" grpId="0"/>
      <p:bldP spid="20" grpId="0"/>
      <p:bldP spid="21" grpId="0"/>
      <p:bldP spid="22" grpId="0"/>
      <p:bldP spid="14" grpId="0"/>
      <p:bldP spid="15" grpId="0"/>
      <p:bldP spid="16" grpId="0"/>
      <p:bldP spid="17" grpId="0"/>
      <p:bldP spid="26" grpId="0"/>
      <p:bldP spid="3" grpId="0"/>
      <p:bldP spid="23" grpId="0" animBg="1"/>
      <p:bldP spid="24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4149" y="1623754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2075"/>
            <a:ext cx="8229600" cy="431800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More on indefinite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>
                <a:spLocks noChangeArrowheads="1"/>
              </p:cNvSpPr>
              <p:nvPr/>
            </p:nvSpPr>
            <p:spPr bwMode="auto">
              <a:xfrm>
                <a:off x="4150260" y="1837094"/>
                <a:ext cx="1593577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0260" y="1837094"/>
                <a:ext cx="1593577" cy="4531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31015" y="1623754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015" y="1623754"/>
                <a:ext cx="965777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153647" y="999481"/>
                <a:ext cx="8358709" cy="6258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rgbClr val="FF6600"/>
                    </a:solidFill>
                    <a:latin typeface="+mn-lt"/>
                  </a:rPr>
                  <a:t>Integral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en-GB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7" y="999481"/>
                <a:ext cx="8358709" cy="625812"/>
              </a:xfrm>
              <a:prstGeom prst="rect">
                <a:avLst/>
              </a:prstGeom>
              <a:blipFill>
                <a:blip r:embed="rId5"/>
                <a:stretch>
                  <a:fillRect l="-1094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17043" y="1832829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GB" sz="2400" dirty="0">
                <a:solidFill>
                  <a:srgbClr val="010078"/>
                </a:solidFill>
              </a:rPr>
              <a:t> </a:t>
            </a:r>
            <a:r>
              <a:rPr lang="en-GB" sz="2400" dirty="0">
                <a:solidFill>
                  <a:srgbClr val="01007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>
                <a:solidFill>
                  <a:srgbClr val="010078"/>
                </a:solidFill>
              </a:rPr>
              <a:t> 0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2794149" y="3151178"/>
            <a:ext cx="3741121" cy="9687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4510579" y="3364518"/>
                <a:ext cx="1442318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0579" y="3364518"/>
                <a:ext cx="1442318" cy="45313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93508" y="3151178"/>
                <a:ext cx="1069395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508" y="3151178"/>
                <a:ext cx="1069395" cy="9687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153646" y="2654608"/>
                <a:ext cx="835870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rgbClr val="FF6600"/>
                    </a:solidFill>
                    <a:latin typeface="+mn-lt"/>
                  </a:rPr>
                  <a:t>Integral of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6600"/>
                        </a:solidFill>
                        <a:latin typeface="+mn-lt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</m:oMath>
                </a14:m>
                <a:endParaRPr lang="en-GB" sz="2400" b="1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646" y="2654608"/>
                <a:ext cx="8358709" cy="461665"/>
              </a:xfrm>
              <a:prstGeom prst="rect">
                <a:avLst/>
              </a:prstGeom>
              <a:blipFill>
                <a:blip r:embed="rId8"/>
                <a:stretch>
                  <a:fillRect l="-1094" t="-9211" b="-3026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84B85BDE-DE7F-4DD3-A507-9E4B0EA1DC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9"/>
            <a:extLst>
              <a:ext uri="{FF2B5EF4-FFF2-40B4-BE49-F238E27FC236}">
                <a16:creationId xmlns:a16="http://schemas.microsoft.com/office/drawing/2014/main" id="{DDC24761-8703-4C13-8652-BC22AD1CA1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/>
      <p:bldP spid="16" grpId="0"/>
      <p:bldP spid="26" grpId="0"/>
      <p:bldP spid="3" grpId="0"/>
      <p:bldP spid="23" grpId="0" animBg="1"/>
      <p:bldP spid="24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35138" y="5827035"/>
            <a:ext cx="1785834" cy="8058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032012" y="3000157"/>
            <a:ext cx="2673104" cy="4531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5635" name="Text Box 3"/>
          <p:cNvSpPr txBox="1">
            <a:spLocks noChangeArrowheads="1"/>
          </p:cNvSpPr>
          <p:nvPr/>
        </p:nvSpPr>
        <p:spPr bwMode="auto">
          <a:xfrm>
            <a:off x="250824" y="10747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p:sp>
        <p:nvSpPr>
          <p:cNvPr id="965639" name="Text Box 7"/>
          <p:cNvSpPr txBox="1">
            <a:spLocks noChangeArrowheads="1"/>
          </p:cNvSpPr>
          <p:nvPr/>
        </p:nvSpPr>
        <p:spPr bwMode="auto">
          <a:xfrm>
            <a:off x="250825" y="1628800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multiple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4032012" y="3000157"/>
                <a:ext cx="2673104" cy="453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func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2012" y="3000157"/>
                <a:ext cx="2673104" cy="4531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79237" y="838295"/>
                <a:ext cx="965777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237" y="838295"/>
                <a:ext cx="965777" cy="9687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564" y="1453325"/>
                <a:ext cx="1519840" cy="9687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>
                <a:spLocks noChangeArrowheads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8127" y="1453325"/>
                <a:ext cx="2039469" cy="10610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>
                <a:spLocks noChangeArrowheads="1"/>
              </p:cNvSpPr>
              <p:nvPr/>
            </p:nvSpPr>
            <p:spPr bwMode="auto">
              <a:xfrm>
                <a:off x="4032012" y="2182862"/>
                <a:ext cx="1646285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32012" y="2182862"/>
                <a:ext cx="1646285" cy="10610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260648"/>
            <a:ext cx="8229600" cy="432048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>
                <a:solidFill>
                  <a:srgbClr val="04617B"/>
                </a:solidFill>
              </a:rPr>
              <a:t>Indefinite integrals</a:t>
            </a:r>
            <a:endParaRPr lang="en-GB" sz="2800" dirty="0">
              <a:solidFill>
                <a:srgbClr val="04617B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50824" y="2775217"/>
                <a:ext cx="3190780" cy="9951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+mn-lt"/>
                  </a:rPr>
                  <a:t>Using the fact that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+mn-lt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GB" i="1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m:t>𝑥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0000"/>
                            </a:solidFill>
                            <a:latin typeface="+mn-lt"/>
                          </a:rPr>
                          <m:t>𝑑𝑥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+mn-lt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m:t>ln</m:t>
                            </m:r>
                          </m:fName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+mn-lt"/>
                              </a:rPr>
                              <m:t>𝑥</m:t>
                            </m:r>
                          </m:e>
                        </m:func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+mn-lt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+mn-lt"/>
                          </a:rPr>
                          <m:t>𝐶</m:t>
                        </m:r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+mn-lt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GB" i="1" dirty="0" smtClean="0">
                            <a:solidFill>
                              <a:srgbClr val="FF0000"/>
                            </a:solidFill>
                            <a:cs typeface="Times New Roman" panose="020206030504050203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GB" dirty="0" smtClean="0">
                            <a:solidFill>
                              <a:srgbClr val="FF0000"/>
                            </a:solidFill>
                            <a:cs typeface="Times New Roman" panose="02020603050405020304" pitchFamily="18" charset="0"/>
                          </a:rPr>
                          <m:t> &gt; 0 </m:t>
                        </m:r>
                      </m:e>
                    </m:nary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+mn-lt"/>
                  </a:rPr>
                  <a:t> 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24" y="2775217"/>
                <a:ext cx="3190780" cy="995144"/>
              </a:xfrm>
              <a:prstGeom prst="rect">
                <a:avLst/>
              </a:prstGeom>
              <a:blipFill>
                <a:blip r:embed="rId9"/>
                <a:stretch>
                  <a:fillRect l="-2863" t="-49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99882" y="3772138"/>
            <a:ext cx="83587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Find the indefinite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8295" y="3535695"/>
                <a:ext cx="1036438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10078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295" y="3535695"/>
                <a:ext cx="1036438" cy="9687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250825" y="4420916"/>
            <a:ext cx="5186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78"/>
                </a:solidFill>
                <a:latin typeface="+mn-lt"/>
              </a:rPr>
              <a:t>Applying the constant multiple rule</a:t>
            </a:r>
            <a:endParaRPr lang="en-US" sz="2400" dirty="0">
              <a:solidFill>
                <a:srgbClr val="010078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68564" y="4245441"/>
                <a:ext cx="1519840" cy="9687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𝑘𝑓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2400" dirty="0">
                  <a:solidFill>
                    <a:srgbClr val="010078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564" y="4245441"/>
                <a:ext cx="1519840" cy="9687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>
                <a:spLocks noChangeArrowheads="1"/>
              </p:cNvSpPr>
              <p:nvPr/>
            </p:nvSpPr>
            <p:spPr bwMode="auto">
              <a:xfrm>
                <a:off x="6898127" y="4245441"/>
                <a:ext cx="203946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8127" y="4245441"/>
                <a:ext cx="2039469" cy="106106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>
                <a:spLocks noChangeArrowheads="1"/>
              </p:cNvSpPr>
              <p:nvPr/>
            </p:nvSpPr>
            <p:spPr bwMode="auto">
              <a:xfrm>
                <a:off x="4125287" y="4908652"/>
                <a:ext cx="1665649" cy="10610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10078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5287" y="4908652"/>
                <a:ext cx="1665649" cy="106106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>
                <a:spLocks noChangeArrowheads="1"/>
              </p:cNvSpPr>
              <p:nvPr/>
            </p:nvSpPr>
            <p:spPr bwMode="auto">
              <a:xfrm>
                <a:off x="4235138" y="5849119"/>
                <a:ext cx="1622752" cy="7838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dirty="0" smtClean="0">
                              <a:solidFill>
                                <a:srgbClr val="010078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dirty="0" smtClean="0">
                          <a:solidFill>
                            <a:srgbClr val="010078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400" baseline="30000" dirty="0">
                  <a:solidFill>
                    <a:srgbClr val="010078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35138" y="5849119"/>
                <a:ext cx="1622752" cy="78380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457200" y="5849119"/>
                <a:ext cx="2984404" cy="705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</a:rPr>
                  <a:t>Using the fact that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m:rPr>
                            <m:nor/>
                          </m:rPr>
                          <a:rPr lang="en-US" baseline="30000" dirty="0">
                            <a:solidFill>
                              <a:srgbClr val="FF0000"/>
                            </a:solidFill>
                            <a:latin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849119"/>
                <a:ext cx="2984404" cy="705899"/>
              </a:xfrm>
              <a:prstGeom prst="rect">
                <a:avLst/>
              </a:prstGeom>
              <a:blipFill>
                <a:blip r:embed="rId15"/>
                <a:stretch>
                  <a:fillRect l="-14490" t="-53043" b="-17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hlinkClick r:id="rId16"/>
            <a:extLst>
              <a:ext uri="{FF2B5EF4-FFF2-40B4-BE49-F238E27FC236}">
                <a16:creationId xmlns:a16="http://schemas.microsoft.com/office/drawing/2014/main" id="{252B31E4-B203-4B81-A23F-C42A5D2014F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6"/>
            <a:extLst>
              <a:ext uri="{FF2B5EF4-FFF2-40B4-BE49-F238E27FC236}">
                <a16:creationId xmlns:a16="http://schemas.microsoft.com/office/drawing/2014/main" id="{E34759BE-D798-4A21-AE40-AFFC88818C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3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965639" grpId="0"/>
      <p:bldP spid="19" grpId="0"/>
      <p:bldP spid="23" grpId="0"/>
      <p:bldP spid="24" grpId="0"/>
      <p:bldP spid="27" grpId="0"/>
      <p:bldP spid="12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73104821-6E52-4F44-83FD-8B9CCCF388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Definite integrals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2E5C706B-38CE-4275-995E-DAEE14D418E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79C45C5-D857-415A-A5B7-B14EAF66E98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311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0.4|0.7|0.4|0.4|0.2|0.4|0.2|0.3|0.2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3|0.2|0.1|0.4|0.3|0.4|0.5|0.3|0.4|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0.2|0.3|0.2|0.3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2|0.3|0.5|0.3|0.5|0.2|0.4|0.2|0.5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2919</TotalTime>
  <Words>638</Words>
  <Application>Microsoft Office PowerPoint</Application>
  <PresentationFormat>On-screen Show (4:3)</PresentationFormat>
  <Paragraphs>233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Cambria Math</vt:lpstr>
      <vt:lpstr>Comic Sans MS</vt:lpstr>
      <vt:lpstr>Times New Roman</vt:lpstr>
      <vt:lpstr>Wingdings 2</vt:lpstr>
      <vt:lpstr>Theme1</vt:lpstr>
      <vt:lpstr>Indefinite and definite integration of xn and ex</vt:lpstr>
      <vt:lpstr>PowerPoint Presentation</vt:lpstr>
      <vt:lpstr>Indefinite integrals</vt:lpstr>
      <vt:lpstr>PowerPoint Presentation</vt:lpstr>
      <vt:lpstr>PowerPoint Presentation</vt:lpstr>
      <vt:lpstr>More on indefinite integrals</vt:lpstr>
      <vt:lpstr>More on indefinite integrals</vt:lpstr>
      <vt:lpstr>PowerPoint Presentation</vt:lpstr>
      <vt:lpstr>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Reversing the process of differentiation</dc:title>
  <dc:creator>Mathssupport</dc:creator>
  <cp:lastModifiedBy>Orlando Hurtado</cp:lastModifiedBy>
  <cp:revision>52</cp:revision>
  <dcterms:created xsi:type="dcterms:W3CDTF">2013-01-22T04:39:08Z</dcterms:created>
  <dcterms:modified xsi:type="dcterms:W3CDTF">2020-07-08T13:51:43Z</dcterms:modified>
</cp:coreProperties>
</file>