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63" r:id="rId3"/>
    <p:sldId id="264" r:id="rId4"/>
    <p:sldId id="265" r:id="rId5"/>
    <p:sldId id="266" r:id="rId6"/>
    <p:sldId id="271" r:id="rId7"/>
    <p:sldId id="300" r:id="rId8"/>
    <p:sldId id="301" r:id="rId9"/>
    <p:sldId id="270" r:id="rId10"/>
    <p:sldId id="302" r:id="rId11"/>
    <p:sldId id="303" r:id="rId12"/>
    <p:sldId id="304" r:id="rId13"/>
    <p:sldId id="305" r:id="rId14"/>
    <p:sldId id="308" r:id="rId15"/>
    <p:sldId id="306" r:id="rId16"/>
    <p:sldId id="307" r:id="rId17"/>
    <p:sldId id="298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078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5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0B8AC-CB57-4E3A-BFE1-D2E008EA5243}" type="datetimeFigureOut">
              <a:rPr lang="en-GB" smtClean="0"/>
              <a:pPr/>
              <a:t>08/07/2020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9DFC2-F24E-43F0-976A-6BB7EB248B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213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/>
              <a:pPr/>
              <a:t>3</a:t>
            </a:fld>
            <a:endParaRPr lang="en-GB"/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205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2334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14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610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15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5681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0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/>
              <a:pPr/>
              <a:t>4</a:t>
            </a:fld>
            <a:endParaRPr lang="en-GB"/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689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/>
              <a:pPr/>
              <a:t>5</a:t>
            </a:fld>
            <a:endParaRPr lang="en-GB"/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8793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23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235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389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818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174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12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691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47C9B81F-C347-4BEF-BFDF-29C42F48304A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887002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37206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05450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43322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5035804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13232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24390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43705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4587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23885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238707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7/8/2020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34870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hyperlink" Target="http://www.mathssupport.org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1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1.png"/><Relationship Id="rId4" Type="http://schemas.openxmlformats.org/officeDocument/2006/relationships/hyperlink" Target="http://www.mathssupport.org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7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4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7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24.png"/><Relationship Id="rId11" Type="http://schemas.openxmlformats.org/officeDocument/2006/relationships/hyperlink" Target="http://www.mathssupport.org/" TargetMode="External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hyperlink" Target="http://www.mathssupport.org/" TargetMode="External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10" Type="http://schemas.openxmlformats.org/officeDocument/2006/relationships/hyperlink" Target="http://www.mathssupport.org/" TargetMode="External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53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7.png"/><Relationship Id="rId12" Type="http://schemas.openxmlformats.org/officeDocument/2006/relationships/image" Target="../media/image5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5" Type="http://schemas.openxmlformats.org/officeDocument/2006/relationships/image" Target="../media/image45.png"/><Relationship Id="rId15" Type="http://schemas.openxmlformats.org/officeDocument/2006/relationships/hyperlink" Target="http://www.mathssupport.org/" TargetMode="External"/><Relationship Id="rId10" Type="http://schemas.openxmlformats.org/officeDocument/2006/relationships/image" Target="../media/image50.png"/><Relationship Id="rId4" Type="http://schemas.openxmlformats.org/officeDocument/2006/relationships/image" Target="../media/image44.png"/><Relationship Id="rId9" Type="http://schemas.openxmlformats.org/officeDocument/2006/relationships/image" Target="../media/image7.png"/><Relationship Id="rId14" Type="http://schemas.openxmlformats.org/officeDocument/2006/relationships/image" Target="../media/image5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hyperlink" Target="http://www.mathssupport.org/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0.png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0.png"/><Relationship Id="rId5" Type="http://schemas.openxmlformats.org/officeDocument/2006/relationships/image" Target="../media/image410.png"/><Relationship Id="rId10" Type="http://schemas.openxmlformats.org/officeDocument/2006/relationships/image" Target="../media/image90.png"/><Relationship Id="rId4" Type="http://schemas.openxmlformats.org/officeDocument/2006/relationships/image" Target="../media/image310.png"/><Relationship Id="rId9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10.png"/><Relationship Id="rId7" Type="http://schemas.openxmlformats.org/officeDocument/2006/relationships/image" Target="../media/image6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0.png"/><Relationship Id="rId5" Type="http://schemas.openxmlformats.org/officeDocument/2006/relationships/image" Target="../media/image6.png"/><Relationship Id="rId4" Type="http://schemas.openxmlformats.org/officeDocument/2006/relationships/image" Target="../media/image311.png"/><Relationship Id="rId9" Type="http://schemas.openxmlformats.org/officeDocument/2006/relationships/hyperlink" Target="http://www.mathssupport.org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13" Type="http://schemas.openxmlformats.org/officeDocument/2006/relationships/image" Target="../media/image190.png"/><Relationship Id="rId3" Type="http://schemas.openxmlformats.org/officeDocument/2006/relationships/image" Target="../media/image120.png"/><Relationship Id="rId7" Type="http://schemas.openxmlformats.org/officeDocument/2006/relationships/image" Target="../media/image420.png"/><Relationship Id="rId12" Type="http://schemas.openxmlformats.org/officeDocument/2006/relationships/image" Target="../media/image180.png"/><Relationship Id="rId2" Type="http://schemas.openxmlformats.org/officeDocument/2006/relationships/notesSlide" Target="../notesSlides/notesSlide6.xml"/><Relationship Id="rId16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2.png"/><Relationship Id="rId11" Type="http://schemas.openxmlformats.org/officeDocument/2006/relationships/image" Target="../media/image170.png"/><Relationship Id="rId15" Type="http://schemas.openxmlformats.org/officeDocument/2006/relationships/image" Target="../media/image10.png"/><Relationship Id="rId10" Type="http://schemas.openxmlformats.org/officeDocument/2006/relationships/image" Target="../media/image160.png"/><Relationship Id="rId4" Type="http://schemas.openxmlformats.org/officeDocument/2006/relationships/image" Target="../media/image130.png"/><Relationship Id="rId9" Type="http://schemas.openxmlformats.org/officeDocument/2006/relationships/image" Target="../media/image9.png"/><Relationship Id="rId14" Type="http://schemas.openxmlformats.org/officeDocument/2006/relationships/image" Target="../media/image20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630238" indent="-630238"/>
            <a:r>
              <a:rPr lang="en-US" dirty="0"/>
              <a:t>LO: To find the indefinite integral of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/>
              <a:t> where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/>
              <a:t> </a:t>
            </a:r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∈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ℚ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dirty="0"/>
              <a:t>including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 -1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>
                <a:ea typeface="Cambria Math" panose="02040503050406030204" pitchFamily="18" charset="0"/>
                <a:cs typeface="Times New Roman" panose="02020603050405020304" pitchFamily="18" charset="0"/>
              </a:rPr>
              <a:t>and</a:t>
            </a:r>
            <a:r>
              <a:rPr lang="en-US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e</a:t>
            </a:r>
            <a:r>
              <a:rPr lang="en-US" i="1" baseline="300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pPr marL="630238"/>
            <a:r>
              <a:rPr lang="en-US" dirty="0"/>
              <a:t>Use the GDC to find the definite integral.</a:t>
            </a:r>
            <a:endParaRPr lang="en-GB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4800" dirty="0"/>
              <a:t>Indefinite and definite integration of </a:t>
            </a:r>
            <a:r>
              <a:rPr lang="en-GB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48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sz="4800" dirty="0"/>
              <a:t> and </a:t>
            </a:r>
            <a:r>
              <a:rPr lang="en-GB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sz="4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9C253A4B-085E-4F2C-B74A-5EAA9173BDF4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60B80391-0512-426E-B0EA-D7568BB55772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D96B9EF-A99F-495C-AD42-A10B2B6DE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A409D-DDCE-413C-92AD-66CCD558DA33}" type="datetime3">
              <a:rPr lang="en-US" smtClean="0"/>
              <a:t>8 July 2020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73"/>
    </mc:Choice>
    <mc:Fallback xmlns="">
      <p:transition spd="slow" advTm="4673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Evaluate the definite integral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4479237" y="838295"/>
                <a:ext cx="1251112" cy="8333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box>
                            <m:box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box>
                        </m:sup>
                        <m:e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838295"/>
                <a:ext cx="1251112" cy="8333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Definite integrals using GDC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97068" y="1830195"/>
            <a:ext cx="27987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GB" sz="24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497068" y="2352995"/>
            <a:ext cx="322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3989419" y="2343237"/>
            <a:ext cx="18181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Run-Matrix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9" name="Rectangle 38">
            <a:hlinkClick r:id="rId4"/>
            <a:extLst>
              <a:ext uri="{FF2B5EF4-FFF2-40B4-BE49-F238E27FC236}">
                <a16:creationId xmlns:a16="http://schemas.microsoft.com/office/drawing/2014/main" id="{26384138-3A18-40AF-BD4F-507282C628C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4"/>
            <a:extLst>
              <a:ext uri="{FF2B5EF4-FFF2-40B4-BE49-F238E27FC236}">
                <a16:creationId xmlns:a16="http://schemas.microsoft.com/office/drawing/2014/main" id="{AE6C82DA-1117-4FC6-9E1F-9BCC4ADE63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9AC25E-195A-4454-BAAC-9ED91466DD3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8056" y="1883664"/>
            <a:ext cx="2212487" cy="420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865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5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Evaluate the definite integral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Definite integrals using GDC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97068" y="1830195"/>
            <a:ext cx="27987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GB" sz="24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497068" y="2352995"/>
            <a:ext cx="322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3989419" y="2343237"/>
            <a:ext cx="18181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Run-Matrix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9" name="Rectangle 38">
            <a:hlinkClick r:id="rId3"/>
            <a:extLst>
              <a:ext uri="{FF2B5EF4-FFF2-40B4-BE49-F238E27FC236}">
                <a16:creationId xmlns:a16="http://schemas.microsoft.com/office/drawing/2014/main" id="{26384138-3A18-40AF-BD4F-507282C628C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3"/>
            <a:extLst>
              <a:ext uri="{FF2B5EF4-FFF2-40B4-BE49-F238E27FC236}">
                <a16:creationId xmlns:a16="http://schemas.microsoft.com/office/drawing/2014/main" id="{AE6C82DA-1117-4FC6-9E1F-9BCC4ADE63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CB7363-5198-4A4F-AC4C-1AA6D14449B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8056" y="1883664"/>
            <a:ext cx="2212488" cy="4206240"/>
          </a:xfrm>
          <a:prstGeom prst="rect">
            <a:avLst/>
          </a:prstGeom>
        </p:spPr>
      </p:pic>
      <p:sp>
        <p:nvSpPr>
          <p:cNvPr id="21" name="Text Box 7">
            <a:extLst>
              <a:ext uri="{FF2B5EF4-FFF2-40B4-BE49-F238E27FC236}">
                <a16:creationId xmlns:a16="http://schemas.microsoft.com/office/drawing/2014/main" id="{4A0F637B-0CC8-4A97-B9B7-4EF85712D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2885553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F4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4" name="Text Box 7">
            <a:extLst>
              <a:ext uri="{FF2B5EF4-FFF2-40B4-BE49-F238E27FC236}">
                <a16:creationId xmlns:a16="http://schemas.microsoft.com/office/drawing/2014/main" id="{FA6AAADE-F2EC-4C41-920F-A4FE37684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2875795"/>
            <a:ext cx="1127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MATH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8C798E4-8570-470A-8001-78411AC7E8B1}"/>
                  </a:ext>
                </a:extLst>
              </p:cNvPr>
              <p:cNvSpPr txBox="1"/>
              <p:nvPr/>
            </p:nvSpPr>
            <p:spPr>
              <a:xfrm>
                <a:off x="4479237" y="838295"/>
                <a:ext cx="1251112" cy="8333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box>
                            <m:box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box>
                        </m:sup>
                        <m:e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8C798E4-8570-470A-8001-78411AC7E8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838295"/>
                <a:ext cx="1251112" cy="83337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922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Evaluate the definite integral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Definite integrals using GDC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97068" y="1830195"/>
            <a:ext cx="27987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GB" sz="24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497068" y="2352995"/>
            <a:ext cx="322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3989419" y="2343237"/>
            <a:ext cx="18181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Run-Matrix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9" name="Rectangle 38">
            <a:hlinkClick r:id="rId3"/>
            <a:extLst>
              <a:ext uri="{FF2B5EF4-FFF2-40B4-BE49-F238E27FC236}">
                <a16:creationId xmlns:a16="http://schemas.microsoft.com/office/drawing/2014/main" id="{26384138-3A18-40AF-BD4F-507282C628C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3"/>
            <a:extLst>
              <a:ext uri="{FF2B5EF4-FFF2-40B4-BE49-F238E27FC236}">
                <a16:creationId xmlns:a16="http://schemas.microsoft.com/office/drawing/2014/main" id="{AE6C82DA-1117-4FC6-9E1F-9BCC4ADE63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 Box 7">
            <a:extLst>
              <a:ext uri="{FF2B5EF4-FFF2-40B4-BE49-F238E27FC236}">
                <a16:creationId xmlns:a16="http://schemas.microsoft.com/office/drawing/2014/main" id="{4A0F637B-0CC8-4A97-B9B7-4EF85712D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2885553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F4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4" name="Text Box 7">
            <a:extLst>
              <a:ext uri="{FF2B5EF4-FFF2-40B4-BE49-F238E27FC236}">
                <a16:creationId xmlns:a16="http://schemas.microsoft.com/office/drawing/2014/main" id="{FA6AAADE-F2EC-4C41-920F-A4FE37684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2875795"/>
            <a:ext cx="1127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MATH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B4C7F0D-0BE2-4F13-A6A7-DD0DAAEC1BF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8056" y="1883664"/>
            <a:ext cx="2212488" cy="4206240"/>
          </a:xfrm>
          <a:prstGeom prst="rect">
            <a:avLst/>
          </a:prstGeom>
        </p:spPr>
      </p:pic>
      <p:sp>
        <p:nvSpPr>
          <p:cNvPr id="14" name="Text Box 7">
            <a:extLst>
              <a:ext uri="{FF2B5EF4-FFF2-40B4-BE49-F238E27FC236}">
                <a16:creationId xmlns:a16="http://schemas.microsoft.com/office/drawing/2014/main" id="{D3E6EB02-FCBC-48F4-B550-F320132D7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3444971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F6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5" name="Text Box 7">
            <a:extLst>
              <a:ext uri="{FF2B5EF4-FFF2-40B4-BE49-F238E27FC236}">
                <a16:creationId xmlns:a16="http://schemas.microsoft.com/office/drawing/2014/main" id="{C6CB51BD-92DB-464C-AF15-B8880497D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3435213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6" name="Text Box 7">
            <a:extLst>
              <a:ext uri="{FF2B5EF4-FFF2-40B4-BE49-F238E27FC236}">
                <a16:creationId xmlns:a16="http://schemas.microsoft.com/office/drawing/2014/main" id="{8DDEFB0C-224C-47C7-BFFC-1B6611A5A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3950669"/>
            <a:ext cx="5100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F1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7" name="Text Box 7">
            <a:extLst>
              <a:ext uri="{FF2B5EF4-FFF2-40B4-BE49-F238E27FC236}">
                <a16:creationId xmlns:a16="http://schemas.microsoft.com/office/drawing/2014/main" id="{2E8E226E-3412-4A00-81D2-CF27B7A8A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3940911"/>
            <a:ext cx="7617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∫dx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C08A1B-25A0-4E2B-940D-BFCEEB06A2D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8056" y="1883664"/>
            <a:ext cx="2212488" cy="420624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74B8F0B-1DDB-4877-A043-907DB9164E0A}"/>
                  </a:ext>
                </a:extLst>
              </p:cNvPr>
              <p:cNvSpPr txBox="1"/>
              <p:nvPr/>
            </p:nvSpPr>
            <p:spPr>
              <a:xfrm>
                <a:off x="4479237" y="838295"/>
                <a:ext cx="1251112" cy="8333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box>
                            <m:box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box>
                        </m:sup>
                        <m:e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74B8F0B-1DDB-4877-A043-907DB9164E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838295"/>
                <a:ext cx="1251112" cy="83337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111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Evaluate the definite integral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Definite integrals using GDC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97068" y="1830195"/>
            <a:ext cx="27987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GB" sz="24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497068" y="2352995"/>
            <a:ext cx="322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3989419" y="2343237"/>
            <a:ext cx="18181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Run-Matrix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9" name="Rectangle 38">
            <a:hlinkClick r:id="rId3"/>
            <a:extLst>
              <a:ext uri="{FF2B5EF4-FFF2-40B4-BE49-F238E27FC236}">
                <a16:creationId xmlns:a16="http://schemas.microsoft.com/office/drawing/2014/main" id="{26384138-3A18-40AF-BD4F-507282C628C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3"/>
            <a:extLst>
              <a:ext uri="{FF2B5EF4-FFF2-40B4-BE49-F238E27FC236}">
                <a16:creationId xmlns:a16="http://schemas.microsoft.com/office/drawing/2014/main" id="{AE6C82DA-1117-4FC6-9E1F-9BCC4ADE63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 Box 7">
            <a:extLst>
              <a:ext uri="{FF2B5EF4-FFF2-40B4-BE49-F238E27FC236}">
                <a16:creationId xmlns:a16="http://schemas.microsoft.com/office/drawing/2014/main" id="{4A0F637B-0CC8-4A97-B9B7-4EF85712D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2885553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F4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4" name="Text Box 7">
            <a:extLst>
              <a:ext uri="{FF2B5EF4-FFF2-40B4-BE49-F238E27FC236}">
                <a16:creationId xmlns:a16="http://schemas.microsoft.com/office/drawing/2014/main" id="{FA6AAADE-F2EC-4C41-920F-A4FE37684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2875795"/>
            <a:ext cx="1127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MATH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D3E6EB02-FCBC-48F4-B550-F320132D7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3444971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F6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5" name="Text Box 7">
            <a:extLst>
              <a:ext uri="{FF2B5EF4-FFF2-40B4-BE49-F238E27FC236}">
                <a16:creationId xmlns:a16="http://schemas.microsoft.com/office/drawing/2014/main" id="{C6CB51BD-92DB-464C-AF15-B8880497D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3435213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6" name="Text Box 7">
            <a:extLst>
              <a:ext uri="{FF2B5EF4-FFF2-40B4-BE49-F238E27FC236}">
                <a16:creationId xmlns:a16="http://schemas.microsoft.com/office/drawing/2014/main" id="{8DDEFB0C-224C-47C7-BFFC-1B6611A5A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3950669"/>
            <a:ext cx="5100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F1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7" name="Text Box 7">
            <a:extLst>
              <a:ext uri="{FF2B5EF4-FFF2-40B4-BE49-F238E27FC236}">
                <a16:creationId xmlns:a16="http://schemas.microsoft.com/office/drawing/2014/main" id="{2E8E226E-3412-4A00-81D2-CF27B7A8A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3940911"/>
            <a:ext cx="7617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∫dx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29FEB9-C53E-4A16-BDE1-611AA8BFEA8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8056" y="1883663"/>
            <a:ext cx="2199730" cy="4206240"/>
          </a:xfrm>
          <a:prstGeom prst="rect">
            <a:avLst/>
          </a:prstGeom>
        </p:spPr>
      </p:pic>
      <p:sp>
        <p:nvSpPr>
          <p:cNvPr id="19" name="Text Box 7">
            <a:extLst>
              <a:ext uri="{FF2B5EF4-FFF2-40B4-BE49-F238E27FC236}">
                <a16:creationId xmlns:a16="http://schemas.microsoft.com/office/drawing/2014/main" id="{ABA4DFC0-C686-4511-A000-F3B7160E5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4422092"/>
            <a:ext cx="12282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Type in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C4F993D-3D44-4D7E-872B-3FDC36E3121D}"/>
              </a:ext>
            </a:extLst>
          </p:cNvPr>
          <p:cNvSpPr/>
          <p:nvPr/>
        </p:nvSpPr>
        <p:spPr>
          <a:xfrm>
            <a:off x="648313" y="5203837"/>
            <a:ext cx="338328" cy="210312"/>
          </a:xfrm>
          <a:prstGeom prst="round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3D22E760-5870-4E37-9482-288F8F29F846}"/>
              </a:ext>
            </a:extLst>
          </p:cNvPr>
          <p:cNvSpPr/>
          <p:nvPr/>
        </p:nvSpPr>
        <p:spPr>
          <a:xfrm>
            <a:off x="632623" y="4335593"/>
            <a:ext cx="289932" cy="169499"/>
          </a:xfrm>
          <a:custGeom>
            <a:avLst/>
            <a:gdLst>
              <a:gd name="connsiteX0" fmla="*/ 0 w 285471"/>
              <a:gd name="connsiteY0" fmla="*/ 28250 h 169499"/>
              <a:gd name="connsiteX1" fmla="*/ 28250 w 285471"/>
              <a:gd name="connsiteY1" fmla="*/ 0 h 169499"/>
              <a:gd name="connsiteX2" fmla="*/ 257221 w 285471"/>
              <a:gd name="connsiteY2" fmla="*/ 0 h 169499"/>
              <a:gd name="connsiteX3" fmla="*/ 285471 w 285471"/>
              <a:gd name="connsiteY3" fmla="*/ 28250 h 169499"/>
              <a:gd name="connsiteX4" fmla="*/ 285471 w 285471"/>
              <a:gd name="connsiteY4" fmla="*/ 141249 h 169499"/>
              <a:gd name="connsiteX5" fmla="*/ 257221 w 285471"/>
              <a:gd name="connsiteY5" fmla="*/ 169499 h 169499"/>
              <a:gd name="connsiteX6" fmla="*/ 28250 w 285471"/>
              <a:gd name="connsiteY6" fmla="*/ 169499 h 169499"/>
              <a:gd name="connsiteX7" fmla="*/ 0 w 285471"/>
              <a:gd name="connsiteY7" fmla="*/ 141249 h 169499"/>
              <a:gd name="connsiteX8" fmla="*/ 0 w 285471"/>
              <a:gd name="connsiteY8" fmla="*/ 28250 h 169499"/>
              <a:gd name="connsiteX0" fmla="*/ 0 w 285471"/>
              <a:gd name="connsiteY0" fmla="*/ 28250 h 169499"/>
              <a:gd name="connsiteX1" fmla="*/ 77316 w 285471"/>
              <a:gd name="connsiteY1" fmla="*/ 4460 h 169499"/>
              <a:gd name="connsiteX2" fmla="*/ 257221 w 285471"/>
              <a:gd name="connsiteY2" fmla="*/ 0 h 169499"/>
              <a:gd name="connsiteX3" fmla="*/ 285471 w 285471"/>
              <a:gd name="connsiteY3" fmla="*/ 28250 h 169499"/>
              <a:gd name="connsiteX4" fmla="*/ 285471 w 285471"/>
              <a:gd name="connsiteY4" fmla="*/ 141249 h 169499"/>
              <a:gd name="connsiteX5" fmla="*/ 257221 w 285471"/>
              <a:gd name="connsiteY5" fmla="*/ 169499 h 169499"/>
              <a:gd name="connsiteX6" fmla="*/ 28250 w 285471"/>
              <a:gd name="connsiteY6" fmla="*/ 169499 h 169499"/>
              <a:gd name="connsiteX7" fmla="*/ 0 w 285471"/>
              <a:gd name="connsiteY7" fmla="*/ 141249 h 169499"/>
              <a:gd name="connsiteX8" fmla="*/ 0 w 285471"/>
              <a:gd name="connsiteY8" fmla="*/ 28250 h 169499"/>
              <a:gd name="connsiteX0" fmla="*/ 0 w 289932"/>
              <a:gd name="connsiteY0" fmla="*/ 72855 h 169499"/>
              <a:gd name="connsiteX1" fmla="*/ 81777 w 289932"/>
              <a:gd name="connsiteY1" fmla="*/ 4460 h 169499"/>
              <a:gd name="connsiteX2" fmla="*/ 261682 w 289932"/>
              <a:gd name="connsiteY2" fmla="*/ 0 h 169499"/>
              <a:gd name="connsiteX3" fmla="*/ 289932 w 289932"/>
              <a:gd name="connsiteY3" fmla="*/ 28250 h 169499"/>
              <a:gd name="connsiteX4" fmla="*/ 289932 w 289932"/>
              <a:gd name="connsiteY4" fmla="*/ 141249 h 169499"/>
              <a:gd name="connsiteX5" fmla="*/ 261682 w 289932"/>
              <a:gd name="connsiteY5" fmla="*/ 169499 h 169499"/>
              <a:gd name="connsiteX6" fmla="*/ 32711 w 289932"/>
              <a:gd name="connsiteY6" fmla="*/ 169499 h 169499"/>
              <a:gd name="connsiteX7" fmla="*/ 4461 w 289932"/>
              <a:gd name="connsiteY7" fmla="*/ 141249 h 169499"/>
              <a:gd name="connsiteX8" fmla="*/ 0 w 289932"/>
              <a:gd name="connsiteY8" fmla="*/ 72855 h 169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9932" h="169499">
                <a:moveTo>
                  <a:pt x="0" y="72855"/>
                </a:moveTo>
                <a:cubicBezTo>
                  <a:pt x="0" y="57253"/>
                  <a:pt x="66175" y="4460"/>
                  <a:pt x="81777" y="4460"/>
                </a:cubicBezTo>
                <a:cubicBezTo>
                  <a:pt x="158101" y="4460"/>
                  <a:pt x="185358" y="0"/>
                  <a:pt x="261682" y="0"/>
                </a:cubicBezTo>
                <a:cubicBezTo>
                  <a:pt x="277284" y="0"/>
                  <a:pt x="289932" y="12648"/>
                  <a:pt x="289932" y="28250"/>
                </a:cubicBezTo>
                <a:lnTo>
                  <a:pt x="289932" y="141249"/>
                </a:lnTo>
                <a:cubicBezTo>
                  <a:pt x="289932" y="156851"/>
                  <a:pt x="277284" y="169499"/>
                  <a:pt x="261682" y="169499"/>
                </a:cubicBezTo>
                <a:lnTo>
                  <a:pt x="32711" y="169499"/>
                </a:lnTo>
                <a:cubicBezTo>
                  <a:pt x="17109" y="169499"/>
                  <a:pt x="4461" y="156851"/>
                  <a:pt x="4461" y="141249"/>
                </a:cubicBezTo>
                <a:lnTo>
                  <a:pt x="0" y="72855"/>
                </a:lnTo>
                <a:close/>
              </a:path>
            </a:pathLst>
          </a:cu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1E99B337-E45E-4CAA-B4B6-4F1390BB816A}"/>
              </a:ext>
            </a:extLst>
          </p:cNvPr>
          <p:cNvSpPr/>
          <p:nvPr/>
        </p:nvSpPr>
        <p:spPr>
          <a:xfrm>
            <a:off x="640308" y="5509547"/>
            <a:ext cx="338976" cy="210312"/>
          </a:xfrm>
          <a:prstGeom prst="round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D4E9660-78E3-41D8-B93E-C3ED47F2E19F}"/>
                  </a:ext>
                </a:extLst>
              </p:cNvPr>
              <p:cNvSpPr txBox="1"/>
              <p:nvPr/>
            </p:nvSpPr>
            <p:spPr>
              <a:xfrm>
                <a:off x="4479237" y="838295"/>
                <a:ext cx="1251112" cy="8333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box>
                            <m:box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box>
                        </m:sup>
                        <m:e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D4E9660-78E3-41D8-B93E-C3ED47F2E1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838295"/>
                <a:ext cx="1251112" cy="83337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8" name="Picture 37">
            <a:extLst>
              <a:ext uri="{FF2B5EF4-FFF2-40B4-BE49-F238E27FC236}">
                <a16:creationId xmlns:a16="http://schemas.microsoft.com/office/drawing/2014/main" id="{419297D3-ABC7-46FB-81BC-5A98177F153E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07106" y="4614449"/>
            <a:ext cx="296876" cy="177941"/>
          </a:xfrm>
          <a:prstGeom prst="rect">
            <a:avLst/>
          </a:prstGeom>
        </p:spPr>
      </p:pic>
      <p:sp>
        <p:nvSpPr>
          <p:cNvPr id="41" name="Text Box 7">
            <a:extLst>
              <a:ext uri="{FF2B5EF4-FFF2-40B4-BE49-F238E27FC236}">
                <a16:creationId xmlns:a16="http://schemas.microsoft.com/office/drawing/2014/main" id="{2982F8F6-2B40-4617-A39F-552BF0791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5638" y="4445398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endParaRPr lang="en-US" sz="2400" i="1" baseline="30000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42" name="Text Box 7">
            <a:extLst>
              <a:ext uri="{FF2B5EF4-FFF2-40B4-BE49-F238E27FC236}">
                <a16:creationId xmlns:a16="http://schemas.microsoft.com/office/drawing/2014/main" id="{BC72E4B0-6B49-4232-A8AB-999742DE3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3618" y="4437294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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3" name="Text Box 7">
            <a:extLst>
              <a:ext uri="{FF2B5EF4-FFF2-40B4-BE49-F238E27FC236}">
                <a16:creationId xmlns:a16="http://schemas.microsoft.com/office/drawing/2014/main" id="{7F670BC3-C819-48E0-A457-9FC36F0FC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3666" y="4476924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4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4" name="Text Box 7">
            <a:extLst>
              <a:ext uri="{FF2B5EF4-FFF2-40B4-BE49-F238E27FC236}">
                <a16:creationId xmlns:a16="http://schemas.microsoft.com/office/drawing/2014/main" id="{1202D433-2F7E-4A85-8A42-D8CF227CB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8136" y="4490665"/>
            <a:ext cx="322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8" name="Rectangle: Rounded Corners 25">
            <a:extLst>
              <a:ext uri="{FF2B5EF4-FFF2-40B4-BE49-F238E27FC236}">
                <a16:creationId xmlns:a16="http://schemas.microsoft.com/office/drawing/2014/main" id="{CC7F4E88-4907-4F33-9EB3-C6F166205F50}"/>
              </a:ext>
            </a:extLst>
          </p:cNvPr>
          <p:cNvSpPr/>
          <p:nvPr/>
        </p:nvSpPr>
        <p:spPr>
          <a:xfrm flipV="1">
            <a:off x="632623" y="4581258"/>
            <a:ext cx="289932" cy="173736"/>
          </a:xfrm>
          <a:custGeom>
            <a:avLst/>
            <a:gdLst>
              <a:gd name="connsiteX0" fmla="*/ 0 w 285471"/>
              <a:gd name="connsiteY0" fmla="*/ 28250 h 169499"/>
              <a:gd name="connsiteX1" fmla="*/ 28250 w 285471"/>
              <a:gd name="connsiteY1" fmla="*/ 0 h 169499"/>
              <a:gd name="connsiteX2" fmla="*/ 257221 w 285471"/>
              <a:gd name="connsiteY2" fmla="*/ 0 h 169499"/>
              <a:gd name="connsiteX3" fmla="*/ 285471 w 285471"/>
              <a:gd name="connsiteY3" fmla="*/ 28250 h 169499"/>
              <a:gd name="connsiteX4" fmla="*/ 285471 w 285471"/>
              <a:gd name="connsiteY4" fmla="*/ 141249 h 169499"/>
              <a:gd name="connsiteX5" fmla="*/ 257221 w 285471"/>
              <a:gd name="connsiteY5" fmla="*/ 169499 h 169499"/>
              <a:gd name="connsiteX6" fmla="*/ 28250 w 285471"/>
              <a:gd name="connsiteY6" fmla="*/ 169499 h 169499"/>
              <a:gd name="connsiteX7" fmla="*/ 0 w 285471"/>
              <a:gd name="connsiteY7" fmla="*/ 141249 h 169499"/>
              <a:gd name="connsiteX8" fmla="*/ 0 w 285471"/>
              <a:gd name="connsiteY8" fmla="*/ 28250 h 169499"/>
              <a:gd name="connsiteX0" fmla="*/ 0 w 285471"/>
              <a:gd name="connsiteY0" fmla="*/ 28250 h 169499"/>
              <a:gd name="connsiteX1" fmla="*/ 77316 w 285471"/>
              <a:gd name="connsiteY1" fmla="*/ 4460 h 169499"/>
              <a:gd name="connsiteX2" fmla="*/ 257221 w 285471"/>
              <a:gd name="connsiteY2" fmla="*/ 0 h 169499"/>
              <a:gd name="connsiteX3" fmla="*/ 285471 w 285471"/>
              <a:gd name="connsiteY3" fmla="*/ 28250 h 169499"/>
              <a:gd name="connsiteX4" fmla="*/ 285471 w 285471"/>
              <a:gd name="connsiteY4" fmla="*/ 141249 h 169499"/>
              <a:gd name="connsiteX5" fmla="*/ 257221 w 285471"/>
              <a:gd name="connsiteY5" fmla="*/ 169499 h 169499"/>
              <a:gd name="connsiteX6" fmla="*/ 28250 w 285471"/>
              <a:gd name="connsiteY6" fmla="*/ 169499 h 169499"/>
              <a:gd name="connsiteX7" fmla="*/ 0 w 285471"/>
              <a:gd name="connsiteY7" fmla="*/ 141249 h 169499"/>
              <a:gd name="connsiteX8" fmla="*/ 0 w 285471"/>
              <a:gd name="connsiteY8" fmla="*/ 28250 h 169499"/>
              <a:gd name="connsiteX0" fmla="*/ 0 w 289932"/>
              <a:gd name="connsiteY0" fmla="*/ 72855 h 169499"/>
              <a:gd name="connsiteX1" fmla="*/ 81777 w 289932"/>
              <a:gd name="connsiteY1" fmla="*/ 4460 h 169499"/>
              <a:gd name="connsiteX2" fmla="*/ 261682 w 289932"/>
              <a:gd name="connsiteY2" fmla="*/ 0 h 169499"/>
              <a:gd name="connsiteX3" fmla="*/ 289932 w 289932"/>
              <a:gd name="connsiteY3" fmla="*/ 28250 h 169499"/>
              <a:gd name="connsiteX4" fmla="*/ 289932 w 289932"/>
              <a:gd name="connsiteY4" fmla="*/ 141249 h 169499"/>
              <a:gd name="connsiteX5" fmla="*/ 261682 w 289932"/>
              <a:gd name="connsiteY5" fmla="*/ 169499 h 169499"/>
              <a:gd name="connsiteX6" fmla="*/ 32711 w 289932"/>
              <a:gd name="connsiteY6" fmla="*/ 169499 h 169499"/>
              <a:gd name="connsiteX7" fmla="*/ 4461 w 289932"/>
              <a:gd name="connsiteY7" fmla="*/ 141249 h 169499"/>
              <a:gd name="connsiteX8" fmla="*/ 0 w 289932"/>
              <a:gd name="connsiteY8" fmla="*/ 72855 h 169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9932" h="169499">
                <a:moveTo>
                  <a:pt x="0" y="72855"/>
                </a:moveTo>
                <a:cubicBezTo>
                  <a:pt x="0" y="57253"/>
                  <a:pt x="66175" y="4460"/>
                  <a:pt x="81777" y="4460"/>
                </a:cubicBezTo>
                <a:cubicBezTo>
                  <a:pt x="158101" y="4460"/>
                  <a:pt x="185358" y="0"/>
                  <a:pt x="261682" y="0"/>
                </a:cubicBezTo>
                <a:cubicBezTo>
                  <a:pt x="277284" y="0"/>
                  <a:pt x="289932" y="12648"/>
                  <a:pt x="289932" y="28250"/>
                </a:cubicBezTo>
                <a:lnTo>
                  <a:pt x="289932" y="141249"/>
                </a:lnTo>
                <a:cubicBezTo>
                  <a:pt x="289932" y="156851"/>
                  <a:pt x="277284" y="169499"/>
                  <a:pt x="261682" y="169499"/>
                </a:cubicBezTo>
                <a:lnTo>
                  <a:pt x="32711" y="169499"/>
                </a:lnTo>
                <a:cubicBezTo>
                  <a:pt x="17109" y="169499"/>
                  <a:pt x="4461" y="156851"/>
                  <a:pt x="4461" y="141249"/>
                </a:cubicBezTo>
                <a:lnTo>
                  <a:pt x="0" y="72855"/>
                </a:lnTo>
                <a:close/>
              </a:path>
            </a:pathLst>
          </a:cu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 Box 7">
            <a:extLst>
              <a:ext uri="{FF2B5EF4-FFF2-40B4-BE49-F238E27FC236}">
                <a16:creationId xmlns:a16="http://schemas.microsoft.com/office/drawing/2014/main" id="{E159B6EC-79A5-411E-9C75-D48DBC8E4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46" y="3906931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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81639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5" grpId="0" animBg="1"/>
      <p:bldP spid="26" grpId="0" animBg="1"/>
      <p:bldP spid="33" grpId="0" animBg="1"/>
      <p:bldP spid="41" grpId="0"/>
      <p:bldP spid="42" grpId="0"/>
      <p:bldP spid="43" grpId="0"/>
      <p:bldP spid="44" grpId="0"/>
      <p:bldP spid="48" grpId="0" animBg="1"/>
      <p:bldP spid="5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2DC3227-2A9F-4B44-B5DD-881724ACC45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8056" y="1883664"/>
            <a:ext cx="2199730" cy="4206240"/>
          </a:xfrm>
          <a:prstGeom prst="rect">
            <a:avLst/>
          </a:prstGeom>
        </p:spPr>
      </p:pic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Evaluate the definite integral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Definite integrals using GDC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97068" y="1830195"/>
            <a:ext cx="27987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GB" sz="24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497068" y="2352995"/>
            <a:ext cx="322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3989419" y="2343237"/>
            <a:ext cx="18181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Run-Matrix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9" name="Rectangle 38">
            <a:hlinkClick r:id="rId4"/>
            <a:extLst>
              <a:ext uri="{FF2B5EF4-FFF2-40B4-BE49-F238E27FC236}">
                <a16:creationId xmlns:a16="http://schemas.microsoft.com/office/drawing/2014/main" id="{26384138-3A18-40AF-BD4F-507282C628C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4"/>
            <a:extLst>
              <a:ext uri="{FF2B5EF4-FFF2-40B4-BE49-F238E27FC236}">
                <a16:creationId xmlns:a16="http://schemas.microsoft.com/office/drawing/2014/main" id="{AE6C82DA-1117-4FC6-9E1F-9BCC4ADE63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 Box 7">
            <a:extLst>
              <a:ext uri="{FF2B5EF4-FFF2-40B4-BE49-F238E27FC236}">
                <a16:creationId xmlns:a16="http://schemas.microsoft.com/office/drawing/2014/main" id="{4A0F637B-0CC8-4A97-B9B7-4EF85712D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2885553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F4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4" name="Text Box 7">
            <a:extLst>
              <a:ext uri="{FF2B5EF4-FFF2-40B4-BE49-F238E27FC236}">
                <a16:creationId xmlns:a16="http://schemas.microsoft.com/office/drawing/2014/main" id="{FA6AAADE-F2EC-4C41-920F-A4FE37684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2875795"/>
            <a:ext cx="1127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MATH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D3E6EB02-FCBC-48F4-B550-F320132D7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3444971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F6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5" name="Text Box 7">
            <a:extLst>
              <a:ext uri="{FF2B5EF4-FFF2-40B4-BE49-F238E27FC236}">
                <a16:creationId xmlns:a16="http://schemas.microsoft.com/office/drawing/2014/main" id="{C6CB51BD-92DB-464C-AF15-B8880497D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3435213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6" name="Text Box 7">
            <a:extLst>
              <a:ext uri="{FF2B5EF4-FFF2-40B4-BE49-F238E27FC236}">
                <a16:creationId xmlns:a16="http://schemas.microsoft.com/office/drawing/2014/main" id="{8DDEFB0C-224C-47C7-BFFC-1B6611A5A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3950669"/>
            <a:ext cx="5100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F1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7" name="Text Box 7">
            <a:extLst>
              <a:ext uri="{FF2B5EF4-FFF2-40B4-BE49-F238E27FC236}">
                <a16:creationId xmlns:a16="http://schemas.microsoft.com/office/drawing/2014/main" id="{2E8E226E-3412-4A00-81D2-CF27B7A8A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3940911"/>
            <a:ext cx="7617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∫dx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9" name="Text Box 7">
            <a:extLst>
              <a:ext uri="{FF2B5EF4-FFF2-40B4-BE49-F238E27FC236}">
                <a16:creationId xmlns:a16="http://schemas.microsoft.com/office/drawing/2014/main" id="{ABA4DFC0-C686-4511-A000-F3B7160E5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4422092"/>
            <a:ext cx="12282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Type in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1E99B337-E45E-4CAA-B4B6-4F1390BB816A}"/>
              </a:ext>
            </a:extLst>
          </p:cNvPr>
          <p:cNvSpPr/>
          <p:nvPr/>
        </p:nvSpPr>
        <p:spPr>
          <a:xfrm>
            <a:off x="640308" y="5509547"/>
            <a:ext cx="338976" cy="210312"/>
          </a:xfrm>
          <a:prstGeom prst="round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B96CD0E3-EAE0-46E9-8DF2-97A11CFBB43A}"/>
              </a:ext>
            </a:extLst>
          </p:cNvPr>
          <p:cNvSpPr/>
          <p:nvPr/>
        </p:nvSpPr>
        <p:spPr>
          <a:xfrm>
            <a:off x="1000828" y="5205411"/>
            <a:ext cx="338328" cy="210312"/>
          </a:xfrm>
          <a:prstGeom prst="round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D4E9660-78E3-41D8-B93E-C3ED47F2E19F}"/>
                  </a:ext>
                </a:extLst>
              </p:cNvPr>
              <p:cNvSpPr txBox="1"/>
              <p:nvPr/>
            </p:nvSpPr>
            <p:spPr>
              <a:xfrm>
                <a:off x="4479237" y="838295"/>
                <a:ext cx="1251112" cy="8333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box>
                            <m:box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box>
                        </m:sup>
                        <m:e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D4E9660-78E3-41D8-B93E-C3ED47F2E1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838295"/>
                <a:ext cx="1251112" cy="83337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 Box 7">
            <a:extLst>
              <a:ext uri="{FF2B5EF4-FFF2-40B4-BE49-F238E27FC236}">
                <a16:creationId xmlns:a16="http://schemas.microsoft.com/office/drawing/2014/main" id="{2D1E77F8-3774-4F69-A5E6-48728911E1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1361" y="4952330"/>
            <a:ext cx="322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7" name="Text Box 7">
            <a:extLst>
              <a:ext uri="{FF2B5EF4-FFF2-40B4-BE49-F238E27FC236}">
                <a16:creationId xmlns:a16="http://schemas.microsoft.com/office/drawing/2014/main" id="{8A726245-4FAF-42B6-9CFA-4B754DEF0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6651" y="4938589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419297D3-ABC7-46FB-81BC-5A98177F153E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07106" y="4614449"/>
            <a:ext cx="296876" cy="177941"/>
          </a:xfrm>
          <a:prstGeom prst="rect">
            <a:avLst/>
          </a:prstGeom>
        </p:spPr>
      </p:pic>
      <p:sp>
        <p:nvSpPr>
          <p:cNvPr id="41" name="Text Box 7">
            <a:extLst>
              <a:ext uri="{FF2B5EF4-FFF2-40B4-BE49-F238E27FC236}">
                <a16:creationId xmlns:a16="http://schemas.microsoft.com/office/drawing/2014/main" id="{2982F8F6-2B40-4617-A39F-552BF0791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5638" y="4445398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endParaRPr lang="en-US" sz="2400" i="1" baseline="30000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42" name="Text Box 7">
            <a:extLst>
              <a:ext uri="{FF2B5EF4-FFF2-40B4-BE49-F238E27FC236}">
                <a16:creationId xmlns:a16="http://schemas.microsoft.com/office/drawing/2014/main" id="{BC72E4B0-6B49-4232-A8AB-999742DE3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3618" y="4437294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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3" name="Text Box 7">
            <a:extLst>
              <a:ext uri="{FF2B5EF4-FFF2-40B4-BE49-F238E27FC236}">
                <a16:creationId xmlns:a16="http://schemas.microsoft.com/office/drawing/2014/main" id="{7F670BC3-C819-48E0-A457-9FC36F0FC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3666" y="4476924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4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4" name="Text Box 7">
            <a:extLst>
              <a:ext uri="{FF2B5EF4-FFF2-40B4-BE49-F238E27FC236}">
                <a16:creationId xmlns:a16="http://schemas.microsoft.com/office/drawing/2014/main" id="{1202D433-2F7E-4A85-8A42-D8CF227CB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8136" y="4490665"/>
            <a:ext cx="322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6" name="Text Box 7">
            <a:extLst>
              <a:ext uri="{FF2B5EF4-FFF2-40B4-BE49-F238E27FC236}">
                <a16:creationId xmlns:a16="http://schemas.microsoft.com/office/drawing/2014/main" id="{CB1EB92F-C487-48E6-ADFF-DCDEA8F52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6400" y="4952923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5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7" name="Text Box 7">
            <a:extLst>
              <a:ext uri="{FF2B5EF4-FFF2-40B4-BE49-F238E27FC236}">
                <a16:creationId xmlns:a16="http://schemas.microsoft.com/office/drawing/2014/main" id="{B320F3F3-636C-4F5F-9C69-9F6527A15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690" y="4939182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9" name="Text Box 7">
            <a:extLst>
              <a:ext uri="{FF2B5EF4-FFF2-40B4-BE49-F238E27FC236}">
                <a16:creationId xmlns:a16="http://schemas.microsoft.com/office/drawing/2014/main" id="{7C5B580C-496E-4005-88C5-8A445AEEB0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7587" y="3755508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5" name="Text Box 7">
            <a:extLst>
              <a:ext uri="{FF2B5EF4-FFF2-40B4-BE49-F238E27FC236}">
                <a16:creationId xmlns:a16="http://schemas.microsoft.com/office/drawing/2014/main" id="{3651B397-681A-4C20-AF82-FED6DC16E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0617" y="4938589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5391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6" grpId="0"/>
      <p:bldP spid="37" grpId="0"/>
      <p:bldP spid="46" grpId="0"/>
      <p:bldP spid="47" grpId="0"/>
      <p:bldP spid="49" grpId="0"/>
      <p:bldP spid="4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Evaluate the definite integral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Definite integrals using GDC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97068" y="1830195"/>
            <a:ext cx="27987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GB" sz="24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497068" y="2352995"/>
            <a:ext cx="322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3989419" y="2343237"/>
            <a:ext cx="18181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Run-Matrix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9" name="Rectangle 38">
            <a:hlinkClick r:id="rId3"/>
            <a:extLst>
              <a:ext uri="{FF2B5EF4-FFF2-40B4-BE49-F238E27FC236}">
                <a16:creationId xmlns:a16="http://schemas.microsoft.com/office/drawing/2014/main" id="{26384138-3A18-40AF-BD4F-507282C628C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3"/>
            <a:extLst>
              <a:ext uri="{FF2B5EF4-FFF2-40B4-BE49-F238E27FC236}">
                <a16:creationId xmlns:a16="http://schemas.microsoft.com/office/drawing/2014/main" id="{AE6C82DA-1117-4FC6-9E1F-9BCC4ADE63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 Box 7">
            <a:extLst>
              <a:ext uri="{FF2B5EF4-FFF2-40B4-BE49-F238E27FC236}">
                <a16:creationId xmlns:a16="http://schemas.microsoft.com/office/drawing/2014/main" id="{4A0F637B-0CC8-4A97-B9B7-4EF85712D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2885553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F4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4" name="Text Box 7">
            <a:extLst>
              <a:ext uri="{FF2B5EF4-FFF2-40B4-BE49-F238E27FC236}">
                <a16:creationId xmlns:a16="http://schemas.microsoft.com/office/drawing/2014/main" id="{FA6AAADE-F2EC-4C41-920F-A4FE37684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2875795"/>
            <a:ext cx="1127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MATH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D3E6EB02-FCBC-48F4-B550-F320132D7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3444971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F6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5" name="Text Box 7">
            <a:extLst>
              <a:ext uri="{FF2B5EF4-FFF2-40B4-BE49-F238E27FC236}">
                <a16:creationId xmlns:a16="http://schemas.microsoft.com/office/drawing/2014/main" id="{C6CB51BD-92DB-464C-AF15-B8880497D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3435213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6" name="Text Box 7">
            <a:extLst>
              <a:ext uri="{FF2B5EF4-FFF2-40B4-BE49-F238E27FC236}">
                <a16:creationId xmlns:a16="http://schemas.microsoft.com/office/drawing/2014/main" id="{8DDEFB0C-224C-47C7-BFFC-1B6611A5A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3950669"/>
            <a:ext cx="5100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F1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7" name="Text Box 7">
            <a:extLst>
              <a:ext uri="{FF2B5EF4-FFF2-40B4-BE49-F238E27FC236}">
                <a16:creationId xmlns:a16="http://schemas.microsoft.com/office/drawing/2014/main" id="{2E8E226E-3412-4A00-81D2-CF27B7A8A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3940911"/>
            <a:ext cx="7617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∫dx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9" name="Text Box 7">
            <a:extLst>
              <a:ext uri="{FF2B5EF4-FFF2-40B4-BE49-F238E27FC236}">
                <a16:creationId xmlns:a16="http://schemas.microsoft.com/office/drawing/2014/main" id="{ABA4DFC0-C686-4511-A000-F3B7160E5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4422092"/>
            <a:ext cx="12282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Type in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D4E9660-78E3-41D8-B93E-C3ED47F2E19F}"/>
                  </a:ext>
                </a:extLst>
              </p:cNvPr>
              <p:cNvSpPr txBox="1"/>
              <p:nvPr/>
            </p:nvSpPr>
            <p:spPr>
              <a:xfrm>
                <a:off x="4479237" y="838295"/>
                <a:ext cx="1251112" cy="8333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box>
                            <m:box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box>
                        </m:sup>
                        <m:e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D4E9660-78E3-41D8-B93E-C3ED47F2E1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838295"/>
                <a:ext cx="1251112" cy="8333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 Box 7">
            <a:extLst>
              <a:ext uri="{FF2B5EF4-FFF2-40B4-BE49-F238E27FC236}">
                <a16:creationId xmlns:a16="http://schemas.microsoft.com/office/drawing/2014/main" id="{2D1E77F8-3774-4F69-A5E6-48728911E1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1361" y="4952330"/>
            <a:ext cx="322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7" name="Text Box 7">
            <a:extLst>
              <a:ext uri="{FF2B5EF4-FFF2-40B4-BE49-F238E27FC236}">
                <a16:creationId xmlns:a16="http://schemas.microsoft.com/office/drawing/2014/main" id="{8A726245-4FAF-42B6-9CFA-4B754DEF0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6651" y="4938589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419297D3-ABC7-46FB-81BC-5A98177F153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07106" y="4614449"/>
            <a:ext cx="296876" cy="177941"/>
          </a:xfrm>
          <a:prstGeom prst="rect">
            <a:avLst/>
          </a:prstGeom>
        </p:spPr>
      </p:pic>
      <p:sp>
        <p:nvSpPr>
          <p:cNvPr id="41" name="Text Box 7">
            <a:extLst>
              <a:ext uri="{FF2B5EF4-FFF2-40B4-BE49-F238E27FC236}">
                <a16:creationId xmlns:a16="http://schemas.microsoft.com/office/drawing/2014/main" id="{2982F8F6-2B40-4617-A39F-552BF0791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5638" y="4445398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endParaRPr lang="en-US" sz="2400" i="1" baseline="30000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42" name="Text Box 7">
            <a:extLst>
              <a:ext uri="{FF2B5EF4-FFF2-40B4-BE49-F238E27FC236}">
                <a16:creationId xmlns:a16="http://schemas.microsoft.com/office/drawing/2014/main" id="{BC72E4B0-6B49-4232-A8AB-999742DE3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3618" y="4437294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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3" name="Text Box 7">
            <a:extLst>
              <a:ext uri="{FF2B5EF4-FFF2-40B4-BE49-F238E27FC236}">
                <a16:creationId xmlns:a16="http://schemas.microsoft.com/office/drawing/2014/main" id="{7F670BC3-C819-48E0-A457-9FC36F0FC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3666" y="4476924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4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4" name="Text Box 7">
            <a:extLst>
              <a:ext uri="{FF2B5EF4-FFF2-40B4-BE49-F238E27FC236}">
                <a16:creationId xmlns:a16="http://schemas.microsoft.com/office/drawing/2014/main" id="{1202D433-2F7E-4A85-8A42-D8CF227CB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8136" y="4490665"/>
            <a:ext cx="322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5" name="Text Box 7">
            <a:extLst>
              <a:ext uri="{FF2B5EF4-FFF2-40B4-BE49-F238E27FC236}">
                <a16:creationId xmlns:a16="http://schemas.microsoft.com/office/drawing/2014/main" id="{DBAEFBA6-E89E-428D-9F33-06E79E4821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6648" y="4961145"/>
            <a:ext cx="7922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EXE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6" name="Text Box 7">
            <a:extLst>
              <a:ext uri="{FF2B5EF4-FFF2-40B4-BE49-F238E27FC236}">
                <a16:creationId xmlns:a16="http://schemas.microsoft.com/office/drawing/2014/main" id="{CB1EB92F-C487-48E6-ADFF-DCDEA8F52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6400" y="4952923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5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7" name="Text Box 7">
            <a:extLst>
              <a:ext uri="{FF2B5EF4-FFF2-40B4-BE49-F238E27FC236}">
                <a16:creationId xmlns:a16="http://schemas.microsoft.com/office/drawing/2014/main" id="{B320F3F3-636C-4F5F-9C69-9F6527A15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690" y="4939182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5F7B5E5-A260-4BF6-A8D0-B4CA86F4B60A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8056" y="1883664"/>
            <a:ext cx="2199730" cy="4206240"/>
          </a:xfrm>
          <a:prstGeom prst="rect">
            <a:avLst/>
          </a:prstGeom>
        </p:spPr>
      </p:pic>
      <p:sp>
        <p:nvSpPr>
          <p:cNvPr id="49" name="Text Box 7">
            <a:extLst>
              <a:ext uri="{FF2B5EF4-FFF2-40B4-BE49-F238E27FC236}">
                <a16:creationId xmlns:a16="http://schemas.microsoft.com/office/drawing/2014/main" id="{7D70D733-15C2-4A55-8680-B56F4A88D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0617" y="4938589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4597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Evaluate the definite integral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rgbClr val="04617B"/>
                </a:solidFill>
              </a:rPr>
              <a:t>Definite integrals using GDC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97068" y="1830195"/>
            <a:ext cx="27987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GB" sz="24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497068" y="2352995"/>
            <a:ext cx="322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3989419" y="2343237"/>
            <a:ext cx="18181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Run-Matrix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9" name="Rectangle 38">
            <a:hlinkClick r:id="rId3"/>
            <a:extLst>
              <a:ext uri="{FF2B5EF4-FFF2-40B4-BE49-F238E27FC236}">
                <a16:creationId xmlns:a16="http://schemas.microsoft.com/office/drawing/2014/main" id="{26384138-3A18-40AF-BD4F-507282C628C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3"/>
            <a:extLst>
              <a:ext uri="{FF2B5EF4-FFF2-40B4-BE49-F238E27FC236}">
                <a16:creationId xmlns:a16="http://schemas.microsoft.com/office/drawing/2014/main" id="{AE6C82DA-1117-4FC6-9E1F-9BCC4ADE63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 Box 7">
            <a:extLst>
              <a:ext uri="{FF2B5EF4-FFF2-40B4-BE49-F238E27FC236}">
                <a16:creationId xmlns:a16="http://schemas.microsoft.com/office/drawing/2014/main" id="{4A0F637B-0CC8-4A97-B9B7-4EF85712D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2885553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F4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4" name="Text Box 7">
            <a:extLst>
              <a:ext uri="{FF2B5EF4-FFF2-40B4-BE49-F238E27FC236}">
                <a16:creationId xmlns:a16="http://schemas.microsoft.com/office/drawing/2014/main" id="{FA6AAADE-F2EC-4C41-920F-A4FE37684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2875795"/>
            <a:ext cx="1127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</a:rPr>
              <a:t>MATH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D3E6EB02-FCBC-48F4-B550-F320132D7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3444971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F6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5" name="Text Box 7">
            <a:extLst>
              <a:ext uri="{FF2B5EF4-FFF2-40B4-BE49-F238E27FC236}">
                <a16:creationId xmlns:a16="http://schemas.microsoft.com/office/drawing/2014/main" id="{C6CB51BD-92DB-464C-AF15-B8880497D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3435213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6" name="Text Box 7">
            <a:extLst>
              <a:ext uri="{FF2B5EF4-FFF2-40B4-BE49-F238E27FC236}">
                <a16:creationId xmlns:a16="http://schemas.microsoft.com/office/drawing/2014/main" id="{8DDEFB0C-224C-47C7-BFFC-1B6611A5A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3950669"/>
            <a:ext cx="5100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F1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7" name="Text Box 7">
            <a:extLst>
              <a:ext uri="{FF2B5EF4-FFF2-40B4-BE49-F238E27FC236}">
                <a16:creationId xmlns:a16="http://schemas.microsoft.com/office/drawing/2014/main" id="{2E8E226E-3412-4A00-81D2-CF27B7A8A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419" y="3940911"/>
            <a:ext cx="7617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∫dx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9" name="Text Box 7">
            <a:extLst>
              <a:ext uri="{FF2B5EF4-FFF2-40B4-BE49-F238E27FC236}">
                <a16:creationId xmlns:a16="http://schemas.microsoft.com/office/drawing/2014/main" id="{ABA4DFC0-C686-4511-A000-F3B7160E5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068" y="4422092"/>
            <a:ext cx="12282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Type in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D4E9660-78E3-41D8-B93E-C3ED47F2E19F}"/>
                  </a:ext>
                </a:extLst>
              </p:cNvPr>
              <p:cNvSpPr txBox="1"/>
              <p:nvPr/>
            </p:nvSpPr>
            <p:spPr>
              <a:xfrm>
                <a:off x="4479237" y="838295"/>
                <a:ext cx="1251112" cy="8333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box>
                            <m:box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box>
                        </m:sup>
                        <m:e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D4E9660-78E3-41D8-B93E-C3ED47F2E1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838295"/>
                <a:ext cx="1251112" cy="8333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 Box 7">
            <a:extLst>
              <a:ext uri="{FF2B5EF4-FFF2-40B4-BE49-F238E27FC236}">
                <a16:creationId xmlns:a16="http://schemas.microsoft.com/office/drawing/2014/main" id="{2D1E77F8-3774-4F69-A5E6-48728911E1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1361" y="4952330"/>
            <a:ext cx="322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7" name="Text Box 7">
            <a:extLst>
              <a:ext uri="{FF2B5EF4-FFF2-40B4-BE49-F238E27FC236}">
                <a16:creationId xmlns:a16="http://schemas.microsoft.com/office/drawing/2014/main" id="{8A726245-4FAF-42B6-9CFA-4B754DEF0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6651" y="4938589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419297D3-ABC7-46FB-81BC-5A98177F153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07106" y="4614449"/>
            <a:ext cx="296876" cy="177941"/>
          </a:xfrm>
          <a:prstGeom prst="rect">
            <a:avLst/>
          </a:prstGeom>
        </p:spPr>
      </p:pic>
      <p:sp>
        <p:nvSpPr>
          <p:cNvPr id="41" name="Text Box 7">
            <a:extLst>
              <a:ext uri="{FF2B5EF4-FFF2-40B4-BE49-F238E27FC236}">
                <a16:creationId xmlns:a16="http://schemas.microsoft.com/office/drawing/2014/main" id="{2982F8F6-2B40-4617-A39F-552BF0791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5638" y="4445398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endParaRPr lang="en-US" sz="2400" i="1" baseline="30000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42" name="Text Box 7">
            <a:extLst>
              <a:ext uri="{FF2B5EF4-FFF2-40B4-BE49-F238E27FC236}">
                <a16:creationId xmlns:a16="http://schemas.microsoft.com/office/drawing/2014/main" id="{BC72E4B0-6B49-4232-A8AB-999742DE3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3618" y="4437294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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3" name="Text Box 7">
            <a:extLst>
              <a:ext uri="{FF2B5EF4-FFF2-40B4-BE49-F238E27FC236}">
                <a16:creationId xmlns:a16="http://schemas.microsoft.com/office/drawing/2014/main" id="{7F670BC3-C819-48E0-A457-9FC36F0FC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3666" y="4476924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4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4" name="Text Box 7">
            <a:extLst>
              <a:ext uri="{FF2B5EF4-FFF2-40B4-BE49-F238E27FC236}">
                <a16:creationId xmlns:a16="http://schemas.microsoft.com/office/drawing/2014/main" id="{1202D433-2F7E-4A85-8A42-D8CF227CB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8136" y="4490665"/>
            <a:ext cx="322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1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5" name="Text Box 7">
            <a:extLst>
              <a:ext uri="{FF2B5EF4-FFF2-40B4-BE49-F238E27FC236}">
                <a16:creationId xmlns:a16="http://schemas.microsoft.com/office/drawing/2014/main" id="{DBAEFBA6-E89E-428D-9F33-06E79E4821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6648" y="4961145"/>
            <a:ext cx="7922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EXE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6" name="Text Box 7">
            <a:extLst>
              <a:ext uri="{FF2B5EF4-FFF2-40B4-BE49-F238E27FC236}">
                <a16:creationId xmlns:a16="http://schemas.microsoft.com/office/drawing/2014/main" id="{CB1EB92F-C487-48E6-ADFF-DCDEA8F52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6400" y="4952923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5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7" name="Text Box 7">
            <a:extLst>
              <a:ext uri="{FF2B5EF4-FFF2-40B4-BE49-F238E27FC236}">
                <a16:creationId xmlns:a16="http://schemas.microsoft.com/office/drawing/2014/main" id="{B320F3F3-636C-4F5F-9C69-9F6527A15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690" y="4939182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8" name="Text Box 7">
            <a:extLst>
              <a:ext uri="{FF2B5EF4-FFF2-40B4-BE49-F238E27FC236}">
                <a16:creationId xmlns:a16="http://schemas.microsoft.com/office/drawing/2014/main" id="{FC1E042A-B9FA-4F4B-B1C4-FC01E7F78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3294" y="4952330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n-lt"/>
                <a:sym typeface="Webdings" panose="05030102010509060703" pitchFamily="18" charset="2"/>
              </a:rPr>
              <a:t>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B0B1C75-7093-46CE-B2FA-6E8C9F907DAB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8056" y="1883664"/>
            <a:ext cx="2199730" cy="420624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0D0EC40-79B0-4FFE-8BF8-4BCF04CE7087}"/>
                  </a:ext>
                </a:extLst>
              </p:cNvPr>
              <p:cNvSpPr txBox="1"/>
              <p:nvPr/>
            </p:nvSpPr>
            <p:spPr>
              <a:xfrm>
                <a:off x="3823529" y="5475300"/>
                <a:ext cx="1251112" cy="8333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box>
                            <m:box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box>
                        </m:sup>
                        <m:e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0D0EC40-79B0-4FFE-8BF8-4BCF04CE70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3529" y="5475300"/>
                <a:ext cx="1251112" cy="83337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B0A5ED66-7DCC-49BD-91F6-49CDBA59BAE1}"/>
                  </a:ext>
                </a:extLst>
              </p:cNvPr>
              <p:cNvSpPr/>
              <p:nvPr/>
            </p:nvSpPr>
            <p:spPr>
              <a:xfrm>
                <a:off x="5116651" y="5617345"/>
                <a:ext cx="131850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=0.402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B0A5ED66-7DCC-49BD-91F6-49CDBA59BA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6651" y="5617345"/>
                <a:ext cx="1318502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 Box 7">
            <a:extLst>
              <a:ext uri="{FF2B5EF4-FFF2-40B4-BE49-F238E27FC236}">
                <a16:creationId xmlns:a16="http://schemas.microsoft.com/office/drawing/2014/main" id="{9DC4BB6C-CA9F-46C4-B29F-2100329CAA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9848" y="5661152"/>
            <a:ext cx="7922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n-lt"/>
              </a:rPr>
              <a:t>3sf</a:t>
            </a:r>
            <a:endParaRPr lang="en-US" sz="2400" baseline="30000" dirty="0">
              <a:solidFill>
                <a:srgbClr val="FF66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7221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177709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500" dirty="0"/>
              <a:t>Rules to find the indefinite integrals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99592" y="1226369"/>
                <a:ext cx="1084464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1226369"/>
                <a:ext cx="1084464" cy="9687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57200" y="764704"/>
            <a:ext cx="20667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+mn-lt"/>
              </a:rPr>
              <a:t>Power rule</a:t>
            </a:r>
            <a:endParaRPr lang="en-US" sz="2400" b="1" dirty="0">
              <a:solidFill>
                <a:srgbClr val="FF66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>
                <a:spLocks noChangeArrowheads="1"/>
              </p:cNvSpPr>
              <p:nvPr/>
            </p:nvSpPr>
            <p:spPr bwMode="auto">
              <a:xfrm>
                <a:off x="2052399" y="1226369"/>
                <a:ext cx="3614323" cy="7923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≠−1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2399" y="1226369"/>
                <a:ext cx="3614323" cy="7923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99592" y="2656761"/>
                <a:ext cx="911595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𝑘𝑑𝑥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2656761"/>
                <a:ext cx="911595" cy="96872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57200" y="2195096"/>
            <a:ext cx="25306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+mn-lt"/>
              </a:rPr>
              <a:t>Constant rule</a:t>
            </a:r>
            <a:endParaRPr lang="en-US" sz="2400" b="1" dirty="0">
              <a:solidFill>
                <a:srgbClr val="FF66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>
                <a:spLocks noChangeArrowheads="1"/>
              </p:cNvSpPr>
              <p:nvPr/>
            </p:nvSpPr>
            <p:spPr bwMode="auto">
              <a:xfrm>
                <a:off x="2052399" y="2901409"/>
                <a:ext cx="1519839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𝑘𝑥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2399" y="2901409"/>
                <a:ext cx="1519839" cy="45313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27584" y="3870136"/>
                <a:ext cx="1519840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𝑘𝑓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3870136"/>
                <a:ext cx="1519840" cy="9687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85192" y="3408471"/>
            <a:ext cx="34667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+mn-lt"/>
              </a:rPr>
              <a:t>Constant multiple rule</a:t>
            </a:r>
            <a:endParaRPr lang="en-US" sz="2400" b="1" dirty="0">
              <a:solidFill>
                <a:srgbClr val="FF66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2357147" y="3870136"/>
                <a:ext cx="2039469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57147" y="3870136"/>
                <a:ext cx="2039469" cy="106106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03598" y="5205917"/>
                <a:ext cx="2338076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)±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598" y="5205917"/>
                <a:ext cx="2338076" cy="96872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61206" y="4744252"/>
            <a:ext cx="39354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+mn-lt"/>
              </a:rPr>
              <a:t>Sum or difference rule</a:t>
            </a:r>
            <a:endParaRPr lang="en-US" sz="2400" b="1" dirty="0">
              <a:solidFill>
                <a:srgbClr val="FF66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3287222" y="5159751"/>
                <a:ext cx="3445622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87222" y="5159751"/>
                <a:ext cx="3445622" cy="106106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hlinkClick r:id="rId11"/>
            <a:extLst>
              <a:ext uri="{FF2B5EF4-FFF2-40B4-BE49-F238E27FC236}">
                <a16:creationId xmlns:a16="http://schemas.microsoft.com/office/drawing/2014/main" id="{8F8D4CD6-DAB0-4487-ADE5-F36EF4A22C81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11"/>
            <a:extLst>
              <a:ext uri="{FF2B5EF4-FFF2-40B4-BE49-F238E27FC236}">
                <a16:creationId xmlns:a16="http://schemas.microsoft.com/office/drawing/2014/main" id="{06513794-8E6B-4464-AE97-A504CFA81CB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7746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25"/>
    </mc:Choice>
    <mc:Fallback xmlns="">
      <p:transition spd="slow" advTm="51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3687" y="215139"/>
            <a:ext cx="8229600" cy="431800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Indefinite integrals</a:t>
            </a:r>
          </a:p>
        </p:txBody>
      </p:sp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Find the indefinite integral</a:t>
            </a:r>
          </a:p>
        </p:txBody>
      </p:sp>
      <p:sp>
        <p:nvSpPr>
          <p:cNvPr id="965639" name="Text Box 7"/>
          <p:cNvSpPr txBox="1">
            <a:spLocks noChangeArrowheads="1"/>
          </p:cNvSpPr>
          <p:nvPr/>
        </p:nvSpPr>
        <p:spPr bwMode="auto">
          <a:xfrm>
            <a:off x="250825" y="1628800"/>
            <a:ext cx="35750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Applying the power rule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>
                <a:spLocks noChangeArrowheads="1"/>
              </p:cNvSpPr>
              <p:nvPr/>
            </p:nvSpPr>
            <p:spPr bwMode="auto">
              <a:xfrm>
                <a:off x="3089867" y="2012489"/>
                <a:ext cx="2173352" cy="7923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6+1</m:t>
                          </m:r>
                        </m:den>
                      </m:f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89867" y="2012489"/>
                <a:ext cx="2173352" cy="79239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>
                <a:spLocks noChangeArrowheads="1"/>
              </p:cNvSpPr>
              <p:nvPr/>
            </p:nvSpPr>
            <p:spPr bwMode="auto">
              <a:xfrm>
                <a:off x="3069588" y="2881294"/>
                <a:ext cx="1658723" cy="7848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69588" y="2881294"/>
                <a:ext cx="1658723" cy="78489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250823" y="3760954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Find the indefinite integral</a:t>
            </a: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250824" y="4315016"/>
            <a:ext cx="40479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Applying the constant rule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79237" y="838295"/>
                <a:ext cx="1084464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838295"/>
                <a:ext cx="1084464" cy="96872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937005" y="1412869"/>
                <a:ext cx="1084464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7005" y="1412869"/>
                <a:ext cx="1084464" cy="96872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5089812" y="1412869"/>
                <a:ext cx="3614323" cy="7923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≠−1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89812" y="1412869"/>
                <a:ext cx="3614323" cy="79239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572000" y="3565514"/>
                <a:ext cx="868123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565514"/>
                <a:ext cx="868123" cy="96872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178217" y="4144709"/>
                <a:ext cx="911595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𝑘𝑑𝑥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217" y="4144709"/>
                <a:ext cx="911595" cy="96872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>
                <a:spLocks noChangeArrowheads="1"/>
              </p:cNvSpPr>
              <p:nvPr/>
            </p:nvSpPr>
            <p:spPr bwMode="auto">
              <a:xfrm>
                <a:off x="5331024" y="4389357"/>
                <a:ext cx="1519839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𝑘𝑥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1024" y="4389357"/>
                <a:ext cx="1519839" cy="45313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>
                <a:spLocks noChangeArrowheads="1"/>
              </p:cNvSpPr>
              <p:nvPr/>
            </p:nvSpPr>
            <p:spPr bwMode="auto">
              <a:xfrm>
                <a:off x="3749936" y="5472727"/>
                <a:ext cx="1519839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49936" y="5472727"/>
                <a:ext cx="1519839" cy="45313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132483" y="492677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The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sz="2400" i="1" dirty="0" err="1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dt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tells you that the variable of integration is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23" name="Rectangle 22">
            <a:hlinkClick r:id="rId13"/>
            <a:extLst>
              <a:ext uri="{FF2B5EF4-FFF2-40B4-BE49-F238E27FC236}">
                <a16:creationId xmlns:a16="http://schemas.microsoft.com/office/drawing/2014/main" id="{E21C35EF-BE3F-4EDA-A260-FF52CF2C62E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hlinkClick r:id="rId13"/>
            <a:extLst>
              <a:ext uri="{FF2B5EF4-FFF2-40B4-BE49-F238E27FC236}">
                <a16:creationId xmlns:a16="http://schemas.microsoft.com/office/drawing/2014/main" id="{B8569BF6-C8EA-45E1-B271-FD04912BD48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292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12"/>
    </mc:Choice>
    <mc:Fallback xmlns="">
      <p:transition spd="slow" advTm="46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39" grpId="0"/>
      <p:bldP spid="19" grpId="0"/>
      <p:bldP spid="20" grpId="0"/>
      <p:bldP spid="21" grpId="0"/>
      <p:bldP spid="22" grpId="0"/>
      <p:bldP spid="14" grpId="0"/>
      <p:bldP spid="15" grpId="0"/>
      <p:bldP spid="16" grpId="0"/>
      <p:bldP spid="17" grpId="0"/>
      <p:bldP spid="18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Find the indefinite integral</a:t>
            </a:r>
          </a:p>
        </p:txBody>
      </p:sp>
      <p:sp>
        <p:nvSpPr>
          <p:cNvPr id="965639" name="Text Box 7"/>
          <p:cNvSpPr txBox="1">
            <a:spLocks noChangeArrowheads="1"/>
          </p:cNvSpPr>
          <p:nvPr/>
        </p:nvSpPr>
        <p:spPr bwMode="auto">
          <a:xfrm>
            <a:off x="250825" y="1628800"/>
            <a:ext cx="51860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Applying the constant multiple rule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>
                <a:spLocks noChangeArrowheads="1"/>
              </p:cNvSpPr>
              <p:nvPr/>
            </p:nvSpPr>
            <p:spPr bwMode="auto">
              <a:xfrm>
                <a:off x="3090232" y="2852936"/>
                <a:ext cx="3100208" cy="922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d>
                        <m:dPr>
                          <m:ctrlPr>
                            <a:rPr lang="en-GB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m:rPr>
                              <m:nor/>
                            </m:rPr>
                            <a:rPr lang="en-US" sz="2400" baseline="30000" dirty="0">
                              <a:solidFill>
                                <a:srgbClr val="010078"/>
                              </a:solidFill>
                              <a:latin typeface="Times New Roman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90232" y="2852936"/>
                <a:ext cx="3100208" cy="92217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>
                <a:spLocks noChangeArrowheads="1"/>
              </p:cNvSpPr>
              <p:nvPr/>
            </p:nvSpPr>
            <p:spPr bwMode="auto">
              <a:xfrm>
                <a:off x="3090232" y="4145135"/>
                <a:ext cx="1658723" cy="7848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90232" y="4145135"/>
                <a:ext cx="1658723" cy="78489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79237" y="838295"/>
                <a:ext cx="1234505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838295"/>
                <a:ext cx="1234505" cy="96872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368564" y="1453325"/>
                <a:ext cx="1519840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𝑘𝑓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8564" y="1453325"/>
                <a:ext cx="1519840" cy="96872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>
                <a:spLocks noChangeArrowheads="1"/>
              </p:cNvSpPr>
              <p:nvPr/>
            </p:nvSpPr>
            <p:spPr bwMode="auto">
              <a:xfrm>
                <a:off x="6898127" y="1453325"/>
                <a:ext cx="2039469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98127" y="1453325"/>
                <a:ext cx="2039469" cy="106106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>
                <a:spLocks noChangeArrowheads="1"/>
              </p:cNvSpPr>
              <p:nvPr/>
            </p:nvSpPr>
            <p:spPr bwMode="auto">
              <a:xfrm>
                <a:off x="3090232" y="2035641"/>
                <a:ext cx="1745093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90232" y="2035641"/>
                <a:ext cx="1745093" cy="106106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2">
            <a:extLst>
              <a:ext uri="{FF2B5EF4-FFF2-40B4-BE49-F238E27FC236}">
                <a16:creationId xmlns:a16="http://schemas.microsoft.com/office/drawing/2014/main" id="{CF246CF3-74BD-4A89-8518-A8F0DE32386E}"/>
              </a:ext>
            </a:extLst>
          </p:cNvPr>
          <p:cNvSpPr txBox="1">
            <a:spLocks noChangeArrowheads="1"/>
          </p:cNvSpPr>
          <p:nvPr/>
        </p:nvSpPr>
        <p:spPr>
          <a:xfrm>
            <a:off x="293687" y="215139"/>
            <a:ext cx="8229600" cy="431800"/>
          </a:xfrm>
          <a:prstGeom prst="rect">
            <a:avLst/>
          </a:prstGeom>
        </p:spPr>
        <p:txBody>
          <a:bodyPr bIns="91440" anchor="b" anchorCtr="0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/>
              <a:t>Indefinite integrals</a:t>
            </a:r>
            <a:endParaRPr lang="en-GB" sz="2800" dirty="0"/>
          </a:p>
        </p:txBody>
      </p:sp>
      <p:sp>
        <p:nvSpPr>
          <p:cNvPr id="14" name="Rectangle 13">
            <a:hlinkClick r:id="rId10"/>
            <a:extLst>
              <a:ext uri="{FF2B5EF4-FFF2-40B4-BE49-F238E27FC236}">
                <a16:creationId xmlns:a16="http://schemas.microsoft.com/office/drawing/2014/main" id="{47D00881-DE57-4EF5-9CF1-CD5CD519E3A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10"/>
            <a:extLst>
              <a:ext uri="{FF2B5EF4-FFF2-40B4-BE49-F238E27FC236}">
                <a16:creationId xmlns:a16="http://schemas.microsoft.com/office/drawing/2014/main" id="{EC217FE8-7128-4920-AE29-BE5A923CFDB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6053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79"/>
    </mc:Choice>
    <mc:Fallback xmlns="">
      <p:transition spd="slow" advTm="227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39" grpId="0"/>
      <p:bldP spid="19" grpId="0"/>
      <p:bldP spid="20" grpId="0"/>
      <p:bldP spid="23" grpId="0"/>
      <p:bldP spid="24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Find the indefinite integral</a:t>
            </a:r>
          </a:p>
        </p:txBody>
      </p:sp>
      <p:sp>
        <p:nvSpPr>
          <p:cNvPr id="965639" name="Text Box 7"/>
          <p:cNvSpPr txBox="1">
            <a:spLocks noChangeArrowheads="1"/>
          </p:cNvSpPr>
          <p:nvPr/>
        </p:nvSpPr>
        <p:spPr bwMode="auto">
          <a:xfrm>
            <a:off x="250825" y="1628800"/>
            <a:ext cx="54857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Applying the sum or difference rule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>
                <a:spLocks noChangeArrowheads="1"/>
              </p:cNvSpPr>
              <p:nvPr/>
            </p:nvSpPr>
            <p:spPr bwMode="auto">
              <a:xfrm>
                <a:off x="2929133" y="4418193"/>
                <a:ext cx="2502352" cy="922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d>
                        <m:dPr>
                          <m:ctrlPr>
                            <a:rPr lang="en-GB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29133" y="4418193"/>
                <a:ext cx="2502352" cy="92217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>
                <a:spLocks noChangeArrowheads="1"/>
              </p:cNvSpPr>
              <p:nvPr/>
            </p:nvSpPr>
            <p:spPr bwMode="auto">
              <a:xfrm>
                <a:off x="3096955" y="5569612"/>
                <a:ext cx="3245440" cy="786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96955" y="5569612"/>
                <a:ext cx="3245440" cy="78617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79237" y="838295"/>
                <a:ext cx="2765309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(3</m:t>
                              </m:r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+2)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838295"/>
                <a:ext cx="2765309" cy="96872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>
                <a:spLocks noChangeArrowheads="1"/>
              </p:cNvSpPr>
              <p:nvPr/>
            </p:nvSpPr>
            <p:spPr bwMode="auto">
              <a:xfrm>
                <a:off x="3141290" y="2622572"/>
                <a:ext cx="4413901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GB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e>
                          </m:nary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GB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41290" y="2622572"/>
                <a:ext cx="4413901" cy="106106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422975" y="1959937"/>
                <a:ext cx="1756763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)±</m:t>
                          </m:r>
                          <m:r>
                            <a:rPr lang="en-US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a:rPr lang="en-US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2975" y="1959937"/>
                <a:ext cx="1756763" cy="72654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>
                <a:spLocks noChangeArrowheads="1"/>
              </p:cNvSpPr>
              <p:nvPr/>
            </p:nvSpPr>
            <p:spPr bwMode="auto">
              <a:xfrm>
                <a:off x="5611812" y="1926960"/>
                <a:ext cx="2634824" cy="8188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11812" y="1926960"/>
                <a:ext cx="2634824" cy="818879"/>
              </a:xfrm>
              <a:prstGeom prst="rect">
                <a:avLst/>
              </a:prstGeom>
              <a:blipFill>
                <a:blip r:embed="rId9"/>
                <a:stretch>
                  <a:fillRect r="-23843" b="-746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3007415" y="3496053"/>
                <a:ext cx="1748940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07415" y="3496053"/>
                <a:ext cx="1748940" cy="106106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4688607" y="3528123"/>
                <a:ext cx="1663468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+6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88607" y="3528123"/>
                <a:ext cx="1663468" cy="106106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193586" y="3514328"/>
                <a:ext cx="1388137" cy="10610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3586" y="3514328"/>
                <a:ext cx="1388137" cy="106106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150699" y="3670715"/>
            <a:ext cx="29844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Applying the constant multiple rule</a:t>
            </a:r>
            <a:endParaRPr lang="en-GB" sz="18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>
                <a:spLocks noChangeArrowheads="1"/>
              </p:cNvSpPr>
              <p:nvPr/>
            </p:nvSpPr>
            <p:spPr bwMode="auto">
              <a:xfrm>
                <a:off x="5175149" y="4429321"/>
                <a:ext cx="2502352" cy="922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+6</m:t>
                      </m:r>
                      <m:d>
                        <m:dPr>
                          <m:ctrlPr>
                            <a:rPr lang="en-GB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75149" y="4429321"/>
                <a:ext cx="2502352" cy="922176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7452405" y="4659576"/>
                <a:ext cx="142327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405" y="4659576"/>
                <a:ext cx="1423275" cy="461665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150699" y="4592891"/>
            <a:ext cx="29844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Applying the power rule and constant rule</a:t>
            </a:r>
            <a:endParaRPr lang="en-GB" sz="1800" dirty="0">
              <a:latin typeface="+mn-lt"/>
            </a:endParaRPr>
          </a:p>
        </p:txBody>
      </p:sp>
      <p:sp>
        <p:nvSpPr>
          <p:cNvPr id="23" name="Rectangle 2">
            <a:extLst>
              <a:ext uri="{FF2B5EF4-FFF2-40B4-BE49-F238E27FC236}">
                <a16:creationId xmlns:a16="http://schemas.microsoft.com/office/drawing/2014/main" id="{ACC4AEDF-9018-49C5-9575-01225F046377}"/>
              </a:ext>
            </a:extLst>
          </p:cNvPr>
          <p:cNvSpPr txBox="1">
            <a:spLocks noChangeArrowheads="1"/>
          </p:cNvSpPr>
          <p:nvPr/>
        </p:nvSpPr>
        <p:spPr>
          <a:xfrm>
            <a:off x="293687" y="215139"/>
            <a:ext cx="8229600" cy="431800"/>
          </a:xfrm>
          <a:prstGeom prst="rect">
            <a:avLst/>
          </a:prstGeom>
        </p:spPr>
        <p:txBody>
          <a:bodyPr bIns="91440" anchor="b" anchorCtr="0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/>
              <a:t>Indefinite integrals</a:t>
            </a:r>
            <a:endParaRPr lang="en-GB" sz="2800" dirty="0"/>
          </a:p>
        </p:txBody>
      </p:sp>
      <p:sp>
        <p:nvSpPr>
          <p:cNvPr id="24" name="Rectangle 23">
            <a:hlinkClick r:id="rId15"/>
            <a:extLst>
              <a:ext uri="{FF2B5EF4-FFF2-40B4-BE49-F238E27FC236}">
                <a16:creationId xmlns:a16="http://schemas.microsoft.com/office/drawing/2014/main" id="{2E956701-4947-4781-B77D-D5AFD0DC209A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hlinkClick r:id="rId15"/>
            <a:extLst>
              <a:ext uri="{FF2B5EF4-FFF2-40B4-BE49-F238E27FC236}">
                <a16:creationId xmlns:a16="http://schemas.microsoft.com/office/drawing/2014/main" id="{F47E6CE7-D088-4308-B14A-B8A39F36927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8174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70"/>
    </mc:Choice>
    <mc:Fallback xmlns="">
      <p:transition spd="slow" advTm="49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39" grpId="0"/>
      <p:bldP spid="19" grpId="0"/>
      <p:bldP spid="20" grpId="0"/>
      <p:bldP spid="27" grpId="0"/>
      <p:bldP spid="11" grpId="0"/>
      <p:bldP spid="12" grpId="0"/>
      <p:bldP spid="14" grpId="0"/>
      <p:bldP spid="15" grpId="0"/>
      <p:bldP spid="2" grpId="0"/>
      <p:bldP spid="16" grpId="0"/>
      <p:bldP spid="17" grpId="0"/>
      <p:bldP spid="18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94149" y="3923195"/>
            <a:ext cx="3741121" cy="96872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5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4" y="92558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More on indefinite integrals</a:t>
            </a:r>
          </a:p>
        </p:txBody>
      </p:sp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765457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Find the indefinite integral</a:t>
            </a:r>
          </a:p>
        </p:txBody>
      </p:sp>
      <p:sp>
        <p:nvSpPr>
          <p:cNvPr id="965639" name="Text Box 7"/>
          <p:cNvSpPr txBox="1">
            <a:spLocks noChangeArrowheads="1"/>
          </p:cNvSpPr>
          <p:nvPr/>
        </p:nvSpPr>
        <p:spPr bwMode="auto">
          <a:xfrm>
            <a:off x="250825" y="1319519"/>
            <a:ext cx="50866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If we try to apply the power rule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>
                <a:spLocks noChangeArrowheads="1"/>
              </p:cNvSpPr>
              <p:nvPr/>
            </p:nvSpPr>
            <p:spPr bwMode="auto">
              <a:xfrm>
                <a:off x="4150260" y="4136535"/>
                <a:ext cx="1593577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24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50260" y="4136535"/>
                <a:ext cx="1593577" cy="45313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454659" y="1880321"/>
            <a:ext cx="83587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We can see that the rule does not work when </a:t>
            </a:r>
            <a:r>
              <a:rPr lang="en-GB" sz="2400" i="1" dirty="0">
                <a:solidFill>
                  <a:srgbClr val="010078"/>
                </a:solidFill>
                <a:cs typeface="Times New Roman" panose="02020603050405020304" pitchFamily="18" charset="0"/>
              </a:rPr>
              <a:t>n</a:t>
            </a:r>
            <a:r>
              <a:rPr lang="en-GB" sz="2400" dirty="0">
                <a:solidFill>
                  <a:srgbClr val="010078"/>
                </a:solidFill>
                <a:cs typeface="Times New Roman" panose="02020603050405020304" pitchFamily="18" charset="0"/>
              </a:rPr>
              <a:t> = -1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because it would result in dividing by 0</a:t>
            </a: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2043149" y="2763031"/>
            <a:ext cx="32912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So what is               ? 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79237" y="529014"/>
                <a:ext cx="1228092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529014"/>
                <a:ext cx="1228092" cy="96872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085811" y="1196307"/>
                <a:ext cx="905696" cy="8073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0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0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5811" y="1196307"/>
                <a:ext cx="905696" cy="80733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5952897" y="1196307"/>
                <a:ext cx="3053720" cy="6756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0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sSup>
                        <m:sSupPr>
                          <m:ctrlPr>
                            <a:rPr lang="en-GB" sz="20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0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US" sz="20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0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0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US" sz="20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0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52897" y="1196307"/>
                <a:ext cx="3053720" cy="67569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231015" y="3923195"/>
                <a:ext cx="965777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1015" y="3923195"/>
                <a:ext cx="965777" cy="96872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718956" y="2580204"/>
                <a:ext cx="1228093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8956" y="2580204"/>
                <a:ext cx="1228093" cy="96872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 Box 3"/>
              <p:cNvSpPr txBox="1">
                <a:spLocks noChangeArrowheads="1"/>
              </p:cNvSpPr>
              <p:nvPr/>
            </p:nvSpPr>
            <p:spPr bwMode="auto">
              <a:xfrm>
                <a:off x="153647" y="3298922"/>
                <a:ext cx="8358709" cy="631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78"/>
                    </a:solidFill>
                    <a:latin typeface="+mn-lt"/>
                  </a:rPr>
                  <a:t>We have seen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010078"/>
                            </a:solidFill>
                            <a:latin typeface="+mn-lt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+mn-lt"/>
                          </a:rPr>
                          <m:t>𝑑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+mn-lt"/>
                          </a:rPr>
                          <m:t>𝑑𝑥</m:t>
                        </m:r>
                      </m:den>
                    </m:f>
                    <m:r>
                      <a:rPr lang="en-US" sz="2400" b="0" i="1" smtClean="0">
                        <a:solidFill>
                          <a:srgbClr val="010078"/>
                        </a:solidFill>
                        <a:latin typeface="+mn-lt"/>
                      </a:rPr>
                      <m:t>(</m:t>
                    </m:r>
                    <m:func>
                      <m:funcPr>
                        <m:ctrlPr>
                          <a:rPr lang="en-US" sz="2400" b="0" i="1" smtClean="0">
                            <a:solidFill>
                              <a:srgbClr val="010078"/>
                            </a:solidFill>
                            <a:latin typeface="+mn-lt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010078"/>
                            </a:solidFill>
                            <a:latin typeface="+mn-lt"/>
                          </a:rPr>
                          <m:t>ln</m:t>
                        </m:r>
                      </m:fName>
                      <m:e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+mn-lt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+mn-lt"/>
                          </a:rPr>
                          <m:t>)= </m:t>
                        </m:r>
                        <m:f>
                          <m:fPr>
                            <m:ctrlP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+mn-lt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+mn-lt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+mn-lt"/>
                              </a:rPr>
                              <m:t>𝑥</m:t>
                            </m:r>
                          </m:den>
                        </m:f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+mn-lt"/>
                          </a:rPr>
                          <m:t>= </m:t>
                        </m:r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+mn-lt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+mn-lt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+mn-lt"/>
                              </a:rPr>
                              <m:t>−1</m:t>
                            </m:r>
                          </m:sup>
                        </m:sSup>
                      </m:e>
                    </m:func>
                  </m:oMath>
                </a14:m>
                <a:r>
                  <a:rPr lang="en-GB" sz="2400" dirty="0">
                    <a:solidFill>
                      <a:srgbClr val="010078"/>
                    </a:solidFill>
                    <a:latin typeface="+mn-lt"/>
                  </a:rPr>
                  <a:t> for </a:t>
                </a:r>
                <a:r>
                  <a:rPr lang="en-GB" sz="2400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sz="2400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&gt; 0</a:t>
                </a:r>
                <a:r>
                  <a:rPr lang="en-GB" sz="2400" dirty="0">
                    <a:solidFill>
                      <a:srgbClr val="010078"/>
                    </a:solidFill>
                    <a:latin typeface="+mn-lt"/>
                  </a:rPr>
                  <a:t>, so</a:t>
                </a:r>
                <a:endParaRPr lang="en-GB" sz="2400" i="1" dirty="0">
                  <a:solidFill>
                    <a:srgbClr val="010078"/>
                  </a:solidFill>
                  <a:latin typeface="+mn-lt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6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3647" y="3298922"/>
                <a:ext cx="8358709" cy="631198"/>
              </a:xfrm>
              <a:prstGeom prst="rect">
                <a:avLst/>
              </a:prstGeom>
              <a:blipFill>
                <a:blip r:embed="rId9"/>
                <a:stretch>
                  <a:fillRect l="-1094" b="-865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5517043" y="4132270"/>
            <a:ext cx="10182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x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GB" sz="2400" dirty="0">
                <a:solidFill>
                  <a:srgbClr val="010078"/>
                </a:solidFill>
              </a:rPr>
              <a:t> 0</a:t>
            </a:r>
            <a:endParaRPr lang="en-GB" sz="2400" dirty="0"/>
          </a:p>
        </p:txBody>
      </p:sp>
      <p:sp>
        <p:nvSpPr>
          <p:cNvPr id="23" name="Rectangle 22"/>
          <p:cNvSpPr/>
          <p:nvPr/>
        </p:nvSpPr>
        <p:spPr>
          <a:xfrm>
            <a:off x="2794149" y="5800241"/>
            <a:ext cx="3741121" cy="96872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>
                <a:spLocks noChangeArrowheads="1"/>
              </p:cNvSpPr>
              <p:nvPr/>
            </p:nvSpPr>
            <p:spPr bwMode="auto">
              <a:xfrm>
                <a:off x="4510579" y="6013581"/>
                <a:ext cx="1442318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4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10579" y="6013581"/>
                <a:ext cx="1442318" cy="45313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93508" y="5800241"/>
                <a:ext cx="1069395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3508" y="5800241"/>
                <a:ext cx="1069395" cy="96872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 Box 3"/>
              <p:cNvSpPr txBox="1">
                <a:spLocks noChangeArrowheads="1"/>
              </p:cNvSpPr>
              <p:nvPr/>
            </p:nvSpPr>
            <p:spPr bwMode="auto">
              <a:xfrm>
                <a:off x="153646" y="4954049"/>
                <a:ext cx="8358709" cy="6392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78"/>
                    </a:solidFill>
                    <a:latin typeface="+mn-lt"/>
                  </a:rPr>
                  <a:t>We also have seen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010078"/>
                            </a:solidFill>
                            <a:latin typeface="+mn-lt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+mn-lt"/>
                          </a:rPr>
                          <m:t>𝑑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+mn-lt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US" sz="2400" b="0" i="1" smtClean="0">
                            <a:solidFill>
                              <a:srgbClr val="010078"/>
                            </a:solidFill>
                            <a:latin typeface="+mn-lt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+mn-lt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+mn-lt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10078"/>
                                </a:solidFill>
                                <a:latin typeface="+mn-lt"/>
                              </a:rPr>
                              <m:t>𝑥</m:t>
                            </m:r>
                          </m:sup>
                        </m:sSup>
                      </m:e>
                    </m:d>
                    <m:r>
                      <a:rPr lang="en-US" sz="2400" b="0" i="1" smtClean="0">
                        <a:solidFill>
                          <a:srgbClr val="010078"/>
                        </a:solidFill>
                        <a:latin typeface="+mn-lt"/>
                      </a:rPr>
                      <m:t>= 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010078"/>
                            </a:solidFill>
                            <a:latin typeface="+mn-lt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+mn-lt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+mn-lt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GB" sz="2400" dirty="0">
                    <a:solidFill>
                      <a:srgbClr val="010078"/>
                    </a:solidFill>
                    <a:latin typeface="+mn-lt"/>
                  </a:rPr>
                  <a:t>, so</a:t>
                </a:r>
                <a:endParaRPr lang="en-GB" sz="2400" i="1" dirty="0">
                  <a:solidFill>
                    <a:srgbClr val="010078"/>
                  </a:solidFill>
                  <a:latin typeface="+mn-lt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3646" y="4954049"/>
                <a:ext cx="8358709" cy="639278"/>
              </a:xfrm>
              <a:prstGeom prst="rect">
                <a:avLst/>
              </a:prstGeom>
              <a:blipFill>
                <a:blip r:embed="rId12"/>
                <a:stretch>
                  <a:fillRect l="-1094" b="-7619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>
            <a:hlinkClick r:id="rId13"/>
            <a:extLst>
              <a:ext uri="{FF2B5EF4-FFF2-40B4-BE49-F238E27FC236}">
                <a16:creationId xmlns:a16="http://schemas.microsoft.com/office/drawing/2014/main" id="{198338C0-F493-44C4-BF89-6D4F751B566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hlinkClick r:id="rId13"/>
            <a:extLst>
              <a:ext uri="{FF2B5EF4-FFF2-40B4-BE49-F238E27FC236}">
                <a16:creationId xmlns:a16="http://schemas.microsoft.com/office/drawing/2014/main" id="{C9835E6B-21EB-4197-BD3C-DCE0E250CC2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191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65639" grpId="0"/>
      <p:bldP spid="20" grpId="0"/>
      <p:bldP spid="21" grpId="0"/>
      <p:bldP spid="22" grpId="0"/>
      <p:bldP spid="14" grpId="0"/>
      <p:bldP spid="15" grpId="0"/>
      <p:bldP spid="16" grpId="0"/>
      <p:bldP spid="17" grpId="0"/>
      <p:bldP spid="26" grpId="0"/>
      <p:bldP spid="3" grpId="0"/>
      <p:bldP spid="23" grpId="0" animBg="1"/>
      <p:bldP spid="24" grpId="0"/>
      <p:bldP spid="27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94149" y="1623754"/>
            <a:ext cx="3741121" cy="96872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5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2075"/>
            <a:ext cx="8229600" cy="431800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More on indefinite integrals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>
                <a:spLocks noChangeArrowheads="1"/>
              </p:cNvSpPr>
              <p:nvPr/>
            </p:nvSpPr>
            <p:spPr bwMode="auto">
              <a:xfrm>
                <a:off x="4150260" y="1837094"/>
                <a:ext cx="1593577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24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50260" y="1837094"/>
                <a:ext cx="1593577" cy="45313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231015" y="1623754"/>
                <a:ext cx="965777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1015" y="1623754"/>
                <a:ext cx="965777" cy="96872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 Box 3"/>
              <p:cNvSpPr txBox="1">
                <a:spLocks noChangeArrowheads="1"/>
              </p:cNvSpPr>
              <p:nvPr/>
            </p:nvSpPr>
            <p:spPr bwMode="auto">
              <a:xfrm>
                <a:off x="153647" y="999481"/>
                <a:ext cx="8358709" cy="6258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b="1" dirty="0">
                    <a:solidFill>
                      <a:srgbClr val="FF6600"/>
                    </a:solidFill>
                    <a:latin typeface="+mn-lt"/>
                  </a:rPr>
                  <a:t>Integral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endParaRPr lang="en-GB" sz="2400" b="1" i="1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6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3647" y="999481"/>
                <a:ext cx="8358709" cy="625812"/>
              </a:xfrm>
              <a:prstGeom prst="rect">
                <a:avLst/>
              </a:prstGeom>
              <a:blipFill>
                <a:blip r:embed="rId5"/>
                <a:stretch>
                  <a:fillRect l="-1094" b="-873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5517043" y="1832829"/>
            <a:ext cx="10182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x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GB" sz="2400" dirty="0">
                <a:solidFill>
                  <a:srgbClr val="010078"/>
                </a:solidFill>
              </a:rPr>
              <a:t> 0</a:t>
            </a:r>
            <a:endParaRPr lang="en-GB" sz="2400" dirty="0"/>
          </a:p>
        </p:txBody>
      </p:sp>
      <p:sp>
        <p:nvSpPr>
          <p:cNvPr id="23" name="Rectangle 22"/>
          <p:cNvSpPr/>
          <p:nvPr/>
        </p:nvSpPr>
        <p:spPr>
          <a:xfrm>
            <a:off x="2794149" y="3151178"/>
            <a:ext cx="3741121" cy="96872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>
                <a:spLocks noChangeArrowheads="1"/>
              </p:cNvSpPr>
              <p:nvPr/>
            </p:nvSpPr>
            <p:spPr bwMode="auto">
              <a:xfrm>
                <a:off x="4510579" y="3364518"/>
                <a:ext cx="1442318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4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10579" y="3364518"/>
                <a:ext cx="1442318" cy="45313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393508" y="3151178"/>
                <a:ext cx="1069395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3508" y="3151178"/>
                <a:ext cx="1069395" cy="96872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 Box 3"/>
              <p:cNvSpPr txBox="1">
                <a:spLocks noChangeArrowheads="1"/>
              </p:cNvSpPr>
              <p:nvPr/>
            </p:nvSpPr>
            <p:spPr bwMode="auto">
              <a:xfrm>
                <a:off x="153646" y="2654608"/>
                <a:ext cx="8358709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b="1" dirty="0">
                    <a:solidFill>
                      <a:srgbClr val="FF6600"/>
                    </a:solidFill>
                    <a:latin typeface="+mn-lt"/>
                  </a:rPr>
                  <a:t>Integral of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FF6600"/>
                        </a:solidFill>
                        <a:latin typeface="+mn-lt"/>
                      </a:rPr>
                      <m:t> </m:t>
                    </m:r>
                    <m:sSup>
                      <m:sSupPr>
                        <m:ctrlPr>
                          <a:rPr lang="en-US" sz="2400" b="1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endParaRPr lang="en-GB" sz="2400" b="1" i="1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3646" y="2654608"/>
                <a:ext cx="8358709" cy="461665"/>
              </a:xfrm>
              <a:prstGeom prst="rect">
                <a:avLst/>
              </a:prstGeom>
              <a:blipFill>
                <a:blip r:embed="rId8"/>
                <a:stretch>
                  <a:fillRect l="-1094" t="-9211" b="-3026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hlinkClick r:id="rId9"/>
            <a:extLst>
              <a:ext uri="{FF2B5EF4-FFF2-40B4-BE49-F238E27FC236}">
                <a16:creationId xmlns:a16="http://schemas.microsoft.com/office/drawing/2014/main" id="{84B85BDE-DE7F-4DD3-A507-9E4B0EA1DC0A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9"/>
            <a:extLst>
              <a:ext uri="{FF2B5EF4-FFF2-40B4-BE49-F238E27FC236}">
                <a16:creationId xmlns:a16="http://schemas.microsoft.com/office/drawing/2014/main" id="{DDC24761-8703-4C13-8652-BC22AD1CA15A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7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0" grpId="0"/>
      <p:bldP spid="16" grpId="0"/>
      <p:bldP spid="26" grpId="0"/>
      <p:bldP spid="3" grpId="0"/>
      <p:bldP spid="23" grpId="0" animBg="1"/>
      <p:bldP spid="24" grpId="0"/>
      <p:bldP spid="27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4235138" y="5827035"/>
            <a:ext cx="1785834" cy="8058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4032012" y="3000157"/>
            <a:ext cx="2673104" cy="4531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10747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Find the indefinite integral</a:t>
            </a:r>
          </a:p>
        </p:txBody>
      </p:sp>
      <p:sp>
        <p:nvSpPr>
          <p:cNvPr id="965639" name="Text Box 7"/>
          <p:cNvSpPr txBox="1">
            <a:spLocks noChangeArrowheads="1"/>
          </p:cNvSpPr>
          <p:nvPr/>
        </p:nvSpPr>
        <p:spPr bwMode="auto">
          <a:xfrm>
            <a:off x="250825" y="1628800"/>
            <a:ext cx="51860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Applying the constant multiple rule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>
                <a:spLocks noChangeArrowheads="1"/>
              </p:cNvSpPr>
              <p:nvPr/>
            </p:nvSpPr>
            <p:spPr bwMode="auto">
              <a:xfrm>
                <a:off x="4032012" y="3000157"/>
                <a:ext cx="2673104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func>
                        <m:funcPr>
                          <m:ctrlP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&gt;0</m:t>
                          </m:r>
                        </m:e>
                      </m:func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32012" y="3000157"/>
                <a:ext cx="2673104" cy="45313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79237" y="838295"/>
                <a:ext cx="965777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237" y="838295"/>
                <a:ext cx="965777" cy="96872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368564" y="1453325"/>
                <a:ext cx="1519840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𝑘𝑓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8564" y="1453325"/>
                <a:ext cx="1519840" cy="96872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>
                <a:spLocks noChangeArrowheads="1"/>
              </p:cNvSpPr>
              <p:nvPr/>
            </p:nvSpPr>
            <p:spPr bwMode="auto">
              <a:xfrm>
                <a:off x="6898127" y="1453325"/>
                <a:ext cx="2039469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98127" y="1453325"/>
                <a:ext cx="2039469" cy="106106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>
                <a:spLocks noChangeArrowheads="1"/>
              </p:cNvSpPr>
              <p:nvPr/>
            </p:nvSpPr>
            <p:spPr bwMode="auto">
              <a:xfrm>
                <a:off x="4032012" y="2182862"/>
                <a:ext cx="1646285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32012" y="2182862"/>
                <a:ext cx="1646285" cy="106106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>
                <a:solidFill>
                  <a:srgbClr val="04617B"/>
                </a:solidFill>
              </a:rPr>
              <a:t>Indefinite integrals</a:t>
            </a:r>
            <a:endParaRPr lang="en-GB" sz="2800" dirty="0">
              <a:solidFill>
                <a:srgbClr val="04617B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250824" y="2775217"/>
                <a:ext cx="3190780" cy="9951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+mn-lt"/>
                  </a:rPr>
                  <a:t>Using the fact that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+mn-lt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GB" i="1" smtClean="0">
                                <a:solidFill>
                                  <a:srgbClr val="FF0000"/>
                                </a:solidFill>
                                <a:latin typeface="+mn-lt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+mn-lt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+mn-lt"/>
                              </a:rPr>
                              <m:t>𝑥</m:t>
                            </m:r>
                          </m:den>
                        </m:f>
                        <m:r>
                          <a:rPr lang="en-US" i="1">
                            <a:solidFill>
                              <a:srgbClr val="FF0000"/>
                            </a:solidFill>
                            <a:latin typeface="+mn-lt"/>
                          </a:rPr>
                          <m:t>𝑑𝑥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+mn-lt"/>
                          </a:rPr>
                          <m:t>=</m:t>
                        </m:r>
                        <m:func>
                          <m:funcPr>
                            <m:ctrlP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+mn-lt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solidFill>
                                  <a:srgbClr val="FF0000"/>
                                </a:solidFill>
                                <a:latin typeface="+mn-lt"/>
                              </a:rPr>
                              <m:t>ln</m:t>
                            </m:r>
                          </m:fName>
                          <m:e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+mn-lt"/>
                              </a:rPr>
                              <m:t>𝑥</m:t>
                            </m:r>
                          </m:e>
                        </m:func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+mn-lt"/>
                          </a:rPr>
                          <m:t>+</m:t>
                        </m:r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+mn-lt"/>
                          </a:rPr>
                          <m:t>𝐶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+mn-lt"/>
                          </a:rPr>
                          <m:t>,</m:t>
                        </m:r>
                        <m:r>
                          <m:rPr>
                            <m:nor/>
                          </m:rPr>
                          <a:rPr lang="en-GB" i="1" dirty="0" smtClean="0">
                            <a:solidFill>
                              <a:srgbClr val="FF0000"/>
                            </a:solidFill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GB" dirty="0" smtClean="0">
                            <a:solidFill>
                              <a:srgbClr val="FF0000"/>
                            </a:solidFill>
                            <a:cs typeface="Times New Roman" panose="02020603050405020304" pitchFamily="18" charset="0"/>
                          </a:rPr>
                          <m:t> &gt; 0 </m:t>
                        </m:r>
                      </m:e>
                    </m:nary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+mn-lt"/>
                  </a:rPr>
                  <a:t> </a:t>
                </a: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824" y="2775217"/>
                <a:ext cx="3190780" cy="995144"/>
              </a:xfrm>
              <a:prstGeom prst="rect">
                <a:avLst/>
              </a:prstGeom>
              <a:blipFill>
                <a:blip r:embed="rId9"/>
                <a:stretch>
                  <a:fillRect l="-2863" t="-49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99882" y="3772138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Find the indefinite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528295" y="3535695"/>
                <a:ext cx="1036438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8295" y="3535695"/>
                <a:ext cx="1036438" cy="96872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250825" y="4420916"/>
            <a:ext cx="51860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Applying the constant multiple rule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368564" y="4245441"/>
                <a:ext cx="1519840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𝑘𝑓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8564" y="4245441"/>
                <a:ext cx="1519840" cy="96872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>
                <a:spLocks noChangeArrowheads="1"/>
              </p:cNvSpPr>
              <p:nvPr/>
            </p:nvSpPr>
            <p:spPr bwMode="auto">
              <a:xfrm>
                <a:off x="6898127" y="4245441"/>
                <a:ext cx="2039469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98127" y="4245441"/>
                <a:ext cx="2039469" cy="106106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>
                <a:spLocks noChangeArrowheads="1"/>
              </p:cNvSpPr>
              <p:nvPr/>
            </p:nvSpPr>
            <p:spPr bwMode="auto">
              <a:xfrm>
                <a:off x="4125287" y="4908652"/>
                <a:ext cx="1665649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25287" y="4908652"/>
                <a:ext cx="1665649" cy="106106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>
                <a:spLocks noChangeArrowheads="1"/>
              </p:cNvSpPr>
              <p:nvPr/>
            </p:nvSpPr>
            <p:spPr bwMode="auto">
              <a:xfrm>
                <a:off x="4235138" y="5849119"/>
                <a:ext cx="1622752" cy="7838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35138" y="5849119"/>
                <a:ext cx="1622752" cy="783804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/>
              <p:cNvSpPr/>
              <p:nvPr/>
            </p:nvSpPr>
            <p:spPr>
              <a:xfrm>
                <a:off x="457200" y="5849119"/>
                <a:ext cx="2984404" cy="7058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</a:rPr>
                  <a:t>Using the fact that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m:rPr>
                            <m:nor/>
                          </m:rPr>
                          <a:rPr lang="en-US" baseline="30000" dirty="0">
                            <a:solidFill>
                              <a:srgbClr val="FF0000"/>
                            </a:solidFill>
                            <a:latin typeface="Times New Roman" pitchFamily="18" charset="0"/>
                          </a:rPr>
                          <m:t> </m:t>
                        </m:r>
                      </m:e>
                    </m:nary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849119"/>
                <a:ext cx="2984404" cy="705899"/>
              </a:xfrm>
              <a:prstGeom prst="rect">
                <a:avLst/>
              </a:prstGeom>
              <a:blipFill>
                <a:blip r:embed="rId15"/>
                <a:stretch>
                  <a:fillRect l="-14490" t="-53043" b="-17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>
            <a:hlinkClick r:id="rId16"/>
            <a:extLst>
              <a:ext uri="{FF2B5EF4-FFF2-40B4-BE49-F238E27FC236}">
                <a16:creationId xmlns:a16="http://schemas.microsoft.com/office/drawing/2014/main" id="{252B31E4-B203-4B81-A23F-C42A5D2014F7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hlinkClick r:id="rId16"/>
            <a:extLst>
              <a:ext uri="{FF2B5EF4-FFF2-40B4-BE49-F238E27FC236}">
                <a16:creationId xmlns:a16="http://schemas.microsoft.com/office/drawing/2014/main" id="{E34759BE-D798-4A21-AE40-AFFC88818CD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93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" grpId="0" animBg="1"/>
      <p:bldP spid="965639" grpId="0"/>
      <p:bldP spid="19" grpId="0"/>
      <p:bldP spid="23" grpId="0"/>
      <p:bldP spid="24" grpId="0"/>
      <p:bldP spid="27" grpId="0"/>
      <p:bldP spid="12" grpId="0"/>
      <p:bldP spid="14" grpId="0"/>
      <p:bldP spid="15" grpId="0"/>
      <p:bldP spid="16" grpId="0"/>
      <p:bldP spid="17" grpId="0"/>
      <p:bldP spid="18" grpId="0"/>
      <p:bldP spid="21" grpId="0"/>
      <p:bldP spid="22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>
            <a:extLst>
              <a:ext uri="{FF2B5EF4-FFF2-40B4-BE49-F238E27FC236}">
                <a16:creationId xmlns:a16="http://schemas.microsoft.com/office/drawing/2014/main" id="{73104821-6E52-4F44-83FD-8B9CCCF388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Definite integrals</a:t>
            </a:r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2E5C706B-38CE-4275-995E-DAEE14D418E0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D79C45C5-D857-415A-A5B7-B14EAF66E989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3311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6|0.4|0.7|0.4|0.4|0.2|0.4|0.2|0.3|0.2|0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3|0.2|0.1|0.4|0.3|0.4|0.5|0.3|0.4|0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2|0.3|0.2|0.3|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4|0.2|0.2|0.3|0.5|0.3|0.5|0.2|0.4|0.2|0.5|0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2919</TotalTime>
  <Words>638</Words>
  <Application>Microsoft Office PowerPoint</Application>
  <PresentationFormat>On-screen Show (4:3)</PresentationFormat>
  <Paragraphs>233</Paragraphs>
  <Slides>17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Calibri</vt:lpstr>
      <vt:lpstr>Cambria Math</vt:lpstr>
      <vt:lpstr>Comic Sans MS</vt:lpstr>
      <vt:lpstr>Times New Roman</vt:lpstr>
      <vt:lpstr>Wingdings 2</vt:lpstr>
      <vt:lpstr>Theme1</vt:lpstr>
      <vt:lpstr>Indefinite and definite integration of xn and ex</vt:lpstr>
      <vt:lpstr>PowerPoint Presentation</vt:lpstr>
      <vt:lpstr>Indefinite integrals</vt:lpstr>
      <vt:lpstr>PowerPoint Presentation</vt:lpstr>
      <vt:lpstr>PowerPoint Presentation</vt:lpstr>
      <vt:lpstr>More on indefinite integrals</vt:lpstr>
      <vt:lpstr>More on indefinite integrals</vt:lpstr>
      <vt:lpstr>PowerPoint Presentation</vt:lpstr>
      <vt:lpstr>Definite integrals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Reversing the process of differentiation</dc:title>
  <dc:creator>Mathssupport</dc:creator>
  <cp:lastModifiedBy>Orlando Hurtado</cp:lastModifiedBy>
  <cp:revision>52</cp:revision>
  <dcterms:created xsi:type="dcterms:W3CDTF">2013-01-22T04:39:08Z</dcterms:created>
  <dcterms:modified xsi:type="dcterms:W3CDTF">2020-07-08T13:51:43Z</dcterms:modified>
</cp:coreProperties>
</file>