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9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1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070238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29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68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32977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137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56223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515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94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73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6716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61631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479378-A64B-4159-8247-41C863E93F04}" type="datetimeFigureOut">
              <a:rPr lang="en-GB" smtClean="0"/>
              <a:t>08/07/2020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7D98FF-B2F2-47F9-8CED-AF3509428382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25000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hyperlink" Target="http://www.mathssupport.or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5CE26A-B3DD-480F-9F08-4D377E3F71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666914" cy="1600200"/>
          </a:xfrm>
        </p:spPr>
        <p:txBody>
          <a:bodyPr/>
          <a:lstStyle/>
          <a:p>
            <a:pPr marL="633413" indent="-633413"/>
            <a:r>
              <a:rPr lang="en-US" dirty="0"/>
              <a:t>LO: To use the second derivative test to find maximum and </a:t>
            </a:r>
            <a:r>
              <a:rPr lang="en-US"/>
              <a:t>minimum points. 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A63692-4A4D-4E4C-870B-7E0B5CD067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Second derivative test for maximum and minimum points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037CB642-E446-4CDE-B39A-F568CCFCA77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D71E79BA-6989-467B-8129-E25640E561C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831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2579242" y="4125448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1639534" y="1708341"/>
            <a:ext cx="3719852" cy="3296188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  <a:gd name="connsiteX0" fmla="*/ 4 w 9862"/>
              <a:gd name="connsiteY0" fmla="*/ 2 h 9983"/>
              <a:gd name="connsiteX1" fmla="*/ 302 w 9862"/>
              <a:gd name="connsiteY1" fmla="*/ 992 h 9983"/>
              <a:gd name="connsiteX2" fmla="*/ 1891 w 9862"/>
              <a:gd name="connsiteY2" fmla="*/ 6017 h 9983"/>
              <a:gd name="connsiteX3" fmla="*/ 3440 w 9862"/>
              <a:gd name="connsiteY3" fmla="*/ 8993 h 9983"/>
              <a:gd name="connsiteX4" fmla="*/ 5029 w 9862"/>
              <a:gd name="connsiteY4" fmla="*/ 9983 h 9983"/>
              <a:gd name="connsiteX5" fmla="*/ 6568 w 9862"/>
              <a:gd name="connsiteY5" fmla="*/ 9025 h 9983"/>
              <a:gd name="connsiteX6" fmla="*/ 8157 w 9862"/>
              <a:gd name="connsiteY6" fmla="*/ 6017 h 9983"/>
              <a:gd name="connsiteX7" fmla="*/ 9336 w 9862"/>
              <a:gd name="connsiteY7" fmla="*/ 2310 h 9983"/>
              <a:gd name="connsiteX8" fmla="*/ 9855 w 9862"/>
              <a:gd name="connsiteY8" fmla="*/ 2 h 9983"/>
              <a:gd name="connsiteX0" fmla="*/ 4 w 9467"/>
              <a:gd name="connsiteY0" fmla="*/ 2 h 10000"/>
              <a:gd name="connsiteX1" fmla="*/ 306 w 9467"/>
              <a:gd name="connsiteY1" fmla="*/ 994 h 10000"/>
              <a:gd name="connsiteX2" fmla="*/ 1917 w 9467"/>
              <a:gd name="connsiteY2" fmla="*/ 6027 h 10000"/>
              <a:gd name="connsiteX3" fmla="*/ 3488 w 9467"/>
              <a:gd name="connsiteY3" fmla="*/ 9008 h 10000"/>
              <a:gd name="connsiteX4" fmla="*/ 5099 w 9467"/>
              <a:gd name="connsiteY4" fmla="*/ 10000 h 10000"/>
              <a:gd name="connsiteX5" fmla="*/ 6660 w 9467"/>
              <a:gd name="connsiteY5" fmla="*/ 9040 h 10000"/>
              <a:gd name="connsiteX6" fmla="*/ 8271 w 9467"/>
              <a:gd name="connsiteY6" fmla="*/ 6027 h 10000"/>
              <a:gd name="connsiteX7" fmla="*/ 9467 w 9467"/>
              <a:gd name="connsiteY7" fmla="*/ 231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7" h="10000">
                <a:moveTo>
                  <a:pt x="4" y="2"/>
                </a:moveTo>
                <a:cubicBezTo>
                  <a:pt x="-6" y="-5"/>
                  <a:pt x="-16" y="-11"/>
                  <a:pt x="306" y="994"/>
                </a:cubicBezTo>
                <a:cubicBezTo>
                  <a:pt x="629" y="1997"/>
                  <a:pt x="1383" y="4690"/>
                  <a:pt x="1917" y="6027"/>
                </a:cubicBezTo>
                <a:cubicBezTo>
                  <a:pt x="2451" y="7365"/>
                  <a:pt x="2954" y="8343"/>
                  <a:pt x="3488" y="9008"/>
                </a:cubicBezTo>
                <a:cubicBezTo>
                  <a:pt x="4021" y="9673"/>
                  <a:pt x="4575" y="9993"/>
                  <a:pt x="5099" y="10000"/>
                </a:cubicBezTo>
                <a:cubicBezTo>
                  <a:pt x="5623" y="10006"/>
                  <a:pt x="6137" y="9698"/>
                  <a:pt x="6660" y="9040"/>
                </a:cubicBezTo>
                <a:cubicBezTo>
                  <a:pt x="7183" y="8381"/>
                  <a:pt x="7804" y="7148"/>
                  <a:pt x="8271" y="6027"/>
                </a:cubicBezTo>
                <a:cubicBezTo>
                  <a:pt x="8739" y="4906"/>
                  <a:pt x="9185" y="3318"/>
                  <a:pt x="9467" y="2314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07504" y="1590210"/>
            <a:ext cx="5397500" cy="5051425"/>
            <a:chOff x="1064" y="536"/>
            <a:chExt cx="3400" cy="318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2995"/>
              <a:chOff x="1244" y="616"/>
              <a:chExt cx="3140" cy="2995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2983"/>
                <a:chOff x="773" y="1401"/>
                <a:chExt cx="3140" cy="2983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29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66" y="21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178" y="218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08" y="53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67" y="1966"/>
              <a:ext cx="18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65" y="1833"/>
              <a:ext cx="223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2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65" y="1671"/>
              <a:ext cx="219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3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56" y="1521"/>
              <a:ext cx="26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4 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59" y="1356"/>
              <a:ext cx="23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52" y="1202"/>
              <a:ext cx="225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6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55" y="1056"/>
              <a:ext cx="26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7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64" y="900"/>
              <a:ext cx="21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8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68" y="738"/>
              <a:ext cx="264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000" dirty="0">
                  <a:latin typeface="Comic Sans MS" panose="030F0702030302020204" pitchFamily="66" charset="0"/>
                </a:rPr>
                <a:t>9</a:t>
              </a:r>
              <a:endParaRPr lang="en-GB" sz="1000" dirty="0">
                <a:latin typeface="Comic Sans MS" panose="030F0702030302020204" pitchFamily="66" charset="0"/>
              </a:endParaRP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51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6" y="2304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</p:grp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193891" y="845889"/>
            <a:ext cx="8801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Since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 equals zero when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-1</a:t>
            </a:r>
            <a:r>
              <a:rPr lang="en-GB" dirty="0"/>
              <a:t> </a:t>
            </a:r>
            <a:r>
              <a:rPr lang="en-US" dirty="0"/>
              <a:t>and changes from positive to negative, the graph of f has a relative maximum when 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-1</a:t>
            </a:r>
            <a:endParaRPr lang="en-GB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513735" y="1660050"/>
            <a:ext cx="349078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/>
              <a:t>Since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000" dirty="0">
                <a:latin typeface="Comic Sans MS" panose="030F0702030302020204" pitchFamily="66" charset="0"/>
              </a:rPr>
              <a:t>’</a:t>
            </a:r>
            <a:r>
              <a:rPr lang="en-GB" sz="2000" dirty="0"/>
              <a:t>(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/>
              <a:t>) equals zero when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= 7 </a:t>
            </a:r>
            <a:r>
              <a:rPr lang="en-GB" sz="2000" dirty="0"/>
              <a:t>and changes from negative to positive the graph of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dirty="0"/>
              <a:t> has a relative minimum when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= 7 </a:t>
            </a:r>
            <a:r>
              <a:rPr lang="en-GB" sz="2000" dirty="0"/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621546" y="4240030"/>
            <a:ext cx="8746" cy="208483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 the graph shown is a graph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</a:t>
            </a:r>
            <a:r>
              <a:rPr lang="en-US" dirty="0"/>
              <a:t>, sketch the graphs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”. 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>
          <a:xfrm flipV="1">
            <a:off x="2496714" y="1717211"/>
            <a:ext cx="2382814" cy="475456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 Box 75"/>
          <p:cNvSpPr txBox="1">
            <a:spLocks noChangeArrowheads="1"/>
          </p:cNvSpPr>
          <p:nvPr/>
        </p:nvSpPr>
        <p:spPr bwMode="auto">
          <a:xfrm>
            <a:off x="5537192" y="3293757"/>
            <a:ext cx="33937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Since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000" dirty="0">
                <a:latin typeface="Comic Sans MS" panose="030F0702030302020204" pitchFamily="66" charset="0"/>
              </a:rPr>
              <a:t>’</a:t>
            </a:r>
            <a:r>
              <a:rPr lang="en-GB" sz="2000" dirty="0"/>
              <a:t>(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/>
              <a:t>) has a relative minimum when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= 3</a:t>
            </a:r>
            <a:r>
              <a:rPr lang="en-GB" sz="2000" dirty="0"/>
              <a:t> </a:t>
            </a:r>
            <a:r>
              <a:rPr lang="en-US" sz="2000" dirty="0"/>
              <a:t> the graph of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Comic Sans MS" panose="030F0702030302020204" pitchFamily="66" charset="0"/>
              </a:rPr>
              <a:t>”</a:t>
            </a:r>
            <a:r>
              <a:rPr lang="en-US" sz="2000" dirty="0"/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/>
              <a:t>) equals zero when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= 3</a:t>
            </a:r>
            <a:endParaRPr lang="en-GB" sz="2000" dirty="0"/>
          </a:p>
        </p:txBody>
      </p:sp>
      <p:grpSp>
        <p:nvGrpSpPr>
          <p:cNvPr id="477" name="Group 666"/>
          <p:cNvGrpSpPr>
            <a:grpSpLocks/>
          </p:cNvGrpSpPr>
          <p:nvPr/>
        </p:nvGrpSpPr>
        <p:grpSpPr bwMode="auto">
          <a:xfrm>
            <a:off x="4552901" y="4141323"/>
            <a:ext cx="139700" cy="149225"/>
            <a:chOff x="704" y="2464"/>
            <a:chExt cx="88" cy="94"/>
          </a:xfrm>
        </p:grpSpPr>
        <p:sp>
          <p:nvSpPr>
            <p:cNvPr id="478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133735" y="5356195"/>
            <a:ext cx="696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f </a:t>
            </a:r>
            <a:r>
              <a:rPr lang="en-GB" sz="2000" b="1" dirty="0">
                <a:solidFill>
                  <a:srgbClr val="FF6600"/>
                </a:solidFill>
              </a:rPr>
              <a:t>(</a:t>
            </a:r>
            <a:r>
              <a:rPr lang="en-GB" sz="20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rgbClr val="FF6600"/>
                </a:solidFill>
              </a:rPr>
              <a:t>) </a:t>
            </a:r>
          </a:p>
        </p:txBody>
      </p:sp>
      <p:sp>
        <p:nvSpPr>
          <p:cNvPr id="490" name="Rectangle 489"/>
          <p:cNvSpPr/>
          <p:nvPr/>
        </p:nvSpPr>
        <p:spPr>
          <a:xfrm>
            <a:off x="1159877" y="2196681"/>
            <a:ext cx="864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’ </a:t>
            </a:r>
            <a:r>
              <a:rPr lang="en-GB" sz="2000" b="1" dirty="0">
                <a:solidFill>
                  <a:srgbClr val="FF0000"/>
                </a:solidFill>
              </a:rPr>
              <a:t>(</a:t>
            </a:r>
            <a:r>
              <a:rPr lang="en-GB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92484" y="5459737"/>
            <a:ext cx="8066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f </a:t>
            </a:r>
            <a:r>
              <a:rPr lang="en-US" sz="2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”</a:t>
            </a:r>
            <a:r>
              <a:rPr lang="en-US" sz="2000" b="1" dirty="0">
                <a:solidFill>
                  <a:srgbClr val="00B050"/>
                </a:solidFill>
              </a:rPr>
              <a:t>(</a:t>
            </a:r>
            <a:r>
              <a:rPr lang="en-US" sz="2000" b="1" i="1" dirty="0">
                <a:solidFill>
                  <a:srgbClr val="00B050"/>
                </a:solidFill>
                <a:cs typeface="Times New Roman" panose="02020603050405020304" pitchFamily="18" charset="0"/>
              </a:rPr>
              <a:t>x</a:t>
            </a:r>
            <a:r>
              <a:rPr lang="en-US" sz="2000" b="1" dirty="0">
                <a:solidFill>
                  <a:srgbClr val="00B050"/>
                </a:solidFill>
              </a:rPr>
              <a:t>) </a:t>
            </a:r>
            <a:endParaRPr lang="en-GB" sz="2000" b="1" dirty="0">
              <a:solidFill>
                <a:srgbClr val="00B050"/>
              </a:solidFill>
            </a:endParaRPr>
          </a:p>
        </p:txBody>
      </p:sp>
      <p:cxnSp>
        <p:nvCxnSpPr>
          <p:cNvPr id="470" name="Straight Connector 469"/>
          <p:cNvCxnSpPr/>
          <p:nvPr/>
        </p:nvCxnSpPr>
        <p:spPr>
          <a:xfrm>
            <a:off x="2649482" y="2101095"/>
            <a:ext cx="8746" cy="210312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1" name="Group 663"/>
          <p:cNvGrpSpPr>
            <a:grpSpLocks/>
          </p:cNvGrpSpPr>
          <p:nvPr/>
        </p:nvGrpSpPr>
        <p:grpSpPr bwMode="auto">
          <a:xfrm>
            <a:off x="3563493" y="4931289"/>
            <a:ext cx="139700" cy="149225"/>
            <a:chOff x="704" y="2464"/>
            <a:chExt cx="88" cy="94"/>
          </a:xfrm>
        </p:grpSpPr>
        <p:sp>
          <p:nvSpPr>
            <p:cNvPr id="47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7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cxnSp>
        <p:nvCxnSpPr>
          <p:cNvPr id="474" name="Straight Connector 473"/>
          <p:cNvCxnSpPr/>
          <p:nvPr/>
        </p:nvCxnSpPr>
        <p:spPr>
          <a:xfrm>
            <a:off x="3636288" y="4282382"/>
            <a:ext cx="10621" cy="108211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5" name="Group 666"/>
          <p:cNvGrpSpPr>
            <a:grpSpLocks/>
          </p:cNvGrpSpPr>
          <p:nvPr/>
        </p:nvGrpSpPr>
        <p:grpSpPr bwMode="auto">
          <a:xfrm>
            <a:off x="3569048" y="4136401"/>
            <a:ext cx="139700" cy="149225"/>
            <a:chOff x="704" y="2464"/>
            <a:chExt cx="88" cy="94"/>
          </a:xfrm>
        </p:grpSpPr>
        <p:sp>
          <p:nvSpPr>
            <p:cNvPr id="480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1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" name="Rectangle 5"/>
          <p:cNvSpPr/>
          <p:nvPr/>
        </p:nvSpPr>
        <p:spPr>
          <a:xfrm>
            <a:off x="5523375" y="4643204"/>
            <a:ext cx="36076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en-US" sz="2000" dirty="0">
                <a:solidFill>
                  <a:srgbClr val="010066"/>
                </a:solidFill>
              </a:rPr>
              <a:t> 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GB" sz="2000" dirty="0">
                <a:solidFill>
                  <a:srgbClr val="010066"/>
                </a:solidFill>
              </a:rPr>
              <a:t>(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10066"/>
                </a:solidFill>
              </a:rPr>
              <a:t>) </a:t>
            </a:r>
            <a:r>
              <a:rPr lang="en-GB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concave down for 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 </a:t>
            </a:r>
            <a:r>
              <a:rPr lang="en-GB" sz="2000" dirty="0">
                <a:solidFill>
                  <a:srgbClr val="010066"/>
                </a:solidFill>
                <a:cs typeface="Times New Roman" panose="02020603050405020304" pitchFamily="18" charset="0"/>
              </a:rPr>
              <a:t>&lt; 3</a:t>
            </a:r>
            <a:r>
              <a:rPr lang="en-GB" sz="2000" dirty="0">
                <a:solidFill>
                  <a:srgbClr val="010066"/>
                </a:solidFill>
              </a:rPr>
              <a:t> </a:t>
            </a:r>
            <a:r>
              <a:rPr lang="en-US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2000" dirty="0">
                <a:solidFill>
                  <a:srgbClr val="010066"/>
                </a:solidFill>
                <a:latin typeface="Comic Sans MS" panose="030F0702030302020204" pitchFamily="66" charset="0"/>
              </a:rPr>
              <a:t>”</a:t>
            </a:r>
            <a:r>
              <a:rPr lang="en-US" sz="2000" dirty="0">
                <a:solidFill>
                  <a:srgbClr val="010066"/>
                </a:solidFill>
              </a:rPr>
              <a:t>(</a:t>
            </a:r>
            <a:r>
              <a:rPr lang="en-US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010066"/>
                </a:solidFill>
              </a:rPr>
              <a:t>) </a:t>
            </a:r>
            <a:r>
              <a:rPr 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negative for </a:t>
            </a:r>
            <a:r>
              <a:rPr lang="en-US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010066"/>
                </a:solidFill>
                <a:cs typeface="Times New Roman" panose="02020603050405020304" pitchFamily="18" charset="0"/>
              </a:rPr>
              <a:t>&lt; 3</a:t>
            </a:r>
            <a:endParaRPr lang="en-GB" sz="2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482" name="Rectangle 481"/>
          <p:cNvSpPr/>
          <p:nvPr/>
        </p:nvSpPr>
        <p:spPr>
          <a:xfrm>
            <a:off x="5536384" y="5409664"/>
            <a:ext cx="34586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</a:t>
            </a:r>
            <a:r>
              <a:rPr lang="en-US" sz="2000" dirty="0">
                <a:solidFill>
                  <a:srgbClr val="010066"/>
                </a:solidFill>
              </a:rPr>
              <a:t> 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GB" sz="2000" dirty="0">
                <a:solidFill>
                  <a:srgbClr val="010066"/>
                </a:solidFill>
              </a:rPr>
              <a:t>(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010066"/>
                </a:solidFill>
              </a:rPr>
              <a:t>) </a:t>
            </a:r>
            <a:r>
              <a:rPr lang="en-GB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concave up for </a:t>
            </a:r>
            <a:r>
              <a:rPr lang="en-GB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 </a:t>
            </a:r>
            <a:r>
              <a:rPr lang="en-GB" sz="2000" dirty="0">
                <a:solidFill>
                  <a:srgbClr val="010066"/>
                </a:solidFill>
                <a:cs typeface="Times New Roman" panose="02020603050405020304" pitchFamily="18" charset="0"/>
              </a:rPr>
              <a:t>&gt; </a:t>
            </a:r>
            <a:r>
              <a:rPr lang="en-GB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solidFill>
                  <a:srgbClr val="010066"/>
                </a:solidFill>
              </a:rPr>
              <a:t> </a:t>
            </a:r>
            <a:r>
              <a:rPr lang="en-US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f </a:t>
            </a:r>
            <a:r>
              <a:rPr lang="en-US" sz="2000" dirty="0">
                <a:solidFill>
                  <a:srgbClr val="010066"/>
                </a:solidFill>
                <a:latin typeface="Comic Sans MS" panose="030F0702030302020204" pitchFamily="66" charset="0"/>
              </a:rPr>
              <a:t>”</a:t>
            </a:r>
            <a:r>
              <a:rPr lang="en-US" sz="2000" dirty="0">
                <a:solidFill>
                  <a:srgbClr val="010066"/>
                </a:solidFill>
              </a:rPr>
              <a:t>(</a:t>
            </a:r>
            <a:r>
              <a:rPr lang="en-US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US" sz="2000" dirty="0">
                <a:solidFill>
                  <a:srgbClr val="010066"/>
                </a:solidFill>
              </a:rPr>
              <a:t>) </a:t>
            </a:r>
            <a:r>
              <a:rPr lang="en-US" sz="20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positive for </a:t>
            </a:r>
            <a:r>
              <a:rPr lang="en-US" sz="2000" i="1" dirty="0">
                <a:solidFill>
                  <a:srgbClr val="010066"/>
                </a:solidFill>
                <a:cs typeface="Times New Roman" panose="02020603050405020304" pitchFamily="18" charset="0"/>
              </a:rPr>
              <a:t>x </a:t>
            </a:r>
            <a:r>
              <a:rPr lang="en-US" sz="2000" dirty="0">
                <a:solidFill>
                  <a:srgbClr val="010066"/>
                </a:solidFill>
                <a:cs typeface="Times New Roman" panose="02020603050405020304" pitchFamily="18" charset="0"/>
              </a:rPr>
              <a:t>&gt; 3</a:t>
            </a:r>
            <a:endParaRPr lang="en-GB" sz="2000" dirty="0">
              <a:solidFill>
                <a:srgbClr val="010066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615719" y="2108490"/>
            <a:ext cx="3752470" cy="4350306"/>
          </a:xfrm>
          <a:custGeom>
            <a:avLst/>
            <a:gdLst>
              <a:gd name="connsiteX0" fmla="*/ 0 w 3700903"/>
              <a:gd name="connsiteY0" fmla="*/ 4552607 h 4552607"/>
              <a:gd name="connsiteX1" fmla="*/ 318977 w 3700903"/>
              <a:gd name="connsiteY1" fmla="*/ 2117751 h 4552607"/>
              <a:gd name="connsiteX2" fmla="*/ 478465 w 3700903"/>
              <a:gd name="connsiteY2" fmla="*/ 1128923 h 4552607"/>
              <a:gd name="connsiteX3" fmla="*/ 786809 w 3700903"/>
              <a:gd name="connsiteY3" fmla="*/ 193258 h 4552607"/>
              <a:gd name="connsiteX4" fmla="*/ 1010093 w 3700903"/>
              <a:gd name="connsiteY4" fmla="*/ 1872 h 4552607"/>
              <a:gd name="connsiteX5" fmla="*/ 1265274 w 3700903"/>
              <a:gd name="connsiteY5" fmla="*/ 171993 h 4552607"/>
              <a:gd name="connsiteX6" fmla="*/ 1690577 w 3700903"/>
              <a:gd name="connsiteY6" fmla="*/ 1139556 h 4552607"/>
              <a:gd name="connsiteX7" fmla="*/ 1998921 w 3700903"/>
              <a:gd name="connsiteY7" fmla="*/ 2096486 h 4552607"/>
              <a:gd name="connsiteX8" fmla="*/ 2317898 w 3700903"/>
              <a:gd name="connsiteY8" fmla="*/ 3085314 h 4552607"/>
              <a:gd name="connsiteX9" fmla="*/ 2711302 w 3700903"/>
              <a:gd name="connsiteY9" fmla="*/ 4020979 h 4552607"/>
              <a:gd name="connsiteX10" fmla="*/ 2966484 w 3700903"/>
              <a:gd name="connsiteY10" fmla="*/ 4191100 h 4552607"/>
              <a:gd name="connsiteX11" fmla="*/ 3200400 w 3700903"/>
              <a:gd name="connsiteY11" fmla="*/ 3978449 h 4552607"/>
              <a:gd name="connsiteX12" fmla="*/ 3487479 w 3700903"/>
              <a:gd name="connsiteY12" fmla="*/ 3095946 h 4552607"/>
              <a:gd name="connsiteX13" fmla="*/ 3668232 w 3700903"/>
              <a:gd name="connsiteY13" fmla="*/ 2096486 h 4552607"/>
              <a:gd name="connsiteX14" fmla="*/ 3700130 w 3700903"/>
              <a:gd name="connsiteY14" fmla="*/ 1936998 h 4552607"/>
              <a:gd name="connsiteX0" fmla="*/ 0 w 3700903"/>
              <a:gd name="connsiteY0" fmla="*/ 4552607 h 4552607"/>
              <a:gd name="connsiteX1" fmla="*/ 318977 w 3700903"/>
              <a:gd name="connsiteY1" fmla="*/ 2117751 h 4552607"/>
              <a:gd name="connsiteX2" fmla="*/ 478465 w 3700903"/>
              <a:gd name="connsiteY2" fmla="*/ 1128923 h 4552607"/>
              <a:gd name="connsiteX3" fmla="*/ 786809 w 3700903"/>
              <a:gd name="connsiteY3" fmla="*/ 193258 h 4552607"/>
              <a:gd name="connsiteX4" fmla="*/ 1010093 w 3700903"/>
              <a:gd name="connsiteY4" fmla="*/ 1872 h 4552607"/>
              <a:gd name="connsiteX5" fmla="*/ 1265274 w 3700903"/>
              <a:gd name="connsiteY5" fmla="*/ 171993 h 4552607"/>
              <a:gd name="connsiteX6" fmla="*/ 1690577 w 3700903"/>
              <a:gd name="connsiteY6" fmla="*/ 1139556 h 4552607"/>
              <a:gd name="connsiteX7" fmla="*/ 1998921 w 3700903"/>
              <a:gd name="connsiteY7" fmla="*/ 2096486 h 4552607"/>
              <a:gd name="connsiteX8" fmla="*/ 2317898 w 3700903"/>
              <a:gd name="connsiteY8" fmla="*/ 3085314 h 4552607"/>
              <a:gd name="connsiteX9" fmla="*/ 2711302 w 3700903"/>
              <a:gd name="connsiteY9" fmla="*/ 3984108 h 4552607"/>
              <a:gd name="connsiteX10" fmla="*/ 2966484 w 3700903"/>
              <a:gd name="connsiteY10" fmla="*/ 4191100 h 4552607"/>
              <a:gd name="connsiteX11" fmla="*/ 3200400 w 3700903"/>
              <a:gd name="connsiteY11" fmla="*/ 3978449 h 4552607"/>
              <a:gd name="connsiteX12" fmla="*/ 3487479 w 3700903"/>
              <a:gd name="connsiteY12" fmla="*/ 3095946 h 4552607"/>
              <a:gd name="connsiteX13" fmla="*/ 3668232 w 3700903"/>
              <a:gd name="connsiteY13" fmla="*/ 2096486 h 4552607"/>
              <a:gd name="connsiteX14" fmla="*/ 3700130 w 3700903"/>
              <a:gd name="connsiteY14" fmla="*/ 1936998 h 4552607"/>
              <a:gd name="connsiteX0" fmla="*/ 0 w 3700903"/>
              <a:gd name="connsiteY0" fmla="*/ 4552607 h 4552607"/>
              <a:gd name="connsiteX1" fmla="*/ 318977 w 3700903"/>
              <a:gd name="connsiteY1" fmla="*/ 2117751 h 4552607"/>
              <a:gd name="connsiteX2" fmla="*/ 478465 w 3700903"/>
              <a:gd name="connsiteY2" fmla="*/ 1128923 h 4552607"/>
              <a:gd name="connsiteX3" fmla="*/ 786809 w 3700903"/>
              <a:gd name="connsiteY3" fmla="*/ 193258 h 4552607"/>
              <a:gd name="connsiteX4" fmla="*/ 1010093 w 3700903"/>
              <a:gd name="connsiteY4" fmla="*/ 1872 h 4552607"/>
              <a:gd name="connsiteX5" fmla="*/ 1265274 w 3700903"/>
              <a:gd name="connsiteY5" fmla="*/ 171993 h 4552607"/>
              <a:gd name="connsiteX6" fmla="*/ 1690577 w 3700903"/>
              <a:gd name="connsiteY6" fmla="*/ 1139556 h 4552607"/>
              <a:gd name="connsiteX7" fmla="*/ 1998921 w 3700903"/>
              <a:gd name="connsiteY7" fmla="*/ 2096486 h 4552607"/>
              <a:gd name="connsiteX8" fmla="*/ 2317898 w 3700903"/>
              <a:gd name="connsiteY8" fmla="*/ 3085314 h 4552607"/>
              <a:gd name="connsiteX9" fmla="*/ 2711302 w 3700903"/>
              <a:gd name="connsiteY9" fmla="*/ 3984108 h 4552607"/>
              <a:gd name="connsiteX10" fmla="*/ 2966484 w 3700903"/>
              <a:gd name="connsiteY10" fmla="*/ 4191100 h 4552607"/>
              <a:gd name="connsiteX11" fmla="*/ 3221979 w 3700903"/>
              <a:gd name="connsiteY11" fmla="*/ 3934204 h 4552607"/>
              <a:gd name="connsiteX12" fmla="*/ 3487479 w 3700903"/>
              <a:gd name="connsiteY12" fmla="*/ 3095946 h 4552607"/>
              <a:gd name="connsiteX13" fmla="*/ 3668232 w 3700903"/>
              <a:gd name="connsiteY13" fmla="*/ 2096486 h 4552607"/>
              <a:gd name="connsiteX14" fmla="*/ 3700130 w 3700903"/>
              <a:gd name="connsiteY14" fmla="*/ 1936998 h 4552607"/>
              <a:gd name="connsiteX0" fmla="*/ 0 w 3700903"/>
              <a:gd name="connsiteY0" fmla="*/ 4552607 h 4552607"/>
              <a:gd name="connsiteX1" fmla="*/ 318977 w 3700903"/>
              <a:gd name="connsiteY1" fmla="*/ 2117751 h 4552607"/>
              <a:gd name="connsiteX2" fmla="*/ 478465 w 3700903"/>
              <a:gd name="connsiteY2" fmla="*/ 1128923 h 4552607"/>
              <a:gd name="connsiteX3" fmla="*/ 786809 w 3700903"/>
              <a:gd name="connsiteY3" fmla="*/ 193258 h 4552607"/>
              <a:gd name="connsiteX4" fmla="*/ 1010093 w 3700903"/>
              <a:gd name="connsiteY4" fmla="*/ 1872 h 4552607"/>
              <a:gd name="connsiteX5" fmla="*/ 1265274 w 3700903"/>
              <a:gd name="connsiteY5" fmla="*/ 171993 h 4552607"/>
              <a:gd name="connsiteX6" fmla="*/ 1690577 w 3700903"/>
              <a:gd name="connsiteY6" fmla="*/ 1139556 h 4552607"/>
              <a:gd name="connsiteX7" fmla="*/ 1998921 w 3700903"/>
              <a:gd name="connsiteY7" fmla="*/ 2096486 h 4552607"/>
              <a:gd name="connsiteX8" fmla="*/ 2317898 w 3700903"/>
              <a:gd name="connsiteY8" fmla="*/ 3085314 h 4552607"/>
              <a:gd name="connsiteX9" fmla="*/ 2689722 w 3700903"/>
              <a:gd name="connsiteY9" fmla="*/ 3925115 h 4552607"/>
              <a:gd name="connsiteX10" fmla="*/ 2966484 w 3700903"/>
              <a:gd name="connsiteY10" fmla="*/ 4191100 h 4552607"/>
              <a:gd name="connsiteX11" fmla="*/ 3221979 w 3700903"/>
              <a:gd name="connsiteY11" fmla="*/ 3934204 h 4552607"/>
              <a:gd name="connsiteX12" fmla="*/ 3487479 w 3700903"/>
              <a:gd name="connsiteY12" fmla="*/ 3095946 h 4552607"/>
              <a:gd name="connsiteX13" fmla="*/ 3668232 w 3700903"/>
              <a:gd name="connsiteY13" fmla="*/ 2096486 h 4552607"/>
              <a:gd name="connsiteX14" fmla="*/ 3700130 w 3700903"/>
              <a:gd name="connsiteY14" fmla="*/ 1936998 h 4552607"/>
              <a:gd name="connsiteX0" fmla="*/ 0 w 3700903"/>
              <a:gd name="connsiteY0" fmla="*/ 4558040 h 4558040"/>
              <a:gd name="connsiteX1" fmla="*/ 318977 w 3700903"/>
              <a:gd name="connsiteY1" fmla="*/ 2123184 h 4558040"/>
              <a:gd name="connsiteX2" fmla="*/ 478465 w 3700903"/>
              <a:gd name="connsiteY2" fmla="*/ 1134356 h 4558040"/>
              <a:gd name="connsiteX3" fmla="*/ 750843 w 3700903"/>
              <a:gd name="connsiteY3" fmla="*/ 279807 h 4558040"/>
              <a:gd name="connsiteX4" fmla="*/ 1010093 w 3700903"/>
              <a:gd name="connsiteY4" fmla="*/ 7305 h 4558040"/>
              <a:gd name="connsiteX5" fmla="*/ 1265274 w 3700903"/>
              <a:gd name="connsiteY5" fmla="*/ 177426 h 4558040"/>
              <a:gd name="connsiteX6" fmla="*/ 1690577 w 3700903"/>
              <a:gd name="connsiteY6" fmla="*/ 1144989 h 4558040"/>
              <a:gd name="connsiteX7" fmla="*/ 1998921 w 3700903"/>
              <a:gd name="connsiteY7" fmla="*/ 2101919 h 4558040"/>
              <a:gd name="connsiteX8" fmla="*/ 2317898 w 3700903"/>
              <a:gd name="connsiteY8" fmla="*/ 3090747 h 4558040"/>
              <a:gd name="connsiteX9" fmla="*/ 2689722 w 3700903"/>
              <a:gd name="connsiteY9" fmla="*/ 3930548 h 4558040"/>
              <a:gd name="connsiteX10" fmla="*/ 2966484 w 3700903"/>
              <a:gd name="connsiteY10" fmla="*/ 4196533 h 4558040"/>
              <a:gd name="connsiteX11" fmla="*/ 3221979 w 3700903"/>
              <a:gd name="connsiteY11" fmla="*/ 3939637 h 4558040"/>
              <a:gd name="connsiteX12" fmla="*/ 3487479 w 3700903"/>
              <a:gd name="connsiteY12" fmla="*/ 3101379 h 4558040"/>
              <a:gd name="connsiteX13" fmla="*/ 3668232 w 3700903"/>
              <a:gd name="connsiteY13" fmla="*/ 2101919 h 4558040"/>
              <a:gd name="connsiteX14" fmla="*/ 3700130 w 3700903"/>
              <a:gd name="connsiteY14" fmla="*/ 1942431 h 4558040"/>
              <a:gd name="connsiteX0" fmla="*/ 0 w 3700903"/>
              <a:gd name="connsiteY0" fmla="*/ 4550752 h 4550752"/>
              <a:gd name="connsiteX1" fmla="*/ 318977 w 3700903"/>
              <a:gd name="connsiteY1" fmla="*/ 2115896 h 4550752"/>
              <a:gd name="connsiteX2" fmla="*/ 478465 w 3700903"/>
              <a:gd name="connsiteY2" fmla="*/ 1127068 h 4550752"/>
              <a:gd name="connsiteX3" fmla="*/ 750843 w 3700903"/>
              <a:gd name="connsiteY3" fmla="*/ 272519 h 4550752"/>
              <a:gd name="connsiteX4" fmla="*/ 1010093 w 3700903"/>
              <a:gd name="connsiteY4" fmla="*/ 17 h 4550752"/>
              <a:gd name="connsiteX5" fmla="*/ 1315627 w 3700903"/>
              <a:gd name="connsiteY5" fmla="*/ 280751 h 4550752"/>
              <a:gd name="connsiteX6" fmla="*/ 1690577 w 3700903"/>
              <a:gd name="connsiteY6" fmla="*/ 1137701 h 4550752"/>
              <a:gd name="connsiteX7" fmla="*/ 1998921 w 3700903"/>
              <a:gd name="connsiteY7" fmla="*/ 2094631 h 4550752"/>
              <a:gd name="connsiteX8" fmla="*/ 2317898 w 3700903"/>
              <a:gd name="connsiteY8" fmla="*/ 3083459 h 4550752"/>
              <a:gd name="connsiteX9" fmla="*/ 2689722 w 3700903"/>
              <a:gd name="connsiteY9" fmla="*/ 3923260 h 4550752"/>
              <a:gd name="connsiteX10" fmla="*/ 2966484 w 3700903"/>
              <a:gd name="connsiteY10" fmla="*/ 4189245 h 4550752"/>
              <a:gd name="connsiteX11" fmla="*/ 3221979 w 3700903"/>
              <a:gd name="connsiteY11" fmla="*/ 3932349 h 4550752"/>
              <a:gd name="connsiteX12" fmla="*/ 3487479 w 3700903"/>
              <a:gd name="connsiteY12" fmla="*/ 3094091 h 4550752"/>
              <a:gd name="connsiteX13" fmla="*/ 3668232 w 3700903"/>
              <a:gd name="connsiteY13" fmla="*/ 2094631 h 4550752"/>
              <a:gd name="connsiteX14" fmla="*/ 3700130 w 3700903"/>
              <a:gd name="connsiteY14" fmla="*/ 1935143 h 4550752"/>
              <a:gd name="connsiteX0" fmla="*/ 0 w 3700903"/>
              <a:gd name="connsiteY0" fmla="*/ 4558124 h 4558124"/>
              <a:gd name="connsiteX1" fmla="*/ 318977 w 3700903"/>
              <a:gd name="connsiteY1" fmla="*/ 2123268 h 4558124"/>
              <a:gd name="connsiteX2" fmla="*/ 478465 w 3700903"/>
              <a:gd name="connsiteY2" fmla="*/ 1134440 h 4558124"/>
              <a:gd name="connsiteX3" fmla="*/ 750843 w 3700903"/>
              <a:gd name="connsiteY3" fmla="*/ 279891 h 4558124"/>
              <a:gd name="connsiteX4" fmla="*/ 1046059 w 3700903"/>
              <a:gd name="connsiteY4" fmla="*/ 15 h 4558124"/>
              <a:gd name="connsiteX5" fmla="*/ 1315627 w 3700903"/>
              <a:gd name="connsiteY5" fmla="*/ 288123 h 4558124"/>
              <a:gd name="connsiteX6" fmla="*/ 1690577 w 3700903"/>
              <a:gd name="connsiteY6" fmla="*/ 1145073 h 4558124"/>
              <a:gd name="connsiteX7" fmla="*/ 1998921 w 3700903"/>
              <a:gd name="connsiteY7" fmla="*/ 2102003 h 4558124"/>
              <a:gd name="connsiteX8" fmla="*/ 2317898 w 3700903"/>
              <a:gd name="connsiteY8" fmla="*/ 3090831 h 4558124"/>
              <a:gd name="connsiteX9" fmla="*/ 2689722 w 3700903"/>
              <a:gd name="connsiteY9" fmla="*/ 3930632 h 4558124"/>
              <a:gd name="connsiteX10" fmla="*/ 2966484 w 3700903"/>
              <a:gd name="connsiteY10" fmla="*/ 4196617 h 4558124"/>
              <a:gd name="connsiteX11" fmla="*/ 3221979 w 3700903"/>
              <a:gd name="connsiteY11" fmla="*/ 3939721 h 4558124"/>
              <a:gd name="connsiteX12" fmla="*/ 3487479 w 3700903"/>
              <a:gd name="connsiteY12" fmla="*/ 3101463 h 4558124"/>
              <a:gd name="connsiteX13" fmla="*/ 3668232 w 3700903"/>
              <a:gd name="connsiteY13" fmla="*/ 2102003 h 4558124"/>
              <a:gd name="connsiteX14" fmla="*/ 3700130 w 3700903"/>
              <a:gd name="connsiteY14" fmla="*/ 1942515 h 4558124"/>
              <a:gd name="connsiteX0" fmla="*/ 0 w 3660360"/>
              <a:gd name="connsiteY0" fmla="*/ 4350306 h 4350306"/>
              <a:gd name="connsiteX1" fmla="*/ 278434 w 3660360"/>
              <a:gd name="connsiteY1" fmla="*/ 2123268 h 4350306"/>
              <a:gd name="connsiteX2" fmla="*/ 437922 w 3660360"/>
              <a:gd name="connsiteY2" fmla="*/ 1134440 h 4350306"/>
              <a:gd name="connsiteX3" fmla="*/ 710300 w 3660360"/>
              <a:gd name="connsiteY3" fmla="*/ 279891 h 4350306"/>
              <a:gd name="connsiteX4" fmla="*/ 1005516 w 3660360"/>
              <a:gd name="connsiteY4" fmla="*/ 15 h 4350306"/>
              <a:gd name="connsiteX5" fmla="*/ 1275084 w 3660360"/>
              <a:gd name="connsiteY5" fmla="*/ 288123 h 4350306"/>
              <a:gd name="connsiteX6" fmla="*/ 1650034 w 3660360"/>
              <a:gd name="connsiteY6" fmla="*/ 1145073 h 4350306"/>
              <a:gd name="connsiteX7" fmla="*/ 1958378 w 3660360"/>
              <a:gd name="connsiteY7" fmla="*/ 2102003 h 4350306"/>
              <a:gd name="connsiteX8" fmla="*/ 2277355 w 3660360"/>
              <a:gd name="connsiteY8" fmla="*/ 3090831 h 4350306"/>
              <a:gd name="connsiteX9" fmla="*/ 2649179 w 3660360"/>
              <a:gd name="connsiteY9" fmla="*/ 3930632 h 4350306"/>
              <a:gd name="connsiteX10" fmla="*/ 2925941 w 3660360"/>
              <a:gd name="connsiteY10" fmla="*/ 4196617 h 4350306"/>
              <a:gd name="connsiteX11" fmla="*/ 3181436 w 3660360"/>
              <a:gd name="connsiteY11" fmla="*/ 3939721 h 4350306"/>
              <a:gd name="connsiteX12" fmla="*/ 3446936 w 3660360"/>
              <a:gd name="connsiteY12" fmla="*/ 3101463 h 4350306"/>
              <a:gd name="connsiteX13" fmla="*/ 3627689 w 3660360"/>
              <a:gd name="connsiteY13" fmla="*/ 2102003 h 4350306"/>
              <a:gd name="connsiteX14" fmla="*/ 3659587 w 3660360"/>
              <a:gd name="connsiteY14" fmla="*/ 1942515 h 4350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660360" h="4350306">
                <a:moveTo>
                  <a:pt x="0" y="4350306"/>
                </a:moveTo>
                <a:cubicBezTo>
                  <a:pt x="119616" y="3418185"/>
                  <a:pt x="205447" y="2659246"/>
                  <a:pt x="278434" y="2123268"/>
                </a:cubicBezTo>
                <a:cubicBezTo>
                  <a:pt x="351421" y="1587290"/>
                  <a:pt x="365944" y="1441669"/>
                  <a:pt x="437922" y="1134440"/>
                </a:cubicBezTo>
                <a:cubicBezTo>
                  <a:pt x="509900" y="827211"/>
                  <a:pt x="615701" y="468962"/>
                  <a:pt x="710300" y="279891"/>
                </a:cubicBezTo>
                <a:cubicBezTo>
                  <a:pt x="804899" y="90820"/>
                  <a:pt x="911385" y="-1357"/>
                  <a:pt x="1005516" y="15"/>
                </a:cubicBezTo>
                <a:cubicBezTo>
                  <a:pt x="1099647" y="1387"/>
                  <a:pt x="1167664" y="97280"/>
                  <a:pt x="1275084" y="288123"/>
                </a:cubicBezTo>
                <a:cubicBezTo>
                  <a:pt x="1382504" y="478966"/>
                  <a:pt x="1536152" y="842760"/>
                  <a:pt x="1650034" y="1145073"/>
                </a:cubicBezTo>
                <a:cubicBezTo>
                  <a:pt x="1763916" y="1447386"/>
                  <a:pt x="1958378" y="2102003"/>
                  <a:pt x="1958378" y="2102003"/>
                </a:cubicBezTo>
                <a:cubicBezTo>
                  <a:pt x="2062931" y="2426296"/>
                  <a:pt x="2162222" y="2786060"/>
                  <a:pt x="2277355" y="3090831"/>
                </a:cubicBezTo>
                <a:cubicBezTo>
                  <a:pt x="2392488" y="3395602"/>
                  <a:pt x="2541081" y="3746334"/>
                  <a:pt x="2649179" y="3930632"/>
                </a:cubicBezTo>
                <a:cubicBezTo>
                  <a:pt x="2757277" y="4114930"/>
                  <a:pt x="2837232" y="4195102"/>
                  <a:pt x="2925941" y="4196617"/>
                </a:cubicBezTo>
                <a:cubicBezTo>
                  <a:pt x="3014650" y="4198132"/>
                  <a:pt x="3094603" y="4122247"/>
                  <a:pt x="3181436" y="3939721"/>
                </a:cubicBezTo>
                <a:cubicBezTo>
                  <a:pt x="3268269" y="3757195"/>
                  <a:pt x="3372560" y="3407749"/>
                  <a:pt x="3446936" y="3101463"/>
                </a:cubicBezTo>
                <a:cubicBezTo>
                  <a:pt x="3521312" y="2795177"/>
                  <a:pt x="3592247" y="2295161"/>
                  <a:pt x="3627689" y="2102003"/>
                </a:cubicBezTo>
                <a:cubicBezTo>
                  <a:pt x="3663131" y="1908845"/>
                  <a:pt x="3661359" y="1925680"/>
                  <a:pt x="3659587" y="1942515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Rectangle 482">
            <a:hlinkClick r:id="rId2"/>
            <a:extLst>
              <a:ext uri="{FF2B5EF4-FFF2-40B4-BE49-F238E27FC236}">
                <a16:creationId xmlns:a16="http://schemas.microsoft.com/office/drawing/2014/main" id="{AC0A25A7-A8CB-4F02-82CB-91BDE33B3EB2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4" name="Rectangle 483">
            <a:hlinkClick r:id="rId2"/>
            <a:extLst>
              <a:ext uri="{FF2B5EF4-FFF2-40B4-BE49-F238E27FC236}">
                <a16:creationId xmlns:a16="http://schemas.microsoft.com/office/drawing/2014/main" id="{F1F0ED10-1DAB-4C61-80EB-8B980528F77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81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  <p:bldP spid="520" grpId="0"/>
      <p:bldP spid="476" grpId="0"/>
      <p:bldP spid="17" grpId="0"/>
      <p:bldP spid="18" grpId="0"/>
      <p:bldP spid="6" grpId="0"/>
      <p:bldP spid="482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3"/>
          <p:cNvGrpSpPr>
            <a:grpSpLocks/>
          </p:cNvGrpSpPr>
          <p:nvPr/>
        </p:nvGrpSpPr>
        <p:grpSpPr bwMode="auto">
          <a:xfrm>
            <a:off x="3563888" y="5377117"/>
            <a:ext cx="139700" cy="149225"/>
            <a:chOff x="704" y="2464"/>
            <a:chExt cx="88" cy="94"/>
          </a:xfrm>
        </p:grpSpPr>
        <p:sp>
          <p:nvSpPr>
            <p:cNvPr id="2712" name="Line 664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713" name="Line 665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786" name="Freeform 738"/>
          <p:cNvSpPr>
            <a:spLocks/>
          </p:cNvSpPr>
          <p:nvPr/>
        </p:nvSpPr>
        <p:spPr bwMode="auto">
          <a:xfrm>
            <a:off x="2666306" y="1704709"/>
            <a:ext cx="1949127" cy="3748261"/>
          </a:xfrm>
          <a:custGeom>
            <a:avLst/>
            <a:gdLst>
              <a:gd name="T0" fmla="*/ 2 w 1007"/>
              <a:gd name="T1" fmla="*/ 2 h 1566"/>
              <a:gd name="T2" fmla="*/ 32 w 1007"/>
              <a:gd name="T3" fmla="*/ 157 h 1566"/>
              <a:gd name="T4" fmla="*/ 192 w 1007"/>
              <a:gd name="T5" fmla="*/ 944 h 1566"/>
              <a:gd name="T6" fmla="*/ 348 w 1007"/>
              <a:gd name="T7" fmla="*/ 1410 h 1566"/>
              <a:gd name="T8" fmla="*/ 508 w 1007"/>
              <a:gd name="T9" fmla="*/ 1565 h 1566"/>
              <a:gd name="T10" fmla="*/ 663 w 1007"/>
              <a:gd name="T11" fmla="*/ 1415 h 1566"/>
              <a:gd name="T12" fmla="*/ 823 w 1007"/>
              <a:gd name="T13" fmla="*/ 944 h 1566"/>
              <a:gd name="T14" fmla="*/ 979 w 1007"/>
              <a:gd name="T15" fmla="*/ 157 h 1566"/>
              <a:gd name="T16" fmla="*/ 994 w 1007"/>
              <a:gd name="T17" fmla="*/ 2 h 15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07" h="1566">
                <a:moveTo>
                  <a:pt x="2" y="2"/>
                </a:moveTo>
                <a:cubicBezTo>
                  <a:pt x="1" y="1"/>
                  <a:pt x="0" y="0"/>
                  <a:pt x="32" y="157"/>
                </a:cubicBezTo>
                <a:cubicBezTo>
                  <a:pt x="64" y="314"/>
                  <a:pt x="139" y="735"/>
                  <a:pt x="192" y="944"/>
                </a:cubicBezTo>
                <a:cubicBezTo>
                  <a:pt x="245" y="1153"/>
                  <a:pt x="295" y="1306"/>
                  <a:pt x="348" y="1410"/>
                </a:cubicBezTo>
                <a:cubicBezTo>
                  <a:pt x="401" y="1514"/>
                  <a:pt x="456" y="1564"/>
                  <a:pt x="508" y="1565"/>
                </a:cubicBezTo>
                <a:cubicBezTo>
                  <a:pt x="560" y="1566"/>
                  <a:pt x="611" y="1518"/>
                  <a:pt x="663" y="1415"/>
                </a:cubicBezTo>
                <a:cubicBezTo>
                  <a:pt x="715" y="1312"/>
                  <a:pt x="770" y="1154"/>
                  <a:pt x="823" y="944"/>
                </a:cubicBezTo>
                <a:cubicBezTo>
                  <a:pt x="876" y="734"/>
                  <a:pt x="951" y="314"/>
                  <a:pt x="979" y="157"/>
                </a:cubicBezTo>
                <a:cubicBezTo>
                  <a:pt x="1007" y="0"/>
                  <a:pt x="1000" y="1"/>
                  <a:pt x="994" y="2"/>
                </a:cubicBezTo>
              </a:path>
            </a:pathLst>
          </a:custGeom>
          <a:noFill/>
          <a:ln w="254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8" name="Group 654"/>
          <p:cNvGrpSpPr>
            <a:grpSpLocks/>
          </p:cNvGrpSpPr>
          <p:nvPr/>
        </p:nvGrpSpPr>
        <p:grpSpPr bwMode="auto">
          <a:xfrm>
            <a:off x="107504" y="1590210"/>
            <a:ext cx="5397500" cy="5051425"/>
            <a:chOff x="1064" y="536"/>
            <a:chExt cx="3400" cy="3182"/>
          </a:xfrm>
        </p:grpSpPr>
        <p:grpSp>
          <p:nvGrpSpPr>
            <p:cNvPr id="9" name="Group 606"/>
            <p:cNvGrpSpPr>
              <a:grpSpLocks/>
            </p:cNvGrpSpPr>
            <p:nvPr/>
          </p:nvGrpSpPr>
          <p:grpSpPr bwMode="auto">
            <a:xfrm>
              <a:off x="1244" y="616"/>
              <a:ext cx="3140" cy="2995"/>
              <a:chOff x="1244" y="616"/>
              <a:chExt cx="3140" cy="2995"/>
            </a:xfrm>
          </p:grpSpPr>
          <p:grpSp>
            <p:nvGrpSpPr>
              <p:cNvPr id="10" name="Group 602"/>
              <p:cNvGrpSpPr>
                <a:grpSpLocks/>
              </p:cNvGrpSpPr>
              <p:nvPr/>
            </p:nvGrpSpPr>
            <p:grpSpPr bwMode="auto">
              <a:xfrm>
                <a:off x="1244" y="616"/>
                <a:ext cx="3140" cy="2983"/>
                <a:chOff x="773" y="1401"/>
                <a:chExt cx="3140" cy="2983"/>
              </a:xfrm>
            </p:grpSpPr>
            <p:sp>
              <p:nvSpPr>
                <p:cNvPr id="2050" name="Rectangle 2"/>
                <p:cNvSpPr>
                  <a:spLocks noChangeArrowheads="1"/>
                </p:cNvSpPr>
                <p:nvPr/>
              </p:nvSpPr>
              <p:spPr bwMode="auto">
                <a:xfrm>
                  <a:off x="140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1" name="Rectangle 3"/>
                <p:cNvSpPr>
                  <a:spLocks noChangeArrowheads="1"/>
                </p:cNvSpPr>
                <p:nvPr/>
              </p:nvSpPr>
              <p:spPr bwMode="auto">
                <a:xfrm>
                  <a:off x="155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2" name="Rectangle 4"/>
                <p:cNvSpPr>
                  <a:spLocks noChangeArrowheads="1"/>
                </p:cNvSpPr>
                <p:nvPr/>
              </p:nvSpPr>
              <p:spPr bwMode="auto">
                <a:xfrm>
                  <a:off x="171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3" name="Rectangle 5"/>
                <p:cNvSpPr>
                  <a:spLocks noChangeArrowheads="1"/>
                </p:cNvSpPr>
                <p:nvPr/>
              </p:nvSpPr>
              <p:spPr bwMode="auto">
                <a:xfrm>
                  <a:off x="187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4" name="Rectangle 6"/>
                <p:cNvSpPr>
                  <a:spLocks noChangeArrowheads="1"/>
                </p:cNvSpPr>
                <p:nvPr/>
              </p:nvSpPr>
              <p:spPr bwMode="auto">
                <a:xfrm>
                  <a:off x="77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5" name="Rectangle 7"/>
                <p:cNvSpPr>
                  <a:spLocks noChangeArrowheads="1"/>
                </p:cNvSpPr>
                <p:nvPr/>
              </p:nvSpPr>
              <p:spPr bwMode="auto">
                <a:xfrm>
                  <a:off x="93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6" name="Rectangle 8"/>
                <p:cNvSpPr>
                  <a:spLocks noChangeArrowheads="1"/>
                </p:cNvSpPr>
                <p:nvPr/>
              </p:nvSpPr>
              <p:spPr bwMode="auto">
                <a:xfrm>
                  <a:off x="108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7" name="Rectangle 9"/>
                <p:cNvSpPr>
                  <a:spLocks noChangeArrowheads="1"/>
                </p:cNvSpPr>
                <p:nvPr/>
              </p:nvSpPr>
              <p:spPr bwMode="auto">
                <a:xfrm>
                  <a:off x="124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8" name="Rectangle 10"/>
                <p:cNvSpPr>
                  <a:spLocks noChangeArrowheads="1"/>
                </p:cNvSpPr>
                <p:nvPr/>
              </p:nvSpPr>
              <p:spPr bwMode="auto">
                <a:xfrm>
                  <a:off x="202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59" name="Rectangle 11"/>
                <p:cNvSpPr>
                  <a:spLocks noChangeArrowheads="1"/>
                </p:cNvSpPr>
                <p:nvPr/>
              </p:nvSpPr>
              <p:spPr bwMode="auto">
                <a:xfrm>
                  <a:off x="218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971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1" name="Rectangle 13"/>
                <p:cNvSpPr>
                  <a:spLocks noChangeArrowheads="1"/>
                </p:cNvSpPr>
                <p:nvPr/>
              </p:nvSpPr>
              <p:spPr bwMode="auto">
                <a:xfrm>
                  <a:off x="3128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2" name="Rectangle 14"/>
                <p:cNvSpPr>
                  <a:spLocks noChangeArrowheads="1"/>
                </p:cNvSpPr>
                <p:nvPr/>
              </p:nvSpPr>
              <p:spPr bwMode="auto">
                <a:xfrm>
                  <a:off x="3285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3" name="Rectangle 15"/>
                <p:cNvSpPr>
                  <a:spLocks noChangeArrowheads="1"/>
                </p:cNvSpPr>
                <p:nvPr/>
              </p:nvSpPr>
              <p:spPr bwMode="auto">
                <a:xfrm>
                  <a:off x="3442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4" name="Rectangle 16"/>
                <p:cNvSpPr>
                  <a:spLocks noChangeArrowheads="1"/>
                </p:cNvSpPr>
                <p:nvPr/>
              </p:nvSpPr>
              <p:spPr bwMode="auto">
                <a:xfrm>
                  <a:off x="2343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5" name="Rectangle 17"/>
                <p:cNvSpPr>
                  <a:spLocks noChangeArrowheads="1"/>
                </p:cNvSpPr>
                <p:nvPr/>
              </p:nvSpPr>
              <p:spPr bwMode="auto">
                <a:xfrm>
                  <a:off x="2500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657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814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9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69" name="Rectangle 21"/>
                <p:cNvSpPr>
                  <a:spLocks noChangeArrowheads="1"/>
                </p:cNvSpPr>
                <p:nvPr/>
              </p:nvSpPr>
              <p:spPr bwMode="auto">
                <a:xfrm>
                  <a:off x="3756" y="140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0" name="Rectangle 22"/>
                <p:cNvSpPr>
                  <a:spLocks noChangeArrowheads="1"/>
                </p:cNvSpPr>
                <p:nvPr/>
              </p:nvSpPr>
              <p:spPr bwMode="auto">
                <a:xfrm>
                  <a:off x="140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1" name="Rectangle 23"/>
                <p:cNvSpPr>
                  <a:spLocks noChangeArrowheads="1"/>
                </p:cNvSpPr>
                <p:nvPr/>
              </p:nvSpPr>
              <p:spPr bwMode="auto">
                <a:xfrm>
                  <a:off x="155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2" name="Rectangle 24"/>
                <p:cNvSpPr>
                  <a:spLocks noChangeArrowheads="1"/>
                </p:cNvSpPr>
                <p:nvPr/>
              </p:nvSpPr>
              <p:spPr bwMode="auto">
                <a:xfrm>
                  <a:off x="171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4" name="Rectangle 26"/>
                <p:cNvSpPr>
                  <a:spLocks noChangeArrowheads="1"/>
                </p:cNvSpPr>
                <p:nvPr/>
              </p:nvSpPr>
              <p:spPr bwMode="auto">
                <a:xfrm>
                  <a:off x="77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5" name="Rectangle 27"/>
                <p:cNvSpPr>
                  <a:spLocks noChangeArrowheads="1"/>
                </p:cNvSpPr>
                <p:nvPr/>
              </p:nvSpPr>
              <p:spPr bwMode="auto">
                <a:xfrm>
                  <a:off x="93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6" name="Rectangle 28"/>
                <p:cNvSpPr>
                  <a:spLocks noChangeArrowheads="1"/>
                </p:cNvSpPr>
                <p:nvPr/>
              </p:nvSpPr>
              <p:spPr bwMode="auto">
                <a:xfrm>
                  <a:off x="108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7" name="Rectangle 29"/>
                <p:cNvSpPr>
                  <a:spLocks noChangeArrowheads="1"/>
                </p:cNvSpPr>
                <p:nvPr/>
              </p:nvSpPr>
              <p:spPr bwMode="auto">
                <a:xfrm>
                  <a:off x="124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02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18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971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1" name="Rectangle 33"/>
                <p:cNvSpPr>
                  <a:spLocks noChangeArrowheads="1"/>
                </p:cNvSpPr>
                <p:nvPr/>
              </p:nvSpPr>
              <p:spPr bwMode="auto">
                <a:xfrm>
                  <a:off x="3128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285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442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343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00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7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14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8" name="Rectangle 40"/>
                <p:cNvSpPr>
                  <a:spLocks noChangeArrowheads="1"/>
                </p:cNvSpPr>
                <p:nvPr/>
              </p:nvSpPr>
              <p:spPr bwMode="auto">
                <a:xfrm>
                  <a:off x="3599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89" name="Rectangle 41"/>
                <p:cNvSpPr>
                  <a:spLocks noChangeArrowheads="1"/>
                </p:cNvSpPr>
                <p:nvPr/>
              </p:nvSpPr>
              <p:spPr bwMode="auto">
                <a:xfrm>
                  <a:off x="3756" y="155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0" name="Rectangle 42"/>
                <p:cNvSpPr>
                  <a:spLocks noChangeArrowheads="1"/>
                </p:cNvSpPr>
                <p:nvPr/>
              </p:nvSpPr>
              <p:spPr bwMode="auto">
                <a:xfrm>
                  <a:off x="140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55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1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3" name="Rectangle 45"/>
                <p:cNvSpPr>
                  <a:spLocks noChangeArrowheads="1"/>
                </p:cNvSpPr>
                <p:nvPr/>
              </p:nvSpPr>
              <p:spPr bwMode="auto">
                <a:xfrm>
                  <a:off x="187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4" name="Rectangle 46"/>
                <p:cNvSpPr>
                  <a:spLocks noChangeArrowheads="1"/>
                </p:cNvSpPr>
                <p:nvPr/>
              </p:nvSpPr>
              <p:spPr bwMode="auto">
                <a:xfrm>
                  <a:off x="77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5" name="Rectangle 47"/>
                <p:cNvSpPr>
                  <a:spLocks noChangeArrowheads="1"/>
                </p:cNvSpPr>
                <p:nvPr/>
              </p:nvSpPr>
              <p:spPr bwMode="auto">
                <a:xfrm>
                  <a:off x="93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6" name="Rectangle 48"/>
                <p:cNvSpPr>
                  <a:spLocks noChangeArrowheads="1"/>
                </p:cNvSpPr>
                <p:nvPr/>
              </p:nvSpPr>
              <p:spPr bwMode="auto">
                <a:xfrm>
                  <a:off x="108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7" name="Rectangle 49"/>
                <p:cNvSpPr>
                  <a:spLocks noChangeArrowheads="1"/>
                </p:cNvSpPr>
                <p:nvPr/>
              </p:nvSpPr>
              <p:spPr bwMode="auto">
                <a:xfrm>
                  <a:off x="124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8" name="Rectangle 50"/>
                <p:cNvSpPr>
                  <a:spLocks noChangeArrowheads="1"/>
                </p:cNvSpPr>
                <p:nvPr/>
              </p:nvSpPr>
              <p:spPr bwMode="auto">
                <a:xfrm>
                  <a:off x="202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099" name="Rectangle 51"/>
                <p:cNvSpPr>
                  <a:spLocks noChangeArrowheads="1"/>
                </p:cNvSpPr>
                <p:nvPr/>
              </p:nvSpPr>
              <p:spPr bwMode="auto">
                <a:xfrm>
                  <a:off x="218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0" name="Rectangle 52"/>
                <p:cNvSpPr>
                  <a:spLocks noChangeArrowheads="1"/>
                </p:cNvSpPr>
                <p:nvPr/>
              </p:nvSpPr>
              <p:spPr bwMode="auto">
                <a:xfrm>
                  <a:off x="2971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1" name="Rectangle 53"/>
                <p:cNvSpPr>
                  <a:spLocks noChangeArrowheads="1"/>
                </p:cNvSpPr>
                <p:nvPr/>
              </p:nvSpPr>
              <p:spPr bwMode="auto">
                <a:xfrm>
                  <a:off x="3128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2" name="Rectangle 54"/>
                <p:cNvSpPr>
                  <a:spLocks noChangeArrowheads="1"/>
                </p:cNvSpPr>
                <p:nvPr/>
              </p:nvSpPr>
              <p:spPr bwMode="auto">
                <a:xfrm>
                  <a:off x="3285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3" name="Rectangle 55"/>
                <p:cNvSpPr>
                  <a:spLocks noChangeArrowheads="1"/>
                </p:cNvSpPr>
                <p:nvPr/>
              </p:nvSpPr>
              <p:spPr bwMode="auto">
                <a:xfrm>
                  <a:off x="3442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4" name="Rectangle 56"/>
                <p:cNvSpPr>
                  <a:spLocks noChangeArrowheads="1"/>
                </p:cNvSpPr>
                <p:nvPr/>
              </p:nvSpPr>
              <p:spPr bwMode="auto">
                <a:xfrm>
                  <a:off x="2343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5" name="Rectangle 57"/>
                <p:cNvSpPr>
                  <a:spLocks noChangeArrowheads="1"/>
                </p:cNvSpPr>
                <p:nvPr/>
              </p:nvSpPr>
              <p:spPr bwMode="auto">
                <a:xfrm>
                  <a:off x="2500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6" name="Rectangle 58"/>
                <p:cNvSpPr>
                  <a:spLocks noChangeArrowheads="1"/>
                </p:cNvSpPr>
                <p:nvPr/>
              </p:nvSpPr>
              <p:spPr bwMode="auto">
                <a:xfrm>
                  <a:off x="2657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7" name="Rectangle 59"/>
                <p:cNvSpPr>
                  <a:spLocks noChangeArrowheads="1"/>
                </p:cNvSpPr>
                <p:nvPr/>
              </p:nvSpPr>
              <p:spPr bwMode="auto">
                <a:xfrm>
                  <a:off x="2814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8" name="Rectangle 60"/>
                <p:cNvSpPr>
                  <a:spLocks noChangeArrowheads="1"/>
                </p:cNvSpPr>
                <p:nvPr/>
              </p:nvSpPr>
              <p:spPr bwMode="auto">
                <a:xfrm>
                  <a:off x="3599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09" name="Rectangle 61"/>
                <p:cNvSpPr>
                  <a:spLocks noChangeArrowheads="1"/>
                </p:cNvSpPr>
                <p:nvPr/>
              </p:nvSpPr>
              <p:spPr bwMode="auto">
                <a:xfrm>
                  <a:off x="3756" y="171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0" name="Rectangle 62"/>
                <p:cNvSpPr>
                  <a:spLocks noChangeArrowheads="1"/>
                </p:cNvSpPr>
                <p:nvPr/>
              </p:nvSpPr>
              <p:spPr bwMode="auto">
                <a:xfrm>
                  <a:off x="140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1" name="Rectangle 63"/>
                <p:cNvSpPr>
                  <a:spLocks noChangeArrowheads="1"/>
                </p:cNvSpPr>
                <p:nvPr/>
              </p:nvSpPr>
              <p:spPr bwMode="auto">
                <a:xfrm>
                  <a:off x="155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2" name="Rectangle 64"/>
                <p:cNvSpPr>
                  <a:spLocks noChangeArrowheads="1"/>
                </p:cNvSpPr>
                <p:nvPr/>
              </p:nvSpPr>
              <p:spPr bwMode="auto">
                <a:xfrm>
                  <a:off x="171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3" name="Rectangle 65"/>
                <p:cNvSpPr>
                  <a:spLocks noChangeArrowheads="1"/>
                </p:cNvSpPr>
                <p:nvPr/>
              </p:nvSpPr>
              <p:spPr bwMode="auto">
                <a:xfrm>
                  <a:off x="187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4" name="Rectangle 66"/>
                <p:cNvSpPr>
                  <a:spLocks noChangeArrowheads="1"/>
                </p:cNvSpPr>
                <p:nvPr/>
              </p:nvSpPr>
              <p:spPr bwMode="auto">
                <a:xfrm>
                  <a:off x="77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93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6" name="Rectangle 68"/>
                <p:cNvSpPr>
                  <a:spLocks noChangeArrowheads="1"/>
                </p:cNvSpPr>
                <p:nvPr/>
              </p:nvSpPr>
              <p:spPr bwMode="auto">
                <a:xfrm>
                  <a:off x="108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7" name="Rectangle 69"/>
                <p:cNvSpPr>
                  <a:spLocks noChangeArrowheads="1"/>
                </p:cNvSpPr>
                <p:nvPr/>
              </p:nvSpPr>
              <p:spPr bwMode="auto">
                <a:xfrm>
                  <a:off x="124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8" name="Rectangle 70"/>
                <p:cNvSpPr>
                  <a:spLocks noChangeArrowheads="1"/>
                </p:cNvSpPr>
                <p:nvPr/>
              </p:nvSpPr>
              <p:spPr bwMode="auto">
                <a:xfrm>
                  <a:off x="202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19" name="Rectangle 71"/>
                <p:cNvSpPr>
                  <a:spLocks noChangeArrowheads="1"/>
                </p:cNvSpPr>
                <p:nvPr/>
              </p:nvSpPr>
              <p:spPr bwMode="auto">
                <a:xfrm>
                  <a:off x="218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0" name="Rectangle 72"/>
                <p:cNvSpPr>
                  <a:spLocks noChangeArrowheads="1"/>
                </p:cNvSpPr>
                <p:nvPr/>
              </p:nvSpPr>
              <p:spPr bwMode="auto">
                <a:xfrm>
                  <a:off x="2971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3128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2" name="Rectangle 74"/>
                <p:cNvSpPr>
                  <a:spLocks noChangeArrowheads="1"/>
                </p:cNvSpPr>
                <p:nvPr/>
              </p:nvSpPr>
              <p:spPr bwMode="auto">
                <a:xfrm>
                  <a:off x="3285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3" name="Rectangle 75"/>
                <p:cNvSpPr>
                  <a:spLocks noChangeArrowheads="1"/>
                </p:cNvSpPr>
                <p:nvPr/>
              </p:nvSpPr>
              <p:spPr bwMode="auto">
                <a:xfrm>
                  <a:off x="3442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4" name="Rectangle 76"/>
                <p:cNvSpPr>
                  <a:spLocks noChangeArrowheads="1"/>
                </p:cNvSpPr>
                <p:nvPr/>
              </p:nvSpPr>
              <p:spPr bwMode="auto">
                <a:xfrm>
                  <a:off x="2343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5" name="Rectangle 77"/>
                <p:cNvSpPr>
                  <a:spLocks noChangeArrowheads="1"/>
                </p:cNvSpPr>
                <p:nvPr/>
              </p:nvSpPr>
              <p:spPr bwMode="auto">
                <a:xfrm>
                  <a:off x="2500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6" name="Rectangle 78"/>
                <p:cNvSpPr>
                  <a:spLocks noChangeArrowheads="1"/>
                </p:cNvSpPr>
                <p:nvPr/>
              </p:nvSpPr>
              <p:spPr bwMode="auto">
                <a:xfrm>
                  <a:off x="2657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14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8" name="Rectangle 80"/>
                <p:cNvSpPr>
                  <a:spLocks noChangeArrowheads="1"/>
                </p:cNvSpPr>
                <p:nvPr/>
              </p:nvSpPr>
              <p:spPr bwMode="auto">
                <a:xfrm>
                  <a:off x="3599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29" name="Rectangle 81"/>
                <p:cNvSpPr>
                  <a:spLocks noChangeArrowheads="1"/>
                </p:cNvSpPr>
                <p:nvPr/>
              </p:nvSpPr>
              <p:spPr bwMode="auto">
                <a:xfrm>
                  <a:off x="3756" y="187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0" name="Rectangle 82"/>
                <p:cNvSpPr>
                  <a:spLocks noChangeArrowheads="1"/>
                </p:cNvSpPr>
                <p:nvPr/>
              </p:nvSpPr>
              <p:spPr bwMode="auto">
                <a:xfrm>
                  <a:off x="140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1" name="Rectangle 83"/>
                <p:cNvSpPr>
                  <a:spLocks noChangeArrowheads="1"/>
                </p:cNvSpPr>
                <p:nvPr/>
              </p:nvSpPr>
              <p:spPr bwMode="auto">
                <a:xfrm>
                  <a:off x="155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2" name="Rectangle 84"/>
                <p:cNvSpPr>
                  <a:spLocks noChangeArrowheads="1"/>
                </p:cNvSpPr>
                <p:nvPr/>
              </p:nvSpPr>
              <p:spPr bwMode="auto">
                <a:xfrm>
                  <a:off x="171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3" name="Rectangle 85"/>
                <p:cNvSpPr>
                  <a:spLocks noChangeArrowheads="1"/>
                </p:cNvSpPr>
                <p:nvPr/>
              </p:nvSpPr>
              <p:spPr bwMode="auto">
                <a:xfrm>
                  <a:off x="187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4" name="Rectangle 86"/>
                <p:cNvSpPr>
                  <a:spLocks noChangeArrowheads="1"/>
                </p:cNvSpPr>
                <p:nvPr/>
              </p:nvSpPr>
              <p:spPr bwMode="auto">
                <a:xfrm>
                  <a:off x="77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5" name="Rectangle 87"/>
                <p:cNvSpPr>
                  <a:spLocks noChangeArrowheads="1"/>
                </p:cNvSpPr>
                <p:nvPr/>
              </p:nvSpPr>
              <p:spPr bwMode="auto">
                <a:xfrm>
                  <a:off x="93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6" name="Rectangle 88"/>
                <p:cNvSpPr>
                  <a:spLocks noChangeArrowheads="1"/>
                </p:cNvSpPr>
                <p:nvPr/>
              </p:nvSpPr>
              <p:spPr bwMode="auto">
                <a:xfrm>
                  <a:off x="108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7" name="Rectangle 89"/>
                <p:cNvSpPr>
                  <a:spLocks noChangeArrowheads="1"/>
                </p:cNvSpPr>
                <p:nvPr/>
              </p:nvSpPr>
              <p:spPr bwMode="auto">
                <a:xfrm>
                  <a:off x="124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8" name="Rectangle 90"/>
                <p:cNvSpPr>
                  <a:spLocks noChangeArrowheads="1"/>
                </p:cNvSpPr>
                <p:nvPr/>
              </p:nvSpPr>
              <p:spPr bwMode="auto">
                <a:xfrm>
                  <a:off x="202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39" name="Rectangle 91"/>
                <p:cNvSpPr>
                  <a:spLocks noChangeArrowheads="1"/>
                </p:cNvSpPr>
                <p:nvPr/>
              </p:nvSpPr>
              <p:spPr bwMode="auto">
                <a:xfrm>
                  <a:off x="218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0" name="Rectangle 92"/>
                <p:cNvSpPr>
                  <a:spLocks noChangeArrowheads="1"/>
                </p:cNvSpPr>
                <p:nvPr/>
              </p:nvSpPr>
              <p:spPr bwMode="auto">
                <a:xfrm>
                  <a:off x="2971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1" name="Rectangle 93"/>
                <p:cNvSpPr>
                  <a:spLocks noChangeArrowheads="1"/>
                </p:cNvSpPr>
                <p:nvPr/>
              </p:nvSpPr>
              <p:spPr bwMode="auto">
                <a:xfrm>
                  <a:off x="3128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2" name="Rectangle 94"/>
                <p:cNvSpPr>
                  <a:spLocks noChangeArrowheads="1"/>
                </p:cNvSpPr>
                <p:nvPr/>
              </p:nvSpPr>
              <p:spPr bwMode="auto">
                <a:xfrm>
                  <a:off x="3285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3" name="Rectangle 95"/>
                <p:cNvSpPr>
                  <a:spLocks noChangeArrowheads="1"/>
                </p:cNvSpPr>
                <p:nvPr/>
              </p:nvSpPr>
              <p:spPr bwMode="auto">
                <a:xfrm>
                  <a:off x="3442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4" name="Rectangle 96"/>
                <p:cNvSpPr>
                  <a:spLocks noChangeArrowheads="1"/>
                </p:cNvSpPr>
                <p:nvPr/>
              </p:nvSpPr>
              <p:spPr bwMode="auto">
                <a:xfrm>
                  <a:off x="2343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5" name="Rectangle 97"/>
                <p:cNvSpPr>
                  <a:spLocks noChangeArrowheads="1"/>
                </p:cNvSpPr>
                <p:nvPr/>
              </p:nvSpPr>
              <p:spPr bwMode="auto">
                <a:xfrm>
                  <a:off x="2500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6" name="Rectangle 98"/>
                <p:cNvSpPr>
                  <a:spLocks noChangeArrowheads="1"/>
                </p:cNvSpPr>
                <p:nvPr/>
              </p:nvSpPr>
              <p:spPr bwMode="auto">
                <a:xfrm>
                  <a:off x="2657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7" name="Rectangle 99"/>
                <p:cNvSpPr>
                  <a:spLocks noChangeArrowheads="1"/>
                </p:cNvSpPr>
                <p:nvPr/>
              </p:nvSpPr>
              <p:spPr bwMode="auto">
                <a:xfrm>
                  <a:off x="2814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599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49" name="Rectangle 101"/>
                <p:cNvSpPr>
                  <a:spLocks noChangeArrowheads="1"/>
                </p:cNvSpPr>
                <p:nvPr/>
              </p:nvSpPr>
              <p:spPr bwMode="auto">
                <a:xfrm>
                  <a:off x="3756" y="202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0" name="Rectangle 102"/>
                <p:cNvSpPr>
                  <a:spLocks noChangeArrowheads="1"/>
                </p:cNvSpPr>
                <p:nvPr/>
              </p:nvSpPr>
              <p:spPr bwMode="auto">
                <a:xfrm>
                  <a:off x="140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1" name="Rectangle 103"/>
                <p:cNvSpPr>
                  <a:spLocks noChangeArrowheads="1"/>
                </p:cNvSpPr>
                <p:nvPr/>
              </p:nvSpPr>
              <p:spPr bwMode="auto">
                <a:xfrm>
                  <a:off x="155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2" name="Rectangle 104"/>
                <p:cNvSpPr>
                  <a:spLocks noChangeArrowheads="1"/>
                </p:cNvSpPr>
                <p:nvPr/>
              </p:nvSpPr>
              <p:spPr bwMode="auto">
                <a:xfrm>
                  <a:off x="171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3" name="Rectangle 105"/>
                <p:cNvSpPr>
                  <a:spLocks noChangeArrowheads="1"/>
                </p:cNvSpPr>
                <p:nvPr/>
              </p:nvSpPr>
              <p:spPr bwMode="auto">
                <a:xfrm>
                  <a:off x="187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4" name="Rectangle 106"/>
                <p:cNvSpPr>
                  <a:spLocks noChangeArrowheads="1"/>
                </p:cNvSpPr>
                <p:nvPr/>
              </p:nvSpPr>
              <p:spPr bwMode="auto">
                <a:xfrm>
                  <a:off x="77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5" name="Rectangle 107"/>
                <p:cNvSpPr>
                  <a:spLocks noChangeArrowheads="1"/>
                </p:cNvSpPr>
                <p:nvPr/>
              </p:nvSpPr>
              <p:spPr bwMode="auto">
                <a:xfrm>
                  <a:off x="93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08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7" name="Rectangle 109"/>
                <p:cNvSpPr>
                  <a:spLocks noChangeArrowheads="1"/>
                </p:cNvSpPr>
                <p:nvPr/>
              </p:nvSpPr>
              <p:spPr bwMode="auto">
                <a:xfrm>
                  <a:off x="124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02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5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18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971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1" name="Rectangle 113"/>
                <p:cNvSpPr>
                  <a:spLocks noChangeArrowheads="1"/>
                </p:cNvSpPr>
                <p:nvPr/>
              </p:nvSpPr>
              <p:spPr bwMode="auto">
                <a:xfrm>
                  <a:off x="3128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2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85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3" name="Rectangle 115"/>
                <p:cNvSpPr>
                  <a:spLocks noChangeArrowheads="1"/>
                </p:cNvSpPr>
                <p:nvPr/>
              </p:nvSpPr>
              <p:spPr bwMode="auto">
                <a:xfrm>
                  <a:off x="3442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343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5" name="Rectangle 117"/>
                <p:cNvSpPr>
                  <a:spLocks noChangeArrowheads="1"/>
                </p:cNvSpPr>
                <p:nvPr/>
              </p:nvSpPr>
              <p:spPr bwMode="auto">
                <a:xfrm>
                  <a:off x="2500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6" name="Rectangle 118"/>
                <p:cNvSpPr>
                  <a:spLocks noChangeArrowheads="1"/>
                </p:cNvSpPr>
                <p:nvPr/>
              </p:nvSpPr>
              <p:spPr bwMode="auto">
                <a:xfrm>
                  <a:off x="2657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814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8" name="Rectangle 120"/>
                <p:cNvSpPr>
                  <a:spLocks noChangeArrowheads="1"/>
                </p:cNvSpPr>
                <p:nvPr/>
              </p:nvSpPr>
              <p:spPr bwMode="auto">
                <a:xfrm>
                  <a:off x="3599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69" name="Rectangle 121"/>
                <p:cNvSpPr>
                  <a:spLocks noChangeArrowheads="1"/>
                </p:cNvSpPr>
                <p:nvPr/>
              </p:nvSpPr>
              <p:spPr bwMode="auto">
                <a:xfrm>
                  <a:off x="3756" y="218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40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55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71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3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7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4" name="Rectangle 126"/>
                <p:cNvSpPr>
                  <a:spLocks noChangeArrowheads="1"/>
                </p:cNvSpPr>
                <p:nvPr/>
              </p:nvSpPr>
              <p:spPr bwMode="auto">
                <a:xfrm>
                  <a:off x="77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5" name="Rectangle 127"/>
                <p:cNvSpPr>
                  <a:spLocks noChangeArrowheads="1"/>
                </p:cNvSpPr>
                <p:nvPr/>
              </p:nvSpPr>
              <p:spPr bwMode="auto">
                <a:xfrm>
                  <a:off x="93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6" name="Rectangle 128"/>
                <p:cNvSpPr>
                  <a:spLocks noChangeArrowheads="1"/>
                </p:cNvSpPr>
                <p:nvPr/>
              </p:nvSpPr>
              <p:spPr bwMode="auto">
                <a:xfrm>
                  <a:off x="108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7" name="Rectangle 129"/>
                <p:cNvSpPr>
                  <a:spLocks noChangeArrowheads="1"/>
                </p:cNvSpPr>
                <p:nvPr/>
              </p:nvSpPr>
              <p:spPr bwMode="auto">
                <a:xfrm>
                  <a:off x="124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02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7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18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2971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128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2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5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3" name="Rectangle 135"/>
                <p:cNvSpPr>
                  <a:spLocks noChangeArrowheads="1"/>
                </p:cNvSpPr>
                <p:nvPr/>
              </p:nvSpPr>
              <p:spPr bwMode="auto">
                <a:xfrm>
                  <a:off x="3442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4" name="Rectangle 136"/>
                <p:cNvSpPr>
                  <a:spLocks noChangeArrowheads="1"/>
                </p:cNvSpPr>
                <p:nvPr/>
              </p:nvSpPr>
              <p:spPr bwMode="auto">
                <a:xfrm>
                  <a:off x="2343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5" name="Rectangle 137"/>
                <p:cNvSpPr>
                  <a:spLocks noChangeArrowheads="1"/>
                </p:cNvSpPr>
                <p:nvPr/>
              </p:nvSpPr>
              <p:spPr bwMode="auto">
                <a:xfrm>
                  <a:off x="2500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6" name="Rectangle 138"/>
                <p:cNvSpPr>
                  <a:spLocks noChangeArrowheads="1"/>
                </p:cNvSpPr>
                <p:nvPr/>
              </p:nvSpPr>
              <p:spPr bwMode="auto">
                <a:xfrm>
                  <a:off x="2657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814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8" name="Rectangle 140"/>
                <p:cNvSpPr>
                  <a:spLocks noChangeArrowheads="1"/>
                </p:cNvSpPr>
                <p:nvPr/>
              </p:nvSpPr>
              <p:spPr bwMode="auto">
                <a:xfrm>
                  <a:off x="3599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89" name="Rectangle 141"/>
                <p:cNvSpPr>
                  <a:spLocks noChangeArrowheads="1"/>
                </p:cNvSpPr>
                <p:nvPr/>
              </p:nvSpPr>
              <p:spPr bwMode="auto">
                <a:xfrm>
                  <a:off x="3756" y="234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40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55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71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3" name="Rectangle 145"/>
                <p:cNvSpPr>
                  <a:spLocks noChangeArrowheads="1"/>
                </p:cNvSpPr>
                <p:nvPr/>
              </p:nvSpPr>
              <p:spPr bwMode="auto">
                <a:xfrm>
                  <a:off x="187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4" name="Rectangle 146"/>
                <p:cNvSpPr>
                  <a:spLocks noChangeArrowheads="1"/>
                </p:cNvSpPr>
                <p:nvPr/>
              </p:nvSpPr>
              <p:spPr bwMode="auto">
                <a:xfrm>
                  <a:off x="77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5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8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24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8" name="Rectangle 150"/>
                <p:cNvSpPr>
                  <a:spLocks noChangeArrowheads="1"/>
                </p:cNvSpPr>
                <p:nvPr/>
              </p:nvSpPr>
              <p:spPr bwMode="auto">
                <a:xfrm>
                  <a:off x="202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199" name="Rectangle 151"/>
                <p:cNvSpPr>
                  <a:spLocks noChangeArrowheads="1"/>
                </p:cNvSpPr>
                <p:nvPr/>
              </p:nvSpPr>
              <p:spPr bwMode="auto">
                <a:xfrm>
                  <a:off x="218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0" name="Rectangle 152"/>
                <p:cNvSpPr>
                  <a:spLocks noChangeArrowheads="1"/>
                </p:cNvSpPr>
                <p:nvPr/>
              </p:nvSpPr>
              <p:spPr bwMode="auto">
                <a:xfrm>
                  <a:off x="2971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1" name="Rectangle 153"/>
                <p:cNvSpPr>
                  <a:spLocks noChangeArrowheads="1"/>
                </p:cNvSpPr>
                <p:nvPr/>
              </p:nvSpPr>
              <p:spPr bwMode="auto">
                <a:xfrm>
                  <a:off x="3128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2" name="Rectangle 154"/>
                <p:cNvSpPr>
                  <a:spLocks noChangeArrowheads="1"/>
                </p:cNvSpPr>
                <p:nvPr/>
              </p:nvSpPr>
              <p:spPr bwMode="auto">
                <a:xfrm>
                  <a:off x="3285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3" name="Rectangle 155"/>
                <p:cNvSpPr>
                  <a:spLocks noChangeArrowheads="1"/>
                </p:cNvSpPr>
                <p:nvPr/>
              </p:nvSpPr>
              <p:spPr bwMode="auto">
                <a:xfrm>
                  <a:off x="3442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343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00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657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7" name="Rectangle 159"/>
                <p:cNvSpPr>
                  <a:spLocks noChangeArrowheads="1"/>
                </p:cNvSpPr>
                <p:nvPr/>
              </p:nvSpPr>
              <p:spPr bwMode="auto">
                <a:xfrm>
                  <a:off x="2814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599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0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756" y="250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40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1" name="Rectangle 163"/>
                <p:cNvSpPr>
                  <a:spLocks noChangeArrowheads="1"/>
                </p:cNvSpPr>
                <p:nvPr/>
              </p:nvSpPr>
              <p:spPr bwMode="auto">
                <a:xfrm>
                  <a:off x="155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71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3" name="Rectangle 165"/>
                <p:cNvSpPr>
                  <a:spLocks noChangeArrowheads="1"/>
                </p:cNvSpPr>
                <p:nvPr/>
              </p:nvSpPr>
              <p:spPr bwMode="auto">
                <a:xfrm>
                  <a:off x="187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4" name="Rectangle 166"/>
                <p:cNvSpPr>
                  <a:spLocks noChangeArrowheads="1"/>
                </p:cNvSpPr>
                <p:nvPr/>
              </p:nvSpPr>
              <p:spPr bwMode="auto">
                <a:xfrm>
                  <a:off x="77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5" name="Rectangle 167"/>
                <p:cNvSpPr>
                  <a:spLocks noChangeArrowheads="1"/>
                </p:cNvSpPr>
                <p:nvPr/>
              </p:nvSpPr>
              <p:spPr bwMode="auto">
                <a:xfrm>
                  <a:off x="93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08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7" name="Rectangle 169"/>
                <p:cNvSpPr>
                  <a:spLocks noChangeArrowheads="1"/>
                </p:cNvSpPr>
                <p:nvPr/>
              </p:nvSpPr>
              <p:spPr bwMode="auto">
                <a:xfrm>
                  <a:off x="124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8" name="Rectangle 170"/>
                <p:cNvSpPr>
                  <a:spLocks noChangeArrowheads="1"/>
                </p:cNvSpPr>
                <p:nvPr/>
              </p:nvSpPr>
              <p:spPr bwMode="auto">
                <a:xfrm>
                  <a:off x="202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19" name="Rectangle 171"/>
                <p:cNvSpPr>
                  <a:spLocks noChangeArrowheads="1"/>
                </p:cNvSpPr>
                <p:nvPr/>
              </p:nvSpPr>
              <p:spPr bwMode="auto">
                <a:xfrm>
                  <a:off x="218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971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1" name="Rectangle 173"/>
                <p:cNvSpPr>
                  <a:spLocks noChangeArrowheads="1"/>
                </p:cNvSpPr>
                <p:nvPr/>
              </p:nvSpPr>
              <p:spPr bwMode="auto">
                <a:xfrm>
                  <a:off x="3128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2" name="Rectangle 174"/>
                <p:cNvSpPr>
                  <a:spLocks noChangeArrowheads="1"/>
                </p:cNvSpPr>
                <p:nvPr/>
              </p:nvSpPr>
              <p:spPr bwMode="auto">
                <a:xfrm>
                  <a:off x="3285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3" name="Rectangle 175"/>
                <p:cNvSpPr>
                  <a:spLocks noChangeArrowheads="1"/>
                </p:cNvSpPr>
                <p:nvPr/>
              </p:nvSpPr>
              <p:spPr bwMode="auto">
                <a:xfrm>
                  <a:off x="3442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4" name="Rectangle 176"/>
                <p:cNvSpPr>
                  <a:spLocks noChangeArrowheads="1"/>
                </p:cNvSpPr>
                <p:nvPr/>
              </p:nvSpPr>
              <p:spPr bwMode="auto">
                <a:xfrm>
                  <a:off x="2343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5" name="Rectangle 177"/>
                <p:cNvSpPr>
                  <a:spLocks noChangeArrowheads="1"/>
                </p:cNvSpPr>
                <p:nvPr/>
              </p:nvSpPr>
              <p:spPr bwMode="auto">
                <a:xfrm>
                  <a:off x="2500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6" name="Rectangle 178"/>
                <p:cNvSpPr>
                  <a:spLocks noChangeArrowheads="1"/>
                </p:cNvSpPr>
                <p:nvPr/>
              </p:nvSpPr>
              <p:spPr bwMode="auto">
                <a:xfrm>
                  <a:off x="2657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7" name="Rectangle 179"/>
                <p:cNvSpPr>
                  <a:spLocks noChangeArrowheads="1"/>
                </p:cNvSpPr>
                <p:nvPr/>
              </p:nvSpPr>
              <p:spPr bwMode="auto">
                <a:xfrm>
                  <a:off x="2814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8" name="Rectangle 180"/>
                <p:cNvSpPr>
                  <a:spLocks noChangeArrowheads="1"/>
                </p:cNvSpPr>
                <p:nvPr/>
              </p:nvSpPr>
              <p:spPr bwMode="auto">
                <a:xfrm>
                  <a:off x="3599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29" name="Rectangle 181"/>
                <p:cNvSpPr>
                  <a:spLocks noChangeArrowheads="1"/>
                </p:cNvSpPr>
                <p:nvPr/>
              </p:nvSpPr>
              <p:spPr bwMode="auto">
                <a:xfrm>
                  <a:off x="3756" y="265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0" name="Rectangle 182"/>
                <p:cNvSpPr>
                  <a:spLocks noChangeArrowheads="1"/>
                </p:cNvSpPr>
                <p:nvPr/>
              </p:nvSpPr>
              <p:spPr bwMode="auto">
                <a:xfrm>
                  <a:off x="140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1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5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2" name="Rectangle 184"/>
                <p:cNvSpPr>
                  <a:spLocks noChangeArrowheads="1"/>
                </p:cNvSpPr>
                <p:nvPr/>
              </p:nvSpPr>
              <p:spPr bwMode="auto">
                <a:xfrm>
                  <a:off x="171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3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7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4" name="Rectangle 186"/>
                <p:cNvSpPr>
                  <a:spLocks noChangeArrowheads="1"/>
                </p:cNvSpPr>
                <p:nvPr/>
              </p:nvSpPr>
              <p:spPr bwMode="auto">
                <a:xfrm>
                  <a:off x="77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5" name="Rectangle 187"/>
                <p:cNvSpPr>
                  <a:spLocks noChangeArrowheads="1"/>
                </p:cNvSpPr>
                <p:nvPr/>
              </p:nvSpPr>
              <p:spPr bwMode="auto">
                <a:xfrm>
                  <a:off x="93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6" name="Rectangle 188"/>
                <p:cNvSpPr>
                  <a:spLocks noChangeArrowheads="1"/>
                </p:cNvSpPr>
                <p:nvPr/>
              </p:nvSpPr>
              <p:spPr bwMode="auto">
                <a:xfrm>
                  <a:off x="108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7" name="Rectangle 189"/>
                <p:cNvSpPr>
                  <a:spLocks noChangeArrowheads="1"/>
                </p:cNvSpPr>
                <p:nvPr/>
              </p:nvSpPr>
              <p:spPr bwMode="auto">
                <a:xfrm>
                  <a:off x="124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8" name="Rectangle 190"/>
                <p:cNvSpPr>
                  <a:spLocks noChangeArrowheads="1"/>
                </p:cNvSpPr>
                <p:nvPr/>
              </p:nvSpPr>
              <p:spPr bwMode="auto">
                <a:xfrm>
                  <a:off x="202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39" name="Rectangle 191"/>
                <p:cNvSpPr>
                  <a:spLocks noChangeArrowheads="1"/>
                </p:cNvSpPr>
                <p:nvPr/>
              </p:nvSpPr>
              <p:spPr bwMode="auto">
                <a:xfrm>
                  <a:off x="218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0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71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1" name="Rectangle 193"/>
                <p:cNvSpPr>
                  <a:spLocks noChangeArrowheads="1"/>
                </p:cNvSpPr>
                <p:nvPr/>
              </p:nvSpPr>
              <p:spPr bwMode="auto">
                <a:xfrm>
                  <a:off x="3128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2" name="Rectangle 194"/>
                <p:cNvSpPr>
                  <a:spLocks noChangeArrowheads="1"/>
                </p:cNvSpPr>
                <p:nvPr/>
              </p:nvSpPr>
              <p:spPr bwMode="auto">
                <a:xfrm>
                  <a:off x="3285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3" name="Rectangle 195"/>
                <p:cNvSpPr>
                  <a:spLocks noChangeArrowheads="1"/>
                </p:cNvSpPr>
                <p:nvPr/>
              </p:nvSpPr>
              <p:spPr bwMode="auto">
                <a:xfrm>
                  <a:off x="3442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4" name="Rectangle 196"/>
                <p:cNvSpPr>
                  <a:spLocks noChangeArrowheads="1"/>
                </p:cNvSpPr>
                <p:nvPr/>
              </p:nvSpPr>
              <p:spPr bwMode="auto">
                <a:xfrm>
                  <a:off x="2343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5" name="Rectangle 197"/>
                <p:cNvSpPr>
                  <a:spLocks noChangeArrowheads="1"/>
                </p:cNvSpPr>
                <p:nvPr/>
              </p:nvSpPr>
              <p:spPr bwMode="auto">
                <a:xfrm>
                  <a:off x="2500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6" name="Rectangle 198"/>
                <p:cNvSpPr>
                  <a:spLocks noChangeArrowheads="1"/>
                </p:cNvSpPr>
                <p:nvPr/>
              </p:nvSpPr>
              <p:spPr bwMode="auto">
                <a:xfrm>
                  <a:off x="2657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7" name="Rectangle 199"/>
                <p:cNvSpPr>
                  <a:spLocks noChangeArrowheads="1"/>
                </p:cNvSpPr>
                <p:nvPr/>
              </p:nvSpPr>
              <p:spPr bwMode="auto">
                <a:xfrm>
                  <a:off x="2814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8" name="Rectangle 200"/>
                <p:cNvSpPr>
                  <a:spLocks noChangeArrowheads="1"/>
                </p:cNvSpPr>
                <p:nvPr/>
              </p:nvSpPr>
              <p:spPr bwMode="auto">
                <a:xfrm>
                  <a:off x="3599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249" name="Rectangle 201"/>
                <p:cNvSpPr>
                  <a:spLocks noChangeArrowheads="1"/>
                </p:cNvSpPr>
                <p:nvPr/>
              </p:nvSpPr>
              <p:spPr bwMode="auto">
                <a:xfrm>
                  <a:off x="3756" y="2814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0" name="Rectangle 402"/>
                <p:cNvSpPr>
                  <a:spLocks noChangeArrowheads="1"/>
                </p:cNvSpPr>
                <p:nvPr/>
              </p:nvSpPr>
              <p:spPr bwMode="auto">
                <a:xfrm>
                  <a:off x="140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1" name="Rectangle 403"/>
                <p:cNvSpPr>
                  <a:spLocks noChangeArrowheads="1"/>
                </p:cNvSpPr>
                <p:nvPr/>
              </p:nvSpPr>
              <p:spPr bwMode="auto">
                <a:xfrm>
                  <a:off x="155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2" name="Rectangle 404"/>
                <p:cNvSpPr>
                  <a:spLocks noChangeArrowheads="1"/>
                </p:cNvSpPr>
                <p:nvPr/>
              </p:nvSpPr>
              <p:spPr bwMode="auto">
                <a:xfrm>
                  <a:off x="171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3" name="Rectangle 405"/>
                <p:cNvSpPr>
                  <a:spLocks noChangeArrowheads="1"/>
                </p:cNvSpPr>
                <p:nvPr/>
              </p:nvSpPr>
              <p:spPr bwMode="auto">
                <a:xfrm>
                  <a:off x="187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4" name="Rectangle 406"/>
                <p:cNvSpPr>
                  <a:spLocks noChangeArrowheads="1"/>
                </p:cNvSpPr>
                <p:nvPr/>
              </p:nvSpPr>
              <p:spPr bwMode="auto">
                <a:xfrm>
                  <a:off x="77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5" name="Rectangle 407"/>
                <p:cNvSpPr>
                  <a:spLocks noChangeArrowheads="1"/>
                </p:cNvSpPr>
                <p:nvPr/>
              </p:nvSpPr>
              <p:spPr bwMode="auto">
                <a:xfrm>
                  <a:off x="93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6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8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7" name="Rectangle 409"/>
                <p:cNvSpPr>
                  <a:spLocks noChangeArrowheads="1"/>
                </p:cNvSpPr>
                <p:nvPr/>
              </p:nvSpPr>
              <p:spPr bwMode="auto">
                <a:xfrm>
                  <a:off x="124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8" name="Rectangle 410"/>
                <p:cNvSpPr>
                  <a:spLocks noChangeArrowheads="1"/>
                </p:cNvSpPr>
                <p:nvPr/>
              </p:nvSpPr>
              <p:spPr bwMode="auto">
                <a:xfrm>
                  <a:off x="202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59" name="Rectangle 411"/>
                <p:cNvSpPr>
                  <a:spLocks noChangeArrowheads="1"/>
                </p:cNvSpPr>
                <p:nvPr/>
              </p:nvSpPr>
              <p:spPr bwMode="auto">
                <a:xfrm>
                  <a:off x="218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0" name="Rectangle 412"/>
                <p:cNvSpPr>
                  <a:spLocks noChangeArrowheads="1"/>
                </p:cNvSpPr>
                <p:nvPr/>
              </p:nvSpPr>
              <p:spPr bwMode="auto">
                <a:xfrm>
                  <a:off x="2971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1" name="Rectangle 413"/>
                <p:cNvSpPr>
                  <a:spLocks noChangeArrowheads="1"/>
                </p:cNvSpPr>
                <p:nvPr/>
              </p:nvSpPr>
              <p:spPr bwMode="auto">
                <a:xfrm>
                  <a:off x="3128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2" name="Rectangle 414"/>
                <p:cNvSpPr>
                  <a:spLocks noChangeArrowheads="1"/>
                </p:cNvSpPr>
                <p:nvPr/>
              </p:nvSpPr>
              <p:spPr bwMode="auto">
                <a:xfrm>
                  <a:off x="3285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3" name="Rectangle 415"/>
                <p:cNvSpPr>
                  <a:spLocks noChangeArrowheads="1"/>
                </p:cNvSpPr>
                <p:nvPr/>
              </p:nvSpPr>
              <p:spPr bwMode="auto">
                <a:xfrm>
                  <a:off x="3442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343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500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6" name="Rectangle 418"/>
                <p:cNvSpPr>
                  <a:spLocks noChangeArrowheads="1"/>
                </p:cNvSpPr>
                <p:nvPr/>
              </p:nvSpPr>
              <p:spPr bwMode="auto">
                <a:xfrm>
                  <a:off x="2657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7" name="Rectangle 419"/>
                <p:cNvSpPr>
                  <a:spLocks noChangeArrowheads="1"/>
                </p:cNvSpPr>
                <p:nvPr/>
              </p:nvSpPr>
              <p:spPr bwMode="auto">
                <a:xfrm>
                  <a:off x="2814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599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69" name="Rectangle 421"/>
                <p:cNvSpPr>
                  <a:spLocks noChangeArrowheads="1"/>
                </p:cNvSpPr>
                <p:nvPr/>
              </p:nvSpPr>
              <p:spPr bwMode="auto">
                <a:xfrm>
                  <a:off x="3756" y="2971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0" name="Rectangle 422"/>
                <p:cNvSpPr>
                  <a:spLocks noChangeArrowheads="1"/>
                </p:cNvSpPr>
                <p:nvPr/>
              </p:nvSpPr>
              <p:spPr bwMode="auto">
                <a:xfrm>
                  <a:off x="140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1" name="Rectangle 423"/>
                <p:cNvSpPr>
                  <a:spLocks noChangeArrowheads="1"/>
                </p:cNvSpPr>
                <p:nvPr/>
              </p:nvSpPr>
              <p:spPr bwMode="auto">
                <a:xfrm>
                  <a:off x="155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2" name="Rectangle 424"/>
                <p:cNvSpPr>
                  <a:spLocks noChangeArrowheads="1"/>
                </p:cNvSpPr>
                <p:nvPr/>
              </p:nvSpPr>
              <p:spPr bwMode="auto">
                <a:xfrm>
                  <a:off x="171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3" name="Rectangle 425"/>
                <p:cNvSpPr>
                  <a:spLocks noChangeArrowheads="1"/>
                </p:cNvSpPr>
                <p:nvPr/>
              </p:nvSpPr>
              <p:spPr bwMode="auto">
                <a:xfrm>
                  <a:off x="187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4" name="Rectangle 426"/>
                <p:cNvSpPr>
                  <a:spLocks noChangeArrowheads="1"/>
                </p:cNvSpPr>
                <p:nvPr/>
              </p:nvSpPr>
              <p:spPr bwMode="auto">
                <a:xfrm>
                  <a:off x="77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5" name="Rectangle 427"/>
                <p:cNvSpPr>
                  <a:spLocks noChangeArrowheads="1"/>
                </p:cNvSpPr>
                <p:nvPr/>
              </p:nvSpPr>
              <p:spPr bwMode="auto">
                <a:xfrm>
                  <a:off x="93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6" name="Rectangle 428"/>
                <p:cNvSpPr>
                  <a:spLocks noChangeArrowheads="1"/>
                </p:cNvSpPr>
                <p:nvPr/>
              </p:nvSpPr>
              <p:spPr bwMode="auto">
                <a:xfrm>
                  <a:off x="108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7" name="Rectangle 429"/>
                <p:cNvSpPr>
                  <a:spLocks noChangeArrowheads="1"/>
                </p:cNvSpPr>
                <p:nvPr/>
              </p:nvSpPr>
              <p:spPr bwMode="auto">
                <a:xfrm>
                  <a:off x="124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8" name="Rectangle 430"/>
                <p:cNvSpPr>
                  <a:spLocks noChangeArrowheads="1"/>
                </p:cNvSpPr>
                <p:nvPr/>
              </p:nvSpPr>
              <p:spPr bwMode="auto">
                <a:xfrm>
                  <a:off x="202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79" name="Rectangle 431"/>
                <p:cNvSpPr>
                  <a:spLocks noChangeArrowheads="1"/>
                </p:cNvSpPr>
                <p:nvPr/>
              </p:nvSpPr>
              <p:spPr bwMode="auto">
                <a:xfrm>
                  <a:off x="218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0" name="Rectangle 432"/>
                <p:cNvSpPr>
                  <a:spLocks noChangeArrowheads="1"/>
                </p:cNvSpPr>
                <p:nvPr/>
              </p:nvSpPr>
              <p:spPr bwMode="auto">
                <a:xfrm>
                  <a:off x="2971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1" name="Rectangle 433"/>
                <p:cNvSpPr>
                  <a:spLocks noChangeArrowheads="1"/>
                </p:cNvSpPr>
                <p:nvPr/>
              </p:nvSpPr>
              <p:spPr bwMode="auto">
                <a:xfrm>
                  <a:off x="3128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2" name="Rectangle 434"/>
                <p:cNvSpPr>
                  <a:spLocks noChangeArrowheads="1"/>
                </p:cNvSpPr>
                <p:nvPr/>
              </p:nvSpPr>
              <p:spPr bwMode="auto">
                <a:xfrm>
                  <a:off x="3285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3" name="Rectangle 435"/>
                <p:cNvSpPr>
                  <a:spLocks noChangeArrowheads="1"/>
                </p:cNvSpPr>
                <p:nvPr/>
              </p:nvSpPr>
              <p:spPr bwMode="auto">
                <a:xfrm>
                  <a:off x="3442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4" name="Rectangle 436"/>
                <p:cNvSpPr>
                  <a:spLocks noChangeArrowheads="1"/>
                </p:cNvSpPr>
                <p:nvPr/>
              </p:nvSpPr>
              <p:spPr bwMode="auto">
                <a:xfrm>
                  <a:off x="2343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5" name="Rectangle 437"/>
                <p:cNvSpPr>
                  <a:spLocks noChangeArrowheads="1"/>
                </p:cNvSpPr>
                <p:nvPr/>
              </p:nvSpPr>
              <p:spPr bwMode="auto">
                <a:xfrm>
                  <a:off x="2500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6" name="Rectangle 438"/>
                <p:cNvSpPr>
                  <a:spLocks noChangeArrowheads="1"/>
                </p:cNvSpPr>
                <p:nvPr/>
              </p:nvSpPr>
              <p:spPr bwMode="auto">
                <a:xfrm>
                  <a:off x="2657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7" name="Rectangle 439"/>
                <p:cNvSpPr>
                  <a:spLocks noChangeArrowheads="1"/>
                </p:cNvSpPr>
                <p:nvPr/>
              </p:nvSpPr>
              <p:spPr bwMode="auto">
                <a:xfrm>
                  <a:off x="2814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8" name="Rectangle 440"/>
                <p:cNvSpPr>
                  <a:spLocks noChangeArrowheads="1"/>
                </p:cNvSpPr>
                <p:nvPr/>
              </p:nvSpPr>
              <p:spPr bwMode="auto">
                <a:xfrm>
                  <a:off x="3599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89" name="Rectangle 441"/>
                <p:cNvSpPr>
                  <a:spLocks noChangeArrowheads="1"/>
                </p:cNvSpPr>
                <p:nvPr/>
              </p:nvSpPr>
              <p:spPr bwMode="auto">
                <a:xfrm>
                  <a:off x="3756" y="3128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0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0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1" name="Rectangle 443"/>
                <p:cNvSpPr>
                  <a:spLocks noChangeArrowheads="1"/>
                </p:cNvSpPr>
                <p:nvPr/>
              </p:nvSpPr>
              <p:spPr bwMode="auto">
                <a:xfrm>
                  <a:off x="155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71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7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4" name="Rectangle 446"/>
                <p:cNvSpPr>
                  <a:spLocks noChangeArrowheads="1"/>
                </p:cNvSpPr>
                <p:nvPr/>
              </p:nvSpPr>
              <p:spPr bwMode="auto">
                <a:xfrm>
                  <a:off x="77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5" name="Rectangle 447"/>
                <p:cNvSpPr>
                  <a:spLocks noChangeArrowheads="1"/>
                </p:cNvSpPr>
                <p:nvPr/>
              </p:nvSpPr>
              <p:spPr bwMode="auto">
                <a:xfrm>
                  <a:off x="93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6" name="Rectangle 448"/>
                <p:cNvSpPr>
                  <a:spLocks noChangeArrowheads="1"/>
                </p:cNvSpPr>
                <p:nvPr/>
              </p:nvSpPr>
              <p:spPr bwMode="auto">
                <a:xfrm>
                  <a:off x="108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7" name="Rectangle 449"/>
                <p:cNvSpPr>
                  <a:spLocks noChangeArrowheads="1"/>
                </p:cNvSpPr>
                <p:nvPr/>
              </p:nvSpPr>
              <p:spPr bwMode="auto">
                <a:xfrm>
                  <a:off x="124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8" name="Rectangle 450"/>
                <p:cNvSpPr>
                  <a:spLocks noChangeArrowheads="1"/>
                </p:cNvSpPr>
                <p:nvPr/>
              </p:nvSpPr>
              <p:spPr bwMode="auto">
                <a:xfrm>
                  <a:off x="202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499" name="Rectangle 451"/>
                <p:cNvSpPr>
                  <a:spLocks noChangeArrowheads="1"/>
                </p:cNvSpPr>
                <p:nvPr/>
              </p:nvSpPr>
              <p:spPr bwMode="auto">
                <a:xfrm>
                  <a:off x="218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0" name="Rectangle 452"/>
                <p:cNvSpPr>
                  <a:spLocks noChangeArrowheads="1"/>
                </p:cNvSpPr>
                <p:nvPr/>
              </p:nvSpPr>
              <p:spPr bwMode="auto">
                <a:xfrm>
                  <a:off x="2971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1" name="Rectangle 453"/>
                <p:cNvSpPr>
                  <a:spLocks noChangeArrowheads="1"/>
                </p:cNvSpPr>
                <p:nvPr/>
              </p:nvSpPr>
              <p:spPr bwMode="auto">
                <a:xfrm>
                  <a:off x="3128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2" name="Rectangle 454"/>
                <p:cNvSpPr>
                  <a:spLocks noChangeArrowheads="1"/>
                </p:cNvSpPr>
                <p:nvPr/>
              </p:nvSpPr>
              <p:spPr bwMode="auto">
                <a:xfrm>
                  <a:off x="3285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3" name="Rectangle 455"/>
                <p:cNvSpPr>
                  <a:spLocks noChangeArrowheads="1"/>
                </p:cNvSpPr>
                <p:nvPr/>
              </p:nvSpPr>
              <p:spPr bwMode="auto">
                <a:xfrm>
                  <a:off x="3442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4" name="Rectangle 456"/>
                <p:cNvSpPr>
                  <a:spLocks noChangeArrowheads="1"/>
                </p:cNvSpPr>
                <p:nvPr/>
              </p:nvSpPr>
              <p:spPr bwMode="auto">
                <a:xfrm>
                  <a:off x="2343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5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00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6" name="Rectangle 458"/>
                <p:cNvSpPr>
                  <a:spLocks noChangeArrowheads="1"/>
                </p:cNvSpPr>
                <p:nvPr/>
              </p:nvSpPr>
              <p:spPr bwMode="auto">
                <a:xfrm>
                  <a:off x="2657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7" name="Rectangle 459"/>
                <p:cNvSpPr>
                  <a:spLocks noChangeArrowheads="1"/>
                </p:cNvSpPr>
                <p:nvPr/>
              </p:nvSpPr>
              <p:spPr bwMode="auto">
                <a:xfrm>
                  <a:off x="2814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8" name="Rectangle 460"/>
                <p:cNvSpPr>
                  <a:spLocks noChangeArrowheads="1"/>
                </p:cNvSpPr>
                <p:nvPr/>
              </p:nvSpPr>
              <p:spPr bwMode="auto">
                <a:xfrm>
                  <a:off x="3599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09" name="Rectangle 461"/>
                <p:cNvSpPr>
                  <a:spLocks noChangeArrowheads="1"/>
                </p:cNvSpPr>
                <p:nvPr/>
              </p:nvSpPr>
              <p:spPr bwMode="auto">
                <a:xfrm>
                  <a:off x="3756" y="3285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0" name="Rectangle 462"/>
                <p:cNvSpPr>
                  <a:spLocks noChangeArrowheads="1"/>
                </p:cNvSpPr>
                <p:nvPr/>
              </p:nvSpPr>
              <p:spPr bwMode="auto">
                <a:xfrm>
                  <a:off x="140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1" name="Rectangle 463"/>
                <p:cNvSpPr>
                  <a:spLocks noChangeArrowheads="1"/>
                </p:cNvSpPr>
                <p:nvPr/>
              </p:nvSpPr>
              <p:spPr bwMode="auto">
                <a:xfrm>
                  <a:off x="155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2" name="Rectangle 464"/>
                <p:cNvSpPr>
                  <a:spLocks noChangeArrowheads="1"/>
                </p:cNvSpPr>
                <p:nvPr/>
              </p:nvSpPr>
              <p:spPr bwMode="auto">
                <a:xfrm>
                  <a:off x="171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3" name="Rectangle 465"/>
                <p:cNvSpPr>
                  <a:spLocks noChangeArrowheads="1"/>
                </p:cNvSpPr>
                <p:nvPr/>
              </p:nvSpPr>
              <p:spPr bwMode="auto">
                <a:xfrm>
                  <a:off x="187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4" name="Rectangle 466"/>
                <p:cNvSpPr>
                  <a:spLocks noChangeArrowheads="1"/>
                </p:cNvSpPr>
                <p:nvPr/>
              </p:nvSpPr>
              <p:spPr bwMode="auto">
                <a:xfrm>
                  <a:off x="77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3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8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24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8" name="Rectangle 470"/>
                <p:cNvSpPr>
                  <a:spLocks noChangeArrowheads="1"/>
                </p:cNvSpPr>
                <p:nvPr/>
              </p:nvSpPr>
              <p:spPr bwMode="auto">
                <a:xfrm>
                  <a:off x="202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19" name="Rectangle 471"/>
                <p:cNvSpPr>
                  <a:spLocks noChangeArrowheads="1"/>
                </p:cNvSpPr>
                <p:nvPr/>
              </p:nvSpPr>
              <p:spPr bwMode="auto">
                <a:xfrm>
                  <a:off x="218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0" name="Rectangle 472"/>
                <p:cNvSpPr>
                  <a:spLocks noChangeArrowheads="1"/>
                </p:cNvSpPr>
                <p:nvPr/>
              </p:nvSpPr>
              <p:spPr bwMode="auto">
                <a:xfrm>
                  <a:off x="2971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1" name="Rectangle 473"/>
                <p:cNvSpPr>
                  <a:spLocks noChangeArrowheads="1"/>
                </p:cNvSpPr>
                <p:nvPr/>
              </p:nvSpPr>
              <p:spPr bwMode="auto">
                <a:xfrm>
                  <a:off x="3128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2" name="Rectangle 474"/>
                <p:cNvSpPr>
                  <a:spLocks noChangeArrowheads="1"/>
                </p:cNvSpPr>
                <p:nvPr/>
              </p:nvSpPr>
              <p:spPr bwMode="auto">
                <a:xfrm>
                  <a:off x="3285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3" name="Rectangle 475"/>
                <p:cNvSpPr>
                  <a:spLocks noChangeArrowheads="1"/>
                </p:cNvSpPr>
                <p:nvPr/>
              </p:nvSpPr>
              <p:spPr bwMode="auto">
                <a:xfrm>
                  <a:off x="3442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4" name="Rectangle 476"/>
                <p:cNvSpPr>
                  <a:spLocks noChangeArrowheads="1"/>
                </p:cNvSpPr>
                <p:nvPr/>
              </p:nvSpPr>
              <p:spPr bwMode="auto">
                <a:xfrm>
                  <a:off x="2343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5" name="Rectangle 477"/>
                <p:cNvSpPr>
                  <a:spLocks noChangeArrowheads="1"/>
                </p:cNvSpPr>
                <p:nvPr/>
              </p:nvSpPr>
              <p:spPr bwMode="auto">
                <a:xfrm>
                  <a:off x="2500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6" name="Rectangle 478"/>
                <p:cNvSpPr>
                  <a:spLocks noChangeArrowheads="1"/>
                </p:cNvSpPr>
                <p:nvPr/>
              </p:nvSpPr>
              <p:spPr bwMode="auto">
                <a:xfrm>
                  <a:off x="2657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7" name="Rectangle 479"/>
                <p:cNvSpPr>
                  <a:spLocks noChangeArrowheads="1"/>
                </p:cNvSpPr>
                <p:nvPr/>
              </p:nvSpPr>
              <p:spPr bwMode="auto">
                <a:xfrm>
                  <a:off x="2814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8" name="Rectangle 480"/>
                <p:cNvSpPr>
                  <a:spLocks noChangeArrowheads="1"/>
                </p:cNvSpPr>
                <p:nvPr/>
              </p:nvSpPr>
              <p:spPr bwMode="auto">
                <a:xfrm>
                  <a:off x="3599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29" name="Rectangle 481"/>
                <p:cNvSpPr>
                  <a:spLocks noChangeArrowheads="1"/>
                </p:cNvSpPr>
                <p:nvPr/>
              </p:nvSpPr>
              <p:spPr bwMode="auto">
                <a:xfrm>
                  <a:off x="3756" y="3442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0" name="Rectangle 482"/>
                <p:cNvSpPr>
                  <a:spLocks noChangeArrowheads="1"/>
                </p:cNvSpPr>
                <p:nvPr/>
              </p:nvSpPr>
              <p:spPr bwMode="auto">
                <a:xfrm>
                  <a:off x="140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1" name="Rectangle 483"/>
                <p:cNvSpPr>
                  <a:spLocks noChangeArrowheads="1"/>
                </p:cNvSpPr>
                <p:nvPr/>
              </p:nvSpPr>
              <p:spPr bwMode="auto">
                <a:xfrm>
                  <a:off x="155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2" name="Rectangle 484"/>
                <p:cNvSpPr>
                  <a:spLocks noChangeArrowheads="1"/>
                </p:cNvSpPr>
                <p:nvPr/>
              </p:nvSpPr>
              <p:spPr bwMode="auto">
                <a:xfrm>
                  <a:off x="171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3" name="Rectangle 485"/>
                <p:cNvSpPr>
                  <a:spLocks noChangeArrowheads="1"/>
                </p:cNvSpPr>
                <p:nvPr/>
              </p:nvSpPr>
              <p:spPr bwMode="auto">
                <a:xfrm>
                  <a:off x="187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4" name="Rectangle 486"/>
                <p:cNvSpPr>
                  <a:spLocks noChangeArrowheads="1"/>
                </p:cNvSpPr>
                <p:nvPr/>
              </p:nvSpPr>
              <p:spPr bwMode="auto">
                <a:xfrm>
                  <a:off x="77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5" name="Rectangle 487"/>
                <p:cNvSpPr>
                  <a:spLocks noChangeArrowheads="1"/>
                </p:cNvSpPr>
                <p:nvPr/>
              </p:nvSpPr>
              <p:spPr bwMode="auto">
                <a:xfrm>
                  <a:off x="93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08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7" name="Rectangle 489"/>
                <p:cNvSpPr>
                  <a:spLocks noChangeArrowheads="1"/>
                </p:cNvSpPr>
                <p:nvPr/>
              </p:nvSpPr>
              <p:spPr bwMode="auto">
                <a:xfrm>
                  <a:off x="124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8" name="Rectangle 490"/>
                <p:cNvSpPr>
                  <a:spLocks noChangeArrowheads="1"/>
                </p:cNvSpPr>
                <p:nvPr/>
              </p:nvSpPr>
              <p:spPr bwMode="auto">
                <a:xfrm>
                  <a:off x="202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39" name="Rectangle 491"/>
                <p:cNvSpPr>
                  <a:spLocks noChangeArrowheads="1"/>
                </p:cNvSpPr>
                <p:nvPr/>
              </p:nvSpPr>
              <p:spPr bwMode="auto">
                <a:xfrm>
                  <a:off x="218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0" name="Rectangle 492"/>
                <p:cNvSpPr>
                  <a:spLocks noChangeArrowheads="1"/>
                </p:cNvSpPr>
                <p:nvPr/>
              </p:nvSpPr>
              <p:spPr bwMode="auto">
                <a:xfrm>
                  <a:off x="2971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1" name="Rectangle 493"/>
                <p:cNvSpPr>
                  <a:spLocks noChangeArrowheads="1"/>
                </p:cNvSpPr>
                <p:nvPr/>
              </p:nvSpPr>
              <p:spPr bwMode="auto">
                <a:xfrm>
                  <a:off x="3128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2" name="Rectangle 494"/>
                <p:cNvSpPr>
                  <a:spLocks noChangeArrowheads="1"/>
                </p:cNvSpPr>
                <p:nvPr/>
              </p:nvSpPr>
              <p:spPr bwMode="auto">
                <a:xfrm>
                  <a:off x="3285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3" name="Rectangle 495"/>
                <p:cNvSpPr>
                  <a:spLocks noChangeArrowheads="1"/>
                </p:cNvSpPr>
                <p:nvPr/>
              </p:nvSpPr>
              <p:spPr bwMode="auto">
                <a:xfrm>
                  <a:off x="3442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4" name="Rectangle 496"/>
                <p:cNvSpPr>
                  <a:spLocks noChangeArrowheads="1"/>
                </p:cNvSpPr>
                <p:nvPr/>
              </p:nvSpPr>
              <p:spPr bwMode="auto">
                <a:xfrm>
                  <a:off x="2343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5" name="Rectangle 497"/>
                <p:cNvSpPr>
                  <a:spLocks noChangeArrowheads="1"/>
                </p:cNvSpPr>
                <p:nvPr/>
              </p:nvSpPr>
              <p:spPr bwMode="auto">
                <a:xfrm>
                  <a:off x="2500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6" name="Rectangle 498"/>
                <p:cNvSpPr>
                  <a:spLocks noChangeArrowheads="1"/>
                </p:cNvSpPr>
                <p:nvPr/>
              </p:nvSpPr>
              <p:spPr bwMode="auto">
                <a:xfrm>
                  <a:off x="2657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7" name="Rectangle 499"/>
                <p:cNvSpPr>
                  <a:spLocks noChangeArrowheads="1"/>
                </p:cNvSpPr>
                <p:nvPr/>
              </p:nvSpPr>
              <p:spPr bwMode="auto">
                <a:xfrm>
                  <a:off x="2814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8" name="Rectangle 500"/>
                <p:cNvSpPr>
                  <a:spLocks noChangeArrowheads="1"/>
                </p:cNvSpPr>
                <p:nvPr/>
              </p:nvSpPr>
              <p:spPr bwMode="auto">
                <a:xfrm>
                  <a:off x="3599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49" name="Rectangle 501"/>
                <p:cNvSpPr>
                  <a:spLocks noChangeArrowheads="1"/>
                </p:cNvSpPr>
                <p:nvPr/>
              </p:nvSpPr>
              <p:spPr bwMode="auto">
                <a:xfrm>
                  <a:off x="3756" y="3599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0" name="Rectangle 502"/>
                <p:cNvSpPr>
                  <a:spLocks noChangeArrowheads="1"/>
                </p:cNvSpPr>
                <p:nvPr/>
              </p:nvSpPr>
              <p:spPr bwMode="auto">
                <a:xfrm>
                  <a:off x="140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1" name="Rectangle 503"/>
                <p:cNvSpPr>
                  <a:spLocks noChangeArrowheads="1"/>
                </p:cNvSpPr>
                <p:nvPr/>
              </p:nvSpPr>
              <p:spPr bwMode="auto">
                <a:xfrm>
                  <a:off x="155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2" name="Rectangle 504"/>
                <p:cNvSpPr>
                  <a:spLocks noChangeArrowheads="1"/>
                </p:cNvSpPr>
                <p:nvPr/>
              </p:nvSpPr>
              <p:spPr bwMode="auto">
                <a:xfrm>
                  <a:off x="171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3" name="Rectangle 505"/>
                <p:cNvSpPr>
                  <a:spLocks noChangeArrowheads="1"/>
                </p:cNvSpPr>
                <p:nvPr/>
              </p:nvSpPr>
              <p:spPr bwMode="auto">
                <a:xfrm>
                  <a:off x="187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4" name="Rectangle 506"/>
                <p:cNvSpPr>
                  <a:spLocks noChangeArrowheads="1"/>
                </p:cNvSpPr>
                <p:nvPr/>
              </p:nvSpPr>
              <p:spPr bwMode="auto">
                <a:xfrm>
                  <a:off x="77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5" name="Rectangle 507"/>
                <p:cNvSpPr>
                  <a:spLocks noChangeArrowheads="1"/>
                </p:cNvSpPr>
                <p:nvPr/>
              </p:nvSpPr>
              <p:spPr bwMode="auto">
                <a:xfrm>
                  <a:off x="93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6" name="Rectangle 508"/>
                <p:cNvSpPr>
                  <a:spLocks noChangeArrowheads="1"/>
                </p:cNvSpPr>
                <p:nvPr/>
              </p:nvSpPr>
              <p:spPr bwMode="auto">
                <a:xfrm>
                  <a:off x="108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7" name="Rectangle 509"/>
                <p:cNvSpPr>
                  <a:spLocks noChangeArrowheads="1"/>
                </p:cNvSpPr>
                <p:nvPr/>
              </p:nvSpPr>
              <p:spPr bwMode="auto">
                <a:xfrm>
                  <a:off x="124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8" name="Rectangle 510"/>
                <p:cNvSpPr>
                  <a:spLocks noChangeArrowheads="1"/>
                </p:cNvSpPr>
                <p:nvPr/>
              </p:nvSpPr>
              <p:spPr bwMode="auto">
                <a:xfrm>
                  <a:off x="202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59" name="Rectangle 511"/>
                <p:cNvSpPr>
                  <a:spLocks noChangeArrowheads="1"/>
                </p:cNvSpPr>
                <p:nvPr/>
              </p:nvSpPr>
              <p:spPr bwMode="auto">
                <a:xfrm>
                  <a:off x="218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0" name="Rectangle 512"/>
                <p:cNvSpPr>
                  <a:spLocks noChangeArrowheads="1"/>
                </p:cNvSpPr>
                <p:nvPr/>
              </p:nvSpPr>
              <p:spPr bwMode="auto">
                <a:xfrm>
                  <a:off x="2971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1" name="Rectangle 513"/>
                <p:cNvSpPr>
                  <a:spLocks noChangeArrowheads="1"/>
                </p:cNvSpPr>
                <p:nvPr/>
              </p:nvSpPr>
              <p:spPr bwMode="auto">
                <a:xfrm>
                  <a:off x="3128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2" name="Rectangle 514"/>
                <p:cNvSpPr>
                  <a:spLocks noChangeArrowheads="1"/>
                </p:cNvSpPr>
                <p:nvPr/>
              </p:nvSpPr>
              <p:spPr bwMode="auto">
                <a:xfrm>
                  <a:off x="3285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3" name="Rectangle 515"/>
                <p:cNvSpPr>
                  <a:spLocks noChangeArrowheads="1"/>
                </p:cNvSpPr>
                <p:nvPr/>
              </p:nvSpPr>
              <p:spPr bwMode="auto">
                <a:xfrm>
                  <a:off x="3442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4" name="Rectangle 516"/>
                <p:cNvSpPr>
                  <a:spLocks noChangeArrowheads="1"/>
                </p:cNvSpPr>
                <p:nvPr/>
              </p:nvSpPr>
              <p:spPr bwMode="auto">
                <a:xfrm>
                  <a:off x="2343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5" name="Rectangle 517"/>
                <p:cNvSpPr>
                  <a:spLocks noChangeArrowheads="1"/>
                </p:cNvSpPr>
                <p:nvPr/>
              </p:nvSpPr>
              <p:spPr bwMode="auto">
                <a:xfrm>
                  <a:off x="2500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6" name="Rectangle 518"/>
                <p:cNvSpPr>
                  <a:spLocks noChangeArrowheads="1"/>
                </p:cNvSpPr>
                <p:nvPr/>
              </p:nvSpPr>
              <p:spPr bwMode="auto">
                <a:xfrm>
                  <a:off x="2657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7" name="Rectangle 519"/>
                <p:cNvSpPr>
                  <a:spLocks noChangeArrowheads="1"/>
                </p:cNvSpPr>
                <p:nvPr/>
              </p:nvSpPr>
              <p:spPr bwMode="auto">
                <a:xfrm>
                  <a:off x="2814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8" name="Rectangle 520"/>
                <p:cNvSpPr>
                  <a:spLocks noChangeArrowheads="1"/>
                </p:cNvSpPr>
                <p:nvPr/>
              </p:nvSpPr>
              <p:spPr bwMode="auto">
                <a:xfrm>
                  <a:off x="3599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69" name="Rectangle 521"/>
                <p:cNvSpPr>
                  <a:spLocks noChangeArrowheads="1"/>
                </p:cNvSpPr>
                <p:nvPr/>
              </p:nvSpPr>
              <p:spPr bwMode="auto">
                <a:xfrm>
                  <a:off x="3756" y="3756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0" name="Rectangle 522"/>
                <p:cNvSpPr>
                  <a:spLocks noChangeArrowheads="1"/>
                </p:cNvSpPr>
                <p:nvPr/>
              </p:nvSpPr>
              <p:spPr bwMode="auto">
                <a:xfrm>
                  <a:off x="140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1" name="Rectangle 523"/>
                <p:cNvSpPr>
                  <a:spLocks noChangeArrowheads="1"/>
                </p:cNvSpPr>
                <p:nvPr/>
              </p:nvSpPr>
              <p:spPr bwMode="auto">
                <a:xfrm>
                  <a:off x="155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2" name="Rectangle 524"/>
                <p:cNvSpPr>
                  <a:spLocks noChangeArrowheads="1"/>
                </p:cNvSpPr>
                <p:nvPr/>
              </p:nvSpPr>
              <p:spPr bwMode="auto">
                <a:xfrm>
                  <a:off x="171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3" name="Rectangle 525"/>
                <p:cNvSpPr>
                  <a:spLocks noChangeArrowheads="1"/>
                </p:cNvSpPr>
                <p:nvPr/>
              </p:nvSpPr>
              <p:spPr bwMode="auto">
                <a:xfrm>
                  <a:off x="187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4" name="Rectangle 526"/>
                <p:cNvSpPr>
                  <a:spLocks noChangeArrowheads="1"/>
                </p:cNvSpPr>
                <p:nvPr/>
              </p:nvSpPr>
              <p:spPr bwMode="auto">
                <a:xfrm>
                  <a:off x="77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5" name="Rectangle 527"/>
                <p:cNvSpPr>
                  <a:spLocks noChangeArrowheads="1"/>
                </p:cNvSpPr>
                <p:nvPr/>
              </p:nvSpPr>
              <p:spPr bwMode="auto">
                <a:xfrm>
                  <a:off x="93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6" name="Rectangle 528"/>
                <p:cNvSpPr>
                  <a:spLocks noChangeArrowheads="1"/>
                </p:cNvSpPr>
                <p:nvPr/>
              </p:nvSpPr>
              <p:spPr bwMode="auto">
                <a:xfrm>
                  <a:off x="108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7" name="Rectangle 529"/>
                <p:cNvSpPr>
                  <a:spLocks noChangeArrowheads="1"/>
                </p:cNvSpPr>
                <p:nvPr/>
              </p:nvSpPr>
              <p:spPr bwMode="auto">
                <a:xfrm>
                  <a:off x="124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8" name="Rectangle 530"/>
                <p:cNvSpPr>
                  <a:spLocks noChangeArrowheads="1"/>
                </p:cNvSpPr>
                <p:nvPr/>
              </p:nvSpPr>
              <p:spPr bwMode="auto">
                <a:xfrm>
                  <a:off x="202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79" name="Rectangle 531"/>
                <p:cNvSpPr>
                  <a:spLocks noChangeArrowheads="1"/>
                </p:cNvSpPr>
                <p:nvPr/>
              </p:nvSpPr>
              <p:spPr bwMode="auto">
                <a:xfrm>
                  <a:off x="218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0" name="Rectangle 532"/>
                <p:cNvSpPr>
                  <a:spLocks noChangeArrowheads="1"/>
                </p:cNvSpPr>
                <p:nvPr/>
              </p:nvSpPr>
              <p:spPr bwMode="auto">
                <a:xfrm>
                  <a:off x="2971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1" name="Rectangle 533"/>
                <p:cNvSpPr>
                  <a:spLocks noChangeArrowheads="1"/>
                </p:cNvSpPr>
                <p:nvPr/>
              </p:nvSpPr>
              <p:spPr bwMode="auto">
                <a:xfrm>
                  <a:off x="3128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2" name="Rectangle 534"/>
                <p:cNvSpPr>
                  <a:spLocks noChangeArrowheads="1"/>
                </p:cNvSpPr>
                <p:nvPr/>
              </p:nvSpPr>
              <p:spPr bwMode="auto">
                <a:xfrm>
                  <a:off x="3285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3" name="Rectangle 535"/>
                <p:cNvSpPr>
                  <a:spLocks noChangeArrowheads="1"/>
                </p:cNvSpPr>
                <p:nvPr/>
              </p:nvSpPr>
              <p:spPr bwMode="auto">
                <a:xfrm>
                  <a:off x="3442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4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43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5" name="Rectangle 537"/>
                <p:cNvSpPr>
                  <a:spLocks noChangeArrowheads="1"/>
                </p:cNvSpPr>
                <p:nvPr/>
              </p:nvSpPr>
              <p:spPr bwMode="auto">
                <a:xfrm>
                  <a:off x="2500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6" name="Rectangle 538"/>
                <p:cNvSpPr>
                  <a:spLocks noChangeArrowheads="1"/>
                </p:cNvSpPr>
                <p:nvPr/>
              </p:nvSpPr>
              <p:spPr bwMode="auto">
                <a:xfrm>
                  <a:off x="2657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7" name="Rectangle 539"/>
                <p:cNvSpPr>
                  <a:spLocks noChangeArrowheads="1"/>
                </p:cNvSpPr>
                <p:nvPr/>
              </p:nvSpPr>
              <p:spPr bwMode="auto">
                <a:xfrm>
                  <a:off x="2814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8" name="Rectangle 540"/>
                <p:cNvSpPr>
                  <a:spLocks noChangeArrowheads="1"/>
                </p:cNvSpPr>
                <p:nvPr/>
              </p:nvSpPr>
              <p:spPr bwMode="auto">
                <a:xfrm>
                  <a:off x="3599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89" name="Rectangle 541"/>
                <p:cNvSpPr>
                  <a:spLocks noChangeArrowheads="1"/>
                </p:cNvSpPr>
                <p:nvPr/>
              </p:nvSpPr>
              <p:spPr bwMode="auto">
                <a:xfrm>
                  <a:off x="3756" y="3913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0" name="Rectangle 542"/>
                <p:cNvSpPr>
                  <a:spLocks noChangeArrowheads="1"/>
                </p:cNvSpPr>
                <p:nvPr/>
              </p:nvSpPr>
              <p:spPr bwMode="auto">
                <a:xfrm>
                  <a:off x="140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1" name="Rectangle 543"/>
                <p:cNvSpPr>
                  <a:spLocks noChangeArrowheads="1"/>
                </p:cNvSpPr>
                <p:nvPr/>
              </p:nvSpPr>
              <p:spPr bwMode="auto">
                <a:xfrm>
                  <a:off x="155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2" name="Rectangle 544"/>
                <p:cNvSpPr>
                  <a:spLocks noChangeArrowheads="1"/>
                </p:cNvSpPr>
                <p:nvPr/>
              </p:nvSpPr>
              <p:spPr bwMode="auto">
                <a:xfrm>
                  <a:off x="171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3" name="Rectangle 545"/>
                <p:cNvSpPr>
                  <a:spLocks noChangeArrowheads="1"/>
                </p:cNvSpPr>
                <p:nvPr/>
              </p:nvSpPr>
              <p:spPr bwMode="auto">
                <a:xfrm>
                  <a:off x="187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4" name="Rectangle 546"/>
                <p:cNvSpPr>
                  <a:spLocks noChangeArrowheads="1"/>
                </p:cNvSpPr>
                <p:nvPr/>
              </p:nvSpPr>
              <p:spPr bwMode="auto">
                <a:xfrm>
                  <a:off x="77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5" name="Rectangle 547"/>
                <p:cNvSpPr>
                  <a:spLocks noChangeArrowheads="1"/>
                </p:cNvSpPr>
                <p:nvPr/>
              </p:nvSpPr>
              <p:spPr bwMode="auto">
                <a:xfrm>
                  <a:off x="93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6" name="Rectangle 548"/>
                <p:cNvSpPr>
                  <a:spLocks noChangeArrowheads="1"/>
                </p:cNvSpPr>
                <p:nvPr/>
              </p:nvSpPr>
              <p:spPr bwMode="auto">
                <a:xfrm>
                  <a:off x="108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7" name="Rectangle 549"/>
                <p:cNvSpPr>
                  <a:spLocks noChangeArrowheads="1"/>
                </p:cNvSpPr>
                <p:nvPr/>
              </p:nvSpPr>
              <p:spPr bwMode="auto">
                <a:xfrm>
                  <a:off x="124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8" name="Rectangle 550"/>
                <p:cNvSpPr>
                  <a:spLocks noChangeArrowheads="1"/>
                </p:cNvSpPr>
                <p:nvPr/>
              </p:nvSpPr>
              <p:spPr bwMode="auto">
                <a:xfrm>
                  <a:off x="202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599" name="Rectangle 551"/>
                <p:cNvSpPr>
                  <a:spLocks noChangeArrowheads="1"/>
                </p:cNvSpPr>
                <p:nvPr/>
              </p:nvSpPr>
              <p:spPr bwMode="auto">
                <a:xfrm>
                  <a:off x="218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0" name="Rectangle 552"/>
                <p:cNvSpPr>
                  <a:spLocks noChangeArrowheads="1"/>
                </p:cNvSpPr>
                <p:nvPr/>
              </p:nvSpPr>
              <p:spPr bwMode="auto">
                <a:xfrm>
                  <a:off x="2971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1" name="Rectangle 553"/>
                <p:cNvSpPr>
                  <a:spLocks noChangeArrowheads="1"/>
                </p:cNvSpPr>
                <p:nvPr/>
              </p:nvSpPr>
              <p:spPr bwMode="auto">
                <a:xfrm>
                  <a:off x="3128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2" name="Rectangle 554"/>
                <p:cNvSpPr>
                  <a:spLocks noChangeArrowheads="1"/>
                </p:cNvSpPr>
                <p:nvPr/>
              </p:nvSpPr>
              <p:spPr bwMode="auto">
                <a:xfrm>
                  <a:off x="3285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3" name="Rectangle 555"/>
                <p:cNvSpPr>
                  <a:spLocks noChangeArrowheads="1"/>
                </p:cNvSpPr>
                <p:nvPr/>
              </p:nvSpPr>
              <p:spPr bwMode="auto">
                <a:xfrm>
                  <a:off x="3442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4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43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5" name="Rectangle 557"/>
                <p:cNvSpPr>
                  <a:spLocks noChangeArrowheads="1"/>
                </p:cNvSpPr>
                <p:nvPr/>
              </p:nvSpPr>
              <p:spPr bwMode="auto">
                <a:xfrm>
                  <a:off x="2500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6" name="Rectangle 558"/>
                <p:cNvSpPr>
                  <a:spLocks noChangeArrowheads="1"/>
                </p:cNvSpPr>
                <p:nvPr/>
              </p:nvSpPr>
              <p:spPr bwMode="auto">
                <a:xfrm>
                  <a:off x="2657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7" name="Rectangle 559"/>
                <p:cNvSpPr>
                  <a:spLocks noChangeArrowheads="1"/>
                </p:cNvSpPr>
                <p:nvPr/>
              </p:nvSpPr>
              <p:spPr bwMode="auto">
                <a:xfrm>
                  <a:off x="2814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8" name="Rectangle 560"/>
                <p:cNvSpPr>
                  <a:spLocks noChangeArrowheads="1"/>
                </p:cNvSpPr>
                <p:nvPr/>
              </p:nvSpPr>
              <p:spPr bwMode="auto">
                <a:xfrm>
                  <a:off x="3599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09" name="Rectangle 561"/>
                <p:cNvSpPr>
                  <a:spLocks noChangeArrowheads="1"/>
                </p:cNvSpPr>
                <p:nvPr/>
              </p:nvSpPr>
              <p:spPr bwMode="auto">
                <a:xfrm>
                  <a:off x="3756" y="4070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0" name="Rectangle 562"/>
                <p:cNvSpPr>
                  <a:spLocks noChangeArrowheads="1"/>
                </p:cNvSpPr>
                <p:nvPr/>
              </p:nvSpPr>
              <p:spPr bwMode="auto">
                <a:xfrm>
                  <a:off x="140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1" name="Rectangle 563"/>
                <p:cNvSpPr>
                  <a:spLocks noChangeArrowheads="1"/>
                </p:cNvSpPr>
                <p:nvPr/>
              </p:nvSpPr>
              <p:spPr bwMode="auto">
                <a:xfrm>
                  <a:off x="155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2" name="Rectangle 564"/>
                <p:cNvSpPr>
                  <a:spLocks noChangeArrowheads="1"/>
                </p:cNvSpPr>
                <p:nvPr/>
              </p:nvSpPr>
              <p:spPr bwMode="auto">
                <a:xfrm>
                  <a:off x="171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3" name="Rectangle 565"/>
                <p:cNvSpPr>
                  <a:spLocks noChangeArrowheads="1"/>
                </p:cNvSpPr>
                <p:nvPr/>
              </p:nvSpPr>
              <p:spPr bwMode="auto">
                <a:xfrm>
                  <a:off x="187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4" name="Rectangle 566"/>
                <p:cNvSpPr>
                  <a:spLocks noChangeArrowheads="1"/>
                </p:cNvSpPr>
                <p:nvPr/>
              </p:nvSpPr>
              <p:spPr bwMode="auto">
                <a:xfrm>
                  <a:off x="77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5" name="Rectangle 567"/>
                <p:cNvSpPr>
                  <a:spLocks noChangeArrowheads="1"/>
                </p:cNvSpPr>
                <p:nvPr/>
              </p:nvSpPr>
              <p:spPr bwMode="auto">
                <a:xfrm>
                  <a:off x="93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6" name="Rectangle 568"/>
                <p:cNvSpPr>
                  <a:spLocks noChangeArrowheads="1"/>
                </p:cNvSpPr>
                <p:nvPr/>
              </p:nvSpPr>
              <p:spPr bwMode="auto">
                <a:xfrm>
                  <a:off x="108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7" name="Rectangle 569"/>
                <p:cNvSpPr>
                  <a:spLocks noChangeArrowheads="1"/>
                </p:cNvSpPr>
                <p:nvPr/>
              </p:nvSpPr>
              <p:spPr bwMode="auto">
                <a:xfrm>
                  <a:off x="124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8" name="Rectangle 570"/>
                <p:cNvSpPr>
                  <a:spLocks noChangeArrowheads="1"/>
                </p:cNvSpPr>
                <p:nvPr/>
              </p:nvSpPr>
              <p:spPr bwMode="auto">
                <a:xfrm>
                  <a:off x="202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19" name="Rectangle 571"/>
                <p:cNvSpPr>
                  <a:spLocks noChangeArrowheads="1"/>
                </p:cNvSpPr>
                <p:nvPr/>
              </p:nvSpPr>
              <p:spPr bwMode="auto">
                <a:xfrm>
                  <a:off x="218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0" name="Rectangle 572"/>
                <p:cNvSpPr>
                  <a:spLocks noChangeArrowheads="1"/>
                </p:cNvSpPr>
                <p:nvPr/>
              </p:nvSpPr>
              <p:spPr bwMode="auto">
                <a:xfrm>
                  <a:off x="2971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1" name="Rectangle 573"/>
                <p:cNvSpPr>
                  <a:spLocks noChangeArrowheads="1"/>
                </p:cNvSpPr>
                <p:nvPr/>
              </p:nvSpPr>
              <p:spPr bwMode="auto">
                <a:xfrm>
                  <a:off x="3128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2" name="Rectangle 574"/>
                <p:cNvSpPr>
                  <a:spLocks noChangeArrowheads="1"/>
                </p:cNvSpPr>
                <p:nvPr/>
              </p:nvSpPr>
              <p:spPr bwMode="auto">
                <a:xfrm>
                  <a:off x="3285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3" name="Rectangle 575"/>
                <p:cNvSpPr>
                  <a:spLocks noChangeArrowheads="1"/>
                </p:cNvSpPr>
                <p:nvPr/>
              </p:nvSpPr>
              <p:spPr bwMode="auto">
                <a:xfrm>
                  <a:off x="3442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4" name="Rectangle 576"/>
                <p:cNvSpPr>
                  <a:spLocks noChangeArrowheads="1"/>
                </p:cNvSpPr>
                <p:nvPr/>
              </p:nvSpPr>
              <p:spPr bwMode="auto">
                <a:xfrm>
                  <a:off x="2343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5" name="Rectangle 577"/>
                <p:cNvSpPr>
                  <a:spLocks noChangeArrowheads="1"/>
                </p:cNvSpPr>
                <p:nvPr/>
              </p:nvSpPr>
              <p:spPr bwMode="auto">
                <a:xfrm>
                  <a:off x="2500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6" name="Rectangle 578"/>
                <p:cNvSpPr>
                  <a:spLocks noChangeArrowheads="1"/>
                </p:cNvSpPr>
                <p:nvPr/>
              </p:nvSpPr>
              <p:spPr bwMode="auto">
                <a:xfrm>
                  <a:off x="2657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7" name="Rectangle 579"/>
                <p:cNvSpPr>
                  <a:spLocks noChangeArrowheads="1"/>
                </p:cNvSpPr>
                <p:nvPr/>
              </p:nvSpPr>
              <p:spPr bwMode="auto">
                <a:xfrm>
                  <a:off x="2814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8" name="Rectangle 580"/>
                <p:cNvSpPr>
                  <a:spLocks noChangeArrowheads="1"/>
                </p:cNvSpPr>
                <p:nvPr/>
              </p:nvSpPr>
              <p:spPr bwMode="auto">
                <a:xfrm>
                  <a:off x="3599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2629" name="Rectangle 581"/>
                <p:cNvSpPr>
                  <a:spLocks noChangeArrowheads="1"/>
                </p:cNvSpPr>
                <p:nvPr/>
              </p:nvSpPr>
              <p:spPr bwMode="auto">
                <a:xfrm>
                  <a:off x="3756" y="4227"/>
                  <a:ext cx="157" cy="15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sp>
            <p:nvSpPr>
              <p:cNvPr id="2652" name="Line 604"/>
              <p:cNvSpPr>
                <a:spLocks noChangeShapeType="1"/>
              </p:cNvSpPr>
              <p:nvPr/>
            </p:nvSpPr>
            <p:spPr bwMode="auto">
              <a:xfrm>
                <a:off x="2814" y="616"/>
                <a:ext cx="0" cy="29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53" name="Line 605"/>
              <p:cNvSpPr>
                <a:spLocks noChangeShapeType="1"/>
              </p:cNvSpPr>
              <p:nvPr/>
            </p:nvSpPr>
            <p:spPr bwMode="auto">
              <a:xfrm>
                <a:off x="1244" y="2186"/>
                <a:ext cx="31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658" name="Text Box 610"/>
            <p:cNvSpPr txBox="1">
              <a:spLocks noChangeArrowheads="1"/>
            </p:cNvSpPr>
            <p:nvPr/>
          </p:nvSpPr>
          <p:spPr bwMode="auto">
            <a:xfrm>
              <a:off x="2562" y="2251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659" name="Text Box 611"/>
            <p:cNvSpPr txBox="1">
              <a:spLocks noChangeArrowheads="1"/>
            </p:cNvSpPr>
            <p:nvPr/>
          </p:nvSpPr>
          <p:spPr bwMode="auto">
            <a:xfrm>
              <a:off x="2683" y="217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0</a:t>
              </a:r>
            </a:p>
          </p:txBody>
        </p:sp>
        <p:sp>
          <p:nvSpPr>
            <p:cNvPr id="2660" name="Text Box 612"/>
            <p:cNvSpPr txBox="1">
              <a:spLocks noChangeArrowheads="1"/>
            </p:cNvSpPr>
            <p:nvPr/>
          </p:nvSpPr>
          <p:spPr bwMode="auto">
            <a:xfrm>
              <a:off x="2860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61" name="Text Box 613"/>
            <p:cNvSpPr txBox="1">
              <a:spLocks noChangeArrowheads="1"/>
            </p:cNvSpPr>
            <p:nvPr/>
          </p:nvSpPr>
          <p:spPr bwMode="auto">
            <a:xfrm>
              <a:off x="301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62" name="Text Box 614"/>
            <p:cNvSpPr txBox="1">
              <a:spLocks noChangeArrowheads="1"/>
            </p:cNvSpPr>
            <p:nvPr/>
          </p:nvSpPr>
          <p:spPr bwMode="auto">
            <a:xfrm>
              <a:off x="3172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63" name="Text Box 615"/>
            <p:cNvSpPr txBox="1">
              <a:spLocks noChangeArrowheads="1"/>
            </p:cNvSpPr>
            <p:nvPr/>
          </p:nvSpPr>
          <p:spPr bwMode="auto">
            <a:xfrm>
              <a:off x="331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64" name="Text Box 616"/>
            <p:cNvSpPr txBox="1">
              <a:spLocks noChangeArrowheads="1"/>
            </p:cNvSpPr>
            <p:nvPr/>
          </p:nvSpPr>
          <p:spPr bwMode="auto">
            <a:xfrm>
              <a:off x="346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65" name="Text Box 617"/>
            <p:cNvSpPr txBox="1">
              <a:spLocks noChangeArrowheads="1"/>
            </p:cNvSpPr>
            <p:nvPr/>
          </p:nvSpPr>
          <p:spPr bwMode="auto">
            <a:xfrm>
              <a:off x="363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66" name="Text Box 618"/>
            <p:cNvSpPr txBox="1">
              <a:spLocks noChangeArrowheads="1"/>
            </p:cNvSpPr>
            <p:nvPr/>
          </p:nvSpPr>
          <p:spPr bwMode="auto">
            <a:xfrm>
              <a:off x="3788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67" name="Text Box 619"/>
            <p:cNvSpPr txBox="1">
              <a:spLocks noChangeArrowheads="1"/>
            </p:cNvSpPr>
            <p:nvPr/>
          </p:nvSpPr>
          <p:spPr bwMode="auto">
            <a:xfrm>
              <a:off x="3936" y="217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68" name="Text Box 620"/>
            <p:cNvSpPr txBox="1">
              <a:spLocks noChangeArrowheads="1"/>
            </p:cNvSpPr>
            <p:nvPr/>
          </p:nvSpPr>
          <p:spPr bwMode="auto">
            <a:xfrm>
              <a:off x="4096" y="216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69" name="Text Box 621"/>
            <p:cNvSpPr txBox="1">
              <a:spLocks noChangeArrowheads="1"/>
            </p:cNvSpPr>
            <p:nvPr/>
          </p:nvSpPr>
          <p:spPr bwMode="auto">
            <a:xfrm>
              <a:off x="4236" y="2168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70" name="Text Box 622"/>
            <p:cNvSpPr txBox="1">
              <a:spLocks noChangeArrowheads="1"/>
            </p:cNvSpPr>
            <p:nvPr/>
          </p:nvSpPr>
          <p:spPr bwMode="auto">
            <a:xfrm>
              <a:off x="1240" y="2172"/>
              <a:ext cx="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  <p:sp>
          <p:nvSpPr>
            <p:cNvPr id="2671" name="Text Box 623"/>
            <p:cNvSpPr txBox="1">
              <a:spLocks noChangeArrowheads="1"/>
            </p:cNvSpPr>
            <p:nvPr/>
          </p:nvSpPr>
          <p:spPr bwMode="auto">
            <a:xfrm>
              <a:off x="1408" y="2172"/>
              <a:ext cx="2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672" name="Text Box 624"/>
            <p:cNvSpPr txBox="1">
              <a:spLocks noChangeArrowheads="1"/>
            </p:cNvSpPr>
            <p:nvPr/>
          </p:nvSpPr>
          <p:spPr bwMode="auto">
            <a:xfrm>
              <a:off x="1560" y="2176"/>
              <a:ext cx="20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73" name="Text Box 625"/>
            <p:cNvSpPr txBox="1">
              <a:spLocks noChangeArrowheads="1"/>
            </p:cNvSpPr>
            <p:nvPr/>
          </p:nvSpPr>
          <p:spPr bwMode="auto">
            <a:xfrm>
              <a:off x="1724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74" name="Text Box 626"/>
            <p:cNvSpPr txBox="1">
              <a:spLocks noChangeArrowheads="1"/>
            </p:cNvSpPr>
            <p:nvPr/>
          </p:nvSpPr>
          <p:spPr bwMode="auto">
            <a:xfrm>
              <a:off x="1868" y="2176"/>
              <a:ext cx="2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75" name="Text Box 627"/>
            <p:cNvSpPr txBox="1">
              <a:spLocks noChangeArrowheads="1"/>
            </p:cNvSpPr>
            <p:nvPr/>
          </p:nvSpPr>
          <p:spPr bwMode="auto">
            <a:xfrm>
              <a:off x="2032" y="2172"/>
              <a:ext cx="22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76" name="Text Box 628"/>
            <p:cNvSpPr txBox="1">
              <a:spLocks noChangeArrowheads="1"/>
            </p:cNvSpPr>
            <p:nvPr/>
          </p:nvSpPr>
          <p:spPr bwMode="auto">
            <a:xfrm>
              <a:off x="2188" y="2172"/>
              <a:ext cx="240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77" name="Text Box 629"/>
            <p:cNvSpPr txBox="1">
              <a:spLocks noChangeArrowheads="1"/>
            </p:cNvSpPr>
            <p:nvPr/>
          </p:nvSpPr>
          <p:spPr bwMode="auto">
            <a:xfrm>
              <a:off x="2344" y="2172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78" name="Text Box 630"/>
            <p:cNvSpPr txBox="1">
              <a:spLocks noChangeArrowheads="1"/>
            </p:cNvSpPr>
            <p:nvPr/>
          </p:nvSpPr>
          <p:spPr bwMode="auto">
            <a:xfrm>
              <a:off x="2520" y="2176"/>
              <a:ext cx="2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79" name="Text Box 631"/>
            <p:cNvSpPr txBox="1">
              <a:spLocks noChangeArrowheads="1"/>
            </p:cNvSpPr>
            <p:nvPr/>
          </p:nvSpPr>
          <p:spPr bwMode="auto">
            <a:xfrm>
              <a:off x="1064" y="2168"/>
              <a:ext cx="24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-10</a:t>
              </a:r>
            </a:p>
          </p:txBody>
        </p:sp>
        <p:sp>
          <p:nvSpPr>
            <p:cNvPr id="2680" name="Text Box 632"/>
            <p:cNvSpPr txBox="1">
              <a:spLocks noChangeArrowheads="1"/>
            </p:cNvSpPr>
            <p:nvPr/>
          </p:nvSpPr>
          <p:spPr bwMode="auto">
            <a:xfrm>
              <a:off x="4178" y="2187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2681" name="Text Box 633"/>
            <p:cNvSpPr txBox="1">
              <a:spLocks noChangeArrowheads="1"/>
            </p:cNvSpPr>
            <p:nvPr/>
          </p:nvSpPr>
          <p:spPr bwMode="auto">
            <a:xfrm>
              <a:off x="2808" y="536"/>
              <a:ext cx="2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20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2682" name="Text Box 634"/>
            <p:cNvSpPr txBox="1">
              <a:spLocks noChangeArrowheads="1"/>
            </p:cNvSpPr>
            <p:nvPr/>
          </p:nvSpPr>
          <p:spPr bwMode="auto">
            <a:xfrm>
              <a:off x="2694" y="1984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2683" name="Text Box 635"/>
            <p:cNvSpPr txBox="1">
              <a:spLocks noChangeArrowheads="1"/>
            </p:cNvSpPr>
            <p:nvPr/>
          </p:nvSpPr>
          <p:spPr bwMode="auto">
            <a:xfrm>
              <a:off x="2685" y="184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2684" name="Text Box 636"/>
            <p:cNvSpPr txBox="1">
              <a:spLocks noChangeArrowheads="1"/>
            </p:cNvSpPr>
            <p:nvPr/>
          </p:nvSpPr>
          <p:spPr bwMode="auto">
            <a:xfrm>
              <a:off x="2691" y="1689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3</a:t>
              </a:r>
            </a:p>
          </p:txBody>
        </p:sp>
        <p:sp>
          <p:nvSpPr>
            <p:cNvPr id="2685" name="Text Box 637"/>
            <p:cNvSpPr txBox="1">
              <a:spLocks noChangeArrowheads="1"/>
            </p:cNvSpPr>
            <p:nvPr/>
          </p:nvSpPr>
          <p:spPr bwMode="auto">
            <a:xfrm>
              <a:off x="2685" y="153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4</a:t>
              </a:r>
            </a:p>
          </p:txBody>
        </p:sp>
        <p:sp>
          <p:nvSpPr>
            <p:cNvPr id="2686" name="Text Box 638"/>
            <p:cNvSpPr txBox="1">
              <a:spLocks noChangeArrowheads="1"/>
            </p:cNvSpPr>
            <p:nvPr/>
          </p:nvSpPr>
          <p:spPr bwMode="auto">
            <a:xfrm>
              <a:off x="2685" y="1365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5</a:t>
              </a:r>
            </a:p>
          </p:txBody>
        </p:sp>
        <p:sp>
          <p:nvSpPr>
            <p:cNvPr id="2687" name="Text Box 639"/>
            <p:cNvSpPr txBox="1">
              <a:spLocks noChangeArrowheads="1"/>
            </p:cNvSpPr>
            <p:nvPr/>
          </p:nvSpPr>
          <p:spPr bwMode="auto">
            <a:xfrm>
              <a:off x="2688" y="1212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6</a:t>
              </a:r>
            </a:p>
          </p:txBody>
        </p:sp>
        <p:sp>
          <p:nvSpPr>
            <p:cNvPr id="2688" name="Text Box 640"/>
            <p:cNvSpPr txBox="1">
              <a:spLocks noChangeArrowheads="1"/>
            </p:cNvSpPr>
            <p:nvPr/>
          </p:nvSpPr>
          <p:spPr bwMode="auto">
            <a:xfrm>
              <a:off x="2685" y="1056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7</a:t>
              </a:r>
            </a:p>
          </p:txBody>
        </p:sp>
        <p:sp>
          <p:nvSpPr>
            <p:cNvPr id="2689" name="Text Box 641"/>
            <p:cNvSpPr txBox="1">
              <a:spLocks noChangeArrowheads="1"/>
            </p:cNvSpPr>
            <p:nvPr/>
          </p:nvSpPr>
          <p:spPr bwMode="auto">
            <a:xfrm>
              <a:off x="2688" y="900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2690" name="Text Box 642"/>
            <p:cNvSpPr txBox="1">
              <a:spLocks noChangeArrowheads="1"/>
            </p:cNvSpPr>
            <p:nvPr/>
          </p:nvSpPr>
          <p:spPr bwMode="auto">
            <a:xfrm>
              <a:off x="2685" y="738"/>
              <a:ext cx="18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9</a:t>
              </a:r>
            </a:p>
          </p:txBody>
        </p:sp>
        <p:sp>
          <p:nvSpPr>
            <p:cNvPr id="2691" name="Text Box 643"/>
            <p:cNvSpPr txBox="1">
              <a:spLocks noChangeArrowheads="1"/>
            </p:cNvSpPr>
            <p:nvPr/>
          </p:nvSpPr>
          <p:spPr bwMode="auto">
            <a:xfrm>
              <a:off x="2664" y="579"/>
              <a:ext cx="23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2692" name="Text Box 644"/>
            <p:cNvSpPr txBox="1">
              <a:spLocks noChangeArrowheads="1"/>
            </p:cNvSpPr>
            <p:nvPr/>
          </p:nvSpPr>
          <p:spPr bwMode="auto">
            <a:xfrm>
              <a:off x="2673" y="2307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-1</a:t>
              </a:r>
            </a:p>
          </p:txBody>
        </p:sp>
        <p:sp>
          <p:nvSpPr>
            <p:cNvPr id="2693" name="Text Box 645"/>
            <p:cNvSpPr txBox="1">
              <a:spLocks noChangeArrowheads="1"/>
            </p:cNvSpPr>
            <p:nvPr/>
          </p:nvSpPr>
          <p:spPr bwMode="auto">
            <a:xfrm>
              <a:off x="2664" y="2469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-2</a:t>
              </a:r>
            </a:p>
          </p:txBody>
        </p:sp>
        <p:sp>
          <p:nvSpPr>
            <p:cNvPr id="2694" name="Text Box 646"/>
            <p:cNvSpPr txBox="1">
              <a:spLocks noChangeArrowheads="1"/>
            </p:cNvSpPr>
            <p:nvPr/>
          </p:nvSpPr>
          <p:spPr bwMode="auto">
            <a:xfrm>
              <a:off x="2658" y="2622"/>
              <a:ext cx="205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-3</a:t>
              </a:r>
            </a:p>
          </p:txBody>
        </p:sp>
        <p:sp>
          <p:nvSpPr>
            <p:cNvPr id="2695" name="Text Box 647"/>
            <p:cNvSpPr txBox="1">
              <a:spLocks noChangeArrowheads="1"/>
            </p:cNvSpPr>
            <p:nvPr/>
          </p:nvSpPr>
          <p:spPr bwMode="auto">
            <a:xfrm>
              <a:off x="2655" y="278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-4</a:t>
              </a:r>
            </a:p>
          </p:txBody>
        </p:sp>
        <p:sp>
          <p:nvSpPr>
            <p:cNvPr id="2696" name="Text Box 648"/>
            <p:cNvSpPr txBox="1">
              <a:spLocks noChangeArrowheads="1"/>
            </p:cNvSpPr>
            <p:nvPr/>
          </p:nvSpPr>
          <p:spPr bwMode="auto">
            <a:xfrm>
              <a:off x="2656" y="295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-5</a:t>
              </a:r>
            </a:p>
          </p:txBody>
        </p:sp>
        <p:sp>
          <p:nvSpPr>
            <p:cNvPr id="2697" name="Text Box 649"/>
            <p:cNvSpPr txBox="1">
              <a:spLocks noChangeArrowheads="1"/>
            </p:cNvSpPr>
            <p:nvPr/>
          </p:nvSpPr>
          <p:spPr bwMode="auto">
            <a:xfrm>
              <a:off x="2655" y="3093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-6</a:t>
              </a:r>
            </a:p>
          </p:txBody>
        </p:sp>
        <p:sp>
          <p:nvSpPr>
            <p:cNvPr id="2698" name="Text Box 650"/>
            <p:cNvSpPr txBox="1">
              <a:spLocks noChangeArrowheads="1"/>
            </p:cNvSpPr>
            <p:nvPr/>
          </p:nvSpPr>
          <p:spPr bwMode="auto">
            <a:xfrm>
              <a:off x="2658" y="3249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-7</a:t>
              </a:r>
            </a:p>
          </p:txBody>
        </p:sp>
        <p:sp>
          <p:nvSpPr>
            <p:cNvPr id="2699" name="Text Box 651"/>
            <p:cNvSpPr txBox="1">
              <a:spLocks noChangeArrowheads="1"/>
            </p:cNvSpPr>
            <p:nvPr/>
          </p:nvSpPr>
          <p:spPr bwMode="auto">
            <a:xfrm>
              <a:off x="2652" y="3411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-8</a:t>
              </a:r>
            </a:p>
          </p:txBody>
        </p:sp>
        <p:sp>
          <p:nvSpPr>
            <p:cNvPr id="2700" name="Text Box 652"/>
            <p:cNvSpPr txBox="1">
              <a:spLocks noChangeArrowheads="1"/>
            </p:cNvSpPr>
            <p:nvPr/>
          </p:nvSpPr>
          <p:spPr bwMode="auto">
            <a:xfrm>
              <a:off x="2661" y="3564"/>
              <a:ext cx="241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>
                  <a:latin typeface="Comic Sans MS" panose="030F0702030302020204" pitchFamily="66" charset="0"/>
                </a:rPr>
                <a:t>-9</a:t>
              </a:r>
            </a:p>
          </p:txBody>
        </p:sp>
      </p:grpSp>
      <p:sp>
        <p:nvSpPr>
          <p:cNvPr id="518" name="Text Box 75"/>
          <p:cNvSpPr txBox="1">
            <a:spLocks noChangeArrowheads="1"/>
          </p:cNvSpPr>
          <p:nvPr/>
        </p:nvSpPr>
        <p:spPr bwMode="auto">
          <a:xfrm>
            <a:off x="193891" y="845889"/>
            <a:ext cx="8801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graph changes from decreasing to increasing and has a relative minimum at </a:t>
            </a:r>
            <a:r>
              <a:rPr lang="en-US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3</a:t>
            </a:r>
            <a:endParaRPr lang="en-GB" dirty="0"/>
          </a:p>
        </p:txBody>
      </p:sp>
      <p:sp>
        <p:nvSpPr>
          <p:cNvPr id="520" name="Text Box 75"/>
          <p:cNvSpPr txBox="1">
            <a:spLocks noChangeArrowheads="1"/>
          </p:cNvSpPr>
          <p:nvPr/>
        </p:nvSpPr>
        <p:spPr bwMode="auto">
          <a:xfrm>
            <a:off x="5513735" y="1688612"/>
            <a:ext cx="346606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dirty="0"/>
              <a:t>This means that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2000" dirty="0">
                <a:latin typeface="Comic Sans MS" panose="030F0702030302020204" pitchFamily="66" charset="0"/>
              </a:rPr>
              <a:t>’</a:t>
            </a:r>
            <a:r>
              <a:rPr lang="en-GB" sz="2000" dirty="0"/>
              <a:t>(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/>
              <a:t>) equals zero at </a:t>
            </a:r>
            <a:r>
              <a:rPr lang="en-US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aseline="30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= 3</a:t>
            </a:r>
            <a:endParaRPr lang="en-GB" sz="2000" dirty="0"/>
          </a:p>
          <a:p>
            <a:r>
              <a:rPr lang="en-GB" sz="2000" dirty="0"/>
              <a:t>And changes from negative to positive.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636288" y="4282382"/>
            <a:ext cx="10621" cy="108211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9" name="Text Box 5"/>
          <p:cNvSpPr txBox="1">
            <a:spLocks noChangeArrowheads="1"/>
          </p:cNvSpPr>
          <p:nvPr/>
        </p:nvSpPr>
        <p:spPr bwMode="auto">
          <a:xfrm>
            <a:off x="226566" y="105170"/>
            <a:ext cx="8702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Given that the graph shown is a graph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, sketch the graphs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</a:t>
            </a:r>
          </a:p>
        </p:txBody>
      </p:sp>
      <p:cxnSp>
        <p:nvCxnSpPr>
          <p:cNvPr id="5" name="Straight Connector 4"/>
          <p:cNvCxnSpPr>
            <a:stCxn id="2618" idx="2"/>
            <a:endCxn id="2063" idx="2"/>
          </p:cNvCxnSpPr>
          <p:nvPr/>
        </p:nvCxnSpPr>
        <p:spPr>
          <a:xfrm flipV="1">
            <a:off x="2511773" y="1966448"/>
            <a:ext cx="2243138" cy="4486275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2216" idx="0"/>
            <a:endCxn id="2228" idx="0"/>
          </p:cNvCxnSpPr>
          <p:nvPr/>
        </p:nvCxnSpPr>
        <p:spPr>
          <a:xfrm>
            <a:off x="1016348" y="3711110"/>
            <a:ext cx="3987800" cy="0"/>
          </a:xfrm>
          <a:prstGeom prst="line">
            <a:avLst/>
          </a:prstGeom>
          <a:ln w="254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6" name="Text Box 75"/>
          <p:cNvSpPr txBox="1">
            <a:spLocks noChangeArrowheads="1"/>
          </p:cNvSpPr>
          <p:nvPr/>
        </p:nvSpPr>
        <p:spPr bwMode="auto">
          <a:xfrm>
            <a:off x="5620891" y="3420598"/>
            <a:ext cx="313620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000" dirty="0"/>
              <a:t>The graph of f is always concave up. This means that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Comic Sans MS" panose="030F0702030302020204" pitchFamily="66" charset="0"/>
              </a:rPr>
              <a:t>”</a:t>
            </a:r>
            <a:r>
              <a:rPr lang="en-US" sz="2000" dirty="0"/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/>
              <a:t>) is always positive. Since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Comic Sans MS" panose="030F0702030302020204" pitchFamily="66" charset="0"/>
              </a:rPr>
              <a:t>”</a:t>
            </a:r>
            <a:r>
              <a:rPr lang="en-US" sz="2000" dirty="0"/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/>
              <a:t>) is the derivative of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/>
              <a:t> </a:t>
            </a:r>
            <a:r>
              <a:rPr lang="en-US" sz="2000" dirty="0">
                <a:latin typeface="Comic Sans MS" panose="030F0702030302020204" pitchFamily="66" charset="0"/>
              </a:rPr>
              <a:t>’</a:t>
            </a:r>
            <a:r>
              <a:rPr lang="en-US" sz="2000" dirty="0"/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/>
              <a:t>), a linear function, 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Comic Sans MS" panose="030F0702030302020204" pitchFamily="66" charset="0"/>
              </a:rPr>
              <a:t>”</a:t>
            </a:r>
            <a:r>
              <a:rPr lang="en-US" sz="2000" dirty="0"/>
              <a:t>(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/>
              <a:t>) must be a positive constant</a:t>
            </a:r>
            <a:r>
              <a:rPr lang="en-GB" sz="2000" dirty="0"/>
              <a:t>.</a:t>
            </a:r>
          </a:p>
        </p:txBody>
      </p:sp>
      <p:grpSp>
        <p:nvGrpSpPr>
          <p:cNvPr id="477" name="Group 666"/>
          <p:cNvGrpSpPr>
            <a:grpSpLocks/>
          </p:cNvGrpSpPr>
          <p:nvPr/>
        </p:nvGrpSpPr>
        <p:grpSpPr bwMode="auto">
          <a:xfrm>
            <a:off x="3569048" y="4136401"/>
            <a:ext cx="139700" cy="149225"/>
            <a:chOff x="704" y="2464"/>
            <a:chExt cx="88" cy="94"/>
          </a:xfrm>
        </p:grpSpPr>
        <p:sp>
          <p:nvSpPr>
            <p:cNvPr id="478" name="Line 667"/>
            <p:cNvSpPr>
              <a:spLocks noChangeShapeType="1"/>
            </p:cNvSpPr>
            <p:nvPr/>
          </p:nvSpPr>
          <p:spPr bwMode="auto">
            <a:xfrm>
              <a:off x="704" y="2464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89" name="Line 668"/>
            <p:cNvSpPr>
              <a:spLocks noChangeShapeType="1"/>
            </p:cNvSpPr>
            <p:nvPr/>
          </p:nvSpPr>
          <p:spPr bwMode="auto">
            <a:xfrm rot="5556154">
              <a:off x="704" y="2470"/>
              <a:ext cx="88" cy="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2083463" y="5616027"/>
            <a:ext cx="821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’</a:t>
            </a:r>
            <a:r>
              <a:rPr lang="en-GB" dirty="0">
                <a:solidFill>
                  <a:srgbClr val="00B050"/>
                </a:solidFill>
              </a:rPr>
              <a:t>(</a:t>
            </a:r>
            <a:r>
              <a:rPr lang="en-GB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0B050"/>
                </a:solidFill>
              </a:rPr>
              <a:t>) </a:t>
            </a:r>
          </a:p>
        </p:txBody>
      </p:sp>
      <p:sp>
        <p:nvSpPr>
          <p:cNvPr id="490" name="Rectangle 489"/>
          <p:cNvSpPr/>
          <p:nvPr/>
        </p:nvSpPr>
        <p:spPr>
          <a:xfrm>
            <a:off x="2191083" y="1966497"/>
            <a:ext cx="764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FF0000"/>
                </a:solidFill>
              </a:rPr>
              <a:t>)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49192" y="3233570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solidFill>
                  <a:srgbClr val="FF6600"/>
                </a:solidFill>
                <a:latin typeface="Comic Sans MS" panose="030F0702030302020204" pitchFamily="66" charset="0"/>
              </a:rPr>
              <a:t>”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</a:rPr>
              <a:t>) 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468" name="Rectangle 467">
            <a:hlinkClick r:id="rId2"/>
            <a:extLst>
              <a:ext uri="{FF2B5EF4-FFF2-40B4-BE49-F238E27FC236}">
                <a16:creationId xmlns:a16="http://schemas.microsoft.com/office/drawing/2014/main" id="{B21D232F-081A-488D-95B6-70EE8E7035D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9" name="Rectangle 468">
            <a:hlinkClick r:id="rId2"/>
            <a:extLst>
              <a:ext uri="{FF2B5EF4-FFF2-40B4-BE49-F238E27FC236}">
                <a16:creationId xmlns:a16="http://schemas.microsoft.com/office/drawing/2014/main" id="{374BA495-9A91-40DB-AC0A-4543541FAF7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04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5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8" grpId="0"/>
      <p:bldP spid="520" grpId="0"/>
      <p:bldP spid="47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12367" y="1152795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a curve, or part of a curve, has shape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3306959" y="1729876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12367" y="2813682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say that the shape is </a:t>
            </a:r>
            <a:r>
              <a:rPr lang="en-US" b="1" dirty="0">
                <a:solidFill>
                  <a:srgbClr val="FF6600"/>
                </a:solidFill>
              </a:rPr>
              <a:t>concave down</a:t>
            </a:r>
            <a:r>
              <a:rPr lang="en-US" dirty="0"/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12367" y="3351818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When a curve, or part of a curve, has shape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76289" y="5165646"/>
            <a:ext cx="65776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We say that the shape is </a:t>
            </a:r>
            <a:r>
              <a:rPr lang="en-US" b="1" dirty="0">
                <a:solidFill>
                  <a:srgbClr val="FF6600"/>
                </a:solidFill>
              </a:rPr>
              <a:t>concave up</a:t>
            </a:r>
            <a:r>
              <a:rPr lang="en-US" dirty="0"/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 rot="10800000">
            <a:off x="3306960" y="3966424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00B0F0"/>
            </a:solidFill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70721" y="363451"/>
            <a:ext cx="23358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Shape type</a:t>
            </a:r>
            <a:endParaRPr lang="en-GB" sz="3200" dirty="0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FAFDB646-030F-4A4E-B7F3-159C07F8D695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8674A20D-8777-4A7A-9DC0-0E41A87A4DB6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5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424390" y="5349612"/>
            <a:ext cx="7423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/>
              <a:t>= 0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/>
              <a:t>0 for all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/>
              <a:t>in the interval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/>
              <a:t>then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/>
              <a:t>has a local minimum 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c, </a:t>
            </a:r>
            <a:r>
              <a:rPr lang="en-US" dirty="0"/>
              <a:t>and is </a:t>
            </a:r>
            <a:r>
              <a:rPr lang="en-US" b="1" dirty="0">
                <a:solidFill>
                  <a:srgbClr val="FF6600"/>
                </a:solidFill>
              </a:rPr>
              <a:t>concave up </a:t>
            </a:r>
            <a:r>
              <a:rPr lang="en-US" dirty="0"/>
              <a:t>on the interval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22830" y="2254140"/>
            <a:ext cx="48164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Notice that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increases for all the points on the curve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296729" y="2621345"/>
            <a:ext cx="1642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slope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721" y="363451"/>
            <a:ext cx="3042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Test for shape</a:t>
            </a:r>
            <a:endParaRPr lang="en-GB" sz="3200" dirty="0"/>
          </a:p>
        </p:txBody>
      </p:sp>
      <p:sp>
        <p:nvSpPr>
          <p:cNvPr id="40" name="Rectangle 39"/>
          <p:cNvSpPr/>
          <p:nvPr/>
        </p:nvSpPr>
        <p:spPr>
          <a:xfrm>
            <a:off x="761040" y="3288567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-2</a:t>
            </a:r>
            <a:endParaRPr lang="en-GB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399541" y="2585234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-4</a:t>
            </a:r>
            <a:endParaRPr lang="en-GB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1838884" y="4116829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GB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3109679" y="2546197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GB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2693224" y="3381700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GB" baseline="-25000" dirty="0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4126213" y="1425226"/>
            <a:ext cx="48164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Lets look at the gradient of the curve at some points.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4122830" y="2959857"/>
            <a:ext cx="4358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is increasing.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150015" y="3420994"/>
            <a:ext cx="3352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is increasing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4150015" y="4758112"/>
            <a:ext cx="2116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latin typeface="Comic Sans MS" panose="030F0702030302020204" pitchFamily="66" charset="0"/>
              </a:rPr>
              <a:t> 0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4150015" y="3927115"/>
            <a:ext cx="45740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Therefore its derivative is positive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458226" y="4486161"/>
            <a:ext cx="1600452" cy="0"/>
          </a:xfrm>
          <a:prstGeom prst="straightConnector1">
            <a:avLst/>
          </a:prstGeom>
          <a:ln w="254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52630" y="4430213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</a:rPr>
              <a:t> increases 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370721" y="1616141"/>
            <a:ext cx="35279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Consider the concave up curve: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370721" y="841535"/>
            <a:ext cx="84774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This is another test to determine the nature of maximum and minimum points.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264086" y="2441189"/>
            <a:ext cx="0" cy="3291840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58223" y="4096729"/>
            <a:ext cx="2581029" cy="4152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199871" y="2529097"/>
            <a:ext cx="1967522" cy="1561190"/>
          </a:xfrm>
          <a:custGeom>
            <a:avLst/>
            <a:gdLst>
              <a:gd name="connsiteX0" fmla="*/ 0 w 1458580"/>
              <a:gd name="connsiteY0" fmla="*/ 0 h 1561190"/>
              <a:gd name="connsiteX1" fmla="*/ 66908 w 1458580"/>
              <a:gd name="connsiteY1" fmla="*/ 218563 h 1561190"/>
              <a:gd name="connsiteX2" fmla="*/ 263169 w 1458580"/>
              <a:gd name="connsiteY2" fmla="*/ 892097 h 1561190"/>
              <a:gd name="connsiteX3" fmla="*/ 526338 w 1458580"/>
              <a:gd name="connsiteY3" fmla="*/ 1431816 h 1561190"/>
              <a:gd name="connsiteX4" fmla="*/ 740441 w 1458580"/>
              <a:gd name="connsiteY4" fmla="*/ 1561170 h 1561190"/>
              <a:gd name="connsiteX5" fmla="*/ 945624 w 1458580"/>
              <a:gd name="connsiteY5" fmla="*/ 1427356 h 1561190"/>
              <a:gd name="connsiteX6" fmla="*/ 1213253 w 1458580"/>
              <a:gd name="connsiteY6" fmla="*/ 896558 h 1561190"/>
              <a:gd name="connsiteX7" fmla="*/ 1413975 w 1458580"/>
              <a:gd name="connsiteY7" fmla="*/ 214103 h 1561190"/>
              <a:gd name="connsiteX8" fmla="*/ 1458580 w 1458580"/>
              <a:gd name="connsiteY8" fmla="*/ 0 h 1561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58580" h="1561190">
                <a:moveTo>
                  <a:pt x="0" y="0"/>
                </a:moveTo>
                <a:cubicBezTo>
                  <a:pt x="11523" y="34940"/>
                  <a:pt x="23047" y="69880"/>
                  <a:pt x="66908" y="218563"/>
                </a:cubicBezTo>
                <a:cubicBezTo>
                  <a:pt x="110769" y="367246"/>
                  <a:pt x="186597" y="689888"/>
                  <a:pt x="263169" y="892097"/>
                </a:cubicBezTo>
                <a:cubicBezTo>
                  <a:pt x="339741" y="1094306"/>
                  <a:pt x="446793" y="1320304"/>
                  <a:pt x="526338" y="1431816"/>
                </a:cubicBezTo>
                <a:cubicBezTo>
                  <a:pt x="605883" y="1543328"/>
                  <a:pt x="670560" y="1561913"/>
                  <a:pt x="740441" y="1561170"/>
                </a:cubicBezTo>
                <a:cubicBezTo>
                  <a:pt x="810322" y="1560427"/>
                  <a:pt x="866822" y="1538125"/>
                  <a:pt x="945624" y="1427356"/>
                </a:cubicBezTo>
                <a:cubicBezTo>
                  <a:pt x="1024426" y="1316587"/>
                  <a:pt x="1135195" y="1098767"/>
                  <a:pt x="1213253" y="896558"/>
                </a:cubicBezTo>
                <a:cubicBezTo>
                  <a:pt x="1291312" y="694349"/>
                  <a:pt x="1373087" y="363529"/>
                  <a:pt x="1413975" y="214103"/>
                </a:cubicBezTo>
                <a:cubicBezTo>
                  <a:pt x="1454863" y="64677"/>
                  <a:pt x="1456721" y="32338"/>
                  <a:pt x="1458580" y="0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1167738" y="2453580"/>
            <a:ext cx="290488" cy="7681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175175" y="398129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baseline="-25000" dirty="0"/>
          </a:p>
        </p:txBody>
      </p:sp>
      <p:sp>
        <p:nvSpPr>
          <p:cNvPr id="39" name="Rectangle 38"/>
          <p:cNvSpPr/>
          <p:nvPr/>
        </p:nvSpPr>
        <p:spPr>
          <a:xfrm>
            <a:off x="1443772" y="39960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aseline="-25000" dirty="0"/>
          </a:p>
        </p:txBody>
      </p:sp>
      <p:sp>
        <p:nvSpPr>
          <p:cNvPr id="48" name="Rectangle 47"/>
          <p:cNvSpPr/>
          <p:nvPr/>
        </p:nvSpPr>
        <p:spPr>
          <a:xfrm>
            <a:off x="2066413" y="3973282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baseline="-25000" dirty="0"/>
          </a:p>
        </p:txBody>
      </p:sp>
      <p:sp>
        <p:nvSpPr>
          <p:cNvPr id="51" name="Rectangle 50"/>
          <p:cNvSpPr/>
          <p:nvPr/>
        </p:nvSpPr>
        <p:spPr>
          <a:xfrm>
            <a:off x="2640380" y="402651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aseline="-25000" dirty="0"/>
          </a:p>
        </p:txBody>
      </p:sp>
      <p:sp>
        <p:nvSpPr>
          <p:cNvPr id="54" name="Rectangle 53"/>
          <p:cNvSpPr/>
          <p:nvPr/>
        </p:nvSpPr>
        <p:spPr>
          <a:xfrm>
            <a:off x="2947306" y="3981299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GB" baseline="-25000" dirty="0"/>
          </a:p>
        </p:txBody>
      </p:sp>
      <p:cxnSp>
        <p:nvCxnSpPr>
          <p:cNvPr id="55" name="Straight Connector 54"/>
          <p:cNvCxnSpPr/>
          <p:nvPr/>
        </p:nvCxnSpPr>
        <p:spPr>
          <a:xfrm>
            <a:off x="3104713" y="2761420"/>
            <a:ext cx="0" cy="1344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527976" y="3381700"/>
            <a:ext cx="0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871717" y="3381700"/>
            <a:ext cx="0" cy="731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224865" y="2529097"/>
            <a:ext cx="2031785" cy="3006299"/>
          </a:xfrm>
          <a:prstGeom prst="line">
            <a:avLst/>
          </a:prstGeom>
          <a:ln w="22225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2957583" y="2482185"/>
            <a:ext cx="246250" cy="70553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2732010" y="3158929"/>
            <a:ext cx="239785" cy="485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424390" y="3187717"/>
            <a:ext cx="248564" cy="50136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854153" y="4085384"/>
            <a:ext cx="64008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6584609" y="3427066"/>
            <a:ext cx="2029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) = 0</a:t>
            </a:r>
          </a:p>
        </p:txBody>
      </p:sp>
      <p:sp>
        <p:nvSpPr>
          <p:cNvPr id="59" name="Text Box 5"/>
          <p:cNvSpPr txBox="1">
            <a:spLocks noChangeArrowheads="1"/>
          </p:cNvSpPr>
          <p:nvPr/>
        </p:nvSpPr>
        <p:spPr bwMode="auto">
          <a:xfrm>
            <a:off x="5550258" y="4724583"/>
            <a:ext cx="2348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en-US" dirty="0">
                <a:latin typeface="Comic Sans MS" panose="030F0702030302020204" pitchFamily="66" charset="0"/>
              </a:rPr>
              <a:t> 0</a:t>
            </a:r>
          </a:p>
        </p:txBody>
      </p:sp>
      <p:sp>
        <p:nvSpPr>
          <p:cNvPr id="60" name="Rectangle 59">
            <a:hlinkClick r:id="rId2"/>
            <a:extLst>
              <a:ext uri="{FF2B5EF4-FFF2-40B4-BE49-F238E27FC236}">
                <a16:creationId xmlns:a16="http://schemas.microsoft.com/office/drawing/2014/main" id="{87D1BA5B-FE83-4FDF-AD52-57C14176F28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hlinkClick r:id="rId2"/>
            <a:extLst>
              <a:ext uri="{FF2B5EF4-FFF2-40B4-BE49-F238E27FC236}">
                <a16:creationId xmlns:a16="http://schemas.microsoft.com/office/drawing/2014/main" id="{C20C275C-896B-4C4E-BBBA-B2EE663AE72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1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3" grpId="0"/>
      <p:bldP spid="37" grpId="0"/>
      <p:bldP spid="39" grpId="0"/>
      <p:bldP spid="48" grpId="0"/>
      <p:bldP spid="51" grpId="0"/>
      <p:bldP spid="54" grpId="0"/>
      <p:bldP spid="58" grpId="0"/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59048" y="1475413"/>
            <a:ext cx="35279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Consider the concave down curve: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70721" y="5364313"/>
            <a:ext cx="847744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/>
              <a:t>= 0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dirty="0">
                <a:latin typeface="Comic Sans MS" panose="030F0702030302020204" pitchFamily="66" charset="0"/>
              </a:rPr>
              <a:t> 0 </a:t>
            </a:r>
            <a:r>
              <a:rPr lang="en-US" dirty="0"/>
              <a:t>for all </a:t>
            </a:r>
            <a:r>
              <a:rPr lang="en-US" i="1" dirty="0"/>
              <a:t>x</a:t>
            </a:r>
            <a:r>
              <a:rPr lang="en-US" dirty="0"/>
              <a:t> in the interval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/>
              <a:t>then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/>
              <a:t>has a local maximum 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c, </a:t>
            </a:r>
            <a:r>
              <a:rPr lang="en-US" dirty="0"/>
              <a:t>and is </a:t>
            </a:r>
            <a:r>
              <a:rPr lang="en-US" b="1" dirty="0">
                <a:solidFill>
                  <a:srgbClr val="FF6600"/>
                </a:solidFill>
              </a:rPr>
              <a:t>concave down </a:t>
            </a:r>
            <a:r>
              <a:rPr lang="en-US" dirty="0"/>
              <a:t>on the interval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26213" y="2122639"/>
            <a:ext cx="48164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Notice that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increases for all the points on the curve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300112" y="2480364"/>
            <a:ext cx="1642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slope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721" y="96150"/>
            <a:ext cx="30428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Test for shape</a:t>
            </a:r>
            <a:endParaRPr lang="en-GB" sz="32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1323408" y="2353692"/>
            <a:ext cx="0" cy="2651760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32513" y="4643291"/>
            <a:ext cx="2581029" cy="4152"/>
          </a:xfrm>
          <a:prstGeom prst="straightConnector1">
            <a:avLst/>
          </a:prstGeom>
          <a:ln w="22225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24066" y="4286939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4</a:t>
            </a:r>
            <a:endParaRPr lang="en-GB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864297" y="3365519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endParaRPr lang="en-GB" baseline="-25000" dirty="0"/>
          </a:p>
        </p:txBody>
      </p:sp>
      <p:sp>
        <p:nvSpPr>
          <p:cNvPr id="42" name="Rectangle 41"/>
          <p:cNvSpPr/>
          <p:nvPr/>
        </p:nvSpPr>
        <p:spPr>
          <a:xfrm>
            <a:off x="1864358" y="2412039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en-GB" baseline="-25000" dirty="0"/>
          </a:p>
        </p:txBody>
      </p:sp>
      <p:sp>
        <p:nvSpPr>
          <p:cNvPr id="43" name="Rectangle 42"/>
          <p:cNvSpPr/>
          <p:nvPr/>
        </p:nvSpPr>
        <p:spPr>
          <a:xfrm>
            <a:off x="2906679" y="3371969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-2</a:t>
            </a:r>
            <a:endParaRPr lang="en-GB" baseline="-25000" dirty="0"/>
          </a:p>
        </p:txBody>
      </p:sp>
      <p:sp>
        <p:nvSpPr>
          <p:cNvPr id="44" name="Rectangle 43"/>
          <p:cNvSpPr/>
          <p:nvPr/>
        </p:nvSpPr>
        <p:spPr>
          <a:xfrm>
            <a:off x="3148771" y="4262528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-4</a:t>
            </a:r>
            <a:endParaRPr lang="en-GB" baseline="-25000" dirty="0"/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4126213" y="1265321"/>
            <a:ext cx="48164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Lets look at the gradient of the curve at some points.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4126213" y="2863169"/>
            <a:ext cx="4358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is decreasing.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120330" y="3408963"/>
            <a:ext cx="3352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is decreasing,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4138597" y="4804024"/>
            <a:ext cx="21161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 0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4120330" y="3891735"/>
            <a:ext cx="457403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Therefore its derivative is negative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1637053" y="4826147"/>
            <a:ext cx="1600452" cy="0"/>
          </a:xfrm>
          <a:prstGeom prst="straightConnector1">
            <a:avLst/>
          </a:prstGeom>
          <a:ln w="254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766792" y="4786252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solidFill>
                  <a:srgbClr val="FF6600"/>
                </a:solidFill>
              </a:rPr>
              <a:t> increases 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70721" y="695111"/>
            <a:ext cx="84774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This is another test to determine the nature of maximum and minimum points.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1295796" y="2746931"/>
            <a:ext cx="1946606" cy="2042062"/>
          </a:xfrm>
          <a:custGeom>
            <a:avLst/>
            <a:gdLst>
              <a:gd name="connsiteX0" fmla="*/ 0 w 1946606"/>
              <a:gd name="connsiteY0" fmla="*/ 2030842 h 2042062"/>
              <a:gd name="connsiteX1" fmla="*/ 44879 w 1946606"/>
              <a:gd name="connsiteY1" fmla="*/ 1851328 h 2042062"/>
              <a:gd name="connsiteX2" fmla="*/ 173904 w 1946606"/>
              <a:gd name="connsiteY2" fmla="*/ 1385714 h 2042062"/>
              <a:gd name="connsiteX3" fmla="*/ 319760 w 1946606"/>
              <a:gd name="connsiteY3" fmla="*/ 931318 h 2042062"/>
              <a:gd name="connsiteX4" fmla="*/ 516103 w 1946606"/>
              <a:gd name="connsiteY4" fmla="*/ 454484 h 2042062"/>
              <a:gd name="connsiteX5" fmla="*/ 757325 w 1946606"/>
              <a:gd name="connsiteY5" fmla="*/ 101066 h 2042062"/>
              <a:gd name="connsiteX6" fmla="*/ 976108 w 1946606"/>
              <a:gd name="connsiteY6" fmla="*/ 89 h 2042062"/>
              <a:gd name="connsiteX7" fmla="*/ 1217330 w 1946606"/>
              <a:gd name="connsiteY7" fmla="*/ 112285 h 2042062"/>
              <a:gd name="connsiteX8" fmla="*/ 1441723 w 1946606"/>
              <a:gd name="connsiteY8" fmla="*/ 471314 h 2042062"/>
              <a:gd name="connsiteX9" fmla="*/ 1632457 w 1946606"/>
              <a:gd name="connsiteY9" fmla="*/ 925709 h 2042062"/>
              <a:gd name="connsiteX10" fmla="*/ 1778312 w 1946606"/>
              <a:gd name="connsiteY10" fmla="*/ 1391323 h 2042062"/>
              <a:gd name="connsiteX11" fmla="*/ 1901728 w 1946606"/>
              <a:gd name="connsiteY11" fmla="*/ 1856938 h 2042062"/>
              <a:gd name="connsiteX12" fmla="*/ 1946606 w 1946606"/>
              <a:gd name="connsiteY12" fmla="*/ 2042062 h 2042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46606" h="2042062">
                <a:moveTo>
                  <a:pt x="0" y="2030842"/>
                </a:moveTo>
                <a:cubicBezTo>
                  <a:pt x="7947" y="1994845"/>
                  <a:pt x="15895" y="1958849"/>
                  <a:pt x="44879" y="1851328"/>
                </a:cubicBezTo>
                <a:cubicBezTo>
                  <a:pt x="73863" y="1743807"/>
                  <a:pt x="128091" y="1539049"/>
                  <a:pt x="173904" y="1385714"/>
                </a:cubicBezTo>
                <a:cubicBezTo>
                  <a:pt x="219718" y="1232379"/>
                  <a:pt x="262727" y="1086523"/>
                  <a:pt x="319760" y="931318"/>
                </a:cubicBezTo>
                <a:cubicBezTo>
                  <a:pt x="376793" y="776113"/>
                  <a:pt x="443176" y="592859"/>
                  <a:pt x="516103" y="454484"/>
                </a:cubicBezTo>
                <a:cubicBezTo>
                  <a:pt x="589030" y="316109"/>
                  <a:pt x="680658" y="176798"/>
                  <a:pt x="757325" y="101066"/>
                </a:cubicBezTo>
                <a:cubicBezTo>
                  <a:pt x="833993" y="25333"/>
                  <a:pt x="899441" y="-1781"/>
                  <a:pt x="976108" y="89"/>
                </a:cubicBezTo>
                <a:cubicBezTo>
                  <a:pt x="1052776" y="1959"/>
                  <a:pt x="1139728" y="33747"/>
                  <a:pt x="1217330" y="112285"/>
                </a:cubicBezTo>
                <a:cubicBezTo>
                  <a:pt x="1294933" y="190822"/>
                  <a:pt x="1372535" y="335743"/>
                  <a:pt x="1441723" y="471314"/>
                </a:cubicBezTo>
                <a:cubicBezTo>
                  <a:pt x="1510911" y="606885"/>
                  <a:pt x="1576359" y="772374"/>
                  <a:pt x="1632457" y="925709"/>
                </a:cubicBezTo>
                <a:cubicBezTo>
                  <a:pt x="1688555" y="1079044"/>
                  <a:pt x="1733434" y="1236118"/>
                  <a:pt x="1778312" y="1391323"/>
                </a:cubicBezTo>
                <a:cubicBezTo>
                  <a:pt x="1823191" y="1546528"/>
                  <a:pt x="1873679" y="1748481"/>
                  <a:pt x="1901728" y="1856938"/>
                </a:cubicBezTo>
                <a:cubicBezTo>
                  <a:pt x="1929777" y="1965395"/>
                  <a:pt x="1938191" y="2003728"/>
                  <a:pt x="1946606" y="2042062"/>
                </a:cubicBezTo>
              </a:path>
            </a:pathLst>
          </a:cu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>
            <a:off x="1233944" y="2533634"/>
            <a:ext cx="1413530" cy="2805806"/>
          </a:xfrm>
          <a:prstGeom prst="line">
            <a:avLst/>
          </a:prstGeom>
          <a:ln w="254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0956" y="2746931"/>
            <a:ext cx="966019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496455" y="3304188"/>
            <a:ext cx="232738" cy="66660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253783" y="4163740"/>
            <a:ext cx="187972" cy="76810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20520" y="3353653"/>
            <a:ext cx="214502" cy="56594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4665" y="4255386"/>
            <a:ext cx="154897" cy="6771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1262872" y="452288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baseline="-25000" dirty="0"/>
          </a:p>
        </p:txBody>
      </p:sp>
      <p:sp>
        <p:nvSpPr>
          <p:cNvPr id="51" name="Rectangle 50"/>
          <p:cNvSpPr/>
          <p:nvPr/>
        </p:nvSpPr>
        <p:spPr>
          <a:xfrm>
            <a:off x="1531469" y="4537632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baseline="-25000" dirty="0"/>
          </a:p>
        </p:txBody>
      </p:sp>
      <p:sp>
        <p:nvSpPr>
          <p:cNvPr id="54" name="Rectangle 53"/>
          <p:cNvSpPr/>
          <p:nvPr/>
        </p:nvSpPr>
        <p:spPr>
          <a:xfrm>
            <a:off x="2081071" y="4516889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baseline="-25000" dirty="0"/>
          </a:p>
        </p:txBody>
      </p:sp>
      <p:sp>
        <p:nvSpPr>
          <p:cNvPr id="55" name="Rectangle 54"/>
          <p:cNvSpPr/>
          <p:nvPr/>
        </p:nvSpPr>
        <p:spPr>
          <a:xfrm>
            <a:off x="2556606" y="452535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GB" baseline="-25000" dirty="0"/>
          </a:p>
        </p:txBody>
      </p:sp>
      <p:sp>
        <p:nvSpPr>
          <p:cNvPr id="56" name="Rectangle 55"/>
          <p:cNvSpPr/>
          <p:nvPr/>
        </p:nvSpPr>
        <p:spPr>
          <a:xfrm>
            <a:off x="2975244" y="4522881"/>
            <a:ext cx="2872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GB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294072" y="2747020"/>
            <a:ext cx="0" cy="192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637053" y="3637490"/>
            <a:ext cx="0" cy="1005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911553" y="3637451"/>
            <a:ext cx="0" cy="1005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6818827" y="3415780"/>
            <a:ext cx="2029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’(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) = 0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5519781" y="4771795"/>
            <a:ext cx="23488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dirty="0">
                <a:latin typeface="Comic Sans MS" panose="030F0702030302020204" pitchFamily="66" charset="0"/>
              </a:rPr>
              <a:t> 0</a:t>
            </a:r>
          </a:p>
        </p:txBody>
      </p:sp>
      <p:sp>
        <p:nvSpPr>
          <p:cNvPr id="39" name="Rectangle 38">
            <a:hlinkClick r:id="rId2"/>
            <a:extLst>
              <a:ext uri="{FF2B5EF4-FFF2-40B4-BE49-F238E27FC236}">
                <a16:creationId xmlns:a16="http://schemas.microsoft.com/office/drawing/2014/main" id="{5232ECDF-2BD9-4BF2-9C6A-14C70152C2F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>
            <a:hlinkClick r:id="rId2"/>
            <a:extLst>
              <a:ext uri="{FF2B5EF4-FFF2-40B4-BE49-F238E27FC236}">
                <a16:creationId xmlns:a16="http://schemas.microsoft.com/office/drawing/2014/main" id="{26024700-C375-4A3B-851B-99DF760583D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42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/>
      <p:bldP spid="53" grpId="0"/>
      <p:bldP spid="48" grpId="0"/>
      <p:bldP spid="51" grpId="0"/>
      <p:bldP spid="54" grpId="0"/>
      <p:bldP spid="55" grpId="0"/>
      <p:bldP spid="56" grpId="0"/>
      <p:bldP spid="60" grpId="0"/>
      <p:bldP spid="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98884" y="717443"/>
            <a:ext cx="79127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points on a curve where the concavity changes are called </a:t>
            </a:r>
            <a:r>
              <a:rPr lang="en-US" b="1" dirty="0">
                <a:solidFill>
                  <a:srgbClr val="FF6600"/>
                </a:solidFill>
              </a:rPr>
              <a:t>inflexion points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1100623" y="1632792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stealth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54269" y="3487012"/>
            <a:ext cx="35794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in red is </a:t>
            </a:r>
            <a:r>
              <a:rPr lang="en-US" sz="2200" b="1" dirty="0">
                <a:solidFill>
                  <a:srgbClr val="FF6600"/>
                </a:solidFill>
              </a:rPr>
              <a:t>concave down</a:t>
            </a:r>
            <a:r>
              <a:rPr lang="en-US" sz="2200" dirty="0"/>
              <a:t>.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4269" y="4223771"/>
            <a:ext cx="439905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in blue is </a:t>
            </a:r>
            <a:r>
              <a:rPr lang="en-US" sz="2200" b="1" dirty="0">
                <a:solidFill>
                  <a:srgbClr val="FF6600"/>
                </a:solidFill>
              </a:rPr>
              <a:t>concave up</a:t>
            </a:r>
            <a:r>
              <a:rPr lang="en-US" sz="2200" dirty="0"/>
              <a:t>.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 rot="10800000">
            <a:off x="2458776" y="2472162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00B0F0"/>
            </a:solidFill>
            <a:headEnd type="stealth" w="lg" len="lg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70721" y="109731"/>
            <a:ext cx="36744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Points of inflexion</a:t>
            </a:r>
            <a:endParaRPr lang="en-GB" sz="3200" dirty="0"/>
          </a:p>
        </p:txBody>
      </p:sp>
      <p:sp>
        <p:nvSpPr>
          <p:cNvPr id="10" name="Freeform 9"/>
          <p:cNvSpPr/>
          <p:nvPr/>
        </p:nvSpPr>
        <p:spPr>
          <a:xfrm>
            <a:off x="6285311" y="1555080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/>
          <p:cNvSpPr/>
          <p:nvPr/>
        </p:nvSpPr>
        <p:spPr>
          <a:xfrm rot="10800000">
            <a:off x="4927158" y="2521356"/>
            <a:ext cx="1358153" cy="968390"/>
          </a:xfrm>
          <a:custGeom>
            <a:avLst/>
            <a:gdLst>
              <a:gd name="connsiteX0" fmla="*/ 0 w 1358153"/>
              <a:gd name="connsiteY0" fmla="*/ 968390 h 968390"/>
              <a:gd name="connsiteX1" fmla="*/ 645459 w 1358153"/>
              <a:gd name="connsiteY1" fmla="*/ 202 h 968390"/>
              <a:gd name="connsiteX2" fmla="*/ 1358153 w 1358153"/>
              <a:gd name="connsiteY2" fmla="*/ 901155 h 96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53" h="968390">
                <a:moveTo>
                  <a:pt x="0" y="968390"/>
                </a:moveTo>
                <a:cubicBezTo>
                  <a:pt x="209550" y="489899"/>
                  <a:pt x="419100" y="11408"/>
                  <a:pt x="645459" y="202"/>
                </a:cubicBezTo>
                <a:cubicBezTo>
                  <a:pt x="871818" y="-11004"/>
                  <a:pt x="1114985" y="445075"/>
                  <a:pt x="1358153" y="901155"/>
                </a:cubicBezTo>
              </a:path>
            </a:pathLst>
          </a:custGeom>
          <a:noFill/>
          <a:ln w="25400">
            <a:solidFill>
              <a:srgbClr val="00B0F0"/>
            </a:solidFill>
            <a:headEnd type="none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54269" y="4606478"/>
            <a:ext cx="39824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point where the concavity changes is the </a:t>
            </a:r>
            <a:r>
              <a:rPr lang="en-US" sz="2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of inflexion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71142" y="1833166"/>
            <a:ext cx="179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point of inflexion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503654" y="2132263"/>
            <a:ext cx="551215" cy="3741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33038" y="2506449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6484091" y="2623098"/>
            <a:ext cx="17956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point of inflexion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336506" y="2550424"/>
            <a:ext cx="740838" cy="1455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262451" y="2504705"/>
            <a:ext cx="45720" cy="45719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804516" y="3891174"/>
            <a:ext cx="357944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in red is </a:t>
            </a:r>
            <a:r>
              <a:rPr lang="en-US" sz="2200" b="1" dirty="0">
                <a:solidFill>
                  <a:srgbClr val="FF6600"/>
                </a:solidFill>
              </a:rPr>
              <a:t>concave down</a:t>
            </a:r>
            <a:r>
              <a:rPr lang="en-US" sz="2200" dirty="0"/>
              <a:t>.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04516" y="3481680"/>
            <a:ext cx="43394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200" dirty="0"/>
              <a:t>The graph in blue is </a:t>
            </a:r>
            <a:r>
              <a:rPr lang="en-US" sz="2200" b="1" dirty="0">
                <a:solidFill>
                  <a:srgbClr val="FF6600"/>
                </a:solidFill>
              </a:rPr>
              <a:t>concave up</a:t>
            </a:r>
            <a:r>
              <a:rPr lang="en-US" sz="2200" dirty="0"/>
              <a:t>.</a:t>
            </a:r>
            <a:endParaRPr lang="en-US" sz="2200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804516" y="4567627"/>
            <a:ext cx="40532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point where the concavity changes is the </a:t>
            </a:r>
            <a:r>
              <a:rPr lang="en-US" sz="22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 of inflexion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70721" y="5608172"/>
            <a:ext cx="83238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A point on the graph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dirty="0"/>
              <a:t> is an inflexion point if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/>
              <a:t>0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b="1" dirty="0">
                <a:solidFill>
                  <a:srgbClr val="FF6600"/>
                </a:solidFill>
              </a:rPr>
              <a:t>changes sign.</a:t>
            </a:r>
            <a:r>
              <a:rPr lang="en-US" dirty="0"/>
              <a:t> </a:t>
            </a:r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5CEF2C68-2EE6-4904-AFDD-452A2290726B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id="{CFDA8524-7291-498B-9FD2-6BB3EEF78D9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17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7" grpId="0"/>
      <p:bldP spid="8" grpId="0" animBg="1"/>
      <p:bldP spid="10" grpId="0" animBg="1"/>
      <p:bldP spid="11" grpId="0" animBg="1"/>
      <p:bldP spid="3" grpId="0"/>
      <p:bldP spid="12" grpId="0"/>
      <p:bldP spid="15" grpId="0" animBg="1"/>
      <p:bldP spid="18" grpId="0"/>
      <p:bldP spid="20" grpId="0" animBg="1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2061" y="916280"/>
            <a:ext cx="79089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Use the second derivative to find the intervals where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is concave up and concave down. Find the inflexion points.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764820" y="4480257"/>
                <a:ext cx="6577646" cy="6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/>
                  <a:t>is </a:t>
                </a:r>
                <a:r>
                  <a:rPr lang="en-US" b="1" dirty="0">
                    <a:solidFill>
                      <a:srgbClr val="FF6600"/>
                    </a:solidFill>
                  </a:rPr>
                  <a:t>concave down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/>
                  <a:t>since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820" y="4480257"/>
                <a:ext cx="6577646" cy="658514"/>
              </a:xfrm>
              <a:prstGeom prst="rect">
                <a:avLst/>
              </a:prstGeom>
              <a:blipFill>
                <a:blip r:embed="rId2"/>
                <a:stretch>
                  <a:fillRect l="-1390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70721" y="363451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Concavity</a:t>
            </a:r>
            <a:endParaRPr lang="en-GB" sz="3200" dirty="0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821582" y="2842979"/>
            <a:ext cx="1633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0 = 12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</a:t>
            </a:r>
            <a:r>
              <a:rPr lang="en-GB" sz="2400" dirty="0"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565898" y="2003135"/>
            <a:ext cx="2692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baseline="30000" dirty="0"/>
              <a:t>2</a:t>
            </a:r>
            <a:r>
              <a:rPr lang="en-GB" sz="2400" dirty="0"/>
              <a:t> – </a:t>
            </a:r>
            <a:r>
              <a:rPr lang="en-GB" sz="2400" dirty="0">
                <a:cs typeface="Times New Roman" panose="02020603050405020304" pitchFamily="18" charset="0"/>
              </a:rPr>
              <a:t>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</a:t>
            </a:r>
            <a:r>
              <a:rPr lang="en-GB" sz="2400" dirty="0"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383" y="2032086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Find the second derivative of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</a:t>
            </a:r>
            <a:endParaRPr lang="en-GB" sz="1800" i="1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6923" y="2905008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Find where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f”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(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x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)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=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447715" y="2459392"/>
            <a:ext cx="2047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  <a:r>
              <a:rPr lang="en-GB" sz="2400" dirty="0">
                <a:cs typeface="Times New Roman" panose="02020603050405020304" pitchFamily="18" charset="0"/>
              </a:rPr>
              <a:t>=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cs typeface="Times New Roman" panose="02020603050405020304" pitchFamily="18" charset="0"/>
              </a:rPr>
              <a:t>12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– </a:t>
            </a:r>
            <a:r>
              <a:rPr lang="en-GB" sz="2400" dirty="0">
                <a:cs typeface="Times New Roman" panose="02020603050405020304" pitchFamily="18" charset="0"/>
              </a:rPr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4925763" y="3173575"/>
                <a:ext cx="729687" cy="613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25763" y="3173575"/>
                <a:ext cx="729687" cy="613886"/>
              </a:xfrm>
              <a:prstGeom prst="rect">
                <a:avLst/>
              </a:prstGeom>
              <a:blipFill rotWithShape="0">
                <a:blip r:embed="rId3"/>
                <a:stretch>
                  <a:fillRect l="-12500" b="-11000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657836" y="3700932"/>
            <a:ext cx="3113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Make a sign diagram for </a:t>
            </a:r>
            <a:r>
              <a:rPr lang="en-GB" sz="1800" i="1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f”</a:t>
            </a:r>
            <a:endParaRPr lang="en-GB" sz="1800" i="1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99366" y="4059854"/>
            <a:ext cx="2468880" cy="474305"/>
            <a:chOff x="5157678" y="4483330"/>
            <a:chExt cx="2468880" cy="474305"/>
          </a:xfrm>
        </p:grpSpPr>
        <p:sp>
          <p:nvSpPr>
            <p:cNvPr id="31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630"/>
                <p:cNvSpPr txBox="1">
                  <a:spLocks noChangeArrowheads="1"/>
                </p:cNvSpPr>
                <p:nvPr/>
              </p:nvSpPr>
              <p:spPr bwMode="auto">
                <a:xfrm>
                  <a:off x="6125589" y="4577146"/>
                  <a:ext cx="368300" cy="38048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GB" sz="1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n-GB" sz="1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2" name="Text Box 6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25589" y="4577146"/>
                  <a:ext cx="368300" cy="380489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/>
            <p:cNvCxnSpPr/>
            <p:nvPr/>
          </p:nvCxnSpPr>
          <p:spPr>
            <a:xfrm>
              <a:off x="6294609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>
            <a:off x="5451427" y="386605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613"/>
          <p:cNvSpPr txBox="1">
            <a:spLocks noChangeArrowheads="1"/>
          </p:cNvSpPr>
          <p:nvPr/>
        </p:nvSpPr>
        <p:spPr bwMode="auto">
          <a:xfrm>
            <a:off x="5772351" y="3666004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36" name="Text Box 613"/>
          <p:cNvSpPr txBox="1">
            <a:spLocks noChangeArrowheads="1"/>
          </p:cNvSpPr>
          <p:nvPr/>
        </p:nvSpPr>
        <p:spPr bwMode="auto">
          <a:xfrm>
            <a:off x="4837686" y="370093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37" name="Oval 36"/>
          <p:cNvSpPr/>
          <p:nvPr/>
        </p:nvSpPr>
        <p:spPr>
          <a:xfrm>
            <a:off x="5392059" y="4018201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38959" y="4401716"/>
            <a:ext cx="3113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00"/>
                </a:solidFill>
                <a:latin typeface="Corbel" panose="020B0503020204020204" pitchFamily="34" charset="0"/>
                <a:cs typeface="Arial" panose="020B0604020202020204" pitchFamily="34" charset="0"/>
              </a:rPr>
              <a:t>Evaluate f’(x) to determine the signs</a:t>
            </a:r>
            <a:endParaRPr lang="en-GB" sz="1800" i="1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3706889" y="4542923"/>
            <a:ext cx="2448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12(0)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/>
              <a:t>–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6446212" y="4488852"/>
            <a:ext cx="1511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 </a:t>
            </a:r>
            <a:r>
              <a:rPr lang="en-GB" sz="2400" dirty="0">
                <a:cs typeface="Times New Roman" panose="02020603050405020304" pitchFamily="18" charset="0"/>
              </a:rPr>
              <a:t>– 6</a:t>
            </a: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711666" y="4528581"/>
            <a:ext cx="24481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(1)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12(1)</a:t>
            </a:r>
            <a:r>
              <a:rPr lang="en-GB" sz="2400" baseline="30000" dirty="0">
                <a:latin typeface="Comic Sans MS" panose="030F0702030302020204" pitchFamily="66" charset="0"/>
              </a:rPr>
              <a:t>2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/>
              <a:t>–</a:t>
            </a:r>
            <a:r>
              <a:rPr lang="en-GB" sz="2400" dirty="0">
                <a:latin typeface="Comic Sans MS" panose="030F0702030302020204" pitchFamily="66" charset="0"/>
              </a:rPr>
              <a:t> 6</a:t>
            </a:r>
          </a:p>
        </p:txBody>
      </p:sp>
      <p:sp>
        <p:nvSpPr>
          <p:cNvPr id="42" name="Text Box 12"/>
          <p:cNvSpPr txBox="1">
            <a:spLocks noChangeArrowheads="1"/>
          </p:cNvSpPr>
          <p:nvPr/>
        </p:nvSpPr>
        <p:spPr bwMode="auto">
          <a:xfrm>
            <a:off x="6461408" y="4492425"/>
            <a:ext cx="1297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(0)</a:t>
            </a:r>
            <a:r>
              <a:rPr lang="en-GB" sz="2400" dirty="0"/>
              <a:t> =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>
                <a:cs typeface="Times New Roman" panose="02020603050405020304" pitchFamily="18" charset="0"/>
              </a:rPr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764820" y="5219507"/>
                <a:ext cx="6577646" cy="6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/>
                  <a:t>is </a:t>
                </a:r>
                <a:r>
                  <a:rPr lang="en-US" b="1" dirty="0">
                    <a:solidFill>
                      <a:srgbClr val="FF6600"/>
                    </a:solidFill>
                  </a:rPr>
                  <a:t>concave up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/>
                  <a:t>since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>
          <p:sp>
            <p:nvSpPr>
              <p:cNvPr id="4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4820" y="5219507"/>
                <a:ext cx="6577646" cy="658514"/>
              </a:xfrm>
              <a:prstGeom prst="rect">
                <a:avLst/>
              </a:prstGeom>
              <a:blipFill>
                <a:blip r:embed="rId5"/>
                <a:stretch>
                  <a:fillRect l="-1390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>
            <a:hlinkClick r:id="rId6"/>
            <a:extLst>
              <a:ext uri="{FF2B5EF4-FFF2-40B4-BE49-F238E27FC236}">
                <a16:creationId xmlns:a16="http://schemas.microsoft.com/office/drawing/2014/main" id="{0F5347CA-5E9A-43F5-8BBB-5158A08957EE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hlinkClick r:id="rId6"/>
            <a:extLst>
              <a:ext uri="{FF2B5EF4-FFF2-40B4-BE49-F238E27FC236}">
                <a16:creationId xmlns:a16="http://schemas.microsoft.com/office/drawing/2014/main" id="{C2169344-8FFE-4C02-9FA6-F999FB691F9F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63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5" grpId="0"/>
      <p:bldP spid="36" grpId="0"/>
      <p:bldP spid="37" grpId="0" animBg="1"/>
      <p:bldP spid="38" grpId="0"/>
      <p:bldP spid="38" grpId="1"/>
      <p:bldP spid="39" grpId="0"/>
      <p:bldP spid="39" grpId="1"/>
      <p:bldP spid="40" grpId="0"/>
      <p:bldP spid="40" grpId="1"/>
      <p:bldP spid="41" grpId="0"/>
      <p:bldP spid="41" grpId="1"/>
      <p:bldP spid="42" grpId="0"/>
      <p:bldP spid="42" grpId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82061" y="916280"/>
            <a:ext cx="79089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Use the second derivative to find the intervals where the function </a:t>
            </a:r>
            <a:r>
              <a:rPr lang="en-GB" i="1" dirty="0">
                <a:latin typeface="Times New Roman" pitchFamily="18" charset="0"/>
              </a:rPr>
              <a:t>f</a:t>
            </a:r>
            <a:r>
              <a:rPr lang="en-GB" dirty="0">
                <a:latin typeface="Times New Roman" pitchFamily="18" charset="0"/>
              </a:rPr>
              <a:t>(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dirty="0">
                <a:latin typeface="Times New Roman" pitchFamily="18" charset="0"/>
              </a:rPr>
              <a:t>)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3</a:t>
            </a:r>
            <a:r>
              <a:rPr lang="en-GB" dirty="0"/>
              <a:t> – 3</a:t>
            </a:r>
            <a:r>
              <a:rPr lang="en-GB" i="1" dirty="0">
                <a:latin typeface="Times New Roman" pitchFamily="18" charset="0"/>
              </a:rPr>
              <a:t>x</a:t>
            </a:r>
            <a:r>
              <a:rPr lang="en-GB" baseline="30000" dirty="0"/>
              <a:t>2</a:t>
            </a:r>
            <a:r>
              <a:rPr lang="en-GB" dirty="0"/>
              <a:t> – 12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/>
              <a:t> is concave up and concave down. Find the inflexion points.</a:t>
            </a:r>
            <a:endParaRPr lang="en-US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1133782" y="2018679"/>
                <a:ext cx="6577646" cy="6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/>
                  <a:t>is </a:t>
                </a:r>
                <a:r>
                  <a:rPr lang="en-US" b="1" dirty="0">
                    <a:solidFill>
                      <a:srgbClr val="FF6600"/>
                    </a:solidFill>
                  </a:rPr>
                  <a:t>concave down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/>
                  <a:t>since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782" y="2018679"/>
                <a:ext cx="6577646" cy="658514"/>
              </a:xfrm>
              <a:prstGeom prst="rect">
                <a:avLst/>
              </a:prstGeom>
              <a:blipFill>
                <a:blip r:embed="rId2"/>
                <a:stretch>
                  <a:fillRect l="-1483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70721" y="363451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Concavity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4390228" y="4277861"/>
                <a:ext cx="3996415" cy="7180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2400" dirty="0"/>
                  <a:t> = </a:t>
                </a:r>
                <a:r>
                  <a:rPr lang="en-GB" sz="2400" dirty="0"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</a:t>
                </a:r>
                <a:r>
                  <a:rPr lang="en-GB" sz="2400" dirty="0"/>
                  <a:t>–</a:t>
                </a:r>
                <a:r>
                  <a:rPr lang="en-GB" sz="2400" dirty="0">
                    <a:latin typeface="Comic Sans MS" panose="030F0702030302020204" pitchFamily="66" charset="0"/>
                  </a:rPr>
                  <a:t> </a:t>
                </a:r>
                <a:r>
                  <a:rPr lang="en-GB" sz="2400" dirty="0">
                    <a:cs typeface="Times New Roman" panose="02020603050405020304" pitchFamily="18" charset="0"/>
                  </a:rPr>
                  <a:t>3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/>
                  <a:t> – </a:t>
                </a:r>
                <a:r>
                  <a:rPr lang="en-GB" sz="2400" dirty="0">
                    <a:cs typeface="Times New Roman" panose="02020603050405020304" pitchFamily="18" charset="0"/>
                  </a:rPr>
                  <a:t>12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90228" y="4277861"/>
                <a:ext cx="3996415" cy="718017"/>
              </a:xfrm>
              <a:prstGeom prst="rect">
                <a:avLst/>
              </a:prstGeom>
              <a:blipFill>
                <a:blip r:embed="rId3"/>
                <a:stretch>
                  <a:fillRect l="-2287" b="-5932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82061" y="4429842"/>
                <a:ext cx="3797309" cy="834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dirty="0">
                    <a:solidFill>
                      <a:srgbClr val="FF6600"/>
                    </a:solidFill>
                    <a:latin typeface="Corbel" panose="020B0503020204020204" pitchFamily="34" charset="0"/>
                  </a:rPr>
                  <a:t>Evaluate </a:t>
                </a:r>
                <a:r>
                  <a:rPr lang="en-GB" sz="2000" i="1" dirty="0">
                    <a:solidFill>
                      <a:srgbClr val="FF6600"/>
                    </a:solidFill>
                    <a:latin typeface="Corbel" panose="020B0503020204020204" pitchFamily="34" charset="0"/>
                    <a:cs typeface="Times New Roman" panose="02020603050405020304" pitchFamily="18" charset="0"/>
                  </a:rPr>
                  <a:t>f </a:t>
                </a:r>
                <a:r>
                  <a:rPr lang="en-GB" sz="2000" dirty="0">
                    <a:solidFill>
                      <a:srgbClr val="FF6600"/>
                    </a:solidFill>
                    <a:latin typeface="Corbel" panose="020B0503020204020204" pitchFamily="34" charset="0"/>
                  </a:rPr>
                  <a:t>at</a:t>
                </a:r>
                <a:r>
                  <a:rPr lang="en-GB" sz="2000" i="1" dirty="0">
                    <a:solidFill>
                      <a:srgbClr val="FF6600"/>
                    </a:solidFill>
                    <a:latin typeface="Corbel" panose="020B0503020204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i="1" dirty="0">
                    <a:solidFill>
                      <a:srgbClr val="FF6600"/>
                    </a:solidFill>
                    <a:latin typeface="Corbel" panose="020B0503020204020204" pitchFamily="34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i="1" dirty="0">
                    <a:solidFill>
                      <a:srgbClr val="FF6600"/>
                    </a:solidFill>
                    <a:latin typeface="Corbel" panose="020B050302020402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GB" sz="2000" dirty="0">
                    <a:solidFill>
                      <a:srgbClr val="FF6600"/>
                    </a:solidFill>
                    <a:latin typeface="Corbel" panose="020B0503020204020204" pitchFamily="34" charset="0"/>
                  </a:rPr>
                  <a:t>to find the            y-coordinate of the inflexion point</a:t>
                </a:r>
                <a:endParaRPr lang="en-GB" sz="2000" i="1" dirty="0">
                  <a:solidFill>
                    <a:srgbClr val="FF6600"/>
                  </a:solidFill>
                  <a:latin typeface="Corbel" panose="020B0503020204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61" y="4429842"/>
                <a:ext cx="3797309" cy="834716"/>
              </a:xfrm>
              <a:prstGeom prst="rect">
                <a:avLst/>
              </a:prstGeom>
              <a:blipFill>
                <a:blip r:embed="rId4"/>
                <a:stretch>
                  <a:fillRect l="-1605" r="-482" b="-12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1068090" y="5876801"/>
            <a:ext cx="3113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Corbel" panose="020B0503020204020204" pitchFamily="34" charset="0"/>
              </a:rPr>
              <a:t>So, the inflexion point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5146562" y="5083259"/>
                <a:ext cx="942887" cy="614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6562" y="5083259"/>
                <a:ext cx="942887" cy="614655"/>
              </a:xfrm>
              <a:prstGeom prst="rect">
                <a:avLst/>
              </a:prstGeom>
              <a:blipFill rotWithShape="0">
                <a:blip r:embed="rId5"/>
                <a:stretch>
                  <a:fillRect l="-9677" b="-990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1133782" y="2610313"/>
                <a:ext cx="6577646" cy="6585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/>
                  <a:t>is </a:t>
                </a:r>
                <a:r>
                  <a:rPr lang="en-US" b="1" dirty="0">
                    <a:solidFill>
                      <a:srgbClr val="FF6600"/>
                    </a:solidFill>
                  </a:rPr>
                  <a:t>concave up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/>
                  <a:t>since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>
          <p:sp>
            <p:nvSpPr>
              <p:cNvPr id="4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3782" y="2610313"/>
                <a:ext cx="6577646" cy="658514"/>
              </a:xfrm>
              <a:prstGeom prst="rect">
                <a:avLst/>
              </a:prstGeom>
              <a:blipFill>
                <a:blip r:embed="rId6"/>
                <a:stretch>
                  <a:fillRect l="-1483" b="-55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5"/>
              <p:cNvSpPr txBox="1">
                <a:spLocks noChangeArrowheads="1"/>
              </p:cNvSpPr>
              <p:nvPr/>
            </p:nvSpPr>
            <p:spPr bwMode="auto">
              <a:xfrm>
                <a:off x="1068090" y="3294643"/>
                <a:ext cx="6577646" cy="9832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/>
                  <a:t>Since</a:t>
                </a:r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dirty="0"/>
                  <a:t>changes the sign at </a:t>
                </a:r>
                <a:r>
                  <a:rPr lang="en-GB" i="1" dirty="0">
                    <a:latin typeface="Times New Roman" pitchFamily="18" charset="0"/>
                  </a:rPr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</a:t>
                </a:r>
                <a:r>
                  <a:rPr lang="en-US" dirty="0"/>
                  <a:t>there is an inflexion point there</a:t>
                </a:r>
              </a:p>
            </p:txBody>
          </p:sp>
        </mc:Choice>
        <mc:Fallback>
          <p:sp>
            <p:nvSpPr>
              <p:cNvPr id="26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8090" y="3294643"/>
                <a:ext cx="6577646" cy="983218"/>
              </a:xfrm>
              <a:prstGeom prst="rect">
                <a:avLst/>
              </a:prstGeom>
              <a:blipFill>
                <a:blip r:embed="rId7"/>
                <a:stretch>
                  <a:fillRect l="-1390" b="-129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272402" y="5724430"/>
                <a:ext cx="1239763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402" y="5724430"/>
                <a:ext cx="1239763" cy="71468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>
            <a:hlinkClick r:id="rId9"/>
            <a:extLst>
              <a:ext uri="{FF2B5EF4-FFF2-40B4-BE49-F238E27FC236}">
                <a16:creationId xmlns:a16="http://schemas.microsoft.com/office/drawing/2014/main" id="{F937D97F-B7A0-46DC-80A7-65D6B5C34353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hlinkClick r:id="rId9"/>
            <a:extLst>
              <a:ext uri="{FF2B5EF4-FFF2-40B4-BE49-F238E27FC236}">
                <a16:creationId xmlns:a16="http://schemas.microsoft.com/office/drawing/2014/main" id="{130D679F-4A93-4CAF-822C-F799CC2D247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3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6" grpId="0"/>
      <p:bldP spid="43" grpId="0"/>
      <p:bldP spid="26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5"/>
              <p:cNvSpPr txBox="1">
                <a:spLocks noChangeArrowheads="1"/>
              </p:cNvSpPr>
              <p:nvPr/>
            </p:nvSpPr>
            <p:spPr bwMode="auto">
              <a:xfrm>
                <a:off x="482061" y="705260"/>
                <a:ext cx="7908904" cy="1407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/>
                  <a:t>Use the second derivative to find the intervals where the function </a:t>
                </a:r>
                <a:r>
                  <a:rPr lang="en-GB" i="1" dirty="0">
                    <a:latin typeface="Times New Roman" pitchFamily="18" charset="0"/>
                  </a:rPr>
                  <a:t>f</a:t>
                </a:r>
                <a:r>
                  <a:rPr lang="en-GB" dirty="0">
                    <a:latin typeface="Times New Roman" pitchFamily="18" charset="0"/>
                  </a:rPr>
                  <a:t>(</a:t>
                </a:r>
                <a:r>
                  <a:rPr lang="en-GB" i="1" dirty="0">
                    <a:latin typeface="Times New Roman" pitchFamily="18" charset="0"/>
                  </a:rPr>
                  <a:t>x</a:t>
                </a:r>
                <a:r>
                  <a:rPr lang="en-GB" dirty="0">
                    <a:latin typeface="Times New Roman" pitchFamily="18" charset="0"/>
                  </a:rPr>
                  <a:t>)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/>
                  <a:t> </a:t>
                </a:r>
                <a:r>
                  <a:rPr lang="en-US" dirty="0"/>
                  <a:t>is concave up and concave down. Find the inflexion points.</a:t>
                </a: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061" y="705260"/>
                <a:ext cx="7908904" cy="1407052"/>
              </a:xfrm>
              <a:prstGeom prst="rect">
                <a:avLst/>
              </a:prstGeom>
              <a:blipFill>
                <a:blip r:embed="rId2"/>
                <a:stretch>
                  <a:fillRect l="-1157" t="-3030" r="-463" b="-86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70721" y="96159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Concavity</a:t>
            </a:r>
            <a:endParaRPr lang="en-GB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4034487" y="1779084"/>
                <a:ext cx="1883914" cy="6546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f’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12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4487" y="1779084"/>
                <a:ext cx="1883914" cy="654603"/>
              </a:xfrm>
              <a:prstGeom prst="rect">
                <a:avLst/>
              </a:prstGeom>
              <a:blipFill>
                <a:blip r:embed="rId3"/>
                <a:stretch>
                  <a:fillRect l="-5178" b="-280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12"/>
          <p:cNvSpPr/>
          <p:nvPr/>
        </p:nvSpPr>
        <p:spPr>
          <a:xfrm>
            <a:off x="405430" y="2008175"/>
            <a:ext cx="3346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</a:rPr>
              <a:t>Find the second derivative of 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</a:t>
            </a:r>
            <a:endParaRPr lang="en-GB" sz="20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3490" y="3219302"/>
            <a:ext cx="3113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</a:rPr>
              <a:t>Find where 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f”</a:t>
            </a:r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)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</a:rPr>
              <a:t>= </a:t>
            </a:r>
            <a:r>
              <a:rPr lang="en-GB" sz="2000" dirty="0">
                <a:solidFill>
                  <a:srgbClr val="FF3300"/>
                </a:solidFill>
                <a:cs typeface="Times New Roman" panose="02020603050405020304" pitchFamily="18" charset="0"/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Box 12"/>
              <p:cNvSpPr txBox="1">
                <a:spLocks noChangeArrowheads="1"/>
              </p:cNvSpPr>
              <p:nvPr/>
            </p:nvSpPr>
            <p:spPr bwMode="auto">
              <a:xfrm>
                <a:off x="2195483" y="2394421"/>
                <a:ext cx="4408258" cy="7827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f”</a:t>
                </a:r>
                <a:r>
                  <a:rPr lang="en-GB" sz="2400" dirty="0">
                    <a:latin typeface="Times New Roman" pitchFamily="18" charset="0"/>
                  </a:rPr>
                  <a:t>(</a:t>
                </a:r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dirty="0">
                    <a:latin typeface="Times New Roman" pitchFamily="18" charset="0"/>
                  </a:rPr>
                  <a:t>)</a:t>
                </a:r>
                <a:r>
                  <a:rPr lang="en-GB" sz="2400" dirty="0"/>
                  <a:t> </a:t>
                </a:r>
                <a:r>
                  <a:rPr lang="en-GB" sz="2400" dirty="0">
                    <a:cs typeface="Times New Roman" panose="02020603050405020304" pitchFamily="18" charset="0"/>
                  </a:rPr>
                  <a:t>=</a:t>
                </a:r>
                <a:r>
                  <a:rPr lang="en-GB" sz="2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(2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en-GB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GB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5483" y="2394421"/>
                <a:ext cx="4408258" cy="782715"/>
              </a:xfrm>
              <a:prstGeom prst="rect">
                <a:avLst/>
              </a:prstGeom>
              <a:blipFill>
                <a:blip r:embed="rId4"/>
                <a:stretch>
                  <a:fillRect l="-2075" b="-2344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 Box 15"/>
              <p:cNvSpPr txBox="1">
                <a:spLocks noChangeArrowheads="1"/>
              </p:cNvSpPr>
              <p:nvPr/>
            </p:nvSpPr>
            <p:spPr bwMode="auto">
              <a:xfrm>
                <a:off x="1855057" y="4378800"/>
                <a:ext cx="1128835" cy="6157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 sz="2400" i="1" dirty="0">
                    <a:latin typeface="Times New Roman" pitchFamily="18" charset="0"/>
                  </a:rPr>
                  <a:t>x</a:t>
                </a:r>
                <a:r>
                  <a:rPr lang="en-GB" sz="2400" baseline="30000" dirty="0">
                    <a:latin typeface="Times New Roman" pitchFamily="18" charset="0"/>
                  </a:rPr>
                  <a:t>2</a:t>
                </a:r>
                <a:r>
                  <a:rPr lang="en-GB" sz="2400" dirty="0"/>
                  <a:t> </a:t>
                </a:r>
                <a:r>
                  <a:rPr lang="en-GB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>
          <p:sp>
            <p:nvSpPr>
              <p:cNvPr id="16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5057" y="4378800"/>
                <a:ext cx="1128835" cy="615746"/>
              </a:xfrm>
              <a:prstGeom prst="rect">
                <a:avLst/>
              </a:prstGeom>
              <a:blipFill>
                <a:blip r:embed="rId5"/>
                <a:stretch>
                  <a:fillRect l="-8108" b="-8911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579736" y="5257961"/>
            <a:ext cx="3113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</a:rPr>
              <a:t>Make a sign diagram for 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f”</a:t>
            </a:r>
            <a:endParaRPr lang="en-GB" sz="20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652678" y="2342915"/>
                <a:ext cx="2085892" cy="8195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−6(3</m:t>
                          </m:r>
                          <m:sSup>
                            <m:sSup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GB" sz="2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2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2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22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2678" y="2342915"/>
                <a:ext cx="2085892" cy="8195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839498" y="3537689"/>
                <a:ext cx="1930080" cy="687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−6(3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GB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GB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800" dirty="0"/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498" y="3537689"/>
                <a:ext cx="1930080" cy="6873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909495" y="4136393"/>
            <a:ext cx="19127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–6(3</a:t>
            </a:r>
            <a:r>
              <a:rPr lang="en-GB" sz="20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+ 1) = 0</a:t>
            </a:r>
          </a:p>
        </p:txBody>
      </p:sp>
      <p:sp>
        <p:nvSpPr>
          <p:cNvPr id="3" name="Rectangle 2"/>
          <p:cNvSpPr/>
          <p:nvPr/>
        </p:nvSpPr>
        <p:spPr>
          <a:xfrm>
            <a:off x="873834" y="4911175"/>
            <a:ext cx="2678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 real solutions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490693" y="3197944"/>
            <a:ext cx="3113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f”</a:t>
            </a:r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)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</a:rPr>
              <a:t>is undefined when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4284027" y="3530866"/>
            <a:ext cx="1526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GB" sz="20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000" dirty="0"/>
              <a:t>–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1)</a:t>
            </a:r>
            <a:r>
              <a:rPr lang="en-GB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= 0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4590201" y="3887185"/>
            <a:ext cx="12202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n-GB" sz="2000" dirty="0"/>
              <a:t>–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1 = 0</a:t>
            </a:r>
          </a:p>
        </p:txBody>
      </p:sp>
      <p:sp>
        <p:nvSpPr>
          <p:cNvPr id="47" name="Text Box 14"/>
          <p:cNvSpPr txBox="1">
            <a:spLocks noChangeArrowheads="1"/>
          </p:cNvSpPr>
          <p:nvPr/>
        </p:nvSpPr>
        <p:spPr bwMode="auto">
          <a:xfrm>
            <a:off x="4975901" y="4240668"/>
            <a:ext cx="8402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sz="2000" baseline="30000" dirty="0"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= 1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5021621" y="4590208"/>
            <a:ext cx="938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i="1" dirty="0"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 = </a:t>
            </a:r>
            <a:r>
              <a:rPr lang="en-GB" sz="2000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±</a:t>
            </a:r>
            <a:r>
              <a:rPr lang="en-GB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5404186" y="532657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686538" y="5494199"/>
            <a:ext cx="2468880" cy="310701"/>
            <a:chOff x="5157678" y="4470630"/>
            <a:chExt cx="2468880" cy="310701"/>
          </a:xfrm>
        </p:grpSpPr>
        <p:sp>
          <p:nvSpPr>
            <p:cNvPr id="51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2" name="Text Box 613"/>
            <p:cNvSpPr txBox="1">
              <a:spLocks noChangeArrowheads="1"/>
            </p:cNvSpPr>
            <p:nvPr/>
          </p:nvSpPr>
          <p:spPr bwMode="auto">
            <a:xfrm>
              <a:off x="6745182" y="4525301"/>
              <a:ext cx="2921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53" name="Text Box 630"/>
            <p:cNvSpPr txBox="1">
              <a:spLocks noChangeArrowheads="1"/>
            </p:cNvSpPr>
            <p:nvPr/>
          </p:nvSpPr>
          <p:spPr bwMode="auto">
            <a:xfrm>
              <a:off x="5794490" y="4536856"/>
              <a:ext cx="368300" cy="244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000" dirty="0">
                  <a:latin typeface="Comic Sans MS" panose="030F0702030302020204" pitchFamily="66" charset="0"/>
                </a:rPr>
                <a:t>-1</a:t>
              </a:r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5956910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6878930" y="44706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55"/>
          <p:cNvCxnSpPr/>
          <p:nvPr/>
        </p:nvCxnSpPr>
        <p:spPr>
          <a:xfrm>
            <a:off x="4489098" y="5311319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613"/>
          <p:cNvSpPr txBox="1">
            <a:spLocks noChangeArrowheads="1"/>
          </p:cNvSpPr>
          <p:nvPr/>
        </p:nvSpPr>
        <p:spPr bwMode="auto">
          <a:xfrm>
            <a:off x="5632351" y="5164987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58" name="Oval 57"/>
          <p:cNvSpPr/>
          <p:nvPr/>
        </p:nvSpPr>
        <p:spPr>
          <a:xfrm>
            <a:off x="5360347" y="5467080"/>
            <a:ext cx="91440" cy="9144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 Box 613"/>
          <p:cNvSpPr txBox="1">
            <a:spLocks noChangeArrowheads="1"/>
          </p:cNvSpPr>
          <p:nvPr/>
        </p:nvSpPr>
        <p:spPr bwMode="auto">
          <a:xfrm>
            <a:off x="4050741" y="5175622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60" name="Oval 59"/>
          <p:cNvSpPr/>
          <p:nvPr/>
        </p:nvSpPr>
        <p:spPr>
          <a:xfrm>
            <a:off x="4440026" y="5459723"/>
            <a:ext cx="91440" cy="9144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 Box 613"/>
          <p:cNvSpPr txBox="1">
            <a:spLocks noChangeArrowheads="1"/>
          </p:cNvSpPr>
          <p:nvPr/>
        </p:nvSpPr>
        <p:spPr bwMode="auto">
          <a:xfrm>
            <a:off x="4804122" y="5161221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 Box 5"/>
              <p:cNvSpPr txBox="1">
                <a:spLocks noChangeArrowheads="1"/>
              </p:cNvSpPr>
              <p:nvPr/>
            </p:nvSpPr>
            <p:spPr bwMode="auto">
              <a:xfrm>
                <a:off x="370721" y="5668426"/>
                <a:ext cx="8181608" cy="7694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sz="2200" i="1" dirty="0">
                    <a:latin typeface="Times New Roman" pitchFamily="18" charset="0"/>
                  </a:rPr>
                  <a:t>f  </a:t>
                </a:r>
                <a:r>
                  <a:rPr lang="en-US" sz="2200" dirty="0"/>
                  <a:t>is </a:t>
                </a:r>
                <a:r>
                  <a:rPr lang="en-US" sz="2200" b="1" dirty="0">
                    <a:solidFill>
                      <a:srgbClr val="FF6600"/>
                    </a:solidFill>
                  </a:rPr>
                  <a:t>concave down</a:t>
                </a:r>
                <a:r>
                  <a:rPr lang="en-US" sz="2200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∞,−1 </m:t>
                        </m:r>
                      </m:e>
                    </m:d>
                  </m:oMath>
                </a14:m>
                <a:r>
                  <a:rPr lang="en-US" sz="2200" dirty="0">
                    <a:latin typeface="Comic Sans MS" panose="030F0702030302020204" pitchFamily="66" charset="0"/>
                  </a:rPr>
                  <a:t> and (1, </a:t>
                </a:r>
                <a:r>
                  <a:rPr lang="en-US" sz="2200" dirty="0">
                    <a:latin typeface="Comic Sans MS" panose="030F0702030302020204" pitchFamily="66" charset="0"/>
                    <a:sym typeface="Symbol" panose="05050102010706020507" pitchFamily="18" charset="2"/>
                  </a:rPr>
                  <a:t>) </a:t>
                </a:r>
                <a:r>
                  <a:rPr lang="en-US" sz="2200" dirty="0">
                    <a:latin typeface="Comic Sans MS" panose="030F0702030302020204" pitchFamily="66" charset="0"/>
                  </a:rPr>
                  <a:t>since </a:t>
                </a:r>
                <a:r>
                  <a:rPr lang="en-US" sz="2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200" dirty="0">
                    <a:latin typeface="Comic Sans MS" panose="030F0702030302020204" pitchFamily="66" charset="0"/>
                  </a:rPr>
                  <a:t>”(</a:t>
                </a:r>
                <a:r>
                  <a:rPr lang="en-US" sz="2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200" dirty="0">
                    <a:latin typeface="Comic Sans MS" panose="030F0702030302020204" pitchFamily="66" charset="0"/>
                  </a:rPr>
                  <a:t>) 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sz="2200" dirty="0">
                    <a:latin typeface="Comic Sans MS" panose="030F0702030302020204" pitchFamily="66" charset="0"/>
                  </a:rPr>
                  <a:t> 0 and </a:t>
                </a:r>
                <a:r>
                  <a:rPr lang="en-GB" sz="2200" i="1" dirty="0">
                    <a:latin typeface="Times New Roman" pitchFamily="18" charset="0"/>
                  </a:rPr>
                  <a:t>f  </a:t>
                </a:r>
                <a:r>
                  <a:rPr lang="en-US" sz="2200" dirty="0"/>
                  <a:t>is </a:t>
                </a:r>
                <a:r>
                  <a:rPr lang="en-US" sz="2200" b="1" dirty="0">
                    <a:solidFill>
                      <a:srgbClr val="FF6600"/>
                    </a:solidFill>
                  </a:rPr>
                  <a:t>concave up</a:t>
                </a:r>
                <a:r>
                  <a:rPr lang="en-US" sz="2200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 </m:t>
                        </m:r>
                      </m:e>
                    </m:d>
                  </m:oMath>
                </a14:m>
                <a:r>
                  <a:rPr lang="en-US" sz="2200" dirty="0">
                    <a:latin typeface="Comic Sans MS" panose="030F0702030302020204" pitchFamily="66" charset="0"/>
                  </a:rPr>
                  <a:t> since </a:t>
                </a:r>
                <a:r>
                  <a:rPr lang="en-US" sz="2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2200" dirty="0">
                    <a:latin typeface="Comic Sans MS" panose="030F0702030302020204" pitchFamily="66" charset="0"/>
                  </a:rPr>
                  <a:t>”(</a:t>
                </a:r>
                <a:r>
                  <a:rPr lang="en-US" sz="2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200" dirty="0">
                    <a:latin typeface="Comic Sans MS" panose="030F0702030302020204" pitchFamily="66" charset="0"/>
                  </a:rPr>
                  <a:t>) 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sz="2200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>
          <p:sp>
            <p:nvSpPr>
              <p:cNvPr id="3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721" y="5668426"/>
                <a:ext cx="8181608" cy="769441"/>
              </a:xfrm>
              <a:prstGeom prst="rect">
                <a:avLst/>
              </a:prstGeom>
              <a:blipFill>
                <a:blip r:embed="rId8"/>
                <a:stretch>
                  <a:fillRect l="-969" t="-6349" r="-224" b="-150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6247971" y="3196614"/>
            <a:ext cx="27996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rbel" panose="020B0503020204020204" pitchFamily="34" charset="0"/>
              </a:rPr>
              <a:t>Even though f”(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dirty="0">
                <a:latin typeface="Corbel" panose="020B0503020204020204" pitchFamily="34" charset="0"/>
              </a:rPr>
              <a:t>) changes sign at 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dirty="0">
                <a:cs typeface="Times New Roman" panose="02020603050405020304" pitchFamily="18" charset="0"/>
              </a:rPr>
              <a:t> =</a:t>
            </a:r>
            <a:r>
              <a:rPr lang="en-GB" sz="1800" dirty="0">
                <a:ea typeface="Cambria Math" panose="02040503050406030204" pitchFamily="18" charset="0"/>
                <a:cs typeface="Times New Roman" panose="02020603050405020304" pitchFamily="18" charset="0"/>
              </a:rPr>
              <a:t> ±1 </a:t>
            </a:r>
            <a:r>
              <a:rPr lang="en-GB" sz="1800" dirty="0">
                <a:latin typeface="Corbel" panose="020B0503020204020204" pitchFamily="34" charset="0"/>
              </a:rPr>
              <a:t>there are not inflexion points. This is because f(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dirty="0">
                <a:latin typeface="Corbel" panose="020B0503020204020204" pitchFamily="34" charset="0"/>
              </a:rPr>
              <a:t>) is undefined at </a:t>
            </a:r>
            <a:r>
              <a:rPr lang="en-GB" sz="1800" i="1" dirty="0">
                <a:cs typeface="Times New Roman" panose="02020603050405020304" pitchFamily="18" charset="0"/>
              </a:rPr>
              <a:t>x</a:t>
            </a:r>
            <a:r>
              <a:rPr lang="en-GB" sz="1800" dirty="0">
                <a:cs typeface="Times New Roman" panose="02020603050405020304" pitchFamily="18" charset="0"/>
              </a:rPr>
              <a:t> =</a:t>
            </a:r>
            <a:r>
              <a:rPr lang="en-GB" sz="1800" dirty="0">
                <a:ea typeface="Cambria Math" panose="02040503050406030204" pitchFamily="18" charset="0"/>
                <a:cs typeface="Times New Roman" panose="02020603050405020304" pitchFamily="18" charset="0"/>
              </a:rPr>
              <a:t> ±1 </a:t>
            </a:r>
            <a:r>
              <a:rPr lang="en-GB" sz="1800" dirty="0">
                <a:cs typeface="Times New Roman" panose="02020603050405020304" pitchFamily="18" charset="0"/>
              </a:rPr>
              <a:t> </a:t>
            </a:r>
            <a:endParaRPr lang="en-GB" sz="1800" i="1" dirty="0"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57614" y="4653909"/>
            <a:ext cx="27900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latin typeface="Corbel" panose="020B0503020204020204" pitchFamily="34" charset="0"/>
              </a:rPr>
              <a:t>In this case the concavity is changing on either side of a vertical asymptote</a:t>
            </a:r>
            <a:endParaRPr lang="en-GB" sz="18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hlinkClick r:id="rId9"/>
            <a:extLst>
              <a:ext uri="{FF2B5EF4-FFF2-40B4-BE49-F238E27FC236}">
                <a16:creationId xmlns:a16="http://schemas.microsoft.com/office/drawing/2014/main" id="{00CB728E-0DED-4952-8F76-2DEE7CF2C348}"/>
              </a:ext>
            </a:extLst>
          </p:cNvPr>
          <p:cNvSpPr/>
          <p:nvPr/>
        </p:nvSpPr>
        <p:spPr>
          <a:xfrm>
            <a:off x="8057029" y="611344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latin typeface="Corbel" panose="020B0503020204020204" pitchFamily="34" charset="0"/>
            </a:endParaRPr>
          </a:p>
        </p:txBody>
      </p:sp>
      <p:sp>
        <p:nvSpPr>
          <p:cNvPr id="36" name="Rectangle 35">
            <a:hlinkClick r:id="rId9"/>
            <a:extLst>
              <a:ext uri="{FF2B5EF4-FFF2-40B4-BE49-F238E27FC236}">
                <a16:creationId xmlns:a16="http://schemas.microsoft.com/office/drawing/2014/main" id="{6997A4B3-0F99-4A4F-90D5-95DAE9D4DBC2}"/>
              </a:ext>
            </a:extLst>
          </p:cNvPr>
          <p:cNvSpPr/>
          <p:nvPr/>
        </p:nvSpPr>
        <p:spPr>
          <a:xfrm>
            <a:off x="829304" y="6541196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96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" grpId="0"/>
      <p:bldP spid="27" grpId="0"/>
      <p:bldP spid="28" grpId="0"/>
      <p:bldP spid="3" grpId="0"/>
      <p:bldP spid="44" grpId="0"/>
      <p:bldP spid="45" grpId="0"/>
      <p:bldP spid="46" grpId="0"/>
      <p:bldP spid="47" grpId="0"/>
      <p:bldP spid="48" grpId="0"/>
      <p:bldP spid="57" grpId="0"/>
      <p:bldP spid="58" grpId="0" animBg="1"/>
      <p:bldP spid="59" grpId="0"/>
      <p:bldP spid="60" grpId="0" animBg="1"/>
      <p:bldP spid="6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5"/>
              <p:cNvSpPr txBox="1">
                <a:spLocks noChangeArrowheads="1"/>
              </p:cNvSpPr>
              <p:nvPr/>
            </p:nvSpPr>
            <p:spPr bwMode="auto">
              <a:xfrm>
                <a:off x="482061" y="653039"/>
                <a:ext cx="7908904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US" dirty="0"/>
                  <a:t>Use the second derivative to find the intervals where the function </a:t>
                </a:r>
                <a:r>
                  <a:rPr lang="en-GB" i="1" dirty="0">
                    <a:latin typeface="Times New Roman" pitchFamily="18" charset="0"/>
                  </a:rPr>
                  <a:t>f</a:t>
                </a:r>
                <a:r>
                  <a:rPr lang="en-GB" dirty="0">
                    <a:latin typeface="Times New Roman" pitchFamily="18" charset="0"/>
                  </a:rPr>
                  <a:t>(</a:t>
                </a:r>
                <a:r>
                  <a:rPr lang="en-GB" i="1" dirty="0">
                    <a:latin typeface="Times New Roman" pitchFamily="18" charset="0"/>
                  </a:rPr>
                  <a:t>x</a:t>
                </a:r>
                <a:r>
                  <a:rPr lang="en-GB" dirty="0">
                    <a:latin typeface="Times New Roman" pitchFamily="18" charset="0"/>
                  </a:rPr>
                  <a:t>)</a:t>
                </a:r>
                <a:r>
                  <a:rPr lang="en-GB" dirty="0"/>
                  <a:t> = </a:t>
                </a: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GB" baseline="30000" dirty="0"/>
                  <a:t>3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dirty="0"/>
                  <a:t> </a:t>
                </a:r>
                <a:r>
                  <a:rPr lang="en-US" dirty="0"/>
                  <a:t>is concave up and concave down. Find the inflexion points.</a:t>
                </a:r>
                <a:endParaRPr lang="en-US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4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061" y="653039"/>
                <a:ext cx="7908904" cy="1200329"/>
              </a:xfrm>
              <a:prstGeom prst="rect">
                <a:avLst/>
              </a:prstGeom>
              <a:blipFill>
                <a:blip r:embed="rId2"/>
                <a:stretch>
                  <a:fillRect l="-1157" t="-3553" r="-463" b="-1066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5"/>
              <p:cNvSpPr txBox="1">
                <a:spLocks noChangeArrowheads="1"/>
              </p:cNvSpPr>
              <p:nvPr/>
            </p:nvSpPr>
            <p:spPr bwMode="auto">
              <a:xfrm>
                <a:off x="482061" y="4002913"/>
                <a:ext cx="657764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/>
                  <a:t>is </a:t>
                </a:r>
                <a:r>
                  <a:rPr lang="en-US" b="1" dirty="0">
                    <a:solidFill>
                      <a:srgbClr val="FF6600"/>
                    </a:solidFill>
                  </a:rPr>
                  <a:t>concave down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∞,0 </m:t>
                        </m:r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>
          <p:sp>
            <p:nvSpPr>
              <p:cNvPr id="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061" y="4002913"/>
                <a:ext cx="6577646" cy="461665"/>
              </a:xfrm>
              <a:prstGeom prst="rect">
                <a:avLst/>
              </a:prstGeom>
              <a:blipFill>
                <a:blip r:embed="rId3"/>
                <a:stretch>
                  <a:fillRect l="-1390" t="-10667" r="-278" b="-32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70721" y="100210"/>
            <a:ext cx="2007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Concavity</a:t>
            </a:r>
            <a:endParaRPr lang="en-GB" sz="3200" dirty="0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321388" y="2645591"/>
            <a:ext cx="9749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6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0</a:t>
            </a:r>
            <a:endParaRPr lang="en-GB" sz="2400" dirty="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034487" y="1726863"/>
            <a:ext cx="14488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f’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3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baseline="30000" dirty="0"/>
              <a:t>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7836" y="1819727"/>
            <a:ext cx="31130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</a:rPr>
              <a:t>Find the second derivative of 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</a:t>
            </a:r>
            <a:endParaRPr lang="en-GB" sz="20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1478" y="2765160"/>
            <a:ext cx="3113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</a:rPr>
              <a:t>Find where 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f”</a:t>
            </a:r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(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x</a:t>
            </a:r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)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</a:rPr>
              <a:t>=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096715" y="2192704"/>
            <a:ext cx="13244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f”</a:t>
            </a:r>
            <a:r>
              <a:rPr lang="en-GB" sz="2400" dirty="0">
                <a:latin typeface="Times New Roman" pitchFamily="18" charset="0"/>
              </a:rPr>
              <a:t>(</a:t>
            </a:r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>
                <a:latin typeface="Times New Roman" pitchFamily="18" charset="0"/>
              </a:rPr>
              <a:t>)</a:t>
            </a:r>
            <a:r>
              <a:rPr lang="en-GB" sz="2400" dirty="0"/>
              <a:t> </a:t>
            </a:r>
            <a:r>
              <a:rPr lang="en-GB" sz="2400" dirty="0">
                <a:latin typeface="Comic Sans MS" panose="030F0702030302020204" pitchFamily="66" charset="0"/>
              </a:rPr>
              <a:t>=6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dirty="0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490114" y="3071307"/>
            <a:ext cx="7873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latin typeface="Times New Roman" pitchFamily="18" charset="0"/>
              </a:rPr>
              <a:t>x</a:t>
            </a:r>
            <a:r>
              <a:rPr lang="en-GB" sz="2400" dirty="0"/>
              <a:t> = </a:t>
            </a:r>
            <a:r>
              <a:rPr lang="en-GB" sz="2400" dirty="0">
                <a:latin typeface="Comic Sans MS" panose="030F0702030302020204" pitchFamily="66" charset="0"/>
              </a:rPr>
              <a:t>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7836" y="3437691"/>
            <a:ext cx="3113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3300"/>
                </a:solidFill>
                <a:latin typeface="Corbel" panose="020B0503020204020204" pitchFamily="34" charset="0"/>
              </a:rPr>
              <a:t>Make a sign diagram for </a:t>
            </a:r>
            <a:r>
              <a:rPr lang="en-GB" sz="2000" i="1" dirty="0">
                <a:solidFill>
                  <a:srgbClr val="FF3300"/>
                </a:solidFill>
                <a:latin typeface="Corbel" panose="020B0503020204020204" pitchFamily="34" charset="0"/>
                <a:cs typeface="Times New Roman" panose="02020603050405020304" pitchFamily="18" charset="0"/>
              </a:rPr>
              <a:t>f”</a:t>
            </a:r>
            <a:endParaRPr lang="en-GB" sz="2000" i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299366" y="3796613"/>
            <a:ext cx="2468880" cy="340037"/>
            <a:chOff x="5157678" y="4483330"/>
            <a:chExt cx="2468880" cy="340037"/>
          </a:xfrm>
        </p:grpSpPr>
        <p:sp>
          <p:nvSpPr>
            <p:cNvPr id="31" name="Line 605"/>
            <p:cNvSpPr>
              <a:spLocks noChangeShapeType="1"/>
            </p:cNvSpPr>
            <p:nvPr/>
          </p:nvSpPr>
          <p:spPr bwMode="auto">
            <a:xfrm>
              <a:off x="5157678" y="4486215"/>
              <a:ext cx="24688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 Box 630"/>
                <p:cNvSpPr txBox="1">
                  <a:spLocks noChangeArrowheads="1"/>
                </p:cNvSpPr>
                <p:nvPr/>
              </p:nvSpPr>
              <p:spPr bwMode="auto">
                <a:xfrm>
                  <a:off x="6125589" y="4577146"/>
                  <a:ext cx="368300" cy="24622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GB" sz="10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2" name="Text Box 6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25589" y="4577146"/>
                  <a:ext cx="368300" cy="246221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3" name="Straight Connector 32"/>
            <p:cNvCxnSpPr/>
            <p:nvPr/>
          </p:nvCxnSpPr>
          <p:spPr>
            <a:xfrm>
              <a:off x="6294609" y="4483330"/>
              <a:ext cx="0" cy="9144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Connector 33"/>
          <p:cNvCxnSpPr/>
          <p:nvPr/>
        </p:nvCxnSpPr>
        <p:spPr>
          <a:xfrm>
            <a:off x="5451427" y="3602818"/>
            <a:ext cx="0" cy="18288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613"/>
          <p:cNvSpPr txBox="1">
            <a:spLocks noChangeArrowheads="1"/>
          </p:cNvSpPr>
          <p:nvPr/>
        </p:nvSpPr>
        <p:spPr bwMode="auto">
          <a:xfrm>
            <a:off x="5772351" y="3402763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+</a:t>
            </a:r>
          </a:p>
        </p:txBody>
      </p:sp>
      <p:sp>
        <p:nvSpPr>
          <p:cNvPr id="36" name="Text Box 613"/>
          <p:cNvSpPr txBox="1">
            <a:spLocks noChangeArrowheads="1"/>
          </p:cNvSpPr>
          <p:nvPr/>
        </p:nvSpPr>
        <p:spPr bwMode="auto">
          <a:xfrm>
            <a:off x="4837686" y="3437691"/>
            <a:ext cx="292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-</a:t>
            </a:r>
          </a:p>
        </p:txBody>
      </p:sp>
      <p:sp>
        <p:nvSpPr>
          <p:cNvPr id="37" name="Oval 36"/>
          <p:cNvSpPr/>
          <p:nvPr/>
        </p:nvSpPr>
        <p:spPr>
          <a:xfrm>
            <a:off x="5392059" y="3754960"/>
            <a:ext cx="91440" cy="100584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 Box 5"/>
              <p:cNvSpPr txBox="1">
                <a:spLocks noChangeArrowheads="1"/>
              </p:cNvSpPr>
              <p:nvPr/>
            </p:nvSpPr>
            <p:spPr bwMode="auto">
              <a:xfrm>
                <a:off x="482061" y="4594547"/>
                <a:ext cx="657764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latin typeface="Times New Roman" pitchFamily="18" charset="0"/>
                  </a:rPr>
                  <a:t>f  </a:t>
                </a:r>
                <a:r>
                  <a:rPr lang="en-US" dirty="0"/>
                  <a:t>is </a:t>
                </a:r>
                <a:r>
                  <a:rPr lang="en-US" b="1" dirty="0">
                    <a:solidFill>
                      <a:srgbClr val="FF6600"/>
                    </a:solidFill>
                  </a:rPr>
                  <a:t>concave up</a:t>
                </a:r>
                <a:r>
                  <a:rPr lang="en-US" dirty="0"/>
                  <a:t> 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e>
                    </m:d>
                  </m:oMath>
                </a14:m>
                <a:r>
                  <a:rPr lang="en-US" dirty="0">
                    <a:latin typeface="Comic Sans MS" panose="030F0702030302020204" pitchFamily="66" charset="0"/>
                  </a:rPr>
                  <a:t> since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Comic Sans MS" panose="030F0702030302020204" pitchFamily="66" charset="0"/>
                  </a:rPr>
                  <a:t>”(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dirty="0">
                    <a:latin typeface="Comic Sans MS" panose="030F0702030302020204" pitchFamily="66" charset="0"/>
                  </a:rPr>
                  <a:t>) 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&gt;</a:t>
                </a:r>
                <a:r>
                  <a:rPr lang="en-US" dirty="0">
                    <a:latin typeface="Comic Sans MS" panose="030F0702030302020204" pitchFamily="66" charset="0"/>
                  </a:rPr>
                  <a:t> 0</a:t>
                </a:r>
              </a:p>
            </p:txBody>
          </p:sp>
        </mc:Choice>
        <mc:Fallback>
          <p:sp>
            <p:nvSpPr>
              <p:cNvPr id="43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2061" y="4594547"/>
                <a:ext cx="6577646" cy="461665"/>
              </a:xfrm>
              <a:prstGeom prst="rect">
                <a:avLst/>
              </a:prstGeom>
              <a:blipFill>
                <a:blip r:embed="rId5"/>
                <a:stretch>
                  <a:fillRect l="-1390" t="-10667" b="-32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370720" y="4982930"/>
            <a:ext cx="83967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Since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dirty="0">
                <a:latin typeface="Comic Sans MS" panose="030F0702030302020204" pitchFamily="66" charset="0"/>
              </a:rPr>
              <a:t>”(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omic Sans MS" panose="030F0702030302020204" pitchFamily="66" charset="0"/>
              </a:rPr>
              <a:t>) </a:t>
            </a:r>
            <a:r>
              <a:rPr lang="en-US" dirty="0"/>
              <a:t>changes the sign at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GB" i="1" dirty="0">
                <a:latin typeface="Times New Roman" pitchFamily="18" charset="0"/>
              </a:rPr>
              <a:t>x = </a:t>
            </a:r>
            <a:r>
              <a:rPr lang="en-GB" dirty="0">
                <a:latin typeface="Times New Roman" pitchFamily="18" charset="0"/>
              </a:rPr>
              <a:t>0 </a:t>
            </a:r>
            <a:r>
              <a:rPr lang="en-US" dirty="0"/>
              <a:t>there is an inflexion point there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1715801" y="5802389"/>
            <a:ext cx="12121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i="1" dirty="0">
                <a:cs typeface="Times New Roman" panose="02020603050405020304" pitchFamily="18" charset="0"/>
              </a:rPr>
              <a:t>f</a:t>
            </a:r>
            <a:r>
              <a:rPr lang="en-GB" sz="2400" dirty="0">
                <a:cs typeface="Times New Roman" panose="02020603050405020304" pitchFamily="18" charset="0"/>
              </a:rPr>
              <a:t>(0) = 0</a:t>
            </a:r>
            <a:r>
              <a:rPr lang="en-GB" sz="2400" baseline="30000" dirty="0"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2875093" y="5771337"/>
            <a:ext cx="6655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88006" y="5771902"/>
            <a:ext cx="31130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So, the inflexion point is</a:t>
            </a: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6375484" y="5737257"/>
            <a:ext cx="8515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cs typeface="Times New Roman" panose="02020603050405020304" pitchFamily="18" charset="0"/>
              </a:rPr>
              <a:t>(0, 0)</a:t>
            </a:r>
          </a:p>
        </p:txBody>
      </p:sp>
      <p:sp>
        <p:nvSpPr>
          <p:cNvPr id="26" name="Rectangle 25">
            <a:hlinkClick r:id="rId6"/>
            <a:extLst>
              <a:ext uri="{FF2B5EF4-FFF2-40B4-BE49-F238E27FC236}">
                <a16:creationId xmlns:a16="http://schemas.microsoft.com/office/drawing/2014/main" id="{5E22C777-0ED6-4463-9CA8-715FC0DC04B7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6"/>
            <a:extLst>
              <a:ext uri="{FF2B5EF4-FFF2-40B4-BE49-F238E27FC236}">
                <a16:creationId xmlns:a16="http://schemas.microsoft.com/office/drawing/2014/main" id="{77E7FA20-2605-4BBE-B20F-456AFAB42BEC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8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35" grpId="0"/>
      <p:bldP spid="36" grpId="0"/>
      <p:bldP spid="37" grpId="0" animBg="1"/>
      <p:bldP spid="43" grpId="0"/>
      <p:bldP spid="27" grpId="0"/>
      <p:bldP spid="28" grpId="0"/>
      <p:bldP spid="29" grpId="0"/>
      <p:bldP spid="44" grpId="0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2818</TotalTime>
  <Words>1514</Words>
  <Application>Microsoft Office PowerPoint</Application>
  <PresentationFormat>On-screen Show (4:3)</PresentationFormat>
  <Paragraphs>246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Comic Sans MS</vt:lpstr>
      <vt:lpstr>Corbel</vt:lpstr>
      <vt:lpstr>Times New Roman</vt:lpstr>
      <vt:lpstr>Wingdings 2</vt:lpstr>
      <vt:lpstr>Theme1</vt:lpstr>
      <vt:lpstr>Second derivative test for maximum and minimum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86</cp:revision>
  <dcterms:created xsi:type="dcterms:W3CDTF">2015-11-17T06:51:08Z</dcterms:created>
  <dcterms:modified xsi:type="dcterms:W3CDTF">2020-07-09T08:05:54Z</dcterms:modified>
</cp:coreProperties>
</file>