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57" r:id="rId3"/>
    <p:sldId id="261" r:id="rId4"/>
    <p:sldId id="259" r:id="rId5"/>
    <p:sldId id="258" r:id="rId6"/>
    <p:sldId id="262" r:id="rId7"/>
    <p:sldId id="298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0066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48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C945B6-E1C8-47CC-B3C6-B2E01B5A08FB}" type="datetimeFigureOut">
              <a:rPr lang="en-GB" smtClean="0"/>
              <a:t>09/07/2020</a:t>
            </a:fld>
            <a:endParaRPr lang="en-GB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B51186-2F17-4AE4-A619-E931B1E5BF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81154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CC0296-6937-4BDC-B02D-CEDB947991BA}" type="slidenum">
              <a:rPr lang="en-GB"/>
              <a:pPr/>
              <a:t>2</a:t>
            </a:fld>
            <a:endParaRPr lang="en-GB"/>
          </a:p>
        </p:txBody>
      </p:sp>
      <p:sp>
        <p:nvSpPr>
          <p:cNvPr id="989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918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1534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CC0296-6937-4BDC-B02D-CEDB947991BA}" type="slidenum">
              <a:rPr lang="en-GB"/>
              <a:pPr/>
              <a:t>3</a:t>
            </a:fld>
            <a:endParaRPr lang="en-GB"/>
          </a:p>
        </p:txBody>
      </p:sp>
      <p:sp>
        <p:nvSpPr>
          <p:cNvPr id="989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918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1926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CC0296-6937-4BDC-B02D-CEDB947991BA}" type="slidenum">
              <a:rPr lang="en-GB"/>
              <a:pPr/>
              <a:t>4</a:t>
            </a:fld>
            <a:endParaRPr lang="en-GB"/>
          </a:p>
        </p:txBody>
      </p:sp>
      <p:sp>
        <p:nvSpPr>
          <p:cNvPr id="989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918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5078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CC0296-6937-4BDC-B02D-CEDB947991BA}" type="slidenum">
              <a:rPr lang="en-GB"/>
              <a:pPr/>
              <a:t>5</a:t>
            </a:fld>
            <a:endParaRPr lang="en-GB"/>
          </a:p>
        </p:txBody>
      </p:sp>
      <p:sp>
        <p:nvSpPr>
          <p:cNvPr id="989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918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1260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CC0296-6937-4BDC-B02D-CEDB947991BA}" type="slidenum">
              <a:rPr lang="en-GB"/>
              <a:pPr/>
              <a:t>6</a:t>
            </a:fld>
            <a:endParaRPr lang="en-GB"/>
          </a:p>
        </p:txBody>
      </p:sp>
      <p:sp>
        <p:nvSpPr>
          <p:cNvPr id="989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918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7406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47C9B81F-C347-4BEF-BFDF-29C42F48304A}" type="datetimeFigureOut">
              <a:rPr lang="en-US" smtClean="0"/>
              <a:pPr/>
              <a:t>7/9/2020</a:t>
            </a:fld>
            <a:endParaRPr lang="en-U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9483048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7/9/2020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171091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7/9/2020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392310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7/9/2020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172665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47C9B81F-C347-4BEF-BFDF-29C42F48304A}" type="datetimeFigureOut">
              <a:rPr lang="en-US" smtClean="0"/>
              <a:pPr/>
              <a:t>7/9/2020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0200366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7/9/2020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227258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7/9/2020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588434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7/9/2020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643671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7/9/2020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22606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7/9/2020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803281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7/9/2020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641588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7/9/2020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452847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thssupport.org/" TargetMode="External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7.bin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4.bin"/><Relationship Id="rId12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11" Type="http://schemas.openxmlformats.org/officeDocument/2006/relationships/image" Target="../media/image6.png"/><Relationship Id="rId5" Type="http://schemas.openxmlformats.org/officeDocument/2006/relationships/oleObject" Target="../embeddings/oleObject3.bin"/><Relationship Id="rId15" Type="http://schemas.openxmlformats.org/officeDocument/2006/relationships/hyperlink" Target="http://www.mathssupport.org/" TargetMode="External"/><Relationship Id="rId10" Type="http://schemas.openxmlformats.org/officeDocument/2006/relationships/oleObject" Target="../embeddings/oleObject6.bin"/><Relationship Id="rId4" Type="http://schemas.openxmlformats.org/officeDocument/2006/relationships/image" Target="../media/image5.png"/><Relationship Id="rId9" Type="http://schemas.openxmlformats.org/officeDocument/2006/relationships/oleObject" Target="../embeddings/oleObject5.bin"/><Relationship Id="rId14" Type="http://schemas.openxmlformats.org/officeDocument/2006/relationships/oleObject" Target="../embeddings/oleObject8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thssupport.org/" TargetMode="External"/><Relationship Id="rId3" Type="http://schemas.openxmlformats.org/officeDocument/2006/relationships/image" Target="../media/image8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23.png"/><Relationship Id="rId18" Type="http://schemas.openxmlformats.org/officeDocument/2006/relationships/image" Target="../media/image28.png"/><Relationship Id="rId26" Type="http://schemas.openxmlformats.org/officeDocument/2006/relationships/image" Target="../media/image36.png"/><Relationship Id="rId3" Type="http://schemas.openxmlformats.org/officeDocument/2006/relationships/image" Target="../media/image12.png"/><Relationship Id="rId21" Type="http://schemas.openxmlformats.org/officeDocument/2006/relationships/image" Target="../media/image31.png"/><Relationship Id="rId7" Type="http://schemas.openxmlformats.org/officeDocument/2006/relationships/image" Target="../media/image17.png"/><Relationship Id="rId12" Type="http://schemas.openxmlformats.org/officeDocument/2006/relationships/image" Target="../media/image22.png"/><Relationship Id="rId17" Type="http://schemas.openxmlformats.org/officeDocument/2006/relationships/image" Target="../media/image27.png"/><Relationship Id="rId25" Type="http://schemas.openxmlformats.org/officeDocument/2006/relationships/image" Target="../media/image35.pn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26.png"/><Relationship Id="rId20" Type="http://schemas.openxmlformats.org/officeDocument/2006/relationships/image" Target="../media/image30.png"/><Relationship Id="rId29" Type="http://schemas.openxmlformats.org/officeDocument/2006/relationships/image" Target="../media/image3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11" Type="http://schemas.openxmlformats.org/officeDocument/2006/relationships/image" Target="../media/image21.png"/><Relationship Id="rId24" Type="http://schemas.openxmlformats.org/officeDocument/2006/relationships/image" Target="../media/image34.png"/><Relationship Id="rId32" Type="http://schemas.openxmlformats.org/officeDocument/2006/relationships/hyperlink" Target="http://www.mathssupport.org/" TargetMode="External"/><Relationship Id="rId5" Type="http://schemas.openxmlformats.org/officeDocument/2006/relationships/image" Target="../media/image14.png"/><Relationship Id="rId15" Type="http://schemas.openxmlformats.org/officeDocument/2006/relationships/image" Target="../media/image25.png"/><Relationship Id="rId23" Type="http://schemas.openxmlformats.org/officeDocument/2006/relationships/image" Target="../media/image33.png"/><Relationship Id="rId28" Type="http://schemas.openxmlformats.org/officeDocument/2006/relationships/image" Target="../media/image38.png"/><Relationship Id="rId10" Type="http://schemas.openxmlformats.org/officeDocument/2006/relationships/image" Target="../media/image20.png"/><Relationship Id="rId19" Type="http://schemas.openxmlformats.org/officeDocument/2006/relationships/image" Target="../media/image29.png"/><Relationship Id="rId31" Type="http://schemas.openxmlformats.org/officeDocument/2006/relationships/image" Target="../media/image41.png"/><Relationship Id="rId4" Type="http://schemas.openxmlformats.org/officeDocument/2006/relationships/image" Target="../media/image13.png"/><Relationship Id="rId9" Type="http://schemas.openxmlformats.org/officeDocument/2006/relationships/image" Target="../media/image19.png"/><Relationship Id="rId14" Type="http://schemas.openxmlformats.org/officeDocument/2006/relationships/image" Target="../media/image24.png"/><Relationship Id="rId22" Type="http://schemas.openxmlformats.org/officeDocument/2006/relationships/image" Target="../media/image32.png"/><Relationship Id="rId27" Type="http://schemas.openxmlformats.org/officeDocument/2006/relationships/image" Target="../media/image37.png"/><Relationship Id="rId30" Type="http://schemas.openxmlformats.org/officeDocument/2006/relationships/image" Target="../media/image4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13" Type="http://schemas.openxmlformats.org/officeDocument/2006/relationships/image" Target="../media/image51.png"/><Relationship Id="rId18" Type="http://schemas.openxmlformats.org/officeDocument/2006/relationships/image" Target="../media/image56.png"/><Relationship Id="rId26" Type="http://schemas.openxmlformats.org/officeDocument/2006/relationships/image" Target="../media/image64.png"/><Relationship Id="rId3" Type="http://schemas.openxmlformats.org/officeDocument/2006/relationships/image" Target="../media/image12.png"/><Relationship Id="rId21" Type="http://schemas.openxmlformats.org/officeDocument/2006/relationships/image" Target="../media/image59.png"/><Relationship Id="rId7" Type="http://schemas.openxmlformats.org/officeDocument/2006/relationships/image" Target="../media/image45.png"/><Relationship Id="rId12" Type="http://schemas.openxmlformats.org/officeDocument/2006/relationships/image" Target="../media/image50.png"/><Relationship Id="rId17" Type="http://schemas.openxmlformats.org/officeDocument/2006/relationships/image" Target="../media/image55.png"/><Relationship Id="rId25" Type="http://schemas.openxmlformats.org/officeDocument/2006/relationships/image" Target="../media/image63.png"/><Relationship Id="rId3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54.png"/><Relationship Id="rId20" Type="http://schemas.openxmlformats.org/officeDocument/2006/relationships/image" Target="../media/image58.png"/><Relationship Id="rId29" Type="http://schemas.openxmlformats.org/officeDocument/2006/relationships/image" Target="../media/image6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4.png"/><Relationship Id="rId11" Type="http://schemas.openxmlformats.org/officeDocument/2006/relationships/image" Target="../media/image49.png"/><Relationship Id="rId24" Type="http://schemas.openxmlformats.org/officeDocument/2006/relationships/image" Target="../media/image62.png"/><Relationship Id="rId32" Type="http://schemas.openxmlformats.org/officeDocument/2006/relationships/image" Target="../media/image70.png"/><Relationship Id="rId5" Type="http://schemas.openxmlformats.org/officeDocument/2006/relationships/image" Target="../media/image43.png"/><Relationship Id="rId15" Type="http://schemas.openxmlformats.org/officeDocument/2006/relationships/image" Target="../media/image53.png"/><Relationship Id="rId23" Type="http://schemas.openxmlformats.org/officeDocument/2006/relationships/image" Target="../media/image61.png"/><Relationship Id="rId28" Type="http://schemas.openxmlformats.org/officeDocument/2006/relationships/image" Target="../media/image66.png"/><Relationship Id="rId10" Type="http://schemas.openxmlformats.org/officeDocument/2006/relationships/image" Target="../media/image48.png"/><Relationship Id="rId19" Type="http://schemas.openxmlformats.org/officeDocument/2006/relationships/image" Target="../media/image57.png"/><Relationship Id="rId31" Type="http://schemas.openxmlformats.org/officeDocument/2006/relationships/image" Target="../media/image69.png"/><Relationship Id="rId4" Type="http://schemas.openxmlformats.org/officeDocument/2006/relationships/image" Target="../media/image42.png"/><Relationship Id="rId9" Type="http://schemas.openxmlformats.org/officeDocument/2006/relationships/image" Target="../media/image47.png"/><Relationship Id="rId14" Type="http://schemas.openxmlformats.org/officeDocument/2006/relationships/image" Target="../media/image52.png"/><Relationship Id="rId22" Type="http://schemas.openxmlformats.org/officeDocument/2006/relationships/image" Target="../media/image60.png"/><Relationship Id="rId27" Type="http://schemas.openxmlformats.org/officeDocument/2006/relationships/image" Target="../media/image65.png"/><Relationship Id="rId30" Type="http://schemas.openxmlformats.org/officeDocument/2006/relationships/image" Target="../media/image6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630238" indent="-630238"/>
            <a:r>
              <a:rPr lang="en-US" dirty="0"/>
              <a:t>LO: To find the second derivative of </a:t>
            </a:r>
            <a:r>
              <a:rPr lang="en-US"/>
              <a:t>a function.</a:t>
            </a:r>
            <a:endParaRPr lang="en-GB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800" dirty="0"/>
              <a:t>Second derivative</a:t>
            </a:r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F43A189D-01D2-4B8C-B77F-4A435FD1E766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D1116187-510C-4A1C-A090-7C1F3B3552DA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2C5CE2-51E8-47EC-AC39-4BAF18BF5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8B461-AFBE-4C00-B4FE-1B27C1B3A871}" type="datetime3">
              <a:rPr lang="en-US" smtClean="0"/>
              <a:t>9 July 2020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81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229600" cy="549275"/>
          </a:xfrm>
        </p:spPr>
        <p:txBody>
          <a:bodyPr>
            <a:normAutofit fontScale="90000"/>
          </a:bodyPr>
          <a:lstStyle/>
          <a:p>
            <a:r>
              <a:rPr lang="en-GB" sz="2800" dirty="0"/>
              <a:t>Second order derivatives</a:t>
            </a:r>
          </a:p>
        </p:txBody>
      </p:sp>
      <p:sp>
        <p:nvSpPr>
          <p:cNvPr id="988163" name="Text Box 3"/>
          <p:cNvSpPr txBox="1">
            <a:spLocks noChangeArrowheads="1"/>
          </p:cNvSpPr>
          <p:nvPr/>
        </p:nvSpPr>
        <p:spPr bwMode="auto">
          <a:xfrm>
            <a:off x="250825" y="836712"/>
            <a:ext cx="86423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If</a:t>
            </a:r>
            <a:r>
              <a:rPr lang="en-GB" sz="2400" dirty="0"/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/>
              <a:t> </a:t>
            </a:r>
            <a:r>
              <a:rPr lang="en-GB" sz="2400" dirty="0">
                <a:latin typeface="+mn-lt"/>
              </a:rPr>
              <a:t>is a differentiable function, then </a:t>
            </a:r>
            <a:r>
              <a:rPr lang="en-GB" sz="2400" i="1" dirty="0">
                <a:latin typeface="Times New Roman" pitchFamily="18" charset="0"/>
              </a:rPr>
              <a:t>f </a:t>
            </a:r>
            <a:r>
              <a:rPr lang="en-GB" sz="2400" i="1" dirty="0">
                <a:latin typeface="Times New Roman" pitchFamily="18" charset="0"/>
                <a:cs typeface="Times New Roman" pitchFamily="18" charset="0"/>
              </a:rPr>
              <a:t>′</a:t>
            </a:r>
            <a:r>
              <a:rPr lang="en-GB" sz="2400" dirty="0"/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) </a:t>
            </a:r>
            <a:r>
              <a:rPr lang="en-GB" sz="2400" dirty="0">
                <a:latin typeface="+mn-lt"/>
              </a:rPr>
              <a:t>is the first derivative of </a:t>
            </a:r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dirty="0"/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). </a:t>
            </a:r>
            <a:endParaRPr lang="en-GB" sz="2400" dirty="0">
              <a:solidFill>
                <a:schemeClr val="tx1"/>
              </a:solidFill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691606" y="1412776"/>
            <a:ext cx="1770063" cy="736600"/>
            <a:chOff x="780" y="935"/>
            <a:chExt cx="1115" cy="464"/>
          </a:xfrm>
        </p:grpSpPr>
        <p:graphicFrame>
          <p:nvGraphicFramePr>
            <p:cNvPr id="988165" name="Object 5"/>
            <p:cNvGraphicFramePr>
              <a:graphicFrameLocks noChangeAspect="1"/>
            </p:cNvGraphicFramePr>
            <p:nvPr/>
          </p:nvGraphicFramePr>
          <p:xfrm>
            <a:off x="1655" y="935"/>
            <a:ext cx="240" cy="4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4" name="Equation" r:id="rId4" imgW="380880" imgH="736560" progId="Equation.DSMT4">
                    <p:embed/>
                  </p:oleObj>
                </mc:Choice>
                <mc:Fallback>
                  <p:oleObj name="Equation" r:id="rId4" imgW="380880" imgH="736560" progId="Equation.DSMT4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55" y="935"/>
                          <a:ext cx="240" cy="46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88166" name="Text Box 6"/>
            <p:cNvSpPr txBox="1">
              <a:spLocks noChangeArrowheads="1"/>
            </p:cNvSpPr>
            <p:nvPr/>
          </p:nvSpPr>
          <p:spPr bwMode="auto">
            <a:xfrm>
              <a:off x="1268" y="1034"/>
              <a:ext cx="311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400" dirty="0"/>
                <a:t>or</a:t>
              </a:r>
            </a:p>
          </p:txBody>
        </p:sp>
        <p:sp>
          <p:nvSpPr>
            <p:cNvPr id="988167" name="Rectangle 7"/>
            <p:cNvSpPr>
              <a:spLocks noChangeArrowheads="1"/>
            </p:cNvSpPr>
            <p:nvPr/>
          </p:nvSpPr>
          <p:spPr bwMode="auto">
            <a:xfrm>
              <a:off x="780" y="1021"/>
              <a:ext cx="48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400" i="1" dirty="0">
                  <a:latin typeface="Times New Roman" pitchFamily="18" charset="0"/>
                </a:rPr>
                <a:t>f </a:t>
              </a:r>
              <a:r>
                <a:rPr lang="en-GB" sz="2400" i="1" dirty="0">
                  <a:latin typeface="Times New Roman" pitchFamily="18" charset="0"/>
                  <a:cs typeface="Times New Roman" pitchFamily="18" charset="0"/>
                </a:rPr>
                <a:t>′</a:t>
              </a:r>
              <a:r>
                <a:rPr lang="en-GB" sz="2400" dirty="0"/>
                <a:t>(</a:t>
              </a:r>
              <a:r>
                <a:rPr lang="en-GB" sz="2400" i="1" dirty="0">
                  <a:latin typeface="Times New Roman" pitchFamily="18" charset="0"/>
                </a:rPr>
                <a:t>x</a:t>
              </a:r>
              <a:r>
                <a:rPr lang="en-GB" sz="2400" dirty="0"/>
                <a:t>)</a:t>
              </a:r>
            </a:p>
          </p:txBody>
        </p:sp>
      </p:grpSp>
      <p:sp>
        <p:nvSpPr>
          <p:cNvPr id="988168" name="Text Box 8"/>
          <p:cNvSpPr txBox="1">
            <a:spLocks noChangeArrowheads="1"/>
          </p:cNvSpPr>
          <p:nvPr/>
        </p:nvSpPr>
        <p:spPr bwMode="auto">
          <a:xfrm>
            <a:off x="250825" y="3318083"/>
            <a:ext cx="86423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Differentiating the function a second time give us the </a:t>
            </a:r>
            <a:r>
              <a:rPr lang="en-GB" sz="2400" b="1" dirty="0">
                <a:solidFill>
                  <a:srgbClr val="FF6600"/>
                </a:solidFill>
                <a:latin typeface="+mn-lt"/>
              </a:rPr>
              <a:t>second order derivative</a:t>
            </a:r>
            <a:r>
              <a:rPr lang="en-GB" sz="2400" dirty="0">
                <a:latin typeface="+mn-lt"/>
              </a:rPr>
              <a:t>. This can be written as</a:t>
            </a:r>
            <a:endParaRPr lang="en-GB" sz="2400" dirty="0">
              <a:solidFill>
                <a:schemeClr val="tx1"/>
              </a:solidFill>
              <a:latin typeface="+mn-lt"/>
            </a:endParaRPr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2691606" y="4126691"/>
            <a:ext cx="2144713" cy="774700"/>
            <a:chOff x="1145" y="1979"/>
            <a:chExt cx="1351" cy="488"/>
          </a:xfrm>
        </p:grpSpPr>
        <p:graphicFrame>
          <p:nvGraphicFramePr>
            <p:cNvPr id="988170" name="Object 10"/>
            <p:cNvGraphicFramePr>
              <a:graphicFrameLocks noChangeAspect="1"/>
            </p:cNvGraphicFramePr>
            <p:nvPr/>
          </p:nvGraphicFramePr>
          <p:xfrm>
            <a:off x="2144" y="1979"/>
            <a:ext cx="352" cy="4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5" name="Equation" r:id="rId6" imgW="558720" imgH="774360" progId="Equation.DSMT4">
                    <p:embed/>
                  </p:oleObj>
                </mc:Choice>
                <mc:Fallback>
                  <p:oleObj name="Equation" r:id="rId6" imgW="558720" imgH="774360" progId="Equation.DSMT4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44" y="1979"/>
                          <a:ext cx="352" cy="4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88171" name="Text Box 11"/>
            <p:cNvSpPr txBox="1">
              <a:spLocks noChangeArrowheads="1"/>
            </p:cNvSpPr>
            <p:nvPr/>
          </p:nvSpPr>
          <p:spPr bwMode="auto">
            <a:xfrm>
              <a:off x="1754" y="2106"/>
              <a:ext cx="311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400" dirty="0"/>
                <a:t>or</a:t>
              </a:r>
            </a:p>
          </p:txBody>
        </p:sp>
        <p:sp>
          <p:nvSpPr>
            <p:cNvPr id="988172" name="Rectangle 12"/>
            <p:cNvSpPr>
              <a:spLocks noChangeArrowheads="1"/>
            </p:cNvSpPr>
            <p:nvPr/>
          </p:nvSpPr>
          <p:spPr bwMode="auto">
            <a:xfrm>
              <a:off x="1145" y="2105"/>
              <a:ext cx="53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400" i="1" dirty="0">
                  <a:latin typeface="Times New Roman" pitchFamily="18" charset="0"/>
                </a:rPr>
                <a:t>f </a:t>
              </a:r>
              <a:r>
                <a:rPr lang="en-GB" sz="2400" dirty="0">
                  <a:latin typeface="Times New Roman" pitchFamily="18" charset="0"/>
                  <a:cs typeface="Times New Roman" pitchFamily="18" charset="0"/>
                </a:rPr>
                <a:t>′′</a:t>
              </a:r>
              <a:r>
                <a:rPr lang="en-GB" sz="2400" dirty="0"/>
                <a:t>(</a:t>
              </a:r>
              <a:r>
                <a:rPr lang="en-GB" sz="2400" i="1" dirty="0">
                  <a:latin typeface="Times New Roman" pitchFamily="18" charset="0"/>
                </a:rPr>
                <a:t>x</a:t>
              </a:r>
              <a:r>
                <a:rPr lang="en-GB" sz="2400" dirty="0"/>
                <a:t>)</a:t>
              </a:r>
            </a:p>
          </p:txBody>
        </p:sp>
      </p:grpSp>
      <p:sp>
        <p:nvSpPr>
          <p:cNvPr id="988173" name="Text Box 13"/>
          <p:cNvSpPr txBox="1">
            <a:spLocks noChangeArrowheads="1"/>
          </p:cNvSpPr>
          <p:nvPr/>
        </p:nvSpPr>
        <p:spPr bwMode="auto">
          <a:xfrm>
            <a:off x="250825" y="5157192"/>
            <a:ext cx="87677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The second order derivative gives us the rate of change of the gradient of a function.</a:t>
            </a:r>
          </a:p>
        </p:txBody>
      </p:sp>
      <p:sp>
        <p:nvSpPr>
          <p:cNvPr id="988174" name="Text Box 14"/>
          <p:cNvSpPr txBox="1">
            <a:spLocks noChangeArrowheads="1"/>
          </p:cNvSpPr>
          <p:nvPr/>
        </p:nvSpPr>
        <p:spPr bwMode="auto">
          <a:xfrm>
            <a:off x="250825" y="6157317"/>
            <a:ext cx="8767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>
                <a:latin typeface="+mn-lt"/>
              </a:rPr>
              <a:t>We can think of it as the gradient of the gradient.</a:t>
            </a: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272008" y="2348880"/>
            <a:ext cx="86423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If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/>
              <a:t> </a:t>
            </a:r>
            <a:r>
              <a:rPr lang="en-GB" sz="2400" i="1" dirty="0">
                <a:latin typeface="Times New Roman" pitchFamily="18" charset="0"/>
                <a:cs typeface="Times New Roman" pitchFamily="18" charset="0"/>
              </a:rPr>
              <a:t>′</a:t>
            </a:r>
            <a:r>
              <a:rPr lang="en-GB" sz="2400" dirty="0"/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) </a:t>
            </a:r>
            <a:r>
              <a:rPr lang="en-GB" sz="2400" dirty="0">
                <a:latin typeface="+mn-lt"/>
              </a:rPr>
              <a:t>is a differentiable function, then </a:t>
            </a:r>
            <a:r>
              <a:rPr lang="en-GB" sz="2400" i="1" dirty="0">
                <a:latin typeface="Times New Roman" pitchFamily="18" charset="0"/>
              </a:rPr>
              <a:t>f </a:t>
            </a:r>
            <a:r>
              <a:rPr lang="en-GB" sz="2400" i="1" dirty="0">
                <a:latin typeface="Times New Roman" pitchFamily="18" charset="0"/>
                <a:cs typeface="Times New Roman" pitchFamily="18" charset="0"/>
              </a:rPr>
              <a:t>′′</a:t>
            </a:r>
            <a:r>
              <a:rPr lang="en-GB" sz="2400" dirty="0"/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) </a:t>
            </a:r>
            <a:r>
              <a:rPr lang="en-GB" sz="2400" dirty="0">
                <a:latin typeface="+mn-lt"/>
              </a:rPr>
              <a:t>is the derivative of </a:t>
            </a:r>
            <a:r>
              <a:rPr lang="en-GB" sz="2400" i="1" dirty="0">
                <a:latin typeface="Times New Roman" pitchFamily="18" charset="0"/>
              </a:rPr>
              <a:t>f </a:t>
            </a:r>
            <a:r>
              <a:rPr lang="en-GB" sz="2400" i="1" dirty="0">
                <a:latin typeface="Times New Roman" pitchFamily="18" charset="0"/>
                <a:cs typeface="Times New Roman" pitchFamily="18" charset="0"/>
              </a:rPr>
              <a:t>′</a:t>
            </a:r>
            <a:r>
              <a:rPr lang="en-GB" sz="2400" dirty="0"/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). </a:t>
            </a:r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16" name="Rectangle 15">
            <a:hlinkClick r:id="rId8"/>
            <a:extLst>
              <a:ext uri="{FF2B5EF4-FFF2-40B4-BE49-F238E27FC236}">
                <a16:creationId xmlns:a16="http://schemas.microsoft.com/office/drawing/2014/main" id="{7D18B4E5-7041-48CD-8DC5-D85B20913EAB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hlinkClick r:id="rId8"/>
            <a:extLst>
              <a:ext uri="{FF2B5EF4-FFF2-40B4-BE49-F238E27FC236}">
                <a16:creationId xmlns:a16="http://schemas.microsoft.com/office/drawing/2014/main" id="{8D7DD0F3-3E55-4ED1-BC44-C1EA73238201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8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8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8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8168" grpId="0"/>
      <p:bldP spid="988173" grpId="0"/>
      <p:bldP spid="98817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pSp>
        <p:nvGrpSpPr>
          <p:cNvPr id="18" name="17 Grupo"/>
          <p:cNvGrpSpPr/>
          <p:nvPr/>
        </p:nvGrpSpPr>
        <p:grpSpPr>
          <a:xfrm>
            <a:off x="250825" y="908720"/>
            <a:ext cx="8642350" cy="619125"/>
            <a:chOff x="250825" y="908720"/>
            <a:chExt cx="8642350" cy="619125"/>
          </a:xfrm>
        </p:grpSpPr>
        <p:sp>
          <p:nvSpPr>
            <p:cNvPr id="988163" name="Text Box 3"/>
            <p:cNvSpPr txBox="1">
              <a:spLocks noChangeArrowheads="1"/>
            </p:cNvSpPr>
            <p:nvPr/>
          </p:nvSpPr>
          <p:spPr bwMode="auto">
            <a:xfrm>
              <a:off x="250825" y="927100"/>
              <a:ext cx="864235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GB" sz="2400" dirty="0">
                  <a:latin typeface="+mn-lt"/>
                </a:rPr>
                <a:t>Given that </a:t>
              </a:r>
              <a:r>
                <a:rPr lang="en-GB" sz="2400" i="1" dirty="0">
                  <a:latin typeface="Times New Roman" pitchFamily="18" charset="0"/>
                </a:rPr>
                <a:t>y</a:t>
              </a:r>
              <a:r>
                <a:rPr lang="en-GB" sz="2400" dirty="0"/>
                <a:t> = 3</a:t>
              </a:r>
              <a:r>
                <a:rPr lang="en-GB" sz="2400" i="1" dirty="0">
                  <a:latin typeface="Times New Roman" pitchFamily="18" charset="0"/>
                </a:rPr>
                <a:t>x</a:t>
              </a:r>
              <a:r>
                <a:rPr lang="en-GB" sz="2400" i="1" baseline="30000" dirty="0">
                  <a:latin typeface="Times New Roman" pitchFamily="18" charset="0"/>
                </a:rPr>
                <a:t>5</a:t>
              </a:r>
              <a:r>
                <a:rPr lang="en-GB" sz="2400" i="1" dirty="0">
                  <a:latin typeface="Times New Roman" pitchFamily="18" charset="0"/>
                </a:rPr>
                <a:t> </a:t>
              </a:r>
              <a:r>
                <a:rPr lang="en-GB" sz="2400" dirty="0"/>
                <a:t>+      </a:t>
              </a:r>
              <a:r>
                <a:rPr lang="en-GB" sz="2400" dirty="0">
                  <a:latin typeface="+mn-lt"/>
                </a:rPr>
                <a:t>find:  a)         b)</a:t>
              </a:r>
              <a:endParaRPr lang="en-GB" sz="2400" dirty="0">
                <a:solidFill>
                  <a:schemeClr val="tx1"/>
                </a:solidFill>
                <a:latin typeface="+mn-lt"/>
              </a:endParaRPr>
            </a:p>
          </p:txBody>
        </p:sp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059832" y="908720"/>
              <a:ext cx="266700" cy="619125"/>
            </a:xfrm>
            <a:prstGeom prst="rect">
              <a:avLst/>
            </a:prstGeom>
            <a:noFill/>
          </p:spPr>
        </p:pic>
      </p:grpSp>
      <p:graphicFrame>
        <p:nvGraphicFramePr>
          <p:cNvPr id="19" name="Object 5"/>
          <p:cNvGraphicFramePr>
            <a:graphicFrameLocks noChangeAspect="1"/>
          </p:cNvGraphicFramePr>
          <p:nvPr/>
        </p:nvGraphicFramePr>
        <p:xfrm>
          <a:off x="1043608" y="1628800"/>
          <a:ext cx="3810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9" name="Equation" r:id="rId5" imgW="380880" imgH="736560" progId="Equation.DSMT4">
                  <p:embed/>
                </p:oleObj>
              </mc:Choice>
              <mc:Fallback>
                <p:oleObj name="Equation" r:id="rId5" imgW="380880" imgH="73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1628800"/>
                        <a:ext cx="3810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395536" y="1772816"/>
            <a:ext cx="4539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a)</a:t>
            </a:r>
          </a:p>
        </p:txBody>
      </p:sp>
      <p:sp>
        <p:nvSpPr>
          <p:cNvPr id="21" name="Text Box 6"/>
          <p:cNvSpPr txBox="1">
            <a:spLocks noChangeArrowheads="1"/>
          </p:cNvSpPr>
          <p:nvPr/>
        </p:nvSpPr>
        <p:spPr bwMode="auto">
          <a:xfrm>
            <a:off x="5004048" y="1772816"/>
            <a:ext cx="4796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b)</a:t>
            </a:r>
          </a:p>
        </p:txBody>
      </p:sp>
      <p:graphicFrame>
        <p:nvGraphicFramePr>
          <p:cNvPr id="22" name="Object 10"/>
          <p:cNvGraphicFramePr>
            <a:graphicFrameLocks noChangeAspect="1"/>
          </p:cNvGraphicFramePr>
          <p:nvPr/>
        </p:nvGraphicFramePr>
        <p:xfrm>
          <a:off x="5580112" y="1628800"/>
          <a:ext cx="5588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0" name="Equation" r:id="rId7" imgW="558720" imgH="774360" progId="Equation.DSMT4">
                  <p:embed/>
                </p:oleObj>
              </mc:Choice>
              <mc:Fallback>
                <p:oleObj name="Equation" r:id="rId7" imgW="558720" imgH="774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112" y="1628800"/>
                        <a:ext cx="558800" cy="774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4" name="23 Grupo"/>
          <p:cNvGrpSpPr/>
          <p:nvPr/>
        </p:nvGrpSpPr>
        <p:grpSpPr>
          <a:xfrm>
            <a:off x="754881" y="2420888"/>
            <a:ext cx="2809007" cy="619125"/>
            <a:chOff x="250825" y="2420888"/>
            <a:chExt cx="2809007" cy="619125"/>
          </a:xfrm>
        </p:grpSpPr>
        <p:sp>
          <p:nvSpPr>
            <p:cNvPr id="988168" name="Text Box 8"/>
            <p:cNvSpPr txBox="1">
              <a:spLocks noChangeArrowheads="1"/>
            </p:cNvSpPr>
            <p:nvPr/>
          </p:nvSpPr>
          <p:spPr bwMode="auto">
            <a:xfrm>
              <a:off x="250825" y="2473325"/>
              <a:ext cx="280900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GB" sz="2400" i="1" dirty="0">
                  <a:latin typeface="Times New Roman" pitchFamily="18" charset="0"/>
                </a:rPr>
                <a:t>y</a:t>
              </a:r>
              <a:r>
                <a:rPr lang="en-GB" sz="2400" dirty="0"/>
                <a:t> = 3</a:t>
              </a:r>
              <a:r>
                <a:rPr lang="en-GB" sz="2400" i="1" dirty="0">
                  <a:latin typeface="Times New Roman" pitchFamily="18" charset="0"/>
                </a:rPr>
                <a:t>x</a:t>
              </a:r>
              <a:r>
                <a:rPr lang="en-GB" sz="2400" i="1" baseline="30000" dirty="0">
                  <a:latin typeface="Times New Roman" pitchFamily="18" charset="0"/>
                </a:rPr>
                <a:t>5</a:t>
              </a:r>
              <a:r>
                <a:rPr lang="en-GB" sz="2400" i="1" dirty="0">
                  <a:latin typeface="Times New Roman" pitchFamily="18" charset="0"/>
                </a:rPr>
                <a:t> </a:t>
              </a:r>
              <a:r>
                <a:rPr lang="en-GB" sz="2400" dirty="0"/>
                <a:t>+ </a:t>
              </a:r>
              <a:endParaRPr lang="en-GB" sz="2400" dirty="0">
                <a:solidFill>
                  <a:schemeClr val="tx1"/>
                </a:solidFill>
              </a:endParaRPr>
            </a:p>
          </p:txBody>
        </p:sp>
        <p:pic>
          <p:nvPicPr>
            <p:cNvPr id="23" name="Picture 4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619672" y="2420888"/>
              <a:ext cx="266700" cy="619125"/>
            </a:xfrm>
            <a:prstGeom prst="rect">
              <a:avLst/>
            </a:prstGeom>
            <a:noFill/>
          </p:spPr>
        </p:pic>
      </p:grpSp>
      <p:sp>
        <p:nvSpPr>
          <p:cNvPr id="25" name="24 Rectángulo"/>
          <p:cNvSpPr/>
          <p:nvPr/>
        </p:nvSpPr>
        <p:spPr>
          <a:xfrm>
            <a:off x="827584" y="3284984"/>
            <a:ext cx="19896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y</a:t>
            </a:r>
            <a:r>
              <a:rPr lang="en-GB" sz="2400" dirty="0"/>
              <a:t> = 3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i="1" baseline="30000" dirty="0">
                <a:latin typeface="Times New Roman" pitchFamily="18" charset="0"/>
              </a:rPr>
              <a:t>5</a:t>
            </a:r>
            <a:r>
              <a:rPr lang="en-GB" sz="2400" i="1" dirty="0">
                <a:latin typeface="Times New Roman" pitchFamily="18" charset="0"/>
              </a:rPr>
              <a:t> </a:t>
            </a:r>
            <a:r>
              <a:rPr lang="en-GB" sz="2400" dirty="0"/>
              <a:t>+ 4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i="1" baseline="30000" dirty="0">
                <a:latin typeface="Times New Roman" pitchFamily="18" charset="0"/>
              </a:rPr>
              <a:t>-2</a:t>
            </a:r>
            <a:r>
              <a:rPr lang="en-GB" sz="2400" dirty="0"/>
              <a:t> </a:t>
            </a:r>
          </a:p>
        </p:txBody>
      </p:sp>
      <p:grpSp>
        <p:nvGrpSpPr>
          <p:cNvPr id="28" name="27 Grupo"/>
          <p:cNvGrpSpPr/>
          <p:nvPr/>
        </p:nvGrpSpPr>
        <p:grpSpPr>
          <a:xfrm>
            <a:off x="971600" y="3933056"/>
            <a:ext cx="2265364" cy="736600"/>
            <a:chOff x="971600" y="3933056"/>
            <a:chExt cx="2265364" cy="736600"/>
          </a:xfrm>
        </p:grpSpPr>
        <p:sp>
          <p:nvSpPr>
            <p:cNvPr id="26" name="25 Rectángulo"/>
            <p:cNvSpPr/>
            <p:nvPr/>
          </p:nvSpPr>
          <p:spPr>
            <a:xfrm>
              <a:off x="971600" y="4077072"/>
              <a:ext cx="226536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400" i="1" dirty="0">
                  <a:latin typeface="Times New Roman" pitchFamily="18" charset="0"/>
                </a:rPr>
                <a:t>     </a:t>
              </a:r>
              <a:r>
                <a:rPr lang="en-GB" sz="2400" dirty="0"/>
                <a:t>= 15</a:t>
              </a:r>
              <a:r>
                <a:rPr lang="en-GB" sz="2400" i="1" dirty="0">
                  <a:latin typeface="Times New Roman" pitchFamily="18" charset="0"/>
                </a:rPr>
                <a:t>x</a:t>
              </a:r>
              <a:r>
                <a:rPr lang="en-GB" sz="2400" i="1" baseline="30000" dirty="0">
                  <a:latin typeface="Times New Roman" pitchFamily="18" charset="0"/>
                </a:rPr>
                <a:t>4</a:t>
              </a:r>
              <a:r>
                <a:rPr lang="en-GB" sz="2400" i="1" dirty="0">
                  <a:latin typeface="Times New Roman" pitchFamily="18" charset="0"/>
                </a:rPr>
                <a:t> </a:t>
              </a:r>
              <a:r>
                <a:rPr lang="en-GB" sz="2400" dirty="0"/>
                <a:t>- 8</a:t>
              </a:r>
              <a:r>
                <a:rPr lang="en-GB" sz="2400" i="1" dirty="0">
                  <a:latin typeface="Times New Roman" pitchFamily="18" charset="0"/>
                </a:rPr>
                <a:t>x</a:t>
              </a:r>
              <a:r>
                <a:rPr lang="en-GB" sz="2400" i="1" baseline="30000" dirty="0">
                  <a:latin typeface="Times New Roman" pitchFamily="18" charset="0"/>
                </a:rPr>
                <a:t>-3</a:t>
              </a:r>
              <a:r>
                <a:rPr lang="en-GB" sz="2400" dirty="0"/>
                <a:t> </a:t>
              </a:r>
            </a:p>
          </p:txBody>
        </p:sp>
        <p:graphicFrame>
          <p:nvGraphicFramePr>
            <p:cNvPr id="2057" name="Object 3"/>
            <p:cNvGraphicFramePr>
              <a:graphicFrameLocks noChangeAspect="1"/>
            </p:cNvGraphicFramePr>
            <p:nvPr/>
          </p:nvGraphicFramePr>
          <p:xfrm>
            <a:off x="971600" y="3933056"/>
            <a:ext cx="381000" cy="736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81" name="Equation" r:id="rId9" imgW="380880" imgH="736560" progId="Equation.DSMT4">
                    <p:embed/>
                  </p:oleObj>
                </mc:Choice>
                <mc:Fallback>
                  <p:oleObj name="Equation" r:id="rId9" imgW="380880" imgH="73656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71600" y="3933056"/>
                          <a:ext cx="381000" cy="7366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pSp>
        <p:nvGrpSpPr>
          <p:cNvPr id="35" name="34 Grupo"/>
          <p:cNvGrpSpPr/>
          <p:nvPr/>
        </p:nvGrpSpPr>
        <p:grpSpPr>
          <a:xfrm>
            <a:off x="971600" y="5068664"/>
            <a:ext cx="1850876" cy="736600"/>
            <a:chOff x="971600" y="4725144"/>
            <a:chExt cx="1850876" cy="736600"/>
          </a:xfrm>
        </p:grpSpPr>
        <p:grpSp>
          <p:nvGrpSpPr>
            <p:cNvPr id="29" name="28 Grupo"/>
            <p:cNvGrpSpPr/>
            <p:nvPr/>
          </p:nvGrpSpPr>
          <p:grpSpPr>
            <a:xfrm>
              <a:off x="971600" y="4725144"/>
              <a:ext cx="1587294" cy="736600"/>
              <a:chOff x="971600" y="3933056"/>
              <a:chExt cx="1587294" cy="736600"/>
            </a:xfrm>
          </p:grpSpPr>
          <p:sp>
            <p:nvSpPr>
              <p:cNvPr id="30" name="29 Rectángulo"/>
              <p:cNvSpPr/>
              <p:nvPr/>
            </p:nvSpPr>
            <p:spPr>
              <a:xfrm>
                <a:off x="971600" y="4077072"/>
                <a:ext cx="158729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400" i="1" dirty="0">
                    <a:latin typeface="Times New Roman" pitchFamily="18" charset="0"/>
                  </a:rPr>
                  <a:t>     </a:t>
                </a:r>
                <a:r>
                  <a:rPr lang="en-GB" sz="2400" dirty="0"/>
                  <a:t>= 15</a:t>
                </a:r>
                <a:r>
                  <a:rPr lang="en-GB" sz="2400" i="1" dirty="0">
                    <a:latin typeface="Times New Roman" pitchFamily="18" charset="0"/>
                  </a:rPr>
                  <a:t>x</a:t>
                </a:r>
                <a:r>
                  <a:rPr lang="en-GB" sz="2400" i="1" baseline="30000" dirty="0">
                    <a:latin typeface="Times New Roman" pitchFamily="18" charset="0"/>
                  </a:rPr>
                  <a:t>4</a:t>
                </a:r>
                <a:r>
                  <a:rPr lang="en-GB" sz="2400" i="1" dirty="0">
                    <a:latin typeface="Times New Roman" pitchFamily="18" charset="0"/>
                  </a:rPr>
                  <a:t> </a:t>
                </a:r>
                <a:r>
                  <a:rPr lang="en-GB" sz="2400" dirty="0"/>
                  <a:t>-</a:t>
                </a:r>
              </a:p>
            </p:txBody>
          </p:sp>
          <p:graphicFrame>
            <p:nvGraphicFramePr>
              <p:cNvPr id="31" name="Object 3"/>
              <p:cNvGraphicFramePr>
                <a:graphicFrameLocks noChangeAspect="1"/>
              </p:cNvGraphicFramePr>
              <p:nvPr/>
            </p:nvGraphicFramePr>
            <p:xfrm>
              <a:off x="971600" y="3933056"/>
              <a:ext cx="381000" cy="7366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182" name="Equation" r:id="rId10" imgW="380880" imgH="736560" progId="Equation.DSMT4">
                      <p:embed/>
                    </p:oleObj>
                  </mc:Choice>
                  <mc:Fallback>
                    <p:oleObj name="Equation" r:id="rId10" imgW="380880" imgH="73656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971600" y="3933056"/>
                            <a:ext cx="381000" cy="73660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pic>
          <p:nvPicPr>
            <p:cNvPr id="2059" name="Picture 11"/>
            <p:cNvPicPr>
              <a:picLocks noChangeAspect="1" noChangeArrowheads="1"/>
            </p:cNvPicPr>
            <p:nvPr/>
          </p:nvPicPr>
          <p:blipFill>
            <a:blip r:embed="rId11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555776" y="4797152"/>
              <a:ext cx="266700" cy="619125"/>
            </a:xfrm>
            <a:prstGeom prst="rect">
              <a:avLst/>
            </a:prstGeom>
            <a:noFill/>
          </p:spPr>
        </p:pic>
      </p:grpSp>
      <p:sp>
        <p:nvSpPr>
          <p:cNvPr id="36" name="35 Rectángulo"/>
          <p:cNvSpPr/>
          <p:nvPr/>
        </p:nvSpPr>
        <p:spPr>
          <a:xfrm>
            <a:off x="6228184" y="1844824"/>
            <a:ext cx="21371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/>
              <a:t>= 60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i="1" baseline="30000" dirty="0">
                <a:latin typeface="Times New Roman" pitchFamily="18" charset="0"/>
              </a:rPr>
              <a:t>3</a:t>
            </a:r>
            <a:r>
              <a:rPr lang="en-GB" sz="2400" i="1" dirty="0">
                <a:latin typeface="Times New Roman" pitchFamily="18" charset="0"/>
              </a:rPr>
              <a:t> </a:t>
            </a:r>
            <a:r>
              <a:rPr lang="en-GB" sz="2400" dirty="0"/>
              <a:t>+ 24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i="1" baseline="30000" dirty="0">
                <a:latin typeface="Times New Roman" pitchFamily="18" charset="0"/>
              </a:rPr>
              <a:t>-4</a:t>
            </a:r>
            <a:r>
              <a:rPr lang="en-GB" sz="2400" dirty="0"/>
              <a:t> </a:t>
            </a:r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pSp>
        <p:nvGrpSpPr>
          <p:cNvPr id="41" name="40 Grupo"/>
          <p:cNvGrpSpPr/>
          <p:nvPr/>
        </p:nvGrpSpPr>
        <p:grpSpPr>
          <a:xfrm>
            <a:off x="6297947" y="2617788"/>
            <a:ext cx="1600944" cy="619125"/>
            <a:chOff x="6300192" y="2924944"/>
            <a:chExt cx="1600944" cy="619125"/>
          </a:xfrm>
        </p:grpSpPr>
        <p:sp>
          <p:nvSpPr>
            <p:cNvPr id="37" name="36 Rectángulo"/>
            <p:cNvSpPr/>
            <p:nvPr/>
          </p:nvSpPr>
          <p:spPr>
            <a:xfrm>
              <a:off x="6300192" y="2996952"/>
              <a:ext cx="145424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400" dirty="0"/>
                <a:t>= 60</a:t>
              </a:r>
              <a:r>
                <a:rPr lang="en-GB" sz="2400" i="1" dirty="0">
                  <a:latin typeface="Times New Roman" pitchFamily="18" charset="0"/>
                </a:rPr>
                <a:t>x</a:t>
              </a:r>
              <a:r>
                <a:rPr lang="en-GB" sz="2400" i="1" baseline="30000" dirty="0">
                  <a:latin typeface="Times New Roman" pitchFamily="18" charset="0"/>
                </a:rPr>
                <a:t>3</a:t>
              </a:r>
              <a:r>
                <a:rPr lang="en-GB" sz="2400" i="1" dirty="0">
                  <a:latin typeface="Times New Roman" pitchFamily="18" charset="0"/>
                </a:rPr>
                <a:t> </a:t>
              </a:r>
              <a:r>
                <a:rPr lang="en-GB" sz="2400" dirty="0"/>
                <a:t>+  </a:t>
              </a:r>
            </a:p>
          </p:txBody>
        </p:sp>
        <p:pic>
          <p:nvPicPr>
            <p:cNvPr id="2062" name="Picture 14"/>
            <p:cNvPicPr>
              <a:picLocks noChangeAspect="1" noChangeArrowheads="1"/>
            </p:cNvPicPr>
            <p:nvPr/>
          </p:nvPicPr>
          <p:blipFill>
            <a:blip r:embed="rId1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596336" y="2924944"/>
              <a:ext cx="304800" cy="619125"/>
            </a:xfrm>
            <a:prstGeom prst="rect">
              <a:avLst/>
            </a:prstGeom>
            <a:noFill/>
          </p:spPr>
        </p:pic>
      </p:grpSp>
      <p:graphicFrame>
        <p:nvGraphicFramePr>
          <p:cNvPr id="3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7700340"/>
              </p:ext>
            </p:extLst>
          </p:nvPr>
        </p:nvGraphicFramePr>
        <p:xfrm>
          <a:off x="4767064" y="791245"/>
          <a:ext cx="3810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3" name="Equation" r:id="rId13" imgW="380880" imgH="736560" progId="Equation.DSMT4">
                  <p:embed/>
                </p:oleObj>
              </mc:Choice>
              <mc:Fallback>
                <p:oleObj name="Equation" r:id="rId13" imgW="380880" imgH="73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7064" y="791245"/>
                        <a:ext cx="3810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6408674"/>
              </p:ext>
            </p:extLst>
          </p:nvPr>
        </p:nvGraphicFramePr>
        <p:xfrm>
          <a:off x="5948784" y="738535"/>
          <a:ext cx="5588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4" name="Equation" r:id="rId14" imgW="558720" imgH="774360" progId="Equation.DSMT4">
                  <p:embed/>
                </p:oleObj>
              </mc:Choice>
              <mc:Fallback>
                <p:oleObj name="Equation" r:id="rId14" imgW="558720" imgH="774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8784" y="738535"/>
                        <a:ext cx="558800" cy="774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Rectangle 2">
            <a:extLst>
              <a:ext uri="{FF2B5EF4-FFF2-40B4-BE49-F238E27FC236}">
                <a16:creationId xmlns:a16="http://schemas.microsoft.com/office/drawing/2014/main" id="{9F23DA73-327A-416F-8F33-97B8BFE0A9E5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8229600" cy="549275"/>
          </a:xfrm>
          <a:prstGeom prst="rect">
            <a:avLst/>
          </a:prstGeom>
        </p:spPr>
        <p:txBody>
          <a:bodyPr bIns="91440" anchor="b" anchorCtr="0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800"/>
              <a:t>Second order derivatives</a:t>
            </a:r>
            <a:endParaRPr lang="en-GB" sz="2800" dirty="0"/>
          </a:p>
        </p:txBody>
      </p:sp>
      <p:sp>
        <p:nvSpPr>
          <p:cNvPr id="38" name="Rectangle 37">
            <a:hlinkClick r:id="rId15"/>
            <a:extLst>
              <a:ext uri="{FF2B5EF4-FFF2-40B4-BE49-F238E27FC236}">
                <a16:creationId xmlns:a16="http://schemas.microsoft.com/office/drawing/2014/main" id="{3C2869F0-764F-4FA5-8377-1B5282D0B360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>
            <a:hlinkClick r:id="rId15"/>
            <a:extLst>
              <a:ext uri="{FF2B5EF4-FFF2-40B4-BE49-F238E27FC236}">
                <a16:creationId xmlns:a16="http://schemas.microsoft.com/office/drawing/2014/main" id="{4674A6AF-E265-4BA9-BACA-CBCF5B284C26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6288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5" grpId="0"/>
      <p:bldP spid="3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395536" y="1772816"/>
            <a:ext cx="4539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a)</a:t>
            </a:r>
          </a:p>
        </p:txBody>
      </p:sp>
      <p:sp>
        <p:nvSpPr>
          <p:cNvPr id="21" name="Text Box 6"/>
          <p:cNvSpPr txBox="1">
            <a:spLocks noChangeArrowheads="1"/>
          </p:cNvSpPr>
          <p:nvPr/>
        </p:nvSpPr>
        <p:spPr bwMode="auto">
          <a:xfrm>
            <a:off x="5004048" y="1772816"/>
            <a:ext cx="4796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b)</a:t>
            </a:r>
          </a:p>
        </p:txBody>
      </p:sp>
      <p:sp>
        <p:nvSpPr>
          <p:cNvPr id="988168" name="Text Box 8"/>
          <p:cNvSpPr txBox="1">
            <a:spLocks noChangeArrowheads="1"/>
          </p:cNvSpPr>
          <p:nvPr/>
        </p:nvSpPr>
        <p:spPr bwMode="auto">
          <a:xfrm>
            <a:off x="754881" y="2473325"/>
            <a:ext cx="280900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/>
              <a:t>f(x) =</a:t>
            </a:r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25" name="24 Rectángulo"/>
          <p:cNvSpPr/>
          <p:nvPr/>
        </p:nvSpPr>
        <p:spPr>
          <a:xfrm>
            <a:off x="767903" y="3284984"/>
            <a:ext cx="9957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/>
              <a:t>f(x) =</a:t>
            </a:r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988163" name="Text Box 3"/>
          <p:cNvSpPr txBox="1">
            <a:spLocks noChangeArrowheads="1"/>
          </p:cNvSpPr>
          <p:nvPr/>
        </p:nvSpPr>
        <p:spPr bwMode="auto">
          <a:xfrm>
            <a:off x="250825" y="956395"/>
            <a:ext cx="8642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Given that </a:t>
            </a:r>
            <a:r>
              <a:rPr lang="en-GB" sz="2400" i="1" dirty="0">
                <a:cs typeface="Times New Roman" panose="02020603050405020304" pitchFamily="18" charset="0"/>
              </a:rPr>
              <a:t>f</a:t>
            </a:r>
            <a:r>
              <a:rPr lang="en-GB" sz="2400" dirty="0">
                <a:latin typeface="+mn-lt"/>
                <a:cs typeface="Times New Roman" panose="02020603050405020304" pitchFamily="18" charset="0"/>
              </a:rPr>
              <a:t>(</a:t>
            </a:r>
            <a:r>
              <a:rPr lang="en-GB" sz="2400" i="1" dirty="0">
                <a:cs typeface="Times New Roman" panose="02020603050405020304" pitchFamily="18" charset="0"/>
              </a:rPr>
              <a:t>x</a:t>
            </a:r>
            <a:r>
              <a:rPr lang="en-GB" sz="2400" dirty="0">
                <a:latin typeface="+mn-lt"/>
                <a:cs typeface="Times New Roman" panose="02020603050405020304" pitchFamily="18" charset="0"/>
              </a:rPr>
              <a:t>) </a:t>
            </a:r>
            <a:r>
              <a:rPr lang="en-GB" sz="2400" dirty="0">
                <a:cs typeface="Times New Roman" panose="02020603050405020304" pitchFamily="18" charset="0"/>
              </a:rPr>
              <a:t>=</a:t>
            </a:r>
            <a:r>
              <a:rPr lang="en-GB" sz="2400" dirty="0">
                <a:latin typeface="+mn-lt"/>
                <a:cs typeface="Times New Roman" panose="02020603050405020304" pitchFamily="18" charset="0"/>
              </a:rPr>
              <a:t>               </a:t>
            </a:r>
            <a:r>
              <a:rPr lang="en-GB" sz="2400" dirty="0">
                <a:latin typeface="+mn-lt"/>
              </a:rPr>
              <a:t>, find:</a:t>
            </a:r>
            <a:endParaRPr lang="en-GB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8" name="37 Rectángulo"/>
          <p:cNvSpPr/>
          <p:nvPr/>
        </p:nvSpPr>
        <p:spPr>
          <a:xfrm>
            <a:off x="1043608" y="1844824"/>
            <a:ext cx="7649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/>
              <a:t>f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GB" sz="2400" dirty="0"/>
              <a:t>(</a:t>
            </a:r>
            <a:r>
              <a:rPr lang="en-GB" sz="2400" i="1" dirty="0"/>
              <a:t>x</a:t>
            </a:r>
            <a:r>
              <a:rPr lang="en-GB" sz="2400" dirty="0"/>
              <a:t>)</a:t>
            </a:r>
          </a:p>
        </p:txBody>
      </p:sp>
      <p:sp>
        <p:nvSpPr>
          <p:cNvPr id="39" name="38 Rectángulo"/>
          <p:cNvSpPr/>
          <p:nvPr/>
        </p:nvSpPr>
        <p:spPr>
          <a:xfrm>
            <a:off x="5508104" y="1844824"/>
            <a:ext cx="8162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/>
              <a:t>f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  <a:r>
              <a:rPr lang="en-GB" sz="2400" dirty="0"/>
              <a:t>(</a:t>
            </a:r>
            <a:r>
              <a:rPr lang="en-GB" sz="2400" i="1" dirty="0"/>
              <a:t>x</a:t>
            </a:r>
            <a:r>
              <a:rPr lang="en-GB" sz="2400" dirty="0"/>
              <a:t>)</a:t>
            </a:r>
          </a:p>
        </p:txBody>
      </p:sp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9469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19468" name="Picture 1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99792" y="836712"/>
            <a:ext cx="1228725" cy="676275"/>
          </a:xfrm>
          <a:prstGeom prst="rect">
            <a:avLst/>
          </a:prstGeom>
          <a:noFill/>
        </p:spPr>
      </p:pic>
      <p:sp>
        <p:nvSpPr>
          <p:cNvPr id="19472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19471" name="Picture 1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63688" y="2420888"/>
            <a:ext cx="1228725" cy="676275"/>
          </a:xfrm>
          <a:prstGeom prst="rect">
            <a:avLst/>
          </a:prstGeom>
          <a:noFill/>
        </p:spPr>
      </p:pic>
      <p:sp>
        <p:nvSpPr>
          <p:cNvPr id="19475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19474" name="Picture 18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91680" y="3212976"/>
            <a:ext cx="1314450" cy="619125"/>
          </a:xfrm>
          <a:prstGeom prst="rect">
            <a:avLst/>
          </a:prstGeom>
          <a:noFill/>
        </p:spPr>
      </p:pic>
      <p:sp>
        <p:nvSpPr>
          <p:cNvPr id="50" name="49 Rectángulo"/>
          <p:cNvSpPr/>
          <p:nvPr/>
        </p:nvSpPr>
        <p:spPr>
          <a:xfrm>
            <a:off x="755576" y="4077072"/>
            <a:ext cx="10823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/>
              <a:t>f’(x) =</a:t>
            </a:r>
          </a:p>
        </p:txBody>
      </p:sp>
      <p:sp>
        <p:nvSpPr>
          <p:cNvPr id="19478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19477" name="Picture 2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7704" y="4005064"/>
            <a:ext cx="1485900" cy="619125"/>
          </a:xfrm>
          <a:prstGeom prst="rect">
            <a:avLst/>
          </a:prstGeom>
          <a:noFill/>
        </p:spPr>
      </p:pic>
      <p:sp>
        <p:nvSpPr>
          <p:cNvPr id="19481" name="Rectangle 2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19480" name="Picture 24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32240" y="1844824"/>
            <a:ext cx="1724025" cy="619125"/>
          </a:xfrm>
          <a:prstGeom prst="rect">
            <a:avLst/>
          </a:prstGeom>
          <a:noFill/>
        </p:spPr>
      </p:pic>
      <p:sp>
        <p:nvSpPr>
          <p:cNvPr id="57" name="56 Rectángulo"/>
          <p:cNvSpPr/>
          <p:nvPr/>
        </p:nvSpPr>
        <p:spPr>
          <a:xfrm>
            <a:off x="6372200" y="1916832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=</a:t>
            </a:r>
          </a:p>
        </p:txBody>
      </p:sp>
      <p:sp>
        <p:nvSpPr>
          <p:cNvPr id="35" name="Text Box 6"/>
          <p:cNvSpPr txBox="1">
            <a:spLocks noChangeArrowheads="1"/>
          </p:cNvSpPr>
          <p:nvPr/>
        </p:nvSpPr>
        <p:spPr bwMode="auto">
          <a:xfrm>
            <a:off x="4890245" y="927409"/>
            <a:ext cx="4539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a)</a:t>
            </a:r>
          </a:p>
        </p:txBody>
      </p:sp>
      <p:sp>
        <p:nvSpPr>
          <p:cNvPr id="36" name="37 Rectángulo"/>
          <p:cNvSpPr/>
          <p:nvPr/>
        </p:nvSpPr>
        <p:spPr>
          <a:xfrm>
            <a:off x="5508104" y="928972"/>
            <a:ext cx="7553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/>
              <a:t>f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’(</a:t>
            </a:r>
            <a:r>
              <a:rPr lang="en-GB" sz="2400" i="1" dirty="0"/>
              <a:t>x</a:t>
            </a:r>
            <a:r>
              <a:rPr lang="en-GB" sz="2400" dirty="0"/>
              <a:t>)</a:t>
            </a:r>
          </a:p>
        </p:txBody>
      </p:sp>
      <p:sp>
        <p:nvSpPr>
          <p:cNvPr id="37" name="Text Box 6"/>
          <p:cNvSpPr txBox="1">
            <a:spLocks noChangeArrowheads="1"/>
          </p:cNvSpPr>
          <p:nvPr/>
        </p:nvSpPr>
        <p:spPr bwMode="auto">
          <a:xfrm>
            <a:off x="6747896" y="925897"/>
            <a:ext cx="4796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b)</a:t>
            </a:r>
          </a:p>
        </p:txBody>
      </p:sp>
      <p:sp>
        <p:nvSpPr>
          <p:cNvPr id="40" name="38 Rectángulo"/>
          <p:cNvSpPr/>
          <p:nvPr/>
        </p:nvSpPr>
        <p:spPr>
          <a:xfrm>
            <a:off x="7227514" y="926914"/>
            <a:ext cx="8162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/>
              <a:t>f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  <a:r>
              <a:rPr lang="en-GB" sz="2400" dirty="0"/>
              <a:t>(</a:t>
            </a:r>
            <a:r>
              <a:rPr lang="en-GB" sz="2400" i="1" dirty="0"/>
              <a:t>x</a:t>
            </a:r>
            <a:r>
              <a:rPr lang="en-GB" sz="2400" dirty="0"/>
              <a:t>)</a:t>
            </a:r>
          </a:p>
        </p:txBody>
      </p:sp>
      <p:sp>
        <p:nvSpPr>
          <p:cNvPr id="41" name="49 Rectángulo"/>
          <p:cNvSpPr/>
          <p:nvPr/>
        </p:nvSpPr>
        <p:spPr>
          <a:xfrm>
            <a:off x="754881" y="4974183"/>
            <a:ext cx="10823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/>
              <a:t>f’(x) 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811531" y="4797152"/>
                <a:ext cx="1697195" cy="7629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rad>
                        </m:den>
                      </m:f>
                      <m:r>
                        <a:rPr lang="en-US" sz="2400" b="0" i="0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ad>
                            <m:radPr>
                              <m:degHide m:val="on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1531" y="4797152"/>
                <a:ext cx="1697195" cy="76296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Rectangle 2">
            <a:extLst>
              <a:ext uri="{FF2B5EF4-FFF2-40B4-BE49-F238E27FC236}">
                <a16:creationId xmlns:a16="http://schemas.microsoft.com/office/drawing/2014/main" id="{95BD0D18-85BB-4542-8AAA-642C907AC245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8229600" cy="549275"/>
          </a:xfrm>
          <a:prstGeom prst="rect">
            <a:avLst/>
          </a:prstGeom>
        </p:spPr>
        <p:txBody>
          <a:bodyPr bIns="91440" anchor="b" anchorCtr="0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800"/>
              <a:t>Second order derivatives</a:t>
            </a:r>
            <a:endParaRPr lang="en-GB" sz="2800" dirty="0"/>
          </a:p>
        </p:txBody>
      </p:sp>
      <p:sp>
        <p:nvSpPr>
          <p:cNvPr id="34" name="Rectangle 33">
            <a:hlinkClick r:id="rId8"/>
            <a:extLst>
              <a:ext uri="{FF2B5EF4-FFF2-40B4-BE49-F238E27FC236}">
                <a16:creationId xmlns:a16="http://schemas.microsoft.com/office/drawing/2014/main" id="{7C33B4C9-B252-4755-8CA2-8C575D73DFD0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>
            <a:hlinkClick r:id="rId8"/>
            <a:extLst>
              <a:ext uri="{FF2B5EF4-FFF2-40B4-BE49-F238E27FC236}">
                <a16:creationId xmlns:a16="http://schemas.microsoft.com/office/drawing/2014/main" id="{AADDACE8-0DC0-4D49-9DCF-856526A7099D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8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utoUpdateAnimBg="0"/>
      <p:bldP spid="21" grpId="0" autoUpdateAnimBg="0"/>
      <p:bldP spid="988168" grpId="0"/>
      <p:bldP spid="25" grpId="1"/>
      <p:bldP spid="38" grpId="0" autoUpdateAnimBg="0"/>
      <p:bldP spid="39" grpId="0" autoUpdateAnimBg="0"/>
      <p:bldP spid="50" grpId="1"/>
      <p:bldP spid="57" grpId="0"/>
      <p:bldP spid="41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8163" name="Text Box 3"/>
              <p:cNvSpPr txBox="1">
                <a:spLocks noChangeArrowheads="1"/>
              </p:cNvSpPr>
              <p:nvPr/>
            </p:nvSpPr>
            <p:spPr bwMode="auto">
              <a:xfrm>
                <a:off x="250825" y="597984"/>
                <a:ext cx="8642350" cy="5865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GB" sz="2400" dirty="0">
                    <a:latin typeface="+mn-lt"/>
                  </a:rPr>
                  <a:t>Given that </a:t>
                </a:r>
                <a:r>
                  <a:rPr lang="en-GB" sz="2400" i="1" dirty="0">
                    <a:latin typeface="Times New Roman" pitchFamily="18" charset="0"/>
                  </a:rPr>
                  <a:t>f(x)</a:t>
                </a:r>
                <a:r>
                  <a:rPr lang="en-GB" sz="2400" dirty="0"/>
                  <a:t>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sSup>
                          <m:sSupPr>
                            <m:ctrlPr>
                              <a:rPr lang="en-GB" sz="2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+2</m:t>
                        </m:r>
                      </m:den>
                    </m:f>
                  </m:oMath>
                </a14:m>
                <a:r>
                  <a:rPr lang="en-GB" sz="2400" dirty="0"/>
                  <a:t> </a:t>
                </a:r>
                <a:r>
                  <a:rPr lang="en-GB" sz="2400" dirty="0">
                    <a:latin typeface="+mn-lt"/>
                  </a:rPr>
                  <a:t>find the value of </a:t>
                </a:r>
                <a:r>
                  <a:rPr lang="en-GB" sz="2400" i="1" dirty="0"/>
                  <a:t>x</a:t>
                </a:r>
                <a:r>
                  <a:rPr lang="en-GB" sz="2400" dirty="0"/>
                  <a:t> </a:t>
                </a:r>
                <a:r>
                  <a:rPr lang="en-GB" sz="2400" dirty="0">
                    <a:latin typeface="+mn-lt"/>
                  </a:rPr>
                  <a:t>for which </a:t>
                </a:r>
                <a:r>
                  <a:rPr lang="en-GB" sz="2400" i="1" dirty="0"/>
                  <a:t>f </a:t>
                </a:r>
                <a:r>
                  <a:rPr lang="en-GB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”</a:t>
                </a:r>
                <a:r>
                  <a:rPr lang="en-GB" sz="2400" dirty="0"/>
                  <a:t> (</a:t>
                </a:r>
                <a:r>
                  <a:rPr lang="en-GB" sz="2400" i="1" dirty="0"/>
                  <a:t>x</a:t>
                </a:r>
                <a:r>
                  <a:rPr lang="en-GB" sz="2400" dirty="0"/>
                  <a:t>) = 0.</a:t>
                </a:r>
                <a:endParaRPr lang="en-GB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88163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0825" y="597984"/>
                <a:ext cx="8642350" cy="586571"/>
              </a:xfrm>
              <a:prstGeom prst="rect">
                <a:avLst/>
              </a:prstGeom>
              <a:blipFill>
                <a:blip r:embed="rId3"/>
                <a:stretch>
                  <a:fillRect l="-1058" t="-1042" r="-282" b="-1041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254225D-D74A-4BBE-BF27-4D723841406A}"/>
              </a:ext>
            </a:extLst>
          </p:cNvPr>
          <p:cNvSpPr/>
          <p:nvPr/>
        </p:nvSpPr>
        <p:spPr>
          <a:xfrm>
            <a:off x="253413" y="1245105"/>
            <a:ext cx="4515420" cy="105707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 Box 16">
            <a:extLst>
              <a:ext uri="{FF2B5EF4-FFF2-40B4-BE49-F238E27FC236}">
                <a16:creationId xmlns:a16="http://schemas.microsoft.com/office/drawing/2014/main" id="{6EDDD6E4-6F2B-4AE4-A131-3CC0FBCC22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780" y="1366349"/>
            <a:ext cx="19097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Let</a:t>
            </a:r>
            <a:r>
              <a:rPr lang="en-GB" sz="2400" dirty="0"/>
              <a:t>	</a:t>
            </a:r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itchFamily="18" charset="0"/>
              </a:rPr>
              <a:t>x</a:t>
            </a:r>
            <a:endParaRPr lang="en-US" sz="2400" baseline="30000" dirty="0"/>
          </a:p>
        </p:txBody>
      </p:sp>
      <p:sp>
        <p:nvSpPr>
          <p:cNvPr id="26" name="Text Box 16">
            <a:extLst>
              <a:ext uri="{FF2B5EF4-FFF2-40B4-BE49-F238E27FC236}">
                <a16:creationId xmlns:a16="http://schemas.microsoft.com/office/drawing/2014/main" id="{0E6400C4-F7AE-47D3-879A-32643C590A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7137" y="1366488"/>
            <a:ext cx="8198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and</a:t>
            </a:r>
            <a:endParaRPr lang="en-US" sz="2400" baseline="30000" dirty="0">
              <a:latin typeface="+mn-lt"/>
            </a:endParaRPr>
          </a:p>
        </p:txBody>
      </p:sp>
      <p:sp>
        <p:nvSpPr>
          <p:cNvPr id="27" name="Text Box 16">
            <a:extLst>
              <a:ext uri="{FF2B5EF4-FFF2-40B4-BE49-F238E27FC236}">
                <a16:creationId xmlns:a16="http://schemas.microsoft.com/office/drawing/2014/main" id="{7C18B78E-3CED-472F-823B-045B6E3F3D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22415" y="1366349"/>
            <a:ext cx="6480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v</a:t>
            </a:r>
            <a:r>
              <a:rPr lang="en-GB" sz="2400" dirty="0"/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US" sz="2400" i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E157C46E-CAF6-4050-BBC8-5539370BD991}"/>
                  </a:ext>
                </a:extLst>
              </p:cNvPr>
              <p:cNvSpPr txBox="1"/>
              <p:nvPr/>
            </p:nvSpPr>
            <p:spPr>
              <a:xfrm>
                <a:off x="3634360" y="1363731"/>
                <a:ext cx="88806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sz="2400" i="1" dirty="0">
                          <a:solidFill>
                            <a:srgbClr val="010066"/>
                          </a:solidFill>
                          <a:latin typeface="Times New Roman" pitchFamily="18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n-GB" sz="2400" baseline="30000" dirty="0">
                          <a:solidFill>
                            <a:srgbClr val="010066"/>
                          </a:solidFill>
                          <a:latin typeface="Times New Roman" pitchFamily="18" charset="0"/>
                        </a:rPr>
                        <m:t>2</m:t>
                      </m:r>
                      <m:r>
                        <m:rPr>
                          <m:nor/>
                        </m:rPr>
                        <a:rPr lang="en-GB" sz="2400" dirty="0">
                          <a:solidFill>
                            <a:srgbClr val="010066"/>
                          </a:solidFill>
                          <a:latin typeface="Times New Roman" pitchFamily="18" charset="0"/>
                        </a:rPr>
                        <m:t> + </m:t>
                      </m:r>
                      <m:r>
                        <m:rPr>
                          <m:nor/>
                        </m:rPr>
                        <a:rPr lang="en-US" sz="2400" b="0" i="0" dirty="0" smtClean="0">
                          <a:solidFill>
                            <a:srgbClr val="010066"/>
                          </a:solidFill>
                          <a:latin typeface="Times New Roman" pitchFamily="18" charset="0"/>
                        </a:rPr>
                        <m:t>2</m:t>
                      </m:r>
                      <m:r>
                        <m:rPr>
                          <m:nor/>
                        </m:rPr>
                        <a:rPr lang="en-GB" sz="2400" dirty="0">
                          <a:solidFill>
                            <a:srgbClr val="010066"/>
                          </a:solidFill>
                          <a:latin typeface="Times New Roman" pitchFamily="18" charset="0"/>
                        </a:rPr>
                        <m:t> 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E157C46E-CAF6-4050-BBC8-5539370BD9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4360" y="1363731"/>
                <a:ext cx="888064" cy="369332"/>
              </a:xfrm>
              <a:prstGeom prst="rect">
                <a:avLst/>
              </a:prstGeom>
              <a:blipFill>
                <a:blip r:embed="rId4"/>
                <a:stretch>
                  <a:fillRect l="-2740" b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 Box 9">
            <a:extLst>
              <a:ext uri="{FF2B5EF4-FFF2-40B4-BE49-F238E27FC236}">
                <a16:creationId xmlns:a16="http://schemas.microsoft.com/office/drawing/2014/main" id="{0633DDA8-DD99-49A1-BDE7-0B001B84A1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843" y="1813302"/>
            <a:ext cx="557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So</a:t>
            </a:r>
            <a:endParaRPr lang="en-US" sz="24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ACD2A7E1-9B63-46B8-B8A3-D6A078FC2313}"/>
                  </a:ext>
                </a:extLst>
              </p:cNvPr>
              <p:cNvSpPr txBox="1"/>
              <p:nvPr/>
            </p:nvSpPr>
            <p:spPr>
              <a:xfrm>
                <a:off x="1203716" y="1841611"/>
                <a:ext cx="89710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′=1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ACD2A7E1-9B63-46B8-B8A3-D6A078FC23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3716" y="1841611"/>
                <a:ext cx="897105" cy="369332"/>
              </a:xfrm>
              <a:prstGeom prst="rect">
                <a:avLst/>
              </a:prstGeom>
              <a:blipFill>
                <a:blip r:embed="rId5"/>
                <a:stretch>
                  <a:fillRect l="-8784" r="-7432" b="-114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98ACA79B-4A50-4DD1-976A-C90D1527B4BA}"/>
                  </a:ext>
                </a:extLst>
              </p:cNvPr>
              <p:cNvSpPr/>
              <p:nvPr/>
            </p:nvSpPr>
            <p:spPr>
              <a:xfrm>
                <a:off x="2898945" y="1811070"/>
                <a:ext cx="82317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′=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98ACA79B-4A50-4DD1-976A-C90D1527B4B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8945" y="1811070"/>
                <a:ext cx="823174" cy="461665"/>
              </a:xfrm>
              <a:prstGeom prst="rect">
                <a:avLst/>
              </a:prstGeom>
              <a:blipFill>
                <a:blip r:embed="rId6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 Box 16">
            <a:extLst>
              <a:ext uri="{FF2B5EF4-FFF2-40B4-BE49-F238E27FC236}">
                <a16:creationId xmlns:a16="http://schemas.microsoft.com/office/drawing/2014/main" id="{F98F254C-B831-4173-8DE3-28003CE3DE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4230" y="1791472"/>
            <a:ext cx="7227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/>
              <a:t>2</a:t>
            </a:r>
            <a:r>
              <a:rPr lang="en-GB" sz="2400" i="1" dirty="0">
                <a:latin typeface="Times New Roman" pitchFamily="18" charset="0"/>
              </a:rPr>
              <a:t>x</a:t>
            </a:r>
            <a:endParaRPr lang="en-US" sz="2400" baseline="30000" dirty="0"/>
          </a:p>
        </p:txBody>
      </p:sp>
      <p:sp>
        <p:nvSpPr>
          <p:cNvPr id="36" name="Text Box 7">
            <a:extLst>
              <a:ext uri="{FF2B5EF4-FFF2-40B4-BE49-F238E27FC236}">
                <a16:creationId xmlns:a16="http://schemas.microsoft.com/office/drawing/2014/main" id="{10EE5EA7-9D5A-4A9E-8C11-3E02736AFE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7591" y="2432644"/>
            <a:ext cx="308921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6600"/>
                </a:solidFill>
                <a:latin typeface="+mn-lt"/>
              </a:rPr>
              <a:t>Use the quotient rule to find </a:t>
            </a:r>
            <a:r>
              <a:rPr lang="en-GB" sz="2000" i="1" dirty="0">
                <a:solidFill>
                  <a:srgbClr val="FF6600"/>
                </a:solidFill>
                <a:cs typeface="Times New Roman" panose="02020603050405020304" pitchFamily="18" charset="0"/>
              </a:rPr>
              <a:t>f </a:t>
            </a:r>
            <a:r>
              <a:rPr lang="en-GB" sz="2000" dirty="0">
                <a:solidFill>
                  <a:srgbClr val="FF6600"/>
                </a:solidFill>
                <a:latin typeface="+mn-lt"/>
              </a:rPr>
              <a:t>‘</a:t>
            </a:r>
            <a:endParaRPr lang="en-GB" sz="2000" i="1" dirty="0">
              <a:solidFill>
                <a:srgbClr val="FF6600"/>
              </a:solidFill>
              <a:latin typeface="+mn-lt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 Box 7">
                <a:extLst>
                  <a:ext uri="{FF2B5EF4-FFF2-40B4-BE49-F238E27FC236}">
                    <a16:creationId xmlns:a16="http://schemas.microsoft.com/office/drawing/2014/main" id="{5B4D12D5-260A-4A75-A3A3-B5C9762D25B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443560" y="5629071"/>
                <a:ext cx="3089211" cy="7078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/>
                <a:r>
                  <a:rPr lang="en-GB" sz="2000" dirty="0">
                    <a:solidFill>
                      <a:srgbClr val="FF6600"/>
                    </a:solidFill>
                    <a:latin typeface="+mn-lt"/>
                  </a:rPr>
                  <a:t>Removing the common factor </a:t>
                </a:r>
                <a14:m>
                  <m:oMath xmlns:m="http://schemas.openxmlformats.org/officeDocument/2006/math">
                    <m:r>
                      <a:rPr lang="en-US" sz="2000" b="0" i="0" dirty="0" smtClean="0">
                        <a:solidFill>
                          <a:srgbClr val="FF6600"/>
                        </a:solidFill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US" sz="2000" b="0" i="1" dirty="0" smtClean="0">
                        <a:solidFill>
                          <a:srgbClr val="FF66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0" dirty="0" smtClean="0">
                        <a:solidFill>
                          <a:srgbClr val="FF66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2000" dirty="0">
                        <a:solidFill>
                          <a:srgbClr val="FF6600"/>
                        </a:solidFill>
                      </a:rPr>
                      <m:t>(</m:t>
                    </m:r>
                    <m:r>
                      <m:rPr>
                        <m:nor/>
                      </m:rPr>
                      <a:rPr lang="en-GB" sz="2000" i="1" dirty="0">
                        <a:solidFill>
                          <a:srgbClr val="FF6600"/>
                        </a:solidFill>
                      </a:rPr>
                      <m:t>x</m:t>
                    </m:r>
                    <m:r>
                      <m:rPr>
                        <m:nor/>
                      </m:rPr>
                      <a:rPr lang="en-GB" sz="2000" baseline="30000" dirty="0">
                        <a:solidFill>
                          <a:srgbClr val="FF6600"/>
                        </a:solidFill>
                      </a:rPr>
                      <m:t>2</m:t>
                    </m:r>
                    <m:r>
                      <m:rPr>
                        <m:nor/>
                      </m:rPr>
                      <a:rPr lang="en-GB" sz="2000" dirty="0">
                        <a:solidFill>
                          <a:srgbClr val="FF6600"/>
                        </a:solidFill>
                      </a:rPr>
                      <m:t> + </m:t>
                    </m:r>
                    <m:r>
                      <m:rPr>
                        <m:nor/>
                      </m:rPr>
                      <a:rPr lang="en-US" sz="2000" dirty="0">
                        <a:solidFill>
                          <a:srgbClr val="FF6600"/>
                        </a:solidFill>
                      </a:rPr>
                      <m:t>2)</m:t>
                    </m:r>
                  </m:oMath>
                </a14:m>
                <a:endParaRPr lang="en-GB" sz="2000" i="1" dirty="0">
                  <a:solidFill>
                    <a:srgbClr val="FF6600"/>
                  </a:solidFill>
                  <a:latin typeface="+mn-lt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7" name="Text Box 7">
                <a:extLst>
                  <a:ext uri="{FF2B5EF4-FFF2-40B4-BE49-F238E27FC236}">
                    <a16:creationId xmlns:a16="http://schemas.microsoft.com/office/drawing/2014/main" id="{5B4D12D5-260A-4A75-A3A3-B5C9762D25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443560" y="5629071"/>
                <a:ext cx="3089211" cy="707886"/>
              </a:xfrm>
              <a:prstGeom prst="rect">
                <a:avLst/>
              </a:prstGeom>
              <a:blipFill>
                <a:blip r:embed="rId7"/>
                <a:stretch>
                  <a:fillRect l="-2170" t="-4274" b="-13675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 Box 3">
                <a:extLst>
                  <a:ext uri="{FF2B5EF4-FFF2-40B4-BE49-F238E27FC236}">
                    <a16:creationId xmlns:a16="http://schemas.microsoft.com/office/drawing/2014/main" id="{C15000AB-D870-4876-B37F-7091FCD8FA1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021740" y="2770873"/>
                <a:ext cx="1331544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solidFill>
                      <a:srgbClr val="010066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sz="2400" i="1" dirty="0">
                        <a:solidFill>
                          <a:srgbClr val="010066"/>
                        </a:solidFill>
                        <a:latin typeface="Times New Roman" pitchFamily="18" charset="0"/>
                      </a:rPr>
                      <m:t>x</m:t>
                    </m:r>
                    <m:r>
                      <m:rPr>
                        <m:nor/>
                      </m:rPr>
                      <a:rPr lang="en-US" sz="2400" b="0" baseline="30000" dirty="0" smtClean="0">
                        <a:solidFill>
                          <a:srgbClr val="010066"/>
                        </a:solidFill>
                        <a:latin typeface="Times New Roman" pitchFamily="18" charset="0"/>
                      </a:rPr>
                      <m:t>2</m:t>
                    </m:r>
                    <m:r>
                      <m:rPr>
                        <m:nor/>
                      </m:rPr>
                      <a:rPr lang="en-GB" sz="2400" dirty="0">
                        <a:solidFill>
                          <a:srgbClr val="010066"/>
                        </a:solidFill>
                        <a:latin typeface="Times New Roman" pitchFamily="18" charset="0"/>
                      </a:rPr>
                      <m:t> + </m:t>
                    </m:r>
                    <m:r>
                      <m:rPr>
                        <m:nor/>
                      </m:rPr>
                      <a:rPr lang="en-US" sz="2400" b="0" i="0" dirty="0" smtClean="0">
                        <a:solidFill>
                          <a:srgbClr val="010066"/>
                        </a:solidFill>
                        <a:latin typeface="Times New Roman" pitchFamily="18" charset="0"/>
                      </a:rPr>
                      <m:t>2</m:t>
                    </m:r>
                  </m:oMath>
                </a14:m>
                <a:r>
                  <a:rPr lang="en-GB" sz="2400" dirty="0">
                    <a:solidFill>
                      <a:srgbClr val="010066"/>
                    </a:solidFill>
                  </a:rPr>
                  <a:t>)</a:t>
                </a:r>
                <a:r>
                  <a:rPr lang="en-GB" sz="2400" baseline="30000" dirty="0">
                    <a:solidFill>
                      <a:srgbClr val="010066"/>
                    </a:solidFill>
                  </a:rPr>
                  <a:t>2</a:t>
                </a:r>
                <a:endParaRPr lang="en-GB" sz="2400" baseline="30000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0" name="Text Box 3">
                <a:extLst>
                  <a:ext uri="{FF2B5EF4-FFF2-40B4-BE49-F238E27FC236}">
                    <a16:creationId xmlns:a16="http://schemas.microsoft.com/office/drawing/2014/main" id="{C15000AB-D870-4876-B37F-7091FCD8FA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21740" y="2770873"/>
                <a:ext cx="1331544" cy="461665"/>
              </a:xfrm>
              <a:prstGeom prst="rect">
                <a:avLst/>
              </a:prstGeom>
              <a:blipFill>
                <a:blip r:embed="rId8"/>
                <a:stretch>
                  <a:fillRect l="-7339" t="-10667" b="-3066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 Box 3">
                <a:extLst>
                  <a:ext uri="{FF2B5EF4-FFF2-40B4-BE49-F238E27FC236}">
                    <a16:creationId xmlns:a16="http://schemas.microsoft.com/office/drawing/2014/main" id="{2AE9ED0C-8FF8-45D9-9148-17282EFA604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23792" y="2324922"/>
                <a:ext cx="1252950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solidFill>
                      <a:srgbClr val="010066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sz="2400" i="1" dirty="0">
                        <a:solidFill>
                          <a:srgbClr val="010066"/>
                        </a:solidFill>
                        <a:latin typeface="Times New Roman" pitchFamily="18" charset="0"/>
                      </a:rPr>
                      <m:t>x</m:t>
                    </m:r>
                    <m:r>
                      <m:rPr>
                        <m:nor/>
                      </m:rPr>
                      <a:rPr lang="en-US" sz="2400" b="0" baseline="30000" dirty="0" smtClean="0">
                        <a:solidFill>
                          <a:srgbClr val="010066"/>
                        </a:solidFill>
                        <a:latin typeface="Times New Roman" pitchFamily="18" charset="0"/>
                      </a:rPr>
                      <m:t>2</m:t>
                    </m:r>
                    <m:r>
                      <m:rPr>
                        <m:nor/>
                      </m:rPr>
                      <a:rPr lang="en-GB" sz="2400" dirty="0">
                        <a:solidFill>
                          <a:srgbClr val="010066"/>
                        </a:solidFill>
                        <a:latin typeface="Times New Roman" pitchFamily="18" charset="0"/>
                      </a:rPr>
                      <m:t> + </m:t>
                    </m:r>
                    <m:r>
                      <m:rPr>
                        <m:nor/>
                      </m:rPr>
                      <a:rPr lang="en-US" sz="2400" b="0" i="0" dirty="0" smtClean="0">
                        <a:solidFill>
                          <a:srgbClr val="010066"/>
                        </a:solidFill>
                        <a:latin typeface="Times New Roman" pitchFamily="18" charset="0"/>
                      </a:rPr>
                      <m:t>2</m:t>
                    </m:r>
                  </m:oMath>
                </a14:m>
                <a:r>
                  <a:rPr lang="en-GB" sz="2400" dirty="0">
                    <a:solidFill>
                      <a:srgbClr val="010066"/>
                    </a:solidFill>
                  </a:rPr>
                  <a:t>)</a:t>
                </a:r>
                <a:endParaRPr lang="en-GB" sz="2400" baseline="30000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1" name="Text Box 3">
                <a:extLst>
                  <a:ext uri="{FF2B5EF4-FFF2-40B4-BE49-F238E27FC236}">
                    <a16:creationId xmlns:a16="http://schemas.microsoft.com/office/drawing/2014/main" id="{2AE9ED0C-8FF8-45D9-9148-17282EFA60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323792" y="2324922"/>
                <a:ext cx="1252950" cy="461665"/>
              </a:xfrm>
              <a:prstGeom prst="rect">
                <a:avLst/>
              </a:prstGeom>
              <a:blipFill>
                <a:blip r:embed="rId9"/>
                <a:stretch>
                  <a:fillRect l="-7282" t="-10526" b="-2894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Text Box 3">
            <a:extLst>
              <a:ext uri="{FF2B5EF4-FFF2-40B4-BE49-F238E27FC236}">
                <a16:creationId xmlns:a16="http://schemas.microsoft.com/office/drawing/2014/main" id="{D566DCEF-1846-4CF5-AE68-EBD227F775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6049" y="2310681"/>
            <a:ext cx="734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cs typeface="Times New Roman" panose="02020603050405020304" pitchFamily="18" charset="0"/>
              </a:rPr>
              <a:t>2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2400" i="1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 Box 3">
            <a:extLst>
              <a:ext uri="{FF2B5EF4-FFF2-40B4-BE49-F238E27FC236}">
                <a16:creationId xmlns:a16="http://schemas.microsoft.com/office/drawing/2014/main" id="{AFAD3618-DB57-45FF-A7A9-2471A9279F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0294" y="2291083"/>
            <a:ext cx="12161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 Box 3">
                <a:extLst>
                  <a:ext uri="{FF2B5EF4-FFF2-40B4-BE49-F238E27FC236}">
                    <a16:creationId xmlns:a16="http://schemas.microsoft.com/office/drawing/2014/main" id="{F65BFC46-C285-49C4-AAFB-2BC661E1BFE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13965" y="2343609"/>
                <a:ext cx="310910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en-GB" sz="2400" b="1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4" name="Text Box 3">
                <a:extLst>
                  <a:ext uri="{FF2B5EF4-FFF2-40B4-BE49-F238E27FC236}">
                    <a16:creationId xmlns:a16="http://schemas.microsoft.com/office/drawing/2014/main" id="{F65BFC46-C285-49C4-AAFB-2BC661E1BF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313965" y="2343609"/>
                <a:ext cx="310910" cy="461665"/>
              </a:xfrm>
              <a:prstGeom prst="rect">
                <a:avLst/>
              </a:prstGeom>
              <a:blipFill>
                <a:blip r:embed="rId10"/>
                <a:stretch>
                  <a:fillRect r="-1764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2B196E15-4ED5-45CB-A7E0-73A5B786E048}"/>
              </a:ext>
            </a:extLst>
          </p:cNvPr>
          <p:cNvCxnSpPr/>
          <p:nvPr/>
        </p:nvCxnSpPr>
        <p:spPr>
          <a:xfrm>
            <a:off x="1134543" y="2776718"/>
            <a:ext cx="228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 Box 3">
            <a:extLst>
              <a:ext uri="{FF2B5EF4-FFF2-40B4-BE49-F238E27FC236}">
                <a16:creationId xmlns:a16="http://schemas.microsoft.com/office/drawing/2014/main" id="{8714ADEF-C982-47F6-BC2D-D69CB049EA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0736" y="2325289"/>
            <a:ext cx="5345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</a:rPr>
              <a:t>1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 Box 3">
                <a:extLst>
                  <a:ext uri="{FF2B5EF4-FFF2-40B4-BE49-F238E27FC236}">
                    <a16:creationId xmlns:a16="http://schemas.microsoft.com/office/drawing/2014/main" id="{F03B32F4-7FDA-4D8F-9322-6E618BB89A1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86722" y="5062752"/>
                <a:ext cx="1287786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solidFill>
                      <a:srgbClr val="010066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sz="2400" i="1" dirty="0">
                        <a:solidFill>
                          <a:srgbClr val="010066"/>
                        </a:solidFill>
                        <a:latin typeface="Times New Roman" pitchFamily="18" charset="0"/>
                      </a:rPr>
                      <m:t>x</m:t>
                    </m:r>
                    <m:r>
                      <m:rPr>
                        <m:nor/>
                      </m:rPr>
                      <a:rPr lang="en-US" sz="2400" baseline="30000" dirty="0">
                        <a:solidFill>
                          <a:srgbClr val="010066"/>
                        </a:solidFill>
                        <a:latin typeface="Times New Roman" pitchFamily="18" charset="0"/>
                      </a:rPr>
                      <m:t>2</m:t>
                    </m:r>
                    <m:r>
                      <m:rPr>
                        <m:nor/>
                      </m:rPr>
                      <a:rPr lang="en-US" sz="2400" b="0" i="0" baseline="30000" dirty="0" smtClean="0">
                        <a:solidFill>
                          <a:srgbClr val="010066"/>
                        </a:solidFill>
                        <a:latin typeface="Times New Roman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GB" sz="2400" dirty="0">
                        <a:solidFill>
                          <a:srgbClr val="010066"/>
                        </a:solidFill>
                        <a:latin typeface="Times New Roman" pitchFamily="18" charset="0"/>
                      </a:rPr>
                      <m:t>+ </m:t>
                    </m:r>
                    <m:r>
                      <m:rPr>
                        <m:nor/>
                      </m:rPr>
                      <a:rPr lang="en-US" sz="2400" b="0" i="0" dirty="0" smtClean="0">
                        <a:solidFill>
                          <a:srgbClr val="010066"/>
                        </a:solidFill>
                        <a:latin typeface="Times New Roman" pitchFamily="18" charset="0"/>
                      </a:rPr>
                      <m:t>2</m:t>
                    </m:r>
                  </m:oMath>
                </a14:m>
                <a:r>
                  <a:rPr lang="en-GB" sz="2400" dirty="0">
                    <a:solidFill>
                      <a:srgbClr val="010066"/>
                    </a:solidFill>
                  </a:rPr>
                  <a:t>)</a:t>
                </a:r>
                <a:r>
                  <a:rPr lang="en-GB" sz="2400" baseline="30000" dirty="0">
                    <a:solidFill>
                      <a:srgbClr val="010066"/>
                    </a:solidFill>
                  </a:rPr>
                  <a:t>4</a:t>
                </a:r>
                <a:endParaRPr lang="en-GB" sz="2400" baseline="30000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7" name="Text Box 3">
                <a:extLst>
                  <a:ext uri="{FF2B5EF4-FFF2-40B4-BE49-F238E27FC236}">
                    <a16:creationId xmlns:a16="http://schemas.microsoft.com/office/drawing/2014/main" id="{F03B32F4-7FDA-4D8F-9322-6E618BB89A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86722" y="5062752"/>
                <a:ext cx="1287786" cy="461665"/>
              </a:xfrm>
              <a:prstGeom prst="rect">
                <a:avLst/>
              </a:prstGeom>
              <a:blipFill>
                <a:blip r:embed="rId11"/>
                <a:stretch>
                  <a:fillRect l="-7075" t="-10667" b="-3066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 Box 3">
                <a:extLst>
                  <a:ext uri="{FF2B5EF4-FFF2-40B4-BE49-F238E27FC236}">
                    <a16:creationId xmlns:a16="http://schemas.microsoft.com/office/drawing/2014/main" id="{C4B5E77F-2003-4109-970A-9DD9A00B42C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73740" y="4683928"/>
                <a:ext cx="310910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en-GB" sz="2400" b="1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0" name="Text Box 3">
                <a:extLst>
                  <a:ext uri="{FF2B5EF4-FFF2-40B4-BE49-F238E27FC236}">
                    <a16:creationId xmlns:a16="http://schemas.microsoft.com/office/drawing/2014/main" id="{C4B5E77F-2003-4109-970A-9DD9A00B42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73740" y="4683928"/>
                <a:ext cx="310910" cy="461665"/>
              </a:xfrm>
              <a:prstGeom prst="rect">
                <a:avLst/>
              </a:prstGeom>
              <a:blipFill>
                <a:blip r:embed="rId12"/>
                <a:stretch>
                  <a:fillRect r="-19608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92F9CE19-285F-4B1B-B0CD-B4066FAD778D}"/>
              </a:ext>
            </a:extLst>
          </p:cNvPr>
          <p:cNvCxnSpPr/>
          <p:nvPr/>
        </p:nvCxnSpPr>
        <p:spPr>
          <a:xfrm>
            <a:off x="1053529" y="5127337"/>
            <a:ext cx="42976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 Box 3">
                <a:extLst>
                  <a:ext uri="{FF2B5EF4-FFF2-40B4-BE49-F238E27FC236}">
                    <a16:creationId xmlns:a16="http://schemas.microsoft.com/office/drawing/2014/main" id="{5720FD80-423C-42F8-86F0-ACE6787C52F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62593" y="4695672"/>
                <a:ext cx="656033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400" baseline="30000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2" name="Text Box 3">
                <a:extLst>
                  <a:ext uri="{FF2B5EF4-FFF2-40B4-BE49-F238E27FC236}">
                    <a16:creationId xmlns:a16="http://schemas.microsoft.com/office/drawing/2014/main" id="{5720FD80-423C-42F8-86F0-ACE6787C52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62593" y="4695672"/>
                <a:ext cx="656033" cy="461665"/>
              </a:xfrm>
              <a:prstGeom prst="rect">
                <a:avLst/>
              </a:prstGeom>
              <a:blipFill>
                <a:blip r:embed="rId13"/>
                <a:stretch>
                  <a:fillRect r="-15741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 Box 3">
                <a:extLst>
                  <a:ext uri="{FF2B5EF4-FFF2-40B4-BE49-F238E27FC236}">
                    <a16:creationId xmlns:a16="http://schemas.microsoft.com/office/drawing/2014/main" id="{A22E1CA5-8A39-4DBA-856E-D129A697802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86722" y="5983014"/>
                <a:ext cx="1436625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solidFill>
                      <a:srgbClr val="010066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sz="2400" i="1" dirty="0">
                        <a:solidFill>
                          <a:srgbClr val="010066"/>
                        </a:solidFill>
                        <a:latin typeface="Times New Roman" pitchFamily="18" charset="0"/>
                      </a:rPr>
                      <m:t>x</m:t>
                    </m:r>
                    <m:r>
                      <m:rPr>
                        <m:nor/>
                      </m:rPr>
                      <a:rPr lang="en-US" sz="2400" baseline="30000" dirty="0">
                        <a:solidFill>
                          <a:srgbClr val="010066"/>
                        </a:solidFill>
                        <a:latin typeface="Times New Roman" pitchFamily="18" charset="0"/>
                      </a:rPr>
                      <m:t>2</m:t>
                    </m:r>
                    <m:r>
                      <m:rPr>
                        <m:nor/>
                      </m:rPr>
                      <a:rPr lang="en-GB" sz="2400" dirty="0">
                        <a:solidFill>
                          <a:srgbClr val="010066"/>
                        </a:solidFill>
                        <a:latin typeface="Times New Roman" pitchFamily="18" charset="0"/>
                      </a:rPr>
                      <m:t> +</m:t>
                    </m:r>
                    <m:r>
                      <m:rPr>
                        <m:nor/>
                      </m:rPr>
                      <a:rPr lang="en-US" sz="2400" b="0" i="0" dirty="0" smtClean="0">
                        <a:solidFill>
                          <a:srgbClr val="010066"/>
                        </a:solidFill>
                        <a:latin typeface="Times New Roman" pitchFamily="18" charset="0"/>
                      </a:rPr>
                      <m:t> 2</m:t>
                    </m:r>
                  </m:oMath>
                </a14:m>
                <a:r>
                  <a:rPr lang="en-GB" sz="2400" dirty="0">
                    <a:solidFill>
                      <a:srgbClr val="010066"/>
                    </a:solidFill>
                  </a:rPr>
                  <a:t>)</a:t>
                </a:r>
                <a:r>
                  <a:rPr lang="en-GB" sz="2400" baseline="30000" dirty="0">
                    <a:solidFill>
                      <a:srgbClr val="010066"/>
                    </a:solidFill>
                  </a:rPr>
                  <a:t>4</a:t>
                </a:r>
                <a:endParaRPr lang="en-GB" sz="2400" baseline="30000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3" name="Text Box 3">
                <a:extLst>
                  <a:ext uri="{FF2B5EF4-FFF2-40B4-BE49-F238E27FC236}">
                    <a16:creationId xmlns:a16="http://schemas.microsoft.com/office/drawing/2014/main" id="{A22E1CA5-8A39-4DBA-856E-D129A69780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86722" y="5983014"/>
                <a:ext cx="1436625" cy="461665"/>
              </a:xfrm>
              <a:prstGeom prst="rect">
                <a:avLst/>
              </a:prstGeom>
              <a:blipFill>
                <a:blip r:embed="rId14"/>
                <a:stretch>
                  <a:fillRect l="-6356" t="-10526" b="-2894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B1D732EB-45B7-49B6-A804-31A8B9BB3752}"/>
              </a:ext>
            </a:extLst>
          </p:cNvPr>
          <p:cNvCxnSpPr/>
          <p:nvPr/>
        </p:nvCxnSpPr>
        <p:spPr>
          <a:xfrm>
            <a:off x="1100736" y="6045746"/>
            <a:ext cx="4114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 Box 7">
            <a:extLst>
              <a:ext uri="{FF2B5EF4-FFF2-40B4-BE49-F238E27FC236}">
                <a16:creationId xmlns:a16="http://schemas.microsoft.com/office/drawing/2014/main" id="{F796E2A4-60E3-4B00-B696-89B8250060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8833" y="1312090"/>
            <a:ext cx="30892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6600"/>
                </a:solidFill>
                <a:latin typeface="+mn-lt"/>
              </a:rPr>
              <a:t>Define</a:t>
            </a:r>
            <a:r>
              <a:rPr lang="en-GB" sz="2000" dirty="0">
                <a:solidFill>
                  <a:srgbClr val="FF6600"/>
                </a:solidFill>
              </a:rPr>
              <a:t> 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GB" sz="2000" dirty="0">
                <a:solidFill>
                  <a:srgbClr val="FF6600"/>
                </a:solidFill>
              </a:rPr>
              <a:t> </a:t>
            </a:r>
            <a:r>
              <a:rPr lang="en-GB" sz="2000" dirty="0">
                <a:solidFill>
                  <a:srgbClr val="FF6600"/>
                </a:solidFill>
                <a:latin typeface="+mn-lt"/>
              </a:rPr>
              <a:t>and</a:t>
            </a:r>
            <a:r>
              <a:rPr lang="en-GB" sz="2000" dirty="0">
                <a:solidFill>
                  <a:srgbClr val="FF6600"/>
                </a:solidFill>
              </a:rPr>
              <a:t> 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</a:p>
        </p:txBody>
      </p:sp>
      <p:sp>
        <p:nvSpPr>
          <p:cNvPr id="68" name="Text Box 7">
            <a:extLst>
              <a:ext uri="{FF2B5EF4-FFF2-40B4-BE49-F238E27FC236}">
                <a16:creationId xmlns:a16="http://schemas.microsoft.com/office/drawing/2014/main" id="{2542CA47-8358-4D17-8BD3-67A75E1414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1780" y="1903640"/>
            <a:ext cx="30892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6600"/>
                </a:solidFill>
                <a:latin typeface="+mn-lt"/>
              </a:rPr>
              <a:t>Find</a:t>
            </a:r>
            <a:r>
              <a:rPr lang="en-GB" sz="2000" dirty="0">
                <a:solidFill>
                  <a:srgbClr val="FF6600"/>
                </a:solidFill>
              </a:rPr>
              <a:t>  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u’</a:t>
            </a:r>
            <a:r>
              <a:rPr lang="en-GB" sz="20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0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GB" sz="2000" dirty="0">
                <a:solidFill>
                  <a:srgbClr val="FF6600"/>
                </a:solidFill>
              </a:rPr>
              <a:t> </a:t>
            </a:r>
            <a:r>
              <a:rPr lang="en-GB" sz="2000" dirty="0">
                <a:solidFill>
                  <a:srgbClr val="FF6600"/>
                </a:solidFill>
                <a:latin typeface="+mn-lt"/>
              </a:rPr>
              <a:t>and 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v’</a:t>
            </a:r>
            <a:r>
              <a:rPr lang="en-GB" sz="20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0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Rectangle 73">
                <a:extLst>
                  <a:ext uri="{FF2B5EF4-FFF2-40B4-BE49-F238E27FC236}">
                    <a16:creationId xmlns:a16="http://schemas.microsoft.com/office/drawing/2014/main" id="{C4F39E3F-31E9-4976-90D7-2B218F34157E}"/>
                  </a:ext>
                </a:extLst>
              </p:cNvPr>
              <p:cNvSpPr/>
              <p:nvPr/>
            </p:nvSpPr>
            <p:spPr>
              <a:xfrm>
                <a:off x="329670" y="2494256"/>
                <a:ext cx="82638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400" b="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′=</m:t>
                      </m:r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74" name="Rectangle 73">
                <a:extLst>
                  <a:ext uri="{FF2B5EF4-FFF2-40B4-BE49-F238E27FC236}">
                    <a16:creationId xmlns:a16="http://schemas.microsoft.com/office/drawing/2014/main" id="{C4F39E3F-31E9-4976-90D7-2B218F34157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670" y="2494256"/>
                <a:ext cx="826380" cy="461665"/>
              </a:xfrm>
              <a:prstGeom prst="rect">
                <a:avLst/>
              </a:prstGeom>
              <a:blipFill>
                <a:blip r:embed="rId15"/>
                <a:stretch>
                  <a:fillRect l="-735" b="-184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997F4ACF-A9C3-4226-8D05-6F6CCA5E5D43}"/>
                  </a:ext>
                </a:extLst>
              </p:cNvPr>
              <p:cNvSpPr/>
              <p:nvPr/>
            </p:nvSpPr>
            <p:spPr>
              <a:xfrm>
                <a:off x="255911" y="5800859"/>
                <a:ext cx="86645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i="1" dirty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"=</m:t>
                      </m:r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997F4ACF-A9C3-4226-8D05-6F6CCA5E5D4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911" y="5800859"/>
                <a:ext cx="866455" cy="461665"/>
              </a:xfrm>
              <a:prstGeom prst="rect">
                <a:avLst/>
              </a:prstGeom>
              <a:blipFill>
                <a:blip r:embed="rId16"/>
                <a:stretch>
                  <a:fillRect l="-1408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03F8EADA-4264-4065-A55C-0F48A8B0F8E9}"/>
                  </a:ext>
                </a:extLst>
              </p:cNvPr>
              <p:cNvSpPr/>
              <p:nvPr/>
            </p:nvSpPr>
            <p:spPr>
              <a:xfrm>
                <a:off x="250825" y="4889339"/>
                <a:ext cx="86645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400" b="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"=</m:t>
                      </m:r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03F8EADA-4264-4065-A55C-0F48A8B0F8E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825" y="4889339"/>
                <a:ext cx="866456" cy="461665"/>
              </a:xfrm>
              <a:prstGeom prst="rect">
                <a:avLst/>
              </a:prstGeom>
              <a:blipFill>
                <a:blip r:embed="rId17"/>
                <a:stretch>
                  <a:fillRect l="-704" b="-184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 Box 3">
                <a:extLst>
                  <a:ext uri="{FF2B5EF4-FFF2-40B4-BE49-F238E27FC236}">
                    <a16:creationId xmlns:a16="http://schemas.microsoft.com/office/drawing/2014/main" id="{E661FB24-9A50-4D94-9551-4125211A93B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69369" y="2743282"/>
                <a:ext cx="1331544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solidFill>
                      <a:srgbClr val="010066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sz="2400" i="1" dirty="0">
                        <a:solidFill>
                          <a:srgbClr val="010066"/>
                        </a:solidFill>
                        <a:latin typeface="Times New Roman" pitchFamily="18" charset="0"/>
                      </a:rPr>
                      <m:t>x</m:t>
                    </m:r>
                    <m:r>
                      <m:rPr>
                        <m:nor/>
                      </m:rPr>
                      <a:rPr lang="en-US" sz="2400" b="0" baseline="30000" dirty="0" smtClean="0">
                        <a:solidFill>
                          <a:srgbClr val="010066"/>
                        </a:solidFill>
                        <a:latin typeface="Times New Roman" pitchFamily="18" charset="0"/>
                      </a:rPr>
                      <m:t>2</m:t>
                    </m:r>
                    <m:r>
                      <m:rPr>
                        <m:nor/>
                      </m:rPr>
                      <a:rPr lang="en-GB" sz="2400" dirty="0">
                        <a:solidFill>
                          <a:srgbClr val="010066"/>
                        </a:solidFill>
                        <a:latin typeface="Times New Roman" pitchFamily="18" charset="0"/>
                      </a:rPr>
                      <m:t> + </m:t>
                    </m:r>
                    <m:r>
                      <m:rPr>
                        <m:nor/>
                      </m:rPr>
                      <a:rPr lang="en-US" sz="2400" b="0" i="0" dirty="0" smtClean="0">
                        <a:solidFill>
                          <a:srgbClr val="010066"/>
                        </a:solidFill>
                        <a:latin typeface="Times New Roman" pitchFamily="18" charset="0"/>
                      </a:rPr>
                      <m:t>2</m:t>
                    </m:r>
                  </m:oMath>
                </a14:m>
                <a:r>
                  <a:rPr lang="en-GB" sz="2400" dirty="0">
                    <a:solidFill>
                      <a:srgbClr val="010066"/>
                    </a:solidFill>
                  </a:rPr>
                  <a:t>)</a:t>
                </a:r>
                <a:r>
                  <a:rPr lang="en-GB" sz="2400" baseline="30000" dirty="0">
                    <a:solidFill>
                      <a:srgbClr val="010066"/>
                    </a:solidFill>
                  </a:rPr>
                  <a:t>2</a:t>
                </a:r>
                <a:endParaRPr lang="en-GB" sz="2400" baseline="30000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7" name="Text Box 3">
                <a:extLst>
                  <a:ext uri="{FF2B5EF4-FFF2-40B4-BE49-F238E27FC236}">
                    <a16:creationId xmlns:a16="http://schemas.microsoft.com/office/drawing/2014/main" id="{E661FB24-9A50-4D94-9551-4125211A93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69369" y="2743282"/>
                <a:ext cx="1331544" cy="461665"/>
              </a:xfrm>
              <a:prstGeom prst="rect">
                <a:avLst/>
              </a:prstGeom>
              <a:blipFill>
                <a:blip r:embed="rId18"/>
                <a:stretch>
                  <a:fillRect l="-7339" t="-10526" b="-2894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9" name="Text Box 3">
            <a:extLst>
              <a:ext uri="{FF2B5EF4-FFF2-40B4-BE49-F238E27FC236}">
                <a16:creationId xmlns:a16="http://schemas.microsoft.com/office/drawing/2014/main" id="{B1F2D894-1137-4F3F-BFE1-A96EBD049D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2271" y="2283923"/>
            <a:ext cx="734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solidFill>
                  <a:srgbClr val="010066"/>
                </a:solidFill>
                <a:cs typeface="Times New Roman" panose="02020603050405020304" pitchFamily="18" charset="0"/>
              </a:rPr>
              <a:t>2</a:t>
            </a:r>
            <a:endParaRPr lang="en-GB" sz="2400" i="1" baseline="30000" dirty="0">
              <a:solidFill>
                <a:srgbClr val="010066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 Box 3">
                <a:extLst>
                  <a:ext uri="{FF2B5EF4-FFF2-40B4-BE49-F238E27FC236}">
                    <a16:creationId xmlns:a16="http://schemas.microsoft.com/office/drawing/2014/main" id="{767563F4-361B-46A9-8280-14EA9164A56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04196" y="2300591"/>
                <a:ext cx="310910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en-GB" sz="2400" b="1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0" name="Text Box 3">
                <a:extLst>
                  <a:ext uri="{FF2B5EF4-FFF2-40B4-BE49-F238E27FC236}">
                    <a16:creationId xmlns:a16="http://schemas.microsoft.com/office/drawing/2014/main" id="{767563F4-361B-46A9-8280-14EA9164A5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204196" y="2300591"/>
                <a:ext cx="310910" cy="461665"/>
              </a:xfrm>
              <a:prstGeom prst="rect">
                <a:avLst/>
              </a:prstGeom>
              <a:blipFill>
                <a:blip r:embed="rId19"/>
                <a:stretch>
                  <a:fillRect r="-1764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AA009E3E-D9BB-473C-8D0A-1D8F979C2072}"/>
              </a:ext>
            </a:extLst>
          </p:cNvPr>
          <p:cNvCxnSpPr/>
          <p:nvPr/>
        </p:nvCxnSpPr>
        <p:spPr>
          <a:xfrm>
            <a:off x="3896280" y="2764359"/>
            <a:ext cx="10972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 Box 3">
            <a:extLst>
              <a:ext uri="{FF2B5EF4-FFF2-40B4-BE49-F238E27FC236}">
                <a16:creationId xmlns:a16="http://schemas.microsoft.com/office/drawing/2014/main" id="{8086B1D3-2C4D-4482-B7EA-250581EC0F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1044" y="2310681"/>
            <a:ext cx="5345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</a:rPr>
              <a:t>2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196F49C-B0E0-4D2A-A9E6-074251AA854D}"/>
              </a:ext>
            </a:extLst>
          </p:cNvPr>
          <p:cNvSpPr/>
          <p:nvPr/>
        </p:nvSpPr>
        <p:spPr>
          <a:xfrm>
            <a:off x="3433887" y="2541413"/>
            <a:ext cx="3930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solidFill>
                  <a:srgbClr val="010066"/>
                </a:solidFill>
              </a:rPr>
              <a:t>=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4B6962D3-F581-42EF-B410-5457EF74FA46}"/>
              </a:ext>
            </a:extLst>
          </p:cNvPr>
          <p:cNvSpPr/>
          <p:nvPr/>
        </p:nvSpPr>
        <p:spPr>
          <a:xfrm>
            <a:off x="295138" y="3251225"/>
            <a:ext cx="5063004" cy="139591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Text Box 16">
            <a:extLst>
              <a:ext uri="{FF2B5EF4-FFF2-40B4-BE49-F238E27FC236}">
                <a16:creationId xmlns:a16="http://schemas.microsoft.com/office/drawing/2014/main" id="{9C7EF2A2-FB5B-402F-B4FF-A160CA6319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030" y="3287230"/>
            <a:ext cx="21899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Let</a:t>
            </a:r>
            <a:r>
              <a:rPr lang="en-GB" dirty="0"/>
              <a:t>    </a:t>
            </a:r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dirty="0"/>
              <a:t> = 2 – 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/>
              <a:t>2</a:t>
            </a:r>
            <a:endParaRPr lang="en-US" sz="2400" baseline="30000" dirty="0"/>
          </a:p>
        </p:txBody>
      </p:sp>
      <p:sp>
        <p:nvSpPr>
          <p:cNvPr id="85" name="Text Box 16">
            <a:extLst>
              <a:ext uri="{FF2B5EF4-FFF2-40B4-BE49-F238E27FC236}">
                <a16:creationId xmlns:a16="http://schemas.microsoft.com/office/drawing/2014/main" id="{FF1330EB-70C6-4661-A5AA-83F9436038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3478" y="3287230"/>
            <a:ext cx="8198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and</a:t>
            </a:r>
            <a:endParaRPr lang="en-US" sz="2400" baseline="30000" dirty="0">
              <a:latin typeface="+mn-lt"/>
            </a:endParaRPr>
          </a:p>
        </p:txBody>
      </p:sp>
      <p:sp>
        <p:nvSpPr>
          <p:cNvPr id="86" name="Text Box 16">
            <a:extLst>
              <a:ext uri="{FF2B5EF4-FFF2-40B4-BE49-F238E27FC236}">
                <a16:creationId xmlns:a16="http://schemas.microsoft.com/office/drawing/2014/main" id="{66A2027E-F4E4-459D-A55F-994F466002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2665" y="3287230"/>
            <a:ext cx="6480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v</a:t>
            </a:r>
            <a:r>
              <a:rPr lang="en-GB" sz="2400" dirty="0"/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US" sz="2400" i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476148A9-60A7-4D04-8800-A4947AE165E4}"/>
                  </a:ext>
                </a:extLst>
              </p:cNvPr>
              <p:cNvSpPr txBox="1"/>
              <p:nvPr/>
            </p:nvSpPr>
            <p:spPr>
              <a:xfrm>
                <a:off x="3664610" y="3284612"/>
                <a:ext cx="118141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m:t>(</m:t>
                      </m:r>
                      <m:r>
                        <m:rPr>
                          <m:nor/>
                        </m:rPr>
                        <a:rPr lang="en-GB" sz="240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n-GB" sz="2400" baseline="30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m:t>2</m:t>
                      </m:r>
                      <m:r>
                        <m:rPr>
                          <m:nor/>
                        </m:rPr>
                        <a:rPr lang="en-GB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m:t> + </m:t>
                      </m:r>
                      <m:r>
                        <m:rPr>
                          <m:nor/>
                        </m:rPr>
                        <a:rPr lang="en-US" sz="2400" b="0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m:t>2)</m:t>
                      </m:r>
                      <m:r>
                        <m:rPr>
                          <m:nor/>
                        </m:rPr>
                        <a:rPr lang="en-US" sz="2400" b="0" i="0" baseline="30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m:t>2</m:t>
                      </m:r>
                      <m:r>
                        <m:rPr>
                          <m:nor/>
                        </m:rPr>
                        <a:rPr lang="en-GB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m:t> </m:t>
                      </m:r>
                    </m:oMath>
                  </m:oMathPara>
                </a14:m>
                <a:endParaRPr lang="en-GB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476148A9-60A7-4D04-8800-A4947AE165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4610" y="3284612"/>
                <a:ext cx="1181413" cy="369332"/>
              </a:xfrm>
              <a:prstGeom prst="rect">
                <a:avLst/>
              </a:prstGeom>
              <a:blipFill>
                <a:blip r:embed="rId20"/>
                <a:stretch>
                  <a:fillRect l="-8247" b="-3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8" name="Text Box 9">
            <a:extLst>
              <a:ext uri="{FF2B5EF4-FFF2-40B4-BE49-F238E27FC236}">
                <a16:creationId xmlns:a16="http://schemas.microsoft.com/office/drawing/2014/main" id="{EFE1865F-A259-4EB1-9344-5CBC4EE13D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093" y="3734183"/>
            <a:ext cx="557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So</a:t>
            </a:r>
            <a:endParaRPr lang="en-US" sz="24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9" name="TextBox 88">
                <a:extLst>
                  <a:ext uri="{FF2B5EF4-FFF2-40B4-BE49-F238E27FC236}">
                    <a16:creationId xmlns:a16="http://schemas.microsoft.com/office/drawing/2014/main" id="{17F62476-E2E6-4FB9-BE5C-01B0AF7708DE}"/>
                  </a:ext>
                </a:extLst>
              </p:cNvPr>
              <p:cNvSpPr txBox="1"/>
              <p:nvPr/>
            </p:nvSpPr>
            <p:spPr>
              <a:xfrm>
                <a:off x="1233966" y="3762492"/>
                <a:ext cx="132613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=−2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89" name="TextBox 88">
                <a:extLst>
                  <a:ext uri="{FF2B5EF4-FFF2-40B4-BE49-F238E27FC236}">
                    <a16:creationId xmlns:a16="http://schemas.microsoft.com/office/drawing/2014/main" id="{17F62476-E2E6-4FB9-BE5C-01B0AF7708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3966" y="3762492"/>
                <a:ext cx="1326132" cy="369332"/>
              </a:xfrm>
              <a:prstGeom prst="rect">
                <a:avLst/>
              </a:prstGeom>
              <a:blipFill>
                <a:blip r:embed="rId21"/>
                <a:stretch>
                  <a:fillRect l="-2294" r="-4587" b="-81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Rectangle 89">
                <a:extLst>
                  <a:ext uri="{FF2B5EF4-FFF2-40B4-BE49-F238E27FC236}">
                    <a16:creationId xmlns:a16="http://schemas.microsoft.com/office/drawing/2014/main" id="{12820EF2-DC12-44AE-ABD4-FEEA2E2F3ECB}"/>
                  </a:ext>
                </a:extLst>
              </p:cNvPr>
              <p:cNvSpPr/>
              <p:nvPr/>
            </p:nvSpPr>
            <p:spPr>
              <a:xfrm>
                <a:off x="2929195" y="3731951"/>
                <a:ext cx="82317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′=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90" name="Rectangle 89">
                <a:extLst>
                  <a:ext uri="{FF2B5EF4-FFF2-40B4-BE49-F238E27FC236}">
                    <a16:creationId xmlns:a16="http://schemas.microsoft.com/office/drawing/2014/main" id="{12820EF2-DC12-44AE-ABD4-FEEA2E2F3EC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9195" y="3731951"/>
                <a:ext cx="823174" cy="461665"/>
              </a:xfrm>
              <a:prstGeom prst="rect">
                <a:avLst/>
              </a:prstGeom>
              <a:blipFill>
                <a:blip r:embed="rId22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1" name="Text Box 16">
                <a:extLst>
                  <a:ext uri="{FF2B5EF4-FFF2-40B4-BE49-F238E27FC236}">
                    <a16:creationId xmlns:a16="http://schemas.microsoft.com/office/drawing/2014/main" id="{ED49DE8A-D4B2-4F5C-99E9-EF8A8A9FC40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54479" y="3712353"/>
                <a:ext cx="1797654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solidFill>
                      <a:schemeClr val="tx1"/>
                    </a:solidFill>
                  </a:rPr>
                  <a:t>2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dirty="0">
                        <a:solidFill>
                          <a:schemeClr val="tx1"/>
                        </a:solidFill>
                      </a:rPr>
                      <m:t>(</m:t>
                    </m:r>
                    <m:r>
                      <m:rPr>
                        <m:nor/>
                      </m:rPr>
                      <a:rPr lang="en-GB" i="1" dirty="0">
                        <a:solidFill>
                          <a:schemeClr val="tx1"/>
                        </a:solidFill>
                      </a:rPr>
                      <m:t>x</m:t>
                    </m:r>
                    <m:r>
                      <m:rPr>
                        <m:nor/>
                      </m:rPr>
                      <a:rPr lang="en-GB" baseline="30000" dirty="0">
                        <a:solidFill>
                          <a:schemeClr val="tx1"/>
                        </a:solidFill>
                      </a:rPr>
                      <m:t>2</m:t>
                    </m:r>
                    <m:r>
                      <m:rPr>
                        <m:nor/>
                      </m:rPr>
                      <a:rPr lang="en-GB" dirty="0">
                        <a:solidFill>
                          <a:schemeClr val="tx1"/>
                        </a:solidFill>
                      </a:rPr>
                      <m:t> + </m:t>
                    </m:r>
                    <m:r>
                      <m:rPr>
                        <m:nor/>
                      </m:rPr>
                      <a:rPr lang="en-US" dirty="0">
                        <a:solidFill>
                          <a:schemeClr val="tx1"/>
                        </a:solidFill>
                      </a:rPr>
                      <m:t>2)</m:t>
                    </m:r>
                    <m:r>
                      <m:rPr>
                        <m:nor/>
                      </m:rPr>
                      <a:rPr lang="en-US" b="0" i="0" dirty="0" smtClean="0">
                        <a:solidFill>
                          <a:schemeClr val="tx1"/>
                        </a:solidFill>
                      </a:rPr>
                      <m:t>(2</m:t>
                    </m:r>
                  </m:oMath>
                </a14:m>
                <a:r>
                  <a:rPr lang="en-GB" sz="2400" i="1" dirty="0">
                    <a:solidFill>
                      <a:schemeClr val="tx1"/>
                    </a:solidFill>
                    <a:latin typeface="Times New Roman" pitchFamily="18" charset="0"/>
                  </a:rPr>
                  <a:t>x</a:t>
                </a:r>
                <a:r>
                  <a:rPr lang="en-GB" sz="2400" dirty="0">
                    <a:solidFill>
                      <a:schemeClr val="tx1"/>
                    </a:solidFill>
                  </a:rPr>
                  <a:t>)</a:t>
                </a:r>
                <a:endParaRPr lang="en-US" sz="2400" baseline="30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1" name="Text Box 16">
                <a:extLst>
                  <a:ext uri="{FF2B5EF4-FFF2-40B4-BE49-F238E27FC236}">
                    <a16:creationId xmlns:a16="http://schemas.microsoft.com/office/drawing/2014/main" id="{ED49DE8A-D4B2-4F5C-99E9-EF8A8A9FC4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654479" y="3712353"/>
                <a:ext cx="1797654" cy="461665"/>
              </a:xfrm>
              <a:prstGeom prst="rect">
                <a:avLst/>
              </a:prstGeom>
              <a:blipFill>
                <a:blip r:embed="rId23"/>
                <a:stretch>
                  <a:fillRect l="-5085" t="-10526" r="-2373" b="-2894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2" name="Text Box 7">
            <a:extLst>
              <a:ext uri="{FF2B5EF4-FFF2-40B4-BE49-F238E27FC236}">
                <a16:creationId xmlns:a16="http://schemas.microsoft.com/office/drawing/2014/main" id="{35C80370-C4E3-4ED5-9CCE-E2CFFCF57C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2318" y="3333377"/>
            <a:ext cx="30892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6600"/>
                </a:solidFill>
                <a:latin typeface="+mn-lt"/>
              </a:rPr>
              <a:t>Define</a:t>
            </a:r>
            <a:r>
              <a:rPr lang="en-GB" sz="2000" dirty="0">
                <a:solidFill>
                  <a:srgbClr val="FF6600"/>
                </a:solidFill>
              </a:rPr>
              <a:t> 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GB" sz="2000" dirty="0">
                <a:solidFill>
                  <a:srgbClr val="FF6600"/>
                </a:solidFill>
              </a:rPr>
              <a:t> </a:t>
            </a:r>
            <a:r>
              <a:rPr lang="en-GB" sz="2000" dirty="0">
                <a:solidFill>
                  <a:srgbClr val="FF6600"/>
                </a:solidFill>
                <a:latin typeface="+mn-lt"/>
              </a:rPr>
              <a:t>and</a:t>
            </a:r>
            <a:r>
              <a:rPr lang="en-GB" sz="2000" dirty="0">
                <a:solidFill>
                  <a:srgbClr val="FF6600"/>
                </a:solidFill>
              </a:rPr>
              <a:t> 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</a:p>
        </p:txBody>
      </p:sp>
      <p:sp>
        <p:nvSpPr>
          <p:cNvPr id="93" name="Text Box 7">
            <a:extLst>
              <a:ext uri="{FF2B5EF4-FFF2-40B4-BE49-F238E27FC236}">
                <a16:creationId xmlns:a16="http://schemas.microsoft.com/office/drawing/2014/main" id="{872D49D8-DF7A-479E-8E09-91E8C03852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8436" y="3839594"/>
            <a:ext cx="30892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6600"/>
                </a:solidFill>
                <a:latin typeface="+mn-lt"/>
              </a:rPr>
              <a:t>Find</a:t>
            </a:r>
            <a:r>
              <a:rPr lang="en-GB" sz="2000" dirty="0">
                <a:solidFill>
                  <a:srgbClr val="FF6600"/>
                </a:solidFill>
              </a:rPr>
              <a:t>  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u’</a:t>
            </a:r>
            <a:r>
              <a:rPr lang="en-GB" sz="20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0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GB" sz="2000" dirty="0">
                <a:solidFill>
                  <a:srgbClr val="FF6600"/>
                </a:solidFill>
              </a:rPr>
              <a:t> </a:t>
            </a:r>
            <a:r>
              <a:rPr lang="en-GB" sz="2000" dirty="0">
                <a:solidFill>
                  <a:srgbClr val="FF6600"/>
                </a:solidFill>
                <a:latin typeface="+mn-lt"/>
              </a:rPr>
              <a:t>and 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v’</a:t>
            </a:r>
            <a:r>
              <a:rPr lang="en-GB" sz="20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0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94" name="Text Box 7">
            <a:extLst>
              <a:ext uri="{FF2B5EF4-FFF2-40B4-BE49-F238E27FC236}">
                <a16:creationId xmlns:a16="http://schemas.microsoft.com/office/drawing/2014/main" id="{BDC59F5E-5DA9-433B-9659-4AE200CFCB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4553" y="4216354"/>
            <a:ext cx="382980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6600"/>
                </a:solidFill>
                <a:latin typeface="+mn-lt"/>
              </a:rPr>
              <a:t>Use the chain rule to find </a:t>
            </a:r>
            <a:r>
              <a:rPr lang="en-GB" sz="2000" i="1" dirty="0">
                <a:solidFill>
                  <a:srgbClr val="FF6600"/>
                </a:solidFill>
                <a:cs typeface="Times New Roman" panose="02020603050405020304" pitchFamily="18" charset="0"/>
              </a:rPr>
              <a:t>v </a:t>
            </a:r>
            <a:r>
              <a:rPr lang="en-GB" sz="2000" dirty="0">
                <a:solidFill>
                  <a:srgbClr val="FF6600"/>
                </a:solidFill>
                <a:latin typeface="+mn-lt"/>
              </a:rPr>
              <a:t>‘</a:t>
            </a:r>
            <a:endParaRPr lang="en-GB" sz="2000" i="1" dirty="0">
              <a:solidFill>
                <a:srgbClr val="FF6600"/>
              </a:solidFill>
              <a:latin typeface="+mn-lt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5" name="Rectangle 94">
                <a:extLst>
                  <a:ext uri="{FF2B5EF4-FFF2-40B4-BE49-F238E27FC236}">
                    <a16:creationId xmlns:a16="http://schemas.microsoft.com/office/drawing/2014/main" id="{02D76510-2FE5-4335-85F0-FC7FE672C794}"/>
                  </a:ext>
                </a:extLst>
              </p:cNvPr>
              <p:cNvSpPr/>
              <p:nvPr/>
            </p:nvSpPr>
            <p:spPr>
              <a:xfrm>
                <a:off x="2906399" y="4168982"/>
                <a:ext cx="82317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′=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95" name="Rectangle 94">
                <a:extLst>
                  <a:ext uri="{FF2B5EF4-FFF2-40B4-BE49-F238E27FC236}">
                    <a16:creationId xmlns:a16="http://schemas.microsoft.com/office/drawing/2014/main" id="{02D76510-2FE5-4335-85F0-FC7FE672C79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6399" y="4168982"/>
                <a:ext cx="823174" cy="461665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6" name="Text Box 16">
                <a:extLst>
                  <a:ext uri="{FF2B5EF4-FFF2-40B4-BE49-F238E27FC236}">
                    <a16:creationId xmlns:a16="http://schemas.microsoft.com/office/drawing/2014/main" id="{6FDECB7E-B213-4356-9438-CE149CD7441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31683" y="4149384"/>
                <a:ext cx="1797654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solidFill>
                      <a:schemeClr val="tx1"/>
                    </a:solidFill>
                  </a:rPr>
                  <a:t>4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i="1" dirty="0">
                        <a:solidFill>
                          <a:schemeClr val="tx1"/>
                        </a:solidFill>
                      </a:rPr>
                      <m:t>x</m:t>
                    </m:r>
                    <m:r>
                      <m:rPr>
                        <m:nor/>
                      </m:rPr>
                      <a:rPr lang="en-US" dirty="0">
                        <a:solidFill>
                          <a:schemeClr val="tx1"/>
                        </a:solidFill>
                      </a:rPr>
                      <m:t>(</m:t>
                    </m:r>
                    <m:r>
                      <m:rPr>
                        <m:nor/>
                      </m:rPr>
                      <a:rPr lang="en-GB" i="1" dirty="0">
                        <a:solidFill>
                          <a:schemeClr val="tx1"/>
                        </a:solidFill>
                      </a:rPr>
                      <m:t>x</m:t>
                    </m:r>
                    <m:r>
                      <m:rPr>
                        <m:nor/>
                      </m:rPr>
                      <a:rPr lang="en-GB" baseline="30000" dirty="0">
                        <a:solidFill>
                          <a:schemeClr val="tx1"/>
                        </a:solidFill>
                      </a:rPr>
                      <m:t>2</m:t>
                    </m:r>
                    <m:r>
                      <m:rPr>
                        <m:nor/>
                      </m:rPr>
                      <a:rPr lang="en-GB" dirty="0">
                        <a:solidFill>
                          <a:schemeClr val="tx1"/>
                        </a:solidFill>
                      </a:rPr>
                      <m:t> + </m:t>
                    </m:r>
                    <m:r>
                      <m:rPr>
                        <m:nor/>
                      </m:rPr>
                      <a:rPr lang="en-US" dirty="0">
                        <a:solidFill>
                          <a:schemeClr val="tx1"/>
                        </a:solidFill>
                      </a:rPr>
                      <m:t>2)</m:t>
                    </m:r>
                  </m:oMath>
                </a14:m>
                <a:endParaRPr lang="en-US" sz="2400" baseline="30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6" name="Text Box 16">
                <a:extLst>
                  <a:ext uri="{FF2B5EF4-FFF2-40B4-BE49-F238E27FC236}">
                    <a16:creationId xmlns:a16="http://schemas.microsoft.com/office/drawing/2014/main" id="{6FDECB7E-B213-4356-9438-CE149CD744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631683" y="4149384"/>
                <a:ext cx="1797654" cy="461665"/>
              </a:xfrm>
              <a:prstGeom prst="rect">
                <a:avLst/>
              </a:prstGeom>
              <a:blipFill>
                <a:blip r:embed="rId25"/>
                <a:stretch>
                  <a:fillRect l="-5424" t="-10667" b="-3066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7" name="TextBox 96">
                <a:extLst>
                  <a:ext uri="{FF2B5EF4-FFF2-40B4-BE49-F238E27FC236}">
                    <a16:creationId xmlns:a16="http://schemas.microsoft.com/office/drawing/2014/main" id="{162CD904-383E-4FB7-B96D-F1283D13A472}"/>
                  </a:ext>
                </a:extLst>
              </p:cNvPr>
              <p:cNvSpPr txBox="1"/>
              <p:nvPr/>
            </p:nvSpPr>
            <p:spPr>
              <a:xfrm>
                <a:off x="1740572" y="4704673"/>
                <a:ext cx="118141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400" b="0" dirty="0" smtClean="0">
                          <a:solidFill>
                            <a:srgbClr val="010066"/>
                          </a:solidFill>
                          <a:latin typeface="Times New Roman" pitchFamily="18" charset="0"/>
                        </a:rPr>
                        <m:t>(</m:t>
                      </m:r>
                      <m:r>
                        <m:rPr>
                          <m:nor/>
                        </m:rPr>
                        <a:rPr lang="en-GB" sz="2400" i="1" dirty="0">
                          <a:solidFill>
                            <a:srgbClr val="010066"/>
                          </a:solidFill>
                          <a:latin typeface="Times New Roman" pitchFamily="18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n-GB" sz="2400" baseline="30000" dirty="0">
                          <a:solidFill>
                            <a:srgbClr val="010066"/>
                          </a:solidFill>
                          <a:latin typeface="Times New Roman" pitchFamily="18" charset="0"/>
                        </a:rPr>
                        <m:t>2</m:t>
                      </m:r>
                      <m:r>
                        <m:rPr>
                          <m:nor/>
                        </m:rPr>
                        <a:rPr lang="en-GB" sz="2400" dirty="0">
                          <a:solidFill>
                            <a:srgbClr val="010066"/>
                          </a:solidFill>
                          <a:latin typeface="Times New Roman" pitchFamily="18" charset="0"/>
                        </a:rPr>
                        <m:t> + </m:t>
                      </m:r>
                      <m:r>
                        <m:rPr>
                          <m:nor/>
                        </m:rPr>
                        <a:rPr lang="en-US" sz="2400" b="0" i="0" dirty="0" smtClean="0">
                          <a:solidFill>
                            <a:srgbClr val="010066"/>
                          </a:solidFill>
                          <a:latin typeface="Times New Roman" pitchFamily="18" charset="0"/>
                        </a:rPr>
                        <m:t>2)</m:t>
                      </m:r>
                      <m:r>
                        <m:rPr>
                          <m:nor/>
                        </m:rPr>
                        <a:rPr lang="en-US" sz="2400" b="0" i="0" baseline="30000" dirty="0" smtClean="0">
                          <a:solidFill>
                            <a:srgbClr val="010066"/>
                          </a:solidFill>
                          <a:latin typeface="Times New Roman" pitchFamily="18" charset="0"/>
                        </a:rPr>
                        <m:t>2</m:t>
                      </m:r>
                      <m:r>
                        <m:rPr>
                          <m:nor/>
                        </m:rPr>
                        <a:rPr lang="en-GB" sz="2400" dirty="0">
                          <a:solidFill>
                            <a:srgbClr val="010066"/>
                          </a:solidFill>
                          <a:latin typeface="Times New Roman" pitchFamily="18" charset="0"/>
                        </a:rPr>
                        <m:t> 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97" name="TextBox 96">
                <a:extLst>
                  <a:ext uri="{FF2B5EF4-FFF2-40B4-BE49-F238E27FC236}">
                    <a16:creationId xmlns:a16="http://schemas.microsoft.com/office/drawing/2014/main" id="{162CD904-383E-4FB7-B96D-F1283D13A4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0572" y="4704673"/>
                <a:ext cx="1181413" cy="369332"/>
              </a:xfrm>
              <a:prstGeom prst="rect">
                <a:avLst/>
              </a:prstGeom>
              <a:blipFill>
                <a:blip r:embed="rId26"/>
                <a:stretch>
                  <a:fillRect l="-8808" b="-3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8" name="Text Box 16">
                <a:extLst>
                  <a:ext uri="{FF2B5EF4-FFF2-40B4-BE49-F238E27FC236}">
                    <a16:creationId xmlns:a16="http://schemas.microsoft.com/office/drawing/2014/main" id="{0E37008A-289A-45BE-937C-C7A81FDB97C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78272" y="4632453"/>
                <a:ext cx="1444152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/>
                  <a:t>4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i="1" dirty="0"/>
                      <m:t>x</m:t>
                    </m:r>
                    <m:r>
                      <m:rPr>
                        <m:nor/>
                      </m:rPr>
                      <a:rPr lang="en-US" dirty="0">
                        <a:solidFill>
                          <a:srgbClr val="010066"/>
                        </a:solidFill>
                      </a:rPr>
                      <m:t>(</m:t>
                    </m:r>
                    <m:r>
                      <m:rPr>
                        <m:nor/>
                      </m:rPr>
                      <a:rPr lang="en-GB" i="1" dirty="0">
                        <a:solidFill>
                          <a:srgbClr val="010066"/>
                        </a:solidFill>
                      </a:rPr>
                      <m:t>x</m:t>
                    </m:r>
                    <m:r>
                      <m:rPr>
                        <m:nor/>
                      </m:rPr>
                      <a:rPr lang="en-GB" baseline="30000" dirty="0">
                        <a:solidFill>
                          <a:srgbClr val="010066"/>
                        </a:solidFill>
                      </a:rPr>
                      <m:t>2</m:t>
                    </m:r>
                    <m:r>
                      <m:rPr>
                        <m:nor/>
                      </m:rPr>
                      <a:rPr lang="en-GB" dirty="0">
                        <a:solidFill>
                          <a:srgbClr val="010066"/>
                        </a:solidFill>
                      </a:rPr>
                      <m:t> + </m:t>
                    </m:r>
                    <m:r>
                      <m:rPr>
                        <m:nor/>
                      </m:rPr>
                      <a:rPr lang="en-US" dirty="0">
                        <a:solidFill>
                          <a:srgbClr val="010066"/>
                        </a:solidFill>
                      </a:rPr>
                      <m:t>2)</m:t>
                    </m:r>
                  </m:oMath>
                </a14:m>
                <a:endParaRPr lang="en-US" sz="2400" baseline="30000" dirty="0"/>
              </a:p>
            </p:txBody>
          </p:sp>
        </mc:Choice>
        <mc:Fallback xmlns="">
          <p:sp>
            <p:nvSpPr>
              <p:cNvPr id="98" name="Text Box 16">
                <a:extLst>
                  <a:ext uri="{FF2B5EF4-FFF2-40B4-BE49-F238E27FC236}">
                    <a16:creationId xmlns:a16="http://schemas.microsoft.com/office/drawing/2014/main" id="{0E37008A-289A-45BE-937C-C7A81FDB97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78272" y="4632453"/>
                <a:ext cx="1444152" cy="461665"/>
              </a:xfrm>
              <a:prstGeom prst="rect">
                <a:avLst/>
              </a:prstGeom>
              <a:blipFill>
                <a:blip r:embed="rId27"/>
                <a:stretch>
                  <a:fillRect l="-6751" t="-10526" b="-2894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9" name="Text Box 16">
            <a:extLst>
              <a:ext uri="{FF2B5EF4-FFF2-40B4-BE49-F238E27FC236}">
                <a16:creationId xmlns:a16="http://schemas.microsoft.com/office/drawing/2014/main" id="{293274B3-5CDF-42C5-AC1B-D2F3D9F5A0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5451" y="4608991"/>
            <a:ext cx="12877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cs typeface="Times New Roman" panose="02020603050405020304" pitchFamily="18" charset="0"/>
              </a:rPr>
              <a:t>(</a:t>
            </a:r>
            <a:r>
              <a:rPr lang="en-GB" sz="2400" dirty="0"/>
              <a:t>2 – 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/>
              <a:t>2</a:t>
            </a:r>
            <a:r>
              <a:rPr lang="en-GB" sz="2400" dirty="0"/>
              <a:t>)</a:t>
            </a:r>
            <a:endParaRPr lang="en-US" sz="2400" baseline="30000" dirty="0"/>
          </a:p>
        </p:txBody>
      </p:sp>
      <p:sp>
        <p:nvSpPr>
          <p:cNvPr id="100" name="Text Box 7">
            <a:extLst>
              <a:ext uri="{FF2B5EF4-FFF2-40B4-BE49-F238E27FC236}">
                <a16:creationId xmlns:a16="http://schemas.microsoft.com/office/drawing/2014/main" id="{71F655EA-3A69-484A-8432-BB7BDB0F29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8435" y="4818538"/>
            <a:ext cx="341474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6600"/>
                </a:solidFill>
                <a:latin typeface="+mn-lt"/>
              </a:rPr>
              <a:t>Use the quotient rule to find </a:t>
            </a:r>
            <a:r>
              <a:rPr lang="en-GB" sz="2000" i="1" dirty="0">
                <a:solidFill>
                  <a:srgbClr val="FF6600"/>
                </a:solidFill>
                <a:cs typeface="Times New Roman" panose="02020603050405020304" pitchFamily="18" charset="0"/>
              </a:rPr>
              <a:t>f </a:t>
            </a:r>
            <a:r>
              <a:rPr lang="en-GB" sz="2000" dirty="0">
                <a:solidFill>
                  <a:srgbClr val="FF6600"/>
                </a:solidFill>
                <a:latin typeface="+mn-lt"/>
              </a:rPr>
              <a:t>”</a:t>
            </a:r>
            <a:endParaRPr lang="en-GB" sz="2000" i="1" dirty="0">
              <a:solidFill>
                <a:srgbClr val="FF6600"/>
              </a:solidFill>
              <a:latin typeface="+mn-lt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Text Box 16">
                <a:extLst>
                  <a:ext uri="{FF2B5EF4-FFF2-40B4-BE49-F238E27FC236}">
                    <a16:creationId xmlns:a16="http://schemas.microsoft.com/office/drawing/2014/main" id="{111AE577-8AFE-4C17-AF10-B21FAF852F0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10350" y="5600368"/>
                <a:ext cx="1444152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dirty="0">
                          <a:solidFill>
                            <a:srgbClr val="010066"/>
                          </a:solidFill>
                        </a:rPr>
                        <m:t>(</m:t>
                      </m:r>
                      <m:r>
                        <m:rPr>
                          <m:nor/>
                        </m:rPr>
                        <a:rPr lang="en-GB" i="1" dirty="0">
                          <a:solidFill>
                            <a:srgbClr val="010066"/>
                          </a:solidFill>
                        </a:rPr>
                        <m:t>x</m:t>
                      </m:r>
                      <m:r>
                        <m:rPr>
                          <m:nor/>
                        </m:rPr>
                        <a:rPr lang="en-GB" baseline="30000" dirty="0">
                          <a:solidFill>
                            <a:srgbClr val="010066"/>
                          </a:solidFill>
                        </a:rPr>
                        <m:t>2</m:t>
                      </m:r>
                      <m:r>
                        <m:rPr>
                          <m:nor/>
                        </m:rPr>
                        <a:rPr lang="en-GB" dirty="0">
                          <a:solidFill>
                            <a:srgbClr val="010066"/>
                          </a:solidFill>
                        </a:rPr>
                        <m:t> + </m:t>
                      </m:r>
                      <m:r>
                        <m:rPr>
                          <m:nor/>
                        </m:rPr>
                        <a:rPr lang="en-US" dirty="0">
                          <a:solidFill>
                            <a:srgbClr val="010066"/>
                          </a:solidFill>
                        </a:rPr>
                        <m:t>2)</m:t>
                      </m:r>
                    </m:oMath>
                  </m:oMathPara>
                </a14:m>
                <a:endParaRPr lang="en-US" sz="2400" baseline="30000" dirty="0"/>
              </a:p>
            </p:txBody>
          </p:sp>
        </mc:Choice>
        <mc:Fallback xmlns="">
          <p:sp>
            <p:nvSpPr>
              <p:cNvPr id="101" name="Text Box 16">
                <a:extLst>
                  <a:ext uri="{FF2B5EF4-FFF2-40B4-BE49-F238E27FC236}">
                    <a16:creationId xmlns:a16="http://schemas.microsoft.com/office/drawing/2014/main" id="{111AE577-8AFE-4C17-AF10-B21FAF852F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410350" y="5600368"/>
                <a:ext cx="1444152" cy="461665"/>
              </a:xfrm>
              <a:prstGeom prst="rect">
                <a:avLst/>
              </a:prstGeom>
              <a:blipFill>
                <a:blip r:embed="rId28"/>
                <a:stretch>
                  <a:fillRect b="-20000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Text Box 16">
                <a:extLst>
                  <a:ext uri="{FF2B5EF4-FFF2-40B4-BE49-F238E27FC236}">
                    <a16:creationId xmlns:a16="http://schemas.microsoft.com/office/drawing/2014/main" id="{27155197-8BD6-44F9-A819-6F4F7EF7C4A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47572" y="5561776"/>
                <a:ext cx="1444152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/>
                  <a:t>[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dirty="0">
                        <a:solidFill>
                          <a:srgbClr val="010066"/>
                        </a:solidFill>
                      </a:rPr>
                      <m:t>(</m:t>
                    </m:r>
                    <m:r>
                      <m:rPr>
                        <m:nor/>
                      </m:rPr>
                      <a:rPr lang="en-GB" i="1" dirty="0">
                        <a:solidFill>
                          <a:srgbClr val="010066"/>
                        </a:solidFill>
                      </a:rPr>
                      <m:t>x</m:t>
                    </m:r>
                    <m:r>
                      <m:rPr>
                        <m:nor/>
                      </m:rPr>
                      <a:rPr lang="en-GB" baseline="30000" dirty="0">
                        <a:solidFill>
                          <a:srgbClr val="010066"/>
                        </a:solidFill>
                      </a:rPr>
                      <m:t>2</m:t>
                    </m:r>
                    <m:r>
                      <m:rPr>
                        <m:nor/>
                      </m:rPr>
                      <a:rPr lang="en-GB" dirty="0">
                        <a:solidFill>
                          <a:srgbClr val="010066"/>
                        </a:solidFill>
                      </a:rPr>
                      <m:t> + </m:t>
                    </m:r>
                    <m:r>
                      <m:rPr>
                        <m:nor/>
                      </m:rPr>
                      <a:rPr lang="en-US" dirty="0">
                        <a:solidFill>
                          <a:srgbClr val="010066"/>
                        </a:solidFill>
                      </a:rPr>
                      <m:t>2)</m:t>
                    </m:r>
                  </m:oMath>
                </a14:m>
                <a:endParaRPr lang="en-US" sz="2400" baseline="30000" dirty="0"/>
              </a:p>
            </p:txBody>
          </p:sp>
        </mc:Choice>
        <mc:Fallback xmlns="">
          <p:sp>
            <p:nvSpPr>
              <p:cNvPr id="102" name="Text Box 16">
                <a:extLst>
                  <a:ext uri="{FF2B5EF4-FFF2-40B4-BE49-F238E27FC236}">
                    <a16:creationId xmlns:a16="http://schemas.microsoft.com/office/drawing/2014/main" id="{27155197-8BD6-44F9-A819-6F4F7EF7C4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47572" y="5561776"/>
                <a:ext cx="1444152" cy="461665"/>
              </a:xfrm>
              <a:prstGeom prst="rect">
                <a:avLst/>
              </a:prstGeom>
              <a:blipFill>
                <a:blip r:embed="rId29"/>
                <a:stretch>
                  <a:fillRect l="-6751" t="-10526" b="-2894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Text Box 3">
                <a:extLst>
                  <a:ext uri="{FF2B5EF4-FFF2-40B4-BE49-F238E27FC236}">
                    <a16:creationId xmlns:a16="http://schemas.microsoft.com/office/drawing/2014/main" id="{AA128C41-085B-4FB6-B960-07DD9D9372A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37261" y="5571431"/>
                <a:ext cx="310910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sz="2400" b="1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3" name="Text Box 3">
                <a:extLst>
                  <a:ext uri="{FF2B5EF4-FFF2-40B4-BE49-F238E27FC236}">
                    <a16:creationId xmlns:a16="http://schemas.microsoft.com/office/drawing/2014/main" id="{AA128C41-085B-4FB6-B960-07DD9D9372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637261" y="5571431"/>
                <a:ext cx="310910" cy="461665"/>
              </a:xfrm>
              <a:prstGeom prst="rect">
                <a:avLst/>
              </a:prstGeom>
              <a:blipFill>
                <a:blip r:embed="rId30"/>
                <a:stretch>
                  <a:fillRect l="-1961" r="-33333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4" name="Text Box 16">
            <a:extLst>
              <a:ext uri="{FF2B5EF4-FFF2-40B4-BE49-F238E27FC236}">
                <a16:creationId xmlns:a16="http://schemas.microsoft.com/office/drawing/2014/main" id="{EA9223C0-F121-4136-A440-F3C4B41607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3904" y="5571391"/>
            <a:ext cx="13667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cs typeface="Times New Roman" panose="02020603050405020304" pitchFamily="18" charset="0"/>
              </a:rPr>
              <a:t>2(</a:t>
            </a:r>
            <a:r>
              <a:rPr lang="en-GB" sz="2400" dirty="0"/>
              <a:t>2 – 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/>
              <a:t>2</a:t>
            </a:r>
            <a:r>
              <a:rPr lang="en-GB" sz="2400" dirty="0"/>
              <a:t>)]</a:t>
            </a:r>
            <a:endParaRPr lang="en-US" sz="2400" baseline="30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Text Box 3">
                <a:extLst>
                  <a:ext uri="{FF2B5EF4-FFF2-40B4-BE49-F238E27FC236}">
                    <a16:creationId xmlns:a16="http://schemas.microsoft.com/office/drawing/2014/main" id="{F5D8AEA2-B365-4C55-A0FF-066E170AF10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61246" y="5616088"/>
                <a:ext cx="656033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400" baseline="30000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5" name="Text Box 3">
                <a:extLst>
                  <a:ext uri="{FF2B5EF4-FFF2-40B4-BE49-F238E27FC236}">
                    <a16:creationId xmlns:a16="http://schemas.microsoft.com/office/drawing/2014/main" id="{F5D8AEA2-B365-4C55-A0FF-066E170AF1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61246" y="5616088"/>
                <a:ext cx="656033" cy="461665"/>
              </a:xfrm>
              <a:prstGeom prst="rect">
                <a:avLst/>
              </a:prstGeom>
              <a:blipFill>
                <a:blip r:embed="rId31"/>
                <a:stretch>
                  <a:fillRect r="-15888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6" name="Rectangle 2">
            <a:extLst>
              <a:ext uri="{FF2B5EF4-FFF2-40B4-BE49-F238E27FC236}">
                <a16:creationId xmlns:a16="http://schemas.microsoft.com/office/drawing/2014/main" id="{FC76C322-B2A8-49CF-A98E-B02176971E90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8229600" cy="549275"/>
          </a:xfrm>
          <a:prstGeom prst="rect">
            <a:avLst/>
          </a:prstGeom>
        </p:spPr>
        <p:txBody>
          <a:bodyPr bIns="91440" anchor="b" anchorCtr="0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800"/>
              <a:t>Second order derivatives</a:t>
            </a:r>
            <a:endParaRPr lang="en-GB" sz="2800" dirty="0"/>
          </a:p>
        </p:txBody>
      </p:sp>
      <p:sp>
        <p:nvSpPr>
          <p:cNvPr id="107" name="Rectangle 106">
            <a:hlinkClick r:id="rId32"/>
            <a:extLst>
              <a:ext uri="{FF2B5EF4-FFF2-40B4-BE49-F238E27FC236}">
                <a16:creationId xmlns:a16="http://schemas.microsoft.com/office/drawing/2014/main" id="{7DF16294-C74F-401B-9D02-5FAA65AC2A37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8" name="Rectangle 107">
            <a:hlinkClick r:id="rId32"/>
            <a:extLst>
              <a:ext uri="{FF2B5EF4-FFF2-40B4-BE49-F238E27FC236}">
                <a16:creationId xmlns:a16="http://schemas.microsoft.com/office/drawing/2014/main" id="{B916E38D-67DB-4E11-AFA6-E42E578BBE0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/>
      <p:bldP spid="26" grpId="0"/>
      <p:bldP spid="27" grpId="0"/>
      <p:bldP spid="28" grpId="0"/>
      <p:bldP spid="29" grpId="0"/>
      <p:bldP spid="30" grpId="0"/>
      <p:bldP spid="31" grpId="0"/>
      <p:bldP spid="35" grpId="0"/>
      <p:bldP spid="36" grpId="0"/>
      <p:bldP spid="37" grpId="0"/>
      <p:bldP spid="50" grpId="0"/>
      <p:bldP spid="51" grpId="0"/>
      <p:bldP spid="52" grpId="0"/>
      <p:bldP spid="53" grpId="0"/>
      <p:bldP spid="54" grpId="0"/>
      <p:bldP spid="56" grpId="0"/>
      <p:bldP spid="57" grpId="0"/>
      <p:bldP spid="60" grpId="0"/>
      <p:bldP spid="62" grpId="0"/>
      <p:bldP spid="63" grpId="0"/>
      <p:bldP spid="67" grpId="0"/>
      <p:bldP spid="68" grpId="0"/>
      <p:bldP spid="74" grpId="0"/>
      <p:bldP spid="75" grpId="0"/>
      <p:bldP spid="76" grpId="0"/>
      <p:bldP spid="77" grpId="0"/>
      <p:bldP spid="79" grpId="0"/>
      <p:bldP spid="80" grpId="0"/>
      <p:bldP spid="82" grpId="0"/>
      <p:bldP spid="2" grpId="0"/>
      <p:bldP spid="83" grpId="0" animBg="1"/>
      <p:bldP spid="84" grpId="0"/>
      <p:bldP spid="85" grpId="0"/>
      <p:bldP spid="86" grpId="0"/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95" grpId="0"/>
      <p:bldP spid="96" grpId="0"/>
      <p:bldP spid="97" grpId="0"/>
      <p:bldP spid="98" grpId="0"/>
      <p:bldP spid="99" grpId="0"/>
      <p:bldP spid="100" grpId="0"/>
      <p:bldP spid="101" grpId="0"/>
      <p:bldP spid="102" grpId="0"/>
      <p:bldP spid="103" grpId="0"/>
      <p:bldP spid="104" grpId="0"/>
      <p:bldP spid="10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8163" name="Text Box 3"/>
              <p:cNvSpPr txBox="1">
                <a:spLocks noChangeArrowheads="1"/>
              </p:cNvSpPr>
              <p:nvPr/>
            </p:nvSpPr>
            <p:spPr bwMode="auto">
              <a:xfrm>
                <a:off x="250825" y="597984"/>
                <a:ext cx="8642350" cy="5865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GB" sz="2400" dirty="0">
                    <a:latin typeface="+mn-lt"/>
                  </a:rPr>
                  <a:t>Given that </a:t>
                </a:r>
                <a:r>
                  <a:rPr lang="en-GB" sz="2400" i="1" dirty="0">
                    <a:latin typeface="Times New Roman" pitchFamily="18" charset="0"/>
                  </a:rPr>
                  <a:t>f(x)</a:t>
                </a:r>
                <a:r>
                  <a:rPr lang="en-GB" sz="2400" dirty="0"/>
                  <a:t>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sSup>
                          <m:sSupPr>
                            <m:ctrlPr>
                              <a:rPr lang="en-GB" sz="2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+2</m:t>
                        </m:r>
                      </m:den>
                    </m:f>
                  </m:oMath>
                </a14:m>
                <a:r>
                  <a:rPr lang="en-GB" sz="2400" dirty="0"/>
                  <a:t> </a:t>
                </a:r>
                <a:r>
                  <a:rPr lang="en-GB" sz="2400" dirty="0">
                    <a:latin typeface="+mn-lt"/>
                  </a:rPr>
                  <a:t>find the value of </a:t>
                </a:r>
                <a:r>
                  <a:rPr lang="en-GB" sz="2400" i="1" dirty="0"/>
                  <a:t>x</a:t>
                </a:r>
                <a:r>
                  <a:rPr lang="en-GB" sz="2400" dirty="0"/>
                  <a:t> </a:t>
                </a:r>
                <a:r>
                  <a:rPr lang="en-GB" sz="2400" dirty="0">
                    <a:latin typeface="+mn-lt"/>
                  </a:rPr>
                  <a:t>for which </a:t>
                </a:r>
                <a:r>
                  <a:rPr lang="en-GB" sz="2400" i="1" dirty="0"/>
                  <a:t>f </a:t>
                </a:r>
                <a:r>
                  <a:rPr lang="en-GB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”</a:t>
                </a:r>
                <a:r>
                  <a:rPr lang="en-GB" sz="2400" dirty="0"/>
                  <a:t> (</a:t>
                </a:r>
                <a:r>
                  <a:rPr lang="en-GB" sz="2400" i="1" dirty="0"/>
                  <a:t>x</a:t>
                </a:r>
                <a:r>
                  <a:rPr lang="en-GB" sz="2400" dirty="0"/>
                  <a:t>) = 0.</a:t>
                </a:r>
                <a:endParaRPr lang="en-GB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88163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0825" y="597984"/>
                <a:ext cx="8642350" cy="586571"/>
              </a:xfrm>
              <a:prstGeom prst="rect">
                <a:avLst/>
              </a:prstGeom>
              <a:blipFill>
                <a:blip r:embed="rId3"/>
                <a:stretch>
                  <a:fillRect l="-1058" t="-1042" r="-282" b="-1041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 Box 7">
            <a:extLst>
              <a:ext uri="{FF2B5EF4-FFF2-40B4-BE49-F238E27FC236}">
                <a16:creationId xmlns:a16="http://schemas.microsoft.com/office/drawing/2014/main" id="{5B4D12D5-260A-4A75-A3A3-B5C9762D25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8848" y="4447641"/>
            <a:ext cx="30892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sz="2000" dirty="0">
                <a:solidFill>
                  <a:srgbClr val="FF6600"/>
                </a:solidFill>
                <a:latin typeface="+mn-lt"/>
              </a:rPr>
              <a:t>Equating to zero</a:t>
            </a:r>
            <a:endParaRPr lang="en-GB" sz="2000" i="1" dirty="0">
              <a:solidFill>
                <a:srgbClr val="FF6600"/>
              </a:solidFill>
              <a:latin typeface="+mn-lt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 Box 3">
                <a:extLst>
                  <a:ext uri="{FF2B5EF4-FFF2-40B4-BE49-F238E27FC236}">
                    <a16:creationId xmlns:a16="http://schemas.microsoft.com/office/drawing/2014/main" id="{F03B32F4-7FDA-4D8F-9322-6E618BB89A1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08814" y="2752369"/>
                <a:ext cx="1287786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solidFill>
                      <a:srgbClr val="010066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sz="2400" i="1" dirty="0">
                        <a:solidFill>
                          <a:srgbClr val="010066"/>
                        </a:solidFill>
                        <a:latin typeface="Times New Roman" pitchFamily="18" charset="0"/>
                      </a:rPr>
                      <m:t>x</m:t>
                    </m:r>
                    <m:r>
                      <m:rPr>
                        <m:nor/>
                      </m:rPr>
                      <a:rPr lang="en-US" sz="2400" baseline="30000" dirty="0">
                        <a:solidFill>
                          <a:srgbClr val="010066"/>
                        </a:solidFill>
                        <a:latin typeface="Times New Roman" pitchFamily="18" charset="0"/>
                      </a:rPr>
                      <m:t>2</m:t>
                    </m:r>
                    <m:r>
                      <m:rPr>
                        <m:nor/>
                      </m:rPr>
                      <a:rPr lang="en-US" sz="2400" b="0" i="0" baseline="30000" dirty="0" smtClean="0">
                        <a:solidFill>
                          <a:srgbClr val="010066"/>
                        </a:solidFill>
                        <a:latin typeface="Times New Roman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GB" sz="2400" dirty="0">
                        <a:solidFill>
                          <a:srgbClr val="010066"/>
                        </a:solidFill>
                        <a:latin typeface="Times New Roman" pitchFamily="18" charset="0"/>
                      </a:rPr>
                      <m:t>+ </m:t>
                    </m:r>
                    <m:r>
                      <m:rPr>
                        <m:nor/>
                      </m:rPr>
                      <a:rPr lang="en-US" sz="2400" b="0" i="0" dirty="0" smtClean="0">
                        <a:solidFill>
                          <a:srgbClr val="010066"/>
                        </a:solidFill>
                        <a:latin typeface="Times New Roman" pitchFamily="18" charset="0"/>
                      </a:rPr>
                      <m:t>2</m:t>
                    </m:r>
                  </m:oMath>
                </a14:m>
                <a:r>
                  <a:rPr lang="en-GB" sz="2400" dirty="0">
                    <a:solidFill>
                      <a:srgbClr val="010066"/>
                    </a:solidFill>
                  </a:rPr>
                  <a:t>)</a:t>
                </a:r>
                <a:r>
                  <a:rPr lang="en-GB" sz="2400" baseline="30000" dirty="0">
                    <a:solidFill>
                      <a:srgbClr val="010066"/>
                    </a:solidFill>
                  </a:rPr>
                  <a:t>4</a:t>
                </a:r>
                <a:endParaRPr lang="en-GB" sz="2400" baseline="30000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7" name="Text Box 3">
                <a:extLst>
                  <a:ext uri="{FF2B5EF4-FFF2-40B4-BE49-F238E27FC236}">
                    <a16:creationId xmlns:a16="http://schemas.microsoft.com/office/drawing/2014/main" id="{F03B32F4-7FDA-4D8F-9322-6E618BB89A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08814" y="2752369"/>
                <a:ext cx="1287786" cy="461665"/>
              </a:xfrm>
              <a:prstGeom prst="rect">
                <a:avLst/>
              </a:prstGeom>
              <a:blipFill>
                <a:blip r:embed="rId4"/>
                <a:stretch>
                  <a:fillRect l="-7075" t="-10667" b="-3066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92F9CE19-285F-4B1B-B0CD-B4066FAD778D}"/>
              </a:ext>
            </a:extLst>
          </p:cNvPr>
          <p:cNvCxnSpPr/>
          <p:nvPr/>
        </p:nvCxnSpPr>
        <p:spPr>
          <a:xfrm>
            <a:off x="1175621" y="2816954"/>
            <a:ext cx="42976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 Box 3">
                <a:extLst>
                  <a:ext uri="{FF2B5EF4-FFF2-40B4-BE49-F238E27FC236}">
                    <a16:creationId xmlns:a16="http://schemas.microsoft.com/office/drawing/2014/main" id="{5720FD80-423C-42F8-86F0-ACE6787C52F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84685" y="2385289"/>
                <a:ext cx="656033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400" baseline="30000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2" name="Text Box 3">
                <a:extLst>
                  <a:ext uri="{FF2B5EF4-FFF2-40B4-BE49-F238E27FC236}">
                    <a16:creationId xmlns:a16="http://schemas.microsoft.com/office/drawing/2014/main" id="{5720FD80-423C-42F8-86F0-ACE6787C52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84685" y="2385289"/>
                <a:ext cx="656033" cy="461665"/>
              </a:xfrm>
              <a:prstGeom prst="rect">
                <a:avLst/>
              </a:prstGeom>
              <a:blipFill>
                <a:blip r:embed="rId5"/>
                <a:stretch>
                  <a:fillRect r="-15741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 Box 3">
                <a:extLst>
                  <a:ext uri="{FF2B5EF4-FFF2-40B4-BE49-F238E27FC236}">
                    <a16:creationId xmlns:a16="http://schemas.microsoft.com/office/drawing/2014/main" id="{A22E1CA5-8A39-4DBA-856E-D129A697802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08814" y="1771523"/>
                <a:ext cx="1436625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solidFill>
                      <a:srgbClr val="010066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sz="2400" i="1" dirty="0">
                        <a:solidFill>
                          <a:srgbClr val="010066"/>
                        </a:solidFill>
                        <a:latin typeface="Times New Roman" pitchFamily="18" charset="0"/>
                      </a:rPr>
                      <m:t>x</m:t>
                    </m:r>
                    <m:r>
                      <m:rPr>
                        <m:nor/>
                      </m:rPr>
                      <a:rPr lang="en-US" sz="2400" baseline="30000" dirty="0">
                        <a:solidFill>
                          <a:srgbClr val="010066"/>
                        </a:solidFill>
                        <a:latin typeface="Times New Roman" pitchFamily="18" charset="0"/>
                      </a:rPr>
                      <m:t>2</m:t>
                    </m:r>
                    <m:r>
                      <m:rPr>
                        <m:nor/>
                      </m:rPr>
                      <a:rPr lang="en-GB" sz="2400" dirty="0">
                        <a:solidFill>
                          <a:srgbClr val="010066"/>
                        </a:solidFill>
                        <a:latin typeface="Times New Roman" pitchFamily="18" charset="0"/>
                      </a:rPr>
                      <m:t> +</m:t>
                    </m:r>
                    <m:r>
                      <m:rPr>
                        <m:nor/>
                      </m:rPr>
                      <a:rPr lang="en-US" sz="2400" b="0" i="0" dirty="0" smtClean="0">
                        <a:solidFill>
                          <a:srgbClr val="010066"/>
                        </a:solidFill>
                        <a:latin typeface="Times New Roman" pitchFamily="18" charset="0"/>
                      </a:rPr>
                      <m:t> 2</m:t>
                    </m:r>
                  </m:oMath>
                </a14:m>
                <a:r>
                  <a:rPr lang="en-GB" sz="2400" dirty="0">
                    <a:solidFill>
                      <a:srgbClr val="010066"/>
                    </a:solidFill>
                  </a:rPr>
                  <a:t>)</a:t>
                </a:r>
                <a:r>
                  <a:rPr lang="en-GB" sz="2400" baseline="30000" dirty="0">
                    <a:solidFill>
                      <a:srgbClr val="010066"/>
                    </a:solidFill>
                  </a:rPr>
                  <a:t>4</a:t>
                </a:r>
                <a:endParaRPr lang="en-GB" sz="2400" baseline="30000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3" name="Text Box 3">
                <a:extLst>
                  <a:ext uri="{FF2B5EF4-FFF2-40B4-BE49-F238E27FC236}">
                    <a16:creationId xmlns:a16="http://schemas.microsoft.com/office/drawing/2014/main" id="{A22E1CA5-8A39-4DBA-856E-D129A69780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08814" y="1771523"/>
                <a:ext cx="1436625" cy="461665"/>
              </a:xfrm>
              <a:prstGeom prst="rect">
                <a:avLst/>
              </a:prstGeom>
              <a:blipFill>
                <a:blip r:embed="rId6"/>
                <a:stretch>
                  <a:fillRect l="-6356" t="-10667" b="-3066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B1D732EB-45B7-49B6-A804-31A8B9BB3752}"/>
              </a:ext>
            </a:extLst>
          </p:cNvPr>
          <p:cNvCxnSpPr/>
          <p:nvPr/>
        </p:nvCxnSpPr>
        <p:spPr>
          <a:xfrm>
            <a:off x="1222828" y="1834255"/>
            <a:ext cx="4114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997F4ACF-A9C3-4226-8D05-6F6CCA5E5D43}"/>
                  </a:ext>
                </a:extLst>
              </p:cNvPr>
              <p:cNvSpPr/>
              <p:nvPr/>
            </p:nvSpPr>
            <p:spPr>
              <a:xfrm>
                <a:off x="378003" y="1589368"/>
                <a:ext cx="86645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i="1" dirty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"=</m:t>
                      </m:r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997F4ACF-A9C3-4226-8D05-6F6CCA5E5D4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003" y="1589368"/>
                <a:ext cx="866455" cy="461665"/>
              </a:xfrm>
              <a:prstGeom prst="rect">
                <a:avLst/>
              </a:prstGeom>
              <a:blipFill>
                <a:blip r:embed="rId7"/>
                <a:stretch>
                  <a:fillRect l="-704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03F8EADA-4264-4065-A55C-0F48A8B0F8E9}"/>
                  </a:ext>
                </a:extLst>
              </p:cNvPr>
              <p:cNvSpPr/>
              <p:nvPr/>
            </p:nvSpPr>
            <p:spPr>
              <a:xfrm>
                <a:off x="372917" y="2578956"/>
                <a:ext cx="86645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400" b="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"=</m:t>
                      </m:r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03F8EADA-4264-4065-A55C-0F48A8B0F8E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917" y="2578956"/>
                <a:ext cx="866456" cy="461665"/>
              </a:xfrm>
              <a:prstGeom prst="rect">
                <a:avLst/>
              </a:prstGeom>
              <a:blipFill>
                <a:blip r:embed="rId8"/>
                <a:stretch>
                  <a:fillRect l="-704" b="-184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7" name="TextBox 96">
                <a:extLst>
                  <a:ext uri="{FF2B5EF4-FFF2-40B4-BE49-F238E27FC236}">
                    <a16:creationId xmlns:a16="http://schemas.microsoft.com/office/drawing/2014/main" id="{162CD904-383E-4FB7-B96D-F1283D13A472}"/>
                  </a:ext>
                </a:extLst>
              </p:cNvPr>
              <p:cNvSpPr txBox="1"/>
              <p:nvPr/>
            </p:nvSpPr>
            <p:spPr>
              <a:xfrm>
                <a:off x="1862664" y="2394290"/>
                <a:ext cx="107882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400" b="0" dirty="0" smtClean="0">
                          <a:solidFill>
                            <a:srgbClr val="010066"/>
                          </a:solidFill>
                          <a:latin typeface="Times New Roman" pitchFamily="18" charset="0"/>
                        </a:rPr>
                        <m:t>(</m:t>
                      </m:r>
                      <m:r>
                        <m:rPr>
                          <m:nor/>
                        </m:rPr>
                        <a:rPr lang="en-GB" sz="2400" i="1" dirty="0">
                          <a:solidFill>
                            <a:srgbClr val="010066"/>
                          </a:solidFill>
                          <a:latin typeface="Times New Roman" pitchFamily="18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n-GB" sz="2400" baseline="30000" dirty="0">
                          <a:solidFill>
                            <a:srgbClr val="010066"/>
                          </a:solidFill>
                          <a:latin typeface="Times New Roman" pitchFamily="18" charset="0"/>
                        </a:rPr>
                        <m:t>2</m:t>
                      </m:r>
                      <m:r>
                        <m:rPr>
                          <m:nor/>
                        </m:rPr>
                        <a:rPr lang="en-GB" sz="2400" dirty="0">
                          <a:solidFill>
                            <a:srgbClr val="010066"/>
                          </a:solidFill>
                          <a:latin typeface="Times New Roman" pitchFamily="18" charset="0"/>
                        </a:rPr>
                        <m:t> + </m:t>
                      </m:r>
                      <m:r>
                        <m:rPr>
                          <m:nor/>
                        </m:rPr>
                        <a:rPr lang="en-US" sz="2400" b="0" i="0" dirty="0" smtClean="0">
                          <a:solidFill>
                            <a:srgbClr val="010066"/>
                          </a:solidFill>
                          <a:latin typeface="Times New Roman" pitchFamily="18" charset="0"/>
                        </a:rPr>
                        <m:t>2)</m:t>
                      </m:r>
                      <m:r>
                        <m:rPr>
                          <m:nor/>
                        </m:rPr>
                        <a:rPr lang="en-GB" sz="2400" dirty="0">
                          <a:solidFill>
                            <a:srgbClr val="010066"/>
                          </a:solidFill>
                          <a:latin typeface="Times New Roman" pitchFamily="18" charset="0"/>
                        </a:rPr>
                        <m:t> 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97" name="TextBox 96">
                <a:extLst>
                  <a:ext uri="{FF2B5EF4-FFF2-40B4-BE49-F238E27FC236}">
                    <a16:creationId xmlns:a16="http://schemas.microsoft.com/office/drawing/2014/main" id="{162CD904-383E-4FB7-B96D-F1283D13A4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2664" y="2394290"/>
                <a:ext cx="1078820" cy="369332"/>
              </a:xfrm>
              <a:prstGeom prst="rect">
                <a:avLst/>
              </a:prstGeom>
              <a:blipFill>
                <a:blip r:embed="rId9"/>
                <a:stretch>
                  <a:fillRect l="-9605" r="-2260" b="-3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8" name="Text Box 16">
                <a:extLst>
                  <a:ext uri="{FF2B5EF4-FFF2-40B4-BE49-F238E27FC236}">
                    <a16:creationId xmlns:a16="http://schemas.microsoft.com/office/drawing/2014/main" id="{0E37008A-289A-45BE-937C-C7A81FDB97C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78703" y="2353437"/>
                <a:ext cx="2316892" cy="4531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dirty="0">
                          <a:solidFill>
                            <a:srgbClr val="010066"/>
                          </a:solidFill>
                        </a:rPr>
                        <m:t>(</m:t>
                      </m:r>
                      <m:r>
                        <m:rPr>
                          <m:nor/>
                        </m:rPr>
                        <a:rPr lang="en-GB" i="1" dirty="0">
                          <a:solidFill>
                            <a:srgbClr val="010066"/>
                          </a:solidFill>
                        </a:rPr>
                        <m:t>x</m:t>
                      </m:r>
                      <m:r>
                        <m:rPr>
                          <m:nor/>
                        </m:rPr>
                        <a:rPr lang="en-GB" baseline="30000" dirty="0">
                          <a:solidFill>
                            <a:srgbClr val="010066"/>
                          </a:solidFill>
                        </a:rPr>
                        <m:t>2</m:t>
                      </m:r>
                      <m:r>
                        <m:rPr>
                          <m:nor/>
                        </m:rPr>
                        <a:rPr lang="en-GB" dirty="0">
                          <a:solidFill>
                            <a:srgbClr val="010066"/>
                          </a:solidFill>
                        </a:rPr>
                        <m:t> + </m:t>
                      </m:r>
                      <m:r>
                        <m:rPr>
                          <m:nor/>
                        </m:rPr>
                        <a:rPr lang="en-US" dirty="0">
                          <a:solidFill>
                            <a:srgbClr val="010066"/>
                          </a:solidFill>
                        </a:rPr>
                        <m:t>2</m:t>
                      </m:r>
                      <m:r>
                        <m:rPr>
                          <m:nor/>
                        </m:rPr>
                        <a:rPr lang="en-US" b="0" i="0" dirty="0" smtClean="0">
                          <a:solidFill>
                            <a:srgbClr val="010066"/>
                          </a:solidFill>
                        </a:rPr>
                        <m:t> + </m:t>
                      </m:r>
                      <m:r>
                        <m:rPr>
                          <m:nor/>
                        </m:rPr>
                        <a:rPr lang="en-US" b="0" i="0" dirty="0" smtClean="0"/>
                        <m:t>4</m:t>
                      </m:r>
                      <m:r>
                        <m:rPr>
                          <m:nor/>
                        </m:rPr>
                        <a:rPr lang="en-GB" dirty="0"/>
                        <m:t> – </m:t>
                      </m:r>
                      <m:r>
                        <m:rPr>
                          <m:nor/>
                        </m:rPr>
                        <a:rPr lang="en-US" b="0" i="0" dirty="0" smtClean="0"/>
                        <m:t>2</m:t>
                      </m:r>
                      <m:r>
                        <m:rPr>
                          <m:nor/>
                        </m:rPr>
                        <a:rPr lang="en-GB" i="1" dirty="0"/>
                        <m:t>x</m:t>
                      </m:r>
                      <m:r>
                        <m:rPr>
                          <m:nor/>
                        </m:rPr>
                        <a:rPr lang="en-GB" baseline="30000" dirty="0"/>
                        <m:t>2</m:t>
                      </m:r>
                      <m:r>
                        <m:rPr>
                          <m:nor/>
                        </m:rPr>
                        <a:rPr lang="en-US" dirty="0">
                          <a:solidFill>
                            <a:srgbClr val="010066"/>
                          </a:solidFill>
                        </a:rPr>
                        <m:t>)</m:t>
                      </m:r>
                    </m:oMath>
                  </m:oMathPara>
                </a14:m>
                <a:endParaRPr lang="en-US" sz="2400" baseline="30000" dirty="0"/>
              </a:p>
            </p:txBody>
          </p:sp>
        </mc:Choice>
        <mc:Fallback xmlns="">
          <p:sp>
            <p:nvSpPr>
              <p:cNvPr id="98" name="Text Box 16">
                <a:extLst>
                  <a:ext uri="{FF2B5EF4-FFF2-40B4-BE49-F238E27FC236}">
                    <a16:creationId xmlns:a16="http://schemas.microsoft.com/office/drawing/2014/main" id="{0E37008A-289A-45BE-937C-C7A81FDB97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78703" y="2353437"/>
                <a:ext cx="2316892" cy="453137"/>
              </a:xfrm>
              <a:prstGeom prst="rect">
                <a:avLst/>
              </a:prstGeom>
              <a:blipFill>
                <a:blip r:embed="rId10"/>
                <a:stretch>
                  <a:fillRect l="-1316" r="-1316" b="-21622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0" name="Text Box 7">
            <a:extLst>
              <a:ext uri="{FF2B5EF4-FFF2-40B4-BE49-F238E27FC236}">
                <a16:creationId xmlns:a16="http://schemas.microsoft.com/office/drawing/2014/main" id="{71F655EA-3A69-484A-8432-BB7BDB0F29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2754" y="2406085"/>
            <a:ext cx="341474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6600"/>
                </a:solidFill>
                <a:latin typeface="+mn-lt"/>
              </a:rPr>
              <a:t>Expanding  brackets</a:t>
            </a:r>
            <a:endParaRPr lang="en-GB" sz="2000" i="1" dirty="0">
              <a:solidFill>
                <a:srgbClr val="FF6600"/>
              </a:solidFill>
              <a:latin typeface="+mn-lt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Text Box 16">
                <a:extLst>
                  <a:ext uri="{FF2B5EF4-FFF2-40B4-BE49-F238E27FC236}">
                    <a16:creationId xmlns:a16="http://schemas.microsoft.com/office/drawing/2014/main" id="{111AE577-8AFE-4C17-AF10-B21FAF852F0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32442" y="1388877"/>
                <a:ext cx="1444152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dirty="0">
                          <a:solidFill>
                            <a:srgbClr val="010066"/>
                          </a:solidFill>
                        </a:rPr>
                        <m:t>(</m:t>
                      </m:r>
                      <m:r>
                        <m:rPr>
                          <m:nor/>
                        </m:rPr>
                        <a:rPr lang="en-GB" i="1" dirty="0">
                          <a:solidFill>
                            <a:srgbClr val="010066"/>
                          </a:solidFill>
                        </a:rPr>
                        <m:t>x</m:t>
                      </m:r>
                      <m:r>
                        <m:rPr>
                          <m:nor/>
                        </m:rPr>
                        <a:rPr lang="en-GB" baseline="30000" dirty="0">
                          <a:solidFill>
                            <a:srgbClr val="010066"/>
                          </a:solidFill>
                        </a:rPr>
                        <m:t>2</m:t>
                      </m:r>
                      <m:r>
                        <m:rPr>
                          <m:nor/>
                        </m:rPr>
                        <a:rPr lang="en-GB" dirty="0">
                          <a:solidFill>
                            <a:srgbClr val="010066"/>
                          </a:solidFill>
                        </a:rPr>
                        <m:t> + </m:t>
                      </m:r>
                      <m:r>
                        <m:rPr>
                          <m:nor/>
                        </m:rPr>
                        <a:rPr lang="en-US" dirty="0">
                          <a:solidFill>
                            <a:srgbClr val="010066"/>
                          </a:solidFill>
                        </a:rPr>
                        <m:t>2)</m:t>
                      </m:r>
                    </m:oMath>
                  </m:oMathPara>
                </a14:m>
                <a:endParaRPr lang="en-US" sz="2400" baseline="30000" dirty="0"/>
              </a:p>
            </p:txBody>
          </p:sp>
        </mc:Choice>
        <mc:Fallback xmlns="">
          <p:sp>
            <p:nvSpPr>
              <p:cNvPr id="101" name="Text Box 16">
                <a:extLst>
                  <a:ext uri="{FF2B5EF4-FFF2-40B4-BE49-F238E27FC236}">
                    <a16:creationId xmlns:a16="http://schemas.microsoft.com/office/drawing/2014/main" id="{111AE577-8AFE-4C17-AF10-B21FAF852F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32442" y="1388877"/>
                <a:ext cx="1444152" cy="461665"/>
              </a:xfrm>
              <a:prstGeom prst="rect">
                <a:avLst/>
              </a:prstGeom>
              <a:blipFill>
                <a:blip r:embed="rId11"/>
                <a:stretch>
                  <a:fillRect b="-18421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Text Box 16">
                <a:extLst>
                  <a:ext uri="{FF2B5EF4-FFF2-40B4-BE49-F238E27FC236}">
                    <a16:creationId xmlns:a16="http://schemas.microsoft.com/office/drawing/2014/main" id="{27155197-8BD6-44F9-A819-6F4F7EF7C4A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69664" y="1350285"/>
                <a:ext cx="1444152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/>
                  <a:t>[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dirty="0">
                        <a:solidFill>
                          <a:srgbClr val="010066"/>
                        </a:solidFill>
                      </a:rPr>
                      <m:t>(</m:t>
                    </m:r>
                    <m:r>
                      <m:rPr>
                        <m:nor/>
                      </m:rPr>
                      <a:rPr lang="en-GB" i="1" dirty="0">
                        <a:solidFill>
                          <a:srgbClr val="010066"/>
                        </a:solidFill>
                      </a:rPr>
                      <m:t>x</m:t>
                    </m:r>
                    <m:r>
                      <m:rPr>
                        <m:nor/>
                      </m:rPr>
                      <a:rPr lang="en-GB" baseline="30000" dirty="0">
                        <a:solidFill>
                          <a:srgbClr val="010066"/>
                        </a:solidFill>
                      </a:rPr>
                      <m:t>2</m:t>
                    </m:r>
                    <m:r>
                      <m:rPr>
                        <m:nor/>
                      </m:rPr>
                      <a:rPr lang="en-GB" dirty="0">
                        <a:solidFill>
                          <a:srgbClr val="010066"/>
                        </a:solidFill>
                      </a:rPr>
                      <m:t> + </m:t>
                    </m:r>
                    <m:r>
                      <m:rPr>
                        <m:nor/>
                      </m:rPr>
                      <a:rPr lang="en-US" dirty="0">
                        <a:solidFill>
                          <a:srgbClr val="010066"/>
                        </a:solidFill>
                      </a:rPr>
                      <m:t>2)</m:t>
                    </m:r>
                  </m:oMath>
                </a14:m>
                <a:endParaRPr lang="en-US" sz="2400" baseline="30000" dirty="0"/>
              </a:p>
            </p:txBody>
          </p:sp>
        </mc:Choice>
        <mc:Fallback xmlns="">
          <p:sp>
            <p:nvSpPr>
              <p:cNvPr id="102" name="Text Box 16">
                <a:extLst>
                  <a:ext uri="{FF2B5EF4-FFF2-40B4-BE49-F238E27FC236}">
                    <a16:creationId xmlns:a16="http://schemas.microsoft.com/office/drawing/2014/main" id="{27155197-8BD6-44F9-A819-6F4F7EF7C4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669664" y="1350285"/>
                <a:ext cx="1444152" cy="461665"/>
              </a:xfrm>
              <a:prstGeom prst="rect">
                <a:avLst/>
              </a:prstGeom>
              <a:blipFill>
                <a:blip r:embed="rId12"/>
                <a:stretch>
                  <a:fillRect l="-6751" t="-10667" b="-3066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Text Box 3">
                <a:extLst>
                  <a:ext uri="{FF2B5EF4-FFF2-40B4-BE49-F238E27FC236}">
                    <a16:creationId xmlns:a16="http://schemas.microsoft.com/office/drawing/2014/main" id="{AA128C41-085B-4FB6-B960-07DD9D9372A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59353" y="1359940"/>
                <a:ext cx="310910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sz="2400" b="1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3" name="Text Box 3">
                <a:extLst>
                  <a:ext uri="{FF2B5EF4-FFF2-40B4-BE49-F238E27FC236}">
                    <a16:creationId xmlns:a16="http://schemas.microsoft.com/office/drawing/2014/main" id="{AA128C41-085B-4FB6-B960-07DD9D9372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59353" y="1359940"/>
                <a:ext cx="310910" cy="461665"/>
              </a:xfrm>
              <a:prstGeom prst="rect">
                <a:avLst/>
              </a:prstGeom>
              <a:blipFill>
                <a:blip r:embed="rId13"/>
                <a:stretch>
                  <a:fillRect l="-1961" r="-33333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4" name="Text Box 16">
            <a:extLst>
              <a:ext uri="{FF2B5EF4-FFF2-40B4-BE49-F238E27FC236}">
                <a16:creationId xmlns:a16="http://schemas.microsoft.com/office/drawing/2014/main" id="{EA9223C0-F121-4136-A440-F3C4B41607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5996" y="1359900"/>
            <a:ext cx="13667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cs typeface="Times New Roman" panose="02020603050405020304" pitchFamily="18" charset="0"/>
              </a:rPr>
              <a:t>2(</a:t>
            </a:r>
            <a:r>
              <a:rPr lang="en-GB" sz="2400" dirty="0"/>
              <a:t>2 – 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/>
              <a:t>2</a:t>
            </a:r>
            <a:r>
              <a:rPr lang="en-GB" sz="2400" dirty="0"/>
              <a:t>)]</a:t>
            </a:r>
            <a:endParaRPr lang="en-US" sz="2400" baseline="30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Text Box 3">
                <a:extLst>
                  <a:ext uri="{FF2B5EF4-FFF2-40B4-BE49-F238E27FC236}">
                    <a16:creationId xmlns:a16="http://schemas.microsoft.com/office/drawing/2014/main" id="{F5D8AEA2-B365-4C55-A0FF-066E170AF10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83338" y="1404597"/>
                <a:ext cx="656033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400" baseline="30000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5" name="Text Box 3">
                <a:extLst>
                  <a:ext uri="{FF2B5EF4-FFF2-40B4-BE49-F238E27FC236}">
                    <a16:creationId xmlns:a16="http://schemas.microsoft.com/office/drawing/2014/main" id="{F5D8AEA2-B365-4C55-A0FF-066E170AF1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83338" y="1404597"/>
                <a:ext cx="656033" cy="461665"/>
              </a:xfrm>
              <a:prstGeom prst="rect">
                <a:avLst/>
              </a:prstGeom>
              <a:blipFill>
                <a:blip r:embed="rId14"/>
                <a:stretch>
                  <a:fillRect r="-15888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Text Box 7">
            <a:extLst>
              <a:ext uri="{FF2B5EF4-FFF2-40B4-BE49-F238E27FC236}">
                <a16:creationId xmlns:a16="http://schemas.microsoft.com/office/drawing/2014/main" id="{C099BC41-EA82-4E37-B4CD-5612B70AB7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8849" y="3444149"/>
            <a:ext cx="341474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6600"/>
                </a:solidFill>
                <a:latin typeface="+mn-lt"/>
              </a:rPr>
              <a:t>Simplifying</a:t>
            </a:r>
            <a:endParaRPr lang="en-GB" sz="2000" i="1" dirty="0">
              <a:solidFill>
                <a:srgbClr val="FF6600"/>
              </a:solidFill>
              <a:latin typeface="+mn-lt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 Box 3">
                <a:extLst>
                  <a:ext uri="{FF2B5EF4-FFF2-40B4-BE49-F238E27FC236}">
                    <a16:creationId xmlns:a16="http://schemas.microsoft.com/office/drawing/2014/main" id="{F4548FF9-8B00-458E-A951-26170010CCC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12864" y="3747758"/>
                <a:ext cx="1287786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solidFill>
                      <a:srgbClr val="010066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sz="2400" i="1" dirty="0">
                        <a:solidFill>
                          <a:srgbClr val="010066"/>
                        </a:solidFill>
                        <a:latin typeface="Times New Roman" pitchFamily="18" charset="0"/>
                      </a:rPr>
                      <m:t>x</m:t>
                    </m:r>
                    <m:r>
                      <m:rPr>
                        <m:nor/>
                      </m:rPr>
                      <a:rPr lang="en-US" sz="2400" baseline="30000" dirty="0">
                        <a:solidFill>
                          <a:srgbClr val="010066"/>
                        </a:solidFill>
                        <a:latin typeface="Times New Roman" pitchFamily="18" charset="0"/>
                      </a:rPr>
                      <m:t>2</m:t>
                    </m:r>
                    <m:r>
                      <m:rPr>
                        <m:nor/>
                      </m:rPr>
                      <a:rPr lang="en-US" sz="2400" b="0" i="0" baseline="30000" dirty="0" smtClean="0">
                        <a:solidFill>
                          <a:srgbClr val="010066"/>
                        </a:solidFill>
                        <a:latin typeface="Times New Roman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GB" sz="2400" dirty="0">
                        <a:solidFill>
                          <a:srgbClr val="010066"/>
                        </a:solidFill>
                        <a:latin typeface="Times New Roman" pitchFamily="18" charset="0"/>
                      </a:rPr>
                      <m:t>+ </m:t>
                    </m:r>
                    <m:r>
                      <m:rPr>
                        <m:nor/>
                      </m:rPr>
                      <a:rPr lang="en-US" sz="2400" b="0" i="0" dirty="0" smtClean="0">
                        <a:solidFill>
                          <a:srgbClr val="010066"/>
                        </a:solidFill>
                        <a:latin typeface="Times New Roman" pitchFamily="18" charset="0"/>
                      </a:rPr>
                      <m:t>2</m:t>
                    </m:r>
                  </m:oMath>
                </a14:m>
                <a:r>
                  <a:rPr lang="en-GB" sz="2400" dirty="0">
                    <a:solidFill>
                      <a:srgbClr val="010066"/>
                    </a:solidFill>
                  </a:rPr>
                  <a:t>)</a:t>
                </a:r>
                <a:r>
                  <a:rPr lang="en-GB" sz="2400" baseline="30000" dirty="0">
                    <a:solidFill>
                      <a:srgbClr val="010066"/>
                    </a:solidFill>
                  </a:rPr>
                  <a:t>4</a:t>
                </a:r>
                <a:endParaRPr lang="en-GB" sz="2400" baseline="30000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0" name="Text Box 3">
                <a:extLst>
                  <a:ext uri="{FF2B5EF4-FFF2-40B4-BE49-F238E27FC236}">
                    <a16:creationId xmlns:a16="http://schemas.microsoft.com/office/drawing/2014/main" id="{F4548FF9-8B00-458E-A951-26170010CC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12864" y="3747758"/>
                <a:ext cx="1287786" cy="461665"/>
              </a:xfrm>
              <a:prstGeom prst="rect">
                <a:avLst/>
              </a:prstGeom>
              <a:blipFill>
                <a:blip r:embed="rId15"/>
                <a:stretch>
                  <a:fillRect l="-7583" t="-10526" b="-2894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81878B12-D73F-43CD-9010-F813A50E8479}"/>
              </a:ext>
            </a:extLst>
          </p:cNvPr>
          <p:cNvCxnSpPr/>
          <p:nvPr/>
        </p:nvCxnSpPr>
        <p:spPr>
          <a:xfrm>
            <a:off x="1175621" y="3783366"/>
            <a:ext cx="28346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 Box 3">
                <a:extLst>
                  <a:ext uri="{FF2B5EF4-FFF2-40B4-BE49-F238E27FC236}">
                    <a16:creationId xmlns:a16="http://schemas.microsoft.com/office/drawing/2014/main" id="{CE4E8958-7C07-425A-9C75-C5AFE77D93E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84685" y="3351701"/>
                <a:ext cx="656033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400" baseline="30000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2" name="Text Box 3">
                <a:extLst>
                  <a:ext uri="{FF2B5EF4-FFF2-40B4-BE49-F238E27FC236}">
                    <a16:creationId xmlns:a16="http://schemas.microsoft.com/office/drawing/2014/main" id="{CE4E8958-7C07-425A-9C75-C5AFE77D93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84685" y="3351701"/>
                <a:ext cx="656033" cy="461665"/>
              </a:xfrm>
              <a:prstGeom prst="rect">
                <a:avLst/>
              </a:prstGeom>
              <a:blipFill>
                <a:blip r:embed="rId16"/>
                <a:stretch>
                  <a:fillRect r="-15741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Rectangle 72">
                <a:extLst>
                  <a:ext uri="{FF2B5EF4-FFF2-40B4-BE49-F238E27FC236}">
                    <a16:creationId xmlns:a16="http://schemas.microsoft.com/office/drawing/2014/main" id="{9F33011D-3EAB-4543-8EDA-7578504D5A5F}"/>
                  </a:ext>
                </a:extLst>
              </p:cNvPr>
              <p:cNvSpPr/>
              <p:nvPr/>
            </p:nvSpPr>
            <p:spPr>
              <a:xfrm>
                <a:off x="372917" y="3545368"/>
                <a:ext cx="86645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400" b="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"=</m:t>
                      </m:r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73" name="Rectangle 72">
                <a:extLst>
                  <a:ext uri="{FF2B5EF4-FFF2-40B4-BE49-F238E27FC236}">
                    <a16:creationId xmlns:a16="http://schemas.microsoft.com/office/drawing/2014/main" id="{9F33011D-3EAB-4543-8EDA-7578504D5A5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917" y="3545368"/>
                <a:ext cx="866456" cy="461665"/>
              </a:xfrm>
              <a:prstGeom prst="rect">
                <a:avLst/>
              </a:prstGeom>
              <a:blipFill>
                <a:blip r:embed="rId17"/>
                <a:stretch>
                  <a:fillRect l="-704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E60ADA50-DA26-469D-AA12-04C435A41FAA}"/>
                  </a:ext>
                </a:extLst>
              </p:cNvPr>
              <p:cNvSpPr txBox="1"/>
              <p:nvPr/>
            </p:nvSpPr>
            <p:spPr>
              <a:xfrm>
                <a:off x="1862664" y="3360702"/>
                <a:ext cx="107882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400" b="0" dirty="0" smtClean="0">
                          <a:solidFill>
                            <a:srgbClr val="010066"/>
                          </a:solidFill>
                          <a:latin typeface="Times New Roman" pitchFamily="18" charset="0"/>
                        </a:rPr>
                        <m:t>(</m:t>
                      </m:r>
                      <m:r>
                        <m:rPr>
                          <m:nor/>
                        </m:rPr>
                        <a:rPr lang="en-GB" sz="2400" i="1" dirty="0">
                          <a:solidFill>
                            <a:srgbClr val="010066"/>
                          </a:solidFill>
                          <a:latin typeface="Times New Roman" pitchFamily="18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n-GB" sz="2400" baseline="30000" dirty="0">
                          <a:solidFill>
                            <a:srgbClr val="010066"/>
                          </a:solidFill>
                          <a:latin typeface="Times New Roman" pitchFamily="18" charset="0"/>
                        </a:rPr>
                        <m:t>2</m:t>
                      </m:r>
                      <m:r>
                        <m:rPr>
                          <m:nor/>
                        </m:rPr>
                        <a:rPr lang="en-GB" sz="2400" dirty="0">
                          <a:solidFill>
                            <a:srgbClr val="010066"/>
                          </a:solidFill>
                          <a:latin typeface="Times New Roman" pitchFamily="18" charset="0"/>
                        </a:rPr>
                        <m:t> + </m:t>
                      </m:r>
                      <m:r>
                        <m:rPr>
                          <m:nor/>
                        </m:rPr>
                        <a:rPr lang="en-US" sz="2400" b="0" i="0" dirty="0" smtClean="0">
                          <a:solidFill>
                            <a:srgbClr val="010066"/>
                          </a:solidFill>
                          <a:latin typeface="Times New Roman" pitchFamily="18" charset="0"/>
                        </a:rPr>
                        <m:t>2)</m:t>
                      </m:r>
                      <m:r>
                        <m:rPr>
                          <m:nor/>
                        </m:rPr>
                        <a:rPr lang="en-GB" sz="2400" dirty="0">
                          <a:solidFill>
                            <a:srgbClr val="010066"/>
                          </a:solidFill>
                          <a:latin typeface="Times New Roman" pitchFamily="18" charset="0"/>
                        </a:rPr>
                        <m:t> 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E60ADA50-DA26-469D-AA12-04C435A41F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2664" y="3360702"/>
                <a:ext cx="1078820" cy="369332"/>
              </a:xfrm>
              <a:prstGeom prst="rect">
                <a:avLst/>
              </a:prstGeom>
              <a:blipFill>
                <a:blip r:embed="rId18"/>
                <a:stretch>
                  <a:fillRect l="-9605" r="-2260" b="-360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6" name="Text Box 16">
                <a:extLst>
                  <a:ext uri="{FF2B5EF4-FFF2-40B4-BE49-F238E27FC236}">
                    <a16:creationId xmlns:a16="http://schemas.microsoft.com/office/drawing/2014/main" id="{A86F40CE-6B17-4403-BB3A-BDA53413374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78703" y="3319849"/>
                <a:ext cx="1493445" cy="4531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dirty="0">
                          <a:solidFill>
                            <a:srgbClr val="010066"/>
                          </a:solidFill>
                        </a:rPr>
                        <m:t>(</m:t>
                      </m:r>
                      <m:r>
                        <m:rPr>
                          <m:nor/>
                        </m:rPr>
                        <a:rPr lang="en-GB" dirty="0"/>
                        <m:t>–</m:t>
                      </m:r>
                      <m:r>
                        <m:rPr>
                          <m:nor/>
                        </m:rPr>
                        <a:rPr lang="en-GB" i="1" dirty="0">
                          <a:solidFill>
                            <a:srgbClr val="010066"/>
                          </a:solidFill>
                        </a:rPr>
                        <m:t>x</m:t>
                      </m:r>
                      <m:r>
                        <m:rPr>
                          <m:nor/>
                        </m:rPr>
                        <a:rPr lang="en-GB" baseline="30000" dirty="0">
                          <a:solidFill>
                            <a:srgbClr val="010066"/>
                          </a:solidFill>
                        </a:rPr>
                        <m:t>2</m:t>
                      </m:r>
                      <m:r>
                        <m:rPr>
                          <m:nor/>
                        </m:rPr>
                        <a:rPr lang="en-GB" dirty="0">
                          <a:solidFill>
                            <a:srgbClr val="010066"/>
                          </a:solidFill>
                        </a:rPr>
                        <m:t> + </m:t>
                      </m:r>
                      <m:r>
                        <m:rPr>
                          <m:nor/>
                        </m:rPr>
                        <a:rPr lang="en-US" b="0" i="0" dirty="0" smtClean="0">
                          <a:solidFill>
                            <a:srgbClr val="010066"/>
                          </a:solidFill>
                        </a:rPr>
                        <m:t>6</m:t>
                      </m:r>
                      <m:r>
                        <m:rPr>
                          <m:nor/>
                        </m:rPr>
                        <a:rPr lang="en-US" dirty="0">
                          <a:solidFill>
                            <a:srgbClr val="010066"/>
                          </a:solidFill>
                        </a:rPr>
                        <m:t>)</m:t>
                      </m:r>
                    </m:oMath>
                  </m:oMathPara>
                </a14:m>
                <a:endParaRPr lang="en-US" sz="2400" baseline="30000" dirty="0"/>
              </a:p>
            </p:txBody>
          </p:sp>
        </mc:Choice>
        <mc:Fallback xmlns="">
          <p:sp>
            <p:nvSpPr>
              <p:cNvPr id="106" name="Text Box 16">
                <a:extLst>
                  <a:ext uri="{FF2B5EF4-FFF2-40B4-BE49-F238E27FC236}">
                    <a16:creationId xmlns:a16="http://schemas.microsoft.com/office/drawing/2014/main" id="{A86F40CE-6B17-4403-BB3A-BDA5341337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78703" y="3319849"/>
                <a:ext cx="1493445" cy="453137"/>
              </a:xfrm>
              <a:prstGeom prst="rect">
                <a:avLst/>
              </a:prstGeom>
              <a:blipFill>
                <a:blip r:embed="rId19"/>
                <a:stretch>
                  <a:fillRect l="-3673" b="-21622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Text Box 3">
                <a:extLst>
                  <a:ext uri="{FF2B5EF4-FFF2-40B4-BE49-F238E27FC236}">
                    <a16:creationId xmlns:a16="http://schemas.microsoft.com/office/drawing/2014/main" id="{165B7340-8C54-458D-A514-8243F4D47A3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34810" y="4650031"/>
                <a:ext cx="1287786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solidFill>
                      <a:srgbClr val="010066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sz="2400" i="1" dirty="0">
                        <a:solidFill>
                          <a:srgbClr val="010066"/>
                        </a:solidFill>
                        <a:latin typeface="Times New Roman" pitchFamily="18" charset="0"/>
                      </a:rPr>
                      <m:t>x</m:t>
                    </m:r>
                    <m:r>
                      <m:rPr>
                        <m:nor/>
                      </m:rPr>
                      <a:rPr lang="en-US" sz="2400" baseline="30000" dirty="0">
                        <a:solidFill>
                          <a:srgbClr val="010066"/>
                        </a:solidFill>
                        <a:latin typeface="Times New Roman" pitchFamily="18" charset="0"/>
                      </a:rPr>
                      <m:t>2</m:t>
                    </m:r>
                    <m:r>
                      <m:rPr>
                        <m:nor/>
                      </m:rPr>
                      <a:rPr lang="en-US" sz="2400" b="0" i="0" baseline="30000" dirty="0" smtClean="0">
                        <a:solidFill>
                          <a:srgbClr val="010066"/>
                        </a:solidFill>
                        <a:latin typeface="Times New Roman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GB" sz="2400" dirty="0">
                        <a:solidFill>
                          <a:srgbClr val="010066"/>
                        </a:solidFill>
                        <a:latin typeface="Times New Roman" pitchFamily="18" charset="0"/>
                      </a:rPr>
                      <m:t>+ </m:t>
                    </m:r>
                    <m:r>
                      <m:rPr>
                        <m:nor/>
                      </m:rPr>
                      <a:rPr lang="en-US" sz="2400" b="0" i="0" dirty="0" smtClean="0">
                        <a:solidFill>
                          <a:srgbClr val="010066"/>
                        </a:solidFill>
                        <a:latin typeface="Times New Roman" pitchFamily="18" charset="0"/>
                      </a:rPr>
                      <m:t>2</m:t>
                    </m:r>
                  </m:oMath>
                </a14:m>
                <a:r>
                  <a:rPr lang="en-GB" sz="2400" dirty="0">
                    <a:solidFill>
                      <a:srgbClr val="010066"/>
                    </a:solidFill>
                  </a:rPr>
                  <a:t>)</a:t>
                </a:r>
                <a:r>
                  <a:rPr lang="en-GB" sz="2400" baseline="30000" dirty="0">
                    <a:solidFill>
                      <a:srgbClr val="010066"/>
                    </a:solidFill>
                  </a:rPr>
                  <a:t>4</a:t>
                </a:r>
                <a:endParaRPr lang="en-GB" sz="2400" baseline="30000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7" name="Text Box 3">
                <a:extLst>
                  <a:ext uri="{FF2B5EF4-FFF2-40B4-BE49-F238E27FC236}">
                    <a16:creationId xmlns:a16="http://schemas.microsoft.com/office/drawing/2014/main" id="{165B7340-8C54-458D-A514-8243F4D47A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34810" y="4650031"/>
                <a:ext cx="1287786" cy="461665"/>
              </a:xfrm>
              <a:prstGeom prst="rect">
                <a:avLst/>
              </a:prstGeom>
              <a:blipFill>
                <a:blip r:embed="rId20"/>
                <a:stretch>
                  <a:fillRect l="-7109" t="-10526" b="-2894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30BF3C3E-2B99-4521-A32E-31565CD7AC55}"/>
              </a:ext>
            </a:extLst>
          </p:cNvPr>
          <p:cNvCxnSpPr/>
          <p:nvPr/>
        </p:nvCxnSpPr>
        <p:spPr>
          <a:xfrm>
            <a:off x="1197567" y="4685639"/>
            <a:ext cx="28346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9" name="Text Box 3">
                <a:extLst>
                  <a:ext uri="{FF2B5EF4-FFF2-40B4-BE49-F238E27FC236}">
                    <a16:creationId xmlns:a16="http://schemas.microsoft.com/office/drawing/2014/main" id="{0F17E914-C3BB-48FE-8CC7-5329AB25993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06631" y="4253974"/>
                <a:ext cx="656033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400" baseline="30000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9" name="Text Box 3">
                <a:extLst>
                  <a:ext uri="{FF2B5EF4-FFF2-40B4-BE49-F238E27FC236}">
                    <a16:creationId xmlns:a16="http://schemas.microsoft.com/office/drawing/2014/main" id="{0F17E914-C3BB-48FE-8CC7-5329AB2599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206631" y="4253974"/>
                <a:ext cx="656033" cy="461665"/>
              </a:xfrm>
              <a:prstGeom prst="rect">
                <a:avLst/>
              </a:prstGeom>
              <a:blipFill>
                <a:blip r:embed="rId21"/>
                <a:stretch>
                  <a:fillRect r="-14815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0" name="Rectangle 109">
                <a:extLst>
                  <a:ext uri="{FF2B5EF4-FFF2-40B4-BE49-F238E27FC236}">
                    <a16:creationId xmlns:a16="http://schemas.microsoft.com/office/drawing/2014/main" id="{7B1421BF-91EC-402C-BCAC-014CD45824E0}"/>
                  </a:ext>
                </a:extLst>
              </p:cNvPr>
              <p:cNvSpPr/>
              <p:nvPr/>
            </p:nvSpPr>
            <p:spPr>
              <a:xfrm>
                <a:off x="455869" y="4447641"/>
                <a:ext cx="74623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sz="2400" b="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10" name="Rectangle 109">
                <a:extLst>
                  <a:ext uri="{FF2B5EF4-FFF2-40B4-BE49-F238E27FC236}">
                    <a16:creationId xmlns:a16="http://schemas.microsoft.com/office/drawing/2014/main" id="{7B1421BF-91EC-402C-BCAC-014CD45824E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869" y="4447641"/>
                <a:ext cx="746230" cy="461665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1" name="TextBox 110">
                <a:extLst>
                  <a:ext uri="{FF2B5EF4-FFF2-40B4-BE49-F238E27FC236}">
                    <a16:creationId xmlns:a16="http://schemas.microsoft.com/office/drawing/2014/main" id="{94B82DE4-6644-499C-8AEC-86482AC32F33}"/>
                  </a:ext>
                </a:extLst>
              </p:cNvPr>
              <p:cNvSpPr txBox="1"/>
              <p:nvPr/>
            </p:nvSpPr>
            <p:spPr>
              <a:xfrm>
                <a:off x="1884610" y="4262975"/>
                <a:ext cx="107882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400" b="0" dirty="0" smtClean="0">
                          <a:solidFill>
                            <a:srgbClr val="010066"/>
                          </a:solidFill>
                          <a:latin typeface="Times New Roman" pitchFamily="18" charset="0"/>
                        </a:rPr>
                        <m:t>(</m:t>
                      </m:r>
                      <m:r>
                        <m:rPr>
                          <m:nor/>
                        </m:rPr>
                        <a:rPr lang="en-GB" sz="2400" i="1" dirty="0">
                          <a:solidFill>
                            <a:srgbClr val="010066"/>
                          </a:solidFill>
                          <a:latin typeface="Times New Roman" pitchFamily="18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n-GB" sz="2400" baseline="30000" dirty="0">
                          <a:solidFill>
                            <a:srgbClr val="010066"/>
                          </a:solidFill>
                          <a:latin typeface="Times New Roman" pitchFamily="18" charset="0"/>
                        </a:rPr>
                        <m:t>2</m:t>
                      </m:r>
                      <m:r>
                        <m:rPr>
                          <m:nor/>
                        </m:rPr>
                        <a:rPr lang="en-GB" sz="2400" dirty="0">
                          <a:solidFill>
                            <a:srgbClr val="010066"/>
                          </a:solidFill>
                          <a:latin typeface="Times New Roman" pitchFamily="18" charset="0"/>
                        </a:rPr>
                        <m:t> + </m:t>
                      </m:r>
                      <m:r>
                        <m:rPr>
                          <m:nor/>
                        </m:rPr>
                        <a:rPr lang="en-US" sz="2400" b="0" i="0" dirty="0" smtClean="0">
                          <a:solidFill>
                            <a:srgbClr val="010066"/>
                          </a:solidFill>
                          <a:latin typeface="Times New Roman" pitchFamily="18" charset="0"/>
                        </a:rPr>
                        <m:t>2)</m:t>
                      </m:r>
                      <m:r>
                        <m:rPr>
                          <m:nor/>
                        </m:rPr>
                        <a:rPr lang="en-GB" sz="2400" dirty="0">
                          <a:solidFill>
                            <a:srgbClr val="010066"/>
                          </a:solidFill>
                          <a:latin typeface="Times New Roman" pitchFamily="18" charset="0"/>
                        </a:rPr>
                        <m:t> 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11" name="TextBox 110">
                <a:extLst>
                  <a:ext uri="{FF2B5EF4-FFF2-40B4-BE49-F238E27FC236}">
                    <a16:creationId xmlns:a16="http://schemas.microsoft.com/office/drawing/2014/main" id="{94B82DE4-6644-499C-8AEC-86482AC32F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4610" y="4262975"/>
                <a:ext cx="1078820" cy="369332"/>
              </a:xfrm>
              <a:prstGeom prst="rect">
                <a:avLst/>
              </a:prstGeom>
              <a:blipFill>
                <a:blip r:embed="rId23"/>
                <a:stretch>
                  <a:fillRect l="-9040" r="-2825" b="-360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2" name="Text Box 16">
                <a:extLst>
                  <a:ext uri="{FF2B5EF4-FFF2-40B4-BE49-F238E27FC236}">
                    <a16:creationId xmlns:a16="http://schemas.microsoft.com/office/drawing/2014/main" id="{AEE6A288-6886-413B-85D1-E1E111AECE6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00649" y="4222122"/>
                <a:ext cx="1493445" cy="4531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dirty="0">
                          <a:solidFill>
                            <a:srgbClr val="010066"/>
                          </a:solidFill>
                        </a:rPr>
                        <m:t>(</m:t>
                      </m:r>
                      <m:r>
                        <m:rPr>
                          <m:nor/>
                        </m:rPr>
                        <a:rPr lang="en-GB" dirty="0"/>
                        <m:t>–</m:t>
                      </m:r>
                      <m:r>
                        <m:rPr>
                          <m:nor/>
                        </m:rPr>
                        <a:rPr lang="en-GB" i="1" dirty="0">
                          <a:solidFill>
                            <a:srgbClr val="010066"/>
                          </a:solidFill>
                        </a:rPr>
                        <m:t>x</m:t>
                      </m:r>
                      <m:r>
                        <m:rPr>
                          <m:nor/>
                        </m:rPr>
                        <a:rPr lang="en-GB" baseline="30000" dirty="0">
                          <a:solidFill>
                            <a:srgbClr val="010066"/>
                          </a:solidFill>
                        </a:rPr>
                        <m:t>2</m:t>
                      </m:r>
                      <m:r>
                        <m:rPr>
                          <m:nor/>
                        </m:rPr>
                        <a:rPr lang="en-GB" dirty="0">
                          <a:solidFill>
                            <a:srgbClr val="010066"/>
                          </a:solidFill>
                        </a:rPr>
                        <m:t> + </m:t>
                      </m:r>
                      <m:r>
                        <m:rPr>
                          <m:nor/>
                        </m:rPr>
                        <a:rPr lang="en-US" b="0" i="0" dirty="0" smtClean="0">
                          <a:solidFill>
                            <a:srgbClr val="010066"/>
                          </a:solidFill>
                        </a:rPr>
                        <m:t>6</m:t>
                      </m:r>
                      <m:r>
                        <m:rPr>
                          <m:nor/>
                        </m:rPr>
                        <a:rPr lang="en-US" dirty="0">
                          <a:solidFill>
                            <a:srgbClr val="010066"/>
                          </a:solidFill>
                        </a:rPr>
                        <m:t>)</m:t>
                      </m:r>
                    </m:oMath>
                  </m:oMathPara>
                </a14:m>
                <a:endParaRPr lang="en-US" sz="2400" baseline="30000" dirty="0"/>
              </a:p>
            </p:txBody>
          </p:sp>
        </mc:Choice>
        <mc:Fallback xmlns="">
          <p:sp>
            <p:nvSpPr>
              <p:cNvPr id="112" name="Text Box 16">
                <a:extLst>
                  <a:ext uri="{FF2B5EF4-FFF2-40B4-BE49-F238E27FC236}">
                    <a16:creationId xmlns:a16="http://schemas.microsoft.com/office/drawing/2014/main" id="{AEE6A288-6886-413B-85D1-E1E111AECE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800649" y="4222122"/>
                <a:ext cx="1493445" cy="453137"/>
              </a:xfrm>
              <a:prstGeom prst="rect">
                <a:avLst/>
              </a:prstGeom>
              <a:blipFill>
                <a:blip r:embed="rId24"/>
                <a:stretch>
                  <a:fillRect l="-3265" b="-21622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3" name="Text Box 7">
            <a:extLst>
              <a:ext uri="{FF2B5EF4-FFF2-40B4-BE49-F238E27FC236}">
                <a16:creationId xmlns:a16="http://schemas.microsoft.com/office/drawing/2014/main" id="{66431509-404A-4FBF-B17E-306D805A96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8849" y="5304812"/>
            <a:ext cx="308921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sz="2000" dirty="0">
                <a:solidFill>
                  <a:srgbClr val="FF6600"/>
                </a:solidFill>
                <a:latin typeface="+mn-lt"/>
              </a:rPr>
              <a:t>Solving the equation using GDC</a:t>
            </a:r>
            <a:endParaRPr lang="en-GB" sz="2000" i="1" dirty="0">
              <a:solidFill>
                <a:srgbClr val="FF6600"/>
              </a:solidFill>
              <a:latin typeface="+mn-lt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4" name="Rectangle 113">
                <a:extLst>
                  <a:ext uri="{FF2B5EF4-FFF2-40B4-BE49-F238E27FC236}">
                    <a16:creationId xmlns:a16="http://schemas.microsoft.com/office/drawing/2014/main" id="{DA9600B0-4596-4E80-8B65-24CA5402ED62}"/>
                  </a:ext>
                </a:extLst>
              </p:cNvPr>
              <p:cNvSpPr/>
              <p:nvPr/>
            </p:nvSpPr>
            <p:spPr>
              <a:xfrm>
                <a:off x="395756" y="5348858"/>
                <a:ext cx="86645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400" b="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"=</m:t>
                      </m:r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14" name="Rectangle 113">
                <a:extLst>
                  <a:ext uri="{FF2B5EF4-FFF2-40B4-BE49-F238E27FC236}">
                    <a16:creationId xmlns:a16="http://schemas.microsoft.com/office/drawing/2014/main" id="{DA9600B0-4596-4E80-8B65-24CA5402ED6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756" y="5348858"/>
                <a:ext cx="866456" cy="461665"/>
              </a:xfrm>
              <a:prstGeom prst="rect">
                <a:avLst/>
              </a:prstGeom>
              <a:blipFill>
                <a:blip r:embed="rId25"/>
                <a:stretch>
                  <a:fillRect l="-1408" b="-184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5" name="Rectangle 114">
                <a:extLst>
                  <a:ext uri="{FF2B5EF4-FFF2-40B4-BE49-F238E27FC236}">
                    <a16:creationId xmlns:a16="http://schemas.microsoft.com/office/drawing/2014/main" id="{12BC9D53-8D3F-42EE-8600-AC954F1B7D40}"/>
                  </a:ext>
                </a:extLst>
              </p:cNvPr>
              <p:cNvSpPr/>
              <p:nvPr/>
            </p:nvSpPr>
            <p:spPr>
              <a:xfrm>
                <a:off x="1138380" y="5348858"/>
                <a:ext cx="43152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15" name="Rectangle 114">
                <a:extLst>
                  <a:ext uri="{FF2B5EF4-FFF2-40B4-BE49-F238E27FC236}">
                    <a16:creationId xmlns:a16="http://schemas.microsoft.com/office/drawing/2014/main" id="{12BC9D53-8D3F-42EE-8600-AC954F1B7D4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8380" y="5348858"/>
                <a:ext cx="431528" cy="461665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6" name="Rectangle 115">
                <a:extLst>
                  <a:ext uri="{FF2B5EF4-FFF2-40B4-BE49-F238E27FC236}">
                    <a16:creationId xmlns:a16="http://schemas.microsoft.com/office/drawing/2014/main" id="{2C2B2F57-8EFA-4BF7-AF38-DF7055D747C8}"/>
                  </a:ext>
                </a:extLst>
              </p:cNvPr>
              <p:cNvSpPr/>
              <p:nvPr/>
            </p:nvSpPr>
            <p:spPr>
              <a:xfrm>
                <a:off x="2117389" y="5328637"/>
                <a:ext cx="74911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16" name="Rectangle 115">
                <a:extLst>
                  <a:ext uri="{FF2B5EF4-FFF2-40B4-BE49-F238E27FC236}">
                    <a16:creationId xmlns:a16="http://schemas.microsoft.com/office/drawing/2014/main" id="{2C2B2F57-8EFA-4BF7-AF38-DF7055D747C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7389" y="5328637"/>
                <a:ext cx="749115" cy="461665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7" name="Rectangle 116">
                <a:extLst>
                  <a:ext uri="{FF2B5EF4-FFF2-40B4-BE49-F238E27FC236}">
                    <a16:creationId xmlns:a16="http://schemas.microsoft.com/office/drawing/2014/main" id="{E9D653FF-F8C5-4CBF-8CC8-104BF65E23B6}"/>
                  </a:ext>
                </a:extLst>
              </p:cNvPr>
              <p:cNvSpPr/>
              <p:nvPr/>
            </p:nvSpPr>
            <p:spPr>
              <a:xfrm>
                <a:off x="2860013" y="5328637"/>
                <a:ext cx="43152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rgbClr val="010066"/>
                        </a:solidFill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GB" sz="2400" dirty="0">
                    <a:solidFill>
                      <a:srgbClr val="010066"/>
                    </a:solidFill>
                    <a:latin typeface="Times New Roman" pitchFamily="18" charset="0"/>
                  </a:rPr>
                  <a:t>,</a:t>
                </a:r>
              </a:p>
            </p:txBody>
          </p:sp>
        </mc:Choice>
        <mc:Fallback xmlns="">
          <p:sp>
            <p:nvSpPr>
              <p:cNvPr id="117" name="Rectangle 116">
                <a:extLst>
                  <a:ext uri="{FF2B5EF4-FFF2-40B4-BE49-F238E27FC236}">
                    <a16:creationId xmlns:a16="http://schemas.microsoft.com/office/drawing/2014/main" id="{E9D653FF-F8C5-4CBF-8CC8-104BF65E23B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0013" y="5328637"/>
                <a:ext cx="431528" cy="461665"/>
              </a:xfrm>
              <a:prstGeom prst="rect">
                <a:avLst/>
              </a:prstGeom>
              <a:blipFill>
                <a:blip r:embed="rId28"/>
                <a:stretch>
                  <a:fillRect l="-2817" t="-10526" r="-22535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8" name="Rectangle 117">
                <a:extLst>
                  <a:ext uri="{FF2B5EF4-FFF2-40B4-BE49-F238E27FC236}">
                    <a16:creationId xmlns:a16="http://schemas.microsoft.com/office/drawing/2014/main" id="{031B30AC-89A8-44C0-86C2-84F4AFC3DA90}"/>
                  </a:ext>
                </a:extLst>
              </p:cNvPr>
              <p:cNvSpPr/>
              <p:nvPr/>
            </p:nvSpPr>
            <p:spPr>
              <a:xfrm>
                <a:off x="3238986" y="5304812"/>
                <a:ext cx="74911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18" name="Rectangle 117">
                <a:extLst>
                  <a:ext uri="{FF2B5EF4-FFF2-40B4-BE49-F238E27FC236}">
                    <a16:creationId xmlns:a16="http://schemas.microsoft.com/office/drawing/2014/main" id="{031B30AC-89A8-44C0-86C2-84F4AFC3DA9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8986" y="5304812"/>
                <a:ext cx="749115" cy="461665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9" name="Rectangle 118">
                <a:extLst>
                  <a:ext uri="{FF2B5EF4-FFF2-40B4-BE49-F238E27FC236}">
                    <a16:creationId xmlns:a16="http://schemas.microsoft.com/office/drawing/2014/main" id="{F10640AE-9AAD-4880-8638-26C00272A7D5}"/>
                  </a:ext>
                </a:extLst>
              </p:cNvPr>
              <p:cNvSpPr/>
              <p:nvPr/>
            </p:nvSpPr>
            <p:spPr>
              <a:xfrm>
                <a:off x="3826565" y="5276472"/>
                <a:ext cx="862865" cy="5052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ad>
                        <m:radPr>
                          <m:degHide m:val="on"/>
                          <m:ctrlPr>
                            <a:rPr lang="en-US" sz="240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e>
                      </m:rad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19" name="Rectangle 118">
                <a:extLst>
                  <a:ext uri="{FF2B5EF4-FFF2-40B4-BE49-F238E27FC236}">
                    <a16:creationId xmlns:a16="http://schemas.microsoft.com/office/drawing/2014/main" id="{F10640AE-9AAD-4880-8638-26C00272A7D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6565" y="5276472"/>
                <a:ext cx="862865" cy="505203"/>
              </a:xfrm>
              <a:prstGeom prst="rect">
                <a:avLst/>
              </a:prstGeom>
              <a:blipFill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0" name="Rectangle 119">
                <a:extLst>
                  <a:ext uri="{FF2B5EF4-FFF2-40B4-BE49-F238E27FC236}">
                    <a16:creationId xmlns:a16="http://schemas.microsoft.com/office/drawing/2014/main" id="{3AD62E8A-B83D-4D25-A448-3D73A6B1E60F}"/>
                  </a:ext>
                </a:extLst>
              </p:cNvPr>
              <p:cNvSpPr/>
              <p:nvPr/>
            </p:nvSpPr>
            <p:spPr>
              <a:xfrm>
                <a:off x="1620755" y="5348857"/>
                <a:ext cx="52770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20" name="Rectangle 119">
                <a:extLst>
                  <a:ext uri="{FF2B5EF4-FFF2-40B4-BE49-F238E27FC236}">
                    <a16:creationId xmlns:a16="http://schemas.microsoft.com/office/drawing/2014/main" id="{3AD62E8A-B83D-4D25-A448-3D73A6B1E60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0755" y="5348857"/>
                <a:ext cx="527709" cy="461665"/>
              </a:xfrm>
              <a:prstGeom prst="rect">
                <a:avLst/>
              </a:prstGeom>
              <a:blipFill>
                <a:blip r:embed="rId3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1" name="Text Box 7">
                <a:extLst>
                  <a:ext uri="{FF2B5EF4-FFF2-40B4-BE49-F238E27FC236}">
                    <a16:creationId xmlns:a16="http://schemas.microsoft.com/office/drawing/2014/main" id="{A8005B31-877A-4544-8FB4-7BD71A67EBC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88101" y="4447641"/>
                <a:ext cx="2113587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/>
                <a:r>
                  <a:rPr lang="en-US" sz="2000" dirty="0">
                    <a:solidFill>
                      <a:srgbClr val="010066"/>
                    </a:solidFill>
                  </a:rPr>
                  <a:t>, 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000" dirty="0" smtClean="0">
                        <a:solidFill>
                          <a:srgbClr val="010066"/>
                        </a:solidFill>
                      </a:rPr>
                      <m:t>(</m:t>
                    </m:r>
                    <m:r>
                      <m:rPr>
                        <m:nor/>
                      </m:rPr>
                      <a:rPr lang="en-GB" sz="2000" i="1" dirty="0" smtClean="0">
                        <a:solidFill>
                          <a:srgbClr val="010066"/>
                        </a:solidFill>
                      </a:rPr>
                      <m:t>x</m:t>
                    </m:r>
                    <m:r>
                      <m:rPr>
                        <m:nor/>
                      </m:rPr>
                      <a:rPr lang="en-GB" sz="2000" baseline="30000" dirty="0" smtClean="0">
                        <a:solidFill>
                          <a:srgbClr val="010066"/>
                        </a:solidFill>
                      </a:rPr>
                      <m:t>2</m:t>
                    </m:r>
                    <m:r>
                      <m:rPr>
                        <m:nor/>
                      </m:rPr>
                      <a:rPr lang="en-GB" sz="2000" dirty="0" smtClean="0">
                        <a:solidFill>
                          <a:srgbClr val="010066"/>
                        </a:solidFill>
                      </a:rPr>
                      <m:t> + </m:t>
                    </m:r>
                    <m:r>
                      <m:rPr>
                        <m:nor/>
                      </m:rPr>
                      <a:rPr lang="en-US" sz="2000" dirty="0" smtClean="0">
                        <a:solidFill>
                          <a:srgbClr val="010066"/>
                        </a:solidFill>
                      </a:rPr>
                      <m:t>2)</m:t>
                    </m:r>
                    <m:r>
                      <m:rPr>
                        <m:nor/>
                      </m:rPr>
                      <a:rPr lang="en-US" sz="2000" b="0" i="0" baseline="30000" dirty="0" smtClean="0">
                        <a:solidFill>
                          <a:srgbClr val="010066"/>
                        </a:solidFill>
                      </a:rPr>
                      <m:t>4</m:t>
                    </m:r>
                    <m:r>
                      <m:rPr>
                        <m:nor/>
                      </m:rPr>
                      <a:rPr lang="en-US" sz="2000" b="0" i="0" dirty="0" smtClean="0">
                        <a:solidFill>
                          <a:srgbClr val="010066"/>
                        </a:solidFill>
                      </a:rPr>
                      <m:t> </m:t>
                    </m:r>
                    <m:r>
                      <a:rPr lang="en-US" sz="2000" b="0" i="1" dirty="0" smtClean="0">
                        <a:solidFill>
                          <a:srgbClr val="010066"/>
                        </a:solidFill>
                        <a:latin typeface="Cambria Math" panose="02040503050406030204" pitchFamily="18" charset="0"/>
                      </a:rPr>
                      <m:t>≠0</m:t>
                    </m:r>
                  </m:oMath>
                </a14:m>
                <a:endParaRPr lang="en-GB" sz="2000" i="1" dirty="0">
                  <a:solidFill>
                    <a:srgbClr val="010066"/>
                  </a:solidFill>
                  <a:latin typeface="+mn-lt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1" name="Text Box 7">
                <a:extLst>
                  <a:ext uri="{FF2B5EF4-FFF2-40B4-BE49-F238E27FC236}">
                    <a16:creationId xmlns:a16="http://schemas.microsoft.com/office/drawing/2014/main" id="{A8005B31-877A-4544-8FB4-7BD71A67EB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88101" y="4447641"/>
                <a:ext cx="2113587" cy="400110"/>
              </a:xfrm>
              <a:prstGeom prst="rect">
                <a:avLst/>
              </a:prstGeom>
              <a:blipFill>
                <a:blip r:embed="rId32"/>
                <a:stretch>
                  <a:fillRect l="-2882" t="-9231" b="-27692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2" name="Rectangle 2">
            <a:extLst>
              <a:ext uri="{FF2B5EF4-FFF2-40B4-BE49-F238E27FC236}">
                <a16:creationId xmlns:a16="http://schemas.microsoft.com/office/drawing/2014/main" id="{56921F22-4786-41E4-BCF7-431EA6F99E1B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" y="152400"/>
            <a:ext cx="8229600" cy="549275"/>
          </a:xfrm>
          <a:prstGeom prst="rect">
            <a:avLst/>
          </a:prstGeom>
        </p:spPr>
        <p:txBody>
          <a:bodyPr bIns="91440" anchor="b" anchorCtr="0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800"/>
              <a:t>Second order derivatives</a:t>
            </a:r>
            <a:endParaRPr lang="en-GB" sz="2800" dirty="0"/>
          </a:p>
        </p:txBody>
      </p:sp>
      <p:sp>
        <p:nvSpPr>
          <p:cNvPr id="123" name="Rectangle 122">
            <a:hlinkClick r:id="rId33"/>
            <a:extLst>
              <a:ext uri="{FF2B5EF4-FFF2-40B4-BE49-F238E27FC236}">
                <a16:creationId xmlns:a16="http://schemas.microsoft.com/office/drawing/2014/main" id="{5D60419C-FDA6-47E3-A388-8FA2E91C1D17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4" name="Rectangle 123">
            <a:hlinkClick r:id="rId33"/>
            <a:extLst>
              <a:ext uri="{FF2B5EF4-FFF2-40B4-BE49-F238E27FC236}">
                <a16:creationId xmlns:a16="http://schemas.microsoft.com/office/drawing/2014/main" id="{E7EF437D-A5F4-4588-B502-D76F88F83F39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4621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57" grpId="0"/>
      <p:bldP spid="62" grpId="0"/>
      <p:bldP spid="76" grpId="0"/>
      <p:bldP spid="97" grpId="0"/>
      <p:bldP spid="98" grpId="0"/>
      <p:bldP spid="100" grpId="0"/>
      <p:bldP spid="69" grpId="0"/>
      <p:bldP spid="70" grpId="0"/>
      <p:bldP spid="72" grpId="0"/>
      <p:bldP spid="73" grpId="0"/>
      <p:bldP spid="78" grpId="0"/>
      <p:bldP spid="106" grpId="0"/>
      <p:bldP spid="107" grpId="0"/>
      <p:bldP spid="109" grpId="0"/>
      <p:bldP spid="110" grpId="0"/>
      <p:bldP spid="111" grpId="0"/>
      <p:bldP spid="112" grpId="0"/>
      <p:bldP spid="113" grpId="0"/>
      <p:bldP spid="114" grpId="0"/>
      <p:bldP spid="115" grpId="0"/>
      <p:bldP spid="116" grpId="0"/>
      <p:bldP spid="117" grpId="0"/>
      <p:bldP spid="118" grpId="0"/>
      <p:bldP spid="119" grpId="0"/>
      <p:bldP spid="120" grpId="0"/>
      <p:bldP spid="1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  <p:sp>
        <p:nvSpPr>
          <p:cNvPr id="14" name="Rectangle 13">
            <a:hlinkClick r:id="rId5"/>
            <a:extLst>
              <a:ext uri="{FF2B5EF4-FFF2-40B4-BE49-F238E27FC236}">
                <a16:creationId xmlns:a16="http://schemas.microsoft.com/office/drawing/2014/main" id="{0FFB291B-44E3-48C3-811B-20809D6D5FAF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C5F37A8B-1007-44EE-9F4E-28C2E8B920B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6886FE-CDF7-48B4-A8F2-45D19DE436E0}" vid="{373654BB-9A06-437F-ADB5-89B4FE0E0166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823</TotalTime>
  <Words>646</Words>
  <Application>Microsoft Office PowerPoint</Application>
  <PresentationFormat>On-screen Show (4:3)</PresentationFormat>
  <Paragraphs>139</Paragraphs>
  <Slides>7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Calibri</vt:lpstr>
      <vt:lpstr>Cambria Math</vt:lpstr>
      <vt:lpstr>Comic Sans MS</vt:lpstr>
      <vt:lpstr>Times New Roman</vt:lpstr>
      <vt:lpstr>Wingdings 2</vt:lpstr>
      <vt:lpstr>Theme1</vt:lpstr>
      <vt:lpstr>Equation</vt:lpstr>
      <vt:lpstr>Second derivative</vt:lpstr>
      <vt:lpstr>Second order derivatives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Second order derivatives</dc:title>
  <dc:creator>Mathssupport</dc:creator>
  <cp:lastModifiedBy>Orlando Hurtado</cp:lastModifiedBy>
  <cp:revision>32</cp:revision>
  <dcterms:created xsi:type="dcterms:W3CDTF">2013-01-16T08:13:54Z</dcterms:created>
  <dcterms:modified xsi:type="dcterms:W3CDTF">2020-07-09T08:54:04Z</dcterms:modified>
</cp:coreProperties>
</file>