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62" r:id="rId4"/>
    <p:sldId id="257" r:id="rId5"/>
    <p:sldId id="263" r:id="rId6"/>
    <p:sldId id="269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61D7-5018-4C25-BB02-CFFAA58D55C1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875BD-BBAE-4BC7-BCC9-B12A4AF8E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9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4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5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17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875BD-BBAE-4BC7-BCC9-B12A4AF8E31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72139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968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129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9558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1067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5530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536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289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450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082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2380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7/9/2020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4256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Differentiation: </a:t>
            </a:r>
            <a:br>
              <a:rPr lang="en-GB" dirty="0"/>
            </a:br>
            <a:r>
              <a:rPr lang="en-GB" dirty="0"/>
              <a:t>The product rule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99001D3-87B3-4BA4-82A6-F2C1691BE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Find the derivative of the product of functions.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F2D8-2308-4AA9-BF00-BC7171AB3E72}" type="datetime3">
              <a:rPr lang="en-US" smtClean="0"/>
              <a:t>9 July 2020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2" y="112474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To find the derivative of a product of functions you use the product rule.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product rule</a:t>
            </a:r>
            <a:endParaRPr lang="en-GB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2" y="220486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 derivative of a product of functions is not equal the product of the derivatives of the functions.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7541" y="3301084"/>
            <a:ext cx="213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For example: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23343" y="402797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799607" y="402797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87839" y="402797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2528" y="488119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821336" y="488119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887839" y="488119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545114" y="4881192"/>
            <a:ext cx="2338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787481" y="5559623"/>
            <a:ext cx="2096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</a:rPr>
              <a:t> 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760047" y="4027972"/>
            <a:ext cx="2123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DFB5A139-803D-4C7F-8461-8DA01C8B5E0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66316BD3-3735-43EB-8A0F-E268157D5B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1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27136" y="797851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If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product rule</a:t>
            </a:r>
            <a:endParaRPr lang="en-GB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07603" y="1233159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Where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35248" y="797852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97759" y="123316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597369" y="123316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827600" y="1252022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15945" y="1233159"/>
            <a:ext cx="4352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Are differentiable functions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1524786" y="1777014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Then: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085168" y="173260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4714830" y="174743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5461958" y="1722177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5772868" y="1711891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6394506" y="171189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21498" y="1713686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31576" y="2450343"/>
            <a:ext cx="4911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Another way of writing this is: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082673" y="3097526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3090785" y="3097527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907649" y="3559191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061427" y="355919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152620" y="355484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2436981" y="3569605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491880" y="3569605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are functions of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 and differentiable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524786" y="4271498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925191" y="4184639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191" y="4184639"/>
                <a:ext cx="931024" cy="793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683798" y="4181753"/>
                <a:ext cx="1148391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798" y="4181753"/>
                <a:ext cx="1148391" cy="7936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16346" y="4180291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46" y="4180291"/>
                <a:ext cx="850746" cy="7936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74D9EDCA-AF96-4351-A4BE-A6F72977780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5"/>
            <a:extLst>
              <a:ext uri="{FF2B5EF4-FFF2-40B4-BE49-F238E27FC236}">
                <a16:creationId xmlns:a16="http://schemas.microsoft.com/office/drawing/2014/main" id="{CAF41A9B-A811-415B-AA5B-A523910F029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1772816"/>
            <a:ext cx="5390189" cy="1599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product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1: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596514" y="720868"/>
            <a:ext cx="4711700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83591" y="1922828"/>
            <a:ext cx="2475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Let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= 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</a:rPr>
              <a:t>3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111327" y="192282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  <a:endParaRPr lang="en-US" sz="2400" baseline="300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730370" y="1922827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4736" y="1923865"/>
                <a:ext cx="1293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4 −3</m:t>
                      </m:r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736" y="1923865"/>
                <a:ext cx="129388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042" r="-704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6116" y="259408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So</a:t>
            </a:r>
            <a:endParaRPr lang="en-US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2617244" y="853910"/>
            <a:ext cx="46190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Find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if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 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+ 3)(4 – 3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endParaRPr lang="en-US" sz="2400" baseline="30000" dirty="0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1226278" y="259417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3687867" y="253985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-3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23652" y="356968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153314" y="3584506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900442" y="355925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4211352" y="354896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59982" y="3550760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419614" y="4234452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70" y="4234452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</a:rPr>
              <a:t>3)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13163" y="4268942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-3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3958210" y="421436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4832990" y="354896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35162" y="4262327"/>
                <a:ext cx="1293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4 −3</m:t>
                      </m:r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162" y="4262327"/>
                <a:ext cx="129388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547" r="-707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4281680" y="426227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419614" y="5008457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531972" y="5012923"/>
            <a:ext cx="2411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</a:t>
            </a:r>
            <a:r>
              <a:rPr lang="en-GB" sz="2400" dirty="0">
                <a:solidFill>
                  <a:srgbClr val="010066"/>
                </a:solidFill>
              </a:rPr>
              <a:t>6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– </a:t>
            </a:r>
            <a:r>
              <a:rPr lang="en-GB" sz="2400" dirty="0">
                <a:solidFill>
                  <a:srgbClr val="010066"/>
                </a:solidFill>
              </a:rPr>
              <a:t>9 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2400" dirty="0">
                <a:solidFill>
                  <a:srgbClr val="010066"/>
                </a:solidFill>
              </a:rPr>
              <a:t>8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10066"/>
                </a:solidFill>
              </a:rPr>
              <a:t>6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475988" y="5743506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88346" y="5747972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10066"/>
                </a:solidFill>
              </a:rPr>
              <a:t>1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10066"/>
                </a:solidFill>
              </a:rPr>
              <a:t>12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073780" y="18535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6054789" y="256425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6016579" y="359166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product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073779" y="4308018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6016579" y="5066343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hlinkClick r:id="rId5"/>
            <a:extLst>
              <a:ext uri="{FF2B5EF4-FFF2-40B4-BE49-F238E27FC236}">
                <a16:creationId xmlns:a16="http://schemas.microsoft.com/office/drawing/2014/main" id="{29917361-D1A5-4297-B267-ADAE51221CF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5"/>
            <a:extLst>
              <a:ext uri="{FF2B5EF4-FFF2-40B4-BE49-F238E27FC236}">
                <a16:creationId xmlns:a16="http://schemas.microsoft.com/office/drawing/2014/main" id="{E1E3DC4D-EBC1-4A6A-B35C-09E733D1CBB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15" grpId="0"/>
      <p:bldP spid="16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8588" y="1405481"/>
            <a:ext cx="5957758" cy="1794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product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2: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708123" y="525410"/>
            <a:ext cx="5503878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261955" y="1654552"/>
            <a:ext cx="1961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Let</a:t>
            </a:r>
            <a:r>
              <a:rPr lang="en-GB" sz="2400" dirty="0"/>
              <a:t>	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172312" y="1654691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  <a:endParaRPr lang="en-US" sz="2400" baseline="30000" dirty="0"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897590" y="1654552"/>
            <a:ext cx="648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v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87740" y="1694173"/>
                <a:ext cx="129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740" y="1694173"/>
                <a:ext cx="1292983" cy="369332"/>
              </a:xfrm>
              <a:prstGeom prst="rect">
                <a:avLst/>
              </a:prstGeom>
              <a:blipFill>
                <a:blip r:embed="rId3"/>
                <a:stretch>
                  <a:fillRect l="-4245" r="-424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84479" y="2325806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06433" y="2203765"/>
                <a:ext cx="117654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433" y="2203765"/>
                <a:ext cx="1176541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47316" y="2376777"/>
                <a:ext cx="9700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316" y="2376777"/>
                <a:ext cx="970074" cy="369332"/>
              </a:xfrm>
              <a:prstGeom prst="rect">
                <a:avLst/>
              </a:prstGeom>
              <a:blipFill>
                <a:blip r:embed="rId5"/>
                <a:stretch>
                  <a:fillRect l="-5660" r="-628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50256" y="3215797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56" y="3215797"/>
                <a:ext cx="931024" cy="7936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1208863" y="3212911"/>
                <a:ext cx="1148391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863" y="3212911"/>
                <a:ext cx="1148391" cy="7936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141411" y="3211449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411" y="3211449"/>
                <a:ext cx="850746" cy="7936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42095" y="4075545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95" y="4075545"/>
                <a:ext cx="931024" cy="7936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1315456" y="4241519"/>
            <a:ext cx="5249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32201" y="4232701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US" sz="2400" dirty="0">
                <a:latin typeface="Cambria Math" panose="02040503050406030204" pitchFamily="18" charset="0"/>
              </a:rPr>
              <a:t>8𝑥−2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2693394" y="4247323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86406" y="4287684"/>
            <a:ext cx="3319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414961" y="4287684"/>
                <a:ext cx="17331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961" y="4287684"/>
                <a:ext cx="173310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737802" y="2144135"/>
                <a:ext cx="94442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802" y="2144135"/>
                <a:ext cx="944426" cy="7936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08122" y="648078"/>
                <a:ext cx="5688281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Find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given that 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(4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122" y="648078"/>
                <a:ext cx="5688281" cy="624273"/>
              </a:xfrm>
              <a:prstGeom prst="rect">
                <a:avLst/>
              </a:prstGeom>
              <a:blipFill>
                <a:blip r:embed="rId12"/>
                <a:stretch>
                  <a:fillRect l="-1608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51407" y="4939641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07" y="4939641"/>
                <a:ext cx="931024" cy="7936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1324768" y="5105615"/>
            <a:ext cx="5249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41513" y="5096797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</a:rPr>
              <a:t>8𝑥−2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endParaRPr lang="en-GB" sz="24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51407" y="5731729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07" y="5731729"/>
                <a:ext cx="931024" cy="79361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1324768" y="5897703"/>
            <a:ext cx="5249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641513" y="5888885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(4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2</a:t>
            </a:r>
            <a:r>
              <a:rPr lang="en-GB" sz="2400" dirty="0">
                <a:solidFill>
                  <a:srgbClr val="010066"/>
                </a:solidFill>
              </a:rPr>
              <a:t> + </a:t>
            </a:r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</a:rPr>
              <a:t>6𝑥−2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6073780" y="170797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7"/>
              <p:cNvSpPr txBox="1">
                <a:spLocks noChangeArrowheads="1"/>
              </p:cNvSpPr>
              <p:nvPr/>
            </p:nvSpPr>
            <p:spPr bwMode="auto">
              <a:xfrm>
                <a:off x="6054789" y="2418709"/>
                <a:ext cx="2303399" cy="535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000" dirty="0">
                    <a:solidFill>
                      <a:srgbClr val="FF6600"/>
                    </a:solidFill>
                    <a:latin typeface="+mn-lt"/>
                  </a:rPr>
                  <a:t>Find </a:t>
                </a:r>
                <a:r>
                  <a:rPr lang="en-GB" sz="20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0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6600"/>
                    </a:solidFill>
                  </a:rPr>
                  <a:t> </a:t>
                </a:r>
                <a:r>
                  <a:rPr lang="en-GB" sz="2000" dirty="0">
                    <a:solidFill>
                      <a:srgbClr val="FF6600"/>
                    </a:solidFill>
                    <a:latin typeface="+mn-lt"/>
                  </a:rPr>
                  <a:t>and</a:t>
                </a:r>
                <a:r>
                  <a:rPr lang="en-GB" sz="20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0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num>
                      <m:den>
                        <m:r>
                          <a:rPr lang="en-GB" sz="20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54789" y="2418709"/>
                <a:ext cx="2303399" cy="535659"/>
              </a:xfrm>
              <a:prstGeom prst="rect">
                <a:avLst/>
              </a:prstGeom>
              <a:blipFill>
                <a:blip r:embed="rId15"/>
                <a:stretch>
                  <a:fillRect l="-2646" b="-681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6016579" y="3446118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product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6016578" y="4272295"/>
            <a:ext cx="30892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Removing the common factor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6016577" y="5215096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05170" y="5068104"/>
            <a:ext cx="1470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(4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2 </a:t>
            </a:r>
            <a:r>
              <a:rPr lang="en-GB" sz="2400" dirty="0">
                <a:solidFill>
                  <a:srgbClr val="010066"/>
                </a:solidFill>
              </a:rPr>
              <a:t>– 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693394" y="5082175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5" name="Rectangle 44">
            <a:hlinkClick r:id="rId16"/>
            <a:extLst>
              <a:ext uri="{FF2B5EF4-FFF2-40B4-BE49-F238E27FC236}">
                <a16:creationId xmlns:a16="http://schemas.microsoft.com/office/drawing/2014/main" id="{61CC97F2-E7F6-48D8-87DF-7985BCE8991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16"/>
            <a:extLst>
              <a:ext uri="{FF2B5EF4-FFF2-40B4-BE49-F238E27FC236}">
                <a16:creationId xmlns:a16="http://schemas.microsoft.com/office/drawing/2014/main" id="{D299F123-E162-4952-9019-A0413B637E9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7" grpId="0"/>
      <p:bldP spid="8" grpId="0"/>
      <p:bldP spid="35" grpId="0"/>
      <p:bldP spid="36" grpId="0"/>
      <p:bldP spid="37" grpId="0"/>
      <p:bldP spid="39" grpId="0"/>
      <p:bldP spid="40" grpId="0"/>
      <p:bldP spid="10" grpId="0"/>
      <p:bldP spid="42" grpId="0"/>
      <p:bldP spid="43" grpId="0"/>
      <p:bldP spid="11" grpId="0"/>
      <p:bldP spid="12" grpId="0"/>
      <p:bldP spid="38" grpId="0"/>
      <p:bldP spid="41" grpId="0"/>
      <p:bldP spid="44" grpId="0"/>
      <p:bldP spid="50" grpId="0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357166" y="3284984"/>
            <a:ext cx="3405684" cy="657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662696" y="3156648"/>
            <a:ext cx="3120421" cy="956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453770" y="3301618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83432" y="3352911"/>
            <a:ext cx="2803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30560" y="335291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141470" y="328090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0100" y="3282698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 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05879" y="3129715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879" y="3129715"/>
                <a:ext cx="931024" cy="793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564486" y="3126829"/>
                <a:ext cx="1148391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486" y="3126829"/>
                <a:ext cx="1148391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497034" y="3125367"/>
                <a:ext cx="850746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034" y="3125367"/>
                <a:ext cx="850746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0161" y="2343863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If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273" y="2343864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728791" y="2337834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If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36904" y="2337835"/>
            <a:ext cx="2046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v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421816" y="728248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product rule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Summary</a:t>
            </a:r>
          </a:p>
        </p:txBody>
      </p:sp>
      <p:sp>
        <p:nvSpPr>
          <p:cNvPr id="47" name="Rectangle 46">
            <a:hlinkClick r:id="rId6"/>
            <a:extLst>
              <a:ext uri="{FF2B5EF4-FFF2-40B4-BE49-F238E27FC236}">
                <a16:creationId xmlns:a16="http://schemas.microsoft.com/office/drawing/2014/main" id="{6C274BDD-95EB-4BD5-8886-E4935853056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6"/>
            <a:extLst>
              <a:ext uri="{FF2B5EF4-FFF2-40B4-BE49-F238E27FC236}">
                <a16:creationId xmlns:a16="http://schemas.microsoft.com/office/drawing/2014/main" id="{456A4948-BE5B-4F6B-B65E-22077169679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8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1220</TotalTime>
  <Words>553</Words>
  <Application>Microsoft Office PowerPoint</Application>
  <PresentationFormat>On-screen Show (4:3)</PresentationFormat>
  <Paragraphs>129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Comic Sans MS</vt:lpstr>
      <vt:lpstr>Times New Roman</vt:lpstr>
      <vt:lpstr>Wingdings 2</vt:lpstr>
      <vt:lpstr>Theme1</vt:lpstr>
      <vt:lpstr>Differentiation:  The product rule</vt:lpstr>
      <vt:lpstr>PowerPoint Presentation</vt:lpstr>
      <vt:lpstr>PowerPoint Presentation</vt:lpstr>
      <vt:lpstr>The product rule</vt:lpstr>
      <vt:lpstr>The product rule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Differentiation,  The product rule</dc:title>
  <dc:creator>Mathssupport</dc:creator>
  <cp:lastModifiedBy>Orlando Hurtado</cp:lastModifiedBy>
  <cp:revision>35</cp:revision>
  <dcterms:created xsi:type="dcterms:W3CDTF">2012-12-01T13:37:37Z</dcterms:created>
  <dcterms:modified xsi:type="dcterms:W3CDTF">2020-07-09T08:34:56Z</dcterms:modified>
</cp:coreProperties>
</file>