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59" r:id="rId3"/>
    <p:sldId id="262" r:id="rId4"/>
    <p:sldId id="257" r:id="rId5"/>
    <p:sldId id="263" r:id="rId6"/>
    <p:sldId id="269" r:id="rId7"/>
    <p:sldId id="298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0066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48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3161D7-5018-4C25-BB02-CFFAA58D55C1}" type="datetimeFigureOut">
              <a:rPr lang="en-GB" smtClean="0"/>
              <a:t>09/07/2020</a:t>
            </a:fld>
            <a:endParaRPr lang="en-GB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7875BD-BBAE-4BC7-BCC9-B12A4AF8E3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2094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DE48DD-9F0F-4BBB-A74E-F9D5ED14240B}" type="slidenum">
              <a:rPr lang="en-GB"/>
              <a:pPr/>
              <a:t>4</a:t>
            </a:fld>
            <a:endParaRPr lang="en-GB"/>
          </a:p>
        </p:txBody>
      </p:sp>
      <p:sp>
        <p:nvSpPr>
          <p:cNvPr id="500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0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67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DE48DD-9F0F-4BBB-A74E-F9D5ED14240B}" type="slidenum">
              <a:rPr lang="en-GB"/>
              <a:pPr/>
              <a:t>5</a:t>
            </a:fld>
            <a:endParaRPr lang="en-GB"/>
          </a:p>
        </p:txBody>
      </p:sp>
      <p:sp>
        <p:nvSpPr>
          <p:cNvPr id="500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0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31172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7875BD-BBAE-4BC7-BCC9-B12A4AF8E310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7570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47C9B81F-C347-4BEF-BFDF-29C42F48304A}" type="datetimeFigureOut">
              <a:rPr lang="en-US" smtClean="0"/>
              <a:pPr/>
              <a:t>7/9/2020</a:t>
            </a:fld>
            <a:endParaRPr lang="en-U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9721392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7/9/2020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459681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7/9/2020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261291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7/9/2020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495582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47C9B81F-C347-4BEF-BFDF-29C42F48304A}" type="datetimeFigureOut">
              <a:rPr lang="en-US" smtClean="0"/>
              <a:pPr/>
              <a:t>7/9/2020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8910676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7/9/2020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555307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7/9/2020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815368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7/9/2020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022897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7/9/2020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984502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7/9/2020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830826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7/9/2020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923802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7/9/2020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542560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2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2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6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dirty="0"/>
              <a:t>Differentiation: </a:t>
            </a:r>
            <a:br>
              <a:rPr lang="en-GB" dirty="0"/>
            </a:br>
            <a:r>
              <a:rPr lang="en-GB" dirty="0"/>
              <a:t>The product rule</a:t>
            </a:r>
          </a:p>
        </p:txBody>
      </p:sp>
      <p:sp>
        <p:nvSpPr>
          <p:cNvPr id="3" name="Rectangle 2">
            <a:hlinkClick r:id="rId2"/>
            <a:extLst>
              <a:ext uri="{FF2B5EF4-FFF2-40B4-BE49-F238E27FC236}">
                <a16:creationId xmlns:a16="http://schemas.microsoft.com/office/drawing/2014/main" id="{EF492AFF-A359-48CB-AFDB-E35791A82693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69A8CD2F-EA74-47B7-85DE-A23F53230E42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199001D3-87B3-4BA4-82A6-F2C1691BEE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/>
          <a:p>
            <a:pPr marL="633413" indent="-633413"/>
            <a:r>
              <a:rPr lang="en-US" dirty="0"/>
              <a:t>LO: Find the derivative of the product of functions.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04DA36-AB37-4DD8-94AA-453030403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F2D8-2308-4AA9-BF00-BC7171AB3E72}" type="datetime3">
              <a:rPr lang="en-US" smtClean="0"/>
              <a:t>9 July 2020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79512" y="1124744"/>
            <a:ext cx="87328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To find the derivative of a product of functions you use the product rule. 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28588" y="42863"/>
            <a:ext cx="8229600" cy="561975"/>
          </a:xfrm>
          <a:prstGeom prst="rect">
            <a:avLst/>
          </a:prstGeom>
          <a:noFill/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/>
              <a:t>The product rule</a:t>
            </a:r>
            <a:endParaRPr lang="en-GB" sz="2800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79512" y="2204864"/>
            <a:ext cx="87328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The derivative of a product of functions is not equal the product of the derivatives of the functions.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07541" y="3301084"/>
            <a:ext cx="21322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For example: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423343" y="4027973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 =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2799607" y="4027972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 =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4887839" y="4027972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 =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412528" y="4881193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GB" sz="2400" i="1" dirty="0">
                <a:solidFill>
                  <a:srgbClr val="010066"/>
                </a:solidFill>
                <a:cs typeface="Arial" panose="020B0604020202020204" pitchFamily="34" charset="0"/>
              </a:rPr>
              <a:t>’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 = 2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2821336" y="4881193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GB" sz="2400" i="1" dirty="0">
                <a:solidFill>
                  <a:srgbClr val="010066"/>
                </a:solidFill>
                <a:cs typeface="Arial" panose="020B0604020202020204" pitchFamily="34" charset="0"/>
              </a:rPr>
              <a:t>’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 =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4887839" y="4881192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GB" sz="2400" i="1" dirty="0">
                <a:solidFill>
                  <a:srgbClr val="010066"/>
                </a:solidFill>
                <a:cs typeface="Arial" panose="020B0604020202020204" pitchFamily="34" charset="0"/>
              </a:rPr>
              <a:t>’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 =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6545114" y="4881192"/>
            <a:ext cx="233866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GB" sz="2400" i="1" dirty="0">
                <a:solidFill>
                  <a:srgbClr val="010066"/>
                </a:solidFill>
                <a:cs typeface="Arial" panose="020B0604020202020204" pitchFamily="34" charset="0"/>
              </a:rPr>
              <a:t>’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 </a:t>
            </a:r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≠</a:t>
            </a:r>
            <a:r>
              <a:rPr lang="en-GB" sz="2400" dirty="0">
                <a:solidFill>
                  <a:srgbClr val="010066"/>
                </a:solidFill>
              </a:rPr>
              <a:t>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GB" sz="2400" i="1" dirty="0">
                <a:solidFill>
                  <a:srgbClr val="010066"/>
                </a:solidFill>
                <a:cs typeface="Arial" panose="020B0604020202020204" pitchFamily="34" charset="0"/>
              </a:rPr>
              <a:t>’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</a:t>
            </a:r>
            <a:r>
              <a:rPr lang="en-GB" sz="2400" i="1" dirty="0">
                <a:solidFill>
                  <a:srgbClr val="010066"/>
                </a:solidFill>
                <a:cs typeface="Arial" panose="020B0604020202020204" pitchFamily="34" charset="0"/>
              </a:rPr>
              <a:t>’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6787481" y="5559623"/>
            <a:ext cx="20962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</a:rPr>
              <a:t>2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≠</a:t>
            </a:r>
            <a:r>
              <a:rPr lang="en-GB" sz="2400" dirty="0">
                <a:solidFill>
                  <a:srgbClr val="010066"/>
                </a:solidFill>
              </a:rPr>
              <a:t> 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6760047" y="4027972"/>
            <a:ext cx="212372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 =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>
            <a:hlinkClick r:id="rId2"/>
            <a:extLst>
              <a:ext uri="{FF2B5EF4-FFF2-40B4-BE49-F238E27FC236}">
                <a16:creationId xmlns:a16="http://schemas.microsoft.com/office/drawing/2014/main" id="{DFB5A139-803D-4C7F-8461-8DA01C8B5E08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hlinkClick r:id="rId2"/>
            <a:extLst>
              <a:ext uri="{FF2B5EF4-FFF2-40B4-BE49-F238E27FC236}">
                <a16:creationId xmlns:a16="http://schemas.microsoft.com/office/drawing/2014/main" id="{66316BD3-3735-43EB-8A0F-E268157D5B93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2113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3" grpId="0"/>
      <p:bldP spid="14" grpId="0"/>
      <p:bldP spid="15" grpId="0"/>
      <p:bldP spid="17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327136" y="797851"/>
            <a:ext cx="10081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  <a:cs typeface="Calibri" panose="020F0502020204030204" pitchFamily="34" charset="0"/>
              </a:rPr>
              <a:t>If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28588" y="42863"/>
            <a:ext cx="8229600" cy="561975"/>
          </a:xfrm>
          <a:prstGeom prst="rect">
            <a:avLst/>
          </a:prstGeom>
          <a:noFill/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/>
              <a:t>The product rule</a:t>
            </a:r>
            <a:endParaRPr lang="en-GB" sz="2800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907603" y="1233159"/>
            <a:ext cx="204819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  <a:cs typeface="Calibri" panose="020F0502020204030204" pitchFamily="34" charset="0"/>
              </a:rPr>
              <a:t>Where</a:t>
            </a: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335248" y="797852"/>
            <a:ext cx="26498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 =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2097759" y="1233160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3597369" y="1233160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2827600" y="1252022"/>
            <a:ext cx="6972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  <a:cs typeface="Times New Roman" panose="02020603050405020304" pitchFamily="18" charset="0"/>
              </a:rPr>
              <a:t>and</a:t>
            </a:r>
            <a:endParaRPr lang="en-GB" sz="2400" baseline="30000" dirty="0">
              <a:solidFill>
                <a:srgbClr val="010066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4315945" y="1233159"/>
            <a:ext cx="43524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  <a:cs typeface="Calibri" panose="020F0502020204030204" pitchFamily="34" charset="0"/>
              </a:rPr>
              <a:t>Are differentiable functions</a:t>
            </a:r>
          </a:p>
        </p:txBody>
      </p:sp>
      <p:sp>
        <p:nvSpPr>
          <p:cNvPr id="25" name="Text Box 3"/>
          <p:cNvSpPr txBox="1">
            <a:spLocks noChangeArrowheads="1"/>
          </p:cNvSpPr>
          <p:nvPr/>
        </p:nvSpPr>
        <p:spPr bwMode="auto">
          <a:xfrm>
            <a:off x="1524786" y="1777014"/>
            <a:ext cx="10081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  <a:cs typeface="Calibri" panose="020F0502020204030204" pitchFamily="34" charset="0"/>
              </a:rPr>
              <a:t>Then:</a:t>
            </a:r>
          </a:p>
        </p:txBody>
      </p:sp>
      <p:sp>
        <p:nvSpPr>
          <p:cNvPr id="35" name="Text Box 3"/>
          <p:cNvSpPr txBox="1">
            <a:spLocks noChangeArrowheads="1"/>
          </p:cNvSpPr>
          <p:nvPr/>
        </p:nvSpPr>
        <p:spPr bwMode="auto">
          <a:xfrm>
            <a:off x="4085168" y="1732606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 Box 3"/>
          <p:cNvSpPr txBox="1">
            <a:spLocks noChangeArrowheads="1"/>
          </p:cNvSpPr>
          <p:nvPr/>
        </p:nvSpPr>
        <p:spPr bwMode="auto">
          <a:xfrm>
            <a:off x="4714830" y="1747432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GB" sz="2400" i="1" dirty="0">
                <a:solidFill>
                  <a:srgbClr val="010066"/>
                </a:solidFill>
                <a:cs typeface="Arial" panose="020B0604020202020204" pitchFamily="34" charset="0"/>
              </a:rPr>
              <a:t>’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 Box 3"/>
          <p:cNvSpPr txBox="1">
            <a:spLocks noChangeArrowheads="1"/>
          </p:cNvSpPr>
          <p:nvPr/>
        </p:nvSpPr>
        <p:spPr bwMode="auto">
          <a:xfrm>
            <a:off x="5461958" y="1722177"/>
            <a:ext cx="3109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38" name="Text Box 3"/>
          <p:cNvSpPr txBox="1">
            <a:spLocks noChangeArrowheads="1"/>
          </p:cNvSpPr>
          <p:nvPr/>
        </p:nvSpPr>
        <p:spPr bwMode="auto">
          <a:xfrm>
            <a:off x="5772868" y="1711891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Text Box 3"/>
          <p:cNvSpPr txBox="1">
            <a:spLocks noChangeArrowheads="1"/>
          </p:cNvSpPr>
          <p:nvPr/>
        </p:nvSpPr>
        <p:spPr bwMode="auto">
          <a:xfrm>
            <a:off x="6394506" y="1711890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GB" sz="2400" i="1" dirty="0">
                <a:solidFill>
                  <a:srgbClr val="010066"/>
                </a:solidFill>
                <a:cs typeface="Arial" panose="020B0604020202020204" pitchFamily="34" charset="0"/>
              </a:rPr>
              <a:t>’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3021498" y="1713686"/>
            <a:ext cx="10038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f '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) =</a:t>
            </a:r>
          </a:p>
        </p:txBody>
      </p:sp>
      <p:sp>
        <p:nvSpPr>
          <p:cNvPr id="41" name="Text Box 3"/>
          <p:cNvSpPr txBox="1">
            <a:spLocks noChangeArrowheads="1"/>
          </p:cNvSpPr>
          <p:nvPr/>
        </p:nvSpPr>
        <p:spPr bwMode="auto">
          <a:xfrm>
            <a:off x="431576" y="2450343"/>
            <a:ext cx="491115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  <a:cs typeface="Calibri" panose="020F0502020204030204" pitchFamily="34" charset="0"/>
              </a:rPr>
              <a:t>Another way of writing this is:</a:t>
            </a:r>
          </a:p>
        </p:txBody>
      </p:sp>
      <p:sp>
        <p:nvSpPr>
          <p:cNvPr id="43" name="Text Box 3"/>
          <p:cNvSpPr txBox="1">
            <a:spLocks noChangeArrowheads="1"/>
          </p:cNvSpPr>
          <p:nvPr/>
        </p:nvSpPr>
        <p:spPr bwMode="auto">
          <a:xfrm>
            <a:off x="2082673" y="3097526"/>
            <a:ext cx="10081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If</a:t>
            </a:r>
          </a:p>
        </p:txBody>
      </p:sp>
      <p:sp>
        <p:nvSpPr>
          <p:cNvPr id="44" name="Text Box 3"/>
          <p:cNvSpPr txBox="1">
            <a:spLocks noChangeArrowheads="1"/>
          </p:cNvSpPr>
          <p:nvPr/>
        </p:nvSpPr>
        <p:spPr bwMode="auto">
          <a:xfrm>
            <a:off x="3090785" y="3097527"/>
            <a:ext cx="26498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2400" dirty="0">
                <a:solidFill>
                  <a:srgbClr val="010066"/>
                </a:solidFill>
              </a:rPr>
              <a:t> =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 v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Text Box 3"/>
          <p:cNvSpPr txBox="1">
            <a:spLocks noChangeArrowheads="1"/>
          </p:cNvSpPr>
          <p:nvPr/>
        </p:nvSpPr>
        <p:spPr bwMode="auto">
          <a:xfrm>
            <a:off x="907649" y="3559191"/>
            <a:ext cx="204819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Where</a:t>
            </a:r>
          </a:p>
        </p:txBody>
      </p:sp>
      <p:sp>
        <p:nvSpPr>
          <p:cNvPr id="46" name="Text Box 3"/>
          <p:cNvSpPr txBox="1">
            <a:spLocks noChangeArrowheads="1"/>
          </p:cNvSpPr>
          <p:nvPr/>
        </p:nvSpPr>
        <p:spPr bwMode="auto">
          <a:xfrm>
            <a:off x="2061427" y="3559190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Text Box 3"/>
          <p:cNvSpPr txBox="1">
            <a:spLocks noChangeArrowheads="1"/>
          </p:cNvSpPr>
          <p:nvPr/>
        </p:nvSpPr>
        <p:spPr bwMode="auto">
          <a:xfrm>
            <a:off x="3152620" y="3554842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Text Box 3"/>
          <p:cNvSpPr txBox="1">
            <a:spLocks noChangeArrowheads="1"/>
          </p:cNvSpPr>
          <p:nvPr/>
        </p:nvSpPr>
        <p:spPr bwMode="auto">
          <a:xfrm>
            <a:off x="2436981" y="3569605"/>
            <a:ext cx="6972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  <a:cs typeface="Calibri" panose="020F0502020204030204" pitchFamily="34" charset="0"/>
              </a:rPr>
              <a:t>and</a:t>
            </a:r>
            <a:endParaRPr lang="en-GB" sz="2400" baseline="30000" dirty="0">
              <a:solidFill>
                <a:srgbClr val="010066"/>
              </a:solidFill>
              <a:latin typeface="+mn-lt"/>
              <a:cs typeface="Calibri" panose="020F0502020204030204" pitchFamily="34" charset="0"/>
            </a:endParaRPr>
          </a:p>
        </p:txBody>
      </p:sp>
      <p:sp>
        <p:nvSpPr>
          <p:cNvPr id="49" name="Text Box 3"/>
          <p:cNvSpPr txBox="1">
            <a:spLocks noChangeArrowheads="1"/>
          </p:cNvSpPr>
          <p:nvPr/>
        </p:nvSpPr>
        <p:spPr bwMode="auto">
          <a:xfrm>
            <a:off x="3491880" y="3569605"/>
            <a:ext cx="56886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  <a:cs typeface="Calibri" panose="020F0502020204030204" pitchFamily="34" charset="0"/>
              </a:rPr>
              <a:t>are functions of </a:t>
            </a:r>
            <a:r>
              <a:rPr lang="en-GB" sz="2400" i="1" dirty="0">
                <a:solidFill>
                  <a:srgbClr val="010066"/>
                </a:solidFill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+mn-lt"/>
                <a:cs typeface="Calibri" panose="020F0502020204030204" pitchFamily="34" charset="0"/>
              </a:rPr>
              <a:t> and differentiable</a:t>
            </a:r>
          </a:p>
        </p:txBody>
      </p:sp>
      <p:sp>
        <p:nvSpPr>
          <p:cNvPr id="50" name="Text Box 3"/>
          <p:cNvSpPr txBox="1">
            <a:spLocks noChangeArrowheads="1"/>
          </p:cNvSpPr>
          <p:nvPr/>
        </p:nvSpPr>
        <p:spPr bwMode="auto">
          <a:xfrm>
            <a:off x="1524786" y="4271498"/>
            <a:ext cx="10081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  <a:cs typeface="Calibri" panose="020F0502020204030204" pitchFamily="34" charset="0"/>
              </a:rPr>
              <a:t>Then: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angle 55"/>
              <p:cNvSpPr/>
              <p:nvPr/>
            </p:nvSpPr>
            <p:spPr>
              <a:xfrm>
                <a:off x="2925191" y="4184639"/>
                <a:ext cx="931024" cy="7936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400" b="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56" name="Rectangle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5191" y="4184639"/>
                <a:ext cx="931024" cy="79361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Rectangle 56"/>
              <p:cNvSpPr/>
              <p:nvPr/>
            </p:nvSpPr>
            <p:spPr>
              <a:xfrm>
                <a:off x="3683798" y="4181753"/>
                <a:ext cx="1148391" cy="7936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𝑑𝑣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400" b="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57" name="Rectangle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3798" y="4181753"/>
                <a:ext cx="1148391" cy="79361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Rectangle 57"/>
              <p:cNvSpPr/>
              <p:nvPr/>
            </p:nvSpPr>
            <p:spPr>
              <a:xfrm>
                <a:off x="4616346" y="4180291"/>
                <a:ext cx="850746" cy="7936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58" name="Rectangle 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6346" y="4180291"/>
                <a:ext cx="850746" cy="79361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Rectangle 28">
            <a:hlinkClick r:id="rId5"/>
            <a:extLst>
              <a:ext uri="{FF2B5EF4-FFF2-40B4-BE49-F238E27FC236}">
                <a16:creationId xmlns:a16="http://schemas.microsoft.com/office/drawing/2014/main" id="{74D9EDCA-AF96-4351-A4BE-A6F729777803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>
            <a:hlinkClick r:id="rId5"/>
            <a:extLst>
              <a:ext uri="{FF2B5EF4-FFF2-40B4-BE49-F238E27FC236}">
                <a16:creationId xmlns:a16="http://schemas.microsoft.com/office/drawing/2014/main" id="{CAF41A9B-A811-415B-AA5B-A523910F0291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0254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1" grpId="0"/>
      <p:bldP spid="12" grpId="0"/>
      <p:bldP spid="13" grpId="0"/>
      <p:bldP spid="25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6" grpId="0"/>
      <p:bldP spid="57" grpId="0"/>
      <p:bldP spid="5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467544" y="1772816"/>
            <a:ext cx="5390189" cy="159969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97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2863"/>
            <a:ext cx="8229600" cy="561975"/>
          </a:xfrm>
          <a:noFill/>
        </p:spPr>
        <p:txBody>
          <a:bodyPr>
            <a:normAutofit fontScale="90000"/>
          </a:bodyPr>
          <a:lstStyle/>
          <a:p>
            <a:r>
              <a:rPr lang="en-GB" sz="2800" dirty="0"/>
              <a:t>The product rule</a:t>
            </a:r>
          </a:p>
        </p:txBody>
      </p:sp>
      <p:sp>
        <p:nvSpPr>
          <p:cNvPr id="499715" name="Text Box 3"/>
          <p:cNvSpPr txBox="1">
            <a:spLocks noChangeArrowheads="1"/>
          </p:cNvSpPr>
          <p:nvPr/>
        </p:nvSpPr>
        <p:spPr bwMode="auto">
          <a:xfrm>
            <a:off x="659045" y="643676"/>
            <a:ext cx="19449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+mn-lt"/>
              </a:rPr>
              <a:t>Example 1:</a:t>
            </a:r>
            <a:endParaRPr lang="en-GB" sz="2400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499725" name="Text Box 13"/>
          <p:cNvSpPr txBox="1">
            <a:spLocks noChangeArrowheads="1"/>
          </p:cNvSpPr>
          <p:nvPr/>
        </p:nvSpPr>
        <p:spPr bwMode="auto">
          <a:xfrm>
            <a:off x="2596514" y="720868"/>
            <a:ext cx="4711700" cy="815975"/>
          </a:xfrm>
          <a:prstGeom prst="rect">
            <a:avLst/>
          </a:prstGeom>
          <a:solidFill>
            <a:srgbClr val="D5DCE7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 sz="2400">
              <a:solidFill>
                <a:srgbClr val="010066"/>
              </a:solidFill>
            </a:endParaRPr>
          </a:p>
        </p:txBody>
      </p:sp>
      <p:sp>
        <p:nvSpPr>
          <p:cNvPr id="27" name="Text Box 16"/>
          <p:cNvSpPr txBox="1">
            <a:spLocks noChangeArrowheads="1"/>
          </p:cNvSpPr>
          <p:nvPr/>
        </p:nvSpPr>
        <p:spPr bwMode="auto">
          <a:xfrm>
            <a:off x="683591" y="1922828"/>
            <a:ext cx="24758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Let</a:t>
            </a:r>
            <a:r>
              <a:rPr lang="en-GB" sz="2400" dirty="0">
                <a:solidFill>
                  <a:srgbClr val="010066"/>
                </a:solidFill>
              </a:rPr>
              <a:t> 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u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)</a:t>
            </a:r>
            <a:r>
              <a:rPr lang="en-GB" sz="2400" dirty="0">
                <a:solidFill>
                  <a:srgbClr val="010066"/>
                </a:solidFill>
              </a:rPr>
              <a:t> = 2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 + </a:t>
            </a:r>
            <a:r>
              <a:rPr lang="en-GB" sz="2400" dirty="0">
                <a:solidFill>
                  <a:srgbClr val="010066"/>
                </a:solidFill>
              </a:rPr>
              <a:t>3</a:t>
            </a:r>
            <a:endParaRPr lang="en-US" sz="2400" dirty="0">
              <a:solidFill>
                <a:srgbClr val="010066"/>
              </a:solidFill>
            </a:endParaRPr>
          </a:p>
        </p:txBody>
      </p:sp>
      <p:sp>
        <p:nvSpPr>
          <p:cNvPr id="28" name="Text Box 16"/>
          <p:cNvSpPr txBox="1">
            <a:spLocks noChangeArrowheads="1"/>
          </p:cNvSpPr>
          <p:nvPr/>
        </p:nvSpPr>
        <p:spPr bwMode="auto">
          <a:xfrm>
            <a:off x="3111327" y="1922828"/>
            <a:ext cx="8198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and</a:t>
            </a:r>
            <a:endParaRPr lang="en-US" sz="2400" baseline="30000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29" name="Text Box 16"/>
          <p:cNvSpPr txBox="1">
            <a:spLocks noChangeArrowheads="1"/>
          </p:cNvSpPr>
          <p:nvPr/>
        </p:nvSpPr>
        <p:spPr bwMode="auto">
          <a:xfrm>
            <a:off x="3730370" y="1922827"/>
            <a:ext cx="11026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v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)</a:t>
            </a:r>
            <a:r>
              <a:rPr lang="en-GB" sz="2400" dirty="0">
                <a:solidFill>
                  <a:srgbClr val="010066"/>
                </a:solidFill>
              </a:rPr>
              <a:t>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US" sz="2400" i="1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574736" y="1923865"/>
                <a:ext cx="129388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4 −3</m:t>
                      </m:r>
                      <m:r>
                        <a:rPr lang="en-US" sz="2400" i="1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4736" y="1923865"/>
                <a:ext cx="1293880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7042" r="-7042" b="-3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 Box 9"/>
          <p:cNvSpPr txBox="1">
            <a:spLocks noChangeArrowheads="1"/>
          </p:cNvSpPr>
          <p:nvPr/>
        </p:nvSpPr>
        <p:spPr bwMode="auto">
          <a:xfrm>
            <a:off x="706116" y="2594082"/>
            <a:ext cx="557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So</a:t>
            </a:r>
            <a:endParaRPr lang="en-US" sz="2400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55" name="Text Box 16"/>
          <p:cNvSpPr txBox="1">
            <a:spLocks noChangeArrowheads="1"/>
          </p:cNvSpPr>
          <p:nvPr/>
        </p:nvSpPr>
        <p:spPr bwMode="auto">
          <a:xfrm>
            <a:off x="2617244" y="853910"/>
            <a:ext cx="46190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/>
              <a:t>Find 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f '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) if 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f 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) = (2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 + 3)(4 – 3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) </a:t>
            </a:r>
            <a:endParaRPr lang="en-US" sz="2400" baseline="30000" dirty="0"/>
          </a:p>
        </p:txBody>
      </p:sp>
      <p:sp>
        <p:nvSpPr>
          <p:cNvPr id="56" name="Text Box 3"/>
          <p:cNvSpPr txBox="1">
            <a:spLocks noChangeArrowheads="1"/>
          </p:cNvSpPr>
          <p:nvPr/>
        </p:nvSpPr>
        <p:spPr bwMode="auto">
          <a:xfrm>
            <a:off x="1226278" y="2594175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GB" sz="2400" i="1" dirty="0">
                <a:solidFill>
                  <a:srgbClr val="010066"/>
                </a:solidFill>
                <a:cs typeface="Arial" panose="020B0604020202020204" pitchFamily="34" charset="0"/>
              </a:rPr>
              <a:t>’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 = 2</a:t>
            </a:r>
          </a:p>
        </p:txBody>
      </p:sp>
      <p:sp>
        <p:nvSpPr>
          <p:cNvPr id="57" name="Text Box 3"/>
          <p:cNvSpPr txBox="1">
            <a:spLocks noChangeArrowheads="1"/>
          </p:cNvSpPr>
          <p:nvPr/>
        </p:nvSpPr>
        <p:spPr bwMode="auto">
          <a:xfrm>
            <a:off x="3687867" y="2539857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GB" sz="2400" i="1" dirty="0">
                <a:solidFill>
                  <a:srgbClr val="010066"/>
                </a:solidFill>
                <a:cs typeface="Arial" panose="020B0604020202020204" pitchFamily="34" charset="0"/>
              </a:rPr>
              <a:t>’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 = -3</a:t>
            </a:r>
          </a:p>
        </p:txBody>
      </p:sp>
      <p:sp>
        <p:nvSpPr>
          <p:cNvPr id="58" name="Text Box 3"/>
          <p:cNvSpPr txBox="1">
            <a:spLocks noChangeArrowheads="1"/>
          </p:cNvSpPr>
          <p:nvPr/>
        </p:nvSpPr>
        <p:spPr bwMode="auto">
          <a:xfrm>
            <a:off x="2523652" y="3569680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Text Box 3"/>
          <p:cNvSpPr txBox="1">
            <a:spLocks noChangeArrowheads="1"/>
          </p:cNvSpPr>
          <p:nvPr/>
        </p:nvSpPr>
        <p:spPr bwMode="auto">
          <a:xfrm>
            <a:off x="3153314" y="3584506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GB" sz="2400" i="1" dirty="0">
                <a:solidFill>
                  <a:srgbClr val="010066"/>
                </a:solidFill>
                <a:cs typeface="Arial" panose="020B0604020202020204" pitchFamily="34" charset="0"/>
              </a:rPr>
              <a:t>’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Text Box 3"/>
          <p:cNvSpPr txBox="1">
            <a:spLocks noChangeArrowheads="1"/>
          </p:cNvSpPr>
          <p:nvPr/>
        </p:nvSpPr>
        <p:spPr bwMode="auto">
          <a:xfrm>
            <a:off x="3900442" y="3559251"/>
            <a:ext cx="3109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61" name="Text Box 3"/>
          <p:cNvSpPr txBox="1">
            <a:spLocks noChangeArrowheads="1"/>
          </p:cNvSpPr>
          <p:nvPr/>
        </p:nvSpPr>
        <p:spPr bwMode="auto">
          <a:xfrm>
            <a:off x="4211352" y="3548965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1459982" y="3550760"/>
            <a:ext cx="10038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f '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) =</a:t>
            </a:r>
          </a:p>
        </p:txBody>
      </p:sp>
      <p:sp>
        <p:nvSpPr>
          <p:cNvPr id="63" name="Rectangle 62"/>
          <p:cNvSpPr/>
          <p:nvPr/>
        </p:nvSpPr>
        <p:spPr>
          <a:xfrm>
            <a:off x="1419614" y="4234452"/>
            <a:ext cx="10038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f '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) =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743270" y="4234452"/>
            <a:ext cx="12827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</a:rPr>
              <a:t>(2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 + </a:t>
            </a:r>
            <a:r>
              <a:rPr lang="en-GB" sz="2400" dirty="0">
                <a:solidFill>
                  <a:srgbClr val="010066"/>
                </a:solidFill>
              </a:rPr>
              <a:t>3)</a:t>
            </a:r>
            <a:endParaRPr lang="en-US" sz="2400" dirty="0">
              <a:solidFill>
                <a:srgbClr val="010066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413163" y="4268942"/>
            <a:ext cx="5004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</a:rPr>
              <a:t>-3</a:t>
            </a:r>
          </a:p>
        </p:txBody>
      </p:sp>
      <p:sp>
        <p:nvSpPr>
          <p:cNvPr id="66" name="Text Box 3"/>
          <p:cNvSpPr txBox="1">
            <a:spLocks noChangeArrowheads="1"/>
          </p:cNvSpPr>
          <p:nvPr/>
        </p:nvSpPr>
        <p:spPr bwMode="auto">
          <a:xfrm>
            <a:off x="3958210" y="4214361"/>
            <a:ext cx="3109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67" name="Text Box 3"/>
          <p:cNvSpPr txBox="1">
            <a:spLocks noChangeArrowheads="1"/>
          </p:cNvSpPr>
          <p:nvPr/>
        </p:nvSpPr>
        <p:spPr bwMode="auto">
          <a:xfrm>
            <a:off x="4832990" y="3548965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GB" sz="2400" i="1" dirty="0">
                <a:solidFill>
                  <a:srgbClr val="010066"/>
                </a:solidFill>
                <a:cs typeface="Arial" panose="020B0604020202020204" pitchFamily="34" charset="0"/>
              </a:rPr>
              <a:t>’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4535162" y="4262327"/>
                <a:ext cx="129388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4 −3</m:t>
                      </m:r>
                      <m:r>
                        <a:rPr lang="en-US" sz="2400" i="1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5162" y="4262327"/>
                <a:ext cx="1293880" cy="369332"/>
              </a:xfrm>
              <a:prstGeom prst="rect">
                <a:avLst/>
              </a:prstGeom>
              <a:blipFill rotWithShape="0">
                <a:blip r:embed="rId4"/>
                <a:stretch>
                  <a:fillRect l="-7547" r="-7075" b="-344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Rectangle 68"/>
          <p:cNvSpPr/>
          <p:nvPr/>
        </p:nvSpPr>
        <p:spPr>
          <a:xfrm>
            <a:off x="4281680" y="4262271"/>
            <a:ext cx="3722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</a:rPr>
              <a:t>2</a:t>
            </a:r>
          </a:p>
        </p:txBody>
      </p:sp>
      <p:sp>
        <p:nvSpPr>
          <p:cNvPr id="70" name="Rectangle 69"/>
          <p:cNvSpPr/>
          <p:nvPr/>
        </p:nvSpPr>
        <p:spPr>
          <a:xfrm>
            <a:off x="1419614" y="5008457"/>
            <a:ext cx="10038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f '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) =</a:t>
            </a:r>
          </a:p>
        </p:txBody>
      </p:sp>
      <p:sp>
        <p:nvSpPr>
          <p:cNvPr id="71" name="Rectangle 70"/>
          <p:cNvSpPr/>
          <p:nvPr/>
        </p:nvSpPr>
        <p:spPr>
          <a:xfrm>
            <a:off x="2531972" y="5012923"/>
            <a:ext cx="24112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–</a:t>
            </a:r>
            <a:r>
              <a:rPr lang="en-GB" sz="2400" dirty="0">
                <a:solidFill>
                  <a:srgbClr val="010066"/>
                </a:solidFill>
              </a:rPr>
              <a:t>6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 – </a:t>
            </a:r>
            <a:r>
              <a:rPr lang="en-GB" sz="2400" dirty="0">
                <a:solidFill>
                  <a:srgbClr val="010066"/>
                </a:solidFill>
              </a:rPr>
              <a:t>9 </a:t>
            </a:r>
            <a:r>
              <a:rPr lang="en-GB" sz="24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GB" sz="2400" dirty="0">
                <a:solidFill>
                  <a:srgbClr val="010066"/>
                </a:solidFill>
              </a:rPr>
              <a:t>8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 – </a:t>
            </a:r>
            <a:r>
              <a:rPr lang="en-GB" sz="2400" dirty="0">
                <a:solidFill>
                  <a:srgbClr val="010066"/>
                </a:solidFill>
              </a:rPr>
              <a:t>6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 </a:t>
            </a:r>
            <a:endParaRPr lang="en-US" sz="2400" dirty="0">
              <a:solidFill>
                <a:srgbClr val="010066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1475988" y="5743506"/>
            <a:ext cx="10038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f '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) =</a:t>
            </a:r>
          </a:p>
        </p:txBody>
      </p:sp>
      <p:sp>
        <p:nvSpPr>
          <p:cNvPr id="73" name="Rectangle 72"/>
          <p:cNvSpPr/>
          <p:nvPr/>
        </p:nvSpPr>
        <p:spPr>
          <a:xfrm>
            <a:off x="2588346" y="5747972"/>
            <a:ext cx="14285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– </a:t>
            </a:r>
            <a:r>
              <a:rPr lang="en-GB" sz="2400" dirty="0">
                <a:solidFill>
                  <a:srgbClr val="010066"/>
                </a:solidFill>
              </a:rPr>
              <a:t>1 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– </a:t>
            </a:r>
            <a:r>
              <a:rPr lang="en-GB" sz="2400" dirty="0">
                <a:solidFill>
                  <a:srgbClr val="010066"/>
                </a:solidFill>
              </a:rPr>
              <a:t>12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 </a:t>
            </a:r>
            <a:endParaRPr lang="en-US" sz="2400" dirty="0">
              <a:solidFill>
                <a:srgbClr val="010066"/>
              </a:solidFill>
            </a:endParaRPr>
          </a:p>
        </p:txBody>
      </p:sp>
      <p:sp>
        <p:nvSpPr>
          <p:cNvPr id="74" name="Text Box 7"/>
          <p:cNvSpPr txBox="1">
            <a:spLocks noChangeArrowheads="1"/>
          </p:cNvSpPr>
          <p:nvPr/>
        </p:nvSpPr>
        <p:spPr bwMode="auto">
          <a:xfrm>
            <a:off x="6073780" y="1853515"/>
            <a:ext cx="30892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6600"/>
                </a:solidFill>
                <a:latin typeface="+mn-lt"/>
              </a:rPr>
              <a:t>Define</a:t>
            </a:r>
            <a:r>
              <a:rPr lang="en-GB" sz="2000" dirty="0">
                <a:solidFill>
                  <a:srgbClr val="FF6600"/>
                </a:solidFill>
              </a:rPr>
              <a:t> 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GB" sz="2000" dirty="0">
                <a:solidFill>
                  <a:srgbClr val="FF6600"/>
                </a:solidFill>
              </a:rPr>
              <a:t> </a:t>
            </a:r>
            <a:r>
              <a:rPr lang="en-GB" sz="2000" dirty="0">
                <a:solidFill>
                  <a:srgbClr val="FF6600"/>
                </a:solidFill>
                <a:latin typeface="+mn-lt"/>
              </a:rPr>
              <a:t>and</a:t>
            </a:r>
            <a:r>
              <a:rPr lang="en-GB" sz="2000" dirty="0">
                <a:solidFill>
                  <a:srgbClr val="FF6600"/>
                </a:solidFill>
              </a:rPr>
              <a:t> 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</a:p>
        </p:txBody>
      </p:sp>
      <p:sp>
        <p:nvSpPr>
          <p:cNvPr id="75" name="Text Box 7"/>
          <p:cNvSpPr txBox="1">
            <a:spLocks noChangeArrowheads="1"/>
          </p:cNvSpPr>
          <p:nvPr/>
        </p:nvSpPr>
        <p:spPr bwMode="auto">
          <a:xfrm>
            <a:off x="6054789" y="2564252"/>
            <a:ext cx="30892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6600"/>
                </a:solidFill>
                <a:latin typeface="+mn-lt"/>
              </a:rPr>
              <a:t>Find</a:t>
            </a:r>
            <a:r>
              <a:rPr lang="en-GB" sz="2000" dirty="0">
                <a:solidFill>
                  <a:srgbClr val="FF6600"/>
                </a:solidFill>
              </a:rPr>
              <a:t>  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u’</a:t>
            </a:r>
            <a:r>
              <a:rPr lang="en-GB" sz="20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0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GB" sz="2000" dirty="0">
                <a:solidFill>
                  <a:srgbClr val="FF6600"/>
                </a:solidFill>
              </a:rPr>
              <a:t> </a:t>
            </a:r>
            <a:r>
              <a:rPr lang="en-GB" sz="2000" dirty="0">
                <a:solidFill>
                  <a:srgbClr val="FF6600"/>
                </a:solidFill>
                <a:latin typeface="+mn-lt"/>
              </a:rPr>
              <a:t>and</a:t>
            </a:r>
            <a:r>
              <a:rPr lang="en-GB" sz="2000" dirty="0">
                <a:solidFill>
                  <a:srgbClr val="FF6600"/>
                </a:solidFill>
              </a:rPr>
              <a:t> 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v’</a:t>
            </a:r>
            <a:r>
              <a:rPr lang="en-GB" sz="20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0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76" name="Text Box 7"/>
          <p:cNvSpPr txBox="1">
            <a:spLocks noChangeArrowheads="1"/>
          </p:cNvSpPr>
          <p:nvPr/>
        </p:nvSpPr>
        <p:spPr bwMode="auto">
          <a:xfrm>
            <a:off x="6016579" y="3591661"/>
            <a:ext cx="30892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6600"/>
                </a:solidFill>
                <a:latin typeface="+mn-lt"/>
              </a:rPr>
              <a:t>Use the product rule</a:t>
            </a:r>
            <a:endParaRPr lang="en-GB" sz="2000" i="1" dirty="0">
              <a:solidFill>
                <a:srgbClr val="FF660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77" name="Text Box 7"/>
          <p:cNvSpPr txBox="1">
            <a:spLocks noChangeArrowheads="1"/>
          </p:cNvSpPr>
          <p:nvPr/>
        </p:nvSpPr>
        <p:spPr bwMode="auto">
          <a:xfrm>
            <a:off x="6073779" y="4308018"/>
            <a:ext cx="30892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6600"/>
                </a:solidFill>
                <a:latin typeface="+mn-lt"/>
              </a:rPr>
              <a:t>Expand brackets</a:t>
            </a:r>
            <a:endParaRPr lang="en-GB" sz="2000" i="1" dirty="0">
              <a:solidFill>
                <a:srgbClr val="FF660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78" name="Text Box 7"/>
          <p:cNvSpPr txBox="1">
            <a:spLocks noChangeArrowheads="1"/>
          </p:cNvSpPr>
          <p:nvPr/>
        </p:nvSpPr>
        <p:spPr bwMode="auto">
          <a:xfrm>
            <a:off x="6016579" y="5066343"/>
            <a:ext cx="30892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6600"/>
                </a:solidFill>
                <a:latin typeface="+mn-lt"/>
              </a:rPr>
              <a:t>Simplify</a:t>
            </a:r>
            <a:endParaRPr lang="en-GB" sz="2000" i="1" dirty="0">
              <a:solidFill>
                <a:srgbClr val="FF660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5" name="Rectangle 34">
            <a:hlinkClick r:id="rId5"/>
            <a:extLst>
              <a:ext uri="{FF2B5EF4-FFF2-40B4-BE49-F238E27FC236}">
                <a16:creationId xmlns:a16="http://schemas.microsoft.com/office/drawing/2014/main" id="{29917361-D1A5-4297-B267-ADAE51221CF2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>
            <a:hlinkClick r:id="rId5"/>
            <a:extLst>
              <a:ext uri="{FF2B5EF4-FFF2-40B4-BE49-F238E27FC236}">
                <a16:creationId xmlns:a16="http://schemas.microsoft.com/office/drawing/2014/main" id="{E1E3DC4D-EBC1-4A6A-B35C-09E733D1CBBB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7" grpId="0"/>
      <p:bldP spid="28" grpId="0"/>
      <p:bldP spid="29" grpId="0"/>
      <p:bldP spid="6" grpId="0"/>
      <p:bldP spid="31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15" grpId="0"/>
      <p:bldP spid="16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28588" y="1405481"/>
            <a:ext cx="5957758" cy="179470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97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2863"/>
            <a:ext cx="8229600" cy="561975"/>
          </a:xfrm>
          <a:noFill/>
        </p:spPr>
        <p:txBody>
          <a:bodyPr>
            <a:normAutofit fontScale="90000"/>
          </a:bodyPr>
          <a:lstStyle/>
          <a:p>
            <a:r>
              <a:rPr lang="en-GB" sz="2800" dirty="0"/>
              <a:t>The product rule</a:t>
            </a:r>
          </a:p>
        </p:txBody>
      </p:sp>
      <p:sp>
        <p:nvSpPr>
          <p:cNvPr id="499715" name="Text Box 3"/>
          <p:cNvSpPr txBox="1">
            <a:spLocks noChangeArrowheads="1"/>
          </p:cNvSpPr>
          <p:nvPr/>
        </p:nvSpPr>
        <p:spPr bwMode="auto">
          <a:xfrm>
            <a:off x="659045" y="643676"/>
            <a:ext cx="19449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+mn-lt"/>
              </a:rPr>
              <a:t>Example 2:</a:t>
            </a:r>
            <a:endParaRPr lang="en-GB" sz="2400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499725" name="Text Box 13"/>
          <p:cNvSpPr txBox="1">
            <a:spLocks noChangeArrowheads="1"/>
          </p:cNvSpPr>
          <p:nvPr/>
        </p:nvSpPr>
        <p:spPr bwMode="auto">
          <a:xfrm>
            <a:off x="2708123" y="525410"/>
            <a:ext cx="5503878" cy="815975"/>
          </a:xfrm>
          <a:prstGeom prst="rect">
            <a:avLst/>
          </a:prstGeom>
          <a:solidFill>
            <a:srgbClr val="D5DCE7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 sz="2400">
              <a:solidFill>
                <a:srgbClr val="010066"/>
              </a:solidFill>
            </a:endParaRPr>
          </a:p>
        </p:txBody>
      </p:sp>
      <p:sp>
        <p:nvSpPr>
          <p:cNvPr id="27" name="Text Box 16"/>
          <p:cNvSpPr txBox="1">
            <a:spLocks noChangeArrowheads="1"/>
          </p:cNvSpPr>
          <p:nvPr/>
        </p:nvSpPr>
        <p:spPr bwMode="auto">
          <a:xfrm>
            <a:off x="261955" y="1654552"/>
            <a:ext cx="19619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Let</a:t>
            </a:r>
            <a:r>
              <a:rPr lang="en-GB" sz="2400" dirty="0"/>
              <a:t>	</a:t>
            </a:r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itchFamily="18" charset="0"/>
              </a:rPr>
              <a:t>e</a:t>
            </a:r>
            <a:r>
              <a:rPr lang="en-GB" sz="2400" i="1" baseline="30000" dirty="0">
                <a:latin typeface="Times New Roman" pitchFamily="18" charset="0"/>
              </a:rPr>
              <a:t>x</a:t>
            </a:r>
            <a:endParaRPr lang="en-US" sz="2400" baseline="30000" dirty="0"/>
          </a:p>
        </p:txBody>
      </p:sp>
      <p:sp>
        <p:nvSpPr>
          <p:cNvPr id="28" name="Text Box 16"/>
          <p:cNvSpPr txBox="1">
            <a:spLocks noChangeArrowheads="1"/>
          </p:cNvSpPr>
          <p:nvPr/>
        </p:nvSpPr>
        <p:spPr bwMode="auto">
          <a:xfrm>
            <a:off x="2172312" y="1654691"/>
            <a:ext cx="8198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and</a:t>
            </a:r>
            <a:endParaRPr lang="en-US" sz="2400" baseline="30000" dirty="0">
              <a:latin typeface="+mn-lt"/>
            </a:endParaRPr>
          </a:p>
        </p:txBody>
      </p:sp>
      <p:sp>
        <p:nvSpPr>
          <p:cNvPr id="29" name="Text Box 16"/>
          <p:cNvSpPr txBox="1">
            <a:spLocks noChangeArrowheads="1"/>
          </p:cNvSpPr>
          <p:nvPr/>
        </p:nvSpPr>
        <p:spPr bwMode="auto">
          <a:xfrm>
            <a:off x="2897590" y="1654552"/>
            <a:ext cx="6480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v</a:t>
            </a:r>
            <a:r>
              <a:rPr lang="en-GB" sz="2400" dirty="0"/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US" sz="2400" i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487740" y="1694173"/>
                <a:ext cx="129298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4</m:t>
                      </m:r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7740" y="1694173"/>
                <a:ext cx="1292983" cy="369332"/>
              </a:xfrm>
              <a:prstGeom prst="rect">
                <a:avLst/>
              </a:prstGeom>
              <a:blipFill>
                <a:blip r:embed="rId3"/>
                <a:stretch>
                  <a:fillRect l="-4245" r="-4245"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 Box 9"/>
          <p:cNvSpPr txBox="1">
            <a:spLocks noChangeArrowheads="1"/>
          </p:cNvSpPr>
          <p:nvPr/>
        </p:nvSpPr>
        <p:spPr bwMode="auto">
          <a:xfrm>
            <a:off x="284479" y="2325806"/>
            <a:ext cx="557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So</a:t>
            </a:r>
            <a:endParaRPr lang="en-US" sz="24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006433" y="2203765"/>
                <a:ext cx="1176541" cy="7012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6433" y="2203765"/>
                <a:ext cx="1176541" cy="70128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647316" y="2376777"/>
                <a:ext cx="9700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7316" y="2376777"/>
                <a:ext cx="970074" cy="369332"/>
              </a:xfrm>
              <a:prstGeom prst="rect">
                <a:avLst/>
              </a:prstGeom>
              <a:blipFill>
                <a:blip r:embed="rId5"/>
                <a:stretch>
                  <a:fillRect l="-5660" r="-6289" b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450256" y="3215797"/>
                <a:ext cx="931024" cy="7936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400" b="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256" y="3215797"/>
                <a:ext cx="931024" cy="79361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1208863" y="3212911"/>
                <a:ext cx="1148391" cy="7936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𝑑𝑣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400" b="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8863" y="3212911"/>
                <a:ext cx="1148391" cy="79361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2141411" y="3211449"/>
                <a:ext cx="850746" cy="7936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1411" y="3211449"/>
                <a:ext cx="850746" cy="79361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442095" y="4075545"/>
                <a:ext cx="931024" cy="7936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400" b="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095" y="4075545"/>
                <a:ext cx="931024" cy="79361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 Box 16"/>
          <p:cNvSpPr txBox="1">
            <a:spLocks noChangeArrowheads="1"/>
          </p:cNvSpPr>
          <p:nvPr/>
        </p:nvSpPr>
        <p:spPr bwMode="auto">
          <a:xfrm>
            <a:off x="1315456" y="4241519"/>
            <a:ext cx="5249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e</a:t>
            </a:r>
            <a:r>
              <a:rPr lang="en-GB" sz="2400" i="1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sz="2400" i="1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632201" y="4232701"/>
            <a:ext cx="11416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US" sz="2400" dirty="0">
                <a:latin typeface="Cambria Math" panose="02040503050406030204" pitchFamily="18" charset="0"/>
              </a:rPr>
              <a:t>8𝑥−2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</a:p>
        </p:txBody>
      </p:sp>
      <p:sp>
        <p:nvSpPr>
          <p:cNvPr id="42" name="Text Box 3"/>
          <p:cNvSpPr txBox="1">
            <a:spLocks noChangeArrowheads="1"/>
          </p:cNvSpPr>
          <p:nvPr/>
        </p:nvSpPr>
        <p:spPr bwMode="auto">
          <a:xfrm>
            <a:off x="2693394" y="4247323"/>
            <a:ext cx="3109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3186406" y="4287684"/>
            <a:ext cx="331907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e</a:t>
            </a:r>
            <a:r>
              <a:rPr lang="en-GB" sz="2400" i="1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sz="2400" i="1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3414961" y="4287684"/>
                <a:ext cx="173310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40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sSup>
                            <m:sSupPr>
                              <m:ctrlPr>
                                <a:rPr lang="en-US" sz="24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US" sz="24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4961" y="4287684"/>
                <a:ext cx="1733103" cy="46166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2737802" y="2144135"/>
                <a:ext cx="944426" cy="7936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𝑑𝑣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7802" y="2144135"/>
                <a:ext cx="944426" cy="79361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708122" y="648078"/>
                <a:ext cx="5688281" cy="6242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+mn-lt"/>
                  </a:rPr>
                  <a:t>Find</a:t>
                </a:r>
                <a:r>
                  <a:rPr lang="en-GB" sz="24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sz="2400" dirty="0"/>
                  <a:t> </a:t>
                </a:r>
                <a:r>
                  <a:rPr lang="en-GB" sz="2400" dirty="0">
                    <a:latin typeface="+mn-lt"/>
                  </a:rPr>
                  <a:t>given that </a:t>
                </a:r>
                <a:r>
                  <a:rPr lang="en-GB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GB" sz="2400" dirty="0"/>
                  <a:t>(</a:t>
                </a:r>
                <a:r>
                  <a:rPr lang="en-GB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2400" dirty="0"/>
                  <a:t>)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(4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400" dirty="0"/>
                  <a:t>  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8122" y="648078"/>
                <a:ext cx="5688281" cy="624273"/>
              </a:xfrm>
              <a:prstGeom prst="rect">
                <a:avLst/>
              </a:prstGeom>
              <a:blipFill>
                <a:blip r:embed="rId12"/>
                <a:stretch>
                  <a:fillRect l="-1608" b="-87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/>
              <p:cNvSpPr/>
              <p:nvPr/>
            </p:nvSpPr>
            <p:spPr>
              <a:xfrm>
                <a:off x="451407" y="4939641"/>
                <a:ext cx="931024" cy="7936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400" b="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407" y="4939641"/>
                <a:ext cx="931024" cy="79361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 Box 16"/>
          <p:cNvSpPr txBox="1">
            <a:spLocks noChangeArrowheads="1"/>
          </p:cNvSpPr>
          <p:nvPr/>
        </p:nvSpPr>
        <p:spPr bwMode="auto">
          <a:xfrm>
            <a:off x="1324768" y="5105615"/>
            <a:ext cx="5249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e</a:t>
            </a:r>
            <a:r>
              <a:rPr lang="en-GB" sz="2400" i="1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sz="2400" i="1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1641513" y="5096797"/>
            <a:ext cx="11576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US" sz="2400" dirty="0">
                <a:solidFill>
                  <a:srgbClr val="010066"/>
                </a:solidFill>
                <a:latin typeface="Cambria Math" panose="02040503050406030204" pitchFamily="18" charset="0"/>
              </a:rPr>
              <a:t>8𝑥−2</a:t>
            </a:r>
            <a:r>
              <a:rPr lang="en-US" sz="2400" dirty="0">
                <a:solidFill>
                  <a:srgbClr val="010066"/>
                </a:solidFill>
              </a:rPr>
              <a:t>)</a:t>
            </a:r>
            <a:endParaRPr lang="en-GB" sz="2400" dirty="0">
              <a:solidFill>
                <a:srgbClr val="010066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tangle 49"/>
              <p:cNvSpPr/>
              <p:nvPr/>
            </p:nvSpPr>
            <p:spPr>
              <a:xfrm>
                <a:off x="451407" y="5731729"/>
                <a:ext cx="931024" cy="7936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400" b="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50" name="Rectangle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407" y="5731729"/>
                <a:ext cx="931024" cy="793615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Text Box 16"/>
          <p:cNvSpPr txBox="1">
            <a:spLocks noChangeArrowheads="1"/>
          </p:cNvSpPr>
          <p:nvPr/>
        </p:nvSpPr>
        <p:spPr bwMode="auto">
          <a:xfrm>
            <a:off x="1324768" y="5897703"/>
            <a:ext cx="5249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e</a:t>
            </a:r>
            <a:r>
              <a:rPr lang="en-GB" sz="2400" i="1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sz="2400" i="1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1641513" y="5888885"/>
            <a:ext cx="19656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</a:rPr>
              <a:t>(4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aseline="30000" dirty="0">
                <a:solidFill>
                  <a:srgbClr val="010066"/>
                </a:solidFill>
              </a:rPr>
              <a:t>2</a:t>
            </a:r>
            <a:r>
              <a:rPr lang="en-GB" sz="2400" dirty="0">
                <a:solidFill>
                  <a:srgbClr val="010066"/>
                </a:solidFill>
              </a:rPr>
              <a:t> + </a:t>
            </a:r>
            <a:r>
              <a:rPr lang="en-US" sz="2400" dirty="0">
                <a:solidFill>
                  <a:srgbClr val="010066"/>
                </a:solidFill>
                <a:latin typeface="Cambria Math" panose="02040503050406030204" pitchFamily="18" charset="0"/>
              </a:rPr>
              <a:t>6𝑥−2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</a:p>
        </p:txBody>
      </p:sp>
      <p:sp>
        <p:nvSpPr>
          <p:cNvPr id="55" name="Text Box 7"/>
          <p:cNvSpPr txBox="1">
            <a:spLocks noChangeArrowheads="1"/>
          </p:cNvSpPr>
          <p:nvPr/>
        </p:nvSpPr>
        <p:spPr bwMode="auto">
          <a:xfrm>
            <a:off x="6073780" y="1707972"/>
            <a:ext cx="30892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6600"/>
                </a:solidFill>
                <a:latin typeface="+mn-lt"/>
              </a:rPr>
              <a:t>Define</a:t>
            </a:r>
            <a:r>
              <a:rPr lang="en-GB" sz="2000" dirty="0">
                <a:solidFill>
                  <a:srgbClr val="FF6600"/>
                </a:solidFill>
              </a:rPr>
              <a:t> 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GB" sz="2000" dirty="0">
                <a:solidFill>
                  <a:srgbClr val="FF6600"/>
                </a:solidFill>
              </a:rPr>
              <a:t> </a:t>
            </a:r>
            <a:r>
              <a:rPr lang="en-GB" sz="2000" dirty="0">
                <a:solidFill>
                  <a:srgbClr val="FF6600"/>
                </a:solidFill>
                <a:latin typeface="+mn-lt"/>
              </a:rPr>
              <a:t>and</a:t>
            </a:r>
            <a:r>
              <a:rPr lang="en-GB" sz="2000" dirty="0">
                <a:solidFill>
                  <a:srgbClr val="FF6600"/>
                </a:solidFill>
              </a:rPr>
              <a:t> 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 Box 7"/>
              <p:cNvSpPr txBox="1">
                <a:spLocks noChangeArrowheads="1"/>
              </p:cNvSpPr>
              <p:nvPr/>
            </p:nvSpPr>
            <p:spPr bwMode="auto">
              <a:xfrm>
                <a:off x="6054789" y="2418709"/>
                <a:ext cx="2303399" cy="5356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:r>
                  <a:rPr lang="en-GB" sz="2000" dirty="0">
                    <a:solidFill>
                      <a:srgbClr val="FF6600"/>
                    </a:solidFill>
                    <a:latin typeface="+mn-lt"/>
                  </a:rPr>
                  <a:t>Find </a:t>
                </a:r>
                <a:r>
                  <a:rPr lang="en-GB" sz="2000" dirty="0">
                    <a:solidFill>
                      <a:srgbClr val="FF66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 dirty="0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GB" sz="2000" i="1" dirty="0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  <m:r>
                          <a:rPr lang="en-US" sz="2000" b="0" i="1" dirty="0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𝑢</m:t>
                        </m:r>
                      </m:num>
                      <m:den>
                        <m:r>
                          <a:rPr lang="en-GB" sz="2000" i="1" dirty="0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sz="2000" dirty="0">
                    <a:solidFill>
                      <a:srgbClr val="FF6600"/>
                    </a:solidFill>
                  </a:rPr>
                  <a:t> </a:t>
                </a:r>
                <a:r>
                  <a:rPr lang="en-GB" sz="2000" dirty="0">
                    <a:solidFill>
                      <a:srgbClr val="FF6600"/>
                    </a:solidFill>
                    <a:latin typeface="+mn-lt"/>
                  </a:rPr>
                  <a:t>and</a:t>
                </a:r>
                <a:r>
                  <a:rPr lang="en-GB" sz="2000" dirty="0">
                    <a:solidFill>
                      <a:srgbClr val="FF66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 dirty="0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GB" sz="2000" i="1" dirty="0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  <m:r>
                          <a:rPr lang="en-US" sz="2000" b="0" i="1" dirty="0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𝑣</m:t>
                        </m:r>
                      </m:num>
                      <m:den>
                        <m:r>
                          <a:rPr lang="en-GB" sz="2000" i="1" dirty="0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𝑑𝑥</m:t>
                        </m:r>
                      </m:den>
                    </m:f>
                  </m:oMath>
                </a14:m>
                <a:endParaRPr lang="en-GB" sz="2000" dirty="0">
                  <a:solidFill>
                    <a:srgbClr val="FF66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6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54789" y="2418709"/>
                <a:ext cx="2303399" cy="535659"/>
              </a:xfrm>
              <a:prstGeom prst="rect">
                <a:avLst/>
              </a:prstGeom>
              <a:blipFill>
                <a:blip r:embed="rId15"/>
                <a:stretch>
                  <a:fillRect l="-2646" b="-6818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 Box 7"/>
          <p:cNvSpPr txBox="1">
            <a:spLocks noChangeArrowheads="1"/>
          </p:cNvSpPr>
          <p:nvPr/>
        </p:nvSpPr>
        <p:spPr bwMode="auto">
          <a:xfrm>
            <a:off x="6016579" y="3446118"/>
            <a:ext cx="30892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6600"/>
                </a:solidFill>
                <a:latin typeface="+mn-lt"/>
              </a:rPr>
              <a:t>Use the product rule</a:t>
            </a:r>
            <a:endParaRPr lang="en-GB" sz="2000" i="1" dirty="0">
              <a:solidFill>
                <a:srgbClr val="FF660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58" name="Text Box 7"/>
          <p:cNvSpPr txBox="1">
            <a:spLocks noChangeArrowheads="1"/>
          </p:cNvSpPr>
          <p:nvPr/>
        </p:nvSpPr>
        <p:spPr bwMode="auto">
          <a:xfrm>
            <a:off x="6016578" y="4272295"/>
            <a:ext cx="308921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6600"/>
                </a:solidFill>
                <a:latin typeface="+mn-lt"/>
              </a:rPr>
              <a:t>Removing the common factor</a:t>
            </a:r>
            <a:endParaRPr lang="en-GB" sz="2000" i="1" dirty="0">
              <a:solidFill>
                <a:srgbClr val="FF660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59" name="Text Box 7"/>
          <p:cNvSpPr txBox="1">
            <a:spLocks noChangeArrowheads="1"/>
          </p:cNvSpPr>
          <p:nvPr/>
        </p:nvSpPr>
        <p:spPr bwMode="auto">
          <a:xfrm>
            <a:off x="6016577" y="5215096"/>
            <a:ext cx="30892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6600"/>
                </a:solidFill>
                <a:latin typeface="+mn-lt"/>
              </a:rPr>
              <a:t>Simplify</a:t>
            </a:r>
            <a:endParaRPr lang="en-GB" sz="2000" i="1" dirty="0">
              <a:solidFill>
                <a:srgbClr val="FF660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2905170" y="5068104"/>
            <a:ext cx="14702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</a:rPr>
              <a:t>(4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aseline="30000" dirty="0">
                <a:solidFill>
                  <a:srgbClr val="010066"/>
                </a:solidFill>
              </a:rPr>
              <a:t>2 </a:t>
            </a:r>
            <a:r>
              <a:rPr lang="en-GB" sz="2400" dirty="0">
                <a:solidFill>
                  <a:srgbClr val="010066"/>
                </a:solidFill>
              </a:rPr>
              <a:t>– 2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</a:p>
        </p:txBody>
      </p:sp>
      <p:sp>
        <p:nvSpPr>
          <p:cNvPr id="61" name="Text Box 3"/>
          <p:cNvSpPr txBox="1">
            <a:spLocks noChangeArrowheads="1"/>
          </p:cNvSpPr>
          <p:nvPr/>
        </p:nvSpPr>
        <p:spPr bwMode="auto">
          <a:xfrm>
            <a:off x="2693394" y="5082175"/>
            <a:ext cx="3109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45" name="Rectangle 44">
            <a:hlinkClick r:id="rId16"/>
            <a:extLst>
              <a:ext uri="{FF2B5EF4-FFF2-40B4-BE49-F238E27FC236}">
                <a16:creationId xmlns:a16="http://schemas.microsoft.com/office/drawing/2014/main" id="{61CC97F2-E7F6-48D8-87DF-7985BCE89911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>
            <a:hlinkClick r:id="rId16"/>
            <a:extLst>
              <a:ext uri="{FF2B5EF4-FFF2-40B4-BE49-F238E27FC236}">
                <a16:creationId xmlns:a16="http://schemas.microsoft.com/office/drawing/2014/main" id="{D299F123-E162-4952-9019-A0413B637E9B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3070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7" grpId="0"/>
      <p:bldP spid="28" grpId="0"/>
      <p:bldP spid="29" grpId="0"/>
      <p:bldP spid="6" grpId="0"/>
      <p:bldP spid="31" grpId="0"/>
      <p:bldP spid="7" grpId="0"/>
      <p:bldP spid="8" grpId="0"/>
      <p:bldP spid="35" grpId="0"/>
      <p:bldP spid="36" grpId="0"/>
      <p:bldP spid="37" grpId="0"/>
      <p:bldP spid="39" grpId="0"/>
      <p:bldP spid="40" grpId="0"/>
      <p:bldP spid="10" grpId="0"/>
      <p:bldP spid="42" grpId="0"/>
      <p:bldP spid="43" grpId="0"/>
      <p:bldP spid="11" grpId="0"/>
      <p:bldP spid="12" grpId="0"/>
      <p:bldP spid="38" grpId="0"/>
      <p:bldP spid="41" grpId="0"/>
      <p:bldP spid="44" grpId="0"/>
      <p:bldP spid="50" grpId="0"/>
      <p:bldP spid="52" grpId="0"/>
      <p:bldP spid="53" grpId="0"/>
      <p:bldP spid="55" grpId="0"/>
      <p:bldP spid="56" grpId="0"/>
      <p:bldP spid="57" grpId="0"/>
      <p:bldP spid="58" grpId="0"/>
      <p:bldP spid="59" grpId="0"/>
      <p:bldP spid="60" grpId="0"/>
      <p:bldP spid="6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/>
          <p:cNvSpPr/>
          <p:nvPr/>
        </p:nvSpPr>
        <p:spPr>
          <a:xfrm>
            <a:off x="1357166" y="3284984"/>
            <a:ext cx="3405684" cy="65731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/>
          <p:cNvSpPr/>
          <p:nvPr/>
        </p:nvSpPr>
        <p:spPr>
          <a:xfrm>
            <a:off x="5662696" y="3156648"/>
            <a:ext cx="3120421" cy="95603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2453770" y="3301618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3083432" y="3352911"/>
            <a:ext cx="28033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v'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830560" y="3352911"/>
            <a:ext cx="3109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141470" y="3280903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90100" y="3282698"/>
            <a:ext cx="10038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f '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) 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5805879" y="3129715"/>
                <a:ext cx="931024" cy="7936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400" b="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5879" y="3129715"/>
                <a:ext cx="931024" cy="79361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6564486" y="3126829"/>
                <a:ext cx="1148391" cy="7936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𝑑𝑣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400" b="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4486" y="3126829"/>
                <a:ext cx="1148391" cy="79361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7497034" y="3125367"/>
                <a:ext cx="850746" cy="7936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7034" y="3125367"/>
                <a:ext cx="850746" cy="79361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370161" y="2343863"/>
            <a:ext cx="10081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</a:rPr>
              <a:t>If</a:t>
            </a: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378273" y="2343864"/>
            <a:ext cx="26498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 =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5728791" y="2337834"/>
            <a:ext cx="10081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</a:rPr>
              <a:t>If</a:t>
            </a: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6736904" y="2337835"/>
            <a:ext cx="20462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2400" dirty="0">
                <a:solidFill>
                  <a:srgbClr val="010066"/>
                </a:solidFill>
              </a:rPr>
              <a:t> =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 v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Rectangle 2"/>
          <p:cNvSpPr txBox="1">
            <a:spLocks noChangeArrowheads="1"/>
          </p:cNvSpPr>
          <p:nvPr/>
        </p:nvSpPr>
        <p:spPr>
          <a:xfrm>
            <a:off x="421816" y="728248"/>
            <a:ext cx="8229600" cy="561975"/>
          </a:xfrm>
          <a:prstGeom prst="rect">
            <a:avLst/>
          </a:prstGeom>
          <a:noFill/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/>
              <a:t>The product rule</a:t>
            </a:r>
          </a:p>
        </p:txBody>
      </p:sp>
      <p:sp>
        <p:nvSpPr>
          <p:cNvPr id="46" name="Rectangle 2"/>
          <p:cNvSpPr txBox="1">
            <a:spLocks noChangeArrowheads="1"/>
          </p:cNvSpPr>
          <p:nvPr/>
        </p:nvSpPr>
        <p:spPr>
          <a:xfrm>
            <a:off x="128588" y="42863"/>
            <a:ext cx="8229600" cy="561975"/>
          </a:xfrm>
          <a:prstGeom prst="rect">
            <a:avLst/>
          </a:prstGeom>
          <a:noFill/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/>
              <a:t>Summary</a:t>
            </a:r>
          </a:p>
        </p:txBody>
      </p:sp>
      <p:sp>
        <p:nvSpPr>
          <p:cNvPr id="47" name="Rectangle 46">
            <a:hlinkClick r:id="rId6"/>
            <a:extLst>
              <a:ext uri="{FF2B5EF4-FFF2-40B4-BE49-F238E27FC236}">
                <a16:creationId xmlns:a16="http://schemas.microsoft.com/office/drawing/2014/main" id="{6C274BDD-95EB-4BD5-8886-E49358530565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>
            <a:hlinkClick r:id="rId6"/>
            <a:extLst>
              <a:ext uri="{FF2B5EF4-FFF2-40B4-BE49-F238E27FC236}">
                <a16:creationId xmlns:a16="http://schemas.microsoft.com/office/drawing/2014/main" id="{456A4948-BE5B-4F6B-B65E-220771696792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84869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  <p:sp>
        <p:nvSpPr>
          <p:cNvPr id="14" name="Rectangle 13">
            <a:hlinkClick r:id="rId5"/>
            <a:extLst>
              <a:ext uri="{FF2B5EF4-FFF2-40B4-BE49-F238E27FC236}">
                <a16:creationId xmlns:a16="http://schemas.microsoft.com/office/drawing/2014/main" id="{0FFB291B-44E3-48C3-811B-20809D6D5FAF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C5F37A8B-1007-44EE-9F4E-28C2E8B920B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6886FE-CDF7-48B4-A8F2-45D19DE436E0}" vid="{373654BB-9A06-437F-ADB5-89B4FE0E0166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1220</TotalTime>
  <Words>553</Words>
  <Application>Microsoft Office PowerPoint</Application>
  <PresentationFormat>On-screen Show (4:3)</PresentationFormat>
  <Paragraphs>129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Calibri</vt:lpstr>
      <vt:lpstr>Cambria Math</vt:lpstr>
      <vt:lpstr>Comic Sans MS</vt:lpstr>
      <vt:lpstr>Times New Roman</vt:lpstr>
      <vt:lpstr>Wingdings 2</vt:lpstr>
      <vt:lpstr>Theme1</vt:lpstr>
      <vt:lpstr>Differentiation:  The product rule</vt:lpstr>
      <vt:lpstr>PowerPoint Presentation</vt:lpstr>
      <vt:lpstr>PowerPoint Presentation</vt:lpstr>
      <vt:lpstr>The product rule</vt:lpstr>
      <vt:lpstr>The product rule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Differentiation,  The product rule</dc:title>
  <dc:creator>Mathssupport</dc:creator>
  <cp:lastModifiedBy>Orlando Hurtado</cp:lastModifiedBy>
  <cp:revision>35</cp:revision>
  <dcterms:created xsi:type="dcterms:W3CDTF">2012-12-01T13:37:37Z</dcterms:created>
  <dcterms:modified xsi:type="dcterms:W3CDTF">2020-07-09T08:34:56Z</dcterms:modified>
</cp:coreProperties>
</file>