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ppt/tags/tag17.xml" ContentType="application/vnd.openxmlformats-officedocument.presentationml.tags+xml"/>
  <Override PartName="/ppt/notesSlides/notesSlide17.xml" ContentType="application/vnd.openxmlformats-officedocument.presentationml.notesSlide+xml"/>
  <Override PartName="/ppt/tags/tag18.xml" ContentType="application/vnd.openxmlformats-officedocument.presentationml.tags+xml"/>
  <Override PartName="/ppt/notesSlides/notesSlide18.xml" ContentType="application/vnd.openxmlformats-officedocument.presentationml.notesSlide+xml"/>
  <Override PartName="/ppt/tags/tag19.xml" ContentType="application/vnd.openxmlformats-officedocument.presentationml.tags+xml"/>
  <Override PartName="/ppt/notesSlides/notesSlide19.xml" ContentType="application/vnd.openxmlformats-officedocument.presentationml.notesSlide+xml"/>
  <Override PartName="/ppt/tags/tag20.xml" ContentType="application/vnd.openxmlformats-officedocument.presentationml.tag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62" r:id="rId11"/>
    <p:sldId id="271" r:id="rId12"/>
    <p:sldId id="272" r:id="rId13"/>
    <p:sldId id="274" r:id="rId14"/>
    <p:sldId id="275" r:id="rId15"/>
    <p:sldId id="276" r:id="rId16"/>
    <p:sldId id="277" r:id="rId17"/>
    <p:sldId id="270" r:id="rId18"/>
    <p:sldId id="283" r:id="rId19"/>
    <p:sldId id="284" r:id="rId20"/>
    <p:sldId id="285" r:id="rId21"/>
    <p:sldId id="286" r:id="rId22"/>
    <p:sldId id="29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 varScale="1">
        <p:scale>
          <a:sx n="68" d="100"/>
          <a:sy n="68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A430B-0C0E-4B98-85D8-A9F008CAAACA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05467-417C-4A23-8032-8B4A5DD83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88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2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1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11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5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12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1224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13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96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14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181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15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284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16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00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17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64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F99FC-7D95-46BB-AA1B-BFEC85E11315}" type="slidenum">
              <a:rPr lang="en-GB" altLang="en-US"/>
              <a:pPr/>
              <a:t>18</a:t>
            </a:fld>
            <a:endParaRPr lang="en-GB" alt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8288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B0CDF-7D44-4D85-9E82-2785C9330CC3}" type="slidenum">
              <a:rPr lang="en-GB" altLang="en-US"/>
              <a:pPr/>
              <a:t>19</a:t>
            </a:fld>
            <a:endParaRPr lang="en-GB" altLang="en-US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49711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B0CDF-7D44-4D85-9E82-2785C9330CC3}" type="slidenum">
              <a:rPr lang="en-GB" altLang="en-US"/>
              <a:pPr/>
              <a:t>20</a:t>
            </a:fld>
            <a:endParaRPr lang="en-GB" altLang="en-US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358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3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78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B0CDF-7D44-4D85-9E82-2785C9330CC3}" type="slidenum">
              <a:rPr lang="en-GB" altLang="en-US"/>
              <a:pPr/>
              <a:t>21</a:t>
            </a:fld>
            <a:endParaRPr lang="en-GB" altLang="en-US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645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4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2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5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47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6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58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7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93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8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68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9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79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10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03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57684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8939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74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2850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048609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87631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0168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4134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52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7969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41224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7/9/2020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05460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2.bin"/><Relationship Id="rId2" Type="http://schemas.openxmlformats.org/officeDocument/2006/relationships/tags" Target="../tags/tag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9.xml"/><Relationship Id="rId9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3.png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9.wmf"/><Relationship Id="rId2" Type="http://schemas.openxmlformats.org/officeDocument/2006/relationships/tags" Target="../tags/tag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18.wmf"/><Relationship Id="rId4" Type="http://schemas.openxmlformats.org/officeDocument/2006/relationships/notesSlide" Target="../notesSlides/notesSlide17.xml"/><Relationship Id="rId9" Type="http://schemas.openxmlformats.org/officeDocument/2006/relationships/oleObject" Target="../embeddings/oleObject5.bin"/><Relationship Id="rId1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Relationship Id="rId4" Type="http://schemas.openxmlformats.org/officeDocument/2006/relationships/hyperlink" Target="http://www.mathssupport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5.png"/><Relationship Id="rId4" Type="http://schemas.openxmlformats.org/officeDocument/2006/relationships/image" Target="../media/image2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4" Type="http://schemas.openxmlformats.org/officeDocument/2006/relationships/hyperlink" Target="http://www.mathssupport.org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851648" cy="1828800"/>
          </a:xfrm>
        </p:spPr>
        <p:txBody>
          <a:bodyPr>
            <a:normAutofit/>
          </a:bodyPr>
          <a:lstStyle/>
          <a:p>
            <a:r>
              <a:rPr lang="en-GB" sz="4800" dirty="0">
                <a:cs typeface="Arial" charset="0"/>
              </a:rPr>
              <a:t>The derivative of </a:t>
            </a:r>
            <a:r>
              <a:rPr lang="en-GB" sz="4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4800" i="1" baseline="30000" dirty="0">
                <a:latin typeface="Times New Roman" pitchFamily="18" charset="0"/>
                <a:cs typeface="Arial" charset="0"/>
              </a:rPr>
              <a:t>x </a:t>
            </a:r>
            <a:r>
              <a:rPr lang="en-GB" sz="4800" dirty="0">
                <a:cs typeface="Arial" charset="0"/>
              </a:rPr>
              <a:t>and the derivative of ln </a:t>
            </a:r>
            <a:r>
              <a:rPr lang="en-GB" sz="4800" i="1" dirty="0">
                <a:latin typeface="Times New Roman" pitchFamily="18" charset="0"/>
                <a:cs typeface="Arial" charset="0"/>
              </a:rPr>
              <a:t>x</a:t>
            </a:r>
            <a:endParaRPr lang="en-GB" sz="48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B1AFBD-A3A7-45A7-BD6A-C7D8A76A4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C7CFC-78F6-4D6E-A27F-35D9C5FCDC32}" type="datetime3">
              <a:rPr lang="en-US" smtClean="0"/>
              <a:t>9 July 2020</a:t>
            </a:fld>
            <a:endParaRPr lang="en-US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0D185B4D-BD25-420D-970D-7FCF941C676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E560967-73FF-4782-887A-C4F64533A1B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2ACA504-7081-4BD3-AA4C-927D1F411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Find the derivative of e</a:t>
            </a:r>
            <a:r>
              <a:rPr lang="en-US" baseline="30000" dirty="0"/>
              <a:t>x</a:t>
            </a:r>
            <a:r>
              <a:rPr lang="en-US" dirty="0"/>
              <a:t> and ln </a:t>
            </a:r>
            <a:r>
              <a:rPr lang="en-US"/>
              <a:t>x functions.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54"/>
    </mc:Choice>
    <mc:Fallback xmlns="">
      <p:transition spd="slow" advTm="565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627784" y="1545903"/>
            <a:ext cx="3785605" cy="739031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246063" y="3521177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From this, it follows that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79846" y="2538517"/>
            <a:ext cx="3024187" cy="935037"/>
            <a:chOff x="1927" y="891"/>
            <a:chExt cx="1905" cy="589"/>
          </a:xfrm>
        </p:grpSpPr>
        <p:sp>
          <p:nvSpPr>
            <p:cNvPr id="473093" name="Rectangle 5"/>
            <p:cNvSpPr>
              <a:spLocks noChangeArrowheads="1"/>
            </p:cNvSpPr>
            <p:nvPr/>
          </p:nvSpPr>
          <p:spPr bwMode="auto">
            <a:xfrm>
              <a:off x="1927" y="891"/>
              <a:ext cx="1905" cy="58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aphicFrame>
          <p:nvGraphicFramePr>
            <p:cNvPr id="473094" name="Object 6"/>
            <p:cNvGraphicFramePr>
              <a:graphicFrameLocks noChangeAspect="1"/>
            </p:cNvGraphicFramePr>
            <p:nvPr/>
          </p:nvGraphicFramePr>
          <p:xfrm>
            <a:off x="2020" y="954"/>
            <a:ext cx="1720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9" name="Equation" r:id="rId5" imgW="2730240" imgH="736560" progId="Equation.DSMT4">
                    <p:embed/>
                  </p:oleObj>
                </mc:Choice>
                <mc:Fallback>
                  <p:oleObj name="Equation" r:id="rId5" imgW="2730240" imgH="7365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20" y="954"/>
                          <a:ext cx="1720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920206" y="4952429"/>
            <a:ext cx="3384550" cy="935038"/>
            <a:chOff x="1814" y="1979"/>
            <a:chExt cx="2132" cy="589"/>
          </a:xfrm>
        </p:grpSpPr>
        <p:sp>
          <p:nvSpPr>
            <p:cNvPr id="473096" name="Rectangle 8"/>
            <p:cNvSpPr>
              <a:spLocks noChangeArrowheads="1"/>
            </p:cNvSpPr>
            <p:nvPr/>
          </p:nvSpPr>
          <p:spPr bwMode="auto">
            <a:xfrm>
              <a:off x="1814" y="1979"/>
              <a:ext cx="2132" cy="58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aphicFrame>
          <p:nvGraphicFramePr>
            <p:cNvPr id="473097" name="Object 9"/>
            <p:cNvGraphicFramePr>
              <a:graphicFrameLocks noChangeAspect="1"/>
            </p:cNvGraphicFramePr>
            <p:nvPr/>
          </p:nvGraphicFramePr>
          <p:xfrm>
            <a:off x="1932" y="2042"/>
            <a:ext cx="1896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0" name="Equation" r:id="rId7" imgW="3009600" imgH="736560" progId="Equation.DSMT4">
                    <p:embed/>
                  </p:oleObj>
                </mc:Choice>
                <mc:Fallback>
                  <p:oleObj name="Equation" r:id="rId7" imgW="3009600" imgH="7365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2" y="2042"/>
                          <a:ext cx="1896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46063" y="764704"/>
            <a:ext cx="87328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From the table you can easily see that derivative of the function </a:t>
            </a:r>
            <a:r>
              <a:rPr lang="en-GB" sz="2400" i="1" dirty="0">
                <a:latin typeface="Times New Roman" pitchFamily="18" charset="0"/>
              </a:rPr>
              <a:t>e</a:t>
            </a:r>
            <a:r>
              <a:rPr lang="en-GB" sz="2400" i="1" baseline="30000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is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e</a:t>
            </a:r>
            <a:r>
              <a:rPr lang="en-GB" sz="2400" i="1" baseline="30000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473099" name="Text Box 11"/>
          <p:cNvSpPr txBox="1">
            <a:spLocks noChangeArrowheads="1"/>
          </p:cNvSpPr>
          <p:nvPr/>
        </p:nvSpPr>
        <p:spPr bwMode="auto">
          <a:xfrm>
            <a:off x="174763" y="5962075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where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k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is a constant.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68974" y="167189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+mn-lt"/>
              </a:rPr>
              <a:t>If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, </a:t>
            </a:r>
            <a:r>
              <a:rPr lang="en-US" sz="2400" dirty="0">
                <a:solidFill>
                  <a:srgbClr val="010066"/>
                </a:solidFill>
                <a:latin typeface="+mn-lt"/>
              </a:rPr>
              <a:t>then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627784" y="4015681"/>
            <a:ext cx="4073637" cy="739031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9" name="TextBox 18"/>
          <p:cNvSpPr txBox="1"/>
          <p:nvPr/>
        </p:nvSpPr>
        <p:spPr>
          <a:xfrm>
            <a:off x="2627784" y="4154812"/>
            <a:ext cx="4070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+mn-lt"/>
              </a:rPr>
              <a:t>If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 </a:t>
            </a:r>
            <a:r>
              <a:rPr 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i="1" baseline="30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, </a:t>
            </a:r>
            <a:r>
              <a:rPr lang="en-US" sz="2400" dirty="0">
                <a:solidFill>
                  <a:srgbClr val="010066"/>
                </a:solidFill>
                <a:latin typeface="+mn-lt"/>
              </a:rPr>
              <a:t>then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i="1" baseline="30000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275003" y="2777435"/>
            <a:ext cx="55879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174088" y="5192074"/>
            <a:ext cx="55879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2" name="Rectangle 21">
            <a:hlinkClick r:id="rId9"/>
            <a:extLst>
              <a:ext uri="{FF2B5EF4-FFF2-40B4-BE49-F238E27FC236}">
                <a16:creationId xmlns:a16="http://schemas.microsoft.com/office/drawing/2014/main" id="{37C86A29-61DF-4F85-9438-B5C6265BC43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9"/>
            <a:extLst>
              <a:ext uri="{FF2B5EF4-FFF2-40B4-BE49-F238E27FC236}">
                <a16:creationId xmlns:a16="http://schemas.microsoft.com/office/drawing/2014/main" id="{2537A342-276E-45C0-89A5-31A5ED68FAF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1798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3"/>
    </mc:Choice>
    <mc:Fallback xmlns="">
      <p:transition spd="slow" advTm="29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73091" grpId="0"/>
      <p:bldP spid="473099" grpId="0"/>
      <p:bldP spid="14" grpId="0"/>
      <p:bldP spid="18" grpId="0" animBg="1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931920" y="96012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81435" y="463546"/>
            <a:ext cx="87328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Now 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ln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and the derivative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ln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GB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200400" y="1325880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1280160"/>
            <a:ext cx="2542234" cy="5257800"/>
          </a:xfrm>
          <a:prstGeom prst="rect">
            <a:avLst/>
          </a:prstGeom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5623560" y="1325880"/>
            <a:ext cx="1541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 (Graph)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200400" y="1664208"/>
            <a:ext cx="5338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Make sure that Derivative is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 the settings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9" name="Rectangle 8">
            <a:hlinkClick r:id="rId5"/>
            <a:extLst>
              <a:ext uri="{FF2B5EF4-FFF2-40B4-BE49-F238E27FC236}">
                <a16:creationId xmlns:a16="http://schemas.microsoft.com/office/drawing/2014/main" id="{F74AC2D8-6E33-4664-AA71-A5C7B740E30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5"/>
            <a:extLst>
              <a:ext uri="{FF2B5EF4-FFF2-40B4-BE49-F238E27FC236}">
                <a16:creationId xmlns:a16="http://schemas.microsoft.com/office/drawing/2014/main" id="{2E531101-E4DC-4761-911D-88E3316D9EB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303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19"/>
    </mc:Choice>
    <mc:Fallback xmlns="">
      <p:transition spd="slow" advTm="28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1" grpId="0"/>
      <p:bldP spid="14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1280160"/>
            <a:ext cx="2542234" cy="5257800"/>
          </a:xfrm>
          <a:prstGeom prst="rect">
            <a:avLst/>
          </a:prstGeom>
        </p:spPr>
      </p:pic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200400" y="2377440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 </a:t>
            </a:r>
            <a:r>
              <a:rPr lang="en-GB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Y1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 type ln </a:t>
            </a:r>
            <a:r>
              <a:rPr lang="en-GB" sz="2400" i="1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x</a:t>
            </a:r>
            <a:endParaRPr lang="en-GB" sz="2400" i="1" baseline="30000" dirty="0">
              <a:solidFill>
                <a:srgbClr val="010066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775704" y="237744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397496" y="237744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DRAW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486400" y="237744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931920" y="96012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200400" y="1325880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5623560" y="1325880"/>
            <a:ext cx="1629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 (Graph)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3200400" y="1664208"/>
            <a:ext cx="5338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Make sure that Derivative is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 the settings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81435" y="463546"/>
            <a:ext cx="87328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Now 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ln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and the derivative of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ln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GB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hlinkClick r:id="rId5"/>
            <a:extLst>
              <a:ext uri="{FF2B5EF4-FFF2-40B4-BE49-F238E27FC236}">
                <a16:creationId xmlns:a16="http://schemas.microsoft.com/office/drawing/2014/main" id="{B22F3880-E140-4776-9858-FB673018219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65A057F4-6164-4509-B0DC-B6C9734679B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150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26"/>
    </mc:Choice>
    <mc:Fallback xmlns="">
      <p:transition spd="slow" advTm="17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200400" y="2377440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 </a:t>
            </a:r>
            <a:r>
              <a:rPr lang="en-GB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Y1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 type ln </a:t>
            </a:r>
            <a:r>
              <a:rPr lang="en-GB" sz="2400" i="1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x</a:t>
            </a:r>
            <a:endParaRPr lang="en-GB" sz="2400" i="1" baseline="30000" dirty="0">
              <a:solidFill>
                <a:srgbClr val="010066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775704" y="237744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397496" y="237744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DRAW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486400" y="237744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931920" y="96012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200400" y="1325880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3200400" y="1664208"/>
            <a:ext cx="5338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Make sure that Derivative is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 the settings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1280160"/>
            <a:ext cx="2570481" cy="5257800"/>
          </a:xfrm>
          <a:prstGeom prst="rect">
            <a:avLst/>
          </a:prstGeom>
        </p:spPr>
      </p:pic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200400" y="2743200"/>
            <a:ext cx="56063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Now we want to sketch the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657600" y="310896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EXIT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700016" y="3108960"/>
            <a:ext cx="2924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Y2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5020056" y="3465576"/>
            <a:ext cx="1527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F2 (</a:t>
            </a:r>
            <a:r>
              <a:rPr lang="en-GB" sz="2400" dirty="0" err="1">
                <a:solidFill>
                  <a:srgbClr val="010066"/>
                </a:solidFill>
                <a:latin typeface="+mn-lt"/>
              </a:rPr>
              <a:t>Calc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3657600" y="3465576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OPTN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6583680" y="3465576"/>
            <a:ext cx="1738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(d/dx)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281435" y="463546"/>
            <a:ext cx="87328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Now 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ln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and the derivative of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ln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GB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623560" y="1325880"/>
            <a:ext cx="1629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 (Graph)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6" name="Rectangle 25">
            <a:hlinkClick r:id="rId5"/>
            <a:extLst>
              <a:ext uri="{FF2B5EF4-FFF2-40B4-BE49-F238E27FC236}">
                <a16:creationId xmlns:a16="http://schemas.microsoft.com/office/drawing/2014/main" id="{FB2469F0-F6D8-4C67-83B2-64A70D40999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5"/>
            <a:extLst>
              <a:ext uri="{FF2B5EF4-FFF2-40B4-BE49-F238E27FC236}">
                <a16:creationId xmlns:a16="http://schemas.microsoft.com/office/drawing/2014/main" id="{8B2ED414-C23B-4492-BB78-A17940EBFE8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670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3"/>
    </mc:Choice>
    <mc:Fallback xmlns="">
      <p:transition spd="slow" advTm="16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3" grpId="0"/>
      <p:bldP spid="28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200400" y="2377440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 </a:t>
            </a:r>
            <a:r>
              <a:rPr lang="en-GB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Y1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 type ln </a:t>
            </a:r>
            <a:r>
              <a:rPr lang="en-GB" sz="2400" i="1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x</a:t>
            </a:r>
            <a:endParaRPr lang="en-GB" sz="2400" i="1" baseline="30000" dirty="0">
              <a:solidFill>
                <a:srgbClr val="010066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775704" y="237744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397496" y="237744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DRAW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486400" y="237744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931920" y="96012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200400" y="1325880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3200400" y="1664208"/>
            <a:ext cx="5338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Make sure that Derivative is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 the settings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200400" y="2743200"/>
            <a:ext cx="56063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Now we want to sketch the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657600" y="310896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EXIT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700016" y="3108960"/>
            <a:ext cx="2924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Y2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5020056" y="3465576"/>
            <a:ext cx="1527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F2 (</a:t>
            </a:r>
            <a:r>
              <a:rPr lang="en-GB" sz="2400" dirty="0" err="1">
                <a:solidFill>
                  <a:srgbClr val="010066"/>
                </a:solidFill>
                <a:latin typeface="+mn-lt"/>
              </a:rPr>
              <a:t>Calc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3657600" y="3465576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OPTN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6583680" y="3465576"/>
            <a:ext cx="1738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(d/dx)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1280160"/>
            <a:ext cx="2542233" cy="5257800"/>
          </a:xfrm>
          <a:prstGeom prst="rect">
            <a:avLst/>
          </a:prstGeom>
        </p:spPr>
      </p:pic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3657600" y="3895344"/>
            <a:ext cx="1527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(Y)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4690872" y="3895344"/>
            <a:ext cx="4897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1 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8247888" y="3895344"/>
            <a:ext cx="9638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5669280" y="3895344"/>
            <a:ext cx="1527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F4 (</a:t>
            </a:r>
            <a:r>
              <a:rPr lang="en-GB" sz="2400" dirty="0" err="1">
                <a:solidFill>
                  <a:srgbClr val="010066"/>
                </a:solidFill>
                <a:latin typeface="+mn-lt"/>
              </a:rPr>
              <a:t>Styl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7068312" y="3895344"/>
            <a:ext cx="1738596" cy="461665"/>
            <a:chOff x="3099180" y="5291329"/>
            <a:chExt cx="1738596" cy="461665"/>
          </a:xfrm>
        </p:grpSpPr>
        <p:sp>
          <p:nvSpPr>
            <p:cNvPr id="41" name="Text Box 3"/>
            <p:cNvSpPr txBox="1">
              <a:spLocks noChangeArrowheads="1"/>
            </p:cNvSpPr>
            <p:nvPr/>
          </p:nvSpPr>
          <p:spPr bwMode="auto">
            <a:xfrm>
              <a:off x="3099180" y="5291329"/>
              <a:ext cx="173859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GB" sz="2400" dirty="0">
                  <a:solidFill>
                    <a:srgbClr val="010066"/>
                  </a:solidFill>
                  <a:latin typeface="+mn-lt"/>
                </a:rPr>
                <a:t>F2 (    )</a:t>
              </a:r>
              <a:endParaRPr lang="en-GB" sz="2400" i="1" dirty="0">
                <a:solidFill>
                  <a:srgbClr val="010066"/>
                </a:solidFill>
                <a:latin typeface="+mn-lt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3812412" y="5529073"/>
              <a:ext cx="302607" cy="0"/>
            </a:xfrm>
            <a:prstGeom prst="line">
              <a:avLst/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4965192" y="3895344"/>
            <a:ext cx="8832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281435" y="463546"/>
            <a:ext cx="87328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Now 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ln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and the derivative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ln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GB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5623560" y="1325880"/>
            <a:ext cx="1629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 (Graph)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0" name="Rectangle 29">
            <a:hlinkClick r:id="rId5"/>
            <a:extLst>
              <a:ext uri="{FF2B5EF4-FFF2-40B4-BE49-F238E27FC236}">
                <a16:creationId xmlns:a16="http://schemas.microsoft.com/office/drawing/2014/main" id="{9A603B77-A072-4069-85C0-F5F76AE8509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5"/>
            <a:extLst>
              <a:ext uri="{FF2B5EF4-FFF2-40B4-BE49-F238E27FC236}">
                <a16:creationId xmlns:a16="http://schemas.microsoft.com/office/drawing/2014/main" id="{FE89386F-4FF5-4720-9BC3-592617877B8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693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9"/>
    </mc:Choice>
    <mc:Fallback xmlns="">
      <p:transition spd="slow" advTm="17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200400" y="2377440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 </a:t>
            </a:r>
            <a:r>
              <a:rPr lang="en-GB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Y1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 type ln </a:t>
            </a:r>
            <a:r>
              <a:rPr lang="en-GB" sz="2400" i="1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x</a:t>
            </a:r>
            <a:endParaRPr lang="en-GB" sz="2400" i="1" baseline="30000" dirty="0">
              <a:solidFill>
                <a:srgbClr val="010066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775704" y="237744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397496" y="237744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DRAW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486400" y="237744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931920" y="96012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200400" y="1325880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3200400" y="1664208"/>
            <a:ext cx="5338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Make sure that Derivative is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 the settings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200400" y="2743200"/>
            <a:ext cx="56063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Now we want to sketch the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657600" y="310896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EXIT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700016" y="3108960"/>
            <a:ext cx="2924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Y2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5020056" y="3465576"/>
            <a:ext cx="1527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F2 (</a:t>
            </a:r>
            <a:r>
              <a:rPr lang="en-GB" sz="2400" dirty="0" err="1">
                <a:solidFill>
                  <a:srgbClr val="010066"/>
                </a:solidFill>
                <a:latin typeface="+mn-lt"/>
              </a:rPr>
              <a:t>Calc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3657600" y="3465576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OPTN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6583680" y="3465576"/>
            <a:ext cx="1738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(d/dx)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657600" y="3895344"/>
            <a:ext cx="1527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(Y)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4690872" y="3895344"/>
            <a:ext cx="4897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1 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8247888" y="3895344"/>
            <a:ext cx="9638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5669280" y="3895344"/>
            <a:ext cx="1527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F4 (</a:t>
            </a:r>
            <a:r>
              <a:rPr lang="en-GB" sz="2400" dirty="0" err="1">
                <a:solidFill>
                  <a:srgbClr val="010066"/>
                </a:solidFill>
                <a:latin typeface="+mn-lt"/>
              </a:rPr>
              <a:t>Styl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068312" y="3895344"/>
            <a:ext cx="1738596" cy="461665"/>
            <a:chOff x="3164035" y="5441721"/>
            <a:chExt cx="1738596" cy="461665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3164035" y="5441721"/>
              <a:ext cx="173859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GB" sz="2400" dirty="0">
                  <a:solidFill>
                    <a:srgbClr val="010066"/>
                  </a:solidFill>
                  <a:latin typeface="+mn-lt"/>
                </a:rPr>
                <a:t>F2 (    )</a:t>
              </a:r>
              <a:endParaRPr lang="en-GB" sz="2400" i="1" dirty="0">
                <a:solidFill>
                  <a:srgbClr val="010066"/>
                </a:solidFill>
                <a:latin typeface="+mn-lt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877267" y="5679465"/>
              <a:ext cx="302607" cy="0"/>
            </a:xfrm>
            <a:prstGeom prst="line">
              <a:avLst/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1280160"/>
            <a:ext cx="2570480" cy="5257800"/>
          </a:xfrm>
          <a:prstGeom prst="rect">
            <a:avLst/>
          </a:prstGeom>
        </p:spPr>
      </p:pic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3200400" y="4325112"/>
            <a:ext cx="56063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You can identify the function and the derivative. Now lets make the table of values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4965192" y="3895344"/>
            <a:ext cx="8832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7132320" y="5349240"/>
            <a:ext cx="14758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 (</a:t>
            </a:r>
            <a:r>
              <a:rPr lang="en-GB" sz="2400" dirty="0" err="1">
                <a:solidFill>
                  <a:srgbClr val="010066"/>
                </a:solidFill>
                <a:latin typeface="+mn-lt"/>
              </a:rPr>
              <a:t>tabl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3657600" y="534924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5193792" y="5349240"/>
            <a:ext cx="2014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Select both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4837176" y="5349240"/>
            <a:ext cx="4897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7 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281435" y="463546"/>
            <a:ext cx="87328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Now 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ln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and the derivative of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ln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GB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5623560" y="1325880"/>
            <a:ext cx="1629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 (Graph)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4" name="Rectangle 43">
            <a:hlinkClick r:id="rId5"/>
            <a:extLst>
              <a:ext uri="{FF2B5EF4-FFF2-40B4-BE49-F238E27FC236}">
                <a16:creationId xmlns:a16="http://schemas.microsoft.com/office/drawing/2014/main" id="{F8A8EC34-8283-435A-9EEC-22C2E4C16BE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hlinkClick r:id="rId5"/>
            <a:extLst>
              <a:ext uri="{FF2B5EF4-FFF2-40B4-BE49-F238E27FC236}">
                <a16:creationId xmlns:a16="http://schemas.microsoft.com/office/drawing/2014/main" id="{52DE41C4-D593-4800-8B5D-60A9BD3B93A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162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2"/>
    </mc:Choice>
    <mc:Fallback xmlns="">
      <p:transition spd="slow" advTm="17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9" grpId="0"/>
      <p:bldP spid="40" grpId="0"/>
      <p:bldP spid="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200400" y="2380632"/>
            <a:ext cx="24655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 </a:t>
            </a:r>
            <a:r>
              <a:rPr lang="en-GB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Y1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 type ln </a:t>
            </a:r>
            <a:r>
              <a:rPr lang="en-GB" sz="2400" i="1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x</a:t>
            </a:r>
            <a:endParaRPr lang="en-GB" sz="2400" i="1" baseline="30000" dirty="0">
              <a:solidFill>
                <a:srgbClr val="010066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777833" y="2380632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394378" y="2380632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DRAW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486563" y="2380632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931920" y="96012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201506" y="1325880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3200400" y="1660552"/>
            <a:ext cx="57752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Make sure that Derivative is on in the settings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200400" y="2740672"/>
            <a:ext cx="56063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Now we want to sketch the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657600" y="3105177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EXIT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699238" y="3108960"/>
            <a:ext cx="2924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Y2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5018449" y="3460752"/>
            <a:ext cx="1527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F2 (</a:t>
            </a:r>
            <a:r>
              <a:rPr lang="en-GB" sz="2400" dirty="0" err="1">
                <a:solidFill>
                  <a:srgbClr val="010066"/>
                </a:solidFill>
                <a:latin typeface="+mn-lt"/>
              </a:rPr>
              <a:t>Calc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3657600" y="3460752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OPTN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6580935" y="3465576"/>
            <a:ext cx="1738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(d/dx)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657600" y="3897843"/>
            <a:ext cx="1527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(Y)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4690896" y="3895344"/>
            <a:ext cx="4897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1 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8247932" y="3895344"/>
            <a:ext cx="80397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5665991" y="3897843"/>
            <a:ext cx="1527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F4 (</a:t>
            </a:r>
            <a:r>
              <a:rPr lang="en-GB" sz="2400" dirty="0" err="1">
                <a:solidFill>
                  <a:srgbClr val="010066"/>
                </a:solidFill>
                <a:latin typeface="+mn-lt"/>
              </a:rPr>
              <a:t>Styl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071535" y="3897843"/>
            <a:ext cx="1738596" cy="461665"/>
            <a:chOff x="3113315" y="5476497"/>
            <a:chExt cx="1738596" cy="461665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3113315" y="5476497"/>
              <a:ext cx="173859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GB" sz="2400" dirty="0">
                  <a:solidFill>
                    <a:srgbClr val="010066"/>
                  </a:solidFill>
                  <a:latin typeface="+mn-lt"/>
                </a:rPr>
                <a:t>F2 (    )</a:t>
              </a:r>
              <a:endParaRPr lang="en-GB" sz="2400" i="1" dirty="0">
                <a:solidFill>
                  <a:srgbClr val="010066"/>
                </a:solidFill>
                <a:latin typeface="+mn-lt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821324" y="5713986"/>
              <a:ext cx="302607" cy="0"/>
            </a:xfrm>
            <a:prstGeom prst="line">
              <a:avLst/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3200400" y="4324848"/>
            <a:ext cx="56063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You can identify the function and the derivative. Now lets make the table of values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4965277" y="3892800"/>
            <a:ext cx="8832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7128581" y="5346704"/>
            <a:ext cx="14758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 (</a:t>
            </a:r>
            <a:r>
              <a:rPr lang="en-GB" sz="2400" dirty="0" err="1">
                <a:solidFill>
                  <a:srgbClr val="010066"/>
                </a:solidFill>
                <a:latin typeface="+mn-lt"/>
              </a:rPr>
              <a:t>tabl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3657600" y="5350391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5196575" y="5346704"/>
            <a:ext cx="2014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Select both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4835591" y="5346704"/>
            <a:ext cx="4897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7 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1275600"/>
            <a:ext cx="2512061" cy="5257800"/>
          </a:xfrm>
          <a:prstGeom prst="rect">
            <a:avLst/>
          </a:prstGeom>
        </p:spPr>
      </p:pic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3101344" y="5733256"/>
            <a:ext cx="593826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Make a conjecture about the derivative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ln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endParaRPr lang="en-GB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5626379" y="1325880"/>
            <a:ext cx="1629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5 (Graph)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281435" y="463546"/>
            <a:ext cx="87328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Now 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ln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and the derivative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ln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GB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>
            <a:hlinkClick r:id="rId5"/>
            <a:extLst>
              <a:ext uri="{FF2B5EF4-FFF2-40B4-BE49-F238E27FC236}">
                <a16:creationId xmlns:a16="http://schemas.microsoft.com/office/drawing/2014/main" id="{B7F19E12-3920-4987-B7DE-7085F72DCBF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hlinkClick r:id="rId5"/>
            <a:extLst>
              <a:ext uri="{FF2B5EF4-FFF2-40B4-BE49-F238E27FC236}">
                <a16:creationId xmlns:a16="http://schemas.microsoft.com/office/drawing/2014/main" id="{7A10480D-37B7-43B0-B1D3-90FC393E58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841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0"/>
    </mc:Choice>
    <mc:Fallback xmlns="">
      <p:transition spd="slow" advTm="5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4301239" y="3490384"/>
            <a:ext cx="55879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3" name="Rectangle 5"/>
          <p:cNvSpPr>
            <a:spLocks noChangeArrowheads="1"/>
          </p:cNvSpPr>
          <p:nvPr/>
        </p:nvSpPr>
        <p:spPr bwMode="auto">
          <a:xfrm>
            <a:off x="2595897" y="2492896"/>
            <a:ext cx="4033167" cy="935037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473096" name="Rectangle 8"/>
          <p:cNvSpPr>
            <a:spLocks noChangeArrowheads="1"/>
          </p:cNvSpPr>
          <p:nvPr/>
        </p:nvSpPr>
        <p:spPr bwMode="auto">
          <a:xfrm>
            <a:off x="2919846" y="4111191"/>
            <a:ext cx="3384550" cy="935038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3098" name="Text Box 10"/>
              <p:cNvSpPr txBox="1">
                <a:spLocks noChangeArrowheads="1"/>
              </p:cNvSpPr>
              <p:nvPr/>
            </p:nvSpPr>
            <p:spPr bwMode="auto">
              <a:xfrm>
                <a:off x="246063" y="911225"/>
                <a:ext cx="8732837" cy="10166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+mn-lt"/>
                  </a:rPr>
                  <a:t>From the graph and the table you can easily see that derivative of the function </a:t>
                </a:r>
                <a:r>
                  <a:rPr lang="en-GB" sz="2400" dirty="0">
                    <a:solidFill>
                      <a:srgbClr val="010066"/>
                    </a:solidFill>
                  </a:rPr>
                  <a:t>ln 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73098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6063" y="911225"/>
                <a:ext cx="8732837" cy="1016689"/>
              </a:xfrm>
              <a:prstGeom prst="rect">
                <a:avLst/>
              </a:prstGeom>
              <a:blipFill>
                <a:blip r:embed="rId4"/>
                <a:stretch>
                  <a:fillRect l="-1047" t="-4790" b="-239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659397" y="2693655"/>
                <a:ext cx="3969667" cy="615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10066"/>
                    </a:solidFill>
                    <a:latin typeface="+mn-lt"/>
                  </a:rPr>
                  <a:t>If</a:t>
                </a:r>
                <a:r>
                  <a:rPr lang="en-US" sz="2400" dirty="0">
                    <a:solidFill>
                      <a:srgbClr val="010066"/>
                    </a:solidFill>
                  </a:rPr>
                  <a:t> </a:t>
                </a:r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sz="2400" dirty="0">
                    <a:solidFill>
                      <a:srgbClr val="010066"/>
                    </a:solidFill>
                  </a:rPr>
                  <a:t>(</a:t>
                </a:r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10066"/>
                    </a:solidFill>
                  </a:rPr>
                  <a:t>) = ln </a:t>
                </a:r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10066"/>
                    </a:solidFill>
                    <a:latin typeface="+mn-lt"/>
                  </a:rPr>
                  <a:t>, then </a:t>
                </a:r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dirty="0">
                    <a:solidFill>
                      <a:srgbClr val="010066"/>
                    </a:solidFill>
                  </a:rPr>
                  <a:t>(</a:t>
                </a:r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10066"/>
                    </a:solidFill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10066"/>
                    </a:solidFill>
                  </a:rPr>
                  <a:t> </a:t>
                </a:r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397" y="2693655"/>
                <a:ext cx="3969667" cy="615874"/>
              </a:xfrm>
              <a:prstGeom prst="rect">
                <a:avLst/>
              </a:prstGeom>
              <a:blipFill>
                <a:blip r:embed="rId5"/>
                <a:stretch>
                  <a:fillRect l="-2304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27945" y="4270773"/>
                <a:ext cx="3456384" cy="615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10066"/>
                    </a:solidFill>
                    <a:latin typeface="+mn-lt"/>
                  </a:rPr>
                  <a:t>If </a:t>
                </a:r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solidFill>
                      <a:srgbClr val="010066"/>
                    </a:solidFill>
                  </a:rPr>
                  <a:t> = ln </a:t>
                </a:r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10066"/>
                    </a:solidFill>
                    <a:latin typeface="+mn-lt"/>
                  </a:rPr>
                  <a:t>, then </a:t>
                </a:r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</a:t>
                </a:r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dirty="0">
                    <a:solidFill>
                      <a:srgbClr val="010066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10066"/>
                    </a:solidFill>
                  </a:rPr>
                  <a:t> </a:t>
                </a:r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7945" y="4270773"/>
                <a:ext cx="3456384" cy="615874"/>
              </a:xfrm>
              <a:prstGeom prst="rect">
                <a:avLst/>
              </a:prstGeom>
              <a:blipFill>
                <a:blip r:embed="rId6"/>
                <a:stretch>
                  <a:fillRect l="-2822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hlinkClick r:id="rId7"/>
            <a:extLst>
              <a:ext uri="{FF2B5EF4-FFF2-40B4-BE49-F238E27FC236}">
                <a16:creationId xmlns:a16="http://schemas.microsoft.com/office/drawing/2014/main" id="{CA4C6EDF-5251-4174-89FD-B8EDB0A8635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7"/>
            <a:extLst>
              <a:ext uri="{FF2B5EF4-FFF2-40B4-BE49-F238E27FC236}">
                <a16:creationId xmlns:a16="http://schemas.microsoft.com/office/drawing/2014/main" id="{510C4394-87FE-4B4E-82DE-DE89727FBEB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39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1"/>
    </mc:Choice>
    <mc:Fallback xmlns="">
      <p:transition spd="slow" advTm="14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1" grpId="0"/>
      <p:bldP spid="473093" grpId="0" animBg="1"/>
      <p:bldP spid="473096" grpId="0" animBg="1"/>
      <p:bldP spid="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081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altLang="en-US" sz="2800" dirty="0"/>
              <a:t>The derivative of ln </a:t>
            </a:r>
            <a:r>
              <a:rPr lang="en-GB" altLang="en-US" sz="2800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250825" y="764704"/>
            <a:ext cx="8732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Remember, </a:t>
            </a:r>
            <a:r>
              <a:rPr lang="en-GB" altLang="en-US" sz="2400" dirty="0">
                <a:solidFill>
                  <a:srgbClr val="010066"/>
                </a:solidFill>
              </a:rPr>
              <a:t>ln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</a:rPr>
              <a:t> </a:t>
            </a:r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is the inverse of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e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</a:rPr>
              <a:t>. </a:t>
            </a:r>
          </a:p>
        </p:txBody>
      </p:sp>
      <p:sp>
        <p:nvSpPr>
          <p:cNvPr id="485380" name="Text Box 4"/>
          <p:cNvSpPr txBox="1">
            <a:spLocks noChangeArrowheads="1"/>
          </p:cNvSpPr>
          <p:nvPr/>
        </p:nvSpPr>
        <p:spPr bwMode="auto">
          <a:xfrm>
            <a:off x="2057171" y="1271789"/>
            <a:ext cx="34292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So, if  </a:t>
            </a:r>
            <a:r>
              <a:rPr lang="en-GB" altLang="en-US" sz="2400" dirty="0">
                <a:solidFill>
                  <a:srgbClr val="010066"/>
                </a:solidFill>
              </a:rPr>
              <a:t>	</a:t>
            </a:r>
            <a:r>
              <a:rPr lang="en-GB" altLang="en-US" sz="2400" i="1" dirty="0">
                <a:latin typeface="Times New Roman" panose="02020603050405020304" pitchFamily="18" charset="0"/>
              </a:rPr>
              <a:t>y</a:t>
            </a:r>
            <a:r>
              <a:rPr lang="en-GB" altLang="en-US" sz="2400" dirty="0"/>
              <a:t> = ln 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2053298" y="1734544"/>
            <a:ext cx="27350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then </a:t>
            </a:r>
            <a:r>
              <a:rPr lang="en-GB" altLang="en-US" sz="2400" dirty="0">
                <a:solidFill>
                  <a:srgbClr val="010066"/>
                </a:solidFill>
              </a:rPr>
              <a:t>		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</a:t>
            </a:r>
            <a:r>
              <a:rPr lang="en-GB" altLang="en-US" sz="2400" i="1" dirty="0" err="1">
                <a:latin typeface="Times New Roman" panose="02020603050405020304" pitchFamily="18" charset="0"/>
              </a:rPr>
              <a:t>e</a:t>
            </a:r>
            <a:r>
              <a:rPr lang="en-GB" altLang="en-US" sz="2400" i="1" baseline="30000" dirty="0" err="1">
                <a:latin typeface="Times New Roman" panose="02020603050405020304" pitchFamily="18" charset="0"/>
              </a:rPr>
              <a:t>y</a:t>
            </a:r>
            <a:endParaRPr lang="en-US" altLang="en-US" sz="2400" i="1" baseline="30000" dirty="0">
              <a:latin typeface="Times New Roman" panose="02020603050405020304" pitchFamily="18" charset="0"/>
            </a:endParaRPr>
          </a:p>
        </p:txBody>
      </p:sp>
      <p:sp>
        <p:nvSpPr>
          <p:cNvPr id="485382" name="Text Box 6"/>
          <p:cNvSpPr txBox="1">
            <a:spLocks noChangeArrowheads="1"/>
          </p:cNvSpPr>
          <p:nvPr/>
        </p:nvSpPr>
        <p:spPr bwMode="auto">
          <a:xfrm>
            <a:off x="257666" y="2229394"/>
            <a:ext cx="58256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Differentiating with respect to </a:t>
            </a:r>
            <a:r>
              <a:rPr lang="en-GB" altLang="en-US" sz="2400" b="1" i="1" dirty="0">
                <a:solidFill>
                  <a:srgbClr val="FF3300"/>
                </a:solidFill>
                <a:latin typeface="Times New Roman" panose="02020603050405020304" pitchFamily="18" charset="0"/>
              </a:rPr>
              <a:t>y</a:t>
            </a:r>
            <a:r>
              <a:rPr lang="en-GB" altLang="en-US" sz="2400" dirty="0">
                <a:solidFill>
                  <a:srgbClr val="010066"/>
                </a:solidFill>
              </a:rPr>
              <a:t> </a:t>
            </a:r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gives:</a:t>
            </a:r>
            <a:endParaRPr lang="en-US" altLang="en-US" sz="2400" i="1" baseline="30000" dirty="0">
              <a:latin typeface="+mn-lt"/>
            </a:endParaRPr>
          </a:p>
        </p:txBody>
      </p:sp>
      <p:graphicFrame>
        <p:nvGraphicFramePr>
          <p:cNvPr id="48538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788843"/>
              </p:ext>
            </p:extLst>
          </p:nvPr>
        </p:nvGraphicFramePr>
        <p:xfrm>
          <a:off x="3806825" y="2678809"/>
          <a:ext cx="9525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name="Equation" r:id="rId5" imgW="952200" imgH="787320" progId="Equation.DSMT4">
                  <p:embed/>
                </p:oleObj>
              </mc:Choice>
              <mc:Fallback>
                <p:oleObj name="Equation" r:id="rId5" imgW="95220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825" y="2678809"/>
                        <a:ext cx="9525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538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328423"/>
              </p:ext>
            </p:extLst>
          </p:nvPr>
        </p:nvGraphicFramePr>
        <p:xfrm>
          <a:off x="4849522" y="4196296"/>
          <a:ext cx="16637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7" name="Equation" r:id="rId7" imgW="1663560" imgH="876240" progId="Equation.DSMT4">
                  <p:embed/>
                </p:oleObj>
              </mc:Choice>
              <mc:Fallback>
                <p:oleObj name="Equation" r:id="rId7" imgW="166356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522" y="4196296"/>
                        <a:ext cx="16637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538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105549"/>
              </p:ext>
            </p:extLst>
          </p:nvPr>
        </p:nvGraphicFramePr>
        <p:xfrm>
          <a:off x="3177656" y="5540962"/>
          <a:ext cx="901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8" name="Equation" r:id="rId9" imgW="901440" imgH="736560" progId="Equation.DSMT4">
                  <p:embed/>
                </p:oleObj>
              </mc:Choice>
              <mc:Fallback>
                <p:oleObj name="Equation" r:id="rId9" imgW="9014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7656" y="5540962"/>
                        <a:ext cx="9017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5386" name="Text Box 10"/>
          <p:cNvSpPr txBox="1">
            <a:spLocks noChangeArrowheads="1"/>
          </p:cNvSpPr>
          <p:nvPr/>
        </p:nvSpPr>
        <p:spPr bwMode="auto">
          <a:xfrm>
            <a:off x="612077" y="5621457"/>
            <a:ext cx="18790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+mn-lt"/>
              </a:rPr>
              <a:t>But</a:t>
            </a:r>
            <a:r>
              <a:rPr lang="en-GB" altLang="en-US" sz="2400" dirty="0"/>
              <a:t> </a:t>
            </a:r>
            <a:r>
              <a:rPr lang="en-GB" altLang="en-US" sz="2400" i="1" dirty="0" err="1">
                <a:latin typeface="Times New Roman" panose="02020603050405020304" pitchFamily="18" charset="0"/>
              </a:rPr>
              <a:t>e</a:t>
            </a:r>
            <a:r>
              <a:rPr lang="en-GB" altLang="en-US" sz="2400" i="1" baseline="30000" dirty="0" err="1">
                <a:latin typeface="Times New Roman" panose="02020603050405020304" pitchFamily="18" charset="0"/>
              </a:rPr>
              <a:t>y</a:t>
            </a:r>
            <a:r>
              <a:rPr lang="en-GB" altLang="en-US" sz="2400" dirty="0"/>
              <a:t> = 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so,</a:t>
            </a:r>
            <a:endParaRPr lang="en-US" altLang="en-US" sz="2400" dirty="0"/>
          </a:p>
        </p:txBody>
      </p:sp>
      <p:grpSp>
        <p:nvGrpSpPr>
          <p:cNvPr id="485387" name="Group 11"/>
          <p:cNvGrpSpPr>
            <a:grpSpLocks/>
          </p:cNvGrpSpPr>
          <p:nvPr/>
        </p:nvGrpSpPr>
        <p:grpSpPr bwMode="auto">
          <a:xfrm>
            <a:off x="5001128" y="5384770"/>
            <a:ext cx="3024187" cy="935038"/>
            <a:chOff x="1927" y="3566"/>
            <a:chExt cx="1905" cy="589"/>
          </a:xfrm>
        </p:grpSpPr>
        <p:sp>
          <p:nvSpPr>
            <p:cNvPr id="485388" name="Rectangle 12"/>
            <p:cNvSpPr>
              <a:spLocks noChangeArrowheads="1"/>
            </p:cNvSpPr>
            <p:nvPr/>
          </p:nvSpPr>
          <p:spPr bwMode="auto">
            <a:xfrm>
              <a:off x="1927" y="3566"/>
              <a:ext cx="1905" cy="58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  <p:graphicFrame>
          <p:nvGraphicFramePr>
            <p:cNvPr id="485389" name="Object 13"/>
            <p:cNvGraphicFramePr>
              <a:graphicFrameLocks noChangeAspect="1"/>
            </p:cNvGraphicFramePr>
            <p:nvPr/>
          </p:nvGraphicFramePr>
          <p:xfrm>
            <a:off x="1984" y="3629"/>
            <a:ext cx="1792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9" name="Equation" r:id="rId11" imgW="2844720" imgH="736560" progId="Equation.DSMT4">
                    <p:embed/>
                  </p:oleObj>
                </mc:Choice>
                <mc:Fallback>
                  <p:oleObj name="Equation" r:id="rId11" imgW="2844720" imgH="7365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4" y="3629"/>
                          <a:ext cx="1792" cy="4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89807" y="1296517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latin typeface="Comic Sans MS" panose="030F0702030302020204" pitchFamily="66" charset="0"/>
              </a:rPr>
              <a:t>means</a:t>
            </a:r>
          </a:p>
        </p:txBody>
      </p:sp>
      <p:sp>
        <p:nvSpPr>
          <p:cNvPr id="2" name="Rectangle 1"/>
          <p:cNvSpPr/>
          <p:nvPr/>
        </p:nvSpPr>
        <p:spPr>
          <a:xfrm>
            <a:off x="6516216" y="1295078"/>
            <a:ext cx="1375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log</a:t>
            </a:r>
            <a:r>
              <a:rPr lang="en-GB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</a:rPr>
              <a:t>x </a:t>
            </a:r>
            <a:r>
              <a:rPr lang="en-GB" altLang="en-US" sz="2400" dirty="0"/>
              <a:t>= </a:t>
            </a:r>
            <a:r>
              <a:rPr lang="en-GB" altLang="en-US" sz="2400" i="1" dirty="0">
                <a:latin typeface="Times New Roman" panose="02020603050405020304" pitchFamily="18" charset="0"/>
              </a:rPr>
              <a:t>y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3"/>
              <p:cNvSpPr txBox="1">
                <a:spLocks noChangeArrowheads="1"/>
              </p:cNvSpPr>
              <p:nvPr/>
            </p:nvSpPr>
            <p:spPr bwMode="auto">
              <a:xfrm>
                <a:off x="204787" y="3370068"/>
                <a:ext cx="8732838" cy="6655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GB" altLang="en-US" sz="2400" dirty="0">
                    <a:solidFill>
                      <a:srgbClr val="010066"/>
                    </a:solidFill>
                    <a:latin typeface="+mn-lt"/>
                  </a:rPr>
                  <a:t>However, for </a:t>
                </a:r>
                <a:r>
                  <a:rPr lang="en-GB" alt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y</a:t>
                </a:r>
                <a:r>
                  <a:rPr lang="en-GB" altLang="en-US" sz="2400" dirty="0">
                    <a:solidFill>
                      <a:srgbClr val="010066"/>
                    </a:solidFill>
                  </a:rPr>
                  <a:t> = ln </a:t>
                </a:r>
                <a:r>
                  <a:rPr lang="en-GB" alt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solidFill>
                      <a:srgbClr val="010066"/>
                    </a:solidFill>
                  </a:rPr>
                  <a:t> </a:t>
                </a:r>
                <a:r>
                  <a:rPr lang="en-GB" altLang="en-US" sz="2400" dirty="0">
                    <a:solidFill>
                      <a:srgbClr val="010066"/>
                    </a:solidFill>
                    <a:latin typeface="+mn-lt"/>
                  </a:rPr>
                  <a:t>we want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altLang="en-US" sz="2400" b="0" i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altLang="en-US" sz="2400" dirty="0">
                    <a:solidFill>
                      <a:srgbClr val="010066"/>
                    </a:solidFill>
                    <a:latin typeface="+mn-lt"/>
                  </a:rPr>
                  <a:t>not </a:t>
                </a:r>
                <a:r>
                  <a:rPr lang="en-GB" altLang="en-US" sz="2400" dirty="0">
                    <a:solidFill>
                      <a:srgbClr val="010066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alt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den>
                    </m:f>
                  </m:oMath>
                </a14:m>
                <a:r>
                  <a:rPr lang="en-GB" altLang="en-US" sz="2400" dirty="0">
                    <a:solidFill>
                      <a:srgbClr val="010066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1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4787" y="3370068"/>
                <a:ext cx="8732838" cy="665503"/>
              </a:xfrm>
              <a:prstGeom prst="rect">
                <a:avLst/>
              </a:prstGeom>
              <a:blipFill>
                <a:blip r:embed="rId13"/>
                <a:stretch>
                  <a:fillRect l="-1117" b="-27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3"/>
              <p:cNvSpPr txBox="1">
                <a:spLocks noChangeArrowheads="1"/>
              </p:cNvSpPr>
              <p:nvPr/>
            </p:nvSpPr>
            <p:spPr bwMode="auto">
              <a:xfrm>
                <a:off x="192175" y="4229865"/>
                <a:ext cx="4567150" cy="7128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8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28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altLang="en-US" sz="2800" b="0" i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2400" dirty="0">
                    <a:solidFill>
                      <a:srgbClr val="010066"/>
                    </a:solidFill>
                    <a:latin typeface="+mn-lt"/>
                  </a:rPr>
                  <a:t>behaves like a fraction, so, </a:t>
                </a:r>
              </a:p>
            </p:txBody>
          </p:sp>
        </mc:Choice>
        <mc:Fallback xmlns="">
          <p:sp>
            <p:nvSpPr>
              <p:cNvPr id="18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2175" y="4229865"/>
                <a:ext cx="4567150" cy="712887"/>
              </a:xfrm>
              <a:prstGeom prst="rect">
                <a:avLst/>
              </a:prstGeom>
              <a:blipFill>
                <a:blip r:embed="rId14"/>
                <a:stretch>
                  <a:fillRect r="-267" b="-427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hlinkClick r:id="rId15"/>
            <a:extLst>
              <a:ext uri="{FF2B5EF4-FFF2-40B4-BE49-F238E27FC236}">
                <a16:creationId xmlns:a16="http://schemas.microsoft.com/office/drawing/2014/main" id="{DB5BB40C-6EDE-4AEB-B1BA-4E618EC79E5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5"/>
            <a:extLst>
              <a:ext uri="{FF2B5EF4-FFF2-40B4-BE49-F238E27FC236}">
                <a16:creationId xmlns:a16="http://schemas.microsoft.com/office/drawing/2014/main" id="{0A2D5008-3C4E-437C-8979-F2544053E1D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3717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02"/>
    </mc:Choice>
    <mc:Fallback xmlns="">
      <p:transition spd="slow" advTm="48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0" grpId="0"/>
      <p:bldP spid="485381" grpId="0"/>
      <p:bldP spid="485382" grpId="0"/>
      <p:bldP spid="485386" grpId="0"/>
      <p:bldP spid="15" grpId="0"/>
      <p:bldP spid="2" grpId="0"/>
      <p:bldP spid="17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altLang="en-US" sz="2800" dirty="0">
                <a:cs typeface="Arial" panose="020B0604020202020204" pitchFamily="34" charset="0"/>
              </a:rPr>
              <a:t>Functions of the form </a:t>
            </a:r>
            <a:r>
              <a:rPr lang="en-GB" altLang="en-US" sz="2800" i="1" dirty="0">
                <a:latin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GB" altLang="en-US" sz="2800" i="1" baseline="30000" dirty="0"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75139" name="Text Box 3"/>
          <p:cNvSpPr txBox="1">
            <a:spLocks noChangeArrowheads="1"/>
          </p:cNvSpPr>
          <p:nvPr/>
        </p:nvSpPr>
        <p:spPr bwMode="auto">
          <a:xfrm>
            <a:off x="246063" y="911225"/>
            <a:ext cx="87757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Suppose we are asked to differentiate a function of the form </a:t>
            </a:r>
            <a:r>
              <a:rPr lang="en-GB" alt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ke</a:t>
            </a:r>
            <a:r>
              <a:rPr lang="en-GB" altLang="en-US" sz="2400" i="1" baseline="30000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</a:rPr>
              <a:t>, </a:t>
            </a:r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where</a:t>
            </a:r>
            <a:r>
              <a:rPr lang="en-GB" altLang="en-US" sz="2400" dirty="0">
                <a:solidFill>
                  <a:srgbClr val="010066"/>
                </a:solidFill>
              </a:rPr>
              <a:t>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k</a:t>
            </a:r>
            <a:r>
              <a:rPr lang="en-GB" altLang="en-US" sz="2400" dirty="0">
                <a:solidFill>
                  <a:srgbClr val="010066"/>
                </a:solidFill>
              </a:rPr>
              <a:t> </a:t>
            </a:r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is a constant. For example,</a:t>
            </a: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1148630" y="1969068"/>
            <a:ext cx="6085320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+mn-lt"/>
              </a:rPr>
              <a:t>Differentiate</a:t>
            </a:r>
            <a:r>
              <a:rPr lang="en-GB" altLang="en-US" sz="2400" dirty="0"/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</a:t>
            </a:r>
            <a:r>
              <a:rPr lang="en-GB" altLang="en-US" sz="2400" dirty="0"/>
              <a:t> = 5</a:t>
            </a:r>
            <a:r>
              <a:rPr lang="en-GB" altLang="en-US" sz="2400" i="1" dirty="0">
                <a:latin typeface="Times New Roman" panose="02020603050405020304" pitchFamily="18" charset="0"/>
              </a:rPr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</a:t>
            </a:r>
            <a:r>
              <a:rPr lang="en-GB" altLang="en-US" sz="2400" baseline="30000" dirty="0"/>
              <a:t> </a:t>
            </a:r>
            <a:r>
              <a:rPr lang="en-GB" altLang="en-US" sz="2400" dirty="0">
                <a:latin typeface="+mn-lt"/>
              </a:rPr>
              <a:t>with respect to </a:t>
            </a:r>
            <a:r>
              <a:rPr lang="en-GB" altLang="en-US" sz="2400" i="1" dirty="0">
                <a:latin typeface="Times New Roman" panose="02020603050405020304" pitchFamily="18" charset="0"/>
              </a:rPr>
              <a:t>x.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59966" y="2885187"/>
            <a:ext cx="42809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+mn-lt"/>
              </a:rPr>
              <a:t>Using the Constant multiple rule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40934" y="2759373"/>
            <a:ext cx="39552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where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is any real number, then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34873" y="3928789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+mn-lt"/>
              </a:rPr>
              <a:t>If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, </a:t>
            </a:r>
            <a:r>
              <a:rPr lang="en-US" sz="2400" dirty="0">
                <a:solidFill>
                  <a:srgbClr val="010066"/>
                </a:solidFill>
                <a:latin typeface="+mn-lt"/>
              </a:rPr>
              <a:t>then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’(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1085285" y="3942576"/>
            <a:ext cx="34007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+mn-lt"/>
              </a:rPr>
              <a:t>Using the derivative of </a:t>
            </a:r>
            <a:r>
              <a:rPr lang="en-GB" sz="20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000" i="1" baseline="300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40934" y="4695527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’(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5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FA9C2298-F9BB-4E5D-8EC7-DA7D372AA5B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877AF2CC-A759-4B53-83F2-AB03B76A2F9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611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63"/>
    </mc:Choice>
    <mc:Fallback xmlns="">
      <p:transition spd="slow" advTm="24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0" grpId="0" animBg="1"/>
      <p:bldP spid="20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1532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17520" y="1371600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600" y="1280160"/>
            <a:ext cx="2542234" cy="5257800"/>
          </a:xfrm>
          <a:prstGeom prst="rect">
            <a:avLst/>
          </a:prstGeom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5486400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1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206240" y="178308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9" name="Rectangle 8">
            <a:hlinkClick r:id="rId5"/>
            <a:extLst>
              <a:ext uri="{FF2B5EF4-FFF2-40B4-BE49-F238E27FC236}">
                <a16:creationId xmlns:a16="http://schemas.microsoft.com/office/drawing/2014/main" id="{1BD4111B-D8BC-4631-86B1-75B7E8B60A5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5"/>
            <a:extLst>
              <a:ext uri="{FF2B5EF4-FFF2-40B4-BE49-F238E27FC236}">
                <a16:creationId xmlns:a16="http://schemas.microsoft.com/office/drawing/2014/main" id="{2B59D116-2E84-40BD-8855-63670841D6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93"/>
    </mc:Choice>
    <mc:Fallback xmlns="">
      <p:transition spd="slow" advTm="37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1" grpId="0"/>
      <p:bldP spid="14" grpId="0"/>
      <p:bldP spid="1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altLang="en-US" sz="2800" dirty="0">
                <a:cs typeface="Arial" panose="020B0604020202020204" pitchFamily="34" charset="0"/>
              </a:rPr>
              <a:t>Functions of the form </a:t>
            </a:r>
            <a:r>
              <a:rPr lang="en-GB" altLang="en-US" sz="2800" i="1" dirty="0">
                <a:latin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GB" altLang="en-US" sz="2800" i="1" baseline="30000" dirty="0"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1078353" y="1423383"/>
            <a:ext cx="6736139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+mn-lt"/>
              </a:rPr>
              <a:t>Differentiate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</a:t>
            </a:r>
            <a:r>
              <a:rPr lang="en-GB" altLang="en-US" sz="2400" dirty="0"/>
              <a:t> =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baseline="30000" dirty="0"/>
              <a:t>2</a:t>
            </a:r>
            <a:r>
              <a:rPr lang="en-GB" altLang="en-US" sz="2400" dirty="0"/>
              <a:t> + ln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/>
              <a:t> </a:t>
            </a:r>
            <a:r>
              <a:rPr lang="en-GB" altLang="en-US" sz="2400" baseline="30000" dirty="0"/>
              <a:t> </a:t>
            </a:r>
            <a:r>
              <a:rPr lang="en-GB" altLang="en-US" sz="2400" dirty="0">
                <a:latin typeface="+mn-lt"/>
              </a:rPr>
              <a:t>with respect to </a:t>
            </a:r>
            <a:r>
              <a:rPr lang="en-GB" altLang="en-US" sz="2400" i="1" dirty="0">
                <a:latin typeface="Times New Roman" panose="02020603050405020304" pitchFamily="18" charset="0"/>
              </a:rPr>
              <a:t>x.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04646" y="2875275"/>
            <a:ext cx="42809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+mn-lt"/>
              </a:rPr>
              <a:t>Find the derivative of each term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85988" y="2809845"/>
                <a:ext cx="3744416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sz="2400" dirty="0">
                    <a:solidFill>
                      <a:srgbClr val="010066"/>
                    </a:solidFill>
                  </a:rPr>
                  <a:t>’(</a:t>
                </a:r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10066"/>
                    </a:solidFill>
                  </a:rPr>
                  <a:t>) </a:t>
                </a:r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988" y="2809845"/>
                <a:ext cx="3744416" cy="613886"/>
              </a:xfrm>
              <a:prstGeom prst="rect">
                <a:avLst/>
              </a:prstGeom>
              <a:blipFill rotWithShape="0">
                <a:blip r:embed="rId4"/>
                <a:stretch>
                  <a:fillRect l="-2606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4485988" y="2080662"/>
            <a:ext cx="2204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baseline="30000" dirty="0">
                <a:solidFill>
                  <a:srgbClr val="010066"/>
                </a:solidFill>
              </a:rPr>
              <a:t>2</a:t>
            </a:r>
            <a:r>
              <a:rPr lang="en-GB" altLang="en-US" sz="2400" dirty="0">
                <a:solidFill>
                  <a:srgbClr val="010066"/>
                </a:solidFill>
              </a:rPr>
              <a:t> + ln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</a:rPr>
              <a:t> </a:t>
            </a:r>
            <a:endParaRPr lang="en-GB" sz="2400" dirty="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48064" y="3918314"/>
                <a:ext cx="1817652" cy="860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+ 1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32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918314"/>
                <a:ext cx="1817652" cy="86042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88727" y="4217044"/>
            <a:ext cx="55879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9" name="Rectangle 8">
            <a:hlinkClick r:id="rId6"/>
            <a:extLst>
              <a:ext uri="{FF2B5EF4-FFF2-40B4-BE49-F238E27FC236}">
                <a16:creationId xmlns:a16="http://schemas.microsoft.com/office/drawing/2014/main" id="{DF7DA620-C5B8-4F27-BCE3-F6472403CBA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6"/>
            <a:extLst>
              <a:ext uri="{FF2B5EF4-FFF2-40B4-BE49-F238E27FC236}">
                <a16:creationId xmlns:a16="http://schemas.microsoft.com/office/drawing/2014/main" id="{2126D210-8383-413C-A963-6ACD19AD41D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516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64"/>
    </mc:Choice>
    <mc:Fallback xmlns="">
      <p:transition spd="slow" advTm="20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" grpId="0"/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altLang="en-US" sz="2800" dirty="0">
                <a:cs typeface="Arial" panose="020B0604020202020204" pitchFamily="34" charset="0"/>
              </a:rPr>
              <a:t>Functions of the form </a:t>
            </a:r>
            <a:r>
              <a:rPr lang="en-GB" altLang="en-US" sz="2800" i="1" dirty="0">
                <a:latin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GB" altLang="en-US" sz="2800" i="1" baseline="30000" dirty="0"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1078353" y="1423383"/>
            <a:ext cx="6364243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+mn-lt"/>
              </a:rPr>
              <a:t>Differentiate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</a:t>
            </a:r>
            <a:r>
              <a:rPr lang="en-GB" altLang="en-US" sz="2400" dirty="0"/>
              <a:t> = ln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baseline="30000" dirty="0"/>
              <a:t>3</a:t>
            </a:r>
            <a:r>
              <a:rPr lang="en-GB" altLang="en-US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/>
              <a:t> </a:t>
            </a:r>
            <a:r>
              <a:rPr lang="en-GB" altLang="en-US" sz="2400" baseline="30000" dirty="0"/>
              <a:t> </a:t>
            </a:r>
            <a:r>
              <a:rPr lang="en-GB" altLang="en-US" sz="2400" dirty="0">
                <a:latin typeface="+mn-lt"/>
              </a:rPr>
              <a:t>with respect to </a:t>
            </a:r>
            <a:r>
              <a:rPr lang="en-GB" altLang="en-US" sz="2400" i="1" dirty="0">
                <a:latin typeface="Times New Roman" panose="02020603050405020304" pitchFamily="18" charset="0"/>
              </a:rPr>
              <a:t>x.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04646" y="2875275"/>
            <a:ext cx="42809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+mn-lt"/>
              </a:rPr>
              <a:t>Use the fact that the functions are inverses to simplify first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30718" y="2945377"/>
            <a:ext cx="1526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85988" y="2080662"/>
            <a:ext cx="18293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dirty="0"/>
              <a:t>ln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baseline="30000" dirty="0"/>
              <a:t>3</a:t>
            </a:r>
            <a:r>
              <a:rPr lang="en-GB" altLang="en-US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/>
              <a:t> 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481497" y="3955430"/>
            <a:ext cx="28992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+mn-lt"/>
              </a:rPr>
              <a:t>Find the derivative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85988" y="3928249"/>
            <a:ext cx="1742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’(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3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14554F0A-01DC-403D-BBA3-3711C90F588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4915A582-AB20-4A19-980D-7563B750708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809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3"/>
    </mc:Choice>
    <mc:Fallback xmlns="">
      <p:transition spd="slow" advTm="19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97"/>
    </mc:Choice>
    <mc:Fallback xmlns="">
      <p:transition spd="slow" advTm="259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19814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17520" y="1371600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206240" y="178308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600" y="1280160"/>
            <a:ext cx="2542234" cy="5257800"/>
          </a:xfrm>
          <a:prstGeom prst="rect">
            <a:avLst/>
          </a:prstGeom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206240" y="2130552"/>
            <a:ext cx="259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 +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486400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1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784848" y="2130552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3" name="Rectangle 12">
            <a:hlinkClick r:id="rId5"/>
            <a:extLst>
              <a:ext uri="{FF2B5EF4-FFF2-40B4-BE49-F238E27FC236}">
                <a16:creationId xmlns:a16="http://schemas.microsoft.com/office/drawing/2014/main" id="{D075CF31-1945-4C2B-8FF9-345141A057F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DAAB70EE-4F9B-43B0-B72A-06467B79617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514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9"/>
    </mc:Choice>
    <mc:Fallback xmlns="">
      <p:transition spd="slow" advTm="6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0541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17520" y="1371600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206240" y="178308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206240" y="2130552"/>
            <a:ext cx="259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 +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784848" y="2130552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600" y="1280160"/>
            <a:ext cx="2542234" cy="5257800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017520" y="2496312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486400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1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3" name="Rectangle 12">
            <a:hlinkClick r:id="rId5"/>
            <a:extLst>
              <a:ext uri="{FF2B5EF4-FFF2-40B4-BE49-F238E27FC236}">
                <a16:creationId xmlns:a16="http://schemas.microsoft.com/office/drawing/2014/main" id="{BB4A1AA4-811C-47B4-9A32-AB700015A54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11032DD7-EB90-4308-8E42-495F95B7523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723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9"/>
    </mc:Choice>
    <mc:Fallback xmlns="">
      <p:transition spd="slow" advTm="4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19814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17520" y="1371600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206240" y="178308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206240" y="2130552"/>
            <a:ext cx="259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 +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784848" y="2130552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017520" y="2496312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600" y="1280160"/>
            <a:ext cx="2542234" cy="5257800"/>
          </a:xfrm>
          <a:prstGeom prst="rect">
            <a:avLst/>
          </a:prstGeom>
        </p:spPr>
      </p:pic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206240" y="2852928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to turn it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484706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1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A4F8E8CA-7903-433B-B9BE-4CA3ADC4816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85D46557-699D-49E9-97A8-37A2A78F205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074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2"/>
    </mc:Choice>
    <mc:Fallback xmlns="">
      <p:transition spd="slow" advTm="4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12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17520" y="1371600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206240" y="178308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206240" y="2130552"/>
            <a:ext cx="259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 +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784848" y="2130552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017520" y="2496312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600" y="1280160"/>
            <a:ext cx="2542234" cy="5257800"/>
          </a:xfrm>
          <a:prstGeom prst="rect">
            <a:avLst/>
          </a:prstGeom>
        </p:spPr>
      </p:pic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206240" y="2852928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to turn it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206240" y="321868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937760" y="3218688"/>
            <a:ext cx="1349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+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217920" y="321868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+ 5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104888" y="321868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GRAPH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5486400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1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0" name="Rectangle 19">
            <a:hlinkClick r:id="rId5"/>
            <a:extLst>
              <a:ext uri="{FF2B5EF4-FFF2-40B4-BE49-F238E27FC236}">
                <a16:creationId xmlns:a16="http://schemas.microsoft.com/office/drawing/2014/main" id="{288A7A75-4BAF-4AF5-A9FF-E5B38364243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5"/>
            <a:extLst>
              <a:ext uri="{FF2B5EF4-FFF2-40B4-BE49-F238E27FC236}">
                <a16:creationId xmlns:a16="http://schemas.microsoft.com/office/drawing/2014/main" id="{CF32150B-06E8-4BC6-894D-EA819F56D5E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779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3"/>
    </mc:Choice>
    <mc:Fallback xmlns="">
      <p:transition spd="slow" advTm="11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05412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17520" y="1371600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206240" y="178308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206240" y="2130552"/>
            <a:ext cx="259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 +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784848" y="2130552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017520" y="2496312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206240" y="2852928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to turn it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206240" y="321868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937760" y="3218688"/>
            <a:ext cx="1349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+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217920" y="321868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+ 5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104888" y="321868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GRAPH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600" y="1280160"/>
            <a:ext cx="2542234" cy="5257800"/>
          </a:xfrm>
          <a:prstGeom prst="rect">
            <a:avLst/>
          </a:prstGeom>
        </p:spPr>
      </p:pic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017520" y="3657600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Y1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type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583680" y="3657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223760" y="3657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DRAW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303520" y="3657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5486400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1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4" name="Rectangle 23">
            <a:hlinkClick r:id="rId5"/>
            <a:extLst>
              <a:ext uri="{FF2B5EF4-FFF2-40B4-BE49-F238E27FC236}">
                <a16:creationId xmlns:a16="http://schemas.microsoft.com/office/drawing/2014/main" id="{CEDF7A35-6CAD-405D-BCA0-33FCD414317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5"/>
            <a:extLst>
              <a:ext uri="{FF2B5EF4-FFF2-40B4-BE49-F238E27FC236}">
                <a16:creationId xmlns:a16="http://schemas.microsoft.com/office/drawing/2014/main" id="{B8255CE6-71D8-422B-A17B-1744418F524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356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7"/>
    </mc:Choice>
    <mc:Fallback xmlns="">
      <p:transition spd="slow" advTm="10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14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17520" y="1371600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206240" y="178308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206240" y="2130552"/>
            <a:ext cx="259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 +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784848" y="2130552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017520" y="2496312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206240" y="2852928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to turn it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206240" y="321868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937760" y="3218688"/>
            <a:ext cx="1349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+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217920" y="321868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+ 5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104888" y="321868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GRAPH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017520" y="3657600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Y1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type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583680" y="3657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223760" y="3657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DRAW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303520" y="3657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017520" y="4224528"/>
            <a:ext cx="1349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4206240" y="422452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+ 7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7772400" y="4224528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TABLE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6400800" y="4224528"/>
            <a:ext cx="14768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 </a:t>
            </a:r>
            <a:r>
              <a:rPr lang="en-GB" sz="1800" dirty="0">
                <a:solidFill>
                  <a:srgbClr val="010066"/>
                </a:solidFill>
                <a:latin typeface="+mn-lt"/>
              </a:rPr>
              <a:t>(TABL)</a:t>
            </a:r>
            <a:endParaRPr lang="en-GB" sz="18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029200" y="4224528"/>
            <a:ext cx="1349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</a:t>
            </a:r>
            <a:r>
              <a:rPr lang="en-GB" sz="1800" dirty="0">
                <a:solidFill>
                  <a:srgbClr val="010066"/>
                </a:solidFill>
                <a:latin typeface="+mn-lt"/>
              </a:rPr>
              <a:t>(SEL)</a:t>
            </a:r>
            <a:endParaRPr lang="en-GB" sz="18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5486400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1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600" y="1280160"/>
            <a:ext cx="2542234" cy="5257800"/>
          </a:xfrm>
          <a:prstGeom prst="rect">
            <a:avLst/>
          </a:prstGeom>
        </p:spPr>
      </p:pic>
      <p:sp>
        <p:nvSpPr>
          <p:cNvPr id="28" name="Rectangle 27">
            <a:hlinkClick r:id="rId5"/>
            <a:extLst>
              <a:ext uri="{FF2B5EF4-FFF2-40B4-BE49-F238E27FC236}">
                <a16:creationId xmlns:a16="http://schemas.microsoft.com/office/drawing/2014/main" id="{017D6AB7-95B6-41BF-B969-5A87036717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5"/>
            <a:extLst>
              <a:ext uri="{FF2B5EF4-FFF2-40B4-BE49-F238E27FC236}">
                <a16:creationId xmlns:a16="http://schemas.microsoft.com/office/drawing/2014/main" id="{0F8209B1-26C3-4203-88EF-EF6DABF78F5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312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2"/>
    </mc:Choice>
    <mc:Fallback xmlns="">
      <p:transition spd="slow" advTm="11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3017520" y="914400"/>
            <a:ext cx="46065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Turn on your calculator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614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are going to sketch the graph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17520" y="1368087"/>
            <a:ext cx="274176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Click on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206240" y="178308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206240" y="2132939"/>
            <a:ext cx="259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SHIFT +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788385" y="2132939"/>
            <a:ext cx="1584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(SET UP)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017520" y="2492979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Scroll down to Derivative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206240" y="2853019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 to turn it 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206240" y="3217524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937760" y="3222203"/>
            <a:ext cx="1349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+ 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217920" y="3217524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+ 5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101792" y="3217524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GRAPH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017520" y="3657600"/>
            <a:ext cx="4613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In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Y1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type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583680" y="3657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223760" y="3657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DRAW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303520" y="3657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EXE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017520" y="4221171"/>
            <a:ext cx="1349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MENU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4206240" y="4221171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+ 7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7772400" y="4221171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TABLE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6400800" y="4224528"/>
            <a:ext cx="14768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F6 </a:t>
            </a:r>
            <a:r>
              <a:rPr lang="en-GB" sz="1800" dirty="0">
                <a:solidFill>
                  <a:srgbClr val="010066"/>
                </a:solidFill>
                <a:latin typeface="+mn-lt"/>
              </a:rPr>
              <a:t>(TABL)</a:t>
            </a:r>
            <a:endParaRPr lang="en-GB" sz="18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029200" y="4222859"/>
            <a:ext cx="1349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F1</a:t>
            </a:r>
            <a:r>
              <a:rPr lang="en-GB" sz="1800" dirty="0">
                <a:solidFill>
                  <a:srgbClr val="010066"/>
                </a:solidFill>
                <a:latin typeface="+mn-lt"/>
              </a:rPr>
              <a:t> (SEL)</a:t>
            </a:r>
            <a:endParaRPr lang="en-GB" sz="1800" i="1" dirty="0">
              <a:solidFill>
                <a:srgbClr val="010066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600" y="1280160"/>
            <a:ext cx="2542234" cy="5257800"/>
          </a:xfrm>
          <a:prstGeom prst="rect">
            <a:avLst/>
          </a:prstGeom>
        </p:spPr>
      </p:pic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3017520" y="4731007"/>
            <a:ext cx="60436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Compare the values for the function and the derivative of the function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017520" y="5550331"/>
            <a:ext cx="60996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Make a conjecture about the derivative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5486400" y="1371600"/>
            <a:ext cx="134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1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31" name="Rectangle 30">
            <a:hlinkClick r:id="rId5"/>
            <a:extLst>
              <a:ext uri="{FF2B5EF4-FFF2-40B4-BE49-F238E27FC236}">
                <a16:creationId xmlns:a16="http://schemas.microsoft.com/office/drawing/2014/main" id="{1FF61AF3-1B92-4208-97F2-EE6778D63CE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5"/>
            <a:extLst>
              <a:ext uri="{FF2B5EF4-FFF2-40B4-BE49-F238E27FC236}">
                <a16:creationId xmlns:a16="http://schemas.microsoft.com/office/drawing/2014/main" id="{A481A4F1-FAC2-4BD8-ABB0-BB42047DC68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793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1"/>
    </mc:Choice>
    <mc:Fallback xmlns="">
      <p:transition spd="slow" advTm="10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6|0.5|0.5|0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4|0.3|0.4|0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3|0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3|0.2|0.2|0.1|0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1|0.3|0.1|0.2|0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3|0.1|0.4|0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6|0.2|0.3|0.2|0.4|0.2|0.4|0.3|0.4|0.2|0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2|0.4|0.2|0.3|0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5|0.3|0.2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2|0.3|0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1|0.3|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|0.1|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1|0.3|0.1|0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2|0.3|0.1|0.2|0.3|0.2|0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2986</TotalTime>
  <Words>1390</Words>
  <Application>Microsoft Office PowerPoint</Application>
  <PresentationFormat>On-screen Show (4:3)</PresentationFormat>
  <Paragraphs>300</Paragraphs>
  <Slides>22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Calibri</vt:lpstr>
      <vt:lpstr>Cambria Math</vt:lpstr>
      <vt:lpstr>Comic Sans MS</vt:lpstr>
      <vt:lpstr>Times New Roman</vt:lpstr>
      <vt:lpstr>Wingdings</vt:lpstr>
      <vt:lpstr>Wingdings 2</vt:lpstr>
      <vt:lpstr>Theme1</vt:lpstr>
      <vt:lpstr>Equation</vt:lpstr>
      <vt:lpstr>The derivative of ex and the derivative of ln 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ex</vt:lpstr>
      <vt:lpstr>The derivative of ln x</vt:lpstr>
      <vt:lpstr>Functions of the form ex</vt:lpstr>
      <vt:lpstr>Functions of the form ex</vt:lpstr>
      <vt:lpstr>Functions of the form ex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derivative of ex</dc:title>
  <dc:creator>Mathssupport</dc:creator>
  <cp:lastModifiedBy>Orlando Hurtado</cp:lastModifiedBy>
  <cp:revision>59</cp:revision>
  <dcterms:created xsi:type="dcterms:W3CDTF">2012-12-09T06:15:34Z</dcterms:created>
  <dcterms:modified xsi:type="dcterms:W3CDTF">2020-07-09T08:27:02Z</dcterms:modified>
</cp:coreProperties>
</file>