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269" r:id="rId3"/>
    <p:sldId id="267" r:id="rId4"/>
    <p:sldId id="259" r:id="rId5"/>
    <p:sldId id="258" r:id="rId6"/>
    <p:sldId id="268" r:id="rId7"/>
    <p:sldId id="271" r:id="rId8"/>
    <p:sldId id="272" r:id="rId9"/>
    <p:sldId id="273" r:id="rId10"/>
    <p:sldId id="274" r:id="rId11"/>
    <p:sldId id="275" r:id="rId12"/>
    <p:sldId id="270" r:id="rId13"/>
    <p:sldId id="276" r:id="rId14"/>
    <p:sldId id="277" r:id="rId15"/>
    <p:sldId id="278" r:id="rId16"/>
    <p:sldId id="315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10066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4300C-1D14-445A-9D9D-39C2A4EAA819}" type="datetimeFigureOut">
              <a:rPr lang="en-GB" smtClean="0"/>
              <a:pPr/>
              <a:t>14/07/2020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5B982-10B9-466B-9B7C-7ADCCCDB1F6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133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14 July 2020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6" name="Picture 15" descr="A close up of a cage&#10;&#10;Description automatically generated">
            <a:extLst>
              <a:ext uri="{FF2B5EF4-FFF2-40B4-BE49-F238E27FC236}">
                <a16:creationId xmlns:a16="http://schemas.microsoft.com/office/drawing/2014/main" id="{CE47F97C-10C9-4C93-BB28-AD751698182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4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A close up of a cage&#10;&#10;Description automatically generated">
            <a:extLst>
              <a:ext uri="{FF2B5EF4-FFF2-40B4-BE49-F238E27FC236}">
                <a16:creationId xmlns:a16="http://schemas.microsoft.com/office/drawing/2014/main" id="{C36197E2-9650-4123-B994-543FB7AB56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123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A close up of a cage&#10;&#10;Description automatically generated">
            <a:extLst>
              <a:ext uri="{FF2B5EF4-FFF2-40B4-BE49-F238E27FC236}">
                <a16:creationId xmlns:a16="http://schemas.microsoft.com/office/drawing/2014/main" id="{803D38A4-673C-4665-B953-BB3E60FBE8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9412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1410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195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sp>
        <p:nvSpPr>
          <p:cNvPr id="7" name="6 Rectángulo"/>
          <p:cNvSpPr/>
          <p:nvPr/>
        </p:nvSpPr>
        <p:spPr>
          <a:xfrm>
            <a:off x="62932" y="1449305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0" name="9 Rectángulo"/>
          <p:cNvSpPr/>
          <p:nvPr/>
        </p:nvSpPr>
        <p:spPr>
          <a:xfrm>
            <a:off x="62932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1" name="10 Rectángulo"/>
          <p:cNvSpPr/>
          <p:nvPr/>
        </p:nvSpPr>
        <p:spPr>
          <a:xfrm>
            <a:off x="62932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3" name="Picture 2" descr="A close up of a cage&#10;&#10;Description automatically generated">
            <a:extLst>
              <a:ext uri="{FF2B5EF4-FFF2-40B4-BE49-F238E27FC236}">
                <a16:creationId xmlns:a16="http://schemas.microsoft.com/office/drawing/2014/main" id="{0D075517-0C4E-4FFA-B9AE-AB862B5E4A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563C2F7D-6F78-4ED2-AFF9-6232EE6E4FB4}"/>
              </a:ext>
            </a:extLst>
          </p:cNvPr>
          <p:cNvSpPr txBox="1"/>
          <p:nvPr userDrawn="1"/>
        </p:nvSpPr>
        <p:spPr>
          <a:xfrm>
            <a:off x="5582392" y="406926"/>
            <a:ext cx="2729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12 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17706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1" name="Picture 10" descr="A close up of a cage&#10;&#10;Description automatically generated">
            <a:extLst>
              <a:ext uri="{FF2B5EF4-FFF2-40B4-BE49-F238E27FC236}">
                <a16:creationId xmlns:a16="http://schemas.microsoft.com/office/drawing/2014/main" id="{D9D9DCD2-1708-4978-9377-DA1E503A7D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517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EC322A01-BE47-4CEF-A2FC-CB2A023A6C4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7231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D609D97B-E965-45DC-8504-207FF0F320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59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810A1D00-5ECA-450E-BC14-0A43F3E80A7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602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 descr="A close up of a cage&#10;&#10;Description automatically generated">
            <a:extLst>
              <a:ext uri="{FF2B5EF4-FFF2-40B4-BE49-F238E27FC236}">
                <a16:creationId xmlns:a16="http://schemas.microsoft.com/office/drawing/2014/main" id="{3329B907-10F5-4430-951B-461AE794B8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995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 descr="A close up of a cage&#10;&#10;Description automatically generated">
            <a:extLst>
              <a:ext uri="{FF2B5EF4-FFF2-40B4-BE49-F238E27FC236}">
                <a16:creationId xmlns:a16="http://schemas.microsoft.com/office/drawing/2014/main" id="{B8B8C3D0-C6EA-4B68-B3B7-9ACF6AED6EC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157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16EB788-CC81-4CA7-AFE8-5EEE5860BEA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371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9DBC0C9D-9206-4137-9C64-0B8D99A7BC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243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7/14/2020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8D912CD3-7062-4C51-9D45-43C5A3BDB283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775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61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7" Type="http://schemas.openxmlformats.org/officeDocument/2006/relationships/hyperlink" Target="http://www.mathssupport.org/" TargetMode="External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0.png"/><Relationship Id="rId5" Type="http://schemas.openxmlformats.org/officeDocument/2006/relationships/image" Target="../media/image17.png"/><Relationship Id="rId4" Type="http://schemas.openxmlformats.org/officeDocument/2006/relationships/image" Target="../media/image5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9E88E9C3-09E9-41E3-B4DD-F2FFB22B6D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LO: To understand and use the Poisson distribution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4363FC0-A2DE-44DF-9D25-5A2B2EAD99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Poisson distribution, mean and variance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D3D33-1B16-42A3-83A3-8D92487AC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A47A8-3C59-47E5-92B6-16242676013A}" type="datetime3">
              <a:rPr lang="en-US" smtClean="0"/>
              <a:t>14 July 2020</a:t>
            </a:fld>
            <a:endParaRPr lang="en-US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2E2619DC-655C-48BA-8AF9-3083BC504574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DBD25A18-280C-478F-B615-61FBD0999C9C}"/>
              </a:ext>
            </a:extLst>
          </p:cNvPr>
          <p:cNvSpPr/>
          <p:nvPr/>
        </p:nvSpPr>
        <p:spPr>
          <a:xfrm>
            <a:off x="804204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373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8" name="Rectangle 6"/>
          <p:cNvSpPr>
            <a:spLocks noChangeArrowheads="1"/>
          </p:cNvSpPr>
          <p:nvPr/>
        </p:nvSpPr>
        <p:spPr bwMode="auto">
          <a:xfrm>
            <a:off x="529430" y="1223442"/>
            <a:ext cx="83597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36600" indent="-736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3175"/>
            <a:r>
              <a:rPr lang="en-US" altLang="en-US" sz="2400" dirty="0">
                <a:latin typeface="Comic Sans MS" panose="030F0702030302020204" pitchFamily="66" charset="0"/>
              </a:rPr>
              <a:t>The random variable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latin typeface="Comic Sans MS" panose="030F0702030302020204" pitchFamily="66" charset="0"/>
              </a:rPr>
              <a:t> follows a Poisson distribution such that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~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en-US" altLang="en-US" sz="2400" dirty="0">
                <a:cs typeface="Arial" panose="020B0604020202020204" pitchFamily="34" charset="0"/>
              </a:rPr>
              <a:t>(2).</a:t>
            </a:r>
            <a:r>
              <a:rPr lang="en-US" altLang="en-US" sz="2400" dirty="0"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563399" y="2112521"/>
            <a:ext cx="83597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36600" indent="-736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3175"/>
            <a:r>
              <a:rPr lang="en-US" altLang="en-US" sz="2400" dirty="0">
                <a:latin typeface="Comic Sans MS" panose="030F0702030302020204" pitchFamily="66" charset="0"/>
              </a:rPr>
              <a:t>Calculate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cs typeface="Arial" panose="020B0604020202020204" pitchFamily="34" charset="0"/>
              </a:rPr>
              <a:t>(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= x</a:t>
            </a:r>
            <a:r>
              <a:rPr lang="en-US" altLang="en-US" sz="2400" dirty="0">
                <a:cs typeface="Arial" panose="020B0604020202020204" pitchFamily="34" charset="0"/>
              </a:rPr>
              <a:t>) for x = 0, 1, 2, 3, 4, 5</a:t>
            </a:r>
            <a:r>
              <a:rPr lang="en-US" altLang="en-US" sz="2400" dirty="0">
                <a:latin typeface="Comic Sans MS" panose="030F0702030302020204" pitchFamily="66" charset="0"/>
              </a:rPr>
              <a:t> and draw a bar graph to illustrate the distribution.</a:t>
            </a: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171263" y="197620"/>
            <a:ext cx="8569325" cy="52322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marL="736600" indent="-736600">
              <a:defRPr>
                <a:latin typeface="Comic Sans MS" panose="030F0702030302020204" pitchFamily="66" charset="0"/>
              </a:defRPr>
            </a:lvl1pPr>
            <a:lvl2pPr marL="977900">
              <a:defRPr>
                <a:latin typeface="Arial" panose="020B0604020202020204" pitchFamily="34" charset="0"/>
              </a:defRPr>
            </a:lvl2pPr>
            <a:lvl3pPr marL="1092200"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r>
              <a:rPr lang="en-GB" altLang="en-US" sz="2800" dirty="0"/>
              <a:t>Poisson distribution.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F23C71D0-4A50-436C-A633-AA5C41C86369}"/>
                  </a:ext>
                </a:extLst>
              </p:cNvPr>
              <p:cNvSpPr/>
              <p:nvPr/>
            </p:nvSpPr>
            <p:spPr>
              <a:xfrm>
                <a:off x="2412179" y="2858844"/>
                <a:ext cx="2145587" cy="6683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(</a:t>
                </a:r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X=x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sup>
                        </m:sSup>
                      </m:num>
                      <m:den>
                        <m:r>
                          <a:rPr lang="en-US" alt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  <m:r>
                          <a:rPr lang="en-US" alt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en-US" altLang="en-US" sz="2400" dirty="0">
                    <a:cs typeface="Arial" panose="020B0604020202020204" pitchFamily="34" charset="0"/>
                  </a:rPr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F23C71D0-4A50-436C-A633-AA5C41C8636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2179" y="2858844"/>
                <a:ext cx="2145587" cy="668388"/>
              </a:xfrm>
              <a:prstGeom prst="rect">
                <a:avLst/>
              </a:prstGeom>
              <a:blipFill>
                <a:blip r:embed="rId2"/>
                <a:stretch>
                  <a:fillRect l="-4545" b="-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D0EC8FDF-8B1C-4072-A42D-DF1792840BF5}"/>
              </a:ext>
            </a:extLst>
          </p:cNvPr>
          <p:cNvSpPr/>
          <p:nvPr/>
        </p:nvSpPr>
        <p:spPr>
          <a:xfrm>
            <a:off x="776791" y="3053710"/>
            <a:ext cx="13179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X~Po</a:t>
            </a:r>
            <a:r>
              <a:rPr lang="en-US" altLang="en-US" sz="2400" dirty="0">
                <a:cs typeface="Arial" panose="020B0604020202020204" pitchFamily="34" charset="0"/>
              </a:rPr>
              <a:t>(2).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8AED3F6-7DC2-4273-8FFD-D2F5CBDDDA0B}"/>
                  </a:ext>
                </a:extLst>
              </p:cNvPr>
              <p:cNvSpPr/>
              <p:nvPr/>
            </p:nvSpPr>
            <p:spPr>
              <a:xfrm>
                <a:off x="2227099" y="3484942"/>
                <a:ext cx="2156809" cy="6682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(</a:t>
                </a:r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X=4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4</m:t>
                            </m:r>
                          </m:sup>
                        </m:sSup>
                      </m:num>
                      <m:den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  <m:r>
                          <a:rPr lang="en-US" alt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en-US" altLang="en-US" sz="2400" dirty="0">
                    <a:cs typeface="Arial" panose="020B0604020202020204" pitchFamily="34" charset="0"/>
                  </a:rPr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8AED3F6-7DC2-4273-8FFD-D2F5CBDDDA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7099" y="3484942"/>
                <a:ext cx="2156809" cy="668260"/>
              </a:xfrm>
              <a:prstGeom prst="rect">
                <a:avLst/>
              </a:prstGeom>
              <a:blipFill>
                <a:blip r:embed="rId3"/>
                <a:stretch>
                  <a:fillRect l="-4237" b="-82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726B383D-E90D-49EF-B519-EF56F9827ABC}"/>
                  </a:ext>
                </a:extLst>
              </p:cNvPr>
              <p:cNvSpPr/>
              <p:nvPr/>
            </p:nvSpPr>
            <p:spPr>
              <a:xfrm>
                <a:off x="2255376" y="4094304"/>
                <a:ext cx="259558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(</a:t>
                </a:r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X=4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) = </a:t>
                </a:r>
                <a14:m>
                  <m:oMath xmlns:m="http://schemas.openxmlformats.org/officeDocument/2006/math">
                    <m:r>
                      <a:rPr lang="en-US" altLang="en-US" sz="24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  <m:r>
                      <a:rPr lang="en-US" alt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.09022</m:t>
                    </m:r>
                  </m:oMath>
                </a14:m>
                <a:r>
                  <a:rPr lang="en-US" altLang="en-US" sz="2400" dirty="0">
                    <a:cs typeface="Arial" panose="020B0604020202020204" pitchFamily="34" charset="0"/>
                  </a:rPr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726B383D-E90D-49EF-B519-EF56F9827A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5376" y="4094304"/>
                <a:ext cx="2595582" cy="461665"/>
              </a:xfrm>
              <a:prstGeom prst="rect">
                <a:avLst/>
              </a:prstGeom>
              <a:blipFill>
                <a:blip r:embed="rId4"/>
                <a:stretch>
                  <a:fillRect l="-3756"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5D7B43B8-A045-4F2C-A2B7-1C9B0EA727BD}"/>
              </a:ext>
            </a:extLst>
          </p:cNvPr>
          <p:cNvSpPr/>
          <p:nvPr/>
        </p:nvSpPr>
        <p:spPr>
          <a:xfrm>
            <a:off x="930977" y="3710128"/>
            <a:ext cx="10294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latin typeface="Comic Sans MS" panose="030F0702030302020204" pitchFamily="66" charset="0"/>
              </a:rPr>
              <a:t>If x = 4</a:t>
            </a:r>
            <a:endParaRPr lang="en-GB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44257E4E-E6C0-4E29-AAD5-9D6320C1B6D2}"/>
              </a:ext>
            </a:extLst>
          </p:cNvPr>
          <p:cNvGraphicFramePr>
            <a:graphicFrameLocks noGrp="1"/>
          </p:cNvGraphicFramePr>
          <p:nvPr/>
        </p:nvGraphicFramePr>
        <p:xfrm>
          <a:off x="5490714" y="3049893"/>
          <a:ext cx="2670647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2030">
                  <a:extLst>
                    <a:ext uri="{9D8B030D-6E8A-4147-A177-3AD203B41FA5}">
                      <a16:colId xmlns:a16="http://schemas.microsoft.com/office/drawing/2014/main" val="1452288201"/>
                    </a:ext>
                  </a:extLst>
                </a:gridCol>
                <a:gridCol w="1328617">
                  <a:extLst>
                    <a:ext uri="{9D8B030D-6E8A-4147-A177-3AD203B41FA5}">
                      <a16:colId xmlns:a16="http://schemas.microsoft.com/office/drawing/2014/main" val="27435684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3072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21617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8840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85352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5609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5056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2118592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4C72F038-F7FC-4F4B-9DEF-E5F63E3D2FBC}"/>
              </a:ext>
            </a:extLst>
          </p:cNvPr>
          <p:cNvSpPr/>
          <p:nvPr/>
        </p:nvSpPr>
        <p:spPr>
          <a:xfrm>
            <a:off x="6033219" y="3053710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CA3EF6A-CEE1-4056-AAD1-AE65D844DDEE}"/>
              </a:ext>
            </a:extLst>
          </p:cNvPr>
          <p:cNvSpPr/>
          <p:nvPr/>
        </p:nvSpPr>
        <p:spPr>
          <a:xfrm>
            <a:off x="6901454" y="3044780"/>
            <a:ext cx="1032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Arial" panose="020B0604020202020204" pitchFamily="34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= x</a:t>
            </a:r>
            <a:r>
              <a:rPr lang="en-US" altLang="en-US" dirty="0">
                <a:cs typeface="Arial" panose="020B0604020202020204" pitchFamily="34" charset="0"/>
              </a:rPr>
              <a:t>) </a:t>
            </a:r>
            <a:endParaRPr lang="en-GB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73931F6-4769-4ECF-9684-14710B036166}"/>
              </a:ext>
            </a:extLst>
          </p:cNvPr>
          <p:cNvSpPr/>
          <p:nvPr/>
        </p:nvSpPr>
        <p:spPr>
          <a:xfrm>
            <a:off x="6039807" y="371012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45192D7-89EE-43B4-AE49-DFE90DF758D8}"/>
              </a:ext>
            </a:extLst>
          </p:cNvPr>
          <p:cNvSpPr/>
          <p:nvPr/>
        </p:nvSpPr>
        <p:spPr>
          <a:xfrm>
            <a:off x="6039807" y="409430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24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E71E0AC-3DE1-490D-8B53-E3C5834E439C}"/>
              </a:ext>
            </a:extLst>
          </p:cNvPr>
          <p:cNvSpPr/>
          <p:nvPr/>
        </p:nvSpPr>
        <p:spPr>
          <a:xfrm>
            <a:off x="6039807" y="442962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GB" sz="24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2498227-D7B8-4F00-AAB7-79516DBF071D}"/>
              </a:ext>
            </a:extLst>
          </p:cNvPr>
          <p:cNvSpPr/>
          <p:nvPr/>
        </p:nvSpPr>
        <p:spPr>
          <a:xfrm>
            <a:off x="6033219" y="4795579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GB" sz="24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9074CAC-2182-4C8B-9EB5-242A7AD0D71F}"/>
              </a:ext>
            </a:extLst>
          </p:cNvPr>
          <p:cNvSpPr/>
          <p:nvPr/>
        </p:nvSpPr>
        <p:spPr>
          <a:xfrm>
            <a:off x="6039807" y="3359491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GB" sz="24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4B257B7-B68E-4C38-9B80-524C8B3B2529}"/>
              </a:ext>
            </a:extLst>
          </p:cNvPr>
          <p:cNvSpPr/>
          <p:nvPr/>
        </p:nvSpPr>
        <p:spPr>
          <a:xfrm>
            <a:off x="6823777" y="3359491"/>
            <a:ext cx="10310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0.1353</a:t>
            </a:r>
            <a:endParaRPr lang="en-GB" sz="2400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929BBE6-C90D-4819-9F4B-C8882EF931F1}"/>
              </a:ext>
            </a:extLst>
          </p:cNvPr>
          <p:cNvSpPr/>
          <p:nvPr/>
        </p:nvSpPr>
        <p:spPr>
          <a:xfrm>
            <a:off x="6817563" y="3731610"/>
            <a:ext cx="10310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0.2707</a:t>
            </a:r>
            <a:endParaRPr lang="en-GB" sz="2400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245655B-48E0-40AE-A039-AE95C9EF2780}"/>
              </a:ext>
            </a:extLst>
          </p:cNvPr>
          <p:cNvSpPr/>
          <p:nvPr/>
        </p:nvSpPr>
        <p:spPr>
          <a:xfrm>
            <a:off x="6817563" y="4103729"/>
            <a:ext cx="10310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0.2707</a:t>
            </a:r>
            <a:endParaRPr lang="en-GB" sz="24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602C2AE-D45D-462A-BB18-E76871181502}"/>
              </a:ext>
            </a:extLst>
          </p:cNvPr>
          <p:cNvSpPr/>
          <p:nvPr/>
        </p:nvSpPr>
        <p:spPr>
          <a:xfrm>
            <a:off x="6821890" y="4502632"/>
            <a:ext cx="10310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0.1804</a:t>
            </a:r>
            <a:endParaRPr lang="en-GB" sz="2400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2C4DFCB-F655-4D00-90AB-034F8C4EDC8C}"/>
              </a:ext>
            </a:extLst>
          </p:cNvPr>
          <p:cNvSpPr/>
          <p:nvPr/>
        </p:nvSpPr>
        <p:spPr>
          <a:xfrm>
            <a:off x="6826217" y="4891289"/>
            <a:ext cx="11849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0.09022</a:t>
            </a:r>
            <a:endParaRPr lang="en-GB" sz="2400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DD8063E-0A63-4C1B-81A4-AC9916419E7B}"/>
              </a:ext>
            </a:extLst>
          </p:cNvPr>
          <p:cNvSpPr/>
          <p:nvPr/>
        </p:nvSpPr>
        <p:spPr>
          <a:xfrm>
            <a:off x="560387" y="793860"/>
            <a:ext cx="21339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/>
              <a:t>EXAMPLE 1:</a:t>
            </a:r>
          </a:p>
        </p:txBody>
      </p:sp>
      <p:sp>
        <p:nvSpPr>
          <p:cNvPr id="34" name="Rectangle 33">
            <a:hlinkClick r:id="rId5"/>
            <a:extLst>
              <a:ext uri="{FF2B5EF4-FFF2-40B4-BE49-F238E27FC236}">
                <a16:creationId xmlns:a16="http://schemas.microsoft.com/office/drawing/2014/main" id="{EADCC7A7-16A7-4660-9F1B-4B3E9BA67C1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hlinkClick r:id="rId5"/>
            <a:extLst>
              <a:ext uri="{FF2B5EF4-FFF2-40B4-BE49-F238E27FC236}">
                <a16:creationId xmlns:a16="http://schemas.microsoft.com/office/drawing/2014/main" id="{8E16AA7A-39D2-45C7-A83D-867F6230E4FC}"/>
              </a:ext>
            </a:extLst>
          </p:cNvPr>
          <p:cNvSpPr/>
          <p:nvPr/>
        </p:nvSpPr>
        <p:spPr>
          <a:xfrm>
            <a:off x="804204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833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26" grpId="0"/>
      <p:bldP spid="33" grpId="0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8" name="Rectangle 6"/>
          <p:cNvSpPr>
            <a:spLocks noChangeArrowheads="1"/>
          </p:cNvSpPr>
          <p:nvPr/>
        </p:nvSpPr>
        <p:spPr bwMode="auto">
          <a:xfrm>
            <a:off x="529430" y="1223442"/>
            <a:ext cx="83597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36600" indent="-736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3175"/>
            <a:r>
              <a:rPr lang="en-US" altLang="en-US" sz="2400" dirty="0">
                <a:latin typeface="Comic Sans MS" panose="030F0702030302020204" pitchFamily="66" charset="0"/>
              </a:rPr>
              <a:t>The random variable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latin typeface="Comic Sans MS" panose="030F0702030302020204" pitchFamily="66" charset="0"/>
              </a:rPr>
              <a:t> follows a Poisson distribution such that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~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en-US" altLang="en-US" sz="2400" dirty="0">
                <a:cs typeface="Arial" panose="020B0604020202020204" pitchFamily="34" charset="0"/>
              </a:rPr>
              <a:t>(2).</a:t>
            </a:r>
            <a:r>
              <a:rPr lang="en-US" altLang="en-US" sz="2400" dirty="0"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563399" y="2112521"/>
            <a:ext cx="83597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36600" indent="-736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3175"/>
            <a:r>
              <a:rPr lang="en-US" altLang="en-US" sz="2400" dirty="0">
                <a:latin typeface="Comic Sans MS" panose="030F0702030302020204" pitchFamily="66" charset="0"/>
              </a:rPr>
              <a:t>Calculate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cs typeface="Arial" panose="020B0604020202020204" pitchFamily="34" charset="0"/>
              </a:rPr>
              <a:t>(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= x</a:t>
            </a:r>
            <a:r>
              <a:rPr lang="en-US" altLang="en-US" sz="2400" dirty="0">
                <a:cs typeface="Arial" panose="020B0604020202020204" pitchFamily="34" charset="0"/>
              </a:rPr>
              <a:t>) for x = 0, 1, 2, 3, 4, 5</a:t>
            </a:r>
            <a:r>
              <a:rPr lang="en-US" altLang="en-US" sz="2400" dirty="0">
                <a:latin typeface="Comic Sans MS" panose="030F0702030302020204" pitchFamily="66" charset="0"/>
              </a:rPr>
              <a:t> and draw a bar graph to illustrate the distribution.</a:t>
            </a: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171263" y="197620"/>
            <a:ext cx="8569325" cy="52322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marL="736600" indent="-736600">
              <a:defRPr>
                <a:latin typeface="Comic Sans MS" panose="030F0702030302020204" pitchFamily="66" charset="0"/>
              </a:defRPr>
            </a:lvl1pPr>
            <a:lvl2pPr marL="977900">
              <a:defRPr>
                <a:latin typeface="Arial" panose="020B0604020202020204" pitchFamily="34" charset="0"/>
              </a:defRPr>
            </a:lvl2pPr>
            <a:lvl3pPr marL="1092200"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r>
              <a:rPr lang="en-GB" altLang="en-US" sz="2800" dirty="0"/>
              <a:t>Poisson distribution.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F23C71D0-4A50-436C-A633-AA5C41C86369}"/>
                  </a:ext>
                </a:extLst>
              </p:cNvPr>
              <p:cNvSpPr/>
              <p:nvPr/>
            </p:nvSpPr>
            <p:spPr>
              <a:xfrm>
                <a:off x="2412179" y="2858844"/>
                <a:ext cx="2145587" cy="6683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(</a:t>
                </a:r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X=x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sup>
                        </m:sSup>
                      </m:num>
                      <m:den>
                        <m:r>
                          <a:rPr lang="en-US" alt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  <m:r>
                          <a:rPr lang="en-US" alt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en-US" altLang="en-US" sz="2400" dirty="0">
                    <a:cs typeface="Arial" panose="020B0604020202020204" pitchFamily="34" charset="0"/>
                  </a:rPr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F23C71D0-4A50-436C-A633-AA5C41C8636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2179" y="2858844"/>
                <a:ext cx="2145587" cy="668388"/>
              </a:xfrm>
              <a:prstGeom prst="rect">
                <a:avLst/>
              </a:prstGeom>
              <a:blipFill>
                <a:blip r:embed="rId2"/>
                <a:stretch>
                  <a:fillRect l="-4545" b="-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D0EC8FDF-8B1C-4072-A42D-DF1792840BF5}"/>
              </a:ext>
            </a:extLst>
          </p:cNvPr>
          <p:cNvSpPr/>
          <p:nvPr/>
        </p:nvSpPr>
        <p:spPr>
          <a:xfrm>
            <a:off x="776791" y="3053710"/>
            <a:ext cx="13179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X~Po</a:t>
            </a:r>
            <a:r>
              <a:rPr lang="en-US" altLang="en-US" sz="2400" dirty="0">
                <a:cs typeface="Arial" panose="020B0604020202020204" pitchFamily="34" charset="0"/>
              </a:rPr>
              <a:t>(2).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8AED3F6-7DC2-4273-8FFD-D2F5CBDDDA0B}"/>
                  </a:ext>
                </a:extLst>
              </p:cNvPr>
              <p:cNvSpPr/>
              <p:nvPr/>
            </p:nvSpPr>
            <p:spPr>
              <a:xfrm>
                <a:off x="2227099" y="3484942"/>
                <a:ext cx="2156809" cy="6682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(</a:t>
                </a:r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X=5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5</m:t>
                            </m:r>
                          </m:sup>
                        </m:sSup>
                      </m:num>
                      <m:den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  <m:r>
                          <a:rPr lang="en-US" alt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en-US" altLang="en-US" sz="2400" dirty="0">
                    <a:cs typeface="Arial" panose="020B0604020202020204" pitchFamily="34" charset="0"/>
                  </a:rPr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8AED3F6-7DC2-4273-8FFD-D2F5CBDDDA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7099" y="3484942"/>
                <a:ext cx="2156809" cy="668260"/>
              </a:xfrm>
              <a:prstGeom prst="rect">
                <a:avLst/>
              </a:prstGeom>
              <a:blipFill>
                <a:blip r:embed="rId3"/>
                <a:stretch>
                  <a:fillRect l="-4237" b="-9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726B383D-E90D-49EF-B519-EF56F9827ABC}"/>
                  </a:ext>
                </a:extLst>
              </p:cNvPr>
              <p:cNvSpPr/>
              <p:nvPr/>
            </p:nvSpPr>
            <p:spPr>
              <a:xfrm>
                <a:off x="2255376" y="4094304"/>
                <a:ext cx="259558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(</a:t>
                </a:r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X=5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) = </a:t>
                </a:r>
                <a14:m>
                  <m:oMath xmlns:m="http://schemas.openxmlformats.org/officeDocument/2006/math">
                    <m:r>
                      <a:rPr lang="en-US" altLang="en-US" sz="24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  <m:r>
                      <a:rPr lang="en-US" alt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.03609</m:t>
                    </m:r>
                  </m:oMath>
                </a14:m>
                <a:r>
                  <a:rPr lang="en-US" altLang="en-US" sz="2400" dirty="0">
                    <a:cs typeface="Arial" panose="020B0604020202020204" pitchFamily="34" charset="0"/>
                  </a:rPr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726B383D-E90D-49EF-B519-EF56F9827A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5376" y="4094304"/>
                <a:ext cx="2595582" cy="461665"/>
              </a:xfrm>
              <a:prstGeom prst="rect">
                <a:avLst/>
              </a:prstGeom>
              <a:blipFill>
                <a:blip r:embed="rId4"/>
                <a:stretch>
                  <a:fillRect l="-3756"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5D7B43B8-A045-4F2C-A2B7-1C9B0EA727BD}"/>
              </a:ext>
            </a:extLst>
          </p:cNvPr>
          <p:cNvSpPr/>
          <p:nvPr/>
        </p:nvSpPr>
        <p:spPr>
          <a:xfrm>
            <a:off x="930977" y="3710128"/>
            <a:ext cx="10294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latin typeface="Comic Sans MS" panose="030F0702030302020204" pitchFamily="66" charset="0"/>
              </a:rPr>
              <a:t>If x = 5</a:t>
            </a:r>
            <a:endParaRPr lang="en-GB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44257E4E-E6C0-4E29-AAD5-9D6320C1B6D2}"/>
              </a:ext>
            </a:extLst>
          </p:cNvPr>
          <p:cNvGraphicFramePr>
            <a:graphicFrameLocks noGrp="1"/>
          </p:cNvGraphicFramePr>
          <p:nvPr/>
        </p:nvGraphicFramePr>
        <p:xfrm>
          <a:off x="5490714" y="3049893"/>
          <a:ext cx="2670647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2030">
                  <a:extLst>
                    <a:ext uri="{9D8B030D-6E8A-4147-A177-3AD203B41FA5}">
                      <a16:colId xmlns:a16="http://schemas.microsoft.com/office/drawing/2014/main" val="1452288201"/>
                    </a:ext>
                  </a:extLst>
                </a:gridCol>
                <a:gridCol w="1328617">
                  <a:extLst>
                    <a:ext uri="{9D8B030D-6E8A-4147-A177-3AD203B41FA5}">
                      <a16:colId xmlns:a16="http://schemas.microsoft.com/office/drawing/2014/main" val="27435684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3072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21617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8840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85352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5609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5056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2118592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4C72F038-F7FC-4F4B-9DEF-E5F63E3D2FBC}"/>
              </a:ext>
            </a:extLst>
          </p:cNvPr>
          <p:cNvSpPr/>
          <p:nvPr/>
        </p:nvSpPr>
        <p:spPr>
          <a:xfrm>
            <a:off x="6033219" y="3053710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CA3EF6A-CEE1-4056-AAD1-AE65D844DDEE}"/>
              </a:ext>
            </a:extLst>
          </p:cNvPr>
          <p:cNvSpPr/>
          <p:nvPr/>
        </p:nvSpPr>
        <p:spPr>
          <a:xfrm>
            <a:off x="6901454" y="3044780"/>
            <a:ext cx="1032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Arial" panose="020B0604020202020204" pitchFamily="34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= x</a:t>
            </a:r>
            <a:r>
              <a:rPr lang="en-US" altLang="en-US" dirty="0">
                <a:cs typeface="Arial" panose="020B0604020202020204" pitchFamily="34" charset="0"/>
              </a:rPr>
              <a:t>) </a:t>
            </a:r>
            <a:endParaRPr lang="en-GB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73931F6-4769-4ECF-9684-14710B036166}"/>
              </a:ext>
            </a:extLst>
          </p:cNvPr>
          <p:cNvSpPr/>
          <p:nvPr/>
        </p:nvSpPr>
        <p:spPr>
          <a:xfrm>
            <a:off x="6039807" y="371012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45192D7-89EE-43B4-AE49-DFE90DF758D8}"/>
              </a:ext>
            </a:extLst>
          </p:cNvPr>
          <p:cNvSpPr/>
          <p:nvPr/>
        </p:nvSpPr>
        <p:spPr>
          <a:xfrm>
            <a:off x="6039807" y="409430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24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E71E0AC-3DE1-490D-8B53-E3C5834E439C}"/>
              </a:ext>
            </a:extLst>
          </p:cNvPr>
          <p:cNvSpPr/>
          <p:nvPr/>
        </p:nvSpPr>
        <p:spPr>
          <a:xfrm>
            <a:off x="6039807" y="442962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GB" sz="24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2498227-D7B8-4F00-AAB7-79516DBF071D}"/>
              </a:ext>
            </a:extLst>
          </p:cNvPr>
          <p:cNvSpPr/>
          <p:nvPr/>
        </p:nvSpPr>
        <p:spPr>
          <a:xfrm>
            <a:off x="6033219" y="4795579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GB" sz="2400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C85BB86-8A9D-464D-A06A-EAAAA6339549}"/>
              </a:ext>
            </a:extLst>
          </p:cNvPr>
          <p:cNvSpPr/>
          <p:nvPr/>
        </p:nvSpPr>
        <p:spPr>
          <a:xfrm>
            <a:off x="6041410" y="5192207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GB" sz="24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9074CAC-2182-4C8B-9EB5-242A7AD0D71F}"/>
              </a:ext>
            </a:extLst>
          </p:cNvPr>
          <p:cNvSpPr/>
          <p:nvPr/>
        </p:nvSpPr>
        <p:spPr>
          <a:xfrm>
            <a:off x="6039807" y="3359491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GB" sz="24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4B257B7-B68E-4C38-9B80-524C8B3B2529}"/>
              </a:ext>
            </a:extLst>
          </p:cNvPr>
          <p:cNvSpPr/>
          <p:nvPr/>
        </p:nvSpPr>
        <p:spPr>
          <a:xfrm>
            <a:off x="6823777" y="3359491"/>
            <a:ext cx="10310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0.1353</a:t>
            </a:r>
            <a:endParaRPr lang="en-GB" sz="2400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929BBE6-C90D-4819-9F4B-C8882EF931F1}"/>
              </a:ext>
            </a:extLst>
          </p:cNvPr>
          <p:cNvSpPr/>
          <p:nvPr/>
        </p:nvSpPr>
        <p:spPr>
          <a:xfrm>
            <a:off x="6817563" y="3731610"/>
            <a:ext cx="10310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0.2707</a:t>
            </a:r>
            <a:endParaRPr lang="en-GB" sz="2400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245655B-48E0-40AE-A039-AE95C9EF2780}"/>
              </a:ext>
            </a:extLst>
          </p:cNvPr>
          <p:cNvSpPr/>
          <p:nvPr/>
        </p:nvSpPr>
        <p:spPr>
          <a:xfrm>
            <a:off x="6817563" y="4103729"/>
            <a:ext cx="10310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0.2707</a:t>
            </a:r>
            <a:endParaRPr lang="en-GB" sz="24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602C2AE-D45D-462A-BB18-E76871181502}"/>
              </a:ext>
            </a:extLst>
          </p:cNvPr>
          <p:cNvSpPr/>
          <p:nvPr/>
        </p:nvSpPr>
        <p:spPr>
          <a:xfrm>
            <a:off x="6821890" y="4502632"/>
            <a:ext cx="10310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0.1804</a:t>
            </a:r>
            <a:endParaRPr lang="en-GB" sz="2400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2C4DFCB-F655-4D00-90AB-034F8C4EDC8C}"/>
              </a:ext>
            </a:extLst>
          </p:cNvPr>
          <p:cNvSpPr/>
          <p:nvPr/>
        </p:nvSpPr>
        <p:spPr>
          <a:xfrm>
            <a:off x="6826217" y="4891289"/>
            <a:ext cx="11849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0.09022</a:t>
            </a:r>
            <a:endParaRPr lang="en-GB" sz="2400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9157055-3371-475A-81C6-AD489CAA2022}"/>
              </a:ext>
            </a:extLst>
          </p:cNvPr>
          <p:cNvSpPr/>
          <p:nvPr/>
        </p:nvSpPr>
        <p:spPr>
          <a:xfrm>
            <a:off x="6826217" y="5263408"/>
            <a:ext cx="11849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0.03609</a:t>
            </a:r>
            <a:endParaRPr lang="en-GB" sz="24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C84B135-5AB5-400C-B754-0C8D505A7F7B}"/>
              </a:ext>
            </a:extLst>
          </p:cNvPr>
          <p:cNvCxnSpPr/>
          <p:nvPr/>
        </p:nvCxnSpPr>
        <p:spPr>
          <a:xfrm flipV="1">
            <a:off x="1256338" y="5240410"/>
            <a:ext cx="0" cy="1179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A0299A7-D028-47DD-BBC8-B51FB59A997D}"/>
              </a:ext>
            </a:extLst>
          </p:cNvPr>
          <p:cNvCxnSpPr/>
          <p:nvPr/>
        </p:nvCxnSpPr>
        <p:spPr>
          <a:xfrm>
            <a:off x="863146" y="5633602"/>
            <a:ext cx="4325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79FF36E5-2DDD-4BED-8B59-8CC98B99555E}"/>
              </a:ext>
            </a:extLst>
          </p:cNvPr>
          <p:cNvCxnSpPr/>
          <p:nvPr/>
        </p:nvCxnSpPr>
        <p:spPr>
          <a:xfrm>
            <a:off x="863146" y="6026794"/>
            <a:ext cx="4325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E4CFBB4E-E076-43BA-A0FE-AE2884460060}"/>
              </a:ext>
            </a:extLst>
          </p:cNvPr>
          <p:cNvCxnSpPr/>
          <p:nvPr/>
        </p:nvCxnSpPr>
        <p:spPr>
          <a:xfrm>
            <a:off x="863146" y="5240410"/>
            <a:ext cx="4325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B2D6F14D-C0A7-4032-8F53-0D5DE7B964F6}"/>
              </a:ext>
            </a:extLst>
          </p:cNvPr>
          <p:cNvCxnSpPr/>
          <p:nvPr/>
        </p:nvCxnSpPr>
        <p:spPr>
          <a:xfrm flipV="1">
            <a:off x="1649530" y="5240410"/>
            <a:ext cx="0" cy="1179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5914CBC9-4E83-4870-8C58-57894684A202}"/>
              </a:ext>
            </a:extLst>
          </p:cNvPr>
          <p:cNvCxnSpPr/>
          <p:nvPr/>
        </p:nvCxnSpPr>
        <p:spPr>
          <a:xfrm flipV="1">
            <a:off x="2042722" y="5240410"/>
            <a:ext cx="0" cy="1179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BE1BCD60-B36A-437D-BD3E-EC4E67175086}"/>
              </a:ext>
            </a:extLst>
          </p:cNvPr>
          <p:cNvCxnSpPr/>
          <p:nvPr/>
        </p:nvCxnSpPr>
        <p:spPr>
          <a:xfrm flipV="1">
            <a:off x="2435914" y="5240410"/>
            <a:ext cx="0" cy="1179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13E4E37B-591F-4693-8D43-2FC9C2D06457}"/>
              </a:ext>
            </a:extLst>
          </p:cNvPr>
          <p:cNvCxnSpPr/>
          <p:nvPr/>
        </p:nvCxnSpPr>
        <p:spPr>
          <a:xfrm flipV="1">
            <a:off x="2829106" y="5240410"/>
            <a:ext cx="0" cy="1179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9BB25173-6335-4673-8175-71FC0BA38A01}"/>
              </a:ext>
            </a:extLst>
          </p:cNvPr>
          <p:cNvCxnSpPr/>
          <p:nvPr/>
        </p:nvCxnSpPr>
        <p:spPr>
          <a:xfrm flipV="1">
            <a:off x="3218295" y="5240410"/>
            <a:ext cx="0" cy="1179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70CE4112-5A57-4125-A01F-84D0B36F3E81}"/>
              </a:ext>
            </a:extLst>
          </p:cNvPr>
          <p:cNvCxnSpPr/>
          <p:nvPr/>
        </p:nvCxnSpPr>
        <p:spPr>
          <a:xfrm flipV="1">
            <a:off x="3615490" y="5240410"/>
            <a:ext cx="0" cy="1179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67E9B42D-E8CA-4F08-8FE7-BA306D559D14}"/>
              </a:ext>
            </a:extLst>
          </p:cNvPr>
          <p:cNvCxnSpPr/>
          <p:nvPr/>
        </p:nvCxnSpPr>
        <p:spPr>
          <a:xfrm flipV="1">
            <a:off x="4008682" y="5240410"/>
            <a:ext cx="0" cy="1179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3CAAF096-C2A8-4EF7-8B23-BC940846FEBF}"/>
              </a:ext>
            </a:extLst>
          </p:cNvPr>
          <p:cNvCxnSpPr/>
          <p:nvPr/>
        </p:nvCxnSpPr>
        <p:spPr>
          <a:xfrm flipV="1">
            <a:off x="4401874" y="5240410"/>
            <a:ext cx="0" cy="1179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1D0632D8-598C-4B8C-809C-317D3F41A4A9}"/>
              </a:ext>
            </a:extLst>
          </p:cNvPr>
          <p:cNvCxnSpPr/>
          <p:nvPr/>
        </p:nvCxnSpPr>
        <p:spPr>
          <a:xfrm flipV="1">
            <a:off x="4797725" y="5240410"/>
            <a:ext cx="0" cy="1179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5DF85334-0E4E-46AC-A10C-742510F764C2}"/>
              </a:ext>
            </a:extLst>
          </p:cNvPr>
          <p:cNvCxnSpPr/>
          <p:nvPr/>
        </p:nvCxnSpPr>
        <p:spPr>
          <a:xfrm flipV="1">
            <a:off x="5188258" y="5240410"/>
            <a:ext cx="0" cy="1179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21C04743-3D79-43A4-B4E8-77DFB01B13BE}"/>
              </a:ext>
            </a:extLst>
          </p:cNvPr>
          <p:cNvSpPr/>
          <p:nvPr/>
        </p:nvSpPr>
        <p:spPr>
          <a:xfrm>
            <a:off x="526700" y="5938270"/>
            <a:ext cx="3866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200" dirty="0">
                <a:latin typeface="Comic Sans MS" panose="030F0702030302020204" pitchFamily="66" charset="0"/>
              </a:rPr>
              <a:t>0.1</a:t>
            </a:r>
            <a:endParaRPr lang="en-GB" sz="1200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55D76EE-94D6-4E4C-8806-CE1E623DC2E4}"/>
              </a:ext>
            </a:extLst>
          </p:cNvPr>
          <p:cNvSpPr/>
          <p:nvPr/>
        </p:nvSpPr>
        <p:spPr>
          <a:xfrm>
            <a:off x="504875" y="5504949"/>
            <a:ext cx="41229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200" dirty="0">
                <a:latin typeface="Comic Sans MS" panose="030F0702030302020204" pitchFamily="66" charset="0"/>
              </a:rPr>
              <a:t>0.2</a:t>
            </a:r>
            <a:endParaRPr lang="en-GB" sz="1200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272473C0-A6AC-49D0-805A-DF8ED8FBDE31}"/>
              </a:ext>
            </a:extLst>
          </p:cNvPr>
          <p:cNvSpPr/>
          <p:nvPr/>
        </p:nvSpPr>
        <p:spPr>
          <a:xfrm>
            <a:off x="499163" y="5109605"/>
            <a:ext cx="41229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200" dirty="0">
                <a:latin typeface="Comic Sans MS" panose="030F0702030302020204" pitchFamily="66" charset="0"/>
              </a:rPr>
              <a:t>0.3</a:t>
            </a:r>
            <a:endParaRPr lang="en-GB" sz="1200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4D2A37AE-CBF0-4DEF-A090-E7951EFE3273}"/>
              </a:ext>
            </a:extLst>
          </p:cNvPr>
          <p:cNvSpPr/>
          <p:nvPr/>
        </p:nvSpPr>
        <p:spPr>
          <a:xfrm>
            <a:off x="1456208" y="6465490"/>
            <a:ext cx="25359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200" dirty="0">
                <a:latin typeface="Comic Sans MS" panose="030F0702030302020204" pitchFamily="66" charset="0"/>
              </a:rPr>
              <a:t>1</a:t>
            </a:r>
            <a:endParaRPr lang="en-GB" sz="1200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F6BAC0F2-8FD4-484D-87AE-773A9FD59E6C}"/>
              </a:ext>
            </a:extLst>
          </p:cNvPr>
          <p:cNvSpPr/>
          <p:nvPr/>
        </p:nvSpPr>
        <p:spPr>
          <a:xfrm>
            <a:off x="2285381" y="6468457"/>
            <a:ext cx="2792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200" dirty="0">
                <a:latin typeface="Comic Sans MS" panose="030F0702030302020204" pitchFamily="66" charset="0"/>
              </a:rPr>
              <a:t>2</a:t>
            </a:r>
            <a:endParaRPr lang="en-GB" sz="1200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5EFAAD9-319D-4088-84AF-52DF7552D49C}"/>
              </a:ext>
            </a:extLst>
          </p:cNvPr>
          <p:cNvSpPr/>
          <p:nvPr/>
        </p:nvSpPr>
        <p:spPr>
          <a:xfrm>
            <a:off x="3052958" y="6468457"/>
            <a:ext cx="2792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200" dirty="0">
                <a:latin typeface="Comic Sans MS" panose="030F0702030302020204" pitchFamily="66" charset="0"/>
              </a:rPr>
              <a:t>3</a:t>
            </a:r>
            <a:endParaRPr lang="en-GB" sz="1200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C758146-2487-45B4-B659-8C59D332151C}"/>
              </a:ext>
            </a:extLst>
          </p:cNvPr>
          <p:cNvSpPr/>
          <p:nvPr/>
        </p:nvSpPr>
        <p:spPr>
          <a:xfrm>
            <a:off x="3881884" y="6455082"/>
            <a:ext cx="2792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200" dirty="0">
                <a:latin typeface="Comic Sans MS" panose="030F0702030302020204" pitchFamily="66" charset="0"/>
              </a:rPr>
              <a:t>4</a:t>
            </a:r>
            <a:endParaRPr lang="en-GB" sz="1200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2FE64610-28FD-4D28-9034-5F4F4E483C5B}"/>
              </a:ext>
            </a:extLst>
          </p:cNvPr>
          <p:cNvSpPr/>
          <p:nvPr/>
        </p:nvSpPr>
        <p:spPr>
          <a:xfrm>
            <a:off x="4670927" y="6468457"/>
            <a:ext cx="2792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200" dirty="0">
                <a:latin typeface="Comic Sans MS" panose="030F0702030302020204" pitchFamily="66" charset="0"/>
              </a:rPr>
              <a:t>5</a:t>
            </a:r>
            <a:endParaRPr lang="en-GB" sz="1200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1F6DB941-D742-469E-AB0E-F47101DB6BBD}"/>
              </a:ext>
            </a:extLst>
          </p:cNvPr>
          <p:cNvSpPr/>
          <p:nvPr/>
        </p:nvSpPr>
        <p:spPr>
          <a:xfrm>
            <a:off x="609550" y="6468457"/>
            <a:ext cx="2792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200" dirty="0">
                <a:latin typeface="Comic Sans MS" panose="030F0702030302020204" pitchFamily="66" charset="0"/>
              </a:rPr>
              <a:t>0</a:t>
            </a:r>
            <a:endParaRPr lang="en-GB" sz="12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7EAC6A-4095-43A3-B0D0-441C0DF5F8BE}"/>
              </a:ext>
            </a:extLst>
          </p:cNvPr>
          <p:cNvSpPr/>
          <p:nvPr/>
        </p:nvSpPr>
        <p:spPr>
          <a:xfrm>
            <a:off x="1474948" y="5358056"/>
            <a:ext cx="366321" cy="1081114"/>
          </a:xfrm>
          <a:prstGeom prst="rect">
            <a:avLst/>
          </a:prstGeom>
          <a:solidFill>
            <a:srgbClr val="00B0F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4CE29D47-002E-467B-B815-DC029B731744}"/>
              </a:ext>
            </a:extLst>
          </p:cNvPr>
          <p:cNvSpPr/>
          <p:nvPr/>
        </p:nvSpPr>
        <p:spPr>
          <a:xfrm>
            <a:off x="2240840" y="5358174"/>
            <a:ext cx="366321" cy="1081114"/>
          </a:xfrm>
          <a:prstGeom prst="rect">
            <a:avLst/>
          </a:prstGeom>
          <a:solidFill>
            <a:srgbClr val="00B0F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7B5A46E5-8B1C-4489-AB8A-99ABA7BDA8C9}"/>
              </a:ext>
            </a:extLst>
          </p:cNvPr>
          <p:cNvSpPr/>
          <p:nvPr/>
        </p:nvSpPr>
        <p:spPr>
          <a:xfrm>
            <a:off x="3004355" y="5716918"/>
            <a:ext cx="366321" cy="714569"/>
          </a:xfrm>
          <a:prstGeom prst="rect">
            <a:avLst/>
          </a:prstGeom>
          <a:solidFill>
            <a:srgbClr val="00B0F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7E9059BE-9F19-4659-9774-D99AF58CEE61}"/>
              </a:ext>
            </a:extLst>
          </p:cNvPr>
          <p:cNvSpPr/>
          <p:nvPr/>
        </p:nvSpPr>
        <p:spPr>
          <a:xfrm>
            <a:off x="3837628" y="6061890"/>
            <a:ext cx="366321" cy="378172"/>
          </a:xfrm>
          <a:prstGeom prst="rect">
            <a:avLst/>
          </a:prstGeom>
          <a:solidFill>
            <a:srgbClr val="00B0F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3BD8C857-E689-47B5-939D-D834CAA5500F}"/>
              </a:ext>
            </a:extLst>
          </p:cNvPr>
          <p:cNvSpPr/>
          <p:nvPr/>
        </p:nvSpPr>
        <p:spPr>
          <a:xfrm>
            <a:off x="4603520" y="6281004"/>
            <a:ext cx="366321" cy="160050"/>
          </a:xfrm>
          <a:prstGeom prst="rect">
            <a:avLst/>
          </a:prstGeom>
          <a:solidFill>
            <a:srgbClr val="00B0F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A33AC567-FE34-4C4D-AF3A-89D889DAB065}"/>
              </a:ext>
            </a:extLst>
          </p:cNvPr>
          <p:cNvSpPr/>
          <p:nvPr/>
        </p:nvSpPr>
        <p:spPr>
          <a:xfrm>
            <a:off x="837844" y="5909031"/>
            <a:ext cx="196358" cy="533849"/>
          </a:xfrm>
          <a:prstGeom prst="rect">
            <a:avLst/>
          </a:prstGeom>
          <a:solidFill>
            <a:srgbClr val="00B0F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A186519-37FD-451C-A010-59995D120470}"/>
              </a:ext>
            </a:extLst>
          </p:cNvPr>
          <p:cNvCxnSpPr/>
          <p:nvPr/>
        </p:nvCxnSpPr>
        <p:spPr>
          <a:xfrm>
            <a:off x="863146" y="6419986"/>
            <a:ext cx="4480560" cy="0"/>
          </a:xfrm>
          <a:prstGeom prst="line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F1F3A40-C6AD-4EF1-986B-8BF8FE7B1F14}"/>
              </a:ext>
            </a:extLst>
          </p:cNvPr>
          <p:cNvCxnSpPr/>
          <p:nvPr/>
        </p:nvCxnSpPr>
        <p:spPr>
          <a:xfrm flipV="1">
            <a:off x="863146" y="5172170"/>
            <a:ext cx="0" cy="1280160"/>
          </a:xfrm>
          <a:prstGeom prst="line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>
            <a:extLst>
              <a:ext uri="{FF2B5EF4-FFF2-40B4-BE49-F238E27FC236}">
                <a16:creationId xmlns:a16="http://schemas.microsoft.com/office/drawing/2014/main" id="{718CFB5F-8361-4246-BE39-8AA162591247}"/>
              </a:ext>
            </a:extLst>
          </p:cNvPr>
          <p:cNvSpPr/>
          <p:nvPr/>
        </p:nvSpPr>
        <p:spPr>
          <a:xfrm>
            <a:off x="560387" y="793860"/>
            <a:ext cx="21339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/>
              <a:t>EXAMPLE 1:</a:t>
            </a:r>
          </a:p>
        </p:txBody>
      </p:sp>
      <p:sp>
        <p:nvSpPr>
          <p:cNvPr id="65" name="Rectangle 64">
            <a:hlinkClick r:id="rId5"/>
            <a:extLst>
              <a:ext uri="{FF2B5EF4-FFF2-40B4-BE49-F238E27FC236}">
                <a16:creationId xmlns:a16="http://schemas.microsoft.com/office/drawing/2014/main" id="{43AEF6B6-46EF-405C-8CAE-CAB6BA2D601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>
            <a:hlinkClick r:id="rId5"/>
            <a:extLst>
              <a:ext uri="{FF2B5EF4-FFF2-40B4-BE49-F238E27FC236}">
                <a16:creationId xmlns:a16="http://schemas.microsoft.com/office/drawing/2014/main" id="{3E9F080C-BA05-4014-9F74-04EBA9B45899}"/>
              </a:ext>
            </a:extLst>
          </p:cNvPr>
          <p:cNvSpPr/>
          <p:nvPr/>
        </p:nvSpPr>
        <p:spPr>
          <a:xfrm>
            <a:off x="804204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778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500"/>
                            </p:stCondLst>
                            <p:childTnLst>
                              <p:par>
                                <p:cTn id="7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500"/>
                            </p:stCondLst>
                            <p:childTnLst>
                              <p:par>
                                <p:cTn id="8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3000"/>
                            </p:stCondLst>
                            <p:childTnLst>
                              <p:par>
                                <p:cTn id="8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500"/>
                            </p:stCondLst>
                            <p:childTnLst>
                              <p:par>
                                <p:cTn id="9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4000"/>
                            </p:stCondLst>
                            <p:childTnLst>
                              <p:par>
                                <p:cTn id="9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4500"/>
                            </p:stCondLst>
                            <p:childTnLst>
                              <p:par>
                                <p:cTn id="9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0"/>
                            </p:stCondLst>
                            <p:childTnLst>
                              <p:par>
                                <p:cTn id="10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500"/>
                            </p:stCondLst>
                            <p:childTnLst>
                              <p:par>
                                <p:cTn id="10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6500"/>
                            </p:stCondLst>
                            <p:childTnLst>
                              <p:par>
                                <p:cTn id="1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27" grpId="0"/>
      <p:bldP spid="34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12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8" name="Rectangle 6"/>
          <p:cNvSpPr>
            <a:spLocks noChangeArrowheads="1"/>
          </p:cNvSpPr>
          <p:nvPr/>
        </p:nvSpPr>
        <p:spPr bwMode="auto">
          <a:xfrm>
            <a:off x="529430" y="1223442"/>
            <a:ext cx="835977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36600" indent="-736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3175"/>
            <a:r>
              <a:rPr lang="en-US" altLang="en-US" sz="2400" dirty="0">
                <a:latin typeface="Comic Sans MS" panose="030F0702030302020204" pitchFamily="66" charset="0"/>
              </a:rPr>
              <a:t>The number of accidents in a randomly chosen day at a road crossing can be modeled by a Poisson distribution with a parameter 0.5.</a:t>
            </a:r>
          </a:p>
        </p:txBody>
      </p:sp>
      <p:sp>
        <p:nvSpPr>
          <p:cNvPr id="453639" name="Rectangle 7"/>
          <p:cNvSpPr>
            <a:spLocks noChangeArrowheads="1"/>
          </p:cNvSpPr>
          <p:nvPr/>
        </p:nvSpPr>
        <p:spPr bwMode="auto">
          <a:xfrm>
            <a:off x="560387" y="3194488"/>
            <a:ext cx="393655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/>
            <a:r>
              <a:rPr lang="en-US" altLang="en-US" sz="2400" dirty="0">
                <a:latin typeface="Comic Sans MS" panose="030F0702030302020204" pitchFamily="66" charset="0"/>
              </a:rPr>
              <a:t>(a) Exactly two accidents</a:t>
            </a:r>
          </a:p>
        </p:txBody>
      </p:sp>
      <p:sp>
        <p:nvSpPr>
          <p:cNvPr id="453644" name="Rectangle 12"/>
          <p:cNvSpPr>
            <a:spLocks noChangeArrowheads="1"/>
          </p:cNvSpPr>
          <p:nvPr/>
        </p:nvSpPr>
        <p:spPr bwMode="auto">
          <a:xfrm>
            <a:off x="560387" y="3634589"/>
            <a:ext cx="80756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/>
            <a:r>
              <a:rPr lang="en-US" altLang="en-US" sz="2400" dirty="0">
                <a:latin typeface="Comic Sans MS" panose="030F0702030302020204" pitchFamily="66" charset="0"/>
              </a:rPr>
              <a:t>(b) At least two accidents</a:t>
            </a:r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581817" y="2414894"/>
            <a:ext cx="83597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36600" indent="-736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3175"/>
            <a:r>
              <a:rPr lang="en-US" altLang="en-US" sz="2400" dirty="0">
                <a:latin typeface="Comic Sans MS" panose="030F0702030302020204" pitchFamily="66" charset="0"/>
              </a:rPr>
              <a:t>Find the probability that, on a randomly chosen day, there are.</a:t>
            </a: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171263" y="197620"/>
            <a:ext cx="8569325" cy="52322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marL="736600" indent="-736600">
              <a:defRPr>
                <a:latin typeface="Comic Sans MS" panose="030F0702030302020204" pitchFamily="66" charset="0"/>
              </a:defRPr>
            </a:lvl1pPr>
            <a:lvl2pPr marL="977900">
              <a:defRPr>
                <a:latin typeface="Arial" panose="020B0604020202020204" pitchFamily="34" charset="0"/>
              </a:defRPr>
            </a:lvl2pPr>
            <a:lvl3pPr marL="1092200"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r>
              <a:rPr lang="en-GB" altLang="en-US" sz="2800" dirty="0"/>
              <a:t>Poisson distribution.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F23C71D0-4A50-436C-A633-AA5C41C86369}"/>
                  </a:ext>
                </a:extLst>
              </p:cNvPr>
              <p:cNvSpPr/>
              <p:nvPr/>
            </p:nvSpPr>
            <p:spPr>
              <a:xfrm>
                <a:off x="981134" y="4536355"/>
                <a:ext cx="2470997" cy="672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(</a:t>
                </a:r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X=x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0.5</m:t>
                            </m:r>
                          </m:sup>
                        </m:sSup>
                        <m:sSup>
                          <m:sSupPr>
                            <m:ctrlP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0.5</m:t>
                            </m:r>
                          </m:e>
                          <m:sup>
                            <m: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sup>
                        </m:sSup>
                      </m:num>
                      <m:den>
                        <m:r>
                          <a:rPr lang="en-US" alt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  <m:r>
                          <a:rPr lang="en-US" alt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en-US" altLang="en-US" sz="2400" dirty="0">
                    <a:cs typeface="Arial" panose="020B0604020202020204" pitchFamily="34" charset="0"/>
                  </a:rPr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F23C71D0-4A50-436C-A633-AA5C41C8636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134" y="4536355"/>
                <a:ext cx="2470997" cy="672428"/>
              </a:xfrm>
              <a:prstGeom prst="rect">
                <a:avLst/>
              </a:prstGeom>
              <a:blipFill>
                <a:blip r:embed="rId2"/>
                <a:stretch>
                  <a:fillRect l="-3951" b="-81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D0EC8FDF-8B1C-4072-A42D-DF1792840BF5}"/>
              </a:ext>
            </a:extLst>
          </p:cNvPr>
          <p:cNvSpPr/>
          <p:nvPr/>
        </p:nvSpPr>
        <p:spPr>
          <a:xfrm>
            <a:off x="981134" y="4086495"/>
            <a:ext cx="15760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X~Po</a:t>
            </a:r>
            <a:r>
              <a:rPr lang="en-US" altLang="en-US" sz="2400" dirty="0">
                <a:cs typeface="Arial" panose="020B0604020202020204" pitchFamily="34" charset="0"/>
              </a:rPr>
              <a:t>(0.5).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8AED3F6-7DC2-4273-8FFD-D2F5CBDDDA0B}"/>
                  </a:ext>
                </a:extLst>
              </p:cNvPr>
              <p:cNvSpPr/>
              <p:nvPr/>
            </p:nvSpPr>
            <p:spPr>
              <a:xfrm>
                <a:off x="4361104" y="4016608"/>
                <a:ext cx="2482218" cy="672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(</a:t>
                </a:r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X=2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0.5</m:t>
                            </m:r>
                          </m:sup>
                        </m:sSup>
                        <m:sSup>
                          <m:sSupPr>
                            <m:ctrlP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0.5</m:t>
                            </m:r>
                          </m:e>
                          <m:sup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alt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en-US" altLang="en-US" sz="2400" dirty="0">
                    <a:cs typeface="Arial" panose="020B0604020202020204" pitchFamily="34" charset="0"/>
                  </a:rPr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8AED3F6-7DC2-4273-8FFD-D2F5CBDDDA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1104" y="4016608"/>
                <a:ext cx="2482218" cy="672428"/>
              </a:xfrm>
              <a:prstGeom prst="rect">
                <a:avLst/>
              </a:prstGeom>
              <a:blipFill>
                <a:blip r:embed="rId3"/>
                <a:stretch>
                  <a:fillRect l="-3676" b="-81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726B383D-E90D-49EF-B519-EF56F9827ABC}"/>
                  </a:ext>
                </a:extLst>
              </p:cNvPr>
              <p:cNvSpPr/>
              <p:nvPr/>
            </p:nvSpPr>
            <p:spPr>
              <a:xfrm>
                <a:off x="4361104" y="4747118"/>
                <a:ext cx="242566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(</a:t>
                </a:r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X=2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) = </a:t>
                </a:r>
                <a14:m>
                  <m:oMath xmlns:m="http://schemas.openxmlformats.org/officeDocument/2006/math">
                    <m:r>
                      <a:rPr lang="en-US" altLang="en-US" sz="24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  <m:r>
                      <a:rPr lang="en-US" alt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.0758</m:t>
                    </m:r>
                  </m:oMath>
                </a14:m>
                <a:r>
                  <a:rPr lang="en-US" altLang="en-US" sz="2400" dirty="0">
                    <a:cs typeface="Arial" panose="020B0604020202020204" pitchFamily="34" charset="0"/>
                  </a:rPr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726B383D-E90D-49EF-B519-EF56F9827A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1104" y="4747118"/>
                <a:ext cx="2425664" cy="461665"/>
              </a:xfrm>
              <a:prstGeom prst="rect">
                <a:avLst/>
              </a:prstGeom>
              <a:blipFill>
                <a:blip r:embed="rId4"/>
                <a:stretch>
                  <a:fillRect l="-3769"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484D1199-F503-4AB6-B88B-03B69694CD82}"/>
                  </a:ext>
                </a:extLst>
              </p:cNvPr>
              <p:cNvSpPr/>
              <p:nvPr/>
            </p:nvSpPr>
            <p:spPr>
              <a:xfrm>
                <a:off x="4389381" y="5403725"/>
                <a:ext cx="342491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(</a:t>
                </a:r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≥ 2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) = </a:t>
                </a:r>
                <a14:m>
                  <m:oMath xmlns:m="http://schemas.openxmlformats.org/officeDocument/2006/math">
                    <m:r>
                      <a:rPr lang="en-US" altLang="en-US" sz="24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r>
                      <a:rPr lang="en-US" alt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−</m:t>
                    </m:r>
                    <m:r>
                      <a:rPr lang="en-US" alt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𝑃</m:t>
                    </m:r>
                    <m:r>
                      <a:rPr lang="en-US" alt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US" alt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𝑋</m:t>
                    </m:r>
                    <m:r>
                      <a:rPr lang="en-US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≤1</m:t>
                    </m:r>
                  </m:oMath>
                </a14:m>
                <a:r>
                  <a:rPr lang="en-US" altLang="en-US" sz="2400" dirty="0">
                    <a:cs typeface="Arial" panose="020B0604020202020204" pitchFamily="34" charset="0"/>
                  </a:rPr>
                  <a:t>) </a:t>
                </a:r>
                <a:endParaRPr lang="en-GB" sz="2400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484D1199-F503-4AB6-B88B-03B69694CD8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381" y="5403725"/>
                <a:ext cx="3424912" cy="461665"/>
              </a:xfrm>
              <a:prstGeom prst="rect">
                <a:avLst/>
              </a:prstGeom>
              <a:blipFill>
                <a:blip r:embed="rId5"/>
                <a:stretch>
                  <a:fillRect l="-2669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A1D8640A-B970-4ED3-BE57-4082A52523C1}"/>
                  </a:ext>
                </a:extLst>
              </p:cNvPr>
              <p:cNvSpPr/>
              <p:nvPr/>
            </p:nvSpPr>
            <p:spPr>
              <a:xfrm>
                <a:off x="4361104" y="6034609"/>
                <a:ext cx="246253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(</a:t>
                </a:r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≥ 2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) = </a:t>
                </a:r>
                <a14:m>
                  <m:oMath xmlns:m="http://schemas.openxmlformats.org/officeDocument/2006/math">
                    <m:r>
                      <a:rPr lang="en-US" altLang="en-US" sz="24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  <m:r>
                      <a:rPr lang="en-US" alt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.0902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A1D8640A-B970-4ED3-BE57-4082A52523C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1104" y="6034609"/>
                <a:ext cx="2462534" cy="461665"/>
              </a:xfrm>
              <a:prstGeom prst="rect">
                <a:avLst/>
              </a:prstGeom>
              <a:blipFill>
                <a:blip r:embed="rId6"/>
                <a:stretch>
                  <a:fillRect l="-3713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5D7B43B8-A045-4F2C-A2B7-1C9B0EA727BD}"/>
              </a:ext>
            </a:extLst>
          </p:cNvPr>
          <p:cNvSpPr/>
          <p:nvPr/>
        </p:nvSpPr>
        <p:spPr>
          <a:xfrm>
            <a:off x="3872878" y="4237020"/>
            <a:ext cx="5421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latin typeface="Comic Sans MS" panose="030F0702030302020204" pitchFamily="66" charset="0"/>
              </a:rPr>
              <a:t>(a) </a:t>
            </a:r>
            <a:endParaRPr lang="en-GB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28970F8-BA3E-446A-A820-7A46EF4CB36C}"/>
              </a:ext>
            </a:extLst>
          </p:cNvPr>
          <p:cNvSpPr/>
          <p:nvPr/>
        </p:nvSpPr>
        <p:spPr>
          <a:xfrm>
            <a:off x="3876073" y="5382790"/>
            <a:ext cx="5597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latin typeface="Comic Sans MS" panose="030F0702030302020204" pitchFamily="66" charset="0"/>
              </a:rPr>
              <a:t>(b) </a:t>
            </a:r>
            <a:endParaRPr lang="en-GB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79FBBCD-31C1-41A3-A9EB-F407C493987A}"/>
              </a:ext>
            </a:extLst>
          </p:cNvPr>
          <p:cNvSpPr/>
          <p:nvPr/>
        </p:nvSpPr>
        <p:spPr>
          <a:xfrm>
            <a:off x="560387" y="793860"/>
            <a:ext cx="21339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/>
              <a:t>EXAMPLE 2:</a:t>
            </a:r>
          </a:p>
        </p:txBody>
      </p:sp>
      <p:sp>
        <p:nvSpPr>
          <p:cNvPr id="19" name="Rectangle 18">
            <a:hlinkClick r:id="rId7"/>
            <a:extLst>
              <a:ext uri="{FF2B5EF4-FFF2-40B4-BE49-F238E27FC236}">
                <a16:creationId xmlns:a16="http://schemas.microsoft.com/office/drawing/2014/main" id="{C5591D90-E882-4C2E-BB3A-7E17D896C4A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7"/>
            <a:extLst>
              <a:ext uri="{FF2B5EF4-FFF2-40B4-BE49-F238E27FC236}">
                <a16:creationId xmlns:a16="http://schemas.microsoft.com/office/drawing/2014/main" id="{B1FBE345-B03A-4909-A5F0-3A6EE8B05D43}"/>
              </a:ext>
            </a:extLst>
          </p:cNvPr>
          <p:cNvSpPr/>
          <p:nvPr/>
        </p:nvSpPr>
        <p:spPr>
          <a:xfrm>
            <a:off x="804204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332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3638" grpId="0"/>
      <p:bldP spid="453639" grpId="0"/>
      <p:bldP spid="453644" grpId="0"/>
      <p:bldP spid="23" grpId="0"/>
      <p:bldP spid="2" grpId="0"/>
      <p:bldP spid="3" grpId="0"/>
      <p:bldP spid="13" grpId="0"/>
      <p:bldP spid="14" grpId="0"/>
      <p:bldP spid="15" grpId="0"/>
      <p:bldP spid="16" grpId="0"/>
      <p:bldP spid="4" grpId="0"/>
      <p:bldP spid="18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>
            <a:extLst>
              <a:ext uri="{FF2B5EF4-FFF2-40B4-BE49-F238E27FC236}">
                <a16:creationId xmlns:a16="http://schemas.microsoft.com/office/drawing/2014/main" id="{6D1C86ED-9DFE-4928-A7DB-ACD5D8C79D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263" y="197620"/>
            <a:ext cx="8569325" cy="52322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marL="736600" indent="-736600">
              <a:defRPr>
                <a:latin typeface="Comic Sans MS" panose="030F0702030302020204" pitchFamily="66" charset="0"/>
              </a:defRPr>
            </a:lvl1pPr>
            <a:lvl2pPr marL="977900">
              <a:defRPr>
                <a:latin typeface="Arial" panose="020B0604020202020204" pitchFamily="34" charset="0"/>
              </a:defRPr>
            </a:lvl2pPr>
            <a:lvl3pPr marL="1092200"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r>
              <a:rPr lang="en-GB" altLang="en-US" sz="2800" dirty="0"/>
              <a:t>Parameters of the Poisson distribution.</a:t>
            </a: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2DB4C8D9-B4E7-4F51-884E-F0824E4B7D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203" y="820012"/>
            <a:ext cx="83597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+mn-lt"/>
              </a:rPr>
              <a:t>The variable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latin typeface="+mn-lt"/>
              </a:rPr>
              <a:t> in a Poisson distribution is a discrete variable, therefore we can use the formulae</a:t>
            </a:r>
            <a:endParaRPr lang="en-US" alt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D4935232-56AA-4531-9217-244872291A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4660" y="1804288"/>
            <a:ext cx="15004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omic Sans MS" panose="030F0702030302020204" pitchFamily="66" charset="0"/>
              </a:rPr>
              <a:t>Mean</a:t>
            </a:r>
          </a:p>
        </p:txBody>
      </p:sp>
      <p:sp>
        <p:nvSpPr>
          <p:cNvPr id="6" name="Rectangle 20">
            <a:extLst>
              <a:ext uri="{FF2B5EF4-FFF2-40B4-BE49-F238E27FC236}">
                <a16:creationId xmlns:a16="http://schemas.microsoft.com/office/drawing/2014/main" id="{BF0D5F04-6160-4C5E-A4F8-95648D358B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205" y="3470234"/>
            <a:ext cx="809438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omic Sans MS" panose="030F0702030302020204" pitchFamily="66" charset="0"/>
              </a:rPr>
              <a:t>The variable X can take an infinite number of values: 0, 1, 2, 3, 4, … so, instead of a finite sum for E(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latin typeface="Comic Sans MS" panose="030F0702030302020204" pitchFamily="66" charset="0"/>
              </a:rPr>
              <a:t>) and Var(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latin typeface="Comic Sans MS" panose="030F0702030302020204" pitchFamily="66" charset="0"/>
              </a:rPr>
              <a:t>) you get infinite series.</a:t>
            </a:r>
            <a:endParaRPr lang="en-US" altLang="en-US" sz="2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 20">
            <a:extLst>
              <a:ext uri="{FF2B5EF4-FFF2-40B4-BE49-F238E27FC236}">
                <a16:creationId xmlns:a16="http://schemas.microsoft.com/office/drawing/2014/main" id="{B995E16C-9751-41F4-85C3-029DD5F88F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203" y="5036823"/>
            <a:ext cx="809438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omic Sans MS" panose="030F0702030302020204" pitchFamily="66" charset="0"/>
              </a:rPr>
              <a:t>The study of infinite series is beyond the scope of this course, you cannot directly deduce formulae for these parameters.</a:t>
            </a:r>
            <a:endParaRPr lang="en-US" altLang="en-US" sz="2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2E93060-E7B0-4394-9E4A-C73ACC66AE51}"/>
                  </a:ext>
                </a:extLst>
              </p:cNvPr>
              <p:cNvSpPr txBox="1"/>
              <p:nvPr/>
            </p:nvSpPr>
            <p:spPr>
              <a:xfrm>
                <a:off x="2661765" y="1681129"/>
                <a:ext cx="1961498" cy="8943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P</m:t>
                          </m:r>
                        </m:e>
                      </m:nary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2E93060-E7B0-4394-9E4A-C73ACC66AE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1765" y="1681129"/>
                <a:ext cx="1961498" cy="89434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4E1BEC37-717F-49CD-9874-E3BA3100F379}"/>
                  </a:ext>
                </a:extLst>
              </p:cNvPr>
              <p:cNvSpPr/>
              <p:nvPr/>
            </p:nvSpPr>
            <p:spPr>
              <a:xfrm>
                <a:off x="1598889" y="1862288"/>
                <a:ext cx="120635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E</m:t>
                      </m:r>
                      <m:d>
                        <m:dPr>
                          <m:ctrlP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4E1BEC37-717F-49CD-9874-E3BA3100F3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8889" y="1862288"/>
                <a:ext cx="1206356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93CD386-086B-4FB1-B184-EE08E8DCA552}"/>
                  </a:ext>
                </a:extLst>
              </p:cNvPr>
              <p:cNvSpPr txBox="1"/>
              <p:nvPr/>
            </p:nvSpPr>
            <p:spPr>
              <a:xfrm>
                <a:off x="4623263" y="1896621"/>
                <a:ext cx="65498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93CD386-086B-4FB1-B184-EE08E8DCA5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3263" y="1896621"/>
                <a:ext cx="654988" cy="369332"/>
              </a:xfrm>
              <a:prstGeom prst="rect">
                <a:avLst/>
              </a:prstGeom>
              <a:blipFill>
                <a:blip r:embed="rId4"/>
                <a:stretch>
                  <a:fillRect l="-3704" r="-4630" b="-16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FAE97466-C895-4CF0-951B-55F36EA4B211}"/>
                  </a:ext>
                </a:extLst>
              </p:cNvPr>
              <p:cNvSpPr/>
              <p:nvPr/>
            </p:nvSpPr>
            <p:spPr>
              <a:xfrm>
                <a:off x="1139813" y="2410164"/>
                <a:ext cx="5367005" cy="5821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σ</m:t>
                      </m:r>
                      <m:r>
                        <a:rPr lang="en-US" sz="2400" b="0" i="0" baseline="3000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400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Var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US" sz="2400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40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E</m:t>
                      </m:r>
                      <m:d>
                        <m:dPr>
                          <m:ctrlP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  <m:d>
                                <m:dPr>
                                  <m:ctrlPr>
                                    <a:rPr lang="en-US" sz="24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FAE97466-C895-4CF0-951B-55F36EA4B21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9813" y="2410164"/>
                <a:ext cx="5367005" cy="58214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6">
            <a:extLst>
              <a:ext uri="{FF2B5EF4-FFF2-40B4-BE49-F238E27FC236}">
                <a16:creationId xmlns:a16="http://schemas.microsoft.com/office/drawing/2014/main" id="{63B9B569-B778-4EB2-8CB0-4F7FA0EF10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087" y="2470404"/>
            <a:ext cx="15004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omic Sans MS" panose="030F0702030302020204" pitchFamily="66" charset="0"/>
              </a:rPr>
              <a:t>Variance</a:t>
            </a:r>
          </a:p>
        </p:txBody>
      </p:sp>
      <p:sp>
        <p:nvSpPr>
          <p:cNvPr id="12" name="Rectangle 11">
            <a:hlinkClick r:id="rId6"/>
            <a:extLst>
              <a:ext uri="{FF2B5EF4-FFF2-40B4-BE49-F238E27FC236}">
                <a16:creationId xmlns:a16="http://schemas.microsoft.com/office/drawing/2014/main" id="{2A6A1F6F-CF92-454A-BA3A-85D2E35ED49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6"/>
            <a:extLst>
              <a:ext uri="{FF2B5EF4-FFF2-40B4-BE49-F238E27FC236}">
                <a16:creationId xmlns:a16="http://schemas.microsoft.com/office/drawing/2014/main" id="{281A09CF-7049-4569-9AFE-F3D0F7F6038C}"/>
              </a:ext>
            </a:extLst>
          </p:cNvPr>
          <p:cNvSpPr/>
          <p:nvPr/>
        </p:nvSpPr>
        <p:spPr>
          <a:xfrm>
            <a:off x="804204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7630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0" grpId="0"/>
      <p:bldP spid="11" grpId="0"/>
      <p:bldP spid="13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>
            <a:extLst>
              <a:ext uri="{FF2B5EF4-FFF2-40B4-BE49-F238E27FC236}">
                <a16:creationId xmlns:a16="http://schemas.microsoft.com/office/drawing/2014/main" id="{6D1C86ED-9DFE-4928-A7DB-ACD5D8C79D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263" y="197620"/>
            <a:ext cx="8569325" cy="52322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marL="736600" indent="-736600">
              <a:defRPr>
                <a:latin typeface="Comic Sans MS" panose="030F0702030302020204" pitchFamily="66" charset="0"/>
              </a:defRPr>
            </a:lvl1pPr>
            <a:lvl2pPr marL="977900">
              <a:defRPr>
                <a:latin typeface="Arial" panose="020B0604020202020204" pitchFamily="34" charset="0"/>
              </a:defRPr>
            </a:lvl2pPr>
            <a:lvl3pPr marL="1092200"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r>
              <a:rPr lang="en-GB" altLang="en-US" sz="2800" dirty="0"/>
              <a:t>Parameters of the Poisson distribution.</a:t>
            </a: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2DB4C8D9-B4E7-4F51-884E-F0824E4B7D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640" y="1875015"/>
            <a:ext cx="83597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dirty="0">
                <a:latin typeface="+mn-lt"/>
              </a:rPr>
              <a:t>If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~ Po</a:t>
            </a:r>
            <a:r>
              <a:rPr lang="en-US" altLang="en-US" sz="2400" dirty="0">
                <a:cs typeface="Arial" panose="020B0604020202020204" pitchFamily="34" charset="0"/>
              </a:rPr>
              <a:t>(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cs typeface="Arial" panose="020B0604020202020204" pitchFamily="34" charset="0"/>
              </a:rPr>
              <a:t>) then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en-US" sz="2400" dirty="0">
                <a:cs typeface="Arial" panose="020B0604020202020204" pitchFamily="34" charset="0"/>
              </a:rPr>
              <a:t>(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cs typeface="Arial" panose="020B0604020202020204" pitchFamily="34" charset="0"/>
              </a:rPr>
              <a:t>) =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</a:t>
            </a:r>
            <a:r>
              <a:rPr lang="en-US" altLang="en-US" sz="2400" dirty="0">
                <a:cs typeface="Arial" panose="020B0604020202020204" pitchFamily="34" charset="0"/>
              </a:rPr>
              <a:t> (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cs typeface="Arial" panose="020B0604020202020204" pitchFamily="34" charset="0"/>
              </a:rPr>
              <a:t>) =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cs typeface="Arial" panose="020B0604020202020204" pitchFamily="34" charset="0"/>
              </a:rPr>
              <a:t>.</a:t>
            </a:r>
            <a:r>
              <a:rPr lang="en-US" altLang="en-US" sz="2400" dirty="0">
                <a:latin typeface="+mn-lt"/>
              </a:rPr>
              <a:t> </a:t>
            </a:r>
            <a:endParaRPr lang="en-US" alt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D4935232-56AA-4531-9217-244872291A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468" y="2712622"/>
            <a:ext cx="809438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omic Sans MS" panose="030F0702030302020204" pitchFamily="66" charset="0"/>
              </a:rPr>
              <a:t>Another important property of the Poisson distribution is the relationship between the mean and the length of the associated interval</a:t>
            </a:r>
          </a:p>
        </p:txBody>
      </p:sp>
      <p:sp>
        <p:nvSpPr>
          <p:cNvPr id="6" name="Rectangle 20">
            <a:extLst>
              <a:ext uri="{FF2B5EF4-FFF2-40B4-BE49-F238E27FC236}">
                <a16:creationId xmlns:a16="http://schemas.microsoft.com/office/drawing/2014/main" id="{BF0D5F04-6160-4C5E-A4F8-95648D358B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468" y="4410735"/>
            <a:ext cx="809438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/>
              <a:t>If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~ Po</a:t>
            </a:r>
            <a:r>
              <a:rPr lang="en-US" altLang="en-US" sz="2400" dirty="0">
                <a:cs typeface="Arial" panose="020B0604020202020204" pitchFamily="34" charset="0"/>
              </a:rPr>
              <a:t>(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cs typeface="Arial" panose="020B0604020202020204" pitchFamily="34" charset="0"/>
              </a:rPr>
              <a:t>)  </a:t>
            </a:r>
            <a:r>
              <a:rPr lang="en-US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and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latin typeface="Comic Sans MS" panose="030F0702030302020204" pitchFamily="66" charset="0"/>
              </a:rPr>
              <a:t> is the number of successes in an interval of length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en-US" sz="2400" dirty="0">
                <a:latin typeface="Comic Sans MS" panose="030F0702030302020204" pitchFamily="66" charset="0"/>
              </a:rPr>
              <a:t>, the number of in an interval of length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</a:t>
            </a:r>
            <a:r>
              <a:rPr lang="en-US" altLang="en-US" sz="2400" dirty="0">
                <a:latin typeface="Comic Sans MS" panose="030F0702030302020204" pitchFamily="66" charset="0"/>
              </a:rPr>
              <a:t> (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&gt; 0</a:t>
            </a:r>
            <a:r>
              <a:rPr lang="en-US" altLang="en-US" sz="2400" dirty="0">
                <a:latin typeface="Comic Sans MS" panose="030F0702030302020204" pitchFamily="66" charset="0"/>
              </a:rPr>
              <a:t>) is  modeled by another Poisson variable with parameter (or mean)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km</a:t>
            </a:r>
            <a:r>
              <a:rPr lang="en-US" altLang="en-US" sz="2400" dirty="0">
                <a:latin typeface="Comic Sans MS" panose="030F0702030302020204" pitchFamily="66" charset="0"/>
              </a:rPr>
              <a:t>.</a:t>
            </a:r>
            <a:endParaRPr lang="en-US" altLang="en-US" sz="2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63B9B569-B778-4EB2-8CB0-4F7FA0EF10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470" y="877605"/>
            <a:ext cx="794411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omic Sans MS" panose="030F0702030302020204" pitchFamily="66" charset="0"/>
              </a:rPr>
              <a:t>One important characteristic of the Poisson distribution is:</a:t>
            </a:r>
          </a:p>
        </p:txBody>
      </p:sp>
      <p:sp>
        <p:nvSpPr>
          <p:cNvPr id="7" name="Rectangle 6">
            <a:hlinkClick r:id="rId2"/>
            <a:extLst>
              <a:ext uri="{FF2B5EF4-FFF2-40B4-BE49-F238E27FC236}">
                <a16:creationId xmlns:a16="http://schemas.microsoft.com/office/drawing/2014/main" id="{E586833E-0E8F-4F90-9D4A-FA1A7B968C6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hlinkClick r:id="rId2"/>
            <a:extLst>
              <a:ext uri="{FF2B5EF4-FFF2-40B4-BE49-F238E27FC236}">
                <a16:creationId xmlns:a16="http://schemas.microsoft.com/office/drawing/2014/main" id="{8405B81A-53BE-4596-A4B2-B43E82AEEA71}"/>
              </a:ext>
            </a:extLst>
          </p:cNvPr>
          <p:cNvSpPr/>
          <p:nvPr/>
        </p:nvSpPr>
        <p:spPr>
          <a:xfrm>
            <a:off x="804204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8992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8" name="Rectangle 6"/>
          <p:cNvSpPr>
            <a:spLocks noChangeArrowheads="1"/>
          </p:cNvSpPr>
          <p:nvPr/>
        </p:nvSpPr>
        <p:spPr bwMode="auto">
          <a:xfrm>
            <a:off x="529430" y="1223442"/>
            <a:ext cx="83597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36600" indent="-736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3175"/>
            <a:r>
              <a:rPr lang="en-US" altLang="en-US" sz="2400" dirty="0">
                <a:latin typeface="Comic Sans MS" panose="030F0702030302020204" pitchFamily="66" charset="0"/>
              </a:rPr>
              <a:t>In a book of 520 pages there are 135 misprints.</a:t>
            </a:r>
          </a:p>
        </p:txBody>
      </p:sp>
      <p:sp>
        <p:nvSpPr>
          <p:cNvPr id="453639" name="Rectangle 7"/>
          <p:cNvSpPr>
            <a:spLocks noChangeArrowheads="1"/>
          </p:cNvSpPr>
          <p:nvPr/>
        </p:nvSpPr>
        <p:spPr bwMode="auto">
          <a:xfrm>
            <a:off x="560387" y="2993292"/>
            <a:ext cx="393655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/>
            <a:r>
              <a:rPr lang="en-US" altLang="en-US" sz="2400" dirty="0">
                <a:latin typeface="Comic Sans MS" panose="030F0702030302020204" pitchFamily="66" charset="0"/>
              </a:rPr>
              <a:t>Solving</a:t>
            </a:r>
          </a:p>
        </p:txBody>
      </p:sp>
      <p:sp>
        <p:nvSpPr>
          <p:cNvPr id="453644" name="Rectangle 12"/>
          <p:cNvSpPr>
            <a:spLocks noChangeArrowheads="1"/>
          </p:cNvSpPr>
          <p:nvPr/>
        </p:nvSpPr>
        <p:spPr bwMode="auto">
          <a:xfrm>
            <a:off x="560387" y="3440884"/>
            <a:ext cx="6720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/>
            <a:r>
              <a:rPr lang="en-US" altLang="en-US" sz="2400" dirty="0">
                <a:latin typeface="Comic Sans MS" panose="030F0702030302020204" pitchFamily="66" charset="0"/>
              </a:rPr>
              <a:t>(a)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60387" y="793860"/>
            <a:ext cx="21339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/>
              <a:t>EXAMPLE 3:</a:t>
            </a:r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529430" y="2147497"/>
            <a:ext cx="83597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36600" indent="-736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3175"/>
            <a:r>
              <a:rPr lang="en-US" altLang="en-US" sz="2400" dirty="0">
                <a:latin typeface="Comic Sans MS" panose="030F0702030302020204" pitchFamily="66" charset="0"/>
              </a:rPr>
              <a:t>(b) Find the probability that pages 444 and 445 do not contain any misprint.</a:t>
            </a: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171263" y="197620"/>
            <a:ext cx="8569325" cy="52322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marL="736600" indent="-736600">
              <a:defRPr>
                <a:latin typeface="Comic Sans MS" panose="030F0702030302020204" pitchFamily="66" charset="0"/>
              </a:defRPr>
            </a:lvl1pPr>
            <a:lvl2pPr marL="977900">
              <a:defRPr>
                <a:latin typeface="Arial" panose="020B0604020202020204" pitchFamily="34" charset="0"/>
              </a:defRPr>
            </a:lvl2pPr>
            <a:lvl3pPr marL="1092200"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r>
              <a:rPr lang="en-GB" altLang="en-US" sz="2800" dirty="0"/>
              <a:t>Parameters of the Poisson distribution.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0EC8FDF-8B1C-4072-A42D-DF1792840BF5}"/>
              </a:ext>
            </a:extLst>
          </p:cNvPr>
          <p:cNvSpPr/>
          <p:nvPr/>
        </p:nvSpPr>
        <p:spPr>
          <a:xfrm>
            <a:off x="1288624" y="3469755"/>
            <a:ext cx="15135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~ Po</a:t>
            </a:r>
            <a:r>
              <a:rPr lang="en-US" altLang="en-US" sz="2400" dirty="0">
                <a:cs typeface="Arial" panose="020B0604020202020204" pitchFamily="34" charset="0"/>
              </a:rPr>
              <a:t>(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cs typeface="Arial" panose="020B0604020202020204" pitchFamily="34" charset="0"/>
              </a:rPr>
              <a:t>).</a:t>
            </a:r>
            <a:endParaRPr lang="en-GB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8AED3F6-7DC2-4273-8FFD-D2F5CBDDDA0B}"/>
                  </a:ext>
                </a:extLst>
              </p:cNvPr>
              <p:cNvSpPr/>
              <p:nvPr/>
            </p:nvSpPr>
            <p:spPr>
              <a:xfrm>
                <a:off x="4875678" y="5011164"/>
                <a:ext cx="3007042" cy="6664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(</a:t>
                </a:r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= 0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−2</m:t>
                            </m:r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sup>
                        </m:sSup>
                        <m:sSup>
                          <m:sSupPr>
                            <m:ctrlP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(2</m:t>
                            </m:r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p>
                        </m:sSup>
                      </m:num>
                      <m:den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02</m:t>
                        </m:r>
                        <m:r>
                          <a:rPr lang="en-US" alt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en-US" altLang="en-US" sz="2400" dirty="0">
                    <a:cs typeface="Arial" panose="020B0604020202020204" pitchFamily="34" charset="0"/>
                  </a:rPr>
                  <a:t> </a:t>
                </a:r>
                <a:endParaRPr lang="en-GB" sz="2400" dirty="0"/>
              </a:p>
            </p:txBody>
          </p:sp>
        </mc:Choice>
        <mc:Fallback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8AED3F6-7DC2-4273-8FFD-D2F5CBDDDA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5678" y="5011164"/>
                <a:ext cx="3007042" cy="666401"/>
              </a:xfrm>
              <a:prstGeom prst="rect">
                <a:avLst/>
              </a:prstGeom>
              <a:blipFill>
                <a:blip r:embed="rId2"/>
                <a:stretch>
                  <a:fillRect l="-3245" b="-82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726B383D-E90D-49EF-B519-EF56F9827ABC}"/>
                  </a:ext>
                </a:extLst>
              </p:cNvPr>
              <p:cNvSpPr/>
              <p:nvPr/>
            </p:nvSpPr>
            <p:spPr>
              <a:xfrm>
                <a:off x="1361067" y="5549588"/>
                <a:ext cx="240963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(</a:t>
                </a:r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= 0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) = </a:t>
                </a:r>
                <a14:m>
                  <m:oMath xmlns:m="http://schemas.openxmlformats.org/officeDocument/2006/math">
                    <m:r>
                      <a:rPr lang="en-US" altLang="en-US" sz="24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  <m:r>
                      <a:rPr lang="en-US" alt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.595</m:t>
                    </m:r>
                  </m:oMath>
                </a14:m>
                <a:r>
                  <a:rPr lang="en-US" altLang="en-US" sz="2400" dirty="0">
                    <a:cs typeface="Arial" panose="020B0604020202020204" pitchFamily="34" charset="0"/>
                  </a:rPr>
                  <a:t> </a:t>
                </a:r>
                <a:endParaRPr lang="en-GB" sz="2400" dirty="0"/>
              </a:p>
            </p:txBody>
          </p:sp>
        </mc:Choice>
        <mc:Fallback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726B383D-E90D-49EF-B519-EF56F9827A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1067" y="5549588"/>
                <a:ext cx="2409634" cy="461665"/>
              </a:xfrm>
              <a:prstGeom prst="rect">
                <a:avLst/>
              </a:prstGeom>
              <a:blipFill>
                <a:blip r:embed="rId3"/>
                <a:stretch>
                  <a:fillRect l="-3788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6">
            <a:extLst>
              <a:ext uri="{FF2B5EF4-FFF2-40B4-BE49-F238E27FC236}">
                <a16:creationId xmlns:a16="http://schemas.microsoft.com/office/drawing/2014/main" id="{216BB09A-D2C8-41DE-B819-320F1EAFAF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744" y="1653024"/>
            <a:ext cx="83597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36600" indent="-736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>
              <a:buAutoNum type="alphaLcParenBoth"/>
            </a:pPr>
            <a:r>
              <a:rPr lang="en-US" altLang="en-US" sz="2400" dirty="0">
                <a:latin typeface="Comic Sans MS" panose="030F0702030302020204" pitchFamily="66" charset="0"/>
              </a:rPr>
              <a:t>What is the mean number of misprints per page?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E994CA-D204-4E26-9FFC-523ECCE829DF}"/>
              </a:ext>
            </a:extLst>
          </p:cNvPr>
          <p:cNvSpPr/>
          <p:nvPr/>
        </p:nvSpPr>
        <p:spPr>
          <a:xfrm>
            <a:off x="1444569" y="4049541"/>
            <a:ext cx="82155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=</a:t>
            </a:r>
            <a:endParaRPr lang="en-GB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76CFF12-4706-495A-9941-49D7767A711D}"/>
                  </a:ext>
                </a:extLst>
              </p:cNvPr>
              <p:cNvSpPr txBox="1"/>
              <p:nvPr/>
            </p:nvSpPr>
            <p:spPr>
              <a:xfrm>
                <a:off x="2131470" y="3982272"/>
                <a:ext cx="442429" cy="524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135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520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76CFF12-4706-495A-9941-49D7767A71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1470" y="3982272"/>
                <a:ext cx="442429" cy="52418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B7AB9D5-9087-4D0F-B8F4-5F96EEC0B345}"/>
                  </a:ext>
                </a:extLst>
              </p:cNvPr>
              <p:cNvSpPr txBox="1"/>
              <p:nvPr/>
            </p:nvSpPr>
            <p:spPr>
              <a:xfrm>
                <a:off x="2754348" y="3982272"/>
                <a:ext cx="679673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104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B7AB9D5-9087-4D0F-B8F4-5F96EEC0B3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4348" y="3982272"/>
                <a:ext cx="679673" cy="5203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>
            <a:extLst>
              <a:ext uri="{FF2B5EF4-FFF2-40B4-BE49-F238E27FC236}">
                <a16:creationId xmlns:a16="http://schemas.microsoft.com/office/drawing/2014/main" id="{7CEBC3EE-1105-4A43-91DF-14DE453C9C0A}"/>
              </a:ext>
            </a:extLst>
          </p:cNvPr>
          <p:cNvSpPr/>
          <p:nvPr/>
        </p:nvSpPr>
        <p:spPr>
          <a:xfrm>
            <a:off x="3552456" y="4016608"/>
            <a:ext cx="13375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0.2596</a:t>
            </a:r>
            <a:endParaRPr lang="en-GB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7">
            <a:extLst>
              <a:ext uri="{FF2B5EF4-FFF2-40B4-BE49-F238E27FC236}">
                <a16:creationId xmlns:a16="http://schemas.microsoft.com/office/drawing/2014/main" id="{FE673743-F19E-43E8-AE17-3A12ABF3CF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8422" y="4626258"/>
            <a:ext cx="74545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/>
            <a:r>
              <a:rPr lang="en-US" altLang="en-US" sz="2400" dirty="0">
                <a:latin typeface="Comic Sans MS" panose="030F0702030302020204" pitchFamily="66" charset="0"/>
              </a:rPr>
              <a:t>Let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latin typeface="Comic Sans MS" panose="030F0702030302020204" pitchFamily="66" charset="0"/>
              </a:rPr>
              <a:t> be the number of misprints found in 2 pages</a:t>
            </a:r>
          </a:p>
        </p:txBody>
      </p:sp>
      <p:sp>
        <p:nvSpPr>
          <p:cNvPr id="27" name="Rectangle 12">
            <a:extLst>
              <a:ext uri="{FF2B5EF4-FFF2-40B4-BE49-F238E27FC236}">
                <a16:creationId xmlns:a16="http://schemas.microsoft.com/office/drawing/2014/main" id="{B041EEC0-17B5-4A77-96F3-E9A2B0835C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66" y="4611460"/>
            <a:ext cx="6720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/>
            <a:r>
              <a:rPr lang="en-US" altLang="en-US" sz="2400" dirty="0">
                <a:latin typeface="Comic Sans MS" panose="030F0702030302020204" pitchFamily="66" charset="0"/>
              </a:rPr>
              <a:t>(b)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85F6671-1201-4725-88E0-901B26835E4E}"/>
              </a:ext>
            </a:extLst>
          </p:cNvPr>
          <p:cNvSpPr/>
          <p:nvPr/>
        </p:nvSpPr>
        <p:spPr>
          <a:xfrm>
            <a:off x="1444569" y="5087923"/>
            <a:ext cx="16946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~ Po</a:t>
            </a:r>
            <a:r>
              <a:rPr lang="en-US" altLang="en-US" sz="2400" dirty="0">
                <a:cs typeface="Arial" panose="020B0604020202020204" pitchFamily="34" charset="0"/>
              </a:rPr>
              <a:t>(2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cs typeface="Arial" panose="020B0604020202020204" pitchFamily="34" charset="0"/>
              </a:rPr>
              <a:t>).</a:t>
            </a:r>
            <a:endParaRPr lang="en-GB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80DA3ECF-BCE3-4934-BC65-675DF11199AD}"/>
                  </a:ext>
                </a:extLst>
              </p:cNvPr>
              <p:cNvSpPr/>
              <p:nvPr/>
            </p:nvSpPr>
            <p:spPr>
              <a:xfrm>
                <a:off x="6034249" y="5688846"/>
                <a:ext cx="2389244" cy="672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en-US" sz="2400" dirty="0"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−0.5192</m:t>
                            </m:r>
                          </m:sup>
                        </m:sSup>
                        <m:sSup>
                          <m:sSupPr>
                            <m:ctrlP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(0.5192)</m:t>
                            </m:r>
                          </m:e>
                          <m:sup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p>
                        </m:sSup>
                      </m:num>
                      <m:den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  <m:r>
                          <a:rPr lang="en-US" alt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en-US" altLang="en-US" sz="2400" dirty="0">
                    <a:cs typeface="Arial" panose="020B0604020202020204" pitchFamily="34" charset="0"/>
                  </a:rPr>
                  <a:t> </a:t>
                </a:r>
                <a:endParaRPr lang="en-GB" sz="2400" dirty="0"/>
              </a:p>
            </p:txBody>
          </p:sp>
        </mc:Choice>
        <mc:Fallback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80DA3ECF-BCE3-4934-BC65-675DF11199A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4249" y="5688846"/>
                <a:ext cx="2389244" cy="672748"/>
              </a:xfrm>
              <a:prstGeom prst="rect">
                <a:avLst/>
              </a:prstGeom>
              <a:blipFill>
                <a:blip r:embed="rId6"/>
                <a:stretch>
                  <a:fillRect l="-4082" b="-7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7232DB01-4807-4F9E-88B9-97155675B8A0}"/>
                  </a:ext>
                </a:extLst>
              </p:cNvPr>
              <p:cNvSpPr/>
              <p:nvPr/>
            </p:nvSpPr>
            <p:spPr>
              <a:xfrm>
                <a:off x="4921224" y="6286271"/>
                <a:ext cx="240963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(</a:t>
                </a:r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= 0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) = </a:t>
                </a:r>
                <a14:m>
                  <m:oMath xmlns:m="http://schemas.openxmlformats.org/officeDocument/2006/math">
                    <m:r>
                      <a:rPr lang="en-US" altLang="en-US" sz="24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  <m:r>
                      <a:rPr lang="en-US" alt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.595</m:t>
                    </m:r>
                  </m:oMath>
                </a14:m>
                <a:r>
                  <a:rPr lang="en-US" altLang="en-US" sz="2400" dirty="0">
                    <a:cs typeface="Arial" panose="020B0604020202020204" pitchFamily="34" charset="0"/>
                  </a:rPr>
                  <a:t> </a:t>
                </a:r>
                <a:endParaRPr lang="en-GB" sz="2400" dirty="0"/>
              </a:p>
            </p:txBody>
          </p:sp>
        </mc:Choice>
        <mc:Fallback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7232DB01-4807-4F9E-88B9-97155675B8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1224" y="6286271"/>
                <a:ext cx="2409634" cy="461665"/>
              </a:xfrm>
              <a:prstGeom prst="rect">
                <a:avLst/>
              </a:prstGeom>
              <a:blipFill>
                <a:blip r:embed="rId7"/>
                <a:stretch>
                  <a:fillRect l="-3788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hlinkClick r:id="rId8"/>
            <a:extLst>
              <a:ext uri="{FF2B5EF4-FFF2-40B4-BE49-F238E27FC236}">
                <a16:creationId xmlns:a16="http://schemas.microsoft.com/office/drawing/2014/main" id="{0D93355A-D16E-4491-B25C-F60894DCEB0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hlinkClick r:id="rId8"/>
            <a:extLst>
              <a:ext uri="{FF2B5EF4-FFF2-40B4-BE49-F238E27FC236}">
                <a16:creationId xmlns:a16="http://schemas.microsoft.com/office/drawing/2014/main" id="{5B1A1064-7C62-4D43-A9DA-9FBCB7612DDB}"/>
              </a:ext>
            </a:extLst>
          </p:cNvPr>
          <p:cNvSpPr/>
          <p:nvPr/>
        </p:nvSpPr>
        <p:spPr>
          <a:xfrm>
            <a:off x="804204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512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3638" grpId="0"/>
      <p:bldP spid="453639" grpId="0"/>
      <p:bldP spid="453644" grpId="0"/>
      <p:bldP spid="22" grpId="0"/>
      <p:bldP spid="23" grpId="0"/>
      <p:bldP spid="3" grpId="0"/>
      <p:bldP spid="13" grpId="0"/>
      <p:bldP spid="14" grpId="0"/>
      <p:bldP spid="17" grpId="0"/>
      <p:bldP spid="5" grpId="0"/>
      <p:bldP spid="6" grpId="0"/>
      <p:bldP spid="21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4204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>
            <a:extLst>
              <a:ext uri="{FF2B5EF4-FFF2-40B4-BE49-F238E27FC236}">
                <a16:creationId xmlns:a16="http://schemas.microsoft.com/office/drawing/2014/main" id="{4E828272-F4E7-42BC-A28D-8D58C15FC0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263" y="197620"/>
            <a:ext cx="8569325" cy="52322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marL="736600" indent="-736600">
              <a:defRPr>
                <a:latin typeface="Comic Sans MS" panose="030F0702030302020204" pitchFamily="66" charset="0"/>
              </a:defRPr>
            </a:lvl1pPr>
            <a:lvl2pPr marL="977900">
              <a:defRPr>
                <a:latin typeface="Arial" panose="020B0604020202020204" pitchFamily="34" charset="0"/>
              </a:defRPr>
            </a:lvl2pPr>
            <a:lvl3pPr marL="1092200"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r>
              <a:rPr lang="en-GB" altLang="en-US" sz="2800" dirty="0"/>
              <a:t>Poisson distribution.</a:t>
            </a: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8F0956D1-805A-4E59-A6C7-F3E525CE1C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553" y="1114561"/>
            <a:ext cx="8359775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omic Sans MS" panose="030F0702030302020204" pitchFamily="66" charset="0"/>
              </a:rPr>
              <a:t>The Poisson distribution is named after </a:t>
            </a:r>
            <a:r>
              <a:rPr lang="en-US" altLang="en-US" sz="2400" b="1" dirty="0">
                <a:latin typeface="Comic Sans MS" panose="030F0702030302020204" pitchFamily="66" charset="0"/>
              </a:rPr>
              <a:t>Simeon-Denis Poisson</a:t>
            </a:r>
            <a:r>
              <a:rPr lang="en-US" altLang="en-US" sz="2400" dirty="0">
                <a:latin typeface="Comic Sans MS" panose="030F0702030302020204" pitchFamily="66" charset="0"/>
              </a:rPr>
              <a:t> (1781 – 1840) who first discovered this model as an approximation to the binomial distribution when the number of trial n gets larger and larger while the probability of success p gets smaller and smaller</a:t>
            </a:r>
          </a:p>
        </p:txBody>
      </p:sp>
      <p:sp>
        <p:nvSpPr>
          <p:cNvPr id="8" name="Rectangle 27">
            <a:extLst>
              <a:ext uri="{FF2B5EF4-FFF2-40B4-BE49-F238E27FC236}">
                <a16:creationId xmlns:a16="http://schemas.microsoft.com/office/drawing/2014/main" id="{9A3A62D5-4EC3-447D-A7DA-26FE144A6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5808" y="3613307"/>
            <a:ext cx="557552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/>
            <a:r>
              <a:rPr lang="en-US" altLang="en-US" sz="2400" b="1" dirty="0">
                <a:latin typeface="Comic Sans MS" panose="030F0702030302020204" pitchFamily="66" charset="0"/>
              </a:rPr>
              <a:t>Poisson</a:t>
            </a:r>
            <a:r>
              <a:rPr lang="en-US" altLang="en-US" sz="2400" dirty="0">
                <a:latin typeface="Comic Sans MS" panose="030F0702030302020204" pitchFamily="66" charset="0"/>
              </a:rPr>
              <a:t> was an extremely hard-working mathematician. His major work on probability was a book with over 400 pages where just one was dedicated to the derivation of the Poisson distribution.</a:t>
            </a:r>
          </a:p>
        </p:txBody>
      </p:sp>
      <p:pic>
        <p:nvPicPr>
          <p:cNvPr id="1028" name="Picture 4" descr="Related image">
            <a:extLst>
              <a:ext uri="{FF2B5EF4-FFF2-40B4-BE49-F238E27FC236}">
                <a16:creationId xmlns:a16="http://schemas.microsoft.com/office/drawing/2014/main" id="{BED8101D-3FF7-4AD0-B2F2-E54A7F888D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3" r="12818" b="15417"/>
          <a:stretch/>
        </p:blipFill>
        <p:spPr bwMode="auto">
          <a:xfrm>
            <a:off x="885346" y="3282462"/>
            <a:ext cx="2326777" cy="3216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hlinkClick r:id="rId3"/>
            <a:extLst>
              <a:ext uri="{FF2B5EF4-FFF2-40B4-BE49-F238E27FC236}">
                <a16:creationId xmlns:a16="http://schemas.microsoft.com/office/drawing/2014/main" id="{2601C4E7-50A2-49FC-8E26-B0831D22EF3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hlinkClick r:id="rId3"/>
            <a:extLst>
              <a:ext uri="{FF2B5EF4-FFF2-40B4-BE49-F238E27FC236}">
                <a16:creationId xmlns:a16="http://schemas.microsoft.com/office/drawing/2014/main" id="{BC91EAD0-1FDE-419A-9101-6C7116DB115B}"/>
              </a:ext>
            </a:extLst>
          </p:cNvPr>
          <p:cNvSpPr/>
          <p:nvPr/>
        </p:nvSpPr>
        <p:spPr>
          <a:xfrm>
            <a:off x="804204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914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53" name="Rectangle 21"/>
          <p:cNvSpPr>
            <a:spLocks noChangeArrowheads="1"/>
          </p:cNvSpPr>
          <p:nvPr/>
        </p:nvSpPr>
        <p:spPr bwMode="auto">
          <a:xfrm>
            <a:off x="552449" y="845125"/>
            <a:ext cx="785177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omic Sans MS" panose="030F0702030302020204" pitchFamily="66" charset="0"/>
              </a:rPr>
              <a:t>A discrete random variable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latin typeface="Comic Sans MS" panose="030F0702030302020204" pitchFamily="66" charset="0"/>
              </a:rPr>
              <a:t> follows a Poisson distribution when it models situations that satisfy these conditions.</a:t>
            </a:r>
          </a:p>
        </p:txBody>
      </p:sp>
      <p:sp>
        <p:nvSpPr>
          <p:cNvPr id="479257" name="Rectangle 25"/>
          <p:cNvSpPr>
            <a:spLocks noChangeArrowheads="1"/>
          </p:cNvSpPr>
          <p:nvPr/>
        </p:nvSpPr>
        <p:spPr bwMode="auto">
          <a:xfrm>
            <a:off x="1341248" y="3429000"/>
            <a:ext cx="701357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Char char="•"/>
            </a:pPr>
            <a:r>
              <a:rPr lang="en-US" altLang="en-US" sz="2400" dirty="0">
                <a:latin typeface="Comic Sans MS" panose="030F0702030302020204" pitchFamily="66" charset="0"/>
              </a:rPr>
              <a:t>The probability of an event occurring within a small fixed interval (or in a small region or space) is constant.</a:t>
            </a:r>
          </a:p>
        </p:txBody>
      </p:sp>
      <p:sp>
        <p:nvSpPr>
          <p:cNvPr id="479258" name="Rectangle 26"/>
          <p:cNvSpPr>
            <a:spLocks noChangeArrowheads="1"/>
          </p:cNvSpPr>
          <p:nvPr/>
        </p:nvSpPr>
        <p:spPr bwMode="auto">
          <a:xfrm>
            <a:off x="1341248" y="4854774"/>
            <a:ext cx="690917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Char char="•"/>
            </a:pPr>
            <a:r>
              <a:rPr lang="en-US" altLang="en-US" sz="2400" dirty="0">
                <a:latin typeface="Comic Sans MS" panose="030F0702030302020204" pitchFamily="66" charset="0"/>
              </a:rPr>
              <a:t>There is not chance that two events will occur at precisely the same moment or at the same place.</a:t>
            </a:r>
          </a:p>
        </p:txBody>
      </p:sp>
      <p:sp>
        <p:nvSpPr>
          <p:cNvPr id="479259" name="Rectangle 27"/>
          <p:cNvSpPr>
            <a:spLocks noChangeArrowheads="1"/>
          </p:cNvSpPr>
          <p:nvPr/>
        </p:nvSpPr>
        <p:spPr bwMode="auto">
          <a:xfrm>
            <a:off x="1236847" y="2005938"/>
            <a:ext cx="701357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Char char="•"/>
            </a:pPr>
            <a:r>
              <a:rPr lang="en-US" altLang="en-US" sz="2400" dirty="0">
                <a:latin typeface="Comic Sans MS" panose="030F0702030302020204" pitchFamily="66" charset="0"/>
              </a:rPr>
              <a:t>The occurrence of an event at a particular point in space is independent of what happens elsewhere.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171263" y="197620"/>
            <a:ext cx="8569325" cy="52322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marL="736600" indent="-736600">
              <a:defRPr>
                <a:latin typeface="Comic Sans MS" panose="030F0702030302020204" pitchFamily="66" charset="0"/>
              </a:defRPr>
            </a:lvl1pPr>
            <a:lvl2pPr marL="977900">
              <a:defRPr>
                <a:latin typeface="Arial" panose="020B0604020202020204" pitchFamily="34" charset="0"/>
              </a:defRPr>
            </a:lvl2pPr>
            <a:lvl3pPr marL="1092200"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r>
              <a:rPr lang="en-GB" altLang="en-US" sz="2800" dirty="0"/>
              <a:t>Poisson distribution.</a:t>
            </a:r>
          </a:p>
        </p:txBody>
      </p:sp>
      <p:sp>
        <p:nvSpPr>
          <p:cNvPr id="7" name="Rectangle 6">
            <a:hlinkClick r:id="rId2"/>
            <a:extLst>
              <a:ext uri="{FF2B5EF4-FFF2-40B4-BE49-F238E27FC236}">
                <a16:creationId xmlns:a16="http://schemas.microsoft.com/office/drawing/2014/main" id="{95CCB9EA-03CA-4BB0-97BC-4A627A795F58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hlinkClick r:id="rId2"/>
            <a:extLst>
              <a:ext uri="{FF2B5EF4-FFF2-40B4-BE49-F238E27FC236}">
                <a16:creationId xmlns:a16="http://schemas.microsoft.com/office/drawing/2014/main" id="{4E708FF4-1EEC-4399-819E-67962706FBA2}"/>
              </a:ext>
            </a:extLst>
          </p:cNvPr>
          <p:cNvSpPr/>
          <p:nvPr/>
        </p:nvSpPr>
        <p:spPr>
          <a:xfrm>
            <a:off x="804204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248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9253" grpId="0"/>
      <p:bldP spid="479257" grpId="0"/>
      <p:bldP spid="479258" grpId="0"/>
      <p:bldP spid="47925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621553" y="2121421"/>
            <a:ext cx="83597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omic Sans MS" panose="030F0702030302020204" pitchFamily="66" charset="0"/>
              </a:rPr>
              <a:t>The number of phone calls received during a given period of time. </a:t>
            </a:r>
          </a:p>
        </p:txBody>
      </p:sp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646205" y="1005632"/>
            <a:ext cx="83597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+mn-lt"/>
              </a:rPr>
              <a:t>Examples of typical real-life situations that can be modeled by a Poisson distribution</a:t>
            </a:r>
            <a:endParaRPr lang="en-US" alt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Rectangle 16"/>
          <p:cNvSpPr>
            <a:spLocks noChangeArrowheads="1"/>
          </p:cNvSpPr>
          <p:nvPr/>
        </p:nvSpPr>
        <p:spPr bwMode="auto">
          <a:xfrm>
            <a:off x="659653" y="2999630"/>
            <a:ext cx="83343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omic Sans MS" panose="030F0702030302020204" pitchFamily="66" charset="0"/>
              </a:rPr>
              <a:t>The number of car accidents at a certain location during a given period of time. </a:t>
            </a:r>
          </a:p>
        </p:txBody>
      </p:sp>
      <p:sp>
        <p:nvSpPr>
          <p:cNvPr id="29" name="Rectangle 20"/>
          <p:cNvSpPr>
            <a:spLocks noChangeArrowheads="1"/>
          </p:cNvSpPr>
          <p:nvPr/>
        </p:nvSpPr>
        <p:spPr bwMode="auto">
          <a:xfrm>
            <a:off x="754248" y="3905583"/>
            <a:ext cx="809438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omic Sans MS" panose="030F0702030302020204" pitchFamily="66" charset="0"/>
              </a:rPr>
              <a:t>The number of particles emitted by a radioactive source in a given time.</a:t>
            </a:r>
            <a:endParaRPr lang="en-US" altLang="en-US" sz="2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171263" y="197620"/>
            <a:ext cx="8569325" cy="52322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marL="736600" indent="-736600">
              <a:defRPr>
                <a:latin typeface="Comic Sans MS" panose="030F0702030302020204" pitchFamily="66" charset="0"/>
              </a:defRPr>
            </a:lvl1pPr>
            <a:lvl2pPr marL="977900">
              <a:defRPr>
                <a:latin typeface="Arial" panose="020B0604020202020204" pitchFamily="34" charset="0"/>
              </a:defRPr>
            </a:lvl2pPr>
            <a:lvl3pPr marL="1092200"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r>
              <a:rPr lang="en-GB" altLang="en-US" sz="2800" dirty="0"/>
              <a:t>Poisson distribution.</a:t>
            </a:r>
          </a:p>
        </p:txBody>
      </p:sp>
      <p:sp>
        <p:nvSpPr>
          <p:cNvPr id="11" name="Rectangle 20">
            <a:extLst>
              <a:ext uri="{FF2B5EF4-FFF2-40B4-BE49-F238E27FC236}">
                <a16:creationId xmlns:a16="http://schemas.microsoft.com/office/drawing/2014/main" id="{D70CBDEF-EDF4-4740-A2D8-B1C20287AE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248" y="4811536"/>
            <a:ext cx="809438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omic Sans MS" panose="030F0702030302020204" pitchFamily="66" charset="0"/>
              </a:rPr>
              <a:t>The number of typing errors on a randomly chosen page of a book.</a:t>
            </a:r>
            <a:endParaRPr lang="en-US" altLang="en-US" sz="2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Rectangle 20">
            <a:extLst>
              <a:ext uri="{FF2B5EF4-FFF2-40B4-BE49-F238E27FC236}">
                <a16:creationId xmlns:a16="http://schemas.microsoft.com/office/drawing/2014/main" id="{4A442F83-7D38-424F-B0C8-F666C3B2F4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900" y="5663030"/>
            <a:ext cx="809438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omic Sans MS" panose="030F0702030302020204" pitchFamily="66" charset="0"/>
              </a:rPr>
              <a:t>The number of flowers in a randomly chosen area of a field.</a:t>
            </a:r>
            <a:endParaRPr lang="en-US" altLang="en-US" sz="2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Rectangle 8">
            <a:hlinkClick r:id="rId2"/>
            <a:extLst>
              <a:ext uri="{FF2B5EF4-FFF2-40B4-BE49-F238E27FC236}">
                <a16:creationId xmlns:a16="http://schemas.microsoft.com/office/drawing/2014/main" id="{03EBB1C7-763D-4834-ABB0-F111BD143EE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2"/>
            <a:extLst>
              <a:ext uri="{FF2B5EF4-FFF2-40B4-BE49-F238E27FC236}">
                <a16:creationId xmlns:a16="http://schemas.microsoft.com/office/drawing/2014/main" id="{50EEB14D-0046-4204-BA3F-29EEE9CB0400}"/>
              </a:ext>
            </a:extLst>
          </p:cNvPr>
          <p:cNvSpPr/>
          <p:nvPr/>
        </p:nvSpPr>
        <p:spPr>
          <a:xfrm>
            <a:off x="804204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869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3" grpId="0"/>
      <p:bldP spid="29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22819" y="892167"/>
            <a:ext cx="82657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 theory, the </a:t>
            </a:r>
            <a:r>
              <a:rPr lang="en-GB" alt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Poisson distribution </a:t>
            </a: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has no upper value, and in this way it differs from the binomial distribution.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340"/>
              <p:cNvSpPr>
                <a:spLocks noChangeArrowheads="1"/>
              </p:cNvSpPr>
              <p:nvPr/>
            </p:nvSpPr>
            <p:spPr bwMode="auto">
              <a:xfrm>
                <a:off x="696812" y="3581925"/>
                <a:ext cx="7335840" cy="101893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5715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2400" dirty="0">
                    <a:cs typeface="Arial" panose="020B0604020202020204" pitchFamily="34" charset="0"/>
                  </a:rPr>
                  <a:t>The probability distribution function (PDF) of </a:t>
                </a:r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 is</a:t>
                </a:r>
              </a:p>
              <a:p>
                <a:pPr algn="ctr"/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(</a:t>
                </a:r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) 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 </a:t>
                </a:r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(</a:t>
                </a:r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= x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) 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en-US" sz="24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sup>
                        </m:sSup>
                        <m:sSup>
                          <m:sSupPr>
                            <m:ctrlPr>
                              <a:rPr lang="en-US" altLang="en-US" sz="24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sup>
                        </m:sSup>
                      </m:num>
                      <m:den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en-US" altLang="en-US" sz="2400" dirty="0">
                    <a:cs typeface="Arial" panose="020B0604020202020204" pitchFamily="34" charset="0"/>
                  </a:rPr>
                  <a:t> where </a:t>
                </a:r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 = 0, 1, 2, …</a:t>
                </a:r>
              </a:p>
            </p:txBody>
          </p:sp>
        </mc:Choice>
        <mc:Fallback>
          <p:sp>
            <p:nvSpPr>
              <p:cNvPr id="13" name="Rectangle 3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6812" y="3581925"/>
                <a:ext cx="7335840" cy="1018933"/>
              </a:xfrm>
              <a:prstGeom prst="rect">
                <a:avLst/>
              </a:prstGeom>
              <a:blipFill>
                <a:blip r:embed="rId2"/>
                <a:stretch>
                  <a:fillRect t="-4142" b="-4142"/>
                </a:stretch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341"/>
          <p:cNvSpPr>
            <a:spLocks noChangeArrowheads="1"/>
          </p:cNvSpPr>
          <p:nvPr/>
        </p:nvSpPr>
        <p:spPr bwMode="auto">
          <a:xfrm>
            <a:off x="522819" y="1813792"/>
            <a:ext cx="833773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cs typeface="Arial" panose="020B0604020202020204" pitchFamily="34" charset="0"/>
              </a:rPr>
              <a:t>If an event is randomly scattered in time or space, the discrete random variable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cs typeface="Arial" panose="020B0604020202020204" pitchFamily="34" charset="0"/>
              </a:rPr>
              <a:t> that models the number of its occurrences in a given interval follows a Poisson distribution with parameter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cs typeface="Arial" panose="020B0604020202020204" pitchFamily="34" charset="0"/>
              </a:rPr>
              <a:t>,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altLang="en-US" sz="2400" dirty="0">
                <a:cs typeface="Arial" panose="020B0604020202020204" pitchFamily="34" charset="0"/>
              </a:rPr>
              <a:t>~ Po(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cs typeface="Arial" panose="020B0604020202020204" pitchFamily="34" charset="0"/>
              </a:rPr>
              <a:t>).</a:t>
            </a:r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171263" y="197620"/>
            <a:ext cx="8569325" cy="52322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marL="736600" indent="-736600">
              <a:defRPr>
                <a:latin typeface="Comic Sans MS" panose="030F0702030302020204" pitchFamily="66" charset="0"/>
              </a:defRPr>
            </a:lvl1pPr>
            <a:lvl2pPr marL="977900">
              <a:defRPr>
                <a:latin typeface="Arial" panose="020B0604020202020204" pitchFamily="34" charset="0"/>
              </a:defRPr>
            </a:lvl2pPr>
            <a:lvl3pPr marL="1092200"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r>
              <a:rPr lang="en-GB" altLang="en-US" sz="2800" dirty="0"/>
              <a:t>Poisson distribution.</a:t>
            </a:r>
          </a:p>
        </p:txBody>
      </p:sp>
      <p:sp>
        <p:nvSpPr>
          <p:cNvPr id="11" name="Rectangle 340">
            <a:extLst>
              <a:ext uri="{FF2B5EF4-FFF2-40B4-BE49-F238E27FC236}">
                <a16:creationId xmlns:a16="http://schemas.microsoft.com/office/drawing/2014/main" id="{5B358B51-23A5-4FA8-A1C3-65DDE8803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813" y="4956575"/>
            <a:ext cx="7335840" cy="1492716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ts val="600"/>
              </a:spcAft>
            </a:pPr>
            <a:r>
              <a:rPr lang="en-US" altLang="en-US" sz="2400" dirty="0">
                <a:cs typeface="Arial" panose="020B0604020202020204" pitchFamily="34" charset="0"/>
              </a:rPr>
              <a:t>The Poisson cumulative distribution function (CDF) is</a:t>
            </a:r>
          </a:p>
          <a:p>
            <a:pPr>
              <a:spcAft>
                <a:spcPts val="600"/>
              </a:spcAft>
            </a:pPr>
            <a:endParaRPr lang="en-US" altLang="en-US" sz="2400" dirty="0"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en-US" altLang="en-US" sz="900" dirty="0"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420792C-5B2D-4651-A659-1E76BD587B79}"/>
                  </a:ext>
                </a:extLst>
              </p:cNvPr>
              <p:cNvSpPr txBox="1"/>
              <p:nvPr/>
            </p:nvSpPr>
            <p:spPr>
              <a:xfrm>
                <a:off x="2097802" y="5302246"/>
                <a:ext cx="4716245" cy="10085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alt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F</m:t>
                      </m:r>
                      <m:r>
                        <m:rPr>
                          <m:nor/>
                        </m:rPr>
                        <a:rPr lang="en-US" altLang="en-US" sz="2400" dirty="0">
                          <a:cs typeface="Arial" panose="020B0604020202020204" pitchFamily="34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US" alt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altLang="en-US" sz="2400" dirty="0">
                          <a:cs typeface="Arial" panose="020B0604020202020204" pitchFamily="34" charset="0"/>
                        </a:rPr>
                        <m:t>) = </m:t>
                      </m:r>
                      <m:r>
                        <m:rPr>
                          <m:nor/>
                        </m:rPr>
                        <a:rPr lang="en-US" alt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P</m:t>
                      </m:r>
                      <m:r>
                        <m:rPr>
                          <m:nor/>
                        </m:rPr>
                        <a:rPr lang="en-US" altLang="en-US" sz="2400" dirty="0">
                          <a:cs typeface="Arial" panose="020B0604020202020204" pitchFamily="34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US" alt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alt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 ≤  </m:t>
                      </m:r>
                      <m:r>
                        <m:rPr>
                          <m:nor/>
                        </m:rPr>
                        <a:rPr lang="en-US" alt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altLang="en-US" sz="2400" dirty="0">
                          <a:cs typeface="Arial" panose="020B0604020202020204" pitchFamily="34" charset="0"/>
                        </a:rPr>
                        <m:t>) =</m:t>
                      </m:r>
                      <m:r>
                        <m:rPr>
                          <m:nor/>
                        </m:rPr>
                        <a:rPr lang="en-US" altLang="en-US" sz="2400" b="0" i="0" dirty="0" smtClean="0">
                          <a:cs typeface="Arial" panose="020B0604020202020204" pitchFamily="34" charset="0"/>
                        </a:rPr>
                        <m:t> </m:t>
                      </m:r>
                      <m:nary>
                        <m:naryPr>
                          <m:chr m:val="∑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  <m:e>
                          <m:f>
                            <m:fPr>
                              <m:ctrlPr>
                                <a:rPr lang="en-US" altLang="en-US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altLang="en-US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en-US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altLang="en-US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−</m:t>
                                  </m:r>
                                  <m:r>
                                    <a:rPr lang="en-US" altLang="en-US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𝑚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altLang="en-US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en-US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alt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𝑡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alt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𝑡</m:t>
                              </m:r>
                              <m:r>
                                <a:rPr lang="en-US" altLang="en-US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!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420792C-5B2D-4651-A659-1E76BD587B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7802" y="5302246"/>
                <a:ext cx="4716245" cy="100854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hlinkClick r:id="rId4"/>
            <a:extLst>
              <a:ext uri="{FF2B5EF4-FFF2-40B4-BE49-F238E27FC236}">
                <a16:creationId xmlns:a16="http://schemas.microsoft.com/office/drawing/2014/main" id="{3448F7CE-9FC9-40C1-9D46-8E6250CD5AE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hlinkClick r:id="rId4"/>
            <a:extLst>
              <a:ext uri="{FF2B5EF4-FFF2-40B4-BE49-F238E27FC236}">
                <a16:creationId xmlns:a16="http://schemas.microsoft.com/office/drawing/2014/main" id="{93938083-C2BE-40B5-9FDE-7355565232B3}"/>
              </a:ext>
            </a:extLst>
          </p:cNvPr>
          <p:cNvSpPr/>
          <p:nvPr/>
        </p:nvSpPr>
        <p:spPr>
          <a:xfrm>
            <a:off x="804204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428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 animBg="1"/>
      <p:bldP spid="16" grpId="0"/>
      <p:bldP spid="11" grpId="0" animBg="1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8" name="Rectangle 6"/>
          <p:cNvSpPr>
            <a:spLocks noChangeArrowheads="1"/>
          </p:cNvSpPr>
          <p:nvPr/>
        </p:nvSpPr>
        <p:spPr bwMode="auto">
          <a:xfrm>
            <a:off x="529430" y="1223442"/>
            <a:ext cx="83597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36600" indent="-736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3175"/>
            <a:r>
              <a:rPr lang="en-US" altLang="en-US" sz="2400" dirty="0">
                <a:latin typeface="Comic Sans MS" panose="030F0702030302020204" pitchFamily="66" charset="0"/>
              </a:rPr>
              <a:t>The random variable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latin typeface="Comic Sans MS" panose="030F0702030302020204" pitchFamily="66" charset="0"/>
              </a:rPr>
              <a:t> follows a Poisson distribution such that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~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en-US" altLang="en-US" sz="2400" dirty="0">
                <a:cs typeface="Arial" panose="020B0604020202020204" pitchFamily="34" charset="0"/>
              </a:rPr>
              <a:t>(2).</a:t>
            </a:r>
            <a:r>
              <a:rPr lang="en-US" altLang="en-US" sz="2400" dirty="0"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60387" y="793860"/>
            <a:ext cx="21339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/>
              <a:t>EXAMPLE 1:</a:t>
            </a:r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563399" y="2112521"/>
            <a:ext cx="83597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36600" indent="-736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3175"/>
            <a:r>
              <a:rPr lang="en-US" altLang="en-US" sz="2400" dirty="0">
                <a:latin typeface="Comic Sans MS" panose="030F0702030302020204" pitchFamily="66" charset="0"/>
              </a:rPr>
              <a:t>Calculate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cs typeface="Arial" panose="020B0604020202020204" pitchFamily="34" charset="0"/>
              </a:rPr>
              <a:t>(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= x</a:t>
            </a:r>
            <a:r>
              <a:rPr lang="en-US" altLang="en-US" sz="2400" dirty="0">
                <a:cs typeface="Arial" panose="020B0604020202020204" pitchFamily="34" charset="0"/>
              </a:rPr>
              <a:t>) for x = 0, 1, 2, 3, 4, 5</a:t>
            </a:r>
            <a:r>
              <a:rPr lang="en-US" altLang="en-US" sz="2400" dirty="0">
                <a:latin typeface="Comic Sans MS" panose="030F0702030302020204" pitchFamily="66" charset="0"/>
              </a:rPr>
              <a:t> and draw a bar graph to illustrate the distribution.</a:t>
            </a: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171263" y="197620"/>
            <a:ext cx="8569325" cy="52322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marL="736600" indent="-736600">
              <a:defRPr>
                <a:latin typeface="Comic Sans MS" panose="030F0702030302020204" pitchFamily="66" charset="0"/>
              </a:defRPr>
            </a:lvl1pPr>
            <a:lvl2pPr marL="977900">
              <a:defRPr>
                <a:latin typeface="Arial" panose="020B0604020202020204" pitchFamily="34" charset="0"/>
              </a:defRPr>
            </a:lvl2pPr>
            <a:lvl3pPr marL="1092200"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r>
              <a:rPr lang="en-GB" altLang="en-US" sz="2800" dirty="0"/>
              <a:t>Poisson distribution.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F23C71D0-4A50-436C-A633-AA5C41C86369}"/>
                  </a:ext>
                </a:extLst>
              </p:cNvPr>
              <p:cNvSpPr/>
              <p:nvPr/>
            </p:nvSpPr>
            <p:spPr>
              <a:xfrm>
                <a:off x="2412179" y="2858844"/>
                <a:ext cx="2145587" cy="6683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(</a:t>
                </a:r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X=x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sup>
                        </m:sSup>
                      </m:num>
                      <m:den>
                        <m:r>
                          <a:rPr lang="en-US" alt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  <m:r>
                          <a:rPr lang="en-US" alt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en-US" altLang="en-US" sz="2400" dirty="0">
                    <a:cs typeface="Arial" panose="020B0604020202020204" pitchFamily="34" charset="0"/>
                  </a:rPr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F23C71D0-4A50-436C-A633-AA5C41C8636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2179" y="2858844"/>
                <a:ext cx="2145587" cy="668388"/>
              </a:xfrm>
              <a:prstGeom prst="rect">
                <a:avLst/>
              </a:prstGeom>
              <a:blipFill>
                <a:blip r:embed="rId2"/>
                <a:stretch>
                  <a:fillRect l="-4545" b="-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D0EC8FDF-8B1C-4072-A42D-DF1792840BF5}"/>
              </a:ext>
            </a:extLst>
          </p:cNvPr>
          <p:cNvSpPr/>
          <p:nvPr/>
        </p:nvSpPr>
        <p:spPr>
          <a:xfrm>
            <a:off x="776791" y="3053710"/>
            <a:ext cx="13179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X~Po</a:t>
            </a:r>
            <a:r>
              <a:rPr lang="en-US" altLang="en-US" sz="2400" dirty="0">
                <a:cs typeface="Arial" panose="020B0604020202020204" pitchFamily="34" charset="0"/>
              </a:rPr>
              <a:t>(2).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8AED3F6-7DC2-4273-8FFD-D2F5CBDDDA0B}"/>
                  </a:ext>
                </a:extLst>
              </p:cNvPr>
              <p:cNvSpPr/>
              <p:nvPr/>
            </p:nvSpPr>
            <p:spPr>
              <a:xfrm>
                <a:off x="2227099" y="3484942"/>
                <a:ext cx="2156809" cy="6664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(</a:t>
                </a:r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X=0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p>
                        </m:sSup>
                      </m:num>
                      <m:den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  <m:r>
                          <a:rPr lang="en-US" alt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en-US" altLang="en-US" sz="2400" dirty="0">
                    <a:cs typeface="Arial" panose="020B0604020202020204" pitchFamily="34" charset="0"/>
                  </a:rPr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8AED3F6-7DC2-4273-8FFD-D2F5CBDDDA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7099" y="3484942"/>
                <a:ext cx="2156809" cy="666401"/>
              </a:xfrm>
              <a:prstGeom prst="rect">
                <a:avLst/>
              </a:prstGeom>
              <a:blipFill>
                <a:blip r:embed="rId3"/>
                <a:stretch>
                  <a:fillRect l="-4237" b="-82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726B383D-E90D-49EF-B519-EF56F9827ABC}"/>
                  </a:ext>
                </a:extLst>
              </p:cNvPr>
              <p:cNvSpPr/>
              <p:nvPr/>
            </p:nvSpPr>
            <p:spPr>
              <a:xfrm>
                <a:off x="2255376" y="4094304"/>
                <a:ext cx="242566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(</a:t>
                </a:r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X=0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) = </a:t>
                </a:r>
                <a14:m>
                  <m:oMath xmlns:m="http://schemas.openxmlformats.org/officeDocument/2006/math">
                    <m:r>
                      <a:rPr lang="en-US" altLang="en-US" sz="24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  <m:r>
                      <a:rPr lang="en-US" alt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.1353</m:t>
                    </m:r>
                  </m:oMath>
                </a14:m>
                <a:r>
                  <a:rPr lang="en-US" altLang="en-US" sz="2400" dirty="0">
                    <a:cs typeface="Arial" panose="020B0604020202020204" pitchFamily="34" charset="0"/>
                  </a:rPr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726B383D-E90D-49EF-B519-EF56F9827A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5376" y="4094304"/>
                <a:ext cx="2425664" cy="461665"/>
              </a:xfrm>
              <a:prstGeom prst="rect">
                <a:avLst/>
              </a:prstGeom>
              <a:blipFill>
                <a:blip r:embed="rId4"/>
                <a:stretch>
                  <a:fillRect l="-4020"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5D7B43B8-A045-4F2C-A2B7-1C9B0EA727BD}"/>
              </a:ext>
            </a:extLst>
          </p:cNvPr>
          <p:cNvSpPr/>
          <p:nvPr/>
        </p:nvSpPr>
        <p:spPr>
          <a:xfrm>
            <a:off x="930977" y="3710128"/>
            <a:ext cx="10294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latin typeface="Comic Sans MS" panose="030F0702030302020204" pitchFamily="66" charset="0"/>
              </a:rPr>
              <a:t>If x = 0</a:t>
            </a:r>
            <a:endParaRPr lang="en-GB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44257E4E-E6C0-4E29-AAD5-9D6320C1B6D2}"/>
              </a:ext>
            </a:extLst>
          </p:cNvPr>
          <p:cNvGraphicFramePr>
            <a:graphicFrameLocks noGrp="1"/>
          </p:cNvGraphicFramePr>
          <p:nvPr/>
        </p:nvGraphicFramePr>
        <p:xfrm>
          <a:off x="5490714" y="3049893"/>
          <a:ext cx="2670647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2030">
                  <a:extLst>
                    <a:ext uri="{9D8B030D-6E8A-4147-A177-3AD203B41FA5}">
                      <a16:colId xmlns:a16="http://schemas.microsoft.com/office/drawing/2014/main" val="1452288201"/>
                    </a:ext>
                  </a:extLst>
                </a:gridCol>
                <a:gridCol w="1328617">
                  <a:extLst>
                    <a:ext uri="{9D8B030D-6E8A-4147-A177-3AD203B41FA5}">
                      <a16:colId xmlns:a16="http://schemas.microsoft.com/office/drawing/2014/main" val="27435684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3072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21617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8840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85352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5609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5056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2118592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4C72F038-F7FC-4F4B-9DEF-E5F63E3D2FBC}"/>
              </a:ext>
            </a:extLst>
          </p:cNvPr>
          <p:cNvSpPr/>
          <p:nvPr/>
        </p:nvSpPr>
        <p:spPr>
          <a:xfrm>
            <a:off x="6033219" y="3053710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CA3EF6A-CEE1-4056-AAD1-AE65D844DDEE}"/>
              </a:ext>
            </a:extLst>
          </p:cNvPr>
          <p:cNvSpPr/>
          <p:nvPr/>
        </p:nvSpPr>
        <p:spPr>
          <a:xfrm>
            <a:off x="6901454" y="3044780"/>
            <a:ext cx="1032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Arial" panose="020B0604020202020204" pitchFamily="34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= x</a:t>
            </a:r>
            <a:r>
              <a:rPr lang="en-US" altLang="en-US" dirty="0">
                <a:cs typeface="Arial" panose="020B0604020202020204" pitchFamily="34" charset="0"/>
              </a:rPr>
              <a:t>) </a:t>
            </a:r>
            <a:endParaRPr lang="en-GB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9074CAC-2182-4C8B-9EB5-242A7AD0D71F}"/>
              </a:ext>
            </a:extLst>
          </p:cNvPr>
          <p:cNvSpPr/>
          <p:nvPr/>
        </p:nvSpPr>
        <p:spPr>
          <a:xfrm>
            <a:off x="6039807" y="3359491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GB" sz="24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4B257B7-B68E-4C38-9B80-524C8B3B2529}"/>
              </a:ext>
            </a:extLst>
          </p:cNvPr>
          <p:cNvSpPr/>
          <p:nvPr/>
        </p:nvSpPr>
        <p:spPr>
          <a:xfrm>
            <a:off x="6823777" y="3359491"/>
            <a:ext cx="10310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0.1353</a:t>
            </a:r>
            <a:endParaRPr lang="en-GB" sz="2400" dirty="0"/>
          </a:p>
        </p:txBody>
      </p:sp>
      <p:sp>
        <p:nvSpPr>
          <p:cNvPr id="16" name="Rectangle 15">
            <a:hlinkClick r:id="rId5"/>
            <a:extLst>
              <a:ext uri="{FF2B5EF4-FFF2-40B4-BE49-F238E27FC236}">
                <a16:creationId xmlns:a16="http://schemas.microsoft.com/office/drawing/2014/main" id="{2F9ADB38-0FAD-48CA-BCAF-AE5D47822A1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hlinkClick r:id="rId5"/>
            <a:extLst>
              <a:ext uri="{FF2B5EF4-FFF2-40B4-BE49-F238E27FC236}">
                <a16:creationId xmlns:a16="http://schemas.microsoft.com/office/drawing/2014/main" id="{92C3BE8F-2325-4C6A-852E-17A6D75702A2}"/>
              </a:ext>
            </a:extLst>
          </p:cNvPr>
          <p:cNvSpPr/>
          <p:nvPr/>
        </p:nvSpPr>
        <p:spPr>
          <a:xfrm>
            <a:off x="804204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3524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3638" grpId="0"/>
      <p:bldP spid="22" grpId="0"/>
      <p:bldP spid="23" grpId="0"/>
      <p:bldP spid="2" grpId="0"/>
      <p:bldP spid="3" grpId="0"/>
      <p:bldP spid="13" grpId="0"/>
      <p:bldP spid="14" grpId="0"/>
      <p:bldP spid="4" grpId="0"/>
      <p:bldP spid="7" grpId="0"/>
      <p:bldP spid="8" grpId="0"/>
      <p:bldP spid="28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8" name="Rectangle 6"/>
          <p:cNvSpPr>
            <a:spLocks noChangeArrowheads="1"/>
          </p:cNvSpPr>
          <p:nvPr/>
        </p:nvSpPr>
        <p:spPr bwMode="auto">
          <a:xfrm>
            <a:off x="529430" y="1223442"/>
            <a:ext cx="83597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36600" indent="-736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3175"/>
            <a:r>
              <a:rPr lang="en-US" altLang="en-US" sz="2400" dirty="0">
                <a:latin typeface="Comic Sans MS" panose="030F0702030302020204" pitchFamily="66" charset="0"/>
              </a:rPr>
              <a:t>The random variable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latin typeface="Comic Sans MS" panose="030F0702030302020204" pitchFamily="66" charset="0"/>
              </a:rPr>
              <a:t> follows a Poisson distribution such that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~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en-US" altLang="en-US" sz="2400" dirty="0">
                <a:cs typeface="Arial" panose="020B0604020202020204" pitchFamily="34" charset="0"/>
              </a:rPr>
              <a:t>(2).</a:t>
            </a:r>
            <a:r>
              <a:rPr lang="en-US" altLang="en-US" sz="2400" dirty="0"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563399" y="2112521"/>
            <a:ext cx="83597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36600" indent="-736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3175"/>
            <a:r>
              <a:rPr lang="en-US" altLang="en-US" sz="2400" dirty="0">
                <a:latin typeface="Comic Sans MS" panose="030F0702030302020204" pitchFamily="66" charset="0"/>
              </a:rPr>
              <a:t>Calculate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cs typeface="Arial" panose="020B0604020202020204" pitchFamily="34" charset="0"/>
              </a:rPr>
              <a:t>(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= x</a:t>
            </a:r>
            <a:r>
              <a:rPr lang="en-US" altLang="en-US" sz="2400" dirty="0">
                <a:cs typeface="Arial" panose="020B0604020202020204" pitchFamily="34" charset="0"/>
              </a:rPr>
              <a:t>) for x = 0, 1, 2, 3, 4, 5</a:t>
            </a:r>
            <a:r>
              <a:rPr lang="en-US" altLang="en-US" sz="2400" dirty="0">
                <a:latin typeface="Comic Sans MS" panose="030F0702030302020204" pitchFamily="66" charset="0"/>
              </a:rPr>
              <a:t> and draw a bar graph to illustrate the distribution.</a:t>
            </a: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171263" y="197620"/>
            <a:ext cx="8569325" cy="52322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marL="736600" indent="-736600">
              <a:defRPr>
                <a:latin typeface="Comic Sans MS" panose="030F0702030302020204" pitchFamily="66" charset="0"/>
              </a:defRPr>
            </a:lvl1pPr>
            <a:lvl2pPr marL="977900">
              <a:defRPr>
                <a:latin typeface="Arial" panose="020B0604020202020204" pitchFamily="34" charset="0"/>
              </a:defRPr>
            </a:lvl2pPr>
            <a:lvl3pPr marL="1092200"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r>
              <a:rPr lang="en-GB" altLang="en-US" sz="2800" dirty="0"/>
              <a:t>Poisson distribution.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F23C71D0-4A50-436C-A633-AA5C41C86369}"/>
                  </a:ext>
                </a:extLst>
              </p:cNvPr>
              <p:cNvSpPr/>
              <p:nvPr/>
            </p:nvSpPr>
            <p:spPr>
              <a:xfrm>
                <a:off x="2412179" y="2858844"/>
                <a:ext cx="2145587" cy="6683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(</a:t>
                </a:r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X=x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sup>
                        </m:sSup>
                      </m:num>
                      <m:den>
                        <m:r>
                          <a:rPr lang="en-US" alt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  <m:r>
                          <a:rPr lang="en-US" alt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en-US" altLang="en-US" sz="2400" dirty="0">
                    <a:cs typeface="Arial" panose="020B0604020202020204" pitchFamily="34" charset="0"/>
                  </a:rPr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F23C71D0-4A50-436C-A633-AA5C41C8636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2179" y="2858844"/>
                <a:ext cx="2145587" cy="668388"/>
              </a:xfrm>
              <a:prstGeom prst="rect">
                <a:avLst/>
              </a:prstGeom>
              <a:blipFill>
                <a:blip r:embed="rId2"/>
                <a:stretch>
                  <a:fillRect l="-4545" b="-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D0EC8FDF-8B1C-4072-A42D-DF1792840BF5}"/>
              </a:ext>
            </a:extLst>
          </p:cNvPr>
          <p:cNvSpPr/>
          <p:nvPr/>
        </p:nvSpPr>
        <p:spPr>
          <a:xfrm>
            <a:off x="776791" y="3053710"/>
            <a:ext cx="13179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X~Po</a:t>
            </a:r>
            <a:r>
              <a:rPr lang="en-US" altLang="en-US" sz="2400" dirty="0">
                <a:cs typeface="Arial" panose="020B0604020202020204" pitchFamily="34" charset="0"/>
              </a:rPr>
              <a:t>(2).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8AED3F6-7DC2-4273-8FFD-D2F5CBDDDA0B}"/>
                  </a:ext>
                </a:extLst>
              </p:cNvPr>
              <p:cNvSpPr/>
              <p:nvPr/>
            </p:nvSpPr>
            <p:spPr>
              <a:xfrm>
                <a:off x="2227099" y="3484942"/>
                <a:ext cx="2156809" cy="6687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(</a:t>
                </a:r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X=1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p>
                        </m:sSup>
                      </m:num>
                      <m:den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a:rPr lang="en-US" alt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en-US" altLang="en-US" sz="2400" dirty="0">
                    <a:cs typeface="Arial" panose="020B0604020202020204" pitchFamily="34" charset="0"/>
                  </a:rPr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8AED3F6-7DC2-4273-8FFD-D2F5CBDDDA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7099" y="3484942"/>
                <a:ext cx="2156809" cy="668709"/>
              </a:xfrm>
              <a:prstGeom prst="rect">
                <a:avLst/>
              </a:prstGeom>
              <a:blipFill>
                <a:blip r:embed="rId3"/>
                <a:stretch>
                  <a:fillRect l="-4237" b="-82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726B383D-E90D-49EF-B519-EF56F9827ABC}"/>
                  </a:ext>
                </a:extLst>
              </p:cNvPr>
              <p:cNvSpPr/>
              <p:nvPr/>
            </p:nvSpPr>
            <p:spPr>
              <a:xfrm>
                <a:off x="2255376" y="4094304"/>
                <a:ext cx="242566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(</a:t>
                </a:r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X=1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) = </a:t>
                </a:r>
                <a14:m>
                  <m:oMath xmlns:m="http://schemas.openxmlformats.org/officeDocument/2006/math">
                    <m:r>
                      <a:rPr lang="en-US" altLang="en-US" sz="24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  <m:r>
                      <a:rPr lang="en-US" alt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.2707</m:t>
                    </m:r>
                  </m:oMath>
                </a14:m>
                <a:r>
                  <a:rPr lang="en-US" altLang="en-US" sz="2400" dirty="0">
                    <a:cs typeface="Arial" panose="020B0604020202020204" pitchFamily="34" charset="0"/>
                  </a:rPr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726B383D-E90D-49EF-B519-EF56F9827A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5376" y="4094304"/>
                <a:ext cx="2425664" cy="461665"/>
              </a:xfrm>
              <a:prstGeom prst="rect">
                <a:avLst/>
              </a:prstGeom>
              <a:blipFill>
                <a:blip r:embed="rId4"/>
                <a:stretch>
                  <a:fillRect l="-4020"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5D7B43B8-A045-4F2C-A2B7-1C9B0EA727BD}"/>
              </a:ext>
            </a:extLst>
          </p:cNvPr>
          <p:cNvSpPr/>
          <p:nvPr/>
        </p:nvSpPr>
        <p:spPr>
          <a:xfrm>
            <a:off x="930977" y="3710128"/>
            <a:ext cx="10294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latin typeface="Comic Sans MS" panose="030F0702030302020204" pitchFamily="66" charset="0"/>
              </a:rPr>
              <a:t>If x = 1</a:t>
            </a:r>
            <a:endParaRPr lang="en-GB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44257E4E-E6C0-4E29-AAD5-9D6320C1B6D2}"/>
              </a:ext>
            </a:extLst>
          </p:cNvPr>
          <p:cNvGraphicFramePr>
            <a:graphicFrameLocks noGrp="1"/>
          </p:cNvGraphicFramePr>
          <p:nvPr/>
        </p:nvGraphicFramePr>
        <p:xfrm>
          <a:off x="5490714" y="3049893"/>
          <a:ext cx="2670647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2030">
                  <a:extLst>
                    <a:ext uri="{9D8B030D-6E8A-4147-A177-3AD203B41FA5}">
                      <a16:colId xmlns:a16="http://schemas.microsoft.com/office/drawing/2014/main" val="1452288201"/>
                    </a:ext>
                  </a:extLst>
                </a:gridCol>
                <a:gridCol w="1328617">
                  <a:extLst>
                    <a:ext uri="{9D8B030D-6E8A-4147-A177-3AD203B41FA5}">
                      <a16:colId xmlns:a16="http://schemas.microsoft.com/office/drawing/2014/main" val="27435684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3072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21617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8840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85352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5609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5056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2118592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4C72F038-F7FC-4F4B-9DEF-E5F63E3D2FBC}"/>
              </a:ext>
            </a:extLst>
          </p:cNvPr>
          <p:cNvSpPr/>
          <p:nvPr/>
        </p:nvSpPr>
        <p:spPr>
          <a:xfrm>
            <a:off x="6033219" y="3053710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CA3EF6A-CEE1-4056-AAD1-AE65D844DDEE}"/>
              </a:ext>
            </a:extLst>
          </p:cNvPr>
          <p:cNvSpPr/>
          <p:nvPr/>
        </p:nvSpPr>
        <p:spPr>
          <a:xfrm>
            <a:off x="6901454" y="3044780"/>
            <a:ext cx="1032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Arial" panose="020B0604020202020204" pitchFamily="34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= x</a:t>
            </a:r>
            <a:r>
              <a:rPr lang="en-US" altLang="en-US" dirty="0">
                <a:cs typeface="Arial" panose="020B0604020202020204" pitchFamily="34" charset="0"/>
              </a:rPr>
              <a:t>) </a:t>
            </a:r>
            <a:endParaRPr lang="en-GB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73931F6-4769-4ECF-9684-14710B036166}"/>
              </a:ext>
            </a:extLst>
          </p:cNvPr>
          <p:cNvSpPr/>
          <p:nvPr/>
        </p:nvSpPr>
        <p:spPr>
          <a:xfrm>
            <a:off x="6039807" y="371012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9074CAC-2182-4C8B-9EB5-242A7AD0D71F}"/>
              </a:ext>
            </a:extLst>
          </p:cNvPr>
          <p:cNvSpPr/>
          <p:nvPr/>
        </p:nvSpPr>
        <p:spPr>
          <a:xfrm>
            <a:off x="6039807" y="3359491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GB" sz="24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4B257B7-B68E-4C38-9B80-524C8B3B2529}"/>
              </a:ext>
            </a:extLst>
          </p:cNvPr>
          <p:cNvSpPr/>
          <p:nvPr/>
        </p:nvSpPr>
        <p:spPr>
          <a:xfrm>
            <a:off x="6823777" y="3359491"/>
            <a:ext cx="10310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0.1353</a:t>
            </a:r>
            <a:endParaRPr lang="en-GB" sz="2400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929BBE6-C90D-4819-9F4B-C8882EF931F1}"/>
              </a:ext>
            </a:extLst>
          </p:cNvPr>
          <p:cNvSpPr/>
          <p:nvPr/>
        </p:nvSpPr>
        <p:spPr>
          <a:xfrm>
            <a:off x="6817563" y="3731610"/>
            <a:ext cx="10310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0.2707</a:t>
            </a:r>
            <a:endParaRPr lang="en-GB" sz="24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A1E8075-3447-42E2-BCD9-73739A603159}"/>
              </a:ext>
            </a:extLst>
          </p:cNvPr>
          <p:cNvSpPr/>
          <p:nvPr/>
        </p:nvSpPr>
        <p:spPr>
          <a:xfrm>
            <a:off x="560387" y="793860"/>
            <a:ext cx="21339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/>
              <a:t>EXAMPLE 1:</a:t>
            </a:r>
          </a:p>
        </p:txBody>
      </p:sp>
      <p:sp>
        <p:nvSpPr>
          <p:cNvPr id="19" name="Rectangle 18">
            <a:hlinkClick r:id="rId5"/>
            <a:extLst>
              <a:ext uri="{FF2B5EF4-FFF2-40B4-BE49-F238E27FC236}">
                <a16:creationId xmlns:a16="http://schemas.microsoft.com/office/drawing/2014/main" id="{523D9DDB-0639-401B-9C27-CD6F0613EF5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hlinkClick r:id="rId5"/>
            <a:extLst>
              <a:ext uri="{FF2B5EF4-FFF2-40B4-BE49-F238E27FC236}">
                <a16:creationId xmlns:a16="http://schemas.microsoft.com/office/drawing/2014/main" id="{59928CBB-8F7E-4239-996F-3A1E989464E8}"/>
              </a:ext>
            </a:extLst>
          </p:cNvPr>
          <p:cNvSpPr/>
          <p:nvPr/>
        </p:nvSpPr>
        <p:spPr>
          <a:xfrm>
            <a:off x="804204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0594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20" grpId="0"/>
      <p:bldP spid="30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8" name="Rectangle 6"/>
          <p:cNvSpPr>
            <a:spLocks noChangeArrowheads="1"/>
          </p:cNvSpPr>
          <p:nvPr/>
        </p:nvSpPr>
        <p:spPr bwMode="auto">
          <a:xfrm>
            <a:off x="529430" y="1223442"/>
            <a:ext cx="83597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36600" indent="-736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3175"/>
            <a:r>
              <a:rPr lang="en-US" altLang="en-US" sz="2400" dirty="0">
                <a:latin typeface="Comic Sans MS" panose="030F0702030302020204" pitchFamily="66" charset="0"/>
              </a:rPr>
              <a:t>The random variable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latin typeface="Comic Sans MS" panose="030F0702030302020204" pitchFamily="66" charset="0"/>
              </a:rPr>
              <a:t> follows a Poisson distribution such that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~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en-US" altLang="en-US" sz="2400" dirty="0">
                <a:cs typeface="Arial" panose="020B0604020202020204" pitchFamily="34" charset="0"/>
              </a:rPr>
              <a:t>(2).</a:t>
            </a:r>
            <a:r>
              <a:rPr lang="en-US" altLang="en-US" sz="2400" dirty="0"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563399" y="2112521"/>
            <a:ext cx="83597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36600" indent="-736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3175"/>
            <a:r>
              <a:rPr lang="en-US" altLang="en-US" sz="2400" dirty="0">
                <a:latin typeface="Comic Sans MS" panose="030F0702030302020204" pitchFamily="66" charset="0"/>
              </a:rPr>
              <a:t>Calculate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cs typeface="Arial" panose="020B0604020202020204" pitchFamily="34" charset="0"/>
              </a:rPr>
              <a:t>(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= x</a:t>
            </a:r>
            <a:r>
              <a:rPr lang="en-US" altLang="en-US" sz="2400" dirty="0">
                <a:cs typeface="Arial" panose="020B0604020202020204" pitchFamily="34" charset="0"/>
              </a:rPr>
              <a:t>) for x = 0, 1, 2, 3, 4, 5</a:t>
            </a:r>
            <a:r>
              <a:rPr lang="en-US" altLang="en-US" sz="2400" dirty="0">
                <a:latin typeface="Comic Sans MS" panose="030F0702030302020204" pitchFamily="66" charset="0"/>
              </a:rPr>
              <a:t> and draw a bar graph to illustrate the distribution.</a:t>
            </a: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171263" y="197620"/>
            <a:ext cx="8569325" cy="52322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marL="736600" indent="-736600">
              <a:defRPr>
                <a:latin typeface="Comic Sans MS" panose="030F0702030302020204" pitchFamily="66" charset="0"/>
              </a:defRPr>
            </a:lvl1pPr>
            <a:lvl2pPr marL="977900">
              <a:defRPr>
                <a:latin typeface="Arial" panose="020B0604020202020204" pitchFamily="34" charset="0"/>
              </a:defRPr>
            </a:lvl2pPr>
            <a:lvl3pPr marL="1092200"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r>
              <a:rPr lang="en-GB" altLang="en-US" sz="2800" dirty="0"/>
              <a:t>Poisson distribution.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F23C71D0-4A50-436C-A633-AA5C41C86369}"/>
                  </a:ext>
                </a:extLst>
              </p:cNvPr>
              <p:cNvSpPr/>
              <p:nvPr/>
            </p:nvSpPr>
            <p:spPr>
              <a:xfrm>
                <a:off x="2412179" y="2858844"/>
                <a:ext cx="2145587" cy="6683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(</a:t>
                </a:r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X=x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sup>
                        </m:sSup>
                      </m:num>
                      <m:den>
                        <m:r>
                          <a:rPr lang="en-US" alt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  <m:r>
                          <a:rPr lang="en-US" alt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en-US" altLang="en-US" sz="2400" dirty="0">
                    <a:cs typeface="Arial" panose="020B0604020202020204" pitchFamily="34" charset="0"/>
                  </a:rPr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F23C71D0-4A50-436C-A633-AA5C41C8636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2179" y="2858844"/>
                <a:ext cx="2145587" cy="668388"/>
              </a:xfrm>
              <a:prstGeom prst="rect">
                <a:avLst/>
              </a:prstGeom>
              <a:blipFill>
                <a:blip r:embed="rId2"/>
                <a:stretch>
                  <a:fillRect l="-4545" b="-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D0EC8FDF-8B1C-4072-A42D-DF1792840BF5}"/>
              </a:ext>
            </a:extLst>
          </p:cNvPr>
          <p:cNvSpPr/>
          <p:nvPr/>
        </p:nvSpPr>
        <p:spPr>
          <a:xfrm>
            <a:off x="776791" y="3053710"/>
            <a:ext cx="13179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X~Po</a:t>
            </a:r>
            <a:r>
              <a:rPr lang="en-US" altLang="en-US" sz="2400" dirty="0">
                <a:cs typeface="Arial" panose="020B0604020202020204" pitchFamily="34" charset="0"/>
              </a:rPr>
              <a:t>(2).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8AED3F6-7DC2-4273-8FFD-D2F5CBDDDA0B}"/>
                  </a:ext>
                </a:extLst>
              </p:cNvPr>
              <p:cNvSpPr/>
              <p:nvPr/>
            </p:nvSpPr>
            <p:spPr>
              <a:xfrm>
                <a:off x="2227099" y="3484942"/>
                <a:ext cx="2156809" cy="6687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(</a:t>
                </a:r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X=2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alt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en-US" altLang="en-US" sz="2400" dirty="0">
                    <a:cs typeface="Arial" panose="020B0604020202020204" pitchFamily="34" charset="0"/>
                  </a:rPr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8AED3F6-7DC2-4273-8FFD-D2F5CBDDDA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7099" y="3484942"/>
                <a:ext cx="2156809" cy="668709"/>
              </a:xfrm>
              <a:prstGeom prst="rect">
                <a:avLst/>
              </a:prstGeom>
              <a:blipFill>
                <a:blip r:embed="rId3"/>
                <a:stretch>
                  <a:fillRect l="-4237" b="-82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726B383D-E90D-49EF-B519-EF56F9827ABC}"/>
                  </a:ext>
                </a:extLst>
              </p:cNvPr>
              <p:cNvSpPr/>
              <p:nvPr/>
            </p:nvSpPr>
            <p:spPr>
              <a:xfrm>
                <a:off x="2255376" y="4094304"/>
                <a:ext cx="242566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(</a:t>
                </a:r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X=2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) = </a:t>
                </a:r>
                <a14:m>
                  <m:oMath xmlns:m="http://schemas.openxmlformats.org/officeDocument/2006/math">
                    <m:r>
                      <a:rPr lang="en-US" altLang="en-US" sz="24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  <m:r>
                      <a:rPr lang="en-US" alt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.2707</m:t>
                    </m:r>
                  </m:oMath>
                </a14:m>
                <a:r>
                  <a:rPr lang="en-US" altLang="en-US" sz="2400" dirty="0">
                    <a:cs typeface="Arial" panose="020B0604020202020204" pitchFamily="34" charset="0"/>
                  </a:rPr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726B383D-E90D-49EF-B519-EF56F9827A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5376" y="4094304"/>
                <a:ext cx="2425664" cy="461665"/>
              </a:xfrm>
              <a:prstGeom prst="rect">
                <a:avLst/>
              </a:prstGeom>
              <a:blipFill>
                <a:blip r:embed="rId4"/>
                <a:stretch>
                  <a:fillRect l="-4020"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5D7B43B8-A045-4F2C-A2B7-1C9B0EA727BD}"/>
              </a:ext>
            </a:extLst>
          </p:cNvPr>
          <p:cNvSpPr/>
          <p:nvPr/>
        </p:nvSpPr>
        <p:spPr>
          <a:xfrm>
            <a:off x="930977" y="3710128"/>
            <a:ext cx="10294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latin typeface="Comic Sans MS" panose="030F0702030302020204" pitchFamily="66" charset="0"/>
              </a:rPr>
              <a:t>If x = 2</a:t>
            </a:r>
            <a:endParaRPr lang="en-GB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44257E4E-E6C0-4E29-AAD5-9D6320C1B6D2}"/>
              </a:ext>
            </a:extLst>
          </p:cNvPr>
          <p:cNvGraphicFramePr>
            <a:graphicFrameLocks noGrp="1"/>
          </p:cNvGraphicFramePr>
          <p:nvPr/>
        </p:nvGraphicFramePr>
        <p:xfrm>
          <a:off x="5490714" y="3049893"/>
          <a:ext cx="2670647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2030">
                  <a:extLst>
                    <a:ext uri="{9D8B030D-6E8A-4147-A177-3AD203B41FA5}">
                      <a16:colId xmlns:a16="http://schemas.microsoft.com/office/drawing/2014/main" val="1452288201"/>
                    </a:ext>
                  </a:extLst>
                </a:gridCol>
                <a:gridCol w="1328617">
                  <a:extLst>
                    <a:ext uri="{9D8B030D-6E8A-4147-A177-3AD203B41FA5}">
                      <a16:colId xmlns:a16="http://schemas.microsoft.com/office/drawing/2014/main" val="27435684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3072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21617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8840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85352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5609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5056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2118592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4C72F038-F7FC-4F4B-9DEF-E5F63E3D2FBC}"/>
              </a:ext>
            </a:extLst>
          </p:cNvPr>
          <p:cNvSpPr/>
          <p:nvPr/>
        </p:nvSpPr>
        <p:spPr>
          <a:xfrm>
            <a:off x="6033219" y="3053710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CA3EF6A-CEE1-4056-AAD1-AE65D844DDEE}"/>
              </a:ext>
            </a:extLst>
          </p:cNvPr>
          <p:cNvSpPr/>
          <p:nvPr/>
        </p:nvSpPr>
        <p:spPr>
          <a:xfrm>
            <a:off x="6901454" y="3044780"/>
            <a:ext cx="1032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Arial" panose="020B0604020202020204" pitchFamily="34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= x</a:t>
            </a:r>
            <a:r>
              <a:rPr lang="en-US" altLang="en-US" dirty="0">
                <a:cs typeface="Arial" panose="020B0604020202020204" pitchFamily="34" charset="0"/>
              </a:rPr>
              <a:t>) </a:t>
            </a:r>
            <a:endParaRPr lang="en-GB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73931F6-4769-4ECF-9684-14710B036166}"/>
              </a:ext>
            </a:extLst>
          </p:cNvPr>
          <p:cNvSpPr/>
          <p:nvPr/>
        </p:nvSpPr>
        <p:spPr>
          <a:xfrm>
            <a:off x="6039807" y="371012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45192D7-89EE-43B4-AE49-DFE90DF758D8}"/>
              </a:ext>
            </a:extLst>
          </p:cNvPr>
          <p:cNvSpPr/>
          <p:nvPr/>
        </p:nvSpPr>
        <p:spPr>
          <a:xfrm>
            <a:off x="6039807" y="409430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24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9074CAC-2182-4C8B-9EB5-242A7AD0D71F}"/>
              </a:ext>
            </a:extLst>
          </p:cNvPr>
          <p:cNvSpPr/>
          <p:nvPr/>
        </p:nvSpPr>
        <p:spPr>
          <a:xfrm>
            <a:off x="6039807" y="3359491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GB" sz="24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4B257B7-B68E-4C38-9B80-524C8B3B2529}"/>
              </a:ext>
            </a:extLst>
          </p:cNvPr>
          <p:cNvSpPr/>
          <p:nvPr/>
        </p:nvSpPr>
        <p:spPr>
          <a:xfrm>
            <a:off x="6823777" y="3359491"/>
            <a:ext cx="10310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0.1353</a:t>
            </a:r>
            <a:endParaRPr lang="en-GB" sz="2400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929BBE6-C90D-4819-9F4B-C8882EF931F1}"/>
              </a:ext>
            </a:extLst>
          </p:cNvPr>
          <p:cNvSpPr/>
          <p:nvPr/>
        </p:nvSpPr>
        <p:spPr>
          <a:xfrm>
            <a:off x="6817563" y="3731610"/>
            <a:ext cx="10310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0.2707</a:t>
            </a:r>
            <a:endParaRPr lang="en-GB" sz="2400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245655B-48E0-40AE-A039-AE95C9EF2780}"/>
              </a:ext>
            </a:extLst>
          </p:cNvPr>
          <p:cNvSpPr/>
          <p:nvPr/>
        </p:nvSpPr>
        <p:spPr>
          <a:xfrm>
            <a:off x="6817563" y="4103729"/>
            <a:ext cx="10310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0.2707</a:t>
            </a:r>
            <a:endParaRPr lang="en-GB" sz="24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483DFA9-6DEA-40B8-AA62-B0A9F224FF2D}"/>
              </a:ext>
            </a:extLst>
          </p:cNvPr>
          <p:cNvSpPr/>
          <p:nvPr/>
        </p:nvSpPr>
        <p:spPr>
          <a:xfrm>
            <a:off x="560387" y="793860"/>
            <a:ext cx="21339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/>
              <a:t>EXAMPLE 1:</a:t>
            </a:r>
          </a:p>
        </p:txBody>
      </p:sp>
      <p:sp>
        <p:nvSpPr>
          <p:cNvPr id="26" name="Rectangle 25">
            <a:hlinkClick r:id="rId5"/>
            <a:extLst>
              <a:ext uri="{FF2B5EF4-FFF2-40B4-BE49-F238E27FC236}">
                <a16:creationId xmlns:a16="http://schemas.microsoft.com/office/drawing/2014/main" id="{067FABFF-9474-4BF9-97A6-837D3816ACFF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hlinkClick r:id="rId5"/>
            <a:extLst>
              <a:ext uri="{FF2B5EF4-FFF2-40B4-BE49-F238E27FC236}">
                <a16:creationId xmlns:a16="http://schemas.microsoft.com/office/drawing/2014/main" id="{109527C5-BD33-467E-A2FD-37EB3D07EBE3}"/>
              </a:ext>
            </a:extLst>
          </p:cNvPr>
          <p:cNvSpPr/>
          <p:nvPr/>
        </p:nvSpPr>
        <p:spPr>
          <a:xfrm>
            <a:off x="804204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6858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21" grpId="0"/>
      <p:bldP spid="31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8" name="Rectangle 6"/>
          <p:cNvSpPr>
            <a:spLocks noChangeArrowheads="1"/>
          </p:cNvSpPr>
          <p:nvPr/>
        </p:nvSpPr>
        <p:spPr bwMode="auto">
          <a:xfrm>
            <a:off x="529430" y="1223442"/>
            <a:ext cx="83597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36600" indent="-736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3175"/>
            <a:r>
              <a:rPr lang="en-US" altLang="en-US" sz="2400" dirty="0">
                <a:latin typeface="Comic Sans MS" panose="030F0702030302020204" pitchFamily="66" charset="0"/>
              </a:rPr>
              <a:t>The random variable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latin typeface="Comic Sans MS" panose="030F0702030302020204" pitchFamily="66" charset="0"/>
              </a:rPr>
              <a:t> follows a Poisson distribution such that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~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en-US" altLang="en-US" sz="2400" dirty="0">
                <a:cs typeface="Arial" panose="020B0604020202020204" pitchFamily="34" charset="0"/>
              </a:rPr>
              <a:t>(2).</a:t>
            </a:r>
            <a:r>
              <a:rPr lang="en-US" altLang="en-US" sz="2400" dirty="0"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563399" y="2112521"/>
            <a:ext cx="83597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36600" indent="-736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3175"/>
            <a:r>
              <a:rPr lang="en-US" altLang="en-US" sz="2400" dirty="0">
                <a:latin typeface="Comic Sans MS" panose="030F0702030302020204" pitchFamily="66" charset="0"/>
              </a:rPr>
              <a:t>Calculate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cs typeface="Arial" panose="020B0604020202020204" pitchFamily="34" charset="0"/>
              </a:rPr>
              <a:t>(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= x</a:t>
            </a:r>
            <a:r>
              <a:rPr lang="en-US" altLang="en-US" sz="2400" dirty="0">
                <a:cs typeface="Arial" panose="020B0604020202020204" pitchFamily="34" charset="0"/>
              </a:rPr>
              <a:t>) for x = 0, 1, 2, 3, 4, 5</a:t>
            </a:r>
            <a:r>
              <a:rPr lang="en-US" altLang="en-US" sz="2400" dirty="0">
                <a:latin typeface="Comic Sans MS" panose="030F0702030302020204" pitchFamily="66" charset="0"/>
              </a:rPr>
              <a:t> and draw a bar graph to illustrate the distribution.</a:t>
            </a: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171263" y="197620"/>
            <a:ext cx="8569325" cy="52322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marL="736600" indent="-736600">
              <a:defRPr>
                <a:latin typeface="Comic Sans MS" panose="030F0702030302020204" pitchFamily="66" charset="0"/>
              </a:defRPr>
            </a:lvl1pPr>
            <a:lvl2pPr marL="977900">
              <a:defRPr>
                <a:latin typeface="Arial" panose="020B0604020202020204" pitchFamily="34" charset="0"/>
              </a:defRPr>
            </a:lvl2pPr>
            <a:lvl3pPr marL="1092200"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r>
              <a:rPr lang="en-GB" altLang="en-US" sz="2800" dirty="0"/>
              <a:t>Poisson distribution.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F23C71D0-4A50-436C-A633-AA5C41C86369}"/>
                  </a:ext>
                </a:extLst>
              </p:cNvPr>
              <p:cNvSpPr/>
              <p:nvPr/>
            </p:nvSpPr>
            <p:spPr>
              <a:xfrm>
                <a:off x="2412179" y="2858844"/>
                <a:ext cx="2145587" cy="6683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(</a:t>
                </a:r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X=x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sup>
                        </m:sSup>
                      </m:num>
                      <m:den>
                        <m:r>
                          <a:rPr lang="en-US" alt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  <m:r>
                          <a:rPr lang="en-US" alt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en-US" altLang="en-US" sz="2400" dirty="0">
                    <a:cs typeface="Arial" panose="020B0604020202020204" pitchFamily="34" charset="0"/>
                  </a:rPr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F23C71D0-4A50-436C-A633-AA5C41C8636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2179" y="2858844"/>
                <a:ext cx="2145587" cy="668388"/>
              </a:xfrm>
              <a:prstGeom prst="rect">
                <a:avLst/>
              </a:prstGeom>
              <a:blipFill>
                <a:blip r:embed="rId2"/>
                <a:stretch>
                  <a:fillRect l="-4545" b="-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D0EC8FDF-8B1C-4072-A42D-DF1792840BF5}"/>
              </a:ext>
            </a:extLst>
          </p:cNvPr>
          <p:cNvSpPr/>
          <p:nvPr/>
        </p:nvSpPr>
        <p:spPr>
          <a:xfrm>
            <a:off x="776791" y="3053710"/>
            <a:ext cx="13179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X~Po</a:t>
            </a:r>
            <a:r>
              <a:rPr lang="en-US" altLang="en-US" sz="2400" dirty="0">
                <a:cs typeface="Arial" panose="020B0604020202020204" pitchFamily="34" charset="0"/>
              </a:rPr>
              <a:t>(2).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8AED3F6-7DC2-4273-8FFD-D2F5CBDDDA0B}"/>
                  </a:ext>
                </a:extLst>
              </p:cNvPr>
              <p:cNvSpPr/>
              <p:nvPr/>
            </p:nvSpPr>
            <p:spPr>
              <a:xfrm>
                <a:off x="2227099" y="3484942"/>
                <a:ext cx="2156809" cy="6687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(</a:t>
                </a:r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X=3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US" alt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  <m:r>
                          <a:rPr lang="en-US" alt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en-US" altLang="en-US" sz="2400" dirty="0">
                    <a:cs typeface="Arial" panose="020B0604020202020204" pitchFamily="34" charset="0"/>
                  </a:rPr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8AED3F6-7DC2-4273-8FFD-D2F5CBDDDA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7099" y="3484942"/>
                <a:ext cx="2156809" cy="668709"/>
              </a:xfrm>
              <a:prstGeom prst="rect">
                <a:avLst/>
              </a:prstGeom>
              <a:blipFill>
                <a:blip r:embed="rId3"/>
                <a:stretch>
                  <a:fillRect l="-4237" b="-82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726B383D-E90D-49EF-B519-EF56F9827ABC}"/>
                  </a:ext>
                </a:extLst>
              </p:cNvPr>
              <p:cNvSpPr/>
              <p:nvPr/>
            </p:nvSpPr>
            <p:spPr>
              <a:xfrm>
                <a:off x="2255376" y="4094304"/>
                <a:ext cx="242566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(</a:t>
                </a:r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X=3</a:t>
                </a:r>
                <a:r>
                  <a:rPr lang="en-US" altLang="en-US" sz="2400" dirty="0">
                    <a:cs typeface="Arial" panose="020B0604020202020204" pitchFamily="34" charset="0"/>
                  </a:rPr>
                  <a:t>) = </a:t>
                </a:r>
                <a14:m>
                  <m:oMath xmlns:m="http://schemas.openxmlformats.org/officeDocument/2006/math">
                    <m:r>
                      <a:rPr lang="en-US" altLang="en-US" sz="24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  <m:r>
                      <a:rPr lang="en-US" alt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.1804</m:t>
                    </m:r>
                  </m:oMath>
                </a14:m>
                <a:r>
                  <a:rPr lang="en-US" altLang="en-US" sz="2400" dirty="0">
                    <a:cs typeface="Arial" panose="020B0604020202020204" pitchFamily="34" charset="0"/>
                  </a:rPr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726B383D-E90D-49EF-B519-EF56F9827A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5376" y="4094304"/>
                <a:ext cx="2425664" cy="461665"/>
              </a:xfrm>
              <a:prstGeom prst="rect">
                <a:avLst/>
              </a:prstGeom>
              <a:blipFill>
                <a:blip r:embed="rId4"/>
                <a:stretch>
                  <a:fillRect l="-4020"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5D7B43B8-A045-4F2C-A2B7-1C9B0EA727BD}"/>
              </a:ext>
            </a:extLst>
          </p:cNvPr>
          <p:cNvSpPr/>
          <p:nvPr/>
        </p:nvSpPr>
        <p:spPr>
          <a:xfrm>
            <a:off x="930977" y="3710128"/>
            <a:ext cx="10294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latin typeface="Comic Sans MS" panose="030F0702030302020204" pitchFamily="66" charset="0"/>
              </a:rPr>
              <a:t>If x = 3</a:t>
            </a:r>
            <a:endParaRPr lang="en-GB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44257E4E-E6C0-4E29-AAD5-9D6320C1B6D2}"/>
              </a:ext>
            </a:extLst>
          </p:cNvPr>
          <p:cNvGraphicFramePr>
            <a:graphicFrameLocks noGrp="1"/>
          </p:cNvGraphicFramePr>
          <p:nvPr/>
        </p:nvGraphicFramePr>
        <p:xfrm>
          <a:off x="5490714" y="3049893"/>
          <a:ext cx="2670647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2030">
                  <a:extLst>
                    <a:ext uri="{9D8B030D-6E8A-4147-A177-3AD203B41FA5}">
                      <a16:colId xmlns:a16="http://schemas.microsoft.com/office/drawing/2014/main" val="1452288201"/>
                    </a:ext>
                  </a:extLst>
                </a:gridCol>
                <a:gridCol w="1328617">
                  <a:extLst>
                    <a:ext uri="{9D8B030D-6E8A-4147-A177-3AD203B41FA5}">
                      <a16:colId xmlns:a16="http://schemas.microsoft.com/office/drawing/2014/main" val="27435684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3072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21617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8840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85352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5609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5056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2118592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4C72F038-F7FC-4F4B-9DEF-E5F63E3D2FBC}"/>
              </a:ext>
            </a:extLst>
          </p:cNvPr>
          <p:cNvSpPr/>
          <p:nvPr/>
        </p:nvSpPr>
        <p:spPr>
          <a:xfrm>
            <a:off x="6033219" y="3053710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CA3EF6A-CEE1-4056-AAD1-AE65D844DDEE}"/>
              </a:ext>
            </a:extLst>
          </p:cNvPr>
          <p:cNvSpPr/>
          <p:nvPr/>
        </p:nvSpPr>
        <p:spPr>
          <a:xfrm>
            <a:off x="6901454" y="3044780"/>
            <a:ext cx="1032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Arial" panose="020B0604020202020204" pitchFamily="34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= x</a:t>
            </a:r>
            <a:r>
              <a:rPr lang="en-US" altLang="en-US" dirty="0">
                <a:cs typeface="Arial" panose="020B0604020202020204" pitchFamily="34" charset="0"/>
              </a:rPr>
              <a:t>) </a:t>
            </a:r>
            <a:endParaRPr lang="en-GB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73931F6-4769-4ECF-9684-14710B036166}"/>
              </a:ext>
            </a:extLst>
          </p:cNvPr>
          <p:cNvSpPr/>
          <p:nvPr/>
        </p:nvSpPr>
        <p:spPr>
          <a:xfrm>
            <a:off x="6039807" y="371012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45192D7-89EE-43B4-AE49-DFE90DF758D8}"/>
              </a:ext>
            </a:extLst>
          </p:cNvPr>
          <p:cNvSpPr/>
          <p:nvPr/>
        </p:nvSpPr>
        <p:spPr>
          <a:xfrm>
            <a:off x="6039807" y="409430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24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E71E0AC-3DE1-490D-8B53-E3C5834E439C}"/>
              </a:ext>
            </a:extLst>
          </p:cNvPr>
          <p:cNvSpPr/>
          <p:nvPr/>
        </p:nvSpPr>
        <p:spPr>
          <a:xfrm>
            <a:off x="6039807" y="442962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GB" sz="24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9074CAC-2182-4C8B-9EB5-242A7AD0D71F}"/>
              </a:ext>
            </a:extLst>
          </p:cNvPr>
          <p:cNvSpPr/>
          <p:nvPr/>
        </p:nvSpPr>
        <p:spPr>
          <a:xfrm>
            <a:off x="6039807" y="3359491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GB" sz="24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4B257B7-B68E-4C38-9B80-524C8B3B2529}"/>
              </a:ext>
            </a:extLst>
          </p:cNvPr>
          <p:cNvSpPr/>
          <p:nvPr/>
        </p:nvSpPr>
        <p:spPr>
          <a:xfrm>
            <a:off x="6823777" y="3359491"/>
            <a:ext cx="10310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0.1353</a:t>
            </a:r>
            <a:endParaRPr lang="en-GB" sz="2400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929BBE6-C90D-4819-9F4B-C8882EF931F1}"/>
              </a:ext>
            </a:extLst>
          </p:cNvPr>
          <p:cNvSpPr/>
          <p:nvPr/>
        </p:nvSpPr>
        <p:spPr>
          <a:xfrm>
            <a:off x="6817563" y="3731610"/>
            <a:ext cx="10310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0.2707</a:t>
            </a:r>
            <a:endParaRPr lang="en-GB" sz="2400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245655B-48E0-40AE-A039-AE95C9EF2780}"/>
              </a:ext>
            </a:extLst>
          </p:cNvPr>
          <p:cNvSpPr/>
          <p:nvPr/>
        </p:nvSpPr>
        <p:spPr>
          <a:xfrm>
            <a:off x="6817563" y="4103729"/>
            <a:ext cx="10310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0.2707</a:t>
            </a:r>
            <a:endParaRPr lang="en-GB" sz="24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602C2AE-D45D-462A-BB18-E76871181502}"/>
              </a:ext>
            </a:extLst>
          </p:cNvPr>
          <p:cNvSpPr/>
          <p:nvPr/>
        </p:nvSpPr>
        <p:spPr>
          <a:xfrm>
            <a:off x="6821890" y="4502632"/>
            <a:ext cx="10310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0.1804</a:t>
            </a:r>
            <a:endParaRPr lang="en-GB" sz="24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DBCC27B-A180-4D4A-9144-00352214564D}"/>
              </a:ext>
            </a:extLst>
          </p:cNvPr>
          <p:cNvSpPr/>
          <p:nvPr/>
        </p:nvSpPr>
        <p:spPr>
          <a:xfrm>
            <a:off x="560387" y="793860"/>
            <a:ext cx="21339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/>
              <a:t>EXAMPLE 1:</a:t>
            </a:r>
          </a:p>
        </p:txBody>
      </p:sp>
      <p:sp>
        <p:nvSpPr>
          <p:cNvPr id="27" name="Rectangle 26">
            <a:hlinkClick r:id="rId5"/>
            <a:extLst>
              <a:ext uri="{FF2B5EF4-FFF2-40B4-BE49-F238E27FC236}">
                <a16:creationId xmlns:a16="http://schemas.microsoft.com/office/drawing/2014/main" id="{143D0E25-FB72-4224-BC9D-F7813E423FF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hlinkClick r:id="rId5"/>
            <a:extLst>
              <a:ext uri="{FF2B5EF4-FFF2-40B4-BE49-F238E27FC236}">
                <a16:creationId xmlns:a16="http://schemas.microsoft.com/office/drawing/2014/main" id="{A54D7D30-256D-4349-A24D-9C6DBD4078C2}"/>
              </a:ext>
            </a:extLst>
          </p:cNvPr>
          <p:cNvSpPr/>
          <p:nvPr/>
        </p:nvSpPr>
        <p:spPr>
          <a:xfrm>
            <a:off x="804204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741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25" grpId="0"/>
      <p:bldP spid="32" grpId="0"/>
      <p:bldP spid="2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ustom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E14AAE-E93A-4A17-A9BD-3CF3637F990A}" vid="{1C8CFEF6-9068-404E-9A4F-905BFDF90C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5_IBAA_HL</Template>
  <TotalTime>14</TotalTime>
  <Words>1479</Words>
  <Application>Microsoft Office PowerPoint</Application>
  <PresentationFormat>On-screen Show (4:3)</PresentationFormat>
  <Paragraphs>195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Cambria Math</vt:lpstr>
      <vt:lpstr>Comic Sans MS</vt:lpstr>
      <vt:lpstr>Times New Roman</vt:lpstr>
      <vt:lpstr>Wingdings</vt:lpstr>
      <vt:lpstr>Wingdings 2</vt:lpstr>
      <vt:lpstr>Theme1</vt:lpstr>
      <vt:lpstr>Poisson distribution, mean and variance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Poisson distribution, mean and variance</dc:title>
  <dc:creator>Mathssupport</dc:creator>
  <cp:lastModifiedBy>Orlando Hurtado</cp:lastModifiedBy>
  <cp:revision>3</cp:revision>
  <dcterms:created xsi:type="dcterms:W3CDTF">2020-03-14T17:52:43Z</dcterms:created>
  <dcterms:modified xsi:type="dcterms:W3CDTF">2020-07-14T11:37:21Z</dcterms:modified>
</cp:coreProperties>
</file>