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63" r:id="rId5"/>
    <p:sldId id="264" r:id="rId6"/>
    <p:sldId id="258" r:id="rId7"/>
    <p:sldId id="265" r:id="rId8"/>
    <p:sldId id="266" r:id="rId9"/>
    <p:sldId id="260" r:id="rId10"/>
    <p:sldId id="261" r:id="rId11"/>
    <p:sldId id="270" r:id="rId12"/>
    <p:sldId id="315" r:id="rId13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A02E5F-6429-4B19-87EF-E309C5E3AE7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97743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A02E5F-6429-4B19-87EF-E309C5E3AE7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4499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A02E5F-6429-4B19-87EF-E309C5E3AE7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746126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60AB94-9440-4CE8-A090-5B983355D198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7257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60AB94-9440-4CE8-A090-5B983355D198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491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60AB94-9440-4CE8-A090-5B983355D198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7856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60AB94-9440-4CE8-A090-5B983355D198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97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14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8699887-CF08-4041-B354-4B220EA81326}"/>
              </a:ext>
            </a:extLst>
          </p:cNvPr>
          <p:cNvSpPr/>
          <p:nvPr userDrawn="1"/>
        </p:nvSpPr>
        <p:spPr>
          <a:xfrm>
            <a:off x="864602" y="6439690"/>
            <a:ext cx="20960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A0E2825-4C91-4631-A23E-54253AE46B88}"/>
              </a:ext>
            </a:extLst>
          </p:cNvPr>
          <p:cNvSpPr/>
          <p:nvPr userDrawn="1"/>
        </p:nvSpPr>
        <p:spPr>
          <a:xfrm>
            <a:off x="864602" y="6439690"/>
            <a:ext cx="20960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9C8021-87E4-4D10-A666-6DAB9CFC4772}"/>
              </a:ext>
            </a:extLst>
          </p:cNvPr>
          <p:cNvSpPr/>
          <p:nvPr userDrawn="1"/>
        </p:nvSpPr>
        <p:spPr>
          <a:xfrm>
            <a:off x="864602" y="6439690"/>
            <a:ext cx="20960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7/14/2020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B71BE36-7022-4099-9FF5-F9156F1F3FB2}"/>
              </a:ext>
            </a:extLst>
          </p:cNvPr>
          <p:cNvSpPr/>
          <p:nvPr userDrawn="1"/>
        </p:nvSpPr>
        <p:spPr>
          <a:xfrm>
            <a:off x="864602" y="6439690"/>
            <a:ext cx="20960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14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/>
              <a:t>Length of arc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990600" y="3200400"/>
            <a:ext cx="7467600" cy="1600200"/>
          </a:xfrm>
        </p:spPr>
        <p:txBody>
          <a:bodyPr>
            <a:normAutofit/>
          </a:bodyPr>
          <a:lstStyle/>
          <a:p>
            <a:pPr marL="633413" indent="-633413" algn="l"/>
            <a:r>
              <a:rPr lang="en-US" dirty="0"/>
              <a:t>LO: To know the formula to calculate the length of an arc and perform calculations if the angle is given </a:t>
            </a:r>
            <a:r>
              <a:rPr lang="en-US"/>
              <a:t>in radians.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3D541E08-DADA-44F9-916D-76DCB5452BE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80E2CDF5-068E-4DDC-9D1C-92F265F021F1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288022" y="167506"/>
            <a:ext cx="7339012" cy="6978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Length of an arc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16"/>
              <p:cNvSpPr>
                <a:spLocks noChangeArrowheads="1"/>
              </p:cNvSpPr>
              <p:nvPr/>
            </p:nvSpPr>
            <p:spPr bwMode="auto">
              <a:xfrm>
                <a:off x="288022" y="999978"/>
                <a:ext cx="8530512" cy="10166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None/>
                  <a:tabLst>
                    <a:tab pos="468313" algn="l"/>
                  </a:tabLst>
                  <a:defRPr/>
                </a:pP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Find the arc length AB if the radius of the circumference is 8 cm and the angle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alt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𝟑</m:t>
                        </m:r>
                        <m:r>
                          <a:rPr kumimoji="0" lang="en-US" alt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𝝅</m:t>
                        </m:r>
                      </m:num>
                      <m:den>
                        <m:r>
                          <a:rPr kumimoji="0" lang="en-US" alt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𝟒</m:t>
                        </m:r>
                      </m:den>
                    </m:f>
                  </m:oMath>
                </a14:m>
                <a:endPara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8022" y="999978"/>
                <a:ext cx="8530512" cy="1016689"/>
              </a:xfrm>
              <a:prstGeom prst="rect">
                <a:avLst/>
              </a:prstGeom>
              <a:blipFill>
                <a:blip r:embed="rId2"/>
                <a:stretch>
                  <a:fillRect l="-1071" t="-4790" b="-29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Pie 7"/>
          <p:cNvSpPr/>
          <p:nvPr/>
        </p:nvSpPr>
        <p:spPr>
          <a:xfrm>
            <a:off x="6801616" y="3636116"/>
            <a:ext cx="838200" cy="804863"/>
          </a:xfrm>
          <a:prstGeom prst="pie">
            <a:avLst>
              <a:gd name="adj1" fmla="val 8509206"/>
              <a:gd name="adj2" fmla="val 15818904"/>
            </a:avLst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Line 38"/>
          <p:cNvSpPr>
            <a:spLocks noChangeShapeType="1"/>
          </p:cNvSpPr>
          <p:nvPr/>
        </p:nvSpPr>
        <p:spPr bwMode="auto">
          <a:xfrm flipV="1">
            <a:off x="5967384" y="4032198"/>
            <a:ext cx="1250949" cy="97631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Line 26"/>
          <p:cNvSpPr>
            <a:spLocks noChangeShapeType="1"/>
          </p:cNvSpPr>
          <p:nvPr/>
        </p:nvSpPr>
        <p:spPr bwMode="auto">
          <a:xfrm>
            <a:off x="7018309" y="2520898"/>
            <a:ext cx="200025" cy="15113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12" name="Group 44"/>
          <p:cNvGrpSpPr>
            <a:grpSpLocks/>
          </p:cNvGrpSpPr>
          <p:nvPr/>
        </p:nvGrpSpPr>
        <p:grpSpPr bwMode="auto">
          <a:xfrm>
            <a:off x="5618134" y="2520898"/>
            <a:ext cx="3200400" cy="3035300"/>
            <a:chOff x="3312" y="1584"/>
            <a:chExt cx="2016" cy="1912"/>
          </a:xfrm>
        </p:grpSpPr>
        <p:sp>
          <p:nvSpPr>
            <p:cNvPr id="13" name="Oval 29"/>
            <p:cNvSpPr>
              <a:spLocks noChangeArrowheads="1"/>
            </p:cNvSpPr>
            <p:nvPr/>
          </p:nvSpPr>
          <p:spPr bwMode="auto">
            <a:xfrm>
              <a:off x="3312" y="1584"/>
              <a:ext cx="2016" cy="191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4" name="Text Box 34"/>
            <p:cNvSpPr txBox="1">
              <a:spLocks noChangeArrowheads="1"/>
            </p:cNvSpPr>
            <p:nvPr/>
          </p:nvSpPr>
          <p:spPr bwMode="auto">
            <a:xfrm>
              <a:off x="4314" y="2514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O</a:t>
              </a:r>
            </a:p>
          </p:txBody>
        </p:sp>
        <p:sp>
          <p:nvSpPr>
            <p:cNvPr id="15" name="Oval 37"/>
            <p:cNvSpPr>
              <a:spLocks noChangeArrowheads="1"/>
            </p:cNvSpPr>
            <p:nvPr/>
          </p:nvSpPr>
          <p:spPr bwMode="auto">
            <a:xfrm>
              <a:off x="4308" y="253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17" name="Text Box 45"/>
          <p:cNvSpPr txBox="1">
            <a:spLocks noChangeArrowheads="1"/>
          </p:cNvSpPr>
          <p:nvPr/>
        </p:nvSpPr>
        <p:spPr bwMode="auto">
          <a:xfrm>
            <a:off x="5702679" y="2423719"/>
            <a:ext cx="8191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arc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" name="Text Box 46"/>
          <p:cNvSpPr txBox="1">
            <a:spLocks noChangeArrowheads="1"/>
          </p:cNvSpPr>
          <p:nvPr/>
        </p:nvSpPr>
        <p:spPr bwMode="auto">
          <a:xfrm>
            <a:off x="7118321" y="3095434"/>
            <a:ext cx="8925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8 cm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55"/>
              <p:cNvSpPr>
                <a:spLocks noChangeArrowheads="1"/>
              </p:cNvSpPr>
              <p:nvPr/>
            </p:nvSpPr>
            <p:spPr bwMode="auto">
              <a:xfrm>
                <a:off x="6382593" y="3555468"/>
                <a:ext cx="381000" cy="6685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None/>
                  <a:tabLst>
                    <a:tab pos="468313" algn="l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𝟑</m:t>
                          </m:r>
                          <m: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𝝅</m:t>
                          </m:r>
                        </m:num>
                        <m:den>
                          <m: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kumimoji="0" lang="en-US" altLang="en-US" sz="20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9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82593" y="3555468"/>
                <a:ext cx="381000" cy="668516"/>
              </a:xfrm>
              <a:prstGeom prst="rect">
                <a:avLst/>
              </a:prstGeom>
              <a:blipFill>
                <a:blip r:embed="rId3"/>
                <a:stretch>
                  <a:fillRect r="-111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36"/>
          <p:cNvSpPr txBox="1">
            <a:spLocks noChangeArrowheads="1"/>
          </p:cNvSpPr>
          <p:nvPr/>
        </p:nvSpPr>
        <p:spPr bwMode="auto">
          <a:xfrm>
            <a:off x="5604182" y="4959795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" name="Text Box 36"/>
          <p:cNvSpPr txBox="1">
            <a:spLocks noChangeArrowheads="1"/>
          </p:cNvSpPr>
          <p:nvPr/>
        </p:nvSpPr>
        <p:spPr bwMode="auto">
          <a:xfrm>
            <a:off x="6844501" y="2035385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618660" y="3045715"/>
            <a:ext cx="66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=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18660" y="3662331"/>
            <a:ext cx="5565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 =</a:t>
            </a:r>
            <a:endParaRPr kumimoji="0" lang="en-GB" sz="2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07870C1D-DD8E-4BC7-9583-41ABE1994213}"/>
              </a:ext>
            </a:extLst>
          </p:cNvPr>
          <p:cNvSpPr/>
          <p:nvPr/>
        </p:nvSpPr>
        <p:spPr>
          <a:xfrm>
            <a:off x="5621151" y="2536545"/>
            <a:ext cx="1398993" cy="2465670"/>
          </a:xfrm>
          <a:custGeom>
            <a:avLst/>
            <a:gdLst>
              <a:gd name="connsiteX0" fmla="*/ 327151 w 1378028"/>
              <a:gd name="connsiteY0" fmla="*/ 2429302 h 2429302"/>
              <a:gd name="connsiteX1" fmla="*/ 149730 w 1378028"/>
              <a:gd name="connsiteY1" fmla="*/ 2129051 h 2429302"/>
              <a:gd name="connsiteX2" fmla="*/ 13252 w 1378028"/>
              <a:gd name="connsiteY2" fmla="*/ 1665027 h 2429302"/>
              <a:gd name="connsiteX3" fmla="*/ 26900 w 1378028"/>
              <a:gd name="connsiteY3" fmla="*/ 1187356 h 2429302"/>
              <a:gd name="connsiteX4" fmla="*/ 204321 w 1378028"/>
              <a:gd name="connsiteY4" fmla="*/ 723332 h 2429302"/>
              <a:gd name="connsiteX5" fmla="*/ 600106 w 1378028"/>
              <a:gd name="connsiteY5" fmla="*/ 313899 h 2429302"/>
              <a:gd name="connsiteX6" fmla="*/ 995891 w 1378028"/>
              <a:gd name="connsiteY6" fmla="*/ 81887 h 2429302"/>
              <a:gd name="connsiteX7" fmla="*/ 1378028 w 1378028"/>
              <a:gd name="connsiteY7" fmla="*/ 0 h 2429302"/>
              <a:gd name="connsiteX0" fmla="*/ 327151 w 1383223"/>
              <a:gd name="connsiteY0" fmla="*/ 2444888 h 2444888"/>
              <a:gd name="connsiteX1" fmla="*/ 149730 w 1383223"/>
              <a:gd name="connsiteY1" fmla="*/ 2144637 h 2444888"/>
              <a:gd name="connsiteX2" fmla="*/ 13252 w 1383223"/>
              <a:gd name="connsiteY2" fmla="*/ 1680613 h 2444888"/>
              <a:gd name="connsiteX3" fmla="*/ 26900 w 1383223"/>
              <a:gd name="connsiteY3" fmla="*/ 1202942 h 2444888"/>
              <a:gd name="connsiteX4" fmla="*/ 204321 w 1383223"/>
              <a:gd name="connsiteY4" fmla="*/ 738918 h 2444888"/>
              <a:gd name="connsiteX5" fmla="*/ 600106 w 1383223"/>
              <a:gd name="connsiteY5" fmla="*/ 329485 h 2444888"/>
              <a:gd name="connsiteX6" fmla="*/ 995891 w 1383223"/>
              <a:gd name="connsiteY6" fmla="*/ 97473 h 2444888"/>
              <a:gd name="connsiteX7" fmla="*/ 1383223 w 1383223"/>
              <a:gd name="connsiteY7" fmla="*/ 0 h 2444888"/>
              <a:gd name="connsiteX0" fmla="*/ 327151 w 1383223"/>
              <a:gd name="connsiteY0" fmla="*/ 2444888 h 2444888"/>
              <a:gd name="connsiteX1" fmla="*/ 149730 w 1383223"/>
              <a:gd name="connsiteY1" fmla="*/ 2144637 h 2444888"/>
              <a:gd name="connsiteX2" fmla="*/ 13252 w 1383223"/>
              <a:gd name="connsiteY2" fmla="*/ 1680613 h 2444888"/>
              <a:gd name="connsiteX3" fmla="*/ 26900 w 1383223"/>
              <a:gd name="connsiteY3" fmla="*/ 1202942 h 2444888"/>
              <a:gd name="connsiteX4" fmla="*/ 204321 w 1383223"/>
              <a:gd name="connsiteY4" fmla="*/ 738918 h 2444888"/>
              <a:gd name="connsiteX5" fmla="*/ 584520 w 1383223"/>
              <a:gd name="connsiteY5" fmla="*/ 319094 h 2444888"/>
              <a:gd name="connsiteX6" fmla="*/ 995891 w 1383223"/>
              <a:gd name="connsiteY6" fmla="*/ 97473 h 2444888"/>
              <a:gd name="connsiteX7" fmla="*/ 1383223 w 1383223"/>
              <a:gd name="connsiteY7" fmla="*/ 0 h 2444888"/>
              <a:gd name="connsiteX0" fmla="*/ 335728 w 1391800"/>
              <a:gd name="connsiteY0" fmla="*/ 2444888 h 2444888"/>
              <a:gd name="connsiteX1" fmla="*/ 158307 w 1391800"/>
              <a:gd name="connsiteY1" fmla="*/ 2144637 h 2444888"/>
              <a:gd name="connsiteX2" fmla="*/ 21829 w 1391800"/>
              <a:gd name="connsiteY2" fmla="*/ 1680613 h 2444888"/>
              <a:gd name="connsiteX3" fmla="*/ 19891 w 1391800"/>
              <a:gd name="connsiteY3" fmla="*/ 1197746 h 2444888"/>
              <a:gd name="connsiteX4" fmla="*/ 212898 w 1391800"/>
              <a:gd name="connsiteY4" fmla="*/ 738918 h 2444888"/>
              <a:gd name="connsiteX5" fmla="*/ 593097 w 1391800"/>
              <a:gd name="connsiteY5" fmla="*/ 319094 h 2444888"/>
              <a:gd name="connsiteX6" fmla="*/ 1004468 w 1391800"/>
              <a:gd name="connsiteY6" fmla="*/ 97473 h 2444888"/>
              <a:gd name="connsiteX7" fmla="*/ 1391800 w 1391800"/>
              <a:gd name="connsiteY7" fmla="*/ 0 h 2444888"/>
              <a:gd name="connsiteX0" fmla="*/ 344643 w 1400715"/>
              <a:gd name="connsiteY0" fmla="*/ 2444888 h 2444888"/>
              <a:gd name="connsiteX1" fmla="*/ 167222 w 1400715"/>
              <a:gd name="connsiteY1" fmla="*/ 2144637 h 2444888"/>
              <a:gd name="connsiteX2" fmla="*/ 15158 w 1400715"/>
              <a:gd name="connsiteY2" fmla="*/ 1680613 h 2444888"/>
              <a:gd name="connsiteX3" fmla="*/ 28806 w 1400715"/>
              <a:gd name="connsiteY3" fmla="*/ 1197746 h 2444888"/>
              <a:gd name="connsiteX4" fmla="*/ 221813 w 1400715"/>
              <a:gd name="connsiteY4" fmla="*/ 738918 h 2444888"/>
              <a:gd name="connsiteX5" fmla="*/ 602012 w 1400715"/>
              <a:gd name="connsiteY5" fmla="*/ 319094 h 2444888"/>
              <a:gd name="connsiteX6" fmla="*/ 1013383 w 1400715"/>
              <a:gd name="connsiteY6" fmla="*/ 97473 h 2444888"/>
              <a:gd name="connsiteX7" fmla="*/ 1400715 w 1400715"/>
              <a:gd name="connsiteY7" fmla="*/ 0 h 2444888"/>
              <a:gd name="connsiteX0" fmla="*/ 343202 w 1399274"/>
              <a:gd name="connsiteY0" fmla="*/ 2444888 h 2444888"/>
              <a:gd name="connsiteX1" fmla="*/ 145000 w 1399274"/>
              <a:gd name="connsiteY1" fmla="*/ 2134246 h 2444888"/>
              <a:gd name="connsiteX2" fmla="*/ 13717 w 1399274"/>
              <a:gd name="connsiteY2" fmla="*/ 1680613 h 2444888"/>
              <a:gd name="connsiteX3" fmla="*/ 27365 w 1399274"/>
              <a:gd name="connsiteY3" fmla="*/ 1197746 h 2444888"/>
              <a:gd name="connsiteX4" fmla="*/ 220372 w 1399274"/>
              <a:gd name="connsiteY4" fmla="*/ 738918 h 2444888"/>
              <a:gd name="connsiteX5" fmla="*/ 600571 w 1399274"/>
              <a:gd name="connsiteY5" fmla="*/ 319094 h 2444888"/>
              <a:gd name="connsiteX6" fmla="*/ 1011942 w 1399274"/>
              <a:gd name="connsiteY6" fmla="*/ 97473 h 2444888"/>
              <a:gd name="connsiteX7" fmla="*/ 1399274 w 1399274"/>
              <a:gd name="connsiteY7" fmla="*/ 0 h 2444888"/>
              <a:gd name="connsiteX0" fmla="*/ 342921 w 1398993"/>
              <a:gd name="connsiteY0" fmla="*/ 2444888 h 2444888"/>
              <a:gd name="connsiteX1" fmla="*/ 144719 w 1398993"/>
              <a:gd name="connsiteY1" fmla="*/ 2134246 h 2444888"/>
              <a:gd name="connsiteX2" fmla="*/ 13436 w 1398993"/>
              <a:gd name="connsiteY2" fmla="*/ 1680613 h 2444888"/>
              <a:gd name="connsiteX3" fmla="*/ 27084 w 1398993"/>
              <a:gd name="connsiteY3" fmla="*/ 1197746 h 2444888"/>
              <a:gd name="connsiteX4" fmla="*/ 214895 w 1398993"/>
              <a:gd name="connsiteY4" fmla="*/ 728527 h 2444888"/>
              <a:gd name="connsiteX5" fmla="*/ 600290 w 1398993"/>
              <a:gd name="connsiteY5" fmla="*/ 319094 h 2444888"/>
              <a:gd name="connsiteX6" fmla="*/ 1011661 w 1398993"/>
              <a:gd name="connsiteY6" fmla="*/ 97473 h 2444888"/>
              <a:gd name="connsiteX7" fmla="*/ 1398993 w 1398993"/>
              <a:gd name="connsiteY7" fmla="*/ 0 h 2444888"/>
              <a:gd name="connsiteX0" fmla="*/ 342921 w 1398993"/>
              <a:gd name="connsiteY0" fmla="*/ 2444888 h 2444888"/>
              <a:gd name="connsiteX1" fmla="*/ 144719 w 1398993"/>
              <a:gd name="connsiteY1" fmla="*/ 2134246 h 2444888"/>
              <a:gd name="connsiteX2" fmla="*/ 13436 w 1398993"/>
              <a:gd name="connsiteY2" fmla="*/ 1680613 h 2444888"/>
              <a:gd name="connsiteX3" fmla="*/ 27084 w 1398993"/>
              <a:gd name="connsiteY3" fmla="*/ 1197746 h 2444888"/>
              <a:gd name="connsiteX4" fmla="*/ 214895 w 1398993"/>
              <a:gd name="connsiteY4" fmla="*/ 728527 h 2444888"/>
              <a:gd name="connsiteX5" fmla="*/ 589899 w 1398993"/>
              <a:gd name="connsiteY5" fmla="*/ 313899 h 2444888"/>
              <a:gd name="connsiteX6" fmla="*/ 1011661 w 1398993"/>
              <a:gd name="connsiteY6" fmla="*/ 97473 h 2444888"/>
              <a:gd name="connsiteX7" fmla="*/ 1398993 w 1398993"/>
              <a:gd name="connsiteY7" fmla="*/ 0 h 2444888"/>
              <a:gd name="connsiteX0" fmla="*/ 342921 w 1398993"/>
              <a:gd name="connsiteY0" fmla="*/ 2444888 h 2444888"/>
              <a:gd name="connsiteX1" fmla="*/ 144719 w 1398993"/>
              <a:gd name="connsiteY1" fmla="*/ 2134246 h 2444888"/>
              <a:gd name="connsiteX2" fmla="*/ 13436 w 1398993"/>
              <a:gd name="connsiteY2" fmla="*/ 1680613 h 2444888"/>
              <a:gd name="connsiteX3" fmla="*/ 27084 w 1398993"/>
              <a:gd name="connsiteY3" fmla="*/ 1197746 h 2444888"/>
              <a:gd name="connsiteX4" fmla="*/ 214895 w 1398993"/>
              <a:gd name="connsiteY4" fmla="*/ 728527 h 2444888"/>
              <a:gd name="connsiteX5" fmla="*/ 589899 w 1398993"/>
              <a:gd name="connsiteY5" fmla="*/ 313899 h 2444888"/>
              <a:gd name="connsiteX6" fmla="*/ 1001270 w 1398993"/>
              <a:gd name="connsiteY6" fmla="*/ 87082 h 2444888"/>
              <a:gd name="connsiteX7" fmla="*/ 1398993 w 1398993"/>
              <a:gd name="connsiteY7" fmla="*/ 0 h 2444888"/>
              <a:gd name="connsiteX0" fmla="*/ 342921 w 1398993"/>
              <a:gd name="connsiteY0" fmla="*/ 2444888 h 2444888"/>
              <a:gd name="connsiteX1" fmla="*/ 144719 w 1398993"/>
              <a:gd name="connsiteY1" fmla="*/ 2134246 h 2444888"/>
              <a:gd name="connsiteX2" fmla="*/ 13436 w 1398993"/>
              <a:gd name="connsiteY2" fmla="*/ 1680613 h 2444888"/>
              <a:gd name="connsiteX3" fmla="*/ 27084 w 1398993"/>
              <a:gd name="connsiteY3" fmla="*/ 1197746 h 2444888"/>
              <a:gd name="connsiteX4" fmla="*/ 214895 w 1398993"/>
              <a:gd name="connsiteY4" fmla="*/ 728527 h 2444888"/>
              <a:gd name="connsiteX5" fmla="*/ 589899 w 1398993"/>
              <a:gd name="connsiteY5" fmla="*/ 313899 h 2444888"/>
              <a:gd name="connsiteX6" fmla="*/ 996075 w 1398993"/>
              <a:gd name="connsiteY6" fmla="*/ 107864 h 2444888"/>
              <a:gd name="connsiteX7" fmla="*/ 1398993 w 1398993"/>
              <a:gd name="connsiteY7" fmla="*/ 0 h 2444888"/>
              <a:gd name="connsiteX0" fmla="*/ 342921 w 1398993"/>
              <a:gd name="connsiteY0" fmla="*/ 2444888 h 2444888"/>
              <a:gd name="connsiteX1" fmla="*/ 144719 w 1398993"/>
              <a:gd name="connsiteY1" fmla="*/ 2134246 h 2444888"/>
              <a:gd name="connsiteX2" fmla="*/ 13436 w 1398993"/>
              <a:gd name="connsiteY2" fmla="*/ 1680613 h 2444888"/>
              <a:gd name="connsiteX3" fmla="*/ 27084 w 1398993"/>
              <a:gd name="connsiteY3" fmla="*/ 1197746 h 2444888"/>
              <a:gd name="connsiteX4" fmla="*/ 214895 w 1398993"/>
              <a:gd name="connsiteY4" fmla="*/ 728527 h 2444888"/>
              <a:gd name="connsiteX5" fmla="*/ 589899 w 1398993"/>
              <a:gd name="connsiteY5" fmla="*/ 319094 h 2444888"/>
              <a:gd name="connsiteX6" fmla="*/ 996075 w 1398993"/>
              <a:gd name="connsiteY6" fmla="*/ 107864 h 2444888"/>
              <a:gd name="connsiteX7" fmla="*/ 1398993 w 1398993"/>
              <a:gd name="connsiteY7" fmla="*/ 0 h 2444888"/>
              <a:gd name="connsiteX0" fmla="*/ 342921 w 1398993"/>
              <a:gd name="connsiteY0" fmla="*/ 2444888 h 2444888"/>
              <a:gd name="connsiteX1" fmla="*/ 144719 w 1398993"/>
              <a:gd name="connsiteY1" fmla="*/ 2134246 h 2444888"/>
              <a:gd name="connsiteX2" fmla="*/ 13436 w 1398993"/>
              <a:gd name="connsiteY2" fmla="*/ 1680613 h 2444888"/>
              <a:gd name="connsiteX3" fmla="*/ 27084 w 1398993"/>
              <a:gd name="connsiteY3" fmla="*/ 1197746 h 2444888"/>
              <a:gd name="connsiteX4" fmla="*/ 214895 w 1398993"/>
              <a:gd name="connsiteY4" fmla="*/ 728527 h 2444888"/>
              <a:gd name="connsiteX5" fmla="*/ 589899 w 1398993"/>
              <a:gd name="connsiteY5" fmla="*/ 319094 h 2444888"/>
              <a:gd name="connsiteX6" fmla="*/ 1001271 w 1398993"/>
              <a:gd name="connsiteY6" fmla="*/ 102668 h 2444888"/>
              <a:gd name="connsiteX7" fmla="*/ 1398993 w 1398993"/>
              <a:gd name="connsiteY7" fmla="*/ 0 h 2444888"/>
              <a:gd name="connsiteX0" fmla="*/ 342921 w 1398993"/>
              <a:gd name="connsiteY0" fmla="*/ 2444888 h 2444888"/>
              <a:gd name="connsiteX1" fmla="*/ 144719 w 1398993"/>
              <a:gd name="connsiteY1" fmla="*/ 2134246 h 2444888"/>
              <a:gd name="connsiteX2" fmla="*/ 13436 w 1398993"/>
              <a:gd name="connsiteY2" fmla="*/ 1680613 h 2444888"/>
              <a:gd name="connsiteX3" fmla="*/ 27084 w 1398993"/>
              <a:gd name="connsiteY3" fmla="*/ 1197746 h 2444888"/>
              <a:gd name="connsiteX4" fmla="*/ 214895 w 1398993"/>
              <a:gd name="connsiteY4" fmla="*/ 728527 h 2444888"/>
              <a:gd name="connsiteX5" fmla="*/ 589899 w 1398993"/>
              <a:gd name="connsiteY5" fmla="*/ 319094 h 2444888"/>
              <a:gd name="connsiteX6" fmla="*/ 996075 w 1398993"/>
              <a:gd name="connsiteY6" fmla="*/ 97472 h 2444888"/>
              <a:gd name="connsiteX7" fmla="*/ 1398993 w 1398993"/>
              <a:gd name="connsiteY7" fmla="*/ 0 h 2444888"/>
              <a:gd name="connsiteX0" fmla="*/ 363703 w 1398993"/>
              <a:gd name="connsiteY0" fmla="*/ 2465670 h 2465670"/>
              <a:gd name="connsiteX1" fmla="*/ 144719 w 1398993"/>
              <a:gd name="connsiteY1" fmla="*/ 2134246 h 2465670"/>
              <a:gd name="connsiteX2" fmla="*/ 13436 w 1398993"/>
              <a:gd name="connsiteY2" fmla="*/ 1680613 h 2465670"/>
              <a:gd name="connsiteX3" fmla="*/ 27084 w 1398993"/>
              <a:gd name="connsiteY3" fmla="*/ 1197746 h 2465670"/>
              <a:gd name="connsiteX4" fmla="*/ 214895 w 1398993"/>
              <a:gd name="connsiteY4" fmla="*/ 728527 h 2465670"/>
              <a:gd name="connsiteX5" fmla="*/ 589899 w 1398993"/>
              <a:gd name="connsiteY5" fmla="*/ 319094 h 2465670"/>
              <a:gd name="connsiteX6" fmla="*/ 996075 w 1398993"/>
              <a:gd name="connsiteY6" fmla="*/ 97472 h 2465670"/>
              <a:gd name="connsiteX7" fmla="*/ 1398993 w 1398993"/>
              <a:gd name="connsiteY7" fmla="*/ 0 h 2465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98993" h="2465670">
                <a:moveTo>
                  <a:pt x="363703" y="2465670"/>
                </a:moveTo>
                <a:cubicBezTo>
                  <a:pt x="301150" y="2379234"/>
                  <a:pt x="203097" y="2265089"/>
                  <a:pt x="144719" y="2134246"/>
                </a:cubicBezTo>
                <a:cubicBezTo>
                  <a:pt x="86341" y="2003403"/>
                  <a:pt x="33042" y="1836696"/>
                  <a:pt x="13436" y="1680613"/>
                </a:cubicBezTo>
                <a:cubicBezTo>
                  <a:pt x="-6170" y="1524530"/>
                  <a:pt x="-6492" y="1356427"/>
                  <a:pt x="27084" y="1197746"/>
                </a:cubicBezTo>
                <a:cubicBezTo>
                  <a:pt x="60660" y="1039065"/>
                  <a:pt x="121092" y="874969"/>
                  <a:pt x="214895" y="728527"/>
                </a:cubicBezTo>
                <a:cubicBezTo>
                  <a:pt x="308698" y="582085"/>
                  <a:pt x="459702" y="424270"/>
                  <a:pt x="589899" y="319094"/>
                </a:cubicBezTo>
                <a:cubicBezTo>
                  <a:pt x="720096" y="213918"/>
                  <a:pt x="861226" y="150654"/>
                  <a:pt x="996075" y="97472"/>
                </a:cubicBezTo>
                <a:cubicBezTo>
                  <a:pt x="1130924" y="44290"/>
                  <a:pt x="1272751" y="14785"/>
                  <a:pt x="1398993" y="0"/>
                </a:cubicBezTo>
              </a:path>
            </a:pathLst>
          </a:cu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" name="Rectangle 16">
            <a:extLst>
              <a:ext uri="{FF2B5EF4-FFF2-40B4-BE49-F238E27FC236}">
                <a16:creationId xmlns:a16="http://schemas.microsoft.com/office/drawing/2014/main" id="{C2BA7102-5524-4847-89D4-84916F4F2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881" y="2389761"/>
            <a:ext cx="2114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Arc length =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DAEC13B-4186-44E8-8281-436341CA18E5}"/>
              </a:ext>
            </a:extLst>
          </p:cNvPr>
          <p:cNvSpPr/>
          <p:nvPr/>
        </p:nvSpPr>
        <p:spPr>
          <a:xfrm>
            <a:off x="2430169" y="2375677"/>
            <a:ext cx="481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</a:t>
            </a:r>
            <a:endParaRPr kumimoji="0" lang="en-GB" sz="2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55">
                <a:extLst>
                  <a:ext uri="{FF2B5EF4-FFF2-40B4-BE49-F238E27FC236}">
                    <a16:creationId xmlns:a16="http://schemas.microsoft.com/office/drawing/2014/main" id="{F4081861-D349-4969-AF92-5A4A0D9209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6198" y="2967600"/>
                <a:ext cx="381000" cy="6685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None/>
                  <a:tabLst>
                    <a:tab pos="468313" algn="l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𝟑</m:t>
                          </m:r>
                          <m: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𝝅</m:t>
                          </m:r>
                        </m:num>
                        <m:den>
                          <m: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kumimoji="0" lang="en-US" altLang="en-US" sz="20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2" name="Rectangle 55">
                <a:extLst>
                  <a:ext uri="{FF2B5EF4-FFF2-40B4-BE49-F238E27FC236}">
                    <a16:creationId xmlns:a16="http://schemas.microsoft.com/office/drawing/2014/main" id="{F4081861-D349-4969-AF92-5A4A0D9209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66198" y="2967600"/>
                <a:ext cx="381000" cy="668516"/>
              </a:xfrm>
              <a:prstGeom prst="rect">
                <a:avLst/>
              </a:prstGeom>
              <a:blipFill>
                <a:blip r:embed="rId4"/>
                <a:stretch>
                  <a:fillRect r="-112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9C6EB408-76A2-42BB-8712-10B3F472791A}"/>
              </a:ext>
            </a:extLst>
          </p:cNvPr>
          <p:cNvSpPr/>
          <p:nvPr/>
        </p:nvSpPr>
        <p:spPr>
          <a:xfrm>
            <a:off x="1235867" y="3717314"/>
            <a:ext cx="10358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8 cm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Rectangle 16">
            <a:extLst>
              <a:ext uri="{FF2B5EF4-FFF2-40B4-BE49-F238E27FC236}">
                <a16:creationId xmlns:a16="http://schemas.microsoft.com/office/drawing/2014/main" id="{0536D791-3418-45B4-A510-AC0588ACC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747" y="4530483"/>
            <a:ext cx="2114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Arc length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55">
                <a:extLst>
                  <a:ext uri="{FF2B5EF4-FFF2-40B4-BE49-F238E27FC236}">
                    <a16:creationId xmlns:a16="http://schemas.microsoft.com/office/drawing/2014/main" id="{EE6AC411-1E71-4A8E-8662-1EBE4A9581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0248" y="4427057"/>
                <a:ext cx="381000" cy="6685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None/>
                  <a:tabLst>
                    <a:tab pos="468313" algn="l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𝟑</m:t>
                          </m:r>
                          <m: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𝝅</m:t>
                          </m:r>
                        </m:num>
                        <m:den>
                          <m: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kumimoji="0" lang="en-US" altLang="en-US" sz="20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Rectangle 55">
                <a:extLst>
                  <a:ext uri="{FF2B5EF4-FFF2-40B4-BE49-F238E27FC236}">
                    <a16:creationId xmlns:a16="http://schemas.microsoft.com/office/drawing/2014/main" id="{EE6AC411-1E71-4A8E-8662-1EBE4A9581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0248" y="4427057"/>
                <a:ext cx="381000" cy="668516"/>
              </a:xfrm>
              <a:prstGeom prst="rect">
                <a:avLst/>
              </a:prstGeom>
              <a:blipFill>
                <a:blip r:embed="rId5"/>
                <a:stretch>
                  <a:fillRect r="-111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>
            <a:extLst>
              <a:ext uri="{FF2B5EF4-FFF2-40B4-BE49-F238E27FC236}">
                <a16:creationId xmlns:a16="http://schemas.microsoft.com/office/drawing/2014/main" id="{24D3C3F5-4F85-4925-8987-981CD78666F3}"/>
              </a:ext>
            </a:extLst>
          </p:cNvPr>
          <p:cNvSpPr/>
          <p:nvPr/>
        </p:nvSpPr>
        <p:spPr>
          <a:xfrm>
            <a:off x="3402419" y="4546846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8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93A96B1-98D4-4063-AD03-0BB0F368B9CF}"/>
              </a:ext>
            </a:extLst>
          </p:cNvPr>
          <p:cNvSpPr/>
          <p:nvPr/>
        </p:nvSpPr>
        <p:spPr>
          <a:xfrm>
            <a:off x="3055755" y="4546846"/>
            <a:ext cx="401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16">
            <a:extLst>
              <a:ext uri="{FF2B5EF4-FFF2-40B4-BE49-F238E27FC236}">
                <a16:creationId xmlns:a16="http://schemas.microsoft.com/office/drawing/2014/main" id="{B3422356-9EBB-4C77-8B9F-85D4B70F5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699" y="5409633"/>
            <a:ext cx="2114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Arc length =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AE7B7D7-FCC0-4E52-AF6A-61890D4E7BD1}"/>
              </a:ext>
            </a:extLst>
          </p:cNvPr>
          <p:cNvSpPr/>
          <p:nvPr/>
        </p:nvSpPr>
        <p:spPr>
          <a:xfrm>
            <a:off x="2663990" y="5411564"/>
            <a:ext cx="5373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6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29" name="Rectangle 28">
            <a:hlinkClick r:id="rId6"/>
            <a:extLst>
              <a:ext uri="{FF2B5EF4-FFF2-40B4-BE49-F238E27FC236}">
                <a16:creationId xmlns:a16="http://schemas.microsoft.com/office/drawing/2014/main" id="{169CC6D4-A37D-4B27-A2AF-ED3E93C93C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hlinkClick r:id="rId6"/>
            <a:extLst>
              <a:ext uri="{FF2B5EF4-FFF2-40B4-BE49-F238E27FC236}">
                <a16:creationId xmlns:a16="http://schemas.microsoft.com/office/drawing/2014/main" id="{0BBD56E5-2CEB-4339-A08E-54F086F6BC40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706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7" grpId="0"/>
      <p:bldP spid="18" grpId="0"/>
      <p:bldP spid="19" grpId="0"/>
      <p:bldP spid="20" grpId="0"/>
      <p:bldP spid="21" grpId="0"/>
      <p:bldP spid="26" grpId="0"/>
      <p:bldP spid="27" grpId="0"/>
      <p:bldP spid="2" grpId="0" animBg="1"/>
      <p:bldP spid="30" grpId="0"/>
      <p:bldP spid="31" grpId="0"/>
      <p:bldP spid="32" grpId="0"/>
      <p:bldP spid="4" grpId="0"/>
      <p:bldP spid="33" grpId="0"/>
      <p:bldP spid="35" grpId="0"/>
      <p:bldP spid="36" grpId="0"/>
      <p:bldP spid="37" grpId="0"/>
      <p:bldP spid="38" grpId="0"/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921544" y="1417638"/>
            <a:ext cx="788670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 circle has radius 2.5 mm. Find the size of a central angle subtended by an arc of length 9 mm.</a:t>
            </a: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1371600" y="2728093"/>
            <a:ext cx="2114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Arc length =</a:t>
            </a:r>
          </a:p>
        </p:txBody>
      </p:sp>
      <p:sp>
        <p:nvSpPr>
          <p:cNvPr id="9" name="Rectangle 8"/>
          <p:cNvSpPr/>
          <p:nvPr/>
        </p:nvSpPr>
        <p:spPr>
          <a:xfrm>
            <a:off x="3378888" y="2714009"/>
            <a:ext cx="481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</a:t>
            </a:r>
            <a:endParaRPr kumimoji="0" lang="en-GB" sz="2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2750345" y="3216650"/>
            <a:ext cx="2114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9 =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393673" y="3202566"/>
            <a:ext cx="10518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 2.5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790458" y="3820619"/>
                <a:ext cx="1078244" cy="5335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𝜽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𝟗</m:t>
                        </m:r>
                      </m:num>
                      <m:den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𝟐</m:t>
                        </m:r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.</m:t>
                        </m:r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𝟓</m:t>
                        </m:r>
                      </m:den>
                    </m:f>
                  </m:oMath>
                </a14:m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0458" y="3820619"/>
                <a:ext cx="1078244" cy="5335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750345" y="4632246"/>
                <a:ext cx="186692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𝜽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𝟑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.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𝟔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 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𝒓𝒂𝒅</m:t>
                    </m:r>
                  </m:oMath>
                </a14:m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 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0345" y="4632246"/>
                <a:ext cx="1866921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5556"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1066800" y="5155936"/>
            <a:ext cx="758190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Another way of writing angles in radians is 3.6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where the 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stands for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circular measure</a:t>
            </a:r>
            <a:endParaRPr kumimoji="0" lang="en-US" altLang="en-US" sz="2400" b="1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8E6F13BF-CBFE-4DC1-AF24-036273391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9431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b="1" dirty="0">
                <a:solidFill>
                  <a:srgbClr val="5B0091"/>
                </a:solidFill>
              </a:rPr>
              <a:t>Area of a sector</a:t>
            </a:r>
            <a:endParaRPr lang="en-GB" dirty="0"/>
          </a:p>
        </p:txBody>
      </p:sp>
      <p:sp>
        <p:nvSpPr>
          <p:cNvPr id="14" name="Rectangle 13">
            <a:hlinkClick r:id="rId4"/>
            <a:extLst>
              <a:ext uri="{FF2B5EF4-FFF2-40B4-BE49-F238E27FC236}">
                <a16:creationId xmlns:a16="http://schemas.microsoft.com/office/drawing/2014/main" id="{E131092B-1A01-4B7D-8659-1F520F4264A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4"/>
            <a:extLst>
              <a:ext uri="{FF2B5EF4-FFF2-40B4-BE49-F238E27FC236}">
                <a16:creationId xmlns:a16="http://schemas.microsoft.com/office/drawing/2014/main" id="{085F16CE-9D13-48FD-A54D-794FA6911A65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76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2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62A4BB-B9FB-4F23-BEC9-013DA7A367BD}" type="datetime2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Tuesday, 14 July 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371600" y="274638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sz="2800" b="1">
                <a:solidFill>
                  <a:srgbClr val="5B0091"/>
                </a:solidFill>
              </a:rPr>
              <a:t>Naming the parts of a circle</a:t>
            </a:r>
            <a:endParaRPr lang="en-GB"/>
          </a:p>
        </p:txBody>
      </p:sp>
      <p:sp>
        <p:nvSpPr>
          <p:cNvPr id="176203" name="Oval 75"/>
          <p:cNvSpPr>
            <a:spLocks noChangeArrowheads="1"/>
          </p:cNvSpPr>
          <p:nvPr/>
        </p:nvSpPr>
        <p:spPr bwMode="auto">
          <a:xfrm>
            <a:off x="611189" y="1773238"/>
            <a:ext cx="4102944" cy="41036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04" name="Oval 76"/>
          <p:cNvSpPr>
            <a:spLocks noChangeArrowheads="1"/>
          </p:cNvSpPr>
          <p:nvPr/>
        </p:nvSpPr>
        <p:spPr bwMode="auto">
          <a:xfrm>
            <a:off x="2627314" y="3789363"/>
            <a:ext cx="71424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06" name="Text Box 78"/>
          <p:cNvSpPr txBox="1">
            <a:spLocks noChangeArrowheads="1"/>
          </p:cNvSpPr>
          <p:nvPr/>
        </p:nvSpPr>
        <p:spPr bwMode="auto">
          <a:xfrm>
            <a:off x="761064" y="828807"/>
            <a:ext cx="7906502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circle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a set of points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equidistant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from a fixed point called the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centre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07" name="Text Box 79"/>
          <p:cNvSpPr txBox="1">
            <a:spLocks noChangeArrowheads="1"/>
          </p:cNvSpPr>
          <p:nvPr/>
        </p:nvSpPr>
        <p:spPr bwMode="auto">
          <a:xfrm>
            <a:off x="4932040" y="1695271"/>
            <a:ext cx="390829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distance around the entire circle boundary is called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circumference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1" name="Text Box 83"/>
          <p:cNvSpPr txBox="1">
            <a:spLocks noChangeArrowheads="1"/>
          </p:cNvSpPr>
          <p:nvPr/>
        </p:nvSpPr>
        <p:spPr bwMode="auto">
          <a:xfrm>
            <a:off x="4932040" y="2788060"/>
            <a:ext cx="4211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radius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any line segment joining its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centre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to any point on the circumference.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2" name="Line 84"/>
          <p:cNvSpPr>
            <a:spLocks noChangeShapeType="1"/>
          </p:cNvSpPr>
          <p:nvPr/>
        </p:nvSpPr>
        <p:spPr bwMode="auto">
          <a:xfrm>
            <a:off x="2627313" y="3825875"/>
            <a:ext cx="2087184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6" name="Text Box 88"/>
          <p:cNvSpPr txBox="1">
            <a:spLocks noChangeArrowheads="1"/>
          </p:cNvSpPr>
          <p:nvPr/>
        </p:nvSpPr>
        <p:spPr bwMode="auto">
          <a:xfrm>
            <a:off x="3059113" y="3429000"/>
            <a:ext cx="1066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radius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7" name="Text Box 89"/>
          <p:cNvSpPr txBox="1">
            <a:spLocks noChangeArrowheads="1"/>
          </p:cNvSpPr>
          <p:nvPr/>
        </p:nvSpPr>
        <p:spPr bwMode="auto">
          <a:xfrm>
            <a:off x="1612900" y="5851525"/>
            <a:ext cx="22649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circumference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8" name="Text Box 90"/>
          <p:cNvSpPr txBox="1">
            <a:spLocks noChangeArrowheads="1"/>
          </p:cNvSpPr>
          <p:nvPr/>
        </p:nvSpPr>
        <p:spPr bwMode="auto">
          <a:xfrm>
            <a:off x="4932040" y="4316819"/>
            <a:ext cx="421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diameter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a line segment passing through the centre.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9" name="Line 91"/>
          <p:cNvSpPr>
            <a:spLocks noChangeShapeType="1"/>
          </p:cNvSpPr>
          <p:nvPr/>
        </p:nvSpPr>
        <p:spPr bwMode="auto">
          <a:xfrm>
            <a:off x="1619250" y="2060575"/>
            <a:ext cx="2088772" cy="3529013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0" name="Text Box 92"/>
          <p:cNvSpPr txBox="1">
            <a:spLocks noChangeArrowheads="1"/>
          </p:cNvSpPr>
          <p:nvPr/>
        </p:nvSpPr>
        <p:spPr bwMode="auto">
          <a:xfrm rot="3579242">
            <a:off x="1614296" y="2515606"/>
            <a:ext cx="1476686" cy="46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diameter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1" name="Oval 93"/>
          <p:cNvSpPr>
            <a:spLocks noChangeArrowheads="1"/>
          </p:cNvSpPr>
          <p:nvPr/>
        </p:nvSpPr>
        <p:spPr bwMode="auto">
          <a:xfrm>
            <a:off x="611189" y="1773238"/>
            <a:ext cx="4102944" cy="4103687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2" name="Text Box 94"/>
          <p:cNvSpPr txBox="1">
            <a:spLocks noChangeArrowheads="1"/>
          </p:cNvSpPr>
          <p:nvPr/>
        </p:nvSpPr>
        <p:spPr bwMode="auto">
          <a:xfrm>
            <a:off x="1595438" y="3716338"/>
            <a:ext cx="11334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centre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4932040" y="5364832"/>
            <a:ext cx="421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Note that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diameter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of a circle is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twice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its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radius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ACAEEA93-F807-42C3-9DDF-13B6F4B672B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11E290DF-7EDF-429B-ACF4-7F66F226704A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31A43D54-0058-43E8-B30D-EF1156520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b="1">
                <a:solidFill>
                  <a:srgbClr val="5B0091"/>
                </a:solidFill>
              </a:rPr>
              <a:t>Naming the parts of a circle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7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7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203" grpId="0" animBg="1"/>
      <p:bldP spid="176204" grpId="0" animBg="1"/>
      <p:bldP spid="176207" grpId="0"/>
      <p:bldP spid="176211" grpId="0"/>
      <p:bldP spid="176212" grpId="0" animBg="1"/>
      <p:bldP spid="176216" grpId="0"/>
      <p:bldP spid="176217" grpId="0"/>
      <p:bldP spid="176218" grpId="0"/>
      <p:bldP spid="176219" grpId="0" animBg="1"/>
      <p:bldP spid="176220" grpId="0"/>
      <p:bldP spid="176221" grpId="0" animBg="1"/>
      <p:bldP spid="176222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62A4BB-B9FB-4F23-BEC9-013DA7A367BD}" type="datetime2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Tuesday, 14 July 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sz="2800" b="1">
                <a:solidFill>
                  <a:srgbClr val="5B0091"/>
                </a:solidFill>
              </a:rPr>
              <a:t>Naming the parts of a circle</a:t>
            </a:r>
            <a:endParaRPr lang="en-GB"/>
          </a:p>
        </p:txBody>
      </p:sp>
      <p:sp>
        <p:nvSpPr>
          <p:cNvPr id="176204" name="Oval 76"/>
          <p:cNvSpPr>
            <a:spLocks noChangeArrowheads="1"/>
          </p:cNvSpPr>
          <p:nvPr/>
        </p:nvSpPr>
        <p:spPr bwMode="auto">
          <a:xfrm>
            <a:off x="2627314" y="3789363"/>
            <a:ext cx="71424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07" name="Text Box 79"/>
          <p:cNvSpPr txBox="1">
            <a:spLocks noChangeArrowheads="1"/>
          </p:cNvSpPr>
          <p:nvPr/>
        </p:nvSpPr>
        <p:spPr bwMode="auto">
          <a:xfrm>
            <a:off x="5004048" y="836712"/>
            <a:ext cx="390829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chord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is any line segment that joins two points on the circle.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1" name="Text Box 83"/>
          <p:cNvSpPr txBox="1">
            <a:spLocks noChangeArrowheads="1"/>
          </p:cNvSpPr>
          <p:nvPr/>
        </p:nvSpPr>
        <p:spPr bwMode="auto">
          <a:xfrm>
            <a:off x="5056188" y="1988840"/>
            <a:ext cx="361884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Therefore, 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diameter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an example of a chord.  It is the longest possible chord.</a:t>
            </a:r>
          </a:p>
        </p:txBody>
      </p:sp>
      <p:sp>
        <p:nvSpPr>
          <p:cNvPr id="176216" name="Text Box 88"/>
          <p:cNvSpPr txBox="1">
            <a:spLocks noChangeArrowheads="1"/>
          </p:cNvSpPr>
          <p:nvPr/>
        </p:nvSpPr>
        <p:spPr bwMode="auto">
          <a:xfrm rot="1962641">
            <a:off x="2862355" y="1429590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tangent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8" name="Text Box 90"/>
          <p:cNvSpPr txBox="1">
            <a:spLocks noChangeArrowheads="1"/>
          </p:cNvSpPr>
          <p:nvPr/>
        </p:nvSpPr>
        <p:spPr bwMode="auto">
          <a:xfrm>
            <a:off x="5056188" y="3284984"/>
            <a:ext cx="40878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line that touches the circumference in exactly one point is called 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tangent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or 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tangent line.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9" name="Line 91"/>
          <p:cNvSpPr>
            <a:spLocks noChangeShapeType="1"/>
          </p:cNvSpPr>
          <p:nvPr/>
        </p:nvSpPr>
        <p:spPr bwMode="auto">
          <a:xfrm>
            <a:off x="957532" y="2694852"/>
            <a:ext cx="1800200" cy="319648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0" name="Text Box 92"/>
          <p:cNvSpPr txBox="1">
            <a:spLocks noChangeArrowheads="1"/>
          </p:cNvSpPr>
          <p:nvPr/>
        </p:nvSpPr>
        <p:spPr bwMode="auto">
          <a:xfrm rot="3579242">
            <a:off x="733446" y="3951993"/>
            <a:ext cx="1476686" cy="46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chord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1" name="Oval 93"/>
          <p:cNvSpPr>
            <a:spLocks noChangeArrowheads="1"/>
          </p:cNvSpPr>
          <p:nvPr/>
        </p:nvSpPr>
        <p:spPr bwMode="auto">
          <a:xfrm>
            <a:off x="611189" y="1773585"/>
            <a:ext cx="4102944" cy="4103687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2" name="Text Box 94"/>
          <p:cNvSpPr txBox="1">
            <a:spLocks noChangeArrowheads="1"/>
          </p:cNvSpPr>
          <p:nvPr/>
        </p:nvSpPr>
        <p:spPr bwMode="auto">
          <a:xfrm>
            <a:off x="2771800" y="3573016"/>
            <a:ext cx="11334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centre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Line 91"/>
          <p:cNvSpPr>
            <a:spLocks noChangeShapeType="1"/>
          </p:cNvSpPr>
          <p:nvPr/>
        </p:nvSpPr>
        <p:spPr bwMode="auto">
          <a:xfrm>
            <a:off x="1663544" y="2018644"/>
            <a:ext cx="2016224" cy="3600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Text Box 92"/>
          <p:cNvSpPr txBox="1">
            <a:spLocks noChangeArrowheads="1"/>
          </p:cNvSpPr>
          <p:nvPr/>
        </p:nvSpPr>
        <p:spPr bwMode="auto">
          <a:xfrm rot="3579242">
            <a:off x="1614296" y="2515606"/>
            <a:ext cx="1476686" cy="46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diameter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Line 91"/>
          <p:cNvSpPr>
            <a:spLocks noChangeShapeType="1"/>
          </p:cNvSpPr>
          <p:nvPr/>
        </p:nvSpPr>
        <p:spPr bwMode="auto">
          <a:xfrm flipH="1" flipV="1">
            <a:off x="2195736" y="1124744"/>
            <a:ext cx="2880320" cy="1800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Text Box 90"/>
          <p:cNvSpPr txBox="1">
            <a:spLocks noChangeArrowheads="1"/>
          </p:cNvSpPr>
          <p:nvPr/>
        </p:nvSpPr>
        <p:spPr bwMode="auto">
          <a:xfrm>
            <a:off x="5076056" y="4745869"/>
            <a:ext cx="408781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point where the tangent touches the circle is called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point of contact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or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point of tangency.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E2D3F18D-2557-461A-9306-9EAC8F9EA32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1C143AA1-8721-4E92-83CE-17D62057A162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7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204" grpId="0" animBg="1"/>
      <p:bldP spid="176207" grpId="0"/>
      <p:bldP spid="176211" grpId="0"/>
      <p:bldP spid="176216" grpId="0"/>
      <p:bldP spid="176218" grpId="0"/>
      <p:bldP spid="176219" grpId="0" animBg="1"/>
      <p:bldP spid="176220" grpId="0"/>
      <p:bldP spid="176221" grpId="0" animBg="1"/>
      <p:bldP spid="176222" grpId="0"/>
      <p:bldP spid="17" grpId="0" animBg="1"/>
      <p:bldP spid="19" grpId="0"/>
      <p:bldP spid="20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Acorde"/>
          <p:cNvSpPr/>
          <p:nvPr/>
        </p:nvSpPr>
        <p:spPr>
          <a:xfrm>
            <a:off x="627296" y="1757080"/>
            <a:ext cx="4102788" cy="4132592"/>
          </a:xfrm>
          <a:prstGeom prst="chord">
            <a:avLst>
              <a:gd name="adj1" fmla="val 5263245"/>
              <a:gd name="adj2" fmla="val 12788365"/>
            </a:avLst>
          </a:prstGeom>
          <a:solidFill>
            <a:srgbClr val="FFA161"/>
          </a:solidFill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31 Marcador de fecha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62A4BB-B9FB-4F23-BEC9-013DA7A367BD}" type="datetime2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Tuesday, 14 July 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sz="2800" b="1">
                <a:solidFill>
                  <a:srgbClr val="5B0091"/>
                </a:solidFill>
              </a:rPr>
              <a:t>Naming the parts of a circle</a:t>
            </a:r>
            <a:endParaRPr lang="en-GB"/>
          </a:p>
        </p:txBody>
      </p:sp>
      <p:sp>
        <p:nvSpPr>
          <p:cNvPr id="176204" name="Oval 76"/>
          <p:cNvSpPr>
            <a:spLocks noChangeArrowheads="1"/>
          </p:cNvSpPr>
          <p:nvPr/>
        </p:nvSpPr>
        <p:spPr bwMode="auto">
          <a:xfrm>
            <a:off x="2627314" y="3789363"/>
            <a:ext cx="71424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1" name="Text Box 83"/>
          <p:cNvSpPr txBox="1">
            <a:spLocks noChangeArrowheads="1"/>
          </p:cNvSpPr>
          <p:nvPr/>
        </p:nvSpPr>
        <p:spPr bwMode="auto">
          <a:xfrm>
            <a:off x="5148064" y="2707903"/>
            <a:ext cx="36188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Any chord encloses two segments, which have different areas.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8" name="Text Box 90"/>
          <p:cNvSpPr txBox="1">
            <a:spLocks noChangeArrowheads="1"/>
          </p:cNvSpPr>
          <p:nvPr/>
        </p:nvSpPr>
        <p:spPr bwMode="auto">
          <a:xfrm>
            <a:off x="5056188" y="3954011"/>
            <a:ext cx="40878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the segment is enclosed by the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9" name="Line 91"/>
          <p:cNvSpPr>
            <a:spLocks noChangeShapeType="1"/>
          </p:cNvSpPr>
          <p:nvPr/>
        </p:nvSpPr>
        <p:spPr bwMode="auto">
          <a:xfrm>
            <a:off x="957532" y="2694852"/>
            <a:ext cx="1800200" cy="319648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0" name="Text Box 92"/>
          <p:cNvSpPr txBox="1">
            <a:spLocks noChangeArrowheads="1"/>
          </p:cNvSpPr>
          <p:nvPr/>
        </p:nvSpPr>
        <p:spPr bwMode="auto">
          <a:xfrm rot="3579242">
            <a:off x="1165492" y="3375928"/>
            <a:ext cx="1476686" cy="46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chord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1" name="Oval 93"/>
          <p:cNvSpPr>
            <a:spLocks noChangeArrowheads="1"/>
          </p:cNvSpPr>
          <p:nvPr/>
        </p:nvSpPr>
        <p:spPr bwMode="auto">
          <a:xfrm>
            <a:off x="611560" y="1773585"/>
            <a:ext cx="4102944" cy="4103687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Line 91"/>
          <p:cNvSpPr>
            <a:spLocks noChangeShapeType="1"/>
          </p:cNvSpPr>
          <p:nvPr/>
        </p:nvSpPr>
        <p:spPr bwMode="auto">
          <a:xfrm>
            <a:off x="1663544" y="2018644"/>
            <a:ext cx="2016224" cy="3600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Text Box 92"/>
          <p:cNvSpPr txBox="1">
            <a:spLocks noChangeArrowheads="1"/>
          </p:cNvSpPr>
          <p:nvPr/>
        </p:nvSpPr>
        <p:spPr bwMode="auto">
          <a:xfrm rot="3579242">
            <a:off x="1614296" y="2515606"/>
            <a:ext cx="1476686" cy="46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diameter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17 Arco"/>
          <p:cNvSpPr/>
          <p:nvPr/>
        </p:nvSpPr>
        <p:spPr>
          <a:xfrm rot="10800000">
            <a:off x="611561" y="1748016"/>
            <a:ext cx="3974507" cy="4129256"/>
          </a:xfrm>
          <a:prstGeom prst="arc">
            <a:avLst>
              <a:gd name="adj1" fmla="val 15846300"/>
              <a:gd name="adj2" fmla="val 2070275"/>
            </a:avLst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92"/>
          <p:cNvSpPr txBox="1">
            <a:spLocks noChangeArrowheads="1"/>
          </p:cNvSpPr>
          <p:nvPr/>
        </p:nvSpPr>
        <p:spPr bwMode="auto">
          <a:xfrm rot="3579242">
            <a:off x="589428" y="4096008"/>
            <a:ext cx="1476686" cy="46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segment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Text Box 94"/>
          <p:cNvSpPr txBox="1">
            <a:spLocks noChangeArrowheads="1"/>
          </p:cNvSpPr>
          <p:nvPr/>
        </p:nvSpPr>
        <p:spPr bwMode="auto">
          <a:xfrm>
            <a:off x="289098" y="5332660"/>
            <a:ext cx="14401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Minor segment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Text Box 94"/>
          <p:cNvSpPr txBox="1">
            <a:spLocks noChangeArrowheads="1"/>
          </p:cNvSpPr>
          <p:nvPr/>
        </p:nvSpPr>
        <p:spPr bwMode="auto">
          <a:xfrm>
            <a:off x="3059832" y="3573016"/>
            <a:ext cx="14401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Major segment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6732240" y="1844824"/>
            <a:ext cx="13468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is called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5076000" y="1052736"/>
            <a:ext cx="406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region of a circle enclosed by</a:t>
            </a:r>
          </a:p>
        </p:txBody>
      </p:sp>
      <p:sp>
        <p:nvSpPr>
          <p:cNvPr id="26" name="25 Rectángulo"/>
          <p:cNvSpPr/>
          <p:nvPr/>
        </p:nvSpPr>
        <p:spPr>
          <a:xfrm>
            <a:off x="6876256" y="1428512"/>
            <a:ext cx="13516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chord </a:t>
            </a:r>
          </a:p>
        </p:txBody>
      </p:sp>
      <p:sp>
        <p:nvSpPr>
          <p:cNvPr id="27" name="26 Rectángulo"/>
          <p:cNvSpPr/>
          <p:nvPr/>
        </p:nvSpPr>
        <p:spPr>
          <a:xfrm>
            <a:off x="5148064" y="1844824"/>
            <a:ext cx="1649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 an arc</a:t>
            </a:r>
          </a:p>
        </p:txBody>
      </p:sp>
      <p:sp>
        <p:nvSpPr>
          <p:cNvPr id="28" name="27 Rectángulo"/>
          <p:cNvSpPr/>
          <p:nvPr/>
        </p:nvSpPr>
        <p:spPr>
          <a:xfrm>
            <a:off x="5220072" y="2204864"/>
            <a:ext cx="1939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Segment </a:t>
            </a:r>
          </a:p>
        </p:txBody>
      </p:sp>
      <p:sp>
        <p:nvSpPr>
          <p:cNvPr id="29" name="28 Rectángulo"/>
          <p:cNvSpPr/>
          <p:nvPr/>
        </p:nvSpPr>
        <p:spPr>
          <a:xfrm>
            <a:off x="7474953" y="4334470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it is called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6098236" y="4321883"/>
            <a:ext cx="15680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diameter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5148064" y="4796135"/>
            <a:ext cx="18646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semicircle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32 Acorde"/>
          <p:cNvSpPr/>
          <p:nvPr/>
        </p:nvSpPr>
        <p:spPr>
          <a:xfrm>
            <a:off x="611560" y="1758748"/>
            <a:ext cx="4102788" cy="4132592"/>
          </a:xfrm>
          <a:prstGeom prst="chord">
            <a:avLst>
              <a:gd name="adj1" fmla="val 3609656"/>
              <a:gd name="adj2" fmla="val 14459363"/>
            </a:avLst>
          </a:prstGeom>
          <a:solidFill>
            <a:srgbClr val="FFA161"/>
          </a:solidFill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30 Rectángulo">
            <a:extLst>
              <a:ext uri="{FF2B5EF4-FFF2-40B4-BE49-F238E27FC236}">
                <a16:creationId xmlns:a16="http://schemas.microsoft.com/office/drawing/2014/main" id="{ECCF91E3-A12A-41F1-AE58-E41F4A2C7569}"/>
              </a:ext>
            </a:extLst>
          </p:cNvPr>
          <p:cNvSpPr/>
          <p:nvPr/>
        </p:nvSpPr>
        <p:spPr>
          <a:xfrm>
            <a:off x="937418" y="3879214"/>
            <a:ext cx="16385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semicircle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5" name="30 Rectángulo">
            <a:extLst>
              <a:ext uri="{FF2B5EF4-FFF2-40B4-BE49-F238E27FC236}">
                <a16:creationId xmlns:a16="http://schemas.microsoft.com/office/drawing/2014/main" id="{0749068D-4824-4F88-8DC8-C5DECF1929EE}"/>
              </a:ext>
            </a:extLst>
          </p:cNvPr>
          <p:cNvSpPr/>
          <p:nvPr/>
        </p:nvSpPr>
        <p:spPr>
          <a:xfrm>
            <a:off x="2894011" y="3174673"/>
            <a:ext cx="16385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semicircle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6A4CB5A0-EA42-44CA-A507-31A0AAFBD0C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781C9DE2-875A-4927-96B3-FF21DE4D4335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7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6211" grpId="0"/>
      <p:bldP spid="176218" grpId="0"/>
      <p:bldP spid="176219" grpId="0" animBg="1"/>
      <p:bldP spid="176220" grpId="0"/>
      <p:bldP spid="17" grpId="0" animBg="1"/>
      <p:bldP spid="19" grpId="0"/>
      <p:bldP spid="18" grpId="0" animBg="1"/>
      <p:bldP spid="21" grpId="0"/>
      <p:bldP spid="22" grpId="0"/>
      <p:bldP spid="22" grpId="1"/>
      <p:bldP spid="23" grpId="0"/>
      <p:bldP spid="23" grpId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 animBg="1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fecha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62A4BB-B9FB-4F23-BEC9-013DA7A367BD}" type="datetime2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Tuesday, 14 July 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sz="2800" b="1">
                <a:solidFill>
                  <a:srgbClr val="5B0091"/>
                </a:solidFill>
              </a:rPr>
              <a:t>Arcs and sectors</a:t>
            </a:r>
            <a:endParaRPr lang="en-GB"/>
          </a:p>
        </p:txBody>
      </p:sp>
      <p:sp>
        <p:nvSpPr>
          <p:cNvPr id="180242" name="Oval 18"/>
          <p:cNvSpPr>
            <a:spLocks noChangeArrowheads="1"/>
          </p:cNvSpPr>
          <p:nvPr/>
        </p:nvSpPr>
        <p:spPr bwMode="auto">
          <a:xfrm>
            <a:off x="611188" y="1773238"/>
            <a:ext cx="4103687" cy="41036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3" name="Text Box 19"/>
          <p:cNvSpPr txBox="1">
            <a:spLocks noChangeArrowheads="1"/>
          </p:cNvSpPr>
          <p:nvPr/>
        </p:nvSpPr>
        <p:spPr bwMode="auto">
          <a:xfrm>
            <a:off x="4958712" y="1812925"/>
            <a:ext cx="40059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arc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any continuous part of the circumference.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1187450" y="1557338"/>
            <a:ext cx="6479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arc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Arc 28"/>
          <p:cNvSpPr>
            <a:spLocks/>
          </p:cNvSpPr>
          <p:nvPr/>
        </p:nvSpPr>
        <p:spPr bwMode="auto">
          <a:xfrm>
            <a:off x="856612" y="1772816"/>
            <a:ext cx="2138363" cy="2051050"/>
          </a:xfrm>
          <a:custGeom>
            <a:avLst/>
            <a:gdLst>
              <a:gd name="G0" fmla="+- 19073 0 0"/>
              <a:gd name="G1" fmla="+- 21600 0 0"/>
              <a:gd name="G2" fmla="+- 21600 0 0"/>
              <a:gd name="T0" fmla="*/ 0 w 22514"/>
              <a:gd name="T1" fmla="*/ 11462 h 21600"/>
              <a:gd name="T2" fmla="*/ 22514 w 22514"/>
              <a:gd name="T3" fmla="*/ 276 h 21600"/>
              <a:gd name="T4" fmla="*/ 19073 w 2251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514" h="21600" fill="none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</a:path>
              <a:path w="22514" h="21600" stroke="0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  <a:lnTo>
                  <a:pt x="19073" y="21600"/>
                </a:lnTo>
                <a:close/>
              </a:path>
            </a:pathLst>
          </a:cu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0CEC0C06-660C-4ACB-8D6E-61776DCA81A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10CC2A47-B87F-44D8-8E38-698642730F0E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76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47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fecha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62A4BB-B9FB-4F23-BEC9-013DA7A367BD}" type="datetime2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Tuesday, 14 July 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sz="2800" b="1" dirty="0">
                <a:solidFill>
                  <a:srgbClr val="5B0091"/>
                </a:solidFill>
              </a:rPr>
              <a:t>Arcs</a:t>
            </a:r>
            <a:endParaRPr lang="en-GB" dirty="0"/>
          </a:p>
        </p:txBody>
      </p:sp>
      <p:sp>
        <p:nvSpPr>
          <p:cNvPr id="180242" name="Oval 18"/>
          <p:cNvSpPr>
            <a:spLocks noChangeArrowheads="1"/>
          </p:cNvSpPr>
          <p:nvPr/>
        </p:nvSpPr>
        <p:spPr bwMode="auto">
          <a:xfrm>
            <a:off x="611188" y="1773238"/>
            <a:ext cx="4103687" cy="41036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3" name="Text Box 19"/>
          <p:cNvSpPr txBox="1">
            <a:spLocks noChangeArrowheads="1"/>
          </p:cNvSpPr>
          <p:nvPr/>
        </p:nvSpPr>
        <p:spPr bwMode="auto">
          <a:xfrm>
            <a:off x="4958712" y="1812925"/>
            <a:ext cx="400590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Minor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arc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AB is the shortest distance between two points A and B on the circumference of a circle.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4" name="Text Box 20"/>
          <p:cNvSpPr txBox="1">
            <a:spLocks noChangeArrowheads="1"/>
          </p:cNvSpPr>
          <p:nvPr/>
        </p:nvSpPr>
        <p:spPr bwMode="auto">
          <a:xfrm>
            <a:off x="4958712" y="3475416"/>
            <a:ext cx="36195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Major arc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AB is the longer distance around the circumference from A to B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678240" y="1452215"/>
            <a:ext cx="1569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Minor arc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1" name="Text Box 27"/>
          <p:cNvSpPr txBox="1">
            <a:spLocks noChangeArrowheads="1"/>
          </p:cNvSpPr>
          <p:nvPr/>
        </p:nvSpPr>
        <p:spPr bwMode="auto">
          <a:xfrm>
            <a:off x="3525904" y="5648360"/>
            <a:ext cx="16017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Major arc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Arc 28"/>
          <p:cNvSpPr>
            <a:spLocks/>
          </p:cNvSpPr>
          <p:nvPr/>
        </p:nvSpPr>
        <p:spPr bwMode="auto">
          <a:xfrm>
            <a:off x="856612" y="1772816"/>
            <a:ext cx="2138363" cy="2051050"/>
          </a:xfrm>
          <a:custGeom>
            <a:avLst/>
            <a:gdLst>
              <a:gd name="G0" fmla="+- 19073 0 0"/>
              <a:gd name="G1" fmla="+- 21600 0 0"/>
              <a:gd name="G2" fmla="+- 21600 0 0"/>
              <a:gd name="T0" fmla="*/ 0 w 22514"/>
              <a:gd name="T1" fmla="*/ 11462 h 21600"/>
              <a:gd name="T2" fmla="*/ 22514 w 22514"/>
              <a:gd name="T3" fmla="*/ 276 h 21600"/>
              <a:gd name="T4" fmla="*/ 19073 w 2251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514" h="21600" fill="none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</a:path>
              <a:path w="22514" h="21600" stroke="0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  <a:lnTo>
                  <a:pt x="19073" y="21600"/>
                </a:lnTo>
                <a:close/>
              </a:path>
            </a:pathLst>
          </a:cu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Text Box 23">
            <a:extLst>
              <a:ext uri="{FF2B5EF4-FFF2-40B4-BE49-F238E27FC236}">
                <a16:creationId xmlns:a16="http://schemas.microsoft.com/office/drawing/2014/main" id="{08DD383E-44B4-40AB-97D4-B95350B6D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2515154"/>
            <a:ext cx="4090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Text Box 23">
            <a:extLst>
              <a:ext uri="{FF2B5EF4-FFF2-40B4-BE49-F238E27FC236}">
                <a16:creationId xmlns:a16="http://schemas.microsoft.com/office/drawing/2014/main" id="{8C778F6B-DCC5-432B-BDC2-FD04432B3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2324" y="1367570"/>
            <a:ext cx="378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86C24433-C429-42E8-B7A6-4A8EF46466B2}"/>
              </a:ext>
            </a:extLst>
          </p:cNvPr>
          <p:cNvSpPr/>
          <p:nvPr/>
        </p:nvSpPr>
        <p:spPr>
          <a:xfrm>
            <a:off x="599286" y="1805748"/>
            <a:ext cx="4115295" cy="4066019"/>
          </a:xfrm>
          <a:custGeom>
            <a:avLst/>
            <a:gdLst>
              <a:gd name="connsiteX0" fmla="*/ 238274 w 4115295"/>
              <a:gd name="connsiteY0" fmla="*/ 1083449 h 4066019"/>
              <a:gd name="connsiteX1" fmla="*/ 138381 w 4115295"/>
              <a:gd name="connsiteY1" fmla="*/ 1321654 h 4066019"/>
              <a:gd name="connsiteX2" fmla="*/ 38489 w 4115295"/>
              <a:gd name="connsiteY2" fmla="*/ 1682803 h 4066019"/>
              <a:gd name="connsiteX3" fmla="*/ 69 w 4115295"/>
              <a:gd name="connsiteY3" fmla="*/ 1951744 h 4066019"/>
              <a:gd name="connsiteX4" fmla="*/ 46173 w 4115295"/>
              <a:gd name="connsiteY4" fmla="*/ 2389734 h 4066019"/>
              <a:gd name="connsiteX5" fmla="*/ 115329 w 4115295"/>
              <a:gd name="connsiteY5" fmla="*/ 2643307 h 4066019"/>
              <a:gd name="connsiteX6" fmla="*/ 230590 w 4115295"/>
              <a:gd name="connsiteY6" fmla="*/ 2935301 h 4066019"/>
              <a:gd name="connsiteX7" fmla="*/ 345850 w 4115295"/>
              <a:gd name="connsiteY7" fmla="*/ 3135086 h 4066019"/>
              <a:gd name="connsiteX8" fmla="*/ 499531 w 4115295"/>
              <a:gd name="connsiteY8" fmla="*/ 3342555 h 4066019"/>
              <a:gd name="connsiteX9" fmla="*/ 683948 w 4115295"/>
              <a:gd name="connsiteY9" fmla="*/ 3542339 h 4066019"/>
              <a:gd name="connsiteX10" fmla="*/ 876048 w 4115295"/>
              <a:gd name="connsiteY10" fmla="*/ 3680652 h 4066019"/>
              <a:gd name="connsiteX11" fmla="*/ 1083517 w 4115295"/>
              <a:gd name="connsiteY11" fmla="*/ 3826649 h 4066019"/>
              <a:gd name="connsiteX12" fmla="*/ 1314038 w 4115295"/>
              <a:gd name="connsiteY12" fmla="*/ 3934225 h 4066019"/>
              <a:gd name="connsiteX13" fmla="*/ 1582980 w 4115295"/>
              <a:gd name="connsiteY13" fmla="*/ 4011065 h 4066019"/>
              <a:gd name="connsiteX14" fmla="*/ 1859605 w 4115295"/>
              <a:gd name="connsiteY14" fmla="*/ 4057170 h 4066019"/>
              <a:gd name="connsiteX15" fmla="*/ 2136230 w 4115295"/>
              <a:gd name="connsiteY15" fmla="*/ 4064854 h 4066019"/>
              <a:gd name="connsiteX16" fmla="*/ 2428223 w 4115295"/>
              <a:gd name="connsiteY16" fmla="*/ 4041802 h 4066019"/>
              <a:gd name="connsiteX17" fmla="*/ 2674112 w 4115295"/>
              <a:gd name="connsiteY17" fmla="*/ 3980329 h 4066019"/>
              <a:gd name="connsiteX18" fmla="*/ 2835477 w 4115295"/>
              <a:gd name="connsiteY18" fmla="*/ 3918857 h 4066019"/>
              <a:gd name="connsiteX19" fmla="*/ 3050630 w 4115295"/>
              <a:gd name="connsiteY19" fmla="*/ 3811281 h 4066019"/>
              <a:gd name="connsiteX20" fmla="*/ 3250415 w 4115295"/>
              <a:gd name="connsiteY20" fmla="*/ 3696020 h 4066019"/>
              <a:gd name="connsiteX21" fmla="*/ 3434832 w 4115295"/>
              <a:gd name="connsiteY21" fmla="*/ 3550023 h 4066019"/>
              <a:gd name="connsiteX22" fmla="*/ 3642301 w 4115295"/>
              <a:gd name="connsiteY22" fmla="*/ 3334870 h 4066019"/>
              <a:gd name="connsiteX23" fmla="*/ 3772929 w 4115295"/>
              <a:gd name="connsiteY23" fmla="*/ 3158138 h 4066019"/>
              <a:gd name="connsiteX24" fmla="*/ 3918926 w 4115295"/>
              <a:gd name="connsiteY24" fmla="*/ 2904565 h 4066019"/>
              <a:gd name="connsiteX25" fmla="*/ 4049554 w 4115295"/>
              <a:gd name="connsiteY25" fmla="*/ 2543415 h 4066019"/>
              <a:gd name="connsiteX26" fmla="*/ 4111027 w 4115295"/>
              <a:gd name="connsiteY26" fmla="*/ 2182265 h 4066019"/>
              <a:gd name="connsiteX27" fmla="*/ 4103343 w 4115295"/>
              <a:gd name="connsiteY27" fmla="*/ 1813432 h 4066019"/>
              <a:gd name="connsiteX28" fmla="*/ 4049554 w 4115295"/>
              <a:gd name="connsiteY28" fmla="*/ 1483018 h 4066019"/>
              <a:gd name="connsiteX29" fmla="*/ 3934294 w 4115295"/>
              <a:gd name="connsiteY29" fmla="*/ 1183341 h 4066019"/>
              <a:gd name="connsiteX30" fmla="*/ 3780613 w 4115295"/>
              <a:gd name="connsiteY30" fmla="*/ 899032 h 4066019"/>
              <a:gd name="connsiteX31" fmla="*/ 3642301 w 4115295"/>
              <a:gd name="connsiteY31" fmla="*/ 714615 h 4066019"/>
              <a:gd name="connsiteX32" fmla="*/ 3434832 w 4115295"/>
              <a:gd name="connsiteY32" fmla="*/ 491778 h 4066019"/>
              <a:gd name="connsiteX33" fmla="*/ 3235047 w 4115295"/>
              <a:gd name="connsiteY33" fmla="*/ 338097 h 4066019"/>
              <a:gd name="connsiteX34" fmla="*/ 2996842 w 4115295"/>
              <a:gd name="connsiteY34" fmla="*/ 192101 h 4066019"/>
              <a:gd name="connsiteX35" fmla="*/ 2750953 w 4115295"/>
              <a:gd name="connsiteY35" fmla="*/ 84524 h 4066019"/>
              <a:gd name="connsiteX36" fmla="*/ 2435907 w 4115295"/>
              <a:gd name="connsiteY36" fmla="*/ 0 h 4066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115295" h="4066019">
                <a:moveTo>
                  <a:pt x="238274" y="1083449"/>
                </a:moveTo>
                <a:cubicBezTo>
                  <a:pt x="204976" y="1152605"/>
                  <a:pt x="171678" y="1221762"/>
                  <a:pt x="138381" y="1321654"/>
                </a:cubicBezTo>
                <a:cubicBezTo>
                  <a:pt x="105084" y="1421546"/>
                  <a:pt x="61541" y="1577788"/>
                  <a:pt x="38489" y="1682803"/>
                </a:cubicBezTo>
                <a:cubicBezTo>
                  <a:pt x="15437" y="1787818"/>
                  <a:pt x="-1212" y="1833922"/>
                  <a:pt x="69" y="1951744"/>
                </a:cubicBezTo>
                <a:cubicBezTo>
                  <a:pt x="1350" y="2069566"/>
                  <a:pt x="26963" y="2274474"/>
                  <a:pt x="46173" y="2389734"/>
                </a:cubicBezTo>
                <a:cubicBezTo>
                  <a:pt x="65383" y="2504994"/>
                  <a:pt x="84593" y="2552379"/>
                  <a:pt x="115329" y="2643307"/>
                </a:cubicBezTo>
                <a:cubicBezTo>
                  <a:pt x="146065" y="2734235"/>
                  <a:pt x="192170" y="2853338"/>
                  <a:pt x="230590" y="2935301"/>
                </a:cubicBezTo>
                <a:cubicBezTo>
                  <a:pt x="269010" y="3017264"/>
                  <a:pt x="301027" y="3067210"/>
                  <a:pt x="345850" y="3135086"/>
                </a:cubicBezTo>
                <a:cubicBezTo>
                  <a:pt x="390673" y="3202962"/>
                  <a:pt x="443181" y="3274680"/>
                  <a:pt x="499531" y="3342555"/>
                </a:cubicBezTo>
                <a:cubicBezTo>
                  <a:pt x="555881" y="3410430"/>
                  <a:pt x="621195" y="3485990"/>
                  <a:pt x="683948" y="3542339"/>
                </a:cubicBezTo>
                <a:cubicBezTo>
                  <a:pt x="746701" y="3598688"/>
                  <a:pt x="876048" y="3680652"/>
                  <a:pt x="876048" y="3680652"/>
                </a:cubicBezTo>
                <a:cubicBezTo>
                  <a:pt x="942643" y="3728037"/>
                  <a:pt x="1010519" y="3784387"/>
                  <a:pt x="1083517" y="3826649"/>
                </a:cubicBezTo>
                <a:cubicBezTo>
                  <a:pt x="1156515" y="3868911"/>
                  <a:pt x="1230794" y="3903489"/>
                  <a:pt x="1314038" y="3934225"/>
                </a:cubicBezTo>
                <a:cubicBezTo>
                  <a:pt x="1397282" y="3964961"/>
                  <a:pt x="1492052" y="3990574"/>
                  <a:pt x="1582980" y="4011065"/>
                </a:cubicBezTo>
                <a:cubicBezTo>
                  <a:pt x="1673908" y="4031556"/>
                  <a:pt x="1767397" y="4048205"/>
                  <a:pt x="1859605" y="4057170"/>
                </a:cubicBezTo>
                <a:cubicBezTo>
                  <a:pt x="1951813" y="4066135"/>
                  <a:pt x="2041460" y="4067415"/>
                  <a:pt x="2136230" y="4064854"/>
                </a:cubicBezTo>
                <a:cubicBezTo>
                  <a:pt x="2231000" y="4062293"/>
                  <a:pt x="2338576" y="4055889"/>
                  <a:pt x="2428223" y="4041802"/>
                </a:cubicBezTo>
                <a:cubicBezTo>
                  <a:pt x="2517870" y="4027715"/>
                  <a:pt x="2606236" y="4000820"/>
                  <a:pt x="2674112" y="3980329"/>
                </a:cubicBezTo>
                <a:cubicBezTo>
                  <a:pt x="2741988" y="3959838"/>
                  <a:pt x="2772724" y="3947032"/>
                  <a:pt x="2835477" y="3918857"/>
                </a:cubicBezTo>
                <a:cubicBezTo>
                  <a:pt x="2898230" y="3890682"/>
                  <a:pt x="2981474" y="3848420"/>
                  <a:pt x="3050630" y="3811281"/>
                </a:cubicBezTo>
                <a:cubicBezTo>
                  <a:pt x="3119786" y="3774142"/>
                  <a:pt x="3186381" y="3739563"/>
                  <a:pt x="3250415" y="3696020"/>
                </a:cubicBezTo>
                <a:cubicBezTo>
                  <a:pt x="3314449" y="3652477"/>
                  <a:pt x="3369518" y="3610215"/>
                  <a:pt x="3434832" y="3550023"/>
                </a:cubicBezTo>
                <a:cubicBezTo>
                  <a:pt x="3500146" y="3489831"/>
                  <a:pt x="3585952" y="3400184"/>
                  <a:pt x="3642301" y="3334870"/>
                </a:cubicBezTo>
                <a:cubicBezTo>
                  <a:pt x="3698651" y="3269556"/>
                  <a:pt x="3726825" y="3229855"/>
                  <a:pt x="3772929" y="3158138"/>
                </a:cubicBezTo>
                <a:cubicBezTo>
                  <a:pt x="3819033" y="3086421"/>
                  <a:pt x="3872822" y="3007019"/>
                  <a:pt x="3918926" y="2904565"/>
                </a:cubicBezTo>
                <a:cubicBezTo>
                  <a:pt x="3965030" y="2802111"/>
                  <a:pt x="4017537" y="2663798"/>
                  <a:pt x="4049554" y="2543415"/>
                </a:cubicBezTo>
                <a:cubicBezTo>
                  <a:pt x="4081571" y="2423032"/>
                  <a:pt x="4102062" y="2303929"/>
                  <a:pt x="4111027" y="2182265"/>
                </a:cubicBezTo>
                <a:cubicBezTo>
                  <a:pt x="4119992" y="2060601"/>
                  <a:pt x="4113588" y="1929973"/>
                  <a:pt x="4103343" y="1813432"/>
                </a:cubicBezTo>
                <a:cubicBezTo>
                  <a:pt x="4093098" y="1696891"/>
                  <a:pt x="4077729" y="1588033"/>
                  <a:pt x="4049554" y="1483018"/>
                </a:cubicBezTo>
                <a:cubicBezTo>
                  <a:pt x="4021379" y="1378003"/>
                  <a:pt x="3979117" y="1280672"/>
                  <a:pt x="3934294" y="1183341"/>
                </a:cubicBezTo>
                <a:cubicBezTo>
                  <a:pt x="3889471" y="1086010"/>
                  <a:pt x="3829278" y="977153"/>
                  <a:pt x="3780613" y="899032"/>
                </a:cubicBezTo>
                <a:cubicBezTo>
                  <a:pt x="3731948" y="820911"/>
                  <a:pt x="3699931" y="782491"/>
                  <a:pt x="3642301" y="714615"/>
                </a:cubicBezTo>
                <a:cubicBezTo>
                  <a:pt x="3584671" y="646739"/>
                  <a:pt x="3502708" y="554531"/>
                  <a:pt x="3434832" y="491778"/>
                </a:cubicBezTo>
                <a:cubicBezTo>
                  <a:pt x="3366956" y="429025"/>
                  <a:pt x="3308045" y="388043"/>
                  <a:pt x="3235047" y="338097"/>
                </a:cubicBezTo>
                <a:cubicBezTo>
                  <a:pt x="3162049" y="288151"/>
                  <a:pt x="3077524" y="234363"/>
                  <a:pt x="2996842" y="192101"/>
                </a:cubicBezTo>
                <a:cubicBezTo>
                  <a:pt x="2916160" y="149839"/>
                  <a:pt x="2844442" y="116541"/>
                  <a:pt x="2750953" y="84524"/>
                </a:cubicBezTo>
                <a:cubicBezTo>
                  <a:pt x="2657464" y="52507"/>
                  <a:pt x="2546685" y="26253"/>
                  <a:pt x="2435907" y="0"/>
                </a:cubicBezTo>
              </a:path>
            </a:pathLst>
          </a:cu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Rectangle 16">
            <a:hlinkClick r:id="rId3"/>
            <a:extLst>
              <a:ext uri="{FF2B5EF4-FFF2-40B4-BE49-F238E27FC236}">
                <a16:creationId xmlns:a16="http://schemas.microsoft.com/office/drawing/2014/main" id="{1C49EAA3-46DB-44E7-A8B6-F8363258136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BB6C1104-DF4F-4239-8952-D4A4C8DB319B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43" grpId="0"/>
      <p:bldP spid="180244" grpId="0"/>
      <p:bldP spid="180247" grpId="0"/>
      <p:bldP spid="180251" grpId="0"/>
      <p:bldP spid="15" grpId="0" animBg="1"/>
      <p:bldP spid="14" grpId="0"/>
      <p:bldP spid="16" grpId="0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56" name="PubPieSlice"/>
          <p:cNvSpPr>
            <a:spLocks noEditPoints="1" noChangeArrowheads="1"/>
          </p:cNvSpPr>
          <p:nvPr/>
        </p:nvSpPr>
        <p:spPr bwMode="auto">
          <a:xfrm>
            <a:off x="611188" y="1773238"/>
            <a:ext cx="4102100" cy="4102100"/>
          </a:xfrm>
          <a:custGeom>
            <a:avLst/>
            <a:gdLst>
              <a:gd name="G0" fmla="+- 0 0 0"/>
              <a:gd name="G1" fmla="sin 10800 -5306729"/>
              <a:gd name="G2" fmla="cos 10800 -5306729"/>
              <a:gd name="G3" fmla="sin 10800 -9954070"/>
              <a:gd name="G4" fmla="cos 10800 -995407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2494 w 21600"/>
              <a:gd name="T1" fmla="*/ 133 h 21600"/>
              <a:gd name="T2" fmla="*/ 10800 w 21600"/>
              <a:gd name="T3" fmla="*/ 10800 h 21600"/>
              <a:gd name="T4" fmla="*/ 1274 w 21600"/>
              <a:gd name="T5" fmla="*/ 5710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2493" y="133"/>
                </a:moveTo>
                <a:cubicBezTo>
                  <a:pt x="11933" y="44"/>
                  <a:pt x="11367" y="0"/>
                  <a:pt x="10800" y="0"/>
                </a:cubicBezTo>
                <a:cubicBezTo>
                  <a:pt x="6814" y="-1"/>
                  <a:pt x="3152" y="2195"/>
                  <a:pt x="1274" y="5710"/>
                </a:cubicBezTo>
                <a:lnTo>
                  <a:pt x="10800" y="10800"/>
                </a:lnTo>
                <a:close/>
              </a:path>
            </a:pathLst>
          </a:custGeom>
          <a:gradFill rotWithShape="1">
            <a:gsLst>
              <a:gs pos="0">
                <a:srgbClr val="FF964F">
                  <a:gamma/>
                  <a:tint val="63137"/>
                  <a:invGamma/>
                </a:srgbClr>
              </a:gs>
              <a:gs pos="100000">
                <a:srgbClr val="FF964F"/>
              </a:gs>
            </a:gsLst>
            <a:lin ang="27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8" name="Text Box 24"/>
          <p:cNvSpPr txBox="1">
            <a:spLocks noChangeArrowheads="1"/>
          </p:cNvSpPr>
          <p:nvPr/>
        </p:nvSpPr>
        <p:spPr bwMode="auto">
          <a:xfrm>
            <a:off x="5186196" y="1047750"/>
            <a:ext cx="35274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                                                                  	         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formed.                                                            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12 Marcador de fecha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62A4BB-B9FB-4F23-BEC9-013DA7A367BD}" type="datetime2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Tuesday, 14 July 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sz="2800" b="1">
                <a:solidFill>
                  <a:srgbClr val="5B0091"/>
                </a:solidFill>
              </a:rPr>
              <a:t>Arcs and sectors</a:t>
            </a:r>
            <a:endParaRPr lang="en-GB"/>
          </a:p>
        </p:txBody>
      </p:sp>
      <p:sp>
        <p:nvSpPr>
          <p:cNvPr id="180242" name="Oval 18"/>
          <p:cNvSpPr>
            <a:spLocks noChangeArrowheads="1"/>
          </p:cNvSpPr>
          <p:nvPr/>
        </p:nvSpPr>
        <p:spPr bwMode="auto">
          <a:xfrm>
            <a:off x="611188" y="1773238"/>
            <a:ext cx="4103687" cy="41036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4" name="Text Box 20"/>
          <p:cNvSpPr txBox="1">
            <a:spLocks noChangeArrowheads="1"/>
          </p:cNvSpPr>
          <p:nvPr/>
        </p:nvSpPr>
        <p:spPr bwMode="auto">
          <a:xfrm>
            <a:off x="5187783" y="1047750"/>
            <a:ext cx="36195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an arc is bounded by two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radii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1187450" y="1557338"/>
            <a:ext cx="6479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arc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1" name="Text Box 27"/>
          <p:cNvSpPr txBox="1">
            <a:spLocks noChangeArrowheads="1"/>
          </p:cNvSpPr>
          <p:nvPr/>
        </p:nvSpPr>
        <p:spPr bwMode="auto">
          <a:xfrm>
            <a:off x="1690696" y="2577306"/>
            <a:ext cx="11144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sector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4" name="Freeform 30"/>
          <p:cNvSpPr>
            <a:spLocks/>
          </p:cNvSpPr>
          <p:nvPr/>
        </p:nvSpPr>
        <p:spPr bwMode="auto">
          <a:xfrm>
            <a:off x="2660650" y="1784350"/>
            <a:ext cx="330200" cy="2051050"/>
          </a:xfrm>
          <a:custGeom>
            <a:avLst/>
            <a:gdLst/>
            <a:ahLst/>
            <a:cxnLst>
              <a:cxn ang="0">
                <a:pos x="0" y="1292"/>
              </a:cxn>
              <a:cxn ang="0">
                <a:pos x="208" y="0"/>
              </a:cxn>
            </a:cxnLst>
            <a:rect l="0" t="0" r="r" b="b"/>
            <a:pathLst>
              <a:path w="208" h="1292">
                <a:moveTo>
                  <a:pt x="0" y="1292"/>
                </a:moveTo>
                <a:lnTo>
                  <a:pt x="208" y="0"/>
                </a:lnTo>
              </a:path>
            </a:pathLst>
          </a:custGeom>
          <a:noFill/>
          <a:ln w="38100" cmpd="sng">
            <a:solidFill>
              <a:srgbClr val="FF66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5" name="Freeform 31"/>
          <p:cNvSpPr>
            <a:spLocks/>
          </p:cNvSpPr>
          <p:nvPr/>
        </p:nvSpPr>
        <p:spPr bwMode="auto">
          <a:xfrm>
            <a:off x="838200" y="2851150"/>
            <a:ext cx="1828800" cy="977900"/>
          </a:xfrm>
          <a:custGeom>
            <a:avLst/>
            <a:gdLst/>
            <a:ahLst/>
            <a:cxnLst>
              <a:cxn ang="0">
                <a:pos x="1152" y="616"/>
              </a:cxn>
              <a:cxn ang="0">
                <a:pos x="0" y="0"/>
              </a:cxn>
            </a:cxnLst>
            <a:rect l="0" t="0" r="r" b="b"/>
            <a:pathLst>
              <a:path w="1152" h="616">
                <a:moveTo>
                  <a:pt x="1152" y="616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66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Arc 28"/>
          <p:cNvSpPr>
            <a:spLocks/>
          </p:cNvSpPr>
          <p:nvPr/>
        </p:nvSpPr>
        <p:spPr bwMode="auto">
          <a:xfrm>
            <a:off x="856612" y="1772816"/>
            <a:ext cx="2138363" cy="2051050"/>
          </a:xfrm>
          <a:custGeom>
            <a:avLst/>
            <a:gdLst>
              <a:gd name="G0" fmla="+- 19073 0 0"/>
              <a:gd name="G1" fmla="+- 21600 0 0"/>
              <a:gd name="G2" fmla="+- 21600 0 0"/>
              <a:gd name="T0" fmla="*/ 0 w 22514"/>
              <a:gd name="T1" fmla="*/ 11462 h 21600"/>
              <a:gd name="T2" fmla="*/ 22514 w 22514"/>
              <a:gd name="T3" fmla="*/ 276 h 21600"/>
              <a:gd name="T4" fmla="*/ 19073 w 2251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514" h="21600" fill="none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</a:path>
              <a:path w="22514" h="21600" stroke="0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  <a:lnTo>
                  <a:pt x="19073" y="21600"/>
                </a:lnTo>
                <a:close/>
              </a:path>
            </a:pathLst>
          </a:cu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Text Box 19">
            <a:extLst>
              <a:ext uri="{FF2B5EF4-FFF2-40B4-BE49-F238E27FC236}">
                <a16:creationId xmlns:a16="http://schemas.microsoft.com/office/drawing/2014/main" id="{7F8C98B3-4C1F-4061-86B5-D69B039A3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312" y="2438567"/>
            <a:ext cx="40059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the region enclosed by two radii and an arc.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E80527C7-1C20-481A-B6C3-38C31AC8C96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3"/>
            <a:extLst>
              <a:ext uri="{FF2B5EF4-FFF2-40B4-BE49-F238E27FC236}">
                <a16:creationId xmlns:a16="http://schemas.microsoft.com/office/drawing/2014/main" id="{37C0DF0C-2C27-431A-A100-184AC079A7F9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53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56" grpId="0" animBg="1"/>
      <p:bldP spid="180248" grpId="0"/>
      <p:bldP spid="180244" grpId="0"/>
      <p:bldP spid="180251" grpId="0"/>
      <p:bldP spid="180254" grpId="0" animBg="1"/>
      <p:bldP spid="180255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tial Circle 1">
            <a:extLst>
              <a:ext uri="{FF2B5EF4-FFF2-40B4-BE49-F238E27FC236}">
                <a16:creationId xmlns:a16="http://schemas.microsoft.com/office/drawing/2014/main" id="{0DC35E75-B70C-41A2-8DB0-DAD620960C78}"/>
              </a:ext>
            </a:extLst>
          </p:cNvPr>
          <p:cNvSpPr/>
          <p:nvPr/>
        </p:nvSpPr>
        <p:spPr>
          <a:xfrm>
            <a:off x="605737" y="1782572"/>
            <a:ext cx="4105656" cy="4105656"/>
          </a:xfrm>
          <a:prstGeom prst="pie">
            <a:avLst>
              <a:gd name="adj1" fmla="val 16774304"/>
              <a:gd name="adj2" fmla="val 12485885"/>
            </a:avLst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6" name="PubPieSlice"/>
          <p:cNvSpPr>
            <a:spLocks noEditPoints="1" noChangeArrowheads="1"/>
          </p:cNvSpPr>
          <p:nvPr/>
        </p:nvSpPr>
        <p:spPr bwMode="auto">
          <a:xfrm>
            <a:off x="611188" y="1773238"/>
            <a:ext cx="4102100" cy="4102100"/>
          </a:xfrm>
          <a:custGeom>
            <a:avLst/>
            <a:gdLst>
              <a:gd name="G0" fmla="+- 0 0 0"/>
              <a:gd name="G1" fmla="sin 10800 -5306729"/>
              <a:gd name="G2" fmla="cos 10800 -5306729"/>
              <a:gd name="G3" fmla="sin 10800 -9954070"/>
              <a:gd name="G4" fmla="cos 10800 -995407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2494 w 21600"/>
              <a:gd name="T1" fmla="*/ 133 h 21600"/>
              <a:gd name="T2" fmla="*/ 10800 w 21600"/>
              <a:gd name="T3" fmla="*/ 10800 h 21600"/>
              <a:gd name="T4" fmla="*/ 1274 w 21600"/>
              <a:gd name="T5" fmla="*/ 5710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2493" y="133"/>
                </a:moveTo>
                <a:cubicBezTo>
                  <a:pt x="11933" y="44"/>
                  <a:pt x="11367" y="0"/>
                  <a:pt x="10800" y="0"/>
                </a:cubicBezTo>
                <a:cubicBezTo>
                  <a:pt x="6814" y="-1"/>
                  <a:pt x="3152" y="2195"/>
                  <a:pt x="1274" y="5710"/>
                </a:cubicBezTo>
                <a:lnTo>
                  <a:pt x="10800" y="10800"/>
                </a:lnTo>
                <a:close/>
              </a:path>
            </a:pathLst>
          </a:custGeom>
          <a:gradFill rotWithShape="1">
            <a:gsLst>
              <a:gs pos="0">
                <a:srgbClr val="FF964F">
                  <a:gamma/>
                  <a:tint val="63137"/>
                  <a:invGamma/>
                </a:srgbClr>
              </a:gs>
              <a:gs pos="100000">
                <a:srgbClr val="FF964F"/>
              </a:gs>
            </a:gsLst>
            <a:lin ang="27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8" name="Text Box 24"/>
          <p:cNvSpPr txBox="1">
            <a:spLocks noChangeArrowheads="1"/>
          </p:cNvSpPr>
          <p:nvPr/>
        </p:nvSpPr>
        <p:spPr bwMode="auto">
          <a:xfrm>
            <a:off x="5186196" y="1047750"/>
            <a:ext cx="35274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                                                                  	         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formed.                                                            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12 Marcador de fecha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62A4BB-B9FB-4F23-BEC9-013DA7A367BD}" type="datetime2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Tuesday, 14 July 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sz="2800" b="1">
                <a:solidFill>
                  <a:srgbClr val="5B0091"/>
                </a:solidFill>
              </a:rPr>
              <a:t>Arcs and sectors</a:t>
            </a:r>
            <a:endParaRPr lang="en-GB"/>
          </a:p>
        </p:txBody>
      </p:sp>
      <p:sp>
        <p:nvSpPr>
          <p:cNvPr id="180242" name="Oval 18"/>
          <p:cNvSpPr>
            <a:spLocks noChangeArrowheads="1"/>
          </p:cNvSpPr>
          <p:nvPr/>
        </p:nvSpPr>
        <p:spPr bwMode="auto">
          <a:xfrm>
            <a:off x="611188" y="1773238"/>
            <a:ext cx="4103687" cy="41036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4" name="Text Box 20"/>
          <p:cNvSpPr txBox="1">
            <a:spLocks noChangeArrowheads="1"/>
          </p:cNvSpPr>
          <p:nvPr/>
        </p:nvSpPr>
        <p:spPr bwMode="auto">
          <a:xfrm>
            <a:off x="5187783" y="1047750"/>
            <a:ext cx="36195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an arc is bounded by two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radii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1187450" y="1557338"/>
            <a:ext cx="6479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arc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1" name="Text Box 27"/>
          <p:cNvSpPr txBox="1">
            <a:spLocks noChangeArrowheads="1"/>
          </p:cNvSpPr>
          <p:nvPr/>
        </p:nvSpPr>
        <p:spPr bwMode="auto">
          <a:xfrm>
            <a:off x="1690696" y="2577306"/>
            <a:ext cx="11144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sector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Arc 28"/>
          <p:cNvSpPr>
            <a:spLocks/>
          </p:cNvSpPr>
          <p:nvPr/>
        </p:nvSpPr>
        <p:spPr bwMode="auto">
          <a:xfrm>
            <a:off x="856612" y="1772816"/>
            <a:ext cx="2138363" cy="2051050"/>
          </a:xfrm>
          <a:custGeom>
            <a:avLst/>
            <a:gdLst>
              <a:gd name="G0" fmla="+- 19073 0 0"/>
              <a:gd name="G1" fmla="+- 21600 0 0"/>
              <a:gd name="G2" fmla="+- 21600 0 0"/>
              <a:gd name="T0" fmla="*/ 0 w 22514"/>
              <a:gd name="T1" fmla="*/ 11462 h 21600"/>
              <a:gd name="T2" fmla="*/ 22514 w 22514"/>
              <a:gd name="T3" fmla="*/ 276 h 21600"/>
              <a:gd name="T4" fmla="*/ 19073 w 2251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514" h="21600" fill="none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</a:path>
              <a:path w="22514" h="21600" stroke="0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  <a:lnTo>
                  <a:pt x="19073" y="21600"/>
                </a:lnTo>
                <a:close/>
              </a:path>
            </a:pathLst>
          </a:cu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Text Box 19">
            <a:extLst>
              <a:ext uri="{FF2B5EF4-FFF2-40B4-BE49-F238E27FC236}">
                <a16:creationId xmlns:a16="http://schemas.microsoft.com/office/drawing/2014/main" id="{7F8C98B3-4C1F-4061-86B5-D69B039A3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312" y="2438567"/>
            <a:ext cx="40059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the region enclosed by two radii and an arc.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Text Box 23">
            <a:extLst>
              <a:ext uri="{FF2B5EF4-FFF2-40B4-BE49-F238E27FC236}">
                <a16:creationId xmlns:a16="http://schemas.microsoft.com/office/drawing/2014/main" id="{516D6A13-0A31-482D-A6CC-C9733D191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2515154"/>
            <a:ext cx="4090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Text Box 23">
            <a:extLst>
              <a:ext uri="{FF2B5EF4-FFF2-40B4-BE49-F238E27FC236}">
                <a16:creationId xmlns:a16="http://schemas.microsoft.com/office/drawing/2014/main" id="{ADAB7EF4-7398-494F-80C7-51FDF8407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2324" y="1367570"/>
            <a:ext cx="378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86DBE1BB-1984-441F-AA76-D98F79A94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5868" y="3638896"/>
            <a:ext cx="40059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AOC enclosed with the smallest angle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minor 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Text Box 27">
            <a:extLst>
              <a:ext uri="{FF2B5EF4-FFF2-40B4-BE49-F238E27FC236}">
                <a16:creationId xmlns:a16="http://schemas.microsoft.com/office/drawing/2014/main" id="{49494059-4315-4D77-86FD-EACF9ADFE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858" y="2229521"/>
            <a:ext cx="12061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Minor sector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7EBAFBC9-E706-49DC-8E70-950BAE0B3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099" y="4839225"/>
            <a:ext cx="40059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AOC enclosed with the largest angle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is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major 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Text Box 27">
            <a:extLst>
              <a:ext uri="{FF2B5EF4-FFF2-40B4-BE49-F238E27FC236}">
                <a16:creationId xmlns:a16="http://schemas.microsoft.com/office/drawing/2014/main" id="{14042C46-1090-440E-A429-60C9D1AB2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5005" y="4282782"/>
            <a:ext cx="12061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Major sector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EC094C-EEA3-479A-88C9-82D3B489EA31}"/>
              </a:ext>
            </a:extLst>
          </p:cNvPr>
          <p:cNvSpPr/>
          <p:nvPr/>
        </p:nvSpPr>
        <p:spPr>
          <a:xfrm>
            <a:off x="2217948" y="3149696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A37EC9B7-FD74-48B0-B74E-F99DC06B5D59}"/>
              </a:ext>
            </a:extLst>
          </p:cNvPr>
          <p:cNvSpPr/>
          <p:nvPr/>
        </p:nvSpPr>
        <p:spPr>
          <a:xfrm>
            <a:off x="2219964" y="3391493"/>
            <a:ext cx="914400" cy="914400"/>
          </a:xfrm>
          <a:prstGeom prst="pie">
            <a:avLst>
              <a:gd name="adj1" fmla="val 12685775"/>
              <a:gd name="adj2" fmla="val 1656053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1D750796-1C15-460D-988F-15A8FD812C1D}"/>
              </a:ext>
            </a:extLst>
          </p:cNvPr>
          <p:cNvSpPr/>
          <p:nvPr/>
        </p:nvSpPr>
        <p:spPr>
          <a:xfrm>
            <a:off x="2204450" y="3384239"/>
            <a:ext cx="914400" cy="914400"/>
          </a:xfrm>
          <a:prstGeom prst="pie">
            <a:avLst>
              <a:gd name="adj1" fmla="val 16767743"/>
              <a:gd name="adj2" fmla="val 126279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92FC5D5-177E-4D28-BB78-5D2CD82A68D6}"/>
              </a:ext>
            </a:extLst>
          </p:cNvPr>
          <p:cNvSpPr/>
          <p:nvPr/>
        </p:nvSpPr>
        <p:spPr>
          <a:xfrm>
            <a:off x="3021770" y="3953535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Text Box 23">
            <a:extLst>
              <a:ext uri="{FF2B5EF4-FFF2-40B4-BE49-F238E27FC236}">
                <a16:creationId xmlns:a16="http://schemas.microsoft.com/office/drawing/2014/main" id="{438B6677-19D5-4DAE-BE72-007C14F17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8565" y="3767447"/>
            <a:ext cx="4299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4" name="Freeform 30"/>
          <p:cNvSpPr>
            <a:spLocks/>
          </p:cNvSpPr>
          <p:nvPr/>
        </p:nvSpPr>
        <p:spPr bwMode="auto">
          <a:xfrm>
            <a:off x="2660650" y="1784350"/>
            <a:ext cx="330200" cy="2051050"/>
          </a:xfrm>
          <a:custGeom>
            <a:avLst/>
            <a:gdLst/>
            <a:ahLst/>
            <a:cxnLst>
              <a:cxn ang="0">
                <a:pos x="0" y="1292"/>
              </a:cxn>
              <a:cxn ang="0">
                <a:pos x="208" y="0"/>
              </a:cxn>
            </a:cxnLst>
            <a:rect l="0" t="0" r="r" b="b"/>
            <a:pathLst>
              <a:path w="208" h="1292">
                <a:moveTo>
                  <a:pt x="0" y="1292"/>
                </a:moveTo>
                <a:lnTo>
                  <a:pt x="208" y="0"/>
                </a:lnTo>
              </a:path>
            </a:pathLst>
          </a:custGeom>
          <a:noFill/>
          <a:ln w="38100" cmpd="sng">
            <a:solidFill>
              <a:srgbClr val="FF66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5" name="Freeform 31"/>
          <p:cNvSpPr>
            <a:spLocks/>
          </p:cNvSpPr>
          <p:nvPr/>
        </p:nvSpPr>
        <p:spPr bwMode="auto">
          <a:xfrm>
            <a:off x="838200" y="2851150"/>
            <a:ext cx="1828800" cy="977900"/>
          </a:xfrm>
          <a:custGeom>
            <a:avLst/>
            <a:gdLst/>
            <a:ahLst/>
            <a:cxnLst>
              <a:cxn ang="0">
                <a:pos x="1152" y="616"/>
              </a:cxn>
              <a:cxn ang="0">
                <a:pos x="0" y="0"/>
              </a:cxn>
            </a:cxnLst>
            <a:rect l="0" t="0" r="r" b="b"/>
            <a:pathLst>
              <a:path w="1152" h="616">
                <a:moveTo>
                  <a:pt x="1152" y="616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66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Rectangle 25">
            <a:hlinkClick r:id="rId3"/>
            <a:extLst>
              <a:ext uri="{FF2B5EF4-FFF2-40B4-BE49-F238E27FC236}">
                <a16:creationId xmlns:a16="http://schemas.microsoft.com/office/drawing/2014/main" id="{24D3CAE9-359C-4228-82AD-7433C1408AF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54424AF6-A088-4B3B-8A40-6353FEE9F266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9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0251" grpId="0"/>
      <p:bldP spid="19" grpId="0"/>
      <p:bldP spid="20" grpId="0"/>
      <p:bldP spid="21" grpId="0"/>
      <p:bldP spid="22" grpId="0"/>
      <p:bldP spid="3" grpId="0"/>
      <p:bldP spid="4" grpId="0" animBg="1"/>
      <p:bldP spid="5" grpId="0" animBg="1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288022" y="167506"/>
            <a:ext cx="7339012" cy="6978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Length of an arc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807132" y="999978"/>
            <a:ext cx="735330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Any central angle in a circle is a fraction of </a:t>
            </a:r>
            <a:r>
              <a:rPr kumimoji="0" lang="en-US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  <a:r>
              <a:rPr kumimoji="0" lang="en-US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767119" y="2008114"/>
            <a:ext cx="681421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So, you can calculate the length of the arc the angle subtends as a fraction of the circumference.</a:t>
            </a:r>
          </a:p>
        </p:txBody>
      </p:sp>
      <p:sp>
        <p:nvSpPr>
          <p:cNvPr id="8" name="Pie 7"/>
          <p:cNvSpPr/>
          <p:nvPr/>
        </p:nvSpPr>
        <p:spPr>
          <a:xfrm>
            <a:off x="5610116" y="4129645"/>
            <a:ext cx="838200" cy="804863"/>
          </a:xfrm>
          <a:prstGeom prst="pie">
            <a:avLst>
              <a:gd name="adj1" fmla="val 1515607"/>
              <a:gd name="adj2" fmla="val 5407297"/>
            </a:avLst>
          </a:prstGeom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Line 38"/>
          <p:cNvSpPr>
            <a:spLocks noChangeShapeType="1"/>
          </p:cNvSpPr>
          <p:nvPr/>
        </p:nvSpPr>
        <p:spPr bwMode="auto">
          <a:xfrm flipH="1" flipV="1">
            <a:off x="6026834" y="4525727"/>
            <a:ext cx="0" cy="1524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Line 26"/>
          <p:cNvSpPr>
            <a:spLocks noChangeShapeType="1"/>
          </p:cNvSpPr>
          <p:nvPr/>
        </p:nvSpPr>
        <p:spPr bwMode="auto">
          <a:xfrm flipH="1" flipV="1">
            <a:off x="6026834" y="4525727"/>
            <a:ext cx="144780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Text Box 36"/>
          <p:cNvSpPr txBox="1">
            <a:spLocks noChangeArrowheads="1"/>
          </p:cNvSpPr>
          <p:nvPr/>
        </p:nvSpPr>
        <p:spPr bwMode="auto">
          <a:xfrm>
            <a:off x="5645834" y="4982927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12" name="Group 44"/>
          <p:cNvGrpSpPr>
            <a:grpSpLocks/>
          </p:cNvGrpSpPr>
          <p:nvPr/>
        </p:nvGrpSpPr>
        <p:grpSpPr bwMode="auto">
          <a:xfrm>
            <a:off x="4426634" y="3014427"/>
            <a:ext cx="3200400" cy="3035300"/>
            <a:chOff x="3312" y="1584"/>
            <a:chExt cx="2016" cy="1912"/>
          </a:xfrm>
        </p:grpSpPr>
        <p:sp>
          <p:nvSpPr>
            <p:cNvPr id="13" name="Oval 29"/>
            <p:cNvSpPr>
              <a:spLocks noChangeArrowheads="1"/>
            </p:cNvSpPr>
            <p:nvPr/>
          </p:nvSpPr>
          <p:spPr bwMode="auto">
            <a:xfrm>
              <a:off x="3312" y="1584"/>
              <a:ext cx="2016" cy="191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4" name="Text Box 34"/>
            <p:cNvSpPr txBox="1">
              <a:spLocks noChangeArrowheads="1"/>
            </p:cNvSpPr>
            <p:nvPr/>
          </p:nvSpPr>
          <p:spPr bwMode="auto">
            <a:xfrm>
              <a:off x="4080" y="2352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O</a:t>
              </a:r>
            </a:p>
          </p:txBody>
        </p:sp>
        <p:sp>
          <p:nvSpPr>
            <p:cNvPr id="15" name="Oval 37"/>
            <p:cNvSpPr>
              <a:spLocks noChangeArrowheads="1"/>
            </p:cNvSpPr>
            <p:nvPr/>
          </p:nvSpPr>
          <p:spPr bwMode="auto">
            <a:xfrm>
              <a:off x="4308" y="253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16" name="Arc 41"/>
          <p:cNvSpPr>
            <a:spLocks/>
          </p:cNvSpPr>
          <p:nvPr/>
        </p:nvSpPr>
        <p:spPr bwMode="auto">
          <a:xfrm flipV="1">
            <a:off x="6031597" y="4505090"/>
            <a:ext cx="1419225" cy="1524000"/>
          </a:xfrm>
          <a:custGeom>
            <a:avLst/>
            <a:gdLst>
              <a:gd name="G0" fmla="+- 1104 0 0"/>
              <a:gd name="G1" fmla="+- 21600 0 0"/>
              <a:gd name="G2" fmla="+- 21600 0 0"/>
              <a:gd name="T0" fmla="*/ 0 w 20370"/>
              <a:gd name="T1" fmla="*/ 28 h 21600"/>
              <a:gd name="T2" fmla="*/ 20370 w 20370"/>
              <a:gd name="T3" fmla="*/ 11834 h 21600"/>
              <a:gd name="T4" fmla="*/ 1104 w 203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370" h="21600" fill="none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</a:path>
              <a:path w="20370" h="21600" stroke="0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  <a:lnTo>
                  <a:pt x="1104" y="21600"/>
                </a:lnTo>
                <a:close/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Text Box 45"/>
          <p:cNvSpPr txBox="1">
            <a:spLocks noChangeArrowheads="1"/>
          </p:cNvSpPr>
          <p:nvPr/>
        </p:nvSpPr>
        <p:spPr bwMode="auto">
          <a:xfrm>
            <a:off x="6895989" y="5643485"/>
            <a:ext cx="8191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arc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" name="Text Box 46"/>
          <p:cNvSpPr txBox="1">
            <a:spLocks noChangeArrowheads="1"/>
          </p:cNvSpPr>
          <p:nvPr/>
        </p:nvSpPr>
        <p:spPr bwMode="auto">
          <a:xfrm>
            <a:off x="6788834" y="4449527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</a:t>
            </a:r>
            <a:endParaRPr kumimoji="0" lang="en-GB" altLang="en-US" sz="2400" b="1" i="1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" name="Rectangle 55"/>
          <p:cNvSpPr>
            <a:spLocks noChangeArrowheads="1"/>
          </p:cNvSpPr>
          <p:nvPr/>
        </p:nvSpPr>
        <p:spPr bwMode="auto">
          <a:xfrm>
            <a:off x="6141134" y="4705908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</a:p>
        </p:txBody>
      </p:sp>
      <p:sp>
        <p:nvSpPr>
          <p:cNvPr id="20" name="Text Box 36"/>
          <p:cNvSpPr txBox="1">
            <a:spLocks noChangeArrowheads="1"/>
          </p:cNvSpPr>
          <p:nvPr/>
        </p:nvSpPr>
        <p:spPr bwMode="auto">
          <a:xfrm>
            <a:off x="5714891" y="5998586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" name="Text Box 36"/>
          <p:cNvSpPr txBox="1">
            <a:spLocks noChangeArrowheads="1"/>
          </p:cNvSpPr>
          <p:nvPr/>
        </p:nvSpPr>
        <p:spPr bwMode="auto">
          <a:xfrm>
            <a:off x="7457966" y="4972607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464233" y="3438378"/>
            <a:ext cx="2114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Arc length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78038" y="3358035"/>
                <a:ext cx="127554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𝜽</m:t>
                              </m:r>
                            </m:num>
                            <m:den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𝟐</m:t>
                              </m:r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𝝅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𝝅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𝒓</m:t>
                          </m:r>
                        </m:e>
                      </m:d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038" y="3358035"/>
                <a:ext cx="1275541" cy="6223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2801334" y="3739036"/>
            <a:ext cx="178296" cy="161007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3325016" y="3605325"/>
            <a:ext cx="178296" cy="161007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509477" y="4392787"/>
            <a:ext cx="2114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Arc length =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516765" y="4378703"/>
            <a:ext cx="481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</a:t>
            </a:r>
            <a:endParaRPr kumimoji="0" lang="en-GB" sz="2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598703" y="5232163"/>
            <a:ext cx="411881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Where r is the radius and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is the central angle measured in radians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358604" y="1427016"/>
                <a:ext cx="625492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𝜽</m:t>
                              </m:r>
                            </m:num>
                            <m:den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𝟐</m:t>
                              </m:r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𝝅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604" y="1427016"/>
                <a:ext cx="625492" cy="622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>
            <a:hlinkClick r:id="rId4"/>
            <a:extLst>
              <a:ext uri="{FF2B5EF4-FFF2-40B4-BE49-F238E27FC236}">
                <a16:creationId xmlns:a16="http://schemas.microsoft.com/office/drawing/2014/main" id="{D6AC5EBB-BEB6-4866-A7DF-B4513B2B679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4"/>
            <a:extLst>
              <a:ext uri="{FF2B5EF4-FFF2-40B4-BE49-F238E27FC236}">
                <a16:creationId xmlns:a16="http://schemas.microsoft.com/office/drawing/2014/main" id="{5D268242-E595-4527-B3F6-17C2B27F9D05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581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 animBg="1"/>
      <p:bldP spid="17" grpId="0"/>
      <p:bldP spid="20" grpId="0"/>
      <p:bldP spid="21" grpId="0"/>
      <p:bldP spid="22" grpId="0"/>
      <p:bldP spid="3" grpId="0"/>
      <p:bldP spid="26" grpId="0"/>
      <p:bldP spid="27" grpId="0"/>
      <p:bldP spid="28" grpId="0"/>
      <p:bldP spid="2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1347</TotalTime>
  <Words>632</Words>
  <Application>Microsoft Office PowerPoint</Application>
  <PresentationFormat>On-screen Show (4:3)</PresentationFormat>
  <Paragraphs>136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Calibri</vt:lpstr>
      <vt:lpstr>Cambria Math</vt:lpstr>
      <vt:lpstr>Comic Sans MS</vt:lpstr>
      <vt:lpstr>Symbol</vt:lpstr>
      <vt:lpstr>Times New Roman</vt:lpstr>
      <vt:lpstr>Wingdings</vt:lpstr>
      <vt:lpstr>Wingdings 2</vt:lpstr>
      <vt:lpstr>Theme1</vt:lpstr>
      <vt:lpstr>Length of arc</vt:lpstr>
      <vt:lpstr>Naming the parts of a circle</vt:lpstr>
      <vt:lpstr>Naming the parts of a circle</vt:lpstr>
      <vt:lpstr>Naming the parts of a circle</vt:lpstr>
      <vt:lpstr>Arcs and sectors</vt:lpstr>
      <vt:lpstr>Arcs</vt:lpstr>
      <vt:lpstr>Arcs and sectors</vt:lpstr>
      <vt:lpstr>Arcs and sectors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10</cp:revision>
  <dcterms:created xsi:type="dcterms:W3CDTF">2020-03-27T11:24:47Z</dcterms:created>
  <dcterms:modified xsi:type="dcterms:W3CDTF">2020-07-14T11:07:50Z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