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5" r:id="rId3"/>
    <p:sldId id="278" r:id="rId4"/>
    <p:sldId id="279" r:id="rId5"/>
    <p:sldId id="261" r:id="rId6"/>
    <p:sldId id="280" r:id="rId7"/>
    <p:sldId id="272" r:id="rId8"/>
    <p:sldId id="281" r:id="rId9"/>
    <p:sldId id="262" r:id="rId10"/>
    <p:sldId id="263" r:id="rId11"/>
    <p:sldId id="282" r:id="rId12"/>
    <p:sldId id="299" r:id="rId13"/>
    <p:sldId id="300" r:id="rId14"/>
    <p:sldId id="277" r:id="rId15"/>
    <p:sldId id="29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10066"/>
    <a:srgbClr val="0000CC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>
        <p:scale>
          <a:sx n="60" d="100"/>
          <a:sy n="60" d="100"/>
        </p:scale>
        <p:origin x="16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A2511-774F-4629-8749-3AE8117EF3DB}" type="datetimeFigureOut">
              <a:rPr lang="en-GB" smtClean="0"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D4DC4-0D5C-4C73-834C-2666623BE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00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D4DC4-0D5C-4C73-834C-2666623BE6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4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3797D49D-C489-4C72-87EC-778A1EE690F8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24768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C590-5130-47D2-BDDB-363E189C99DC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532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FBAA-B05D-4F15-B2FA-713083315249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37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8AF7-0169-4A72-B89C-91733381C892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9302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C88D4215-3F66-4256-BD37-E2627CF3E459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06636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FBE0-5941-4C4B-AB61-CB697F13F5A2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1464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975B-9D26-4BD3-9C71-214C747B36CE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070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FA3-A8FB-4E8B-B77C-77607F3FE8F9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70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58A8-39E6-483F-BEA9-338867BDF3FF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3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754A-1097-4FFD-A01F-1C5E4C3E715C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8176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75E2-3594-4C1B-A6F9-99CB219AA0B8}" type="datetime2">
              <a:rPr lang="en-GB" smtClean="0"/>
              <a:t>Monday, 13 July 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355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6F9B55-65EC-4F69-9A28-DD178ADF3221}" type="datetime2">
              <a:rPr lang="en-GB" smtClean="0"/>
              <a:t>Monday, 13 July 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163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4652" y="3250777"/>
            <a:ext cx="7854696" cy="1222938"/>
          </a:xfrm>
        </p:spPr>
        <p:txBody>
          <a:bodyPr/>
          <a:lstStyle/>
          <a:p>
            <a:pPr marL="628650" indent="-628650" algn="l"/>
            <a:r>
              <a:rPr lang="en-GB" dirty="0">
                <a:latin typeface="Comic Sans MS" panose="030F0702030302020204" pitchFamily="66" charset="0"/>
              </a:rPr>
              <a:t>LO: To  identify identity function and to find the inverse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0072" y="260648"/>
            <a:ext cx="3528392" cy="365125"/>
          </a:xfrm>
        </p:spPr>
        <p:txBody>
          <a:bodyPr/>
          <a:lstStyle/>
          <a:p>
            <a:fld id="{59FB76A4-F0B2-44F4-9D40-8705DC618A96}" type="datetime2">
              <a:rPr lang="en-GB" sz="2000" smtClean="0"/>
              <a:t>Monday, 13 July 2020</a:t>
            </a:fld>
            <a:endParaRPr lang="en-US" sz="200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856" y="1484785"/>
            <a:ext cx="7851648" cy="151097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Inverse of a function</a:t>
            </a:r>
            <a:endParaRPr lang="en-GB" dirty="0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795879D4-761A-419A-9EA9-7B51309D45F6}"/>
              </a:ext>
            </a:extLst>
          </p:cNvPr>
          <p:cNvSpPr/>
          <p:nvPr/>
        </p:nvSpPr>
        <p:spPr>
          <a:xfrm>
            <a:off x="8072657" y="6126186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4ADAC509-5F77-4433-B513-EDA5233FB8D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76470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Find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it exist, and its domain and range. Confirm your result graphically.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96104" y="1556792"/>
            <a:ext cx="2511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1629180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1: Replace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f(x)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with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560" y="2033783"/>
            <a:ext cx="3456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2: Change any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x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to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and any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to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x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89949" y="2074728"/>
            <a:ext cx="2753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= y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1560" y="2740048"/>
            <a:ext cx="3384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3: Make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the subject by completing the square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44008" y="2665220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00336" y="5098282"/>
            <a:ext cx="2448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4: Replace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with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 f </a:t>
            </a:r>
            <a:r>
              <a:rPr lang="en-US" sz="1800" b="1" i="1" baseline="30000" dirty="0">
                <a:solidFill>
                  <a:srgbClr val="FF3300"/>
                </a:solidFill>
                <a:cs typeface="Times New Roman" pitchFamily="18" charset="0"/>
              </a:rPr>
              <a:t>-1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(x)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Rectángulo"/>
              <p:cNvSpPr/>
              <p:nvPr/>
            </p:nvSpPr>
            <p:spPr>
              <a:xfrm>
                <a:off x="3858520" y="5194755"/>
                <a:ext cx="2610395" cy="4921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solidFill>
                      <a:srgbClr val="0000CC"/>
                    </a:solidFill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+7</m:t>
                        </m:r>
                      </m:e>
                    </m:rad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= f </a:t>
                </a:r>
                <a:r>
                  <a:rPr lang="en-US" sz="2400" i="1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(x)</a:t>
                </a:r>
              </a:p>
            </p:txBody>
          </p:sp>
        </mc:Choice>
        <mc:Fallback xmlns="">
          <p:sp>
            <p:nvSpPr>
              <p:cNvPr id="21" name="2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20" y="5194755"/>
                <a:ext cx="2610395" cy="492122"/>
              </a:xfrm>
              <a:prstGeom prst="rect">
                <a:avLst/>
              </a:prstGeom>
              <a:blipFill rotWithShape="0">
                <a:blip r:embed="rId2"/>
                <a:stretch>
                  <a:fillRect l="-3738" t="-4938" r="-2570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3 Rectángulo"/>
          <p:cNvSpPr/>
          <p:nvPr/>
        </p:nvSpPr>
        <p:spPr>
          <a:xfrm>
            <a:off x="467543" y="5814356"/>
            <a:ext cx="7579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Domain for the inverse to exist: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-7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9 Rectángulo"/>
          <p:cNvSpPr/>
          <p:nvPr/>
        </p:nvSpPr>
        <p:spPr>
          <a:xfrm>
            <a:off x="4137573" y="3162993"/>
            <a:ext cx="366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9 Rectángulo"/>
          <p:cNvSpPr/>
          <p:nvPr/>
        </p:nvSpPr>
        <p:spPr>
          <a:xfrm>
            <a:off x="4584269" y="3599005"/>
            <a:ext cx="366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9 Rectángulo"/>
              <p:cNvSpPr/>
              <p:nvPr/>
            </p:nvSpPr>
            <p:spPr>
              <a:xfrm>
                <a:off x="4383139" y="4013962"/>
                <a:ext cx="3664024" cy="492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+7</m:t>
                        </m:r>
                      </m:e>
                    </m:rad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= y –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139" y="4013962"/>
                <a:ext cx="3664024" cy="492122"/>
              </a:xfrm>
              <a:prstGeom prst="rect">
                <a:avLst/>
              </a:prstGeom>
              <a:blipFill rotWithShape="0">
                <a:blip r:embed="rId3"/>
                <a:stretch>
                  <a:fillRect t="-3704" b="-271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9 Rectángulo"/>
              <p:cNvSpPr/>
              <p:nvPr/>
            </p:nvSpPr>
            <p:spPr>
              <a:xfrm>
                <a:off x="3832780" y="4575154"/>
                <a:ext cx="3664024" cy="492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solidFill>
                      <a:srgbClr val="0000CC"/>
                    </a:solidFill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+7</m:t>
                        </m:r>
                      </m:e>
                    </m:rad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= y </a:t>
                </a:r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780" y="4575154"/>
                <a:ext cx="3664024" cy="492122"/>
              </a:xfrm>
              <a:prstGeom prst="rect">
                <a:avLst/>
              </a:prstGeom>
              <a:blipFill rotWithShape="0">
                <a:blip r:embed="rId4"/>
                <a:stretch>
                  <a:fillRect l="-2662" t="-5000" b="-2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3 Rectángulo"/>
          <p:cNvSpPr/>
          <p:nvPr/>
        </p:nvSpPr>
        <p:spPr>
          <a:xfrm>
            <a:off x="4812339" y="6287976"/>
            <a:ext cx="2826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Range: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3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>
            <a:hlinkClick r:id="rId5"/>
            <a:extLst>
              <a:ext uri="{FF2B5EF4-FFF2-40B4-BE49-F238E27FC236}">
                <a16:creationId xmlns:a16="http://schemas.microsoft.com/office/drawing/2014/main" id="{F3E618A4-B251-4F48-A444-BB24CCCE23D5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9AEDFBFC-7582-4FE1-BDDB-951FD3AB90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B1B729BC-79A2-47CA-BD3D-47323E3B26CA}"/>
              </a:ext>
            </a:extLst>
          </p:cNvPr>
          <p:cNvSpPr txBox="1">
            <a:spLocks noChangeArrowheads="1"/>
          </p:cNvSpPr>
          <p:nvPr/>
        </p:nvSpPr>
        <p:spPr>
          <a:xfrm>
            <a:off x="394035" y="76200"/>
            <a:ext cx="8229600" cy="59513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omic Sans MS" pitchFamily="66" charset="0"/>
              </a:rPr>
              <a:t>Finding the inverse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21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" name="Freeform 738"/>
          <p:cNvSpPr>
            <a:spLocks/>
          </p:cNvSpPr>
          <p:nvPr/>
        </p:nvSpPr>
        <p:spPr bwMode="auto">
          <a:xfrm>
            <a:off x="2599711" y="1556594"/>
            <a:ext cx="2070268" cy="4254909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3175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380381"/>
            <a:ext cx="5397500" cy="5360988"/>
            <a:chOff x="1064" y="497"/>
            <a:chExt cx="3400" cy="3377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88" y="199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85" y="49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16895" y="811607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Confirm the result graphically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6382984" y="1182711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f(x)</a:t>
            </a:r>
          </a:p>
        </p:txBody>
      </p:sp>
      <p:sp>
        <p:nvSpPr>
          <p:cNvPr id="3" name="Freeform 2"/>
          <p:cNvSpPr/>
          <p:nvPr/>
        </p:nvSpPr>
        <p:spPr>
          <a:xfrm>
            <a:off x="1143000" y="2278223"/>
            <a:ext cx="4274267" cy="1050765"/>
          </a:xfrm>
          <a:custGeom>
            <a:avLst/>
            <a:gdLst>
              <a:gd name="connsiteX0" fmla="*/ 0 w 4274267"/>
              <a:gd name="connsiteY0" fmla="*/ 1050765 h 1050765"/>
              <a:gd name="connsiteX1" fmla="*/ 228600 w 4274267"/>
              <a:gd name="connsiteY1" fmla="*/ 807877 h 1050765"/>
              <a:gd name="connsiteX2" fmla="*/ 985838 w 4274267"/>
              <a:gd name="connsiteY2" fmla="*/ 536415 h 1050765"/>
              <a:gd name="connsiteX3" fmla="*/ 2243138 w 4274267"/>
              <a:gd name="connsiteY3" fmla="*/ 293527 h 1050765"/>
              <a:gd name="connsiteX4" fmla="*/ 4014788 w 4274267"/>
              <a:gd name="connsiteY4" fmla="*/ 36352 h 1050765"/>
              <a:gd name="connsiteX5" fmla="*/ 4229100 w 4274267"/>
              <a:gd name="connsiteY5" fmla="*/ 7777 h 105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4267" h="1050765">
                <a:moveTo>
                  <a:pt x="0" y="1050765"/>
                </a:moveTo>
                <a:cubicBezTo>
                  <a:pt x="32147" y="972183"/>
                  <a:pt x="64294" y="893602"/>
                  <a:pt x="228600" y="807877"/>
                </a:cubicBezTo>
                <a:cubicBezTo>
                  <a:pt x="392906" y="722152"/>
                  <a:pt x="650082" y="622140"/>
                  <a:pt x="985838" y="536415"/>
                </a:cubicBezTo>
                <a:cubicBezTo>
                  <a:pt x="1321594" y="450690"/>
                  <a:pt x="1738313" y="376871"/>
                  <a:pt x="2243138" y="293527"/>
                </a:cubicBezTo>
                <a:cubicBezTo>
                  <a:pt x="2747963" y="210183"/>
                  <a:pt x="3683794" y="83977"/>
                  <a:pt x="4014788" y="36352"/>
                </a:cubicBezTo>
                <a:cubicBezTo>
                  <a:pt x="4345782" y="-11273"/>
                  <a:pt x="4287441" y="-1748"/>
                  <a:pt x="4229100" y="7777"/>
                </a:cubicBezTo>
              </a:path>
            </a:pathLst>
          </a:custGeom>
          <a:noFill/>
          <a:ln w="317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24382" y="1537643"/>
            <a:ext cx="4992885" cy="497264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6626772" y="2728618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f</a:t>
            </a:r>
            <a:r>
              <a:rPr lang="en-GB" baseline="30000" dirty="0"/>
              <a:t>-1</a:t>
            </a:r>
            <a:r>
              <a:rPr lang="en-GB" dirty="0"/>
              <a:t>(x)</a:t>
            </a:r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6626771" y="3632398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y = x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41279" y="3316113"/>
            <a:ext cx="9525" cy="246888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V="1">
            <a:off x="3880215" y="3089690"/>
            <a:ext cx="9525" cy="246888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4120704" y="2814007"/>
            <a:ext cx="9525" cy="201168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/>
          <p:cNvCxnSpPr/>
          <p:nvPr/>
        </p:nvCxnSpPr>
        <p:spPr>
          <a:xfrm flipV="1">
            <a:off x="4621560" y="1844824"/>
            <a:ext cx="9525" cy="45720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64462" y="3313957"/>
            <a:ext cx="24688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1390204" y="3072768"/>
            <a:ext cx="24688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2149664" y="2818149"/>
            <a:ext cx="20116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/>
          <p:cNvCxnSpPr/>
          <p:nvPr/>
        </p:nvCxnSpPr>
        <p:spPr>
          <a:xfrm>
            <a:off x="4630292" y="2317007"/>
            <a:ext cx="484632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 Box 75"/>
          <p:cNvSpPr txBox="1">
            <a:spLocks noChangeArrowheads="1"/>
          </p:cNvSpPr>
          <p:nvPr/>
        </p:nvSpPr>
        <p:spPr bwMode="auto">
          <a:xfrm>
            <a:off x="5879061" y="4371231"/>
            <a:ext cx="294141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In order for f to have an inverse, restrict its domain to x ≥ -7, the range of the function.</a:t>
            </a:r>
          </a:p>
        </p:txBody>
      </p:sp>
      <p:sp>
        <p:nvSpPr>
          <p:cNvPr id="467" name="Rectangle 466">
            <a:hlinkClick r:id="rId2"/>
            <a:extLst>
              <a:ext uri="{FF2B5EF4-FFF2-40B4-BE49-F238E27FC236}">
                <a16:creationId xmlns:a16="http://schemas.microsoft.com/office/drawing/2014/main" id="{D097F699-8C53-4F82-804D-030200FAC784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0" name="Rectangle 469">
            <a:hlinkClick r:id="rId2"/>
            <a:extLst>
              <a:ext uri="{FF2B5EF4-FFF2-40B4-BE49-F238E27FC236}">
                <a16:creationId xmlns:a16="http://schemas.microsoft.com/office/drawing/2014/main" id="{E4B5BB38-E336-4EF8-BE66-011D2AE39ED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1" name="Rectangle 5">
            <a:extLst>
              <a:ext uri="{FF2B5EF4-FFF2-40B4-BE49-F238E27FC236}">
                <a16:creationId xmlns:a16="http://schemas.microsoft.com/office/drawing/2014/main" id="{5C1A0825-C0BF-43E4-889E-874B17ECF713}"/>
              </a:ext>
            </a:extLst>
          </p:cNvPr>
          <p:cNvSpPr txBox="1">
            <a:spLocks noChangeArrowheads="1"/>
          </p:cNvSpPr>
          <p:nvPr/>
        </p:nvSpPr>
        <p:spPr>
          <a:xfrm>
            <a:off x="394035" y="76200"/>
            <a:ext cx="8229600" cy="59513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omic Sans MS" pitchFamily="66" charset="0"/>
              </a:rPr>
              <a:t>Finding the 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3473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" grpId="0" animBg="1"/>
      <p:bldP spid="518" grpId="0"/>
      <p:bldP spid="3" grpId="0" animBg="1"/>
      <p:bldP spid="468" grpId="0"/>
      <p:bldP spid="469" grpId="0"/>
      <p:bldP spid="4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23528" y="620688"/>
                <a:ext cx="8280920" cy="1016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</a:rPr>
                  <a:t>Find the inverse of 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  <m:r>
                      <a:rPr lang="en-US" sz="24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, </a:t>
                </a:r>
                <a:r>
                  <a:rPr lang="en-US" sz="2400" i="1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≠ 1, </a:t>
                </a: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</a:rPr>
                  <a:t>if it exist, and its domain and range. Confirm your result graphically.</a:t>
                </a:r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280920" cy="1016689"/>
              </a:xfrm>
              <a:prstGeom prst="rect">
                <a:avLst/>
              </a:prstGeom>
              <a:blipFill>
                <a:blip r:embed="rId2"/>
                <a:stretch>
                  <a:fillRect l="-110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5096104" y="1556792"/>
                <a:ext cx="1708144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  <m:r>
                      <a:rPr lang="en-US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104" y="1556792"/>
                <a:ext cx="1708144" cy="616644"/>
              </a:xfrm>
              <a:prstGeom prst="rect">
                <a:avLst/>
              </a:prstGeom>
              <a:blipFill>
                <a:blip r:embed="rId3"/>
                <a:stretch>
                  <a:fillRect l="-5714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1629180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1: Replace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f(x)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with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560" y="2112255"/>
            <a:ext cx="3456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2: Change any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x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to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and any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to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7 Rectángulo"/>
              <p:cNvSpPr/>
              <p:nvPr/>
            </p:nvSpPr>
            <p:spPr>
              <a:xfrm>
                <a:off x="5089949" y="2123056"/>
                <a:ext cx="1714299" cy="657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</m:t>
                        </m:r>
                      </m:den>
                    </m:f>
                    <m:r>
                      <a:rPr lang="en-US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949" y="2123056"/>
                <a:ext cx="1714299" cy="657872"/>
              </a:xfrm>
              <a:prstGeom prst="rect">
                <a:avLst/>
              </a:prstGeom>
              <a:blipFill>
                <a:blip r:embed="rId4"/>
                <a:stretch>
                  <a:fillRect l="-5694" b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1560" y="2777074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3: Make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the subject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84268" y="2708920"/>
            <a:ext cx="25800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00336" y="5162193"/>
            <a:ext cx="336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4: Replace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with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 f </a:t>
            </a:r>
            <a:r>
              <a:rPr lang="en-US" sz="1800" b="1" i="1" baseline="30000" dirty="0">
                <a:solidFill>
                  <a:srgbClr val="FF3300"/>
                </a:solidFill>
                <a:cs typeface="Times New Roman" pitchFamily="18" charset="0"/>
              </a:rPr>
              <a:t>-1</a:t>
            </a:r>
            <a:r>
              <a:rPr lang="en-US" sz="1800" b="1" i="1" dirty="0">
                <a:solidFill>
                  <a:srgbClr val="FF3300"/>
                </a:solidFill>
                <a:cs typeface="Times New Roman" pitchFamily="18" charset="0"/>
              </a:rPr>
              <a:t>(x)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20 Rectángulo"/>
              <p:cNvSpPr/>
              <p:nvPr/>
            </p:nvSpPr>
            <p:spPr>
              <a:xfrm>
                <a:off x="4835613" y="5167983"/>
                <a:ext cx="1686295" cy="616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f </a:t>
                </a:r>
                <a:r>
                  <a:rPr lang="en-US" sz="2400" i="1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(x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1" name="2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613" y="5167983"/>
                <a:ext cx="1686295" cy="616644"/>
              </a:xfrm>
              <a:prstGeom prst="rect">
                <a:avLst/>
              </a:prstGeom>
              <a:blipFill>
                <a:blip r:embed="rId5"/>
                <a:stretch>
                  <a:fillRect l="-5415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3 Rectángulo"/>
          <p:cNvSpPr/>
          <p:nvPr/>
        </p:nvSpPr>
        <p:spPr>
          <a:xfrm>
            <a:off x="467543" y="5750473"/>
            <a:ext cx="7579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Domain is: </a:t>
            </a:r>
            <a:r>
              <a:rPr lang="en-US" sz="2400" i="1" dirty="0">
                <a:solidFill>
                  <a:schemeClr val="tx2"/>
                </a:solidFill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sz="2400" dirty="0">
                <a:solidFill>
                  <a:schemeClr val="tx2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ℝ </a:t>
            </a:r>
            <a:r>
              <a:rPr lang="en-US" sz="2400" dirty="0">
                <a:solidFill>
                  <a:schemeClr val="tx2"/>
                </a:solidFill>
                <a:latin typeface="+mn-lt"/>
                <a:ea typeface="Cambria Math" panose="02040503050406030204" pitchFamily="18" charset="0"/>
                <a:cs typeface="Times New Roman" panose="02020603050405020304" pitchFamily="18" charset="0"/>
              </a:rPr>
              <a:t>with the restriction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≠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2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9 Rectángulo"/>
          <p:cNvSpPr/>
          <p:nvPr/>
        </p:nvSpPr>
        <p:spPr>
          <a:xfrm>
            <a:off x="4784260" y="3114874"/>
            <a:ext cx="2882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x =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9 Rectángulo"/>
          <p:cNvSpPr/>
          <p:nvPr/>
        </p:nvSpPr>
        <p:spPr>
          <a:xfrm>
            <a:off x="4584269" y="3535122"/>
            <a:ext cx="366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= 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9 Rectángulo"/>
          <p:cNvSpPr/>
          <p:nvPr/>
        </p:nvSpPr>
        <p:spPr>
          <a:xfrm>
            <a:off x="4559732" y="3963651"/>
            <a:ext cx="366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 x +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9 Rectángulo"/>
              <p:cNvSpPr/>
              <p:nvPr/>
            </p:nvSpPr>
            <p:spPr>
              <a:xfrm>
                <a:off x="5346815" y="4467023"/>
                <a:ext cx="3664024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i="1" dirty="0">
                    <a:solidFill>
                      <a:srgbClr val="0000CC"/>
                    </a:solidFill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+3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2" name="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815" y="4467023"/>
                <a:ext cx="3664024" cy="616644"/>
              </a:xfrm>
              <a:prstGeom prst="rect">
                <a:avLst/>
              </a:prstGeom>
              <a:blipFill>
                <a:blip r:embed="rId6"/>
                <a:stretch>
                  <a:fillRect l="-249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3 Rectángulo"/>
          <p:cNvSpPr/>
          <p:nvPr/>
        </p:nvSpPr>
        <p:spPr>
          <a:xfrm>
            <a:off x="511200" y="6141952"/>
            <a:ext cx="6653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Range is: </a:t>
            </a:r>
            <a:r>
              <a:rPr lang="en-US" i="1" dirty="0">
                <a:solidFill>
                  <a:schemeClr val="tx2"/>
                </a:solidFill>
                <a:cs typeface="Times New Roman" panose="02020603050405020304" pitchFamily="18" charset="0"/>
              </a:rPr>
              <a:t>y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dirty="0">
                <a:solidFill>
                  <a:schemeClr val="tx2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ℝ </a:t>
            </a:r>
            <a:r>
              <a:rPr lang="en-US" dirty="0">
                <a:solidFill>
                  <a:schemeClr val="tx2"/>
                </a:solidFill>
                <a:latin typeface="+mn-lt"/>
                <a:ea typeface="Cambria Math" panose="02040503050406030204" pitchFamily="18" charset="0"/>
                <a:cs typeface="Times New Roman" panose="02020603050405020304" pitchFamily="18" charset="0"/>
              </a:rPr>
              <a:t>with the restriction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≠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1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>
            <a:hlinkClick r:id="rId7"/>
            <a:extLst>
              <a:ext uri="{FF2B5EF4-FFF2-40B4-BE49-F238E27FC236}">
                <a16:creationId xmlns:a16="http://schemas.microsoft.com/office/drawing/2014/main" id="{F3E618A4-B251-4F48-A444-BB24CCCE23D5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7"/>
            <a:extLst>
              <a:ext uri="{FF2B5EF4-FFF2-40B4-BE49-F238E27FC236}">
                <a16:creationId xmlns:a16="http://schemas.microsoft.com/office/drawing/2014/main" id="{9AEDFBFC-7582-4FE1-BDDB-951FD3AB903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B1B729BC-79A2-47CA-BD3D-47323E3B26CA}"/>
              </a:ext>
            </a:extLst>
          </p:cNvPr>
          <p:cNvSpPr txBox="1">
            <a:spLocks noChangeArrowheads="1"/>
          </p:cNvSpPr>
          <p:nvPr/>
        </p:nvSpPr>
        <p:spPr>
          <a:xfrm>
            <a:off x="394035" y="76200"/>
            <a:ext cx="8229600" cy="59513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omic Sans MS" pitchFamily="66" charset="0"/>
              </a:rPr>
              <a:t>Finding the 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207729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21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2" name="Group 654"/>
          <p:cNvGrpSpPr>
            <a:grpSpLocks/>
          </p:cNvGrpSpPr>
          <p:nvPr/>
        </p:nvGrpSpPr>
        <p:grpSpPr bwMode="auto">
          <a:xfrm>
            <a:off x="107504" y="1380381"/>
            <a:ext cx="5397500" cy="5360988"/>
            <a:chOff x="1064" y="497"/>
            <a:chExt cx="3400" cy="3377"/>
          </a:xfrm>
        </p:grpSpPr>
        <p:grpSp>
          <p:nvGrpSpPr>
            <p:cNvPr id="2654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3140"/>
              <a:chOff x="1244" y="616"/>
              <a:chExt cx="3140" cy="3140"/>
            </a:xfrm>
          </p:grpSpPr>
          <p:grpSp>
            <p:nvGrpSpPr>
              <p:cNvPr id="265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773" y="1401"/>
                <a:chExt cx="3140" cy="3140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40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55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171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87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77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93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108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24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202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218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2971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128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85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3442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2343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500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657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814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599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3756" y="438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3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88" y="199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785" y="49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701" name="Text Box 653"/>
            <p:cNvSpPr txBox="1">
              <a:spLocks noChangeArrowheads="1"/>
            </p:cNvSpPr>
            <p:nvPr/>
          </p:nvSpPr>
          <p:spPr bwMode="auto">
            <a:xfrm>
              <a:off x="2631" y="3720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</p:grpSp>
      <p:sp>
        <p:nvSpPr>
          <p:cNvPr id="516" name="Text Box 5"/>
          <p:cNvSpPr txBox="1">
            <a:spLocks noChangeArrowheads="1"/>
          </p:cNvSpPr>
          <p:nvPr/>
        </p:nvSpPr>
        <p:spPr bwMode="auto">
          <a:xfrm>
            <a:off x="216895" y="811607"/>
            <a:ext cx="8702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Confirm the result graphically</a:t>
            </a:r>
          </a:p>
        </p:txBody>
      </p: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6257441" y="809820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f(x)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53555" y="1537643"/>
            <a:ext cx="5063712" cy="50543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Text Box 75"/>
          <p:cNvSpPr txBox="1">
            <a:spLocks noChangeArrowheads="1"/>
          </p:cNvSpPr>
          <p:nvPr/>
        </p:nvSpPr>
        <p:spPr bwMode="auto">
          <a:xfrm>
            <a:off x="6257441" y="4277569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f-1(x)</a:t>
            </a:r>
          </a:p>
        </p:txBody>
      </p:sp>
      <p:sp>
        <p:nvSpPr>
          <p:cNvPr id="469" name="Text Box 75"/>
          <p:cNvSpPr txBox="1">
            <a:spLocks noChangeArrowheads="1"/>
          </p:cNvSpPr>
          <p:nvPr/>
        </p:nvSpPr>
        <p:spPr bwMode="auto">
          <a:xfrm>
            <a:off x="6257441" y="2844851"/>
            <a:ext cx="2292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Graph y = x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378532" y="1594475"/>
            <a:ext cx="0" cy="182880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Connector 471"/>
          <p:cNvCxnSpPr/>
          <p:nvPr/>
        </p:nvCxnSpPr>
        <p:spPr>
          <a:xfrm flipV="1">
            <a:off x="4626897" y="2293512"/>
            <a:ext cx="9525" cy="128016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/>
          <p:cNvCxnSpPr/>
          <p:nvPr/>
        </p:nvCxnSpPr>
        <p:spPr>
          <a:xfrm flipV="1">
            <a:off x="4382642" y="2566243"/>
            <a:ext cx="0" cy="73152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8723" y="1569293"/>
            <a:ext cx="187452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Connector 479"/>
          <p:cNvCxnSpPr/>
          <p:nvPr/>
        </p:nvCxnSpPr>
        <p:spPr>
          <a:xfrm>
            <a:off x="3346004" y="2317268"/>
            <a:ext cx="128016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Connector 480"/>
          <p:cNvCxnSpPr/>
          <p:nvPr/>
        </p:nvCxnSpPr>
        <p:spPr>
          <a:xfrm>
            <a:off x="3638845" y="2557989"/>
            <a:ext cx="73152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 Box 75"/>
          <p:cNvSpPr txBox="1">
            <a:spLocks noChangeArrowheads="1"/>
          </p:cNvSpPr>
          <p:nvPr/>
        </p:nvSpPr>
        <p:spPr bwMode="auto">
          <a:xfrm>
            <a:off x="5571255" y="4881670"/>
            <a:ext cx="3469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The Domain is: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dirty="0">
                <a:ea typeface="Cambria Math" panose="02040503050406030204" pitchFamily="18" charset="0"/>
                <a:cs typeface="Times New Roman" panose="02020603050405020304" pitchFamily="18" charset="0"/>
              </a:rPr>
              <a:t>ℝ with the restriction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≠</a:t>
            </a:r>
            <a:r>
              <a:rPr lang="en-US" dirty="0">
                <a:latin typeface="Comic Sans MS" pitchFamily="66" charset="0"/>
              </a:rPr>
              <a:t> 2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Rectangle 466">
            <a:hlinkClick r:id="rId2"/>
            <a:extLst>
              <a:ext uri="{FF2B5EF4-FFF2-40B4-BE49-F238E27FC236}">
                <a16:creationId xmlns:a16="http://schemas.microsoft.com/office/drawing/2014/main" id="{D097F699-8C53-4F82-804D-030200FAC784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0" name="Rectangle 469">
            <a:hlinkClick r:id="rId2"/>
            <a:extLst>
              <a:ext uri="{FF2B5EF4-FFF2-40B4-BE49-F238E27FC236}">
                <a16:creationId xmlns:a16="http://schemas.microsoft.com/office/drawing/2014/main" id="{E4B5BB38-E336-4EF8-BE66-011D2AE39ED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1" name="Rectangle 5">
            <a:extLst>
              <a:ext uri="{FF2B5EF4-FFF2-40B4-BE49-F238E27FC236}">
                <a16:creationId xmlns:a16="http://schemas.microsoft.com/office/drawing/2014/main" id="{5C1A0825-C0BF-43E4-889E-874B17ECF713}"/>
              </a:ext>
            </a:extLst>
          </p:cNvPr>
          <p:cNvSpPr txBox="1">
            <a:spLocks noChangeArrowheads="1"/>
          </p:cNvSpPr>
          <p:nvPr/>
        </p:nvSpPr>
        <p:spPr>
          <a:xfrm>
            <a:off x="394035" y="76200"/>
            <a:ext cx="8229600" cy="59513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omic Sans MS" pitchFamily="66" charset="0"/>
              </a:rPr>
              <a:t>Finding the Inverse function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1BD092-D6BC-4737-AB8C-3C6635F4ADEA}"/>
              </a:ext>
            </a:extLst>
          </p:cNvPr>
          <p:cNvSpPr/>
          <p:nvPr/>
        </p:nvSpPr>
        <p:spPr>
          <a:xfrm>
            <a:off x="391886" y="3675017"/>
            <a:ext cx="2708365" cy="2873829"/>
          </a:xfrm>
          <a:custGeom>
            <a:avLst/>
            <a:gdLst>
              <a:gd name="connsiteX0" fmla="*/ 0 w 2708365"/>
              <a:gd name="connsiteY0" fmla="*/ 0 h 2873829"/>
              <a:gd name="connsiteX1" fmla="*/ 1506583 w 2708365"/>
              <a:gd name="connsiteY1" fmla="*/ 148046 h 2873829"/>
              <a:gd name="connsiteX2" fmla="*/ 2255520 w 2708365"/>
              <a:gd name="connsiteY2" fmla="*/ 496389 h 2873829"/>
              <a:gd name="connsiteX3" fmla="*/ 2490651 w 2708365"/>
              <a:gd name="connsiteY3" fmla="*/ 1140823 h 2873829"/>
              <a:gd name="connsiteX4" fmla="*/ 2708365 w 2708365"/>
              <a:gd name="connsiteY4" fmla="*/ 2873829 h 287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8365" h="2873829">
                <a:moveTo>
                  <a:pt x="0" y="0"/>
                </a:moveTo>
                <a:cubicBezTo>
                  <a:pt x="565331" y="32657"/>
                  <a:pt x="1130663" y="65315"/>
                  <a:pt x="1506583" y="148046"/>
                </a:cubicBezTo>
                <a:cubicBezTo>
                  <a:pt x="1882503" y="230778"/>
                  <a:pt x="2091509" y="330926"/>
                  <a:pt x="2255520" y="496389"/>
                </a:cubicBezTo>
                <a:cubicBezTo>
                  <a:pt x="2419531" y="661852"/>
                  <a:pt x="2415177" y="744583"/>
                  <a:pt x="2490651" y="1140823"/>
                </a:cubicBezTo>
                <a:cubicBezTo>
                  <a:pt x="2566125" y="1537063"/>
                  <a:pt x="2637245" y="2205446"/>
                  <a:pt x="2708365" y="287382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935EDAD-7D1D-4490-8DC4-A7B631B31A98}"/>
              </a:ext>
            </a:extLst>
          </p:cNvPr>
          <p:cNvSpPr/>
          <p:nvPr/>
        </p:nvSpPr>
        <p:spPr>
          <a:xfrm>
            <a:off x="3291840" y="1567543"/>
            <a:ext cx="2098766" cy="1846217"/>
          </a:xfrm>
          <a:custGeom>
            <a:avLst/>
            <a:gdLst>
              <a:gd name="connsiteX0" fmla="*/ 2098766 w 2098766"/>
              <a:gd name="connsiteY0" fmla="*/ 1846217 h 1846217"/>
              <a:gd name="connsiteX1" fmla="*/ 1097280 w 2098766"/>
              <a:gd name="connsiteY1" fmla="*/ 1759131 h 1846217"/>
              <a:gd name="connsiteX2" fmla="*/ 339634 w 2098766"/>
              <a:gd name="connsiteY2" fmla="*/ 1393371 h 1846217"/>
              <a:gd name="connsiteX3" fmla="*/ 95794 w 2098766"/>
              <a:gd name="connsiteY3" fmla="*/ 757646 h 1846217"/>
              <a:gd name="connsiteX4" fmla="*/ 0 w 2098766"/>
              <a:gd name="connsiteY4" fmla="*/ 0 h 184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766" h="1846217">
                <a:moveTo>
                  <a:pt x="2098766" y="1846217"/>
                </a:moveTo>
                <a:cubicBezTo>
                  <a:pt x="1744617" y="1840411"/>
                  <a:pt x="1390469" y="1834605"/>
                  <a:pt x="1097280" y="1759131"/>
                </a:cubicBezTo>
                <a:cubicBezTo>
                  <a:pt x="804091" y="1683657"/>
                  <a:pt x="506548" y="1560285"/>
                  <a:pt x="339634" y="1393371"/>
                </a:cubicBezTo>
                <a:cubicBezTo>
                  <a:pt x="172720" y="1226457"/>
                  <a:pt x="152400" y="989874"/>
                  <a:pt x="95794" y="757646"/>
                </a:cubicBezTo>
                <a:cubicBezTo>
                  <a:pt x="39188" y="525418"/>
                  <a:pt x="19594" y="262709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2B110EC-CA28-4715-9B8F-B6043CBF3FCC}"/>
              </a:ext>
            </a:extLst>
          </p:cNvPr>
          <p:cNvSpPr/>
          <p:nvPr/>
        </p:nvSpPr>
        <p:spPr>
          <a:xfrm>
            <a:off x="391886" y="3910149"/>
            <a:ext cx="2934788" cy="2647405"/>
          </a:xfrm>
          <a:custGeom>
            <a:avLst/>
            <a:gdLst>
              <a:gd name="connsiteX0" fmla="*/ 0 w 2934788"/>
              <a:gd name="connsiteY0" fmla="*/ 0 h 2647405"/>
              <a:gd name="connsiteX1" fmla="*/ 496388 w 2934788"/>
              <a:gd name="connsiteY1" fmla="*/ 34834 h 2647405"/>
              <a:gd name="connsiteX2" fmla="*/ 1750423 w 2934788"/>
              <a:gd name="connsiteY2" fmla="*/ 148045 h 2647405"/>
              <a:gd name="connsiteX3" fmla="*/ 2481943 w 2934788"/>
              <a:gd name="connsiteY3" fmla="*/ 531222 h 2647405"/>
              <a:gd name="connsiteX4" fmla="*/ 2743200 w 2934788"/>
              <a:gd name="connsiteY4" fmla="*/ 1158240 h 2647405"/>
              <a:gd name="connsiteX5" fmla="*/ 2934788 w 2934788"/>
              <a:gd name="connsiteY5" fmla="*/ 2647405 h 2647405"/>
              <a:gd name="connsiteX0" fmla="*/ 0 w 2934788"/>
              <a:gd name="connsiteY0" fmla="*/ 0 h 2647405"/>
              <a:gd name="connsiteX1" fmla="*/ 496388 w 2934788"/>
              <a:gd name="connsiteY1" fmla="*/ 34834 h 2647405"/>
              <a:gd name="connsiteX2" fmla="*/ 1750423 w 2934788"/>
              <a:gd name="connsiteY2" fmla="*/ 148045 h 2647405"/>
              <a:gd name="connsiteX3" fmla="*/ 2255520 w 2934788"/>
              <a:gd name="connsiteY3" fmla="*/ 296091 h 2647405"/>
              <a:gd name="connsiteX4" fmla="*/ 2481943 w 2934788"/>
              <a:gd name="connsiteY4" fmla="*/ 531222 h 2647405"/>
              <a:gd name="connsiteX5" fmla="*/ 2743200 w 2934788"/>
              <a:gd name="connsiteY5" fmla="*/ 1158240 h 2647405"/>
              <a:gd name="connsiteX6" fmla="*/ 2934788 w 2934788"/>
              <a:gd name="connsiteY6" fmla="*/ 2647405 h 264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4788" h="2647405">
                <a:moveTo>
                  <a:pt x="0" y="0"/>
                </a:moveTo>
                <a:cubicBezTo>
                  <a:pt x="102325" y="5080"/>
                  <a:pt x="496388" y="34834"/>
                  <a:pt x="496388" y="34834"/>
                </a:cubicBezTo>
                <a:cubicBezTo>
                  <a:pt x="788125" y="59508"/>
                  <a:pt x="1457234" y="104502"/>
                  <a:pt x="1750423" y="148045"/>
                </a:cubicBezTo>
                <a:cubicBezTo>
                  <a:pt x="2043612" y="191588"/>
                  <a:pt x="2133600" y="232228"/>
                  <a:pt x="2255520" y="296091"/>
                </a:cubicBezTo>
                <a:cubicBezTo>
                  <a:pt x="2377440" y="359954"/>
                  <a:pt x="2400663" y="387531"/>
                  <a:pt x="2481943" y="531222"/>
                </a:cubicBezTo>
                <a:cubicBezTo>
                  <a:pt x="2563223" y="674913"/>
                  <a:pt x="2667726" y="805543"/>
                  <a:pt x="2743200" y="1158240"/>
                </a:cubicBezTo>
                <a:cubicBezTo>
                  <a:pt x="2818674" y="1510937"/>
                  <a:pt x="2876731" y="2079171"/>
                  <a:pt x="2934788" y="2647405"/>
                </a:cubicBezTo>
              </a:path>
            </a:pathLst>
          </a:cu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37630D-462A-4579-9F32-ADBDC61F28E5}"/>
              </a:ext>
            </a:extLst>
          </p:cNvPr>
          <p:cNvSpPr/>
          <p:nvPr/>
        </p:nvSpPr>
        <p:spPr>
          <a:xfrm>
            <a:off x="3518263" y="1584960"/>
            <a:ext cx="1854926" cy="2072640"/>
          </a:xfrm>
          <a:custGeom>
            <a:avLst/>
            <a:gdLst>
              <a:gd name="connsiteX0" fmla="*/ 1854926 w 1854926"/>
              <a:gd name="connsiteY0" fmla="*/ 2072640 h 2072640"/>
              <a:gd name="connsiteX1" fmla="*/ 1123406 w 1854926"/>
              <a:gd name="connsiteY1" fmla="*/ 1994263 h 2072640"/>
              <a:gd name="connsiteX2" fmla="*/ 374468 w 1854926"/>
              <a:gd name="connsiteY2" fmla="*/ 1637211 h 2072640"/>
              <a:gd name="connsiteX3" fmla="*/ 121920 w 1854926"/>
              <a:gd name="connsiteY3" fmla="*/ 984069 h 2072640"/>
              <a:gd name="connsiteX4" fmla="*/ 0 w 1854926"/>
              <a:gd name="connsiteY4" fmla="*/ 0 h 2072640"/>
              <a:gd name="connsiteX0" fmla="*/ 1854926 w 1854926"/>
              <a:gd name="connsiteY0" fmla="*/ 2072640 h 2072640"/>
              <a:gd name="connsiteX1" fmla="*/ 1123406 w 1854926"/>
              <a:gd name="connsiteY1" fmla="*/ 1994263 h 2072640"/>
              <a:gd name="connsiteX2" fmla="*/ 374468 w 1854926"/>
              <a:gd name="connsiteY2" fmla="*/ 1593668 h 2072640"/>
              <a:gd name="connsiteX3" fmla="*/ 121920 w 1854926"/>
              <a:gd name="connsiteY3" fmla="*/ 984069 h 2072640"/>
              <a:gd name="connsiteX4" fmla="*/ 0 w 1854926"/>
              <a:gd name="connsiteY4" fmla="*/ 0 h 207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926" h="2072640">
                <a:moveTo>
                  <a:pt x="1854926" y="2072640"/>
                </a:moveTo>
                <a:cubicBezTo>
                  <a:pt x="1612537" y="2069737"/>
                  <a:pt x="1370149" y="2074092"/>
                  <a:pt x="1123406" y="1994263"/>
                </a:cubicBezTo>
                <a:cubicBezTo>
                  <a:pt x="876663" y="1914434"/>
                  <a:pt x="541382" y="1762034"/>
                  <a:pt x="374468" y="1593668"/>
                </a:cubicBezTo>
                <a:cubicBezTo>
                  <a:pt x="207554" y="1425302"/>
                  <a:pt x="184331" y="1256938"/>
                  <a:pt x="121920" y="984069"/>
                </a:cubicBezTo>
                <a:cubicBezTo>
                  <a:pt x="59509" y="711200"/>
                  <a:pt x="29754" y="355600"/>
                  <a:pt x="0" y="0"/>
                </a:cubicBezTo>
              </a:path>
            </a:pathLst>
          </a:cu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54373A-8005-42A4-A5BA-785FAE6DEABC}"/>
              </a:ext>
            </a:extLst>
          </p:cNvPr>
          <p:cNvSpPr/>
          <p:nvPr/>
        </p:nvSpPr>
        <p:spPr>
          <a:xfrm>
            <a:off x="3346004" y="2281073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47CE8214-4614-4B2C-BF23-988E9ED881C3}"/>
              </a:ext>
            </a:extLst>
          </p:cNvPr>
          <p:cNvSpPr/>
          <p:nvPr/>
        </p:nvSpPr>
        <p:spPr>
          <a:xfrm>
            <a:off x="4584573" y="3509537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8AA8364A-DE81-4E77-B00A-69A9DD05CA5C}"/>
              </a:ext>
            </a:extLst>
          </p:cNvPr>
          <p:cNvSpPr/>
          <p:nvPr/>
        </p:nvSpPr>
        <p:spPr>
          <a:xfrm>
            <a:off x="4336068" y="3274180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C2E2C1DE-F48C-4A93-8B64-C5DD67DC4DD3}"/>
              </a:ext>
            </a:extLst>
          </p:cNvPr>
          <p:cNvSpPr/>
          <p:nvPr/>
        </p:nvSpPr>
        <p:spPr>
          <a:xfrm>
            <a:off x="3583494" y="2512269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9" name="Oval 478">
            <a:extLst>
              <a:ext uri="{FF2B5EF4-FFF2-40B4-BE49-F238E27FC236}">
                <a16:creationId xmlns:a16="http://schemas.microsoft.com/office/drawing/2014/main" id="{6CEDE902-A43C-4B6D-9D68-FEA2FDC7931B}"/>
              </a:ext>
            </a:extLst>
          </p:cNvPr>
          <p:cNvSpPr/>
          <p:nvPr/>
        </p:nvSpPr>
        <p:spPr>
          <a:xfrm>
            <a:off x="5335406" y="3350895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2F3EA34F-4C8C-44C8-9DA8-8C93F23F8E7A}"/>
              </a:ext>
            </a:extLst>
          </p:cNvPr>
          <p:cNvSpPr/>
          <p:nvPr/>
        </p:nvSpPr>
        <p:spPr>
          <a:xfrm>
            <a:off x="3468347" y="1512462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5" name="Straight Connector 484">
            <a:extLst>
              <a:ext uri="{FF2B5EF4-FFF2-40B4-BE49-F238E27FC236}">
                <a16:creationId xmlns:a16="http://schemas.microsoft.com/office/drawing/2014/main" id="{F99E8D0B-B685-41AA-96D3-3FA469F62D27}"/>
              </a:ext>
            </a:extLst>
          </p:cNvPr>
          <p:cNvCxnSpPr/>
          <p:nvPr/>
        </p:nvCxnSpPr>
        <p:spPr>
          <a:xfrm flipV="1">
            <a:off x="393254" y="3657600"/>
            <a:ext cx="0" cy="283464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>
            <a:extLst>
              <a:ext uri="{FF2B5EF4-FFF2-40B4-BE49-F238E27FC236}">
                <a16:creationId xmlns:a16="http://schemas.microsoft.com/office/drawing/2014/main" id="{97245D49-676B-4027-BCCA-AD6DBA9BF1FE}"/>
              </a:ext>
            </a:extLst>
          </p:cNvPr>
          <p:cNvCxnSpPr/>
          <p:nvPr/>
        </p:nvCxnSpPr>
        <p:spPr>
          <a:xfrm flipV="1">
            <a:off x="1883917" y="3845566"/>
            <a:ext cx="0" cy="118872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Connector 486">
            <a:extLst>
              <a:ext uri="{FF2B5EF4-FFF2-40B4-BE49-F238E27FC236}">
                <a16:creationId xmlns:a16="http://schemas.microsoft.com/office/drawing/2014/main" id="{A6D12A9B-2E38-41B3-80AF-7DF5CB6B3A3F}"/>
              </a:ext>
            </a:extLst>
          </p:cNvPr>
          <p:cNvCxnSpPr/>
          <p:nvPr/>
        </p:nvCxnSpPr>
        <p:spPr>
          <a:xfrm flipV="1">
            <a:off x="2137124" y="4033094"/>
            <a:ext cx="0" cy="731520"/>
          </a:xfrm>
          <a:prstGeom prst="line">
            <a:avLst/>
          </a:prstGeom>
          <a:ln w="28575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0EE01F85-5871-413E-ADCC-0CB7DDC41432}"/>
              </a:ext>
            </a:extLst>
          </p:cNvPr>
          <p:cNvCxnSpPr/>
          <p:nvPr/>
        </p:nvCxnSpPr>
        <p:spPr>
          <a:xfrm>
            <a:off x="398969" y="6558303"/>
            <a:ext cx="292608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6F95E3E7-3912-4E43-B28C-529975A7C5F5}"/>
              </a:ext>
            </a:extLst>
          </p:cNvPr>
          <p:cNvCxnSpPr/>
          <p:nvPr/>
        </p:nvCxnSpPr>
        <p:spPr>
          <a:xfrm>
            <a:off x="1932812" y="5063551"/>
            <a:ext cx="118872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89034366-5B41-42B5-90CA-34B4C299E46D}"/>
              </a:ext>
            </a:extLst>
          </p:cNvPr>
          <p:cNvCxnSpPr/>
          <p:nvPr/>
        </p:nvCxnSpPr>
        <p:spPr>
          <a:xfrm>
            <a:off x="2142044" y="4817638"/>
            <a:ext cx="731520" cy="0"/>
          </a:xfrm>
          <a:prstGeom prst="line">
            <a:avLst/>
          </a:prstGeom>
          <a:ln w="31750">
            <a:solidFill>
              <a:srgbClr val="FF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" name="Oval 490">
            <a:extLst>
              <a:ext uri="{FF2B5EF4-FFF2-40B4-BE49-F238E27FC236}">
                <a16:creationId xmlns:a16="http://schemas.microsoft.com/office/drawing/2014/main" id="{AF09133F-54AF-4C1A-BB3D-2E76A646DEA1}"/>
              </a:ext>
            </a:extLst>
          </p:cNvPr>
          <p:cNvSpPr/>
          <p:nvPr/>
        </p:nvSpPr>
        <p:spPr>
          <a:xfrm>
            <a:off x="1836134" y="3763544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2" name="Oval 491">
            <a:extLst>
              <a:ext uri="{FF2B5EF4-FFF2-40B4-BE49-F238E27FC236}">
                <a16:creationId xmlns:a16="http://schemas.microsoft.com/office/drawing/2014/main" id="{7207A0CD-9039-41EF-9F23-A830FD857131}"/>
              </a:ext>
            </a:extLst>
          </p:cNvPr>
          <p:cNvSpPr/>
          <p:nvPr/>
        </p:nvSpPr>
        <p:spPr>
          <a:xfrm>
            <a:off x="3088666" y="5006231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3" name="Oval 492">
            <a:extLst>
              <a:ext uri="{FF2B5EF4-FFF2-40B4-BE49-F238E27FC236}">
                <a16:creationId xmlns:a16="http://schemas.microsoft.com/office/drawing/2014/main" id="{CF5DF5F1-1070-4B46-90DA-5BC86098B8DC}"/>
              </a:ext>
            </a:extLst>
          </p:cNvPr>
          <p:cNvSpPr/>
          <p:nvPr/>
        </p:nvSpPr>
        <p:spPr>
          <a:xfrm>
            <a:off x="2091404" y="4010662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4" name="Oval 493">
            <a:extLst>
              <a:ext uri="{FF2B5EF4-FFF2-40B4-BE49-F238E27FC236}">
                <a16:creationId xmlns:a16="http://schemas.microsoft.com/office/drawing/2014/main" id="{6833C04E-5BB9-43AE-8F6C-B66411FC388B}"/>
              </a:ext>
            </a:extLst>
          </p:cNvPr>
          <p:cNvSpPr/>
          <p:nvPr/>
        </p:nvSpPr>
        <p:spPr>
          <a:xfrm>
            <a:off x="2821082" y="4771918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5" name="Oval 494">
            <a:extLst>
              <a:ext uri="{FF2B5EF4-FFF2-40B4-BE49-F238E27FC236}">
                <a16:creationId xmlns:a16="http://schemas.microsoft.com/office/drawing/2014/main" id="{711C81E3-4036-411E-B837-1DE86D21FAE3}"/>
              </a:ext>
            </a:extLst>
          </p:cNvPr>
          <p:cNvSpPr/>
          <p:nvPr/>
        </p:nvSpPr>
        <p:spPr>
          <a:xfrm>
            <a:off x="3262493" y="6500503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6" name="Oval 495">
            <a:extLst>
              <a:ext uri="{FF2B5EF4-FFF2-40B4-BE49-F238E27FC236}">
                <a16:creationId xmlns:a16="http://schemas.microsoft.com/office/drawing/2014/main" id="{E9A4F394-B54B-4CC2-B86A-450111E53872}"/>
              </a:ext>
            </a:extLst>
          </p:cNvPr>
          <p:cNvSpPr/>
          <p:nvPr/>
        </p:nvSpPr>
        <p:spPr>
          <a:xfrm>
            <a:off x="348121" y="3619361"/>
            <a:ext cx="91440" cy="9144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7" name="Text Box 5">
            <a:extLst>
              <a:ext uri="{FF2B5EF4-FFF2-40B4-BE49-F238E27FC236}">
                <a16:creationId xmlns:a16="http://schemas.microsoft.com/office/drawing/2014/main" id="{20763E0D-4A6C-4596-83F0-76E3A23E6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181" y="3388173"/>
            <a:ext cx="32847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Reflect some points over the line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x</a:t>
            </a:r>
          </a:p>
        </p:txBody>
      </p:sp>
      <p:sp>
        <p:nvSpPr>
          <p:cNvPr id="498" name="Text Box 75">
            <a:extLst>
              <a:ext uri="{FF2B5EF4-FFF2-40B4-BE49-F238E27FC236}">
                <a16:creationId xmlns:a16="http://schemas.microsoft.com/office/drawing/2014/main" id="{2E354158-F7F9-4A2C-A32C-BE4DC4065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4104" y="5746006"/>
            <a:ext cx="3469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The Range is: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dirty="0">
                <a:ea typeface="Cambria Math" panose="02040503050406030204" pitchFamily="18" charset="0"/>
                <a:cs typeface="Times New Roman" panose="02020603050405020304" pitchFamily="18" charset="0"/>
              </a:rPr>
              <a:t>ℝ with the restriction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≠</a:t>
            </a:r>
            <a:r>
              <a:rPr lang="en-US" dirty="0">
                <a:latin typeface="Comic Sans MS" pitchFamily="66" charset="0"/>
              </a:rPr>
              <a:t> 1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A966A2C2-E7C6-43EF-A5B9-277B8C4F11F7}"/>
              </a:ext>
            </a:extLst>
          </p:cNvPr>
          <p:cNvCxnSpPr/>
          <p:nvPr/>
        </p:nvCxnSpPr>
        <p:spPr>
          <a:xfrm flipV="1">
            <a:off x="3400927" y="1510556"/>
            <a:ext cx="0" cy="5120640"/>
          </a:xfrm>
          <a:prstGeom prst="line">
            <a:avLst/>
          </a:prstGeom>
          <a:ln w="28575">
            <a:solidFill>
              <a:srgbClr val="CC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F3767499-068E-4F97-AB4C-127C76940DF3}"/>
              </a:ext>
            </a:extLst>
          </p:cNvPr>
          <p:cNvCxnSpPr/>
          <p:nvPr/>
        </p:nvCxnSpPr>
        <p:spPr>
          <a:xfrm>
            <a:off x="395536" y="3812432"/>
            <a:ext cx="5029200" cy="0"/>
          </a:xfrm>
          <a:prstGeom prst="line">
            <a:avLst/>
          </a:prstGeom>
          <a:ln w="31750">
            <a:solidFill>
              <a:srgbClr val="CC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Text Box 75">
            <a:extLst>
              <a:ext uri="{FF2B5EF4-FFF2-40B4-BE49-F238E27FC236}">
                <a16:creationId xmlns:a16="http://schemas.microsoft.com/office/drawing/2014/main" id="{1EFD75E7-4A3D-474D-B37D-117A16ADD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182" y="1226464"/>
            <a:ext cx="3469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The Domain is: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dirty="0">
                <a:ea typeface="Cambria Math" panose="02040503050406030204" pitchFamily="18" charset="0"/>
                <a:cs typeface="Times New Roman" panose="02020603050405020304" pitchFamily="18" charset="0"/>
              </a:rPr>
              <a:t>ℝ with the restriction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≠</a:t>
            </a:r>
            <a:r>
              <a:rPr lang="en-US" dirty="0">
                <a:latin typeface="Comic Sans MS" pitchFamily="66" charset="0"/>
              </a:rPr>
              <a:t> 1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" name="Text Box 75">
            <a:extLst>
              <a:ext uri="{FF2B5EF4-FFF2-40B4-BE49-F238E27FC236}">
                <a16:creationId xmlns:a16="http://schemas.microsoft.com/office/drawing/2014/main" id="{FA52D15B-530F-4CCF-9636-BF34203F3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031" y="2090800"/>
            <a:ext cx="34695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The Range is: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 </a:t>
            </a:r>
            <a:r>
              <a:rPr lang="en-US" dirty="0">
                <a:ea typeface="Cambria Math" panose="02040503050406030204" pitchFamily="18" charset="0"/>
                <a:cs typeface="Times New Roman" panose="02020603050405020304" pitchFamily="18" charset="0"/>
              </a:rPr>
              <a:t>ℝ with the restriction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≠</a:t>
            </a:r>
            <a:r>
              <a:rPr lang="en-US" dirty="0">
                <a:latin typeface="Comic Sans MS" pitchFamily="66" charset="0"/>
              </a:rPr>
              <a:t> 2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3" name="Straight Connector 502">
            <a:extLst>
              <a:ext uri="{FF2B5EF4-FFF2-40B4-BE49-F238E27FC236}">
                <a16:creationId xmlns:a16="http://schemas.microsoft.com/office/drawing/2014/main" id="{DABEDA3E-AB27-489C-8CB3-D4831C83A605}"/>
              </a:ext>
            </a:extLst>
          </p:cNvPr>
          <p:cNvCxnSpPr/>
          <p:nvPr/>
        </p:nvCxnSpPr>
        <p:spPr>
          <a:xfrm flipV="1">
            <a:off x="3134481" y="1548720"/>
            <a:ext cx="0" cy="5120640"/>
          </a:xfrm>
          <a:prstGeom prst="line">
            <a:avLst/>
          </a:prstGeom>
          <a:ln w="28575">
            <a:solidFill>
              <a:srgbClr val="CC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Connector 503">
            <a:extLst>
              <a:ext uri="{FF2B5EF4-FFF2-40B4-BE49-F238E27FC236}">
                <a16:creationId xmlns:a16="http://schemas.microsoft.com/office/drawing/2014/main" id="{A0056676-988D-41C5-98F6-3EB946ECFF55}"/>
              </a:ext>
            </a:extLst>
          </p:cNvPr>
          <p:cNvCxnSpPr/>
          <p:nvPr/>
        </p:nvCxnSpPr>
        <p:spPr>
          <a:xfrm>
            <a:off x="353930" y="3573361"/>
            <a:ext cx="5029200" cy="0"/>
          </a:xfrm>
          <a:prstGeom prst="line">
            <a:avLst/>
          </a:prstGeom>
          <a:ln w="31750">
            <a:solidFill>
              <a:srgbClr val="CC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6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468" grpId="0"/>
      <p:bldP spid="469" grpId="0"/>
      <p:bldP spid="483" grpId="0"/>
      <p:bldP spid="4" grpId="0" animBg="1"/>
      <p:bldP spid="6" grpId="0" animBg="1"/>
      <p:bldP spid="8" grpId="0" animBg="1"/>
      <p:bldP spid="10" grpId="0" animBg="1"/>
      <p:bldP spid="12" grpId="0" animBg="1"/>
      <p:bldP spid="476" grpId="0" animBg="1"/>
      <p:bldP spid="477" grpId="0" animBg="1"/>
      <p:bldP spid="478" grpId="0" animBg="1"/>
      <p:bldP spid="479" grpId="0" animBg="1"/>
      <p:bldP spid="484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/>
      <p:bldP spid="498" grpId="0"/>
      <p:bldP spid="501" grpId="0"/>
      <p:bldP spid="5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7 Grupo"/>
          <p:cNvGrpSpPr/>
          <p:nvPr/>
        </p:nvGrpSpPr>
        <p:grpSpPr>
          <a:xfrm>
            <a:off x="5913275" y="513252"/>
            <a:ext cx="2858707" cy="837254"/>
            <a:chOff x="3433101" y="3831431"/>
            <a:chExt cx="2858707" cy="837254"/>
          </a:xfrm>
        </p:grpSpPr>
        <p:sp>
          <p:nvSpPr>
            <p:cNvPr id="4" name="18 Rectángulo"/>
            <p:cNvSpPr/>
            <p:nvPr/>
          </p:nvSpPr>
          <p:spPr>
            <a:xfrm>
              <a:off x="4644008" y="3831431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+ 5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19 Rectángulo"/>
            <p:cNvSpPr/>
            <p:nvPr/>
          </p:nvSpPr>
          <p:spPr>
            <a:xfrm>
              <a:off x="4903904" y="420702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20 Rectángulo"/>
            <p:cNvSpPr/>
            <p:nvPr/>
          </p:nvSpPr>
          <p:spPr>
            <a:xfrm>
              <a:off x="3433101" y="3976187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baseline="30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(x) =</a:t>
              </a:r>
            </a:p>
          </p:txBody>
        </p:sp>
        <p:cxnSp>
          <p:nvCxnSpPr>
            <p:cNvPr id="7" name="21 Conector recto"/>
            <p:cNvCxnSpPr/>
            <p:nvPr/>
          </p:nvCxnSpPr>
          <p:spPr>
            <a:xfrm>
              <a:off x="4644008" y="4236824"/>
              <a:ext cx="823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3 Rectángulo"/>
          <p:cNvSpPr/>
          <p:nvPr/>
        </p:nvSpPr>
        <p:spPr>
          <a:xfrm>
            <a:off x="1229369" y="670149"/>
            <a:ext cx="4380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2x – 5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25313" y="1271721"/>
            <a:ext cx="7864276" cy="78912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To check that the inverse function is correct, we are going to combine the functions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97904" y="2245873"/>
            <a:ext cx="41937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Find the composite function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99778" y="2130635"/>
            <a:ext cx="1616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4603221" y="3443570"/>
            <a:ext cx="947721" cy="1025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570569" y="3252866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into f(x)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550943" y="2614940"/>
            <a:ext cx="33078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Composition of the function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 with the function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 flipV="1">
            <a:off x="4651365" y="2960914"/>
            <a:ext cx="899578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816933" y="3178577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04287" y="463100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66198" y="465603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86623" y="2681919"/>
            <a:ext cx="140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6410" y="3167329"/>
            <a:ext cx="13324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      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42780" y="273123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10024" y="2681919"/>
            <a:ext cx="1616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88951" y="3769433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5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74464" y="4236105"/>
            <a:ext cx="17347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 – 5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93330" y="4678955"/>
            <a:ext cx="1616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H="1">
            <a:off x="4891681" y="4018123"/>
            <a:ext cx="659262" cy="236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558538" y="3818152"/>
            <a:ext cx="3291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Substitute x + 3  into 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1800" dirty="0"/>
              <a:t>(</a:t>
            </a:r>
            <a:r>
              <a:rPr lang="en-US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/>
              <a:t>)</a:t>
            </a:r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H="1" flipV="1">
            <a:off x="4603220" y="4449433"/>
            <a:ext cx="955317" cy="7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570569" y="4248471"/>
            <a:ext cx="1812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Expanding</a:t>
            </a:r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H="1" flipV="1">
            <a:off x="3577246" y="4982345"/>
            <a:ext cx="1953700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5550942" y="4774583"/>
            <a:ext cx="18121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800" dirty="0"/>
              <a:t>Simplifying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605633" y="3121174"/>
            <a:ext cx="823900" cy="687769"/>
            <a:chOff x="804353" y="4498126"/>
            <a:chExt cx="823900" cy="687769"/>
          </a:xfrm>
        </p:grpSpPr>
        <p:sp>
          <p:nvSpPr>
            <p:cNvPr id="33" name="18 Rectángulo"/>
            <p:cNvSpPr/>
            <p:nvPr/>
          </p:nvSpPr>
          <p:spPr>
            <a:xfrm>
              <a:off x="849633" y="4498126"/>
              <a:ext cx="7786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+ 5</a:t>
              </a:r>
              <a:endPara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19 Rectángulo"/>
            <p:cNvSpPr/>
            <p:nvPr/>
          </p:nvSpPr>
          <p:spPr>
            <a:xfrm>
              <a:off x="1064248" y="4785785"/>
              <a:ext cx="33939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21 Conector recto"/>
            <p:cNvCxnSpPr/>
            <p:nvPr/>
          </p:nvCxnSpPr>
          <p:spPr>
            <a:xfrm>
              <a:off x="804353" y="484416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437117" y="3741694"/>
            <a:ext cx="823900" cy="687769"/>
            <a:chOff x="804353" y="4498126"/>
            <a:chExt cx="823900" cy="687769"/>
          </a:xfrm>
        </p:grpSpPr>
        <p:sp>
          <p:nvSpPr>
            <p:cNvPr id="38" name="18 Rectángulo"/>
            <p:cNvSpPr/>
            <p:nvPr/>
          </p:nvSpPr>
          <p:spPr>
            <a:xfrm>
              <a:off x="849633" y="4498126"/>
              <a:ext cx="7786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+ 5</a:t>
              </a:r>
              <a:endPara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19 Rectángulo"/>
            <p:cNvSpPr/>
            <p:nvPr/>
          </p:nvSpPr>
          <p:spPr>
            <a:xfrm>
              <a:off x="1064248" y="4785785"/>
              <a:ext cx="339399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21 Conector recto"/>
            <p:cNvCxnSpPr/>
            <p:nvPr/>
          </p:nvCxnSpPr>
          <p:spPr>
            <a:xfrm>
              <a:off x="804353" y="484416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50662" y="5349689"/>
            <a:ext cx="979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So, if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5969" y="524567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44106" y="5302594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71238" y="5325510"/>
            <a:ext cx="1616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3697012" y="5397331"/>
            <a:ext cx="51155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are inverses of each other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846349" y="6017575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9191" y="5994621"/>
            <a:ext cx="1217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en-US" sz="2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8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135942" y="6060253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So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257764" y="5991375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GB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3010255" y="5973607"/>
            <a:ext cx="59412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function </a:t>
            </a:r>
            <a:r>
              <a:rPr lang="en-US" alt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x </a:t>
            </a:r>
            <a:r>
              <a:rPr lang="en-US" sz="24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called the </a:t>
            </a:r>
            <a:r>
              <a:rPr lang="en-US" sz="2400" b="1" dirty="0">
                <a:solidFill>
                  <a:srgbClr val="FF3300"/>
                </a:solidFill>
                <a:latin typeface="Comic Sans MS" pitchFamily="66" charset="0"/>
                <a:ea typeface="+mj-ea"/>
                <a:cs typeface="+mj-cs"/>
              </a:rPr>
              <a:t>identity function</a:t>
            </a:r>
            <a:endParaRPr lang="en-US" altLang="en-US" sz="2400" b="1" dirty="0">
              <a:solidFill>
                <a:srgbClr val="FF33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5" name="Rectangle 54">
            <a:hlinkClick r:id="rId2"/>
            <a:extLst>
              <a:ext uri="{FF2B5EF4-FFF2-40B4-BE49-F238E27FC236}">
                <a16:creationId xmlns:a16="http://schemas.microsoft.com/office/drawing/2014/main" id="{F052671F-B5ED-4EFF-A024-ACC1D308C73D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3C0F32BF-C9F1-4F5C-8122-89B0DCB053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">
            <a:extLst>
              <a:ext uri="{FF2B5EF4-FFF2-40B4-BE49-F238E27FC236}">
                <a16:creationId xmlns:a16="http://schemas.microsoft.com/office/drawing/2014/main" id="{FFB9D1E6-8DAC-40E0-A709-FF3D70347351}"/>
              </a:ext>
            </a:extLst>
          </p:cNvPr>
          <p:cNvSpPr txBox="1">
            <a:spLocks noChangeArrowheads="1"/>
          </p:cNvSpPr>
          <p:nvPr/>
        </p:nvSpPr>
        <p:spPr>
          <a:xfrm>
            <a:off x="240986" y="168547"/>
            <a:ext cx="8229600" cy="49266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>
                <a:latin typeface="Comic Sans MS" pitchFamily="66" charset="0"/>
              </a:rPr>
              <a:t>Identity function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2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41" grpId="0"/>
      <p:bldP spid="42" grpId="0"/>
      <p:bldP spid="43" grpId="0"/>
      <p:bldP spid="44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40986" y="168547"/>
            <a:ext cx="8229600" cy="492664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Identity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449858" y="3185209"/>
            <a:ext cx="3796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Let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for any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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</a:t>
            </a:r>
            <a:r>
              <a:rPr lang="en-US" sz="2400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D</a:t>
            </a:r>
            <a:r>
              <a:rPr lang="en-US" sz="2400" i="1" baseline="-25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49858" y="714024"/>
            <a:ext cx="8229600" cy="83438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 that, when composed with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), leaves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) unchanged is called the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identity function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7544" y="1493532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67544" y="2014544"/>
            <a:ext cx="8568952" cy="43460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We are going to find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such that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11560" y="5085184"/>
            <a:ext cx="8229600" cy="43634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So, 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the identity function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</p:txBody>
      </p:sp>
      <p:sp>
        <p:nvSpPr>
          <p:cNvPr id="10" name="40 Rectángulo"/>
          <p:cNvSpPr/>
          <p:nvPr/>
        </p:nvSpPr>
        <p:spPr>
          <a:xfrm>
            <a:off x="2771800" y="3798846"/>
            <a:ext cx="4338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(g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49858" y="2545390"/>
            <a:ext cx="8568952" cy="434607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meet this condition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must be equal to its argument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x.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246090" y="3157645"/>
            <a:ext cx="3710286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and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40 Rectángulo"/>
          <p:cNvSpPr/>
          <p:nvPr/>
        </p:nvSpPr>
        <p:spPr>
          <a:xfrm>
            <a:off x="2789486" y="4328678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(f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ECDD65C9-1A1B-476A-8F4E-D3E11C497A2D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43CDAA3B-305B-40C6-A968-98FF98DF6D8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394035" y="76200"/>
            <a:ext cx="8229600" cy="59513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1187624" y="4944650"/>
            <a:ext cx="712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notation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used for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sz="24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7544" y="872355"/>
            <a:ext cx="8229600" cy="74631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that, when composed with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results in the identity function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solidFill>
                  <a:srgbClr val="CC00FF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is called an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sym typeface="Symbol"/>
              </a:rPr>
              <a:t>inverse function.</a:t>
            </a:r>
            <a:endParaRPr lang="en-U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67544" y="3809749"/>
            <a:ext cx="8229600" cy="113490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the inverse function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then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will reverse the action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for all the values in the domain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will also be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h.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40 Rectángulo"/>
          <p:cNvSpPr/>
          <p:nvPr/>
        </p:nvSpPr>
        <p:spPr>
          <a:xfrm>
            <a:off x="467544" y="5478323"/>
            <a:ext cx="8082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Note that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means the inverse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; the -1 is not an exponent (power).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49858" y="1618668"/>
            <a:ext cx="8229600" cy="81307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g(x)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are inverse of one another if:</a:t>
            </a:r>
          </a:p>
          <a:p>
            <a:pPr marL="720000"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rgbClr val="CC00FF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(</a:t>
            </a:r>
            <a:r>
              <a:rPr lang="en-US" sz="2400" i="1" dirty="0">
                <a:solidFill>
                  <a:srgbClr val="CC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CC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12" name="40 Rectángulo"/>
          <p:cNvSpPr/>
          <p:nvPr/>
        </p:nvSpPr>
        <p:spPr>
          <a:xfrm>
            <a:off x="449859" y="2513372"/>
            <a:ext cx="8442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final output is the argument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so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a function that maps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y-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values into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x-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values, or elements of the range into elements of the domain </a:t>
            </a:r>
            <a:endParaRPr lang="en-GB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B2367D53-2721-4335-9ED6-CF2AA725E4E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431648BF-9516-43AB-B26E-0F79624808F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67544" y="2503810"/>
            <a:ext cx="3853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Now swap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and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32148" y="1088602"/>
            <a:ext cx="8407052" cy="82663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inverse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solve the equation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for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67544" y="3786788"/>
            <a:ext cx="8229600" cy="82050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Let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h(x) =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FF330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see if when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composed with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g(x)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you do indeed get the identity function</a:t>
            </a:r>
          </a:p>
        </p:txBody>
      </p:sp>
      <p:sp>
        <p:nvSpPr>
          <p:cNvPr id="10" name="40 Rectángulo"/>
          <p:cNvSpPr/>
          <p:nvPr/>
        </p:nvSpPr>
        <p:spPr>
          <a:xfrm>
            <a:off x="449858" y="3230200"/>
            <a:ext cx="3871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inverse function is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32148" y="692696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2123728" y="1845689"/>
            <a:ext cx="161987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– 3 = x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4211960" y="3103289"/>
            <a:ext cx="161987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= x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14" name="40 Rectángulo"/>
          <p:cNvSpPr/>
          <p:nvPr/>
        </p:nvSpPr>
        <p:spPr>
          <a:xfrm>
            <a:off x="971600" y="4762190"/>
            <a:ext cx="27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5" name="40 Rectángulo"/>
          <p:cNvSpPr/>
          <p:nvPr/>
        </p:nvSpPr>
        <p:spPr>
          <a:xfrm>
            <a:off x="971600" y="5332587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40 Rectángulo"/>
          <p:cNvSpPr/>
          <p:nvPr/>
        </p:nvSpPr>
        <p:spPr>
          <a:xfrm>
            <a:off x="5508104" y="4676466"/>
            <a:ext cx="27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3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en-US" sz="2400" dirty="0">
                <a:solidFill>
                  <a:srgbClr val="FF3300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7" name="40 Rectángulo"/>
          <p:cNvSpPr/>
          <p:nvPr/>
        </p:nvSpPr>
        <p:spPr>
          <a:xfrm>
            <a:off x="5508104" y="5246863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11960" y="4739077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and</a:t>
            </a:r>
            <a:endParaRPr lang="en-GB" sz="2400" dirty="0"/>
          </a:p>
        </p:txBody>
      </p:sp>
      <p:sp>
        <p:nvSpPr>
          <p:cNvPr id="19" name="40 Rectángulo"/>
          <p:cNvSpPr/>
          <p:nvPr/>
        </p:nvSpPr>
        <p:spPr>
          <a:xfrm>
            <a:off x="486420" y="6011048"/>
            <a:ext cx="7469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Hence, g and h are inverses of each other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529C7DF4-7D09-40D7-AE96-00A4CE0758BD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15528374-2247-4243-9D53-876A2AD1AEB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F79BA9CC-80DB-45EF-9F16-F184FD5A6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035" y="76200"/>
            <a:ext cx="8229600" cy="59513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118748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797934" y="1544563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808413" y="1569295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6113462" y="410294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522662" y="1093043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4730437" y="3213793"/>
            <a:ext cx="1512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 = x + 3</a:t>
            </a: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6588224" y="4469050"/>
            <a:ext cx="1785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= x -  3</a:t>
            </a:r>
          </a:p>
        </p:txBody>
      </p:sp>
      <p:sp>
        <p:nvSpPr>
          <p:cNvPr id="1368" name="Line 470"/>
          <p:cNvSpPr>
            <a:spLocks noChangeShapeType="1"/>
          </p:cNvSpPr>
          <p:nvPr/>
        </p:nvSpPr>
        <p:spPr bwMode="auto">
          <a:xfrm flipV="1">
            <a:off x="3851920" y="1556792"/>
            <a:ext cx="4176464" cy="4176464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9" name="Line 470"/>
          <p:cNvSpPr>
            <a:spLocks noChangeShapeType="1"/>
          </p:cNvSpPr>
          <p:nvPr/>
        </p:nvSpPr>
        <p:spPr bwMode="auto">
          <a:xfrm flipV="1">
            <a:off x="4572000" y="2348880"/>
            <a:ext cx="4176464" cy="417646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822776" y="1556792"/>
            <a:ext cx="4968552" cy="4968552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8100392" y="1988840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161750" y="1916832"/>
            <a:ext cx="3707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Graphically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a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in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1" name="Rectangle 5"/>
          <p:cNvSpPr txBox="1">
            <a:spLocks noChangeArrowheads="1"/>
          </p:cNvSpPr>
          <p:nvPr/>
        </p:nvSpPr>
        <p:spPr>
          <a:xfrm>
            <a:off x="6244084" y="642329"/>
            <a:ext cx="2347095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(x) 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 – 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2" name="Rectangle 5"/>
          <p:cNvSpPr txBox="1">
            <a:spLocks noChangeArrowheads="1"/>
          </p:cNvSpPr>
          <p:nvPr/>
        </p:nvSpPr>
        <p:spPr>
          <a:xfrm>
            <a:off x="5398584" y="638704"/>
            <a:ext cx="64636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05273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And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137260" y="1455167"/>
            <a:ext cx="346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What do you notice?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1372 Rectángulo"/>
          <p:cNvSpPr/>
          <p:nvPr/>
        </p:nvSpPr>
        <p:spPr>
          <a:xfrm>
            <a:off x="117937" y="2780928"/>
            <a:ext cx="3483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If (x, y) lies on the line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, then (y, x) lies on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1372 Rectángulo"/>
          <p:cNvSpPr/>
          <p:nvPr/>
        </p:nvSpPr>
        <p:spPr>
          <a:xfrm>
            <a:off x="125554" y="4005064"/>
            <a:ext cx="3582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Reflecting the function 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‘swaps’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, so the point (1, 4) reflected in the line </a:t>
            </a:r>
          </a:p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becomes (4, 1)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1372 Rectángulo"/>
          <p:cNvSpPr/>
          <p:nvPr/>
        </p:nvSpPr>
        <p:spPr>
          <a:xfrm>
            <a:off x="29351" y="5955981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So, 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E16471F1-24E5-4C51-BB98-ED675AF458BA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9" name="Rectangle 468">
            <a:hlinkClick r:id="rId2"/>
            <a:extLst>
              <a:ext uri="{FF2B5EF4-FFF2-40B4-BE49-F238E27FC236}">
                <a16:creationId xmlns:a16="http://schemas.microsoft.com/office/drawing/2014/main" id="{91E19A68-84ED-4030-A152-CAA4EAB0CB6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2" name="Rectangle 5">
            <a:extLst>
              <a:ext uri="{FF2B5EF4-FFF2-40B4-BE49-F238E27FC236}">
                <a16:creationId xmlns:a16="http://schemas.microsoft.com/office/drawing/2014/main" id="{CF2D58F8-6790-487B-8C98-B8148EE0C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035" y="76200"/>
            <a:ext cx="8229600" cy="59513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Inverse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68" grpId="0" animBg="1"/>
      <p:bldP spid="1369" grpId="0" animBg="1"/>
      <p:bldP spid="1370" grpId="0" animBg="1"/>
      <p:bldP spid="1371" grpId="0"/>
      <p:bldP spid="1373" grpId="0"/>
      <p:bldP spid="461" grpId="0"/>
      <p:bldP spid="462" grpId="0"/>
      <p:bldP spid="463" grpId="0"/>
      <p:bldP spid="464" grpId="0"/>
      <p:bldP spid="465" grpId="0"/>
      <p:bldP spid="466" grpId="0"/>
      <p:bldP spid="4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85850" y="692696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Now 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40 Rectángulo"/>
          <p:cNvSpPr/>
          <p:nvPr/>
        </p:nvSpPr>
        <p:spPr>
          <a:xfrm>
            <a:off x="467544" y="2511822"/>
            <a:ext cx="3853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Now swap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and the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32148" y="1096614"/>
            <a:ext cx="8711852" cy="82663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find the inverse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h(x)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solve the equation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y =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</a:t>
            </a:r>
            <a:r>
              <a:rPr lang="en-US" sz="2400" dirty="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+mj-cs"/>
                <a:sym typeface="Symbol"/>
              </a:rPr>
              <a:t>3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for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5"/>
              <p:cNvSpPr txBox="1">
                <a:spLocks noChangeArrowheads="1"/>
              </p:cNvSpPr>
              <p:nvPr/>
            </p:nvSpPr>
            <p:spPr>
              <a:xfrm>
                <a:off x="467544" y="3794800"/>
                <a:ext cx="8229600" cy="820503"/>
              </a:xfrm>
              <a:prstGeom prst="rect">
                <a:avLst/>
              </a:prstGeom>
            </p:spPr>
            <p:txBody>
              <a:bodyPr vert="horz" lIns="0" rIns="0" bIns="0" anchor="b">
                <a:no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Let </a:t>
                </a: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h(x) =</a:t>
                </a:r>
                <a:r>
                  <a:rPr lang="en-US" sz="2400" dirty="0">
                    <a:solidFill>
                      <a:srgbClr val="FF3300"/>
                    </a:solidFill>
                    <a:latin typeface="Comic Sans MS" pitchFamily="66" charset="0"/>
                    <a:ea typeface="+mj-ea"/>
                    <a:cs typeface="+mj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 − 3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 see if when </a:t>
                </a: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h(x) </a:t>
                </a: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is composed with 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g(x)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ea typeface="+mj-ea"/>
                    <a:cs typeface="Times New Roman" pitchFamily="18" charset="0"/>
                  </a:rPr>
                  <a:t>  </a:t>
                </a:r>
                <a:r>
                  <a:rPr lang="en-US" sz="2400" dirty="0">
                    <a:solidFill>
                      <a:schemeClr val="tx2"/>
                    </a:solidFill>
                    <a:latin typeface="Comic Sans MS" pitchFamily="66" charset="0"/>
                    <a:ea typeface="+mj-ea"/>
                    <a:cs typeface="+mj-cs"/>
                  </a:rPr>
                  <a:t>you do indeed get the identity function</a:t>
                </a:r>
              </a:p>
            </p:txBody>
          </p:sp>
        </mc:Choice>
        <mc:Fallback>
          <p:sp>
            <p:nvSpPr>
              <p:cNvPr id="13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94800"/>
                <a:ext cx="8229600" cy="820503"/>
              </a:xfrm>
              <a:prstGeom prst="rect">
                <a:avLst/>
              </a:prstGeom>
              <a:blipFill>
                <a:blip r:embed="rId2"/>
                <a:stretch>
                  <a:fillRect l="-2296" t="-10448" b="-231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40 Rectángulo"/>
          <p:cNvSpPr/>
          <p:nvPr/>
        </p:nvSpPr>
        <p:spPr>
          <a:xfrm>
            <a:off x="449858" y="3238212"/>
            <a:ext cx="3871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inverse function is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5"/>
              <p:cNvSpPr txBox="1">
                <a:spLocks noChangeArrowheads="1"/>
              </p:cNvSpPr>
              <p:nvPr/>
            </p:nvSpPr>
            <p:spPr>
              <a:xfrm>
                <a:off x="2394514" y="1847809"/>
                <a:ext cx="2088232" cy="589646"/>
              </a:xfrm>
              <a:prstGeom prst="rect">
                <a:avLst/>
              </a:prstGeom>
            </p:spPr>
            <p:txBody>
              <a:bodyPr vert="horz" lIns="0" rIns="0" bIns="0" anchor="b">
                <a:norm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𝑦</m:t>
                        </m:r>
                        <m:r>
                          <a:rPr lang="en-US" sz="24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 – 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ea typeface="+mj-ea"/>
                    <a:cs typeface="Times New Roman" pitchFamily="18" charset="0"/>
                    <a:sym typeface="Symbol"/>
                  </a:rPr>
                  <a:t> = x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15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514" y="1847809"/>
                <a:ext cx="2088232" cy="589646"/>
              </a:xfrm>
              <a:prstGeom prst="rect">
                <a:avLst/>
              </a:prstGeom>
              <a:blipFill>
                <a:blip r:embed="rId3"/>
                <a:stretch>
                  <a:fillRect l="-292" b="-17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5"/>
              <p:cNvSpPr txBox="1">
                <a:spLocks noChangeArrowheads="1"/>
              </p:cNvSpPr>
              <p:nvPr/>
            </p:nvSpPr>
            <p:spPr>
              <a:xfrm>
                <a:off x="4211960" y="3111301"/>
                <a:ext cx="1619871" cy="474155"/>
              </a:xfrm>
              <a:prstGeom prst="rect">
                <a:avLst/>
              </a:prstGeom>
            </p:spPr>
            <p:txBody>
              <a:bodyPr vert="horz" lIns="0" rIns="0" bIns="0" anchor="b">
                <a:normAutofit fontScale="92500" lnSpcReduction="20000"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ea typeface="+mj-ea"/>
                    <a:cs typeface="Times New Roman" pitchFamily="18" charset="0"/>
                    <a:sym typeface="Symbol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 − 3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ea typeface="+mj-ea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16" name="Rectang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111301"/>
                <a:ext cx="1619871" cy="474155"/>
              </a:xfrm>
              <a:prstGeom prst="rect">
                <a:avLst/>
              </a:prstGeom>
              <a:blipFill>
                <a:blip r:embed="rId4"/>
                <a:stretch>
                  <a:fillRect l="-10526" t="-3846" b="-20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40 Rectángulo"/>
              <p:cNvSpPr/>
              <p:nvPr/>
            </p:nvSpPr>
            <p:spPr>
              <a:xfrm>
                <a:off x="971600" y="4770202"/>
                <a:ext cx="3096344" cy="645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0"/>
                  </a:spcBef>
                  <a:defRPr/>
                </a:pP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CC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 − 3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FF33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  <a:sym typeface="Symbol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rgbClr val="0000CC"/>
                    </a:solidFill>
                    <a:sym typeface="Symbol"/>
                  </a:rPr>
                  <a:t> + </a:t>
                </a:r>
                <a:r>
                  <a:rPr lang="en-US" sz="2400" dirty="0">
                    <a:solidFill>
                      <a:srgbClr val="0000CC"/>
                    </a:solidFill>
                    <a:latin typeface="Comic Sans MS" panose="030F0702030302020204" pitchFamily="66" charset="0"/>
                    <a:cs typeface="Times New Roman" pitchFamily="18" charset="0"/>
                    <a:sym typeface="Symbol"/>
                  </a:rPr>
                  <a:t>3</a:t>
                </a:r>
                <a:endParaRPr lang="en-US" sz="2400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17" name="4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770202"/>
                <a:ext cx="3096344" cy="645048"/>
              </a:xfrm>
              <a:prstGeom prst="rect">
                <a:avLst/>
              </a:prstGeom>
              <a:blipFill>
                <a:blip r:embed="rId5"/>
                <a:stretch>
                  <a:fillRect l="-295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40 Rectángulo"/>
          <p:cNvSpPr/>
          <p:nvPr/>
        </p:nvSpPr>
        <p:spPr>
          <a:xfrm>
            <a:off x="971600" y="5340599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40 Rectángulo"/>
              <p:cNvSpPr/>
              <p:nvPr/>
            </p:nvSpPr>
            <p:spPr>
              <a:xfrm>
                <a:off x="5508104" y="4684478"/>
                <a:ext cx="2771999" cy="703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 (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latin typeface="Comic Sans MS" panose="030F0702030302020204" pitchFamily="66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i="1" dirty="0">
                            <a:solidFill>
                              <a:srgbClr val="0000CC"/>
                            </a:solidFill>
                            <a:latin typeface="Times New Roman" pitchFamily="18" charset="0"/>
                            <a:cs typeface="Times New Roman" pitchFamily="18" charset="0"/>
                            <a:sym typeface="Symbol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sym typeface="Symbol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  <a:latin typeface="Comic Sans MS" panose="030F0702030302020204" pitchFamily="66" charset="0"/>
                            <a:cs typeface="Times New Roman" pitchFamily="18" charset="0"/>
                            <a:sym typeface="Symbol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CC"/>
                            </a:solidFill>
                          </a:rPr>
                          <m:t> 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 smtClean="0">
                            <a:solidFill>
                              <a:srgbClr val="FF0000"/>
                            </a:solidFill>
                            <a:latin typeface="Comic Sans MS" panose="030F0702030302020204" pitchFamily="66" charset="0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CC"/>
                    </a:solidFill>
                    <a:sym typeface="Symbol"/>
                  </a:rPr>
                  <a:t> </a:t>
                </a: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4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684478"/>
                <a:ext cx="2771999" cy="703398"/>
              </a:xfrm>
              <a:prstGeom prst="rect">
                <a:avLst/>
              </a:prstGeom>
              <a:blipFill>
                <a:blip r:embed="rId6"/>
                <a:stretch>
                  <a:fillRect l="-3524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40 Rectángulo"/>
          <p:cNvSpPr/>
          <p:nvPr/>
        </p:nvSpPr>
        <p:spPr>
          <a:xfrm>
            <a:off x="5508104" y="5254875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11960" y="4747089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and</a:t>
            </a:r>
            <a:endParaRPr lang="en-GB" sz="2400" dirty="0"/>
          </a:p>
        </p:txBody>
      </p:sp>
      <p:sp>
        <p:nvSpPr>
          <p:cNvPr id="22" name="40 Rectángulo"/>
          <p:cNvSpPr/>
          <p:nvPr/>
        </p:nvSpPr>
        <p:spPr>
          <a:xfrm>
            <a:off x="486420" y="6019060"/>
            <a:ext cx="7469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Hence, g and h are inverses of each other</a:t>
            </a:r>
            <a:endParaRPr lang="en-GB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B4D3ED65-B18A-4170-B10D-FB43E7BC5CE9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7"/>
            <a:extLst>
              <a:ext uri="{FF2B5EF4-FFF2-40B4-BE49-F238E27FC236}">
                <a16:creationId xmlns:a16="http://schemas.microsoft.com/office/drawing/2014/main" id="{D3D66122-0D99-4967-8452-3A03233906C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43676313-E9A7-47A9-BF81-2E785BCC8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035" y="76200"/>
            <a:ext cx="8229600" cy="59513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16812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653918" y="1544563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664397" y="1569295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5969446" y="410294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378646" y="1093043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4383543" y="3471001"/>
            <a:ext cx="1607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 = </a:t>
            </a:r>
            <a:r>
              <a:rPr lang="en-US" sz="20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2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2000" dirty="0">
                <a:solidFill>
                  <a:srgbClr val="0000CC"/>
                </a:solidFill>
                <a:latin typeface="Comic Sans MS" panose="030F0702030302020204" pitchFamily="66" charset="0"/>
                <a:cs typeface="Times New Roman" pitchFamily="18" charset="0"/>
                <a:sym typeface="Symbol"/>
              </a:rPr>
              <a:t>3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7529049" y="3055871"/>
            <a:ext cx="1001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0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</a:t>
            </a:r>
          </a:p>
        </p:txBody>
      </p:sp>
      <p:sp>
        <p:nvSpPr>
          <p:cNvPr id="1368" name="Line 470"/>
          <p:cNvSpPr>
            <a:spLocks noChangeShapeType="1"/>
          </p:cNvSpPr>
          <p:nvPr/>
        </p:nvSpPr>
        <p:spPr bwMode="auto">
          <a:xfrm flipV="1">
            <a:off x="4589600" y="1519172"/>
            <a:ext cx="2468228" cy="4961241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9" name="Line 470"/>
          <p:cNvSpPr>
            <a:spLocks noChangeShapeType="1"/>
          </p:cNvSpPr>
          <p:nvPr/>
        </p:nvSpPr>
        <p:spPr bwMode="auto">
          <a:xfrm flipV="1">
            <a:off x="3642195" y="3214688"/>
            <a:ext cx="4958880" cy="24369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664396" y="1563572"/>
            <a:ext cx="4991107" cy="4973999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7956376" y="1988840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254125" y="3027528"/>
            <a:ext cx="3208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This is the inverse </a:t>
            </a: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of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g(x)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22010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251520" y="1842903"/>
            <a:ext cx="32558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24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0476" y="4507756"/>
                <a:ext cx="176003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g</a:t>
                </a:r>
                <a:r>
                  <a:rPr lang="en-US" sz="2400" baseline="30000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-1</a:t>
                </a:r>
                <a:r>
                  <a: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(x) =</a:t>
                </a:r>
                <a:r>
                  <a:rPr lang="en-US" sz="2400" dirty="0">
                    <a:solidFill>
                      <a:srgbClr val="FF33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 − 3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33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76" y="4507756"/>
                <a:ext cx="1760034" cy="614655"/>
              </a:xfrm>
              <a:prstGeom prst="rect">
                <a:avLst/>
              </a:prstGeom>
              <a:blipFill rotWithShape="0">
                <a:blip r:embed="rId2"/>
                <a:stretch>
                  <a:fillRect l="-5190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5" name="Rectangle 464">
            <a:hlinkClick r:id="rId3"/>
            <a:extLst>
              <a:ext uri="{FF2B5EF4-FFF2-40B4-BE49-F238E27FC236}">
                <a16:creationId xmlns:a16="http://schemas.microsoft.com/office/drawing/2014/main" id="{8B052748-D571-46DF-B7DF-ABF21095F48D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>
            <a:hlinkClick r:id="rId3"/>
            <a:extLst>
              <a:ext uri="{FF2B5EF4-FFF2-40B4-BE49-F238E27FC236}">
                <a16:creationId xmlns:a16="http://schemas.microsoft.com/office/drawing/2014/main" id="{421DAB74-35CC-4F17-BC29-BDB26FDE5B1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5">
            <a:extLst>
              <a:ext uri="{FF2B5EF4-FFF2-40B4-BE49-F238E27FC236}">
                <a16:creationId xmlns:a16="http://schemas.microsoft.com/office/drawing/2014/main" id="{ED3BA3BE-8DCA-470C-BE28-41DD5208F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035" y="76200"/>
            <a:ext cx="8229600" cy="59513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9390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68" grpId="0" animBg="1"/>
      <p:bldP spid="1369" grpId="0" animBg="1"/>
      <p:bldP spid="1370" grpId="0" animBg="1"/>
      <p:bldP spid="1371" grpId="0"/>
      <p:bldP spid="1373" grpId="0"/>
      <p:bldP spid="463" grpId="0"/>
      <p:bldP spid="46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0 Rectángulo"/>
          <p:cNvSpPr/>
          <p:nvPr/>
        </p:nvSpPr>
        <p:spPr>
          <a:xfrm>
            <a:off x="453827" y="3939595"/>
            <a:ext cx="83853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Since the inverse of a function is mapping from the range to the domain of the function, the range of a function will be the domain of its inverse, and the domain of the function the range of its inverse.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531713" y="5727300"/>
            <a:ext cx="8229600" cy="690365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Not all the functions have an inverse, only the functions that are one-to-one have inverse function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76101" y="2777393"/>
            <a:ext cx="8229600" cy="93669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graph of a function and its inverse are reflections of each other in the line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53827" y="661719"/>
            <a:ext cx="8229600" cy="204777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Two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h(x)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are inverse of each other if their composition results in the identity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=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x,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g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sym typeface="Symbol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The functions g and h are also said to be invertible functions. 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25B15D88-95B0-4364-997D-07F4BFA00225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26BEF426-272C-48EC-9144-EFCBD0F187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71172E59-1718-439B-B5E7-C1B438088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4035" y="76200"/>
            <a:ext cx="8229600" cy="59513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omic Sans MS" pitchFamily="66" charset="0"/>
              </a:rPr>
              <a:t>Inverse function</a:t>
            </a:r>
          </a:p>
        </p:txBody>
      </p:sp>
    </p:spTree>
    <p:extLst>
      <p:ext uri="{BB962C8B-B14F-4D97-AF65-F5344CB8AC3E}">
        <p14:creationId xmlns:p14="http://schemas.microsoft.com/office/powerpoint/2010/main" val="216926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7504" y="779537"/>
            <a:ext cx="49685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3399"/>
                </a:solidFill>
                <a:latin typeface="Arial Black" pitchFamily="34" charset="0"/>
              </a:rPr>
              <a:t>Steps for Finding the Inverse of a Function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57400" y="4790728"/>
            <a:ext cx="2667000" cy="1676400"/>
            <a:chOff x="1296" y="3264"/>
            <a:chExt cx="1680" cy="1056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Replace </a:t>
              </a:r>
              <a:r>
                <a:rPr lang="en-US" b="1" i="1" dirty="0">
                  <a:latin typeface="Arial" charset="0"/>
                </a:rPr>
                <a:t>f</a:t>
              </a:r>
              <a:r>
                <a:rPr lang="en-US" b="1" dirty="0">
                  <a:latin typeface="Arial" charset="0"/>
                </a:rPr>
                <a:t>(</a:t>
              </a:r>
              <a:r>
                <a:rPr lang="en-US" b="1" i="1" dirty="0">
                  <a:latin typeface="Arial" charset="0"/>
                </a:rPr>
                <a:t>x</a:t>
              </a:r>
              <a:r>
                <a:rPr lang="en-US" b="1" dirty="0">
                  <a:latin typeface="Arial" charset="0"/>
                </a:rPr>
                <a:t>) with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3541366"/>
            <a:ext cx="2667000" cy="1676400"/>
            <a:chOff x="1968" y="2477"/>
            <a:chExt cx="1680" cy="1056"/>
          </a:xfrm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Change any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b="1" i="1" dirty="0">
                  <a:latin typeface="Arial" charset="0"/>
                </a:rPr>
                <a:t>  to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="1" dirty="0">
                  <a:latin typeface="Arial" charset="0"/>
                </a:rPr>
                <a:t>  and any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="1" dirty="0">
                  <a:latin typeface="Arial" charset="0"/>
                </a:rPr>
                <a:t> to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91000" y="2276128"/>
            <a:ext cx="2667000" cy="1676400"/>
            <a:chOff x="2640" y="1680"/>
            <a:chExt cx="1680" cy="1056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Make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b="1" i="1" dirty="0">
                  <a:latin typeface="Arial" charset="0"/>
                </a:rPr>
                <a:t> the subject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980728"/>
            <a:ext cx="2667000" cy="1676400"/>
            <a:chOff x="3408" y="864"/>
            <a:chExt cx="1680" cy="1056"/>
          </a:xfrm>
        </p:grpSpPr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>
                  <a:latin typeface="Arial" charset="0"/>
                </a:rPr>
                <a:t>Replace y</a:t>
              </a:r>
              <a:r>
                <a:rPr lang="en-US" b="1" dirty="0">
                  <a:latin typeface="Arial" charset="0"/>
                </a:rPr>
                <a:t> with </a:t>
              </a:r>
              <a:r>
                <a:rPr lang="en-US" b="1" i="1" dirty="0">
                  <a:latin typeface="Arial" charset="0"/>
                </a:rPr>
                <a:t>f </a:t>
              </a:r>
              <a:r>
                <a:rPr lang="en-US" b="1" baseline="30000" dirty="0">
                  <a:latin typeface="Arial" charset="0"/>
                </a:rPr>
                <a:t>-1</a:t>
              </a:r>
              <a:r>
                <a:rPr lang="en-US" b="1" dirty="0">
                  <a:latin typeface="Arial" charset="0"/>
                </a:rPr>
                <a:t>(</a:t>
              </a:r>
              <a:r>
                <a:rPr lang="en-US" b="1" i="1" dirty="0">
                  <a:latin typeface="Arial" charset="0"/>
                </a:rPr>
                <a:t>x</a:t>
              </a:r>
              <a:r>
                <a:rPr lang="en-US" b="1" dirty="0">
                  <a:latin typeface="Arial" charset="0"/>
                </a:rPr>
                <a:t>)</a:t>
              </a:r>
            </a:p>
          </p:txBody>
        </p:sp>
      </p:grp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1394373E-F99B-4EA0-B3A9-470C643D9BD9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319F7520-8C6C-40B1-AA94-C9B3A6C3FB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1CA6752-1F37-40FB-AF10-982CA39F72C7}"/>
              </a:ext>
            </a:extLst>
          </p:cNvPr>
          <p:cNvSpPr txBox="1">
            <a:spLocks noChangeArrowheads="1"/>
          </p:cNvSpPr>
          <p:nvPr/>
        </p:nvSpPr>
        <p:spPr>
          <a:xfrm>
            <a:off x="394035" y="76200"/>
            <a:ext cx="8229600" cy="59513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>
                <a:latin typeface="Comic Sans MS" pitchFamily="66" charset="0"/>
              </a:rPr>
              <a:t>Finding the Inverse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2477</TotalTime>
  <Words>1909</Words>
  <Application>Microsoft Office PowerPoint</Application>
  <PresentationFormat>On-screen Show (4:3)</PresentationFormat>
  <Paragraphs>350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Cambria Math</vt:lpstr>
      <vt:lpstr>Century Gothic</vt:lpstr>
      <vt:lpstr>Comic Sans MS</vt:lpstr>
      <vt:lpstr>Times New Roman</vt:lpstr>
      <vt:lpstr>Wingdings 2</vt:lpstr>
      <vt:lpstr>Theme1</vt:lpstr>
      <vt:lpstr>Inverse of a function</vt:lpstr>
      <vt:lpstr>Identity function</vt:lpstr>
      <vt:lpstr>Inverse function</vt:lpstr>
      <vt:lpstr>Inverse function</vt:lpstr>
      <vt:lpstr>Inverse function</vt:lpstr>
      <vt:lpstr>Inverse function</vt:lpstr>
      <vt:lpstr>Inverse function</vt:lpstr>
      <vt:lpstr>Inverse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90</cp:revision>
  <dcterms:created xsi:type="dcterms:W3CDTF">2013-02-13T04:02:56Z</dcterms:created>
  <dcterms:modified xsi:type="dcterms:W3CDTF">2020-07-13T12:16:16Z</dcterms:modified>
</cp:coreProperties>
</file>