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5" r:id="rId5"/>
    <p:sldId id="266" r:id="rId6"/>
    <p:sldId id="267" r:id="rId7"/>
    <p:sldId id="298" r:id="rId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5C50361-6B22-432C-8D17-D6BFD3A8E351}"/>
              </a:ext>
            </a:extLst>
          </p:cNvPr>
          <p:cNvSpPr/>
          <p:nvPr userDrawn="1"/>
        </p:nvSpPr>
        <p:spPr>
          <a:xfrm>
            <a:off x="63814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1603511-936F-4AEB-9D40-40B4E30FCB0E}"/>
              </a:ext>
            </a:extLst>
          </p:cNvPr>
          <p:cNvSpPr/>
          <p:nvPr userDrawn="1"/>
        </p:nvSpPr>
        <p:spPr>
          <a:xfrm>
            <a:off x="63814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C0A6D6-DF3A-433D-8483-2411BEC6B962}"/>
              </a:ext>
            </a:extLst>
          </p:cNvPr>
          <p:cNvSpPr/>
          <p:nvPr userDrawn="1"/>
        </p:nvSpPr>
        <p:spPr>
          <a:xfrm>
            <a:off x="63814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3814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altLang="en-US" dirty="0">
                <a:latin typeface="+mn-lt"/>
              </a:rPr>
              <a:t>Composite Functions</a:t>
            </a:r>
            <a:endParaRPr lang="en-US" dirty="0">
              <a:latin typeface="+mn-lt"/>
            </a:endParaRP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find the algebraic expression for composite functions.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510E4B0-4943-4A49-B1BD-8A82FACE695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ED7F10B-E169-4D72-9CE9-1F87F8A48DD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>
          <a:xfrm>
            <a:off x="854612" y="942014"/>
            <a:ext cx="7772400" cy="649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What Are They?</a:t>
            </a:r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593725" y="1558925"/>
            <a:ext cx="77120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dirty="0"/>
              <a:t>Composite functions are functions that are formed from two functions </a:t>
            </a:r>
            <a:r>
              <a:rPr lang="en-US" altLang="en-US" sz="2400" i="1" dirty="0">
                <a:latin typeface="Times New Roman" panose="02020603050405020304" pitchFamily="18" charset="0"/>
              </a:rPr>
              <a:t>f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Times New Roman" panose="02020603050405020304" pitchFamily="18" charset="0"/>
              </a:rPr>
              <a:t>) </a:t>
            </a:r>
            <a:r>
              <a:rPr lang="en-US" altLang="en-US" sz="2400" dirty="0"/>
              <a:t>and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</a:rPr>
              <a:t>g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Times New Roman" panose="02020603050405020304" pitchFamily="18" charset="0"/>
              </a:rPr>
              <a:t>) </a:t>
            </a:r>
            <a:r>
              <a:rPr lang="en-US" altLang="en-US" sz="2400" dirty="0"/>
              <a:t>in which the output or result of one of the functions is used as the input to the other function.  </a:t>
            </a:r>
            <a:r>
              <a:rPr lang="en-US" altLang="en-US" sz="2400" dirty="0" err="1"/>
              <a:t>Notationally</a:t>
            </a:r>
            <a:r>
              <a:rPr lang="en-US" altLang="en-US" sz="2400" dirty="0"/>
              <a:t> we express composite functions as   </a:t>
            </a:r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609600" y="5105400"/>
            <a:ext cx="777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dirty="0"/>
              <a:t>In</a:t>
            </a:r>
            <a:r>
              <a:rPr lang="en-US" altLang="en-US" sz="2400" dirty="0">
                <a:latin typeface="Bradley Hand ITC" panose="03070402050302030203" pitchFamily="66" charset="0"/>
              </a:rPr>
              <a:t> </a:t>
            </a:r>
            <a:r>
              <a:rPr lang="en-US" altLang="en-US" sz="2400" dirty="0"/>
              <a:t>this case the result or output from </a:t>
            </a:r>
            <a:r>
              <a:rPr lang="en-US" altLang="en-US" sz="2400" i="1" dirty="0">
                <a:latin typeface="Times New Roman" panose="02020603050405020304" pitchFamily="18" charset="0"/>
              </a:rPr>
              <a:t>g</a:t>
            </a:r>
            <a:r>
              <a:rPr lang="en-US" altLang="en-US" sz="2400" dirty="0"/>
              <a:t> becomes the input to </a:t>
            </a:r>
            <a:r>
              <a:rPr lang="en-US" altLang="en-US" sz="2400" i="1" dirty="0">
                <a:latin typeface="Times New Roman" panose="02020603050405020304" pitchFamily="18" charset="0"/>
              </a:rPr>
              <a:t>f.</a:t>
            </a:r>
            <a:r>
              <a:rPr lang="en-US" altLang="en-US" sz="24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267200"/>
            <a:ext cx="335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Which is read as ‘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 of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altLang="en-US" dirty="0">
                <a:solidFill>
                  <a:srgbClr val="FF0000"/>
                </a:solidFill>
              </a:rPr>
              <a:t> of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’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29200" y="4114800"/>
            <a:ext cx="335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Which is read as ‘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 composed with 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altLang="en-US" dirty="0">
                <a:solidFill>
                  <a:srgbClr val="FF0000"/>
                </a:solidFill>
              </a:rPr>
              <a:t> of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’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9200" y="3505200"/>
            <a:ext cx="1462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581400"/>
            <a:ext cx="1305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2400" y="3581400"/>
            <a:ext cx="479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/>
              <a:t>or</a:t>
            </a: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56B0C6-51B0-4CE3-AFD8-43DF547196BF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78F7F4ED-FA81-42EF-9A3E-965A810D42B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E3B8ED6E-0726-4A8A-AFAA-54990A8AA06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6" grpId="0"/>
      <p:bldP spid="7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69436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Example 1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60329" y="1906912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Given 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85703" y="2663258"/>
            <a:ext cx="36615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Find the composite function</a:t>
            </a: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841975" y="3848243"/>
            <a:ext cx="2730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Replace </a:t>
            </a:r>
            <a:r>
              <a:rPr lang="en-US" altLang="en-US" sz="1800" i="1" dirty="0">
                <a:latin typeface="Times New Roman" panose="02020603050405020304" pitchFamily="18" charset="0"/>
              </a:rPr>
              <a:t>g</a:t>
            </a:r>
            <a:r>
              <a:rPr lang="en-US" altLang="en-US" sz="1800" dirty="0">
                <a:latin typeface="Times New Roman" panose="02020603050405020304" pitchFamily="18" charset="0"/>
              </a:rPr>
              <a:t>(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latin typeface="Times New Roman" panose="02020603050405020304" pitchFamily="18" charset="0"/>
              </a:rPr>
              <a:t>) </a:t>
            </a:r>
            <a:r>
              <a:rPr lang="en-US" altLang="en-US" sz="1800" dirty="0"/>
              <a:t>with 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i="1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1800" dirty="0">
                <a:latin typeface="Times New Roman" panose="02020603050405020304" pitchFamily="18" charset="0"/>
              </a:rPr>
              <a:t>+3</a:t>
            </a:r>
            <a:endParaRPr lang="en-US" altLang="en-US" sz="1800" dirty="0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838200" y="4326485"/>
            <a:ext cx="340835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Replace the variable 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dirty="0"/>
              <a:t> in the function  </a:t>
            </a:r>
            <a:r>
              <a:rPr lang="en-US" altLang="en-US" sz="1800" i="1" dirty="0">
                <a:latin typeface="Times New Roman" panose="02020603050405020304" pitchFamily="18" charset="0"/>
              </a:rPr>
              <a:t>f</a:t>
            </a:r>
            <a:r>
              <a:rPr lang="en-US" altLang="en-US" sz="1800" dirty="0"/>
              <a:t> with 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i="1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1800" dirty="0">
                <a:latin typeface="Times New Roman" panose="02020603050405020304" pitchFamily="18" charset="0"/>
              </a:rPr>
              <a:t>+3</a:t>
            </a:r>
            <a:endParaRPr lang="en-US" altLang="en-US" sz="1800" dirty="0"/>
          </a:p>
        </p:txBody>
      </p:sp>
      <p:sp>
        <p:nvSpPr>
          <p:cNvPr id="2060" name="Text Box 19"/>
          <p:cNvSpPr txBox="1">
            <a:spLocks noChangeArrowheads="1"/>
          </p:cNvSpPr>
          <p:nvPr/>
        </p:nvSpPr>
        <p:spPr bwMode="auto">
          <a:xfrm>
            <a:off x="3026858" y="5145897"/>
            <a:ext cx="1023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Expand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845924" y="1903213"/>
            <a:ext cx="1882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47283" y="1894620"/>
            <a:ext cx="2074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47283" y="2552370"/>
            <a:ext cx="1418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46554" y="3106180"/>
            <a:ext cx="1418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68592" y="3102462"/>
            <a:ext cx="1192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631560" y="310189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942459" y="3716481"/>
            <a:ext cx="1451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581163" y="3728742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407649" y="5000108"/>
            <a:ext cx="15937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+ 6 -1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992966" y="5005302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959110" y="3374459"/>
            <a:ext cx="17299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i="1" dirty="0">
                <a:latin typeface="Times New Roman" panose="02020603050405020304" pitchFamily="18" charset="0"/>
              </a:rPr>
              <a:t>g</a:t>
            </a:r>
            <a:r>
              <a:rPr lang="en-US" altLang="en-US" sz="1800" dirty="0">
                <a:latin typeface="Times New Roman" panose="02020603050405020304" pitchFamily="18" charset="0"/>
              </a:rPr>
              <a:t>(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latin typeface="Times New Roman" panose="02020603050405020304" pitchFamily="18" charset="0"/>
              </a:rPr>
              <a:t>) goes in here</a:t>
            </a:r>
            <a:endParaRPr lang="en-US" altLang="en-US" sz="1800" dirty="0"/>
          </a:p>
        </p:txBody>
      </p:sp>
      <p:sp>
        <p:nvSpPr>
          <p:cNvPr id="57" name="Rectangle 56"/>
          <p:cNvSpPr/>
          <p:nvPr/>
        </p:nvSpPr>
        <p:spPr>
          <a:xfrm>
            <a:off x="6324676" y="5704126"/>
            <a:ext cx="1204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2863001" y="5834517"/>
            <a:ext cx="13516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Simplifying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610223" y="5725180"/>
            <a:ext cx="1406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995229" y="572089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739287" y="3567287"/>
            <a:ext cx="3957638" cy="157737"/>
          </a:xfrm>
          <a:custGeom>
            <a:avLst/>
            <a:gdLst>
              <a:gd name="connsiteX0" fmla="*/ 0 w 3957638"/>
              <a:gd name="connsiteY0" fmla="*/ 0 h 157737"/>
              <a:gd name="connsiteX1" fmla="*/ 3086100 w 3957638"/>
              <a:gd name="connsiteY1" fmla="*/ 157163 h 157737"/>
              <a:gd name="connsiteX2" fmla="*/ 3957638 w 3957638"/>
              <a:gd name="connsiteY2" fmla="*/ 42863 h 157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7638" h="157737">
                <a:moveTo>
                  <a:pt x="0" y="0"/>
                </a:moveTo>
                <a:cubicBezTo>
                  <a:pt x="1213247" y="75009"/>
                  <a:pt x="2426494" y="150019"/>
                  <a:pt x="3086100" y="157163"/>
                </a:cubicBezTo>
                <a:cubicBezTo>
                  <a:pt x="3745706" y="164307"/>
                  <a:pt x="3851672" y="103585"/>
                  <a:pt x="3957638" y="42863"/>
                </a:cubicBezTo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2889" y="1896164"/>
            <a:ext cx="1024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GB" sz="2800" dirty="0"/>
          </a:p>
        </p:txBody>
      </p:sp>
      <p:sp>
        <p:nvSpPr>
          <p:cNvPr id="34" name="Rectangle 33"/>
          <p:cNvSpPr/>
          <p:nvPr/>
        </p:nvSpPr>
        <p:spPr>
          <a:xfrm>
            <a:off x="5282454" y="4357986"/>
            <a:ext cx="494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883228" y="4349378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23314" y="4357986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36456" y="4357986"/>
            <a:ext cx="865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583400" y="4357986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28407" y="3707873"/>
            <a:ext cx="1265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+ 3)</a:t>
            </a:r>
            <a:endParaRPr lang="en-GB" sz="2800" dirty="0"/>
          </a:p>
        </p:txBody>
      </p:sp>
      <p:sp>
        <p:nvSpPr>
          <p:cNvPr id="40" name="Rectangle 39"/>
          <p:cNvSpPr/>
          <p:nvPr/>
        </p:nvSpPr>
        <p:spPr>
          <a:xfrm>
            <a:off x="6263023" y="3705878"/>
            <a:ext cx="1024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GB" sz="28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4B1D405-5307-494C-87D8-44AEEE6DA413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5D8E617C-4648-406C-95B3-B46666AF37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2"/>
            <a:extLst>
              <a:ext uri="{FF2B5EF4-FFF2-40B4-BE49-F238E27FC236}">
                <a16:creationId xmlns:a16="http://schemas.microsoft.com/office/drawing/2014/main" id="{3282567D-4EC5-4A2C-9263-CA892F8F88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78 -0.0037 L 0.10695 0.2671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5E-6 7.40741E-7 L -0.05712 0.00069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78 -0.0037 L -0.13628 0.09514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62" y="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-1.85185E-6 L 0.09583 0.0011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77 -0.0037 L 0.03993 0.0935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6" grpId="0"/>
      <p:bldP spid="2058" grpId="0"/>
      <p:bldP spid="2060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4" grpId="0" animBg="1"/>
      <p:bldP spid="5" grpId="0"/>
      <p:bldP spid="5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8" grpId="0"/>
      <p:bldP spid="38" grpId="1"/>
      <p:bldP spid="39" grpId="0"/>
      <p:bldP spid="39" grpId="1"/>
      <p:bldP spid="40" grpId="0"/>
      <p:bldP spid="4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17630" y="898589"/>
            <a:ext cx="8229600" cy="7414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Example 2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17630" y="1528495"/>
            <a:ext cx="84115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You may need to evaluate a composite function for a particular value of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00050" y="2635668"/>
            <a:ext cx="36615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Find the composite function</a:t>
            </a:r>
          </a:p>
        </p:txBody>
      </p:sp>
      <p:sp>
        <p:nvSpPr>
          <p:cNvPr id="2057" name="Line 15"/>
          <p:cNvSpPr>
            <a:spLocks noChangeShapeType="1"/>
          </p:cNvSpPr>
          <p:nvPr/>
        </p:nvSpPr>
        <p:spPr bwMode="auto">
          <a:xfrm flipH="1" flipV="1">
            <a:off x="4390836" y="4826000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5358183" y="4625037"/>
            <a:ext cx="25304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– 3 for x</a:t>
            </a:r>
          </a:p>
        </p:txBody>
      </p:sp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5386387" y="7284244"/>
          <a:ext cx="21209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825500" imgH="203200" progId="Equation.3">
                  <p:embed/>
                </p:oleObj>
              </mc:Choice>
              <mc:Fallback>
                <p:oleObj name="Equation" r:id="rId3" imgW="825500" imgH="203200" progId="Equation.3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7" y="7284244"/>
                        <a:ext cx="21209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2866865" y="2020625"/>
            <a:ext cx="2031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5 – 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268224" y="2012032"/>
            <a:ext cx="2052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61630" y="2524780"/>
            <a:ext cx="1709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ᴑ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)(–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14576" y="3515380"/>
            <a:ext cx="1418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99582" y="351109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14265" y="3511095"/>
            <a:ext cx="190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2(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336614" y="4005590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5268224" y="3584777"/>
            <a:ext cx="31899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i="1" dirty="0">
                <a:latin typeface="Times New Roman" panose="02020603050405020304" pitchFamily="18" charset="0"/>
              </a:rPr>
              <a:t>Wok out the composite function</a:t>
            </a:r>
            <a:endParaRPr lang="en-US" altLang="en-US" sz="1800" dirty="0"/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 flipH="1" flipV="1">
            <a:off x="4256436" y="3804341"/>
            <a:ext cx="899578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001569" y="40487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2862" y="4568138"/>
            <a:ext cx="1560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23067" y="4548093"/>
            <a:ext cx="1891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2(– 3)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88022" y="4591283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23067" y="5114503"/>
            <a:ext cx="1502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2(9)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22231" y="5683585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18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40727" y="6252667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88022" y="5198304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87152" y="5729447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082437" y="62585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614576" y="3072080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b="1" dirty="0"/>
              <a:t>METHOD 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6C8E838-8862-4934-AB06-73D61B7C9E6B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0F6D97AD-5DAD-4018-8999-2D907A31CD0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5"/>
            <a:extLst>
              <a:ext uri="{FF2B5EF4-FFF2-40B4-BE49-F238E27FC236}">
                <a16:creationId xmlns:a16="http://schemas.microsoft.com/office/drawing/2014/main" id="{3F0ED81C-CF73-4308-B75C-33C83A9EAA0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49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7" grpId="0" animBg="1"/>
      <p:bldP spid="2058" grpId="0"/>
      <p:bldP spid="42" grpId="0"/>
      <p:bldP spid="43" grpId="0"/>
      <p:bldP spid="45" grpId="0"/>
      <p:bldP spid="46" grpId="0"/>
      <p:bldP spid="48" grpId="0"/>
      <p:bldP spid="51" grpId="0"/>
      <p:bldP spid="53" grpId="0"/>
      <p:bldP spid="55" grpId="0"/>
      <p:bldP spid="56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42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Example 2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41845" y="1421952"/>
            <a:ext cx="84115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You may need to evaluate a composite function for a particular value of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00050" y="2635668"/>
            <a:ext cx="36615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Find the composite function</a:t>
            </a:r>
          </a:p>
        </p:txBody>
      </p:sp>
      <p:sp>
        <p:nvSpPr>
          <p:cNvPr id="2057" name="Line 15"/>
          <p:cNvSpPr>
            <a:spLocks noChangeShapeType="1"/>
          </p:cNvSpPr>
          <p:nvPr/>
        </p:nvSpPr>
        <p:spPr bwMode="auto">
          <a:xfrm flipH="1" flipV="1">
            <a:off x="4123530" y="5266236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5090877" y="5065273"/>
            <a:ext cx="3291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the value into f(x)</a:t>
            </a:r>
          </a:p>
        </p:txBody>
      </p:sp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5386387" y="7284244"/>
          <a:ext cx="21209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825500" imgH="203200" progId="Equation.3">
                  <p:embed/>
                </p:oleObj>
              </mc:Choice>
              <mc:Fallback>
                <p:oleObj name="Equation" r:id="rId3" imgW="825500" imgH="203200" progId="Equation.3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7" y="7284244"/>
                        <a:ext cx="21209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1346728" y="2067580"/>
            <a:ext cx="2031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5 – 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48087" y="2058987"/>
            <a:ext cx="2052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61630" y="2524780"/>
            <a:ext cx="1709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)(–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14576" y="3515380"/>
            <a:ext cx="1324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)(- 3)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99582" y="351109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14265" y="3511095"/>
            <a:ext cx="1444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(-3)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336614" y="400559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– 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5268224" y="3584777"/>
            <a:ext cx="26148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– 3 into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 flipH="1" flipV="1">
            <a:off x="4256436" y="3804341"/>
            <a:ext cx="899578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001569" y="40487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11339" y="5027962"/>
            <a:ext cx="1034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86226" y="5009361"/>
            <a:ext cx="1322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2(5)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51181" y="5052551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86226" y="5575771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10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55227" y="6226568"/>
            <a:ext cx="4427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methods give the same result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51181" y="5659572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082437" y="62585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614576" y="3072080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b="1" dirty="0"/>
              <a:t>METHOD 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57872" y="450006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99582" y="45059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03071" y="6258580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AF49415-AAFF-42A9-A79C-860CD5504906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8" name="Rectangle 37">
            <a:hlinkClick r:id="rId5"/>
            <a:extLst>
              <a:ext uri="{FF2B5EF4-FFF2-40B4-BE49-F238E27FC236}">
                <a16:creationId xmlns:a16="http://schemas.microsoft.com/office/drawing/2014/main" id="{736C03F6-12A9-485B-8F9D-4472F674004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5"/>
            <a:extLst>
              <a:ext uri="{FF2B5EF4-FFF2-40B4-BE49-F238E27FC236}">
                <a16:creationId xmlns:a16="http://schemas.microsoft.com/office/drawing/2014/main" id="{FF2C53DA-DBF3-40DA-84CB-E2FF13BAA2E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46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7" grpId="0" animBg="1"/>
      <p:bldP spid="2058" grpId="0"/>
      <p:bldP spid="42" grpId="0"/>
      <p:bldP spid="43" grpId="0"/>
      <p:bldP spid="45" grpId="0"/>
      <p:bldP spid="46" grpId="0"/>
      <p:bldP spid="48" grpId="0"/>
      <p:bldP spid="51" grpId="0"/>
      <p:bldP spid="53" grpId="0"/>
      <p:bldP spid="55" grpId="0"/>
      <p:bldP spid="56" grpId="0" animBg="1"/>
      <p:bldP spid="30" grpId="0"/>
      <p:bldP spid="31" grpId="0"/>
      <p:bldP spid="32" grpId="0"/>
      <p:bldP spid="33" grpId="0"/>
      <p:bldP spid="34" grpId="0"/>
      <p:bldP spid="36" grpId="0"/>
      <p:bldP spid="37" grpId="0"/>
      <p:bldP spid="39" grpId="0"/>
      <p:bldP spid="40" grpId="0"/>
      <p:bldP spid="28" grpId="0"/>
      <p:bldP spid="29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19796"/>
            <a:ext cx="8229600" cy="7280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Example 3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41845" y="1350299"/>
            <a:ext cx="84115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You may need to evaluate a composite function for a particular value of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00050" y="2695449"/>
            <a:ext cx="36615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Find the composite function</a:t>
            </a:r>
          </a:p>
        </p:txBody>
      </p:sp>
      <p:sp>
        <p:nvSpPr>
          <p:cNvPr id="2057" name="Line 15"/>
          <p:cNvSpPr>
            <a:spLocks noChangeShapeType="1"/>
          </p:cNvSpPr>
          <p:nvPr/>
        </p:nvSpPr>
        <p:spPr bwMode="auto">
          <a:xfrm flipH="1" flipV="1">
            <a:off x="5044136" y="4506390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6011483" y="4305427"/>
            <a:ext cx="3291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into f(x)</a:t>
            </a:r>
          </a:p>
        </p:txBody>
      </p:sp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5386387" y="7284244"/>
          <a:ext cx="21209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825500" imgH="203200" progId="Equation.3">
                  <p:embed/>
                </p:oleObj>
              </mc:Choice>
              <mc:Fallback>
                <p:oleObj name="Equation" r:id="rId3" imgW="825500" imgH="203200" progId="Equation.3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7" y="7284244"/>
                        <a:ext cx="21209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3749457" y="2041273"/>
            <a:ext cx="21218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361808" y="2041273"/>
            <a:ext cx="1972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61630" y="2584561"/>
            <a:ext cx="1426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5836176" y="3567939"/>
            <a:ext cx="33078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Composition of the function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 with the function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 flipH="1" flipV="1">
            <a:off x="4936598" y="3913913"/>
            <a:ext cx="899578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140501" y="4271673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71372" y="5953780"/>
            <a:ext cx="1784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36578" y="5920598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614576" y="3181514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b="1" dirty="0"/>
              <a:t>Solution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84344" y="3634302"/>
            <a:ext cx="1192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54298" y="4231515"/>
            <a:ext cx="1334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40501" y="3683616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672729" y="3636010"/>
            <a:ext cx="1426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60390" y="4792968"/>
            <a:ext cx="2095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+ 3)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141595" y="5388456"/>
            <a:ext cx="2855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9) – 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677313" y="5953780"/>
            <a:ext cx="1426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Line 15"/>
          <p:cNvSpPr>
            <a:spLocks noChangeShapeType="1"/>
          </p:cNvSpPr>
          <p:nvPr/>
        </p:nvSpPr>
        <p:spPr bwMode="auto">
          <a:xfrm flipH="1" flipV="1">
            <a:off x="5279647" y="5058232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Text Box 16"/>
          <p:cNvSpPr txBox="1">
            <a:spLocks noChangeArrowheads="1"/>
          </p:cNvSpPr>
          <p:nvPr/>
        </p:nvSpPr>
        <p:spPr bwMode="auto">
          <a:xfrm>
            <a:off x="6246994" y="4857269"/>
            <a:ext cx="3291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x + 3  into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60" name="Line 15"/>
          <p:cNvSpPr>
            <a:spLocks noChangeShapeType="1"/>
          </p:cNvSpPr>
          <p:nvPr/>
        </p:nvSpPr>
        <p:spPr bwMode="auto">
          <a:xfrm flipH="1" flipV="1">
            <a:off x="6073891" y="5658526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Text Box 16"/>
          <p:cNvSpPr txBox="1">
            <a:spLocks noChangeArrowheads="1"/>
          </p:cNvSpPr>
          <p:nvPr/>
        </p:nvSpPr>
        <p:spPr bwMode="auto">
          <a:xfrm>
            <a:off x="7041239" y="5457563"/>
            <a:ext cx="1812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Expanding</a:t>
            </a:r>
          </a:p>
        </p:txBody>
      </p:sp>
      <p:sp>
        <p:nvSpPr>
          <p:cNvPr id="62" name="Line 15"/>
          <p:cNvSpPr>
            <a:spLocks noChangeShapeType="1"/>
          </p:cNvSpPr>
          <p:nvPr/>
        </p:nvSpPr>
        <p:spPr bwMode="auto">
          <a:xfrm flipH="1" flipV="1">
            <a:off x="5555286" y="6210367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6522634" y="6009404"/>
            <a:ext cx="1812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Simplifying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DA11D1-C5C7-430C-BEEB-2C65785650EB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5679E252-554C-4036-B543-4AA88A6E585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0DDFB4F7-1129-447E-910C-2F3F5C8504C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17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7" grpId="0" animBg="1"/>
      <p:bldP spid="2058" grpId="0"/>
      <p:bldP spid="42" grpId="0"/>
      <p:bldP spid="43" grpId="0"/>
      <p:bldP spid="45" grpId="0"/>
      <p:bldP spid="55" grpId="0"/>
      <p:bldP spid="56" grpId="0" animBg="1"/>
      <p:bldP spid="30" grpId="0"/>
      <p:bldP spid="34" grpId="0"/>
      <p:bldP spid="37" grpId="0"/>
      <p:bldP spid="40" grpId="0"/>
      <p:bldP spid="35" grpId="0"/>
      <p:bldP spid="38" grpId="0"/>
      <p:bldP spid="41" grpId="0"/>
      <p:bldP spid="50" grpId="0"/>
      <p:bldP spid="52" grpId="0"/>
      <p:bldP spid="54" grpId="0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19</TotalTime>
  <Words>601</Words>
  <Application>Microsoft Office PowerPoint</Application>
  <PresentationFormat>On-screen Show (4:3)</PresentationFormat>
  <Paragraphs>119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Bradley Hand ITC</vt:lpstr>
      <vt:lpstr>Calibri</vt:lpstr>
      <vt:lpstr>Century Gothic</vt:lpstr>
      <vt:lpstr>Comic Sans MS</vt:lpstr>
      <vt:lpstr>Times New Roman</vt:lpstr>
      <vt:lpstr>Wingdings 2</vt:lpstr>
      <vt:lpstr>Theme1</vt:lpstr>
      <vt:lpstr>Equation</vt:lpstr>
      <vt:lpstr>Composite Functions</vt:lpstr>
      <vt:lpstr>What Are They?</vt:lpstr>
      <vt:lpstr>Example 1</vt:lpstr>
      <vt:lpstr>Example 2</vt:lpstr>
      <vt:lpstr>Example 2</vt:lpstr>
      <vt:lpstr>Example 3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 Functions</dc:title>
  <dc:creator>Mathssupport</dc:creator>
  <cp:lastModifiedBy>Orlando Hurtado</cp:lastModifiedBy>
  <cp:revision>6</cp:revision>
  <dcterms:created xsi:type="dcterms:W3CDTF">2020-03-20T15:46:48Z</dcterms:created>
  <dcterms:modified xsi:type="dcterms:W3CDTF">2020-07-13T12:29:40Z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