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316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84" r:id="rId24"/>
    <p:sldId id="278" r:id="rId25"/>
    <p:sldId id="279" r:id="rId26"/>
    <p:sldId id="317" r:id="rId27"/>
    <p:sldId id="280" r:id="rId28"/>
    <p:sldId id="281" r:id="rId29"/>
    <p:sldId id="282" r:id="rId30"/>
    <p:sldId id="283" r:id="rId31"/>
    <p:sldId id="315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6600"/>
    <a:srgbClr val="DCF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C3604-970F-4E7E-AD68-05B66A31B687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95470-91C5-4A31-B08E-00E18B15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4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DA1D9E-D6E3-43C2-9535-5E985EBD7F39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7874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2380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8870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478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3112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8017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9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12248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7409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144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835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535E89-E53C-4E7C-9CD4-DAE08BDC6310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58871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5316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81148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32635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0519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18296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67509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94379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60375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31093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688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3666DA-9405-4C05-8BEE-2AE182EFE91C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0623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251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854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18A436-E41B-4A8D-98D3-7D879F3A97D4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6366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1604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6125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A7036-7A34-4557-8477-0E777D92705C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566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45603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17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855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208B1-2A27-495E-8EAD-073B6C978663}" type="datetime2">
              <a:rPr lang="en-US"/>
              <a:pPr>
                <a:defRPr/>
              </a:pPr>
              <a:t>Tuesday, December 27, 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DILEEPKUMAR - FOAKAIDHOO SCHOOL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D5D19-3080-4568-8074-CCF8B965C1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922464"/>
      </p:ext>
    </p:extLst>
  </p:cSld>
  <p:clrMapOvr>
    <a:masterClrMapping/>
  </p:clrMapOvr>
  <p:transition advTm="2000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0910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84064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6917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0586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01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6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7936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435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4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58D2C7-D061-4812-9BF7-35E6C2373CAC}" type="datetimeFigureOut">
              <a:rPr lang="en-GB" smtClean="0"/>
              <a:t>27/12/2022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8677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2660" y="3429000"/>
            <a:ext cx="7854696" cy="62750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latin typeface="Comic Sans MS" panose="030F0702030302020204" pitchFamily="66" charset="0"/>
              </a:rPr>
              <a:t>LO: To be able to find the inverse matrix of a matrix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77243" y="243379"/>
            <a:ext cx="2609557" cy="476250"/>
          </a:xfrm>
        </p:spPr>
        <p:txBody>
          <a:bodyPr/>
          <a:lstStyle/>
          <a:p>
            <a:pPr>
              <a:defRPr/>
            </a:pPr>
            <a:fld id="{797BC136-199D-4FDB-9F4F-18121002390C}" type="datetime4">
              <a:rPr lang="en-US" smtClean="0">
                <a:latin typeface="Comic Sans MS" panose="030F0702030302020204" pitchFamily="66" charset="0"/>
              </a:rPr>
              <a:t>December 27, 2022</a:t>
            </a:fld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218" y="1491174"/>
            <a:ext cx="8433581" cy="1603717"/>
          </a:xfrm>
        </p:spPr>
        <p:txBody>
          <a:bodyPr>
            <a:noAutofit/>
          </a:bodyPr>
          <a:lstStyle/>
          <a:p>
            <a:pPr algn="ctr"/>
            <a:r>
              <a:rPr lang="en-GB" kern="10" spc="100" dirty="0">
                <a:ln w="12700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Comic Sans MS" panose="030F0702030302020204" pitchFamily="66" charset="0"/>
                <a:ea typeface="+mn-ea"/>
                <a:cs typeface="+mn-cs"/>
              </a:rPr>
              <a:t>Identity and zero matrices, determinants and inverse matrix</a:t>
            </a:r>
          </a:p>
        </p:txBody>
      </p:sp>
    </p:spTree>
    <p:extLst>
      <p:ext uri="{BB962C8B-B14F-4D97-AF65-F5344CB8AC3E}">
        <p14:creationId xmlns:p14="http://schemas.microsoft.com/office/powerpoint/2010/main" val="1737676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861632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57" name="Text Box 30"/>
          <p:cNvSpPr txBox="1">
            <a:spLocks noChangeArrowheads="1"/>
          </p:cNvSpPr>
          <p:nvPr/>
        </p:nvSpPr>
        <p:spPr bwMode="auto">
          <a:xfrm>
            <a:off x="192024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86868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137160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137160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137160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55" name="Double Bracket 54"/>
          <p:cNvSpPr/>
          <p:nvPr/>
        </p:nvSpPr>
        <p:spPr>
          <a:xfrm>
            <a:off x="1385885" y="3712262"/>
            <a:ext cx="980181" cy="846484"/>
          </a:xfrm>
          <a:prstGeom prst="bracketPair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847593" y="3239457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525290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192024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192024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3816432" y="3493074"/>
            <a:ext cx="777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3816432" y="395438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360003" y="348830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4380684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64" name="Text Box 29"/>
          <p:cNvSpPr txBox="1">
            <a:spLocks noChangeArrowheads="1"/>
          </p:cNvSpPr>
          <p:nvPr/>
        </p:nvSpPr>
        <p:spPr bwMode="auto">
          <a:xfrm>
            <a:off x="3414110" y="373833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3816432" y="3613245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754880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29"/>
          <p:cNvSpPr txBox="1">
            <a:spLocks noChangeArrowheads="1"/>
          </p:cNvSpPr>
          <p:nvPr/>
        </p:nvSpPr>
        <p:spPr bwMode="auto">
          <a:xfrm>
            <a:off x="2678573" y="371819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=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12902" y="3299048"/>
            <a:ext cx="1499616" cy="368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915281" y="3299048"/>
            <a:ext cx="365760" cy="128016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4400" y="3300984"/>
            <a:ext cx="365760" cy="365760"/>
          </a:xfrm>
          <a:prstGeom prst="rect">
            <a:avLst/>
          </a:prstGeom>
          <a:solidFill>
            <a:srgbClr val="DCFE75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86868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54" name="Oval 53"/>
          <p:cNvSpPr/>
          <p:nvPr/>
        </p:nvSpPr>
        <p:spPr>
          <a:xfrm>
            <a:off x="914400" y="3300984"/>
            <a:ext cx="376518" cy="394699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76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77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79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80" name="Rectangle 8"/>
          <p:cNvSpPr txBox="1">
            <a:spLocks noRot="1" noChangeArrowheads="1"/>
          </p:cNvSpPr>
          <p:nvPr/>
        </p:nvSpPr>
        <p:spPr bwMode="auto">
          <a:xfrm>
            <a:off x="531459" y="2201877"/>
            <a:ext cx="8249470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 we are going to use the Laplace formula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6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88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89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3" name="Rectangle 8"/>
          <p:cNvSpPr txBox="1">
            <a:spLocks noRot="1" noChangeArrowheads="1"/>
          </p:cNvSpPr>
          <p:nvPr/>
        </p:nvSpPr>
        <p:spPr bwMode="auto">
          <a:xfrm>
            <a:off x="266963" y="754747"/>
            <a:ext cx="1751930" cy="47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GB" sz="2400" b="1" kern="0" dirty="0">
                <a:latin typeface="Comic Sans MS" panose="030F0702030302020204" pitchFamily="66" charset="0"/>
              </a:rPr>
              <a:t>Example 3 </a:t>
            </a:r>
            <a:endParaRPr lang="en-US" sz="2400" b="1" kern="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33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5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7" grpId="0"/>
      <p:bldP spid="49" grpId="0"/>
      <p:bldP spid="50" grpId="0"/>
      <p:bldP spid="51" grpId="0"/>
      <p:bldP spid="53" grpId="0"/>
      <p:bldP spid="55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81" grpId="0"/>
      <p:bldP spid="38" grpId="0" animBg="1"/>
      <p:bldP spid="48" grpId="0" animBg="1"/>
      <p:bldP spid="10" grpId="0" animBg="1"/>
      <p:bldP spid="47" grpId="0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86868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86868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57" name="Text Box 30"/>
          <p:cNvSpPr txBox="1">
            <a:spLocks noChangeArrowheads="1"/>
          </p:cNvSpPr>
          <p:nvPr/>
        </p:nvSpPr>
        <p:spPr bwMode="auto">
          <a:xfrm>
            <a:off x="192024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86868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137160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137160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55" name="Double Bracket 54"/>
          <p:cNvSpPr/>
          <p:nvPr/>
        </p:nvSpPr>
        <p:spPr>
          <a:xfrm>
            <a:off x="913214" y="3776738"/>
            <a:ext cx="1389807" cy="846484"/>
          </a:xfrm>
          <a:prstGeom prst="bracketPair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850392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525290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192024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192024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3816432" y="349307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3816432" y="395438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360003" y="348830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4380684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64" name="Text Box 29"/>
          <p:cNvSpPr txBox="1">
            <a:spLocks noChangeArrowheads="1"/>
          </p:cNvSpPr>
          <p:nvPr/>
        </p:nvSpPr>
        <p:spPr bwMode="auto">
          <a:xfrm>
            <a:off x="3414110" y="373833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3816432" y="3613245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754880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32"/>
          <p:cNvSpPr txBox="1">
            <a:spLocks noChangeArrowheads="1"/>
          </p:cNvSpPr>
          <p:nvPr/>
        </p:nvSpPr>
        <p:spPr bwMode="auto">
          <a:xfrm>
            <a:off x="5410209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68" name="Text Box 32"/>
          <p:cNvSpPr txBox="1">
            <a:spLocks noChangeArrowheads="1"/>
          </p:cNvSpPr>
          <p:nvPr/>
        </p:nvSpPr>
        <p:spPr bwMode="auto">
          <a:xfrm>
            <a:off x="5410209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5953780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70" name="Text Box 32"/>
          <p:cNvSpPr txBox="1">
            <a:spLocks noChangeArrowheads="1"/>
          </p:cNvSpPr>
          <p:nvPr/>
        </p:nvSpPr>
        <p:spPr bwMode="auto">
          <a:xfrm>
            <a:off x="5976146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5007887" y="369000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410209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355080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29"/>
          <p:cNvSpPr txBox="1">
            <a:spLocks noChangeArrowheads="1"/>
          </p:cNvSpPr>
          <p:nvPr/>
        </p:nvSpPr>
        <p:spPr bwMode="auto">
          <a:xfrm>
            <a:off x="2678573" y="371819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=</a:t>
            </a: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708447" y="365881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sym typeface="Symbol" panose="05050102010706020507" pitchFamily="18" charset="2"/>
              </a:rPr>
              <a:t></a:t>
            </a:r>
            <a:endParaRPr lang="en-US" altLang="en-US" sz="3200" b="1" dirty="0"/>
          </a:p>
        </p:txBody>
      </p:sp>
      <p:sp>
        <p:nvSpPr>
          <p:cNvPr id="38" name="Rectangle 37"/>
          <p:cNvSpPr/>
          <p:nvPr/>
        </p:nvSpPr>
        <p:spPr>
          <a:xfrm>
            <a:off x="919089" y="3300984"/>
            <a:ext cx="1499616" cy="368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422009" y="3300984"/>
            <a:ext cx="365760" cy="128016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1417320" y="3300984"/>
            <a:ext cx="365760" cy="365760"/>
          </a:xfrm>
          <a:prstGeom prst="rect">
            <a:avLst/>
          </a:prstGeom>
          <a:solidFill>
            <a:srgbClr val="DCFE75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1417320" y="3300984"/>
            <a:ext cx="376518" cy="394699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137160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77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80" name="Rectangle 8"/>
          <p:cNvSpPr txBox="1">
            <a:spLocks noRot="1" noChangeArrowheads="1"/>
          </p:cNvSpPr>
          <p:nvPr/>
        </p:nvSpPr>
        <p:spPr bwMode="auto">
          <a:xfrm>
            <a:off x="531459" y="2201877"/>
            <a:ext cx="8249470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 we are going to use the Laplace formula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3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92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93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94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95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96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97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98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99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26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7" grpId="0"/>
      <p:bldP spid="68" grpId="0"/>
      <p:bldP spid="69" grpId="0"/>
      <p:bldP spid="70" grpId="0"/>
      <p:bldP spid="71" grpId="0"/>
      <p:bldP spid="38" grpId="0" animBg="1"/>
      <p:bldP spid="48" grpId="0" animBg="1"/>
      <p:bldP spid="84" grpId="0" animBg="1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86868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86868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112593" y="47317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292078" y="4717223"/>
            <a:ext cx="9596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041647" y="471970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58153" y="4736656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40)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86868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137160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137160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137160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55" name="Double Bracket 54"/>
          <p:cNvSpPr/>
          <p:nvPr/>
        </p:nvSpPr>
        <p:spPr>
          <a:xfrm>
            <a:off x="919437" y="3733306"/>
            <a:ext cx="952432" cy="846484"/>
          </a:xfrm>
          <a:prstGeom prst="bracketPair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850392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525290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192024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192024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3816432" y="349307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3816432" y="395438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360003" y="348830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4380684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64" name="Text Box 29"/>
          <p:cNvSpPr txBox="1">
            <a:spLocks noChangeArrowheads="1"/>
          </p:cNvSpPr>
          <p:nvPr/>
        </p:nvSpPr>
        <p:spPr bwMode="auto">
          <a:xfrm>
            <a:off x="3414110" y="373833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3816432" y="3613245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754880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32"/>
          <p:cNvSpPr txBox="1">
            <a:spLocks noChangeArrowheads="1"/>
          </p:cNvSpPr>
          <p:nvPr/>
        </p:nvSpPr>
        <p:spPr bwMode="auto">
          <a:xfrm>
            <a:off x="5410209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68" name="Text Box 32"/>
          <p:cNvSpPr txBox="1">
            <a:spLocks noChangeArrowheads="1"/>
          </p:cNvSpPr>
          <p:nvPr/>
        </p:nvSpPr>
        <p:spPr bwMode="auto">
          <a:xfrm>
            <a:off x="5410209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5953780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70" name="Text Box 32"/>
          <p:cNvSpPr txBox="1">
            <a:spLocks noChangeArrowheads="1"/>
          </p:cNvSpPr>
          <p:nvPr/>
        </p:nvSpPr>
        <p:spPr bwMode="auto">
          <a:xfrm>
            <a:off x="5976146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5007887" y="369000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410209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355080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32"/>
          <p:cNvSpPr txBox="1">
            <a:spLocks noChangeArrowheads="1"/>
          </p:cNvSpPr>
          <p:nvPr/>
        </p:nvSpPr>
        <p:spPr bwMode="auto">
          <a:xfrm>
            <a:off x="7082441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7082441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76" name="Text Box 32"/>
          <p:cNvSpPr txBox="1">
            <a:spLocks noChangeArrowheads="1"/>
          </p:cNvSpPr>
          <p:nvPr/>
        </p:nvSpPr>
        <p:spPr bwMode="auto">
          <a:xfrm>
            <a:off x="7626012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77" name="Text Box 32"/>
          <p:cNvSpPr txBox="1">
            <a:spLocks noChangeArrowheads="1"/>
          </p:cNvSpPr>
          <p:nvPr/>
        </p:nvSpPr>
        <p:spPr bwMode="auto">
          <a:xfrm>
            <a:off x="7648378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78" name="Text Box 29"/>
          <p:cNvSpPr txBox="1">
            <a:spLocks noChangeArrowheads="1"/>
          </p:cNvSpPr>
          <p:nvPr/>
        </p:nvSpPr>
        <p:spPr bwMode="auto">
          <a:xfrm>
            <a:off x="6679528" y="3776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7082441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148638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29"/>
          <p:cNvSpPr txBox="1">
            <a:spLocks noChangeArrowheads="1"/>
          </p:cNvSpPr>
          <p:nvPr/>
        </p:nvSpPr>
        <p:spPr bwMode="auto">
          <a:xfrm>
            <a:off x="2678573" y="371819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=</a:t>
            </a: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708447" y="365881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sym typeface="Symbol" panose="05050102010706020507" pitchFamily="18" charset="2"/>
              </a:rPr>
              <a:t></a:t>
            </a:r>
            <a:endParaRPr lang="en-US" altLang="en-US" sz="3200" b="1" dirty="0"/>
          </a:p>
        </p:txBody>
      </p:sp>
      <p:sp>
        <p:nvSpPr>
          <p:cNvPr id="83" name="Text Box 29"/>
          <p:cNvSpPr txBox="1">
            <a:spLocks noChangeArrowheads="1"/>
          </p:cNvSpPr>
          <p:nvPr/>
        </p:nvSpPr>
        <p:spPr bwMode="auto">
          <a:xfrm>
            <a:off x="6342717" y="371452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23435" y="3299048"/>
            <a:ext cx="1408176" cy="368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974995" y="3299048"/>
            <a:ext cx="365760" cy="128016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1965960" y="3300984"/>
            <a:ext cx="365760" cy="365760"/>
          </a:xfrm>
          <a:prstGeom prst="rect">
            <a:avLst/>
          </a:prstGeom>
          <a:solidFill>
            <a:srgbClr val="DCFE75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1965960" y="3300984"/>
            <a:ext cx="376518" cy="394699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 Box 30"/>
          <p:cNvSpPr txBox="1">
            <a:spLocks noChangeArrowheads="1"/>
          </p:cNvSpPr>
          <p:nvPr/>
        </p:nvSpPr>
        <p:spPr bwMode="auto">
          <a:xfrm>
            <a:off x="192024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846896" y="471531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011372" y="4715312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(32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582206" y="4717793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864315" y="4734745"/>
            <a:ext cx="1045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4))</a:t>
            </a:r>
          </a:p>
        </p:txBody>
      </p:sp>
      <p:sp>
        <p:nvSpPr>
          <p:cNvPr id="89" name="Rectangle 88"/>
          <p:cNvSpPr/>
          <p:nvPr/>
        </p:nvSpPr>
        <p:spPr>
          <a:xfrm>
            <a:off x="5059362" y="473446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242648" y="4719018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(28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795711" y="4721499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077820" y="4738451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10)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804961" y="473665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606201" y="473446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7378" y="4727331"/>
            <a:ext cx="2481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  <a:latin typeface="Comic Sans MS" panose="030F0702030302020204" pitchFamily="66" charset="0"/>
              </a:rPr>
              <a:t>this can be expanded out to give</a:t>
            </a:r>
          </a:p>
        </p:txBody>
      </p:sp>
      <p:sp>
        <p:nvSpPr>
          <p:cNvPr id="95" name="Text Box 29"/>
          <p:cNvSpPr txBox="1">
            <a:spLocks noChangeArrowheads="1"/>
          </p:cNvSpPr>
          <p:nvPr/>
        </p:nvSpPr>
        <p:spPr bwMode="auto">
          <a:xfrm>
            <a:off x="2720371" y="4715312"/>
            <a:ext cx="480514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=</a:t>
            </a:r>
          </a:p>
        </p:txBody>
      </p:sp>
      <p:sp>
        <p:nvSpPr>
          <p:cNvPr id="96" name="Rectangle 95"/>
          <p:cNvSpPr/>
          <p:nvPr/>
        </p:nvSpPr>
        <p:spPr>
          <a:xfrm>
            <a:off x="3093791" y="5469874"/>
            <a:ext cx="1322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6(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54) </a:t>
            </a:r>
          </a:p>
        </p:txBody>
      </p:sp>
      <p:sp>
        <p:nvSpPr>
          <p:cNvPr id="97" name="Rectangle 96"/>
          <p:cNvSpPr/>
          <p:nvPr/>
        </p:nvSpPr>
        <p:spPr>
          <a:xfrm>
            <a:off x="5473433" y="5491877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858163" y="5498660"/>
            <a:ext cx="1026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3(36)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214668" y="5474829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539261" y="5469620"/>
            <a:ext cx="1026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1(18)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30017" y="548187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=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313105" y="5562566"/>
            <a:ext cx="27237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  <a:latin typeface="Comic Sans MS" panose="030F0702030302020204" pitchFamily="66" charset="0"/>
              </a:rPr>
              <a:t>Simplifying</a:t>
            </a:r>
          </a:p>
        </p:txBody>
      </p:sp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6" name="Rectangle 8"/>
          <p:cNvSpPr txBox="1">
            <a:spLocks noRot="1" noChangeArrowheads="1"/>
          </p:cNvSpPr>
          <p:nvPr/>
        </p:nvSpPr>
        <p:spPr bwMode="auto">
          <a:xfrm>
            <a:off x="531459" y="2201877"/>
            <a:ext cx="8249470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 we are going to use the Laplace formula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6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27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28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29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31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32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133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097602" y="6013461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23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</a:p>
        </p:txBody>
      </p:sp>
      <p:sp>
        <p:nvSpPr>
          <p:cNvPr id="136" name="Text Box 29"/>
          <p:cNvSpPr txBox="1">
            <a:spLocks noChangeArrowheads="1"/>
          </p:cNvSpPr>
          <p:nvPr/>
        </p:nvSpPr>
        <p:spPr bwMode="auto">
          <a:xfrm>
            <a:off x="2733828" y="602545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=</a:t>
            </a:r>
          </a:p>
        </p:txBody>
      </p:sp>
      <p:sp>
        <p:nvSpPr>
          <p:cNvPr id="4" name="Rectangle 3"/>
          <p:cNvSpPr/>
          <p:nvPr/>
        </p:nvSpPr>
        <p:spPr>
          <a:xfrm>
            <a:off x="2023241" y="6002440"/>
            <a:ext cx="748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kern="0" dirty="0">
                <a:latin typeface="Comic Sans MS" panose="030F0702030302020204" pitchFamily="66" charset="0"/>
              </a:rPr>
              <a:t>|A|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9459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55" grpId="0" animBg="1"/>
      <p:bldP spid="55" grpId="1" animBg="1"/>
      <p:bldP spid="74" grpId="0"/>
      <p:bldP spid="75" grpId="0"/>
      <p:bldP spid="76" grpId="0"/>
      <p:bldP spid="77" grpId="0"/>
      <p:bldP spid="78" grpId="0"/>
      <p:bldP spid="38" grpId="0" animBg="1"/>
      <p:bldP spid="38" grpId="1" animBg="1"/>
      <p:bldP spid="48" grpId="0" animBg="1"/>
      <p:bldP spid="48" grpId="1" animBg="1"/>
      <p:bldP spid="84" grpId="0" animBg="1"/>
      <p:bldP spid="84" grpId="1" animBg="1"/>
      <p:bldP spid="54" grpId="0" animBg="1"/>
      <p:bldP spid="54" grpId="1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2" grpId="0"/>
      <p:bldP spid="95" grpId="0"/>
      <p:bldP spid="96" grpId="0"/>
      <p:bldP spid="97" grpId="0"/>
      <p:bldP spid="102" grpId="0"/>
      <p:bldP spid="103" grpId="0"/>
      <p:bldP spid="104" grpId="0"/>
      <p:bldP spid="107" grpId="0"/>
      <p:bldP spid="108" grpId="0"/>
      <p:bldP spid="135" grpId="0"/>
      <p:bldP spid="136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6" name="Rectangle 8"/>
          <p:cNvSpPr txBox="1">
            <a:spLocks noRot="1" noChangeArrowheads="1"/>
          </p:cNvSpPr>
          <p:nvPr/>
        </p:nvSpPr>
        <p:spPr bwMode="auto">
          <a:xfrm>
            <a:off x="3218136" y="2150086"/>
            <a:ext cx="5419427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Using the GDC 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6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27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28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29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31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32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133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98" name="Rectangle 8"/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sp>
        <p:nvSpPr>
          <p:cNvPr id="99" name="Rectangle 8"/>
          <p:cNvSpPr txBox="1">
            <a:spLocks noRot="1" noChangeArrowheads="1"/>
          </p:cNvSpPr>
          <p:nvPr/>
        </p:nvSpPr>
        <p:spPr bwMode="auto">
          <a:xfrm>
            <a:off x="106591" y="1000225"/>
            <a:ext cx="1751930" cy="47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GB" sz="2400" b="1" kern="0" dirty="0">
                <a:latin typeface="Comic Sans MS" panose="030F0702030302020204" pitchFamily="66" charset="0"/>
              </a:rPr>
              <a:t>Example 4 </a:t>
            </a:r>
            <a:endParaRPr lang="en-US" sz="2400" b="1" kern="0" dirty="0"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DAB2A3-A737-6B6A-E562-8970DF3DB4E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040" y="1508760"/>
            <a:ext cx="2654064" cy="5029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7BD9E8-ADB0-BDDB-8E7A-0B99A21E56D7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3212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6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27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28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29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31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32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133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4" name="Rectangle 3"/>
          <p:cNvSpPr/>
          <p:nvPr/>
        </p:nvSpPr>
        <p:spPr>
          <a:xfrm>
            <a:off x="5500892" y="3309842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092022" y="3295162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CEE2A6-3FE0-B45C-C883-6FFD2331C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41601" cy="5029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38BB219-1D1B-4137-B562-F64FCD7104EB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218136" y="2150086"/>
            <a:ext cx="5419427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Using the GDC 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A81CA342-F0A2-D251-FE11-79E04DBCE9AC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08A0E6-E2D6-DCCD-5000-6C660779A7D5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6320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6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27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28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29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31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32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133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444910" y="3711095"/>
            <a:ext cx="1446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 A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5443588" y="4053005"/>
            <a:ext cx="2459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Enter the dimensions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6267411" y="4406391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m: 3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6307334" y="4748519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n: 3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5606017" y="5015085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E65D6-B912-CB7A-E696-F4178CDC99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66486" cy="50292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414245D-26AE-3DCB-5925-DE09EE157800}"/>
              </a:ext>
            </a:extLst>
          </p:cNvPr>
          <p:cNvSpPr/>
          <p:nvPr/>
        </p:nvSpPr>
        <p:spPr>
          <a:xfrm>
            <a:off x="6611263" y="3695272"/>
            <a:ext cx="792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9A5EA8-445B-8899-AE2E-3F4E04317071}"/>
              </a:ext>
            </a:extLst>
          </p:cNvPr>
          <p:cNvSpPr/>
          <p:nvPr/>
        </p:nvSpPr>
        <p:spPr>
          <a:xfrm>
            <a:off x="7083508" y="4775723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3FDEA-5C30-A753-D55B-226F3B3E8ACF}"/>
              </a:ext>
            </a:extLst>
          </p:cNvPr>
          <p:cNvSpPr/>
          <p:nvPr/>
        </p:nvSpPr>
        <p:spPr>
          <a:xfrm>
            <a:off x="7098789" y="4406391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453965-E53B-E5BE-53C9-73111A20BD54}"/>
              </a:ext>
            </a:extLst>
          </p:cNvPr>
          <p:cNvSpPr/>
          <p:nvPr/>
        </p:nvSpPr>
        <p:spPr>
          <a:xfrm>
            <a:off x="5500892" y="3309842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B1A574-7BB3-C683-C975-5098425DBA35}"/>
              </a:ext>
            </a:extLst>
          </p:cNvPr>
          <p:cNvSpPr/>
          <p:nvPr/>
        </p:nvSpPr>
        <p:spPr>
          <a:xfrm>
            <a:off x="6092022" y="3295162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A3E76B2E-BF09-8BEC-F57C-1BA6DDFFB940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218136" y="2150086"/>
            <a:ext cx="5419427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Using the GDC 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43CCF22C-52FC-7C43-C217-C7DAC4577E89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06F012-F530-ACF6-5C21-58FE980340FE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3937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6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27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28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29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31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32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133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46286" y="5343007"/>
            <a:ext cx="3741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kern="0" dirty="0">
                <a:latin typeface="Comic Sans MS" panose="030F0702030302020204" pitchFamily="66" charset="0"/>
              </a:rPr>
              <a:t>Type in the entries, by row</a:t>
            </a:r>
            <a:endParaRPr lang="en-GB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CCD191-4762-0F7B-3D48-779C55576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75466" cy="5029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7930EDF-BFD3-C391-F9B6-3E747B6A2E61}"/>
              </a:ext>
            </a:extLst>
          </p:cNvPr>
          <p:cNvSpPr/>
          <p:nvPr/>
        </p:nvSpPr>
        <p:spPr>
          <a:xfrm>
            <a:off x="5444910" y="3711095"/>
            <a:ext cx="1446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 A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A8A894-F208-2DF9-467B-94D310484F02}"/>
              </a:ext>
            </a:extLst>
          </p:cNvPr>
          <p:cNvSpPr/>
          <p:nvPr/>
        </p:nvSpPr>
        <p:spPr>
          <a:xfrm>
            <a:off x="5443588" y="4053005"/>
            <a:ext cx="2459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Enter the dimensions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70F2ABD-6316-0346-6D5B-04055294BF18}"/>
              </a:ext>
            </a:extLst>
          </p:cNvPr>
          <p:cNvSpPr/>
          <p:nvPr/>
        </p:nvSpPr>
        <p:spPr>
          <a:xfrm>
            <a:off x="6267411" y="4406391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m: 3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6A35D9-449B-FD0E-595A-32647DE219E9}"/>
              </a:ext>
            </a:extLst>
          </p:cNvPr>
          <p:cNvSpPr/>
          <p:nvPr/>
        </p:nvSpPr>
        <p:spPr>
          <a:xfrm>
            <a:off x="6307334" y="4748519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n: 3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20E03E-316D-BD30-65EF-8876129D782E}"/>
              </a:ext>
            </a:extLst>
          </p:cNvPr>
          <p:cNvSpPr/>
          <p:nvPr/>
        </p:nvSpPr>
        <p:spPr>
          <a:xfrm>
            <a:off x="5606017" y="5015085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D55265-D9E9-1DC3-B630-AD4B213C5FF0}"/>
              </a:ext>
            </a:extLst>
          </p:cNvPr>
          <p:cNvSpPr/>
          <p:nvPr/>
        </p:nvSpPr>
        <p:spPr>
          <a:xfrm>
            <a:off x="6611263" y="3695272"/>
            <a:ext cx="792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0FC459-15A2-F08B-C413-4DE5BB996F98}"/>
              </a:ext>
            </a:extLst>
          </p:cNvPr>
          <p:cNvSpPr/>
          <p:nvPr/>
        </p:nvSpPr>
        <p:spPr>
          <a:xfrm>
            <a:off x="7083508" y="4775723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C466959-E975-A0E5-CD82-1ADD6E8C95A3}"/>
              </a:ext>
            </a:extLst>
          </p:cNvPr>
          <p:cNvSpPr/>
          <p:nvPr/>
        </p:nvSpPr>
        <p:spPr>
          <a:xfrm>
            <a:off x="7098789" y="4406391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2F57BA-86E3-DBA3-FDC5-70E7DE112A89}"/>
              </a:ext>
            </a:extLst>
          </p:cNvPr>
          <p:cNvSpPr/>
          <p:nvPr/>
        </p:nvSpPr>
        <p:spPr>
          <a:xfrm>
            <a:off x="5500892" y="3309842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F33602-2438-C5B9-024E-917CDC42CCF1}"/>
              </a:ext>
            </a:extLst>
          </p:cNvPr>
          <p:cNvSpPr/>
          <p:nvPr/>
        </p:nvSpPr>
        <p:spPr>
          <a:xfrm>
            <a:off x="6092022" y="3295162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CC862676-96EF-2461-39E2-73B97A163BB7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218136" y="2150086"/>
            <a:ext cx="5419427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Using the GDC 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52488A1B-064A-B4AA-6C84-300372082FC0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8390F4-7CD3-7AC5-2C1E-AAB9C0538188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5384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6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27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28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29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31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32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133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660348" y="5728391"/>
            <a:ext cx="779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EXIT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5660347" y="6155927"/>
            <a:ext cx="779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EXIT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93B027-07A8-C55C-2543-98E9ABEDE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58052" cy="5029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103CB91-1960-9240-14A2-F0CB3DFB944C}"/>
              </a:ext>
            </a:extLst>
          </p:cNvPr>
          <p:cNvSpPr/>
          <p:nvPr/>
        </p:nvSpPr>
        <p:spPr>
          <a:xfrm>
            <a:off x="4146286" y="5343007"/>
            <a:ext cx="3741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kern="0" dirty="0">
                <a:latin typeface="Comic Sans MS" panose="030F0702030302020204" pitchFamily="66" charset="0"/>
              </a:rPr>
              <a:t>Type in the entries, by row</a:t>
            </a:r>
            <a:endParaRPr lang="en-GB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401F7D-A823-1B0F-61F7-AD348A212CE0}"/>
              </a:ext>
            </a:extLst>
          </p:cNvPr>
          <p:cNvSpPr/>
          <p:nvPr/>
        </p:nvSpPr>
        <p:spPr>
          <a:xfrm>
            <a:off x="5444910" y="3711095"/>
            <a:ext cx="1446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 A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F99EB4-7AB9-AFD7-161C-3488EF9576CF}"/>
              </a:ext>
            </a:extLst>
          </p:cNvPr>
          <p:cNvSpPr/>
          <p:nvPr/>
        </p:nvSpPr>
        <p:spPr>
          <a:xfrm>
            <a:off x="5443588" y="4053005"/>
            <a:ext cx="2459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Enter the dimensions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3974-5FA0-0FF7-9C5B-C029838113A6}"/>
              </a:ext>
            </a:extLst>
          </p:cNvPr>
          <p:cNvSpPr/>
          <p:nvPr/>
        </p:nvSpPr>
        <p:spPr>
          <a:xfrm>
            <a:off x="6267411" y="4406391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m: 3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EE0222-F538-9FC1-CEB1-2939E17D4FEC}"/>
              </a:ext>
            </a:extLst>
          </p:cNvPr>
          <p:cNvSpPr/>
          <p:nvPr/>
        </p:nvSpPr>
        <p:spPr>
          <a:xfrm>
            <a:off x="6307334" y="4748519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n: 3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710D7D-316B-C748-C5D4-AEFAF852701D}"/>
              </a:ext>
            </a:extLst>
          </p:cNvPr>
          <p:cNvSpPr/>
          <p:nvPr/>
        </p:nvSpPr>
        <p:spPr>
          <a:xfrm>
            <a:off x="5606017" y="5015085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5AE6AB-D8FD-07E0-2514-55A5BBD6E16E}"/>
              </a:ext>
            </a:extLst>
          </p:cNvPr>
          <p:cNvSpPr/>
          <p:nvPr/>
        </p:nvSpPr>
        <p:spPr>
          <a:xfrm>
            <a:off x="6611263" y="3695272"/>
            <a:ext cx="792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160FBF-C733-ACF5-84FA-1955D501310F}"/>
              </a:ext>
            </a:extLst>
          </p:cNvPr>
          <p:cNvSpPr/>
          <p:nvPr/>
        </p:nvSpPr>
        <p:spPr>
          <a:xfrm>
            <a:off x="7083508" y="4775723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7EFFCD-1A1A-8D04-DBC0-66143437D9F1}"/>
              </a:ext>
            </a:extLst>
          </p:cNvPr>
          <p:cNvSpPr/>
          <p:nvPr/>
        </p:nvSpPr>
        <p:spPr>
          <a:xfrm>
            <a:off x="7098789" y="4406391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B57240-32FC-7D8F-2A23-7EB1D7BBDEFD}"/>
              </a:ext>
            </a:extLst>
          </p:cNvPr>
          <p:cNvSpPr/>
          <p:nvPr/>
        </p:nvSpPr>
        <p:spPr>
          <a:xfrm>
            <a:off x="5500892" y="3309842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F9C20B-2C2A-BBF3-125B-C1E7DD9C2807}"/>
              </a:ext>
            </a:extLst>
          </p:cNvPr>
          <p:cNvSpPr/>
          <p:nvPr/>
        </p:nvSpPr>
        <p:spPr>
          <a:xfrm>
            <a:off x="6092022" y="3295162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055DA119-F196-C6A6-9CEC-E674718ADD50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218136" y="2150086"/>
            <a:ext cx="5419427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Using the GDC 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CE037EBA-B98F-D691-BF60-51D702067109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6DC24F-999D-3220-D253-68C307221DD8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9421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6" name="Rectangle 8"/>
          <p:cNvSpPr txBox="1">
            <a:spLocks noRot="1" noChangeArrowheads="1"/>
          </p:cNvSpPr>
          <p:nvPr/>
        </p:nvSpPr>
        <p:spPr bwMode="auto">
          <a:xfrm>
            <a:off x="3195635" y="2250541"/>
            <a:ext cx="6036260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Using the GDC 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6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27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28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29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31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32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133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4" name="Rectangle 3"/>
          <p:cNvSpPr/>
          <p:nvPr/>
        </p:nvSpPr>
        <p:spPr>
          <a:xfrm>
            <a:off x="5725813" y="3441716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F2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316943" y="3427036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5895465" y="5521329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5725813" y="3009511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OPTN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5750233" y="379681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341363" y="3782133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DET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5751652" y="424369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F1</a:t>
            </a:r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6342782" y="4229018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</a:t>
            </a:r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5759993" y="4698981"/>
            <a:ext cx="946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ALPHA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6888787" y="5102271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A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ED4C04-0A7A-3FFA-FCD3-B1F16968B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41601" cy="50292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0E08A2AF-95A6-D179-0622-6AA5F3977C22}"/>
              </a:ext>
            </a:extLst>
          </p:cNvPr>
          <p:cNvGrpSpPr/>
          <p:nvPr/>
        </p:nvGrpSpPr>
        <p:grpSpPr>
          <a:xfrm>
            <a:off x="5821727" y="5102271"/>
            <a:ext cx="1055097" cy="430887"/>
            <a:chOff x="5821727" y="5102271"/>
            <a:chExt cx="1055097" cy="430887"/>
          </a:xfrm>
        </p:grpSpPr>
        <p:sp>
          <p:nvSpPr>
            <p:cNvPr id="39" name="Rectangle 38"/>
            <p:cNvSpPr/>
            <p:nvPr/>
          </p:nvSpPr>
          <p:spPr>
            <a:xfrm>
              <a:off x="5821727" y="5102271"/>
              <a:ext cx="10550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kern="0" dirty="0">
                  <a:latin typeface="Comic Sans MS" panose="030F0702030302020204" pitchFamily="66" charset="0"/>
                </a:rPr>
                <a:t>X, </a:t>
              </a:r>
              <a:r>
                <a:rPr lang="en-US" sz="2200" i="1" kern="0" dirty="0">
                  <a:latin typeface="Symbol" panose="05050102010706020507" pitchFamily="18" charset="2"/>
                </a:rPr>
                <a:t>q</a:t>
              </a:r>
              <a:r>
                <a:rPr lang="en-US" sz="2200" kern="0" dirty="0">
                  <a:latin typeface="Comic Sans MS" panose="030F0702030302020204" pitchFamily="66" charset="0"/>
                </a:rPr>
                <a:t>, T</a:t>
              </a:r>
              <a:endParaRPr lang="en-GB" sz="2200" dirty="0"/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FF20301A-C225-FAB1-47BC-DD998ACF203F}"/>
                </a:ext>
              </a:extLst>
            </p:cNvPr>
            <p:cNvSpPr/>
            <p:nvPr/>
          </p:nvSpPr>
          <p:spPr>
            <a:xfrm>
              <a:off x="5821727" y="5102271"/>
              <a:ext cx="1055097" cy="3693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6443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6" grpId="0"/>
      <p:bldP spid="33" grpId="0"/>
      <p:bldP spid="34" grpId="0"/>
      <p:bldP spid="35" grpId="0"/>
      <p:bldP spid="36" grpId="0"/>
      <p:bldP spid="37" grpId="0"/>
      <p:bldP spid="38" grpId="0"/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1813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959486" y="10052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6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27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28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29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31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32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133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03134" y="5989943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23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6139360" y="600194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428773" y="5978922"/>
            <a:ext cx="748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kern="0" dirty="0">
                <a:latin typeface="Comic Sans MS" panose="030F0702030302020204" pitchFamily="66" charset="0"/>
              </a:rPr>
              <a:t>|A|</a:t>
            </a:r>
            <a:endParaRPr lang="en-GB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34F5B7-4810-A7F4-121E-7912D5F9D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49610" cy="5029200"/>
          </a:xfrm>
          <a:prstGeom prst="rect">
            <a:avLst/>
          </a:prstGeom>
        </p:spPr>
      </p:pic>
      <p:sp>
        <p:nvSpPr>
          <p:cNvPr id="7" name="Rectangle 8">
            <a:extLst>
              <a:ext uri="{FF2B5EF4-FFF2-40B4-BE49-F238E27FC236}">
                <a16:creationId xmlns:a16="http://schemas.microsoft.com/office/drawing/2014/main" id="{946D92E9-35B0-01D2-DBE9-BD7B3C273147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95635" y="2250541"/>
            <a:ext cx="6036260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Using the GDC 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FD83D7-F9F5-319F-FD8B-5EE0B2853A33}"/>
              </a:ext>
            </a:extLst>
          </p:cNvPr>
          <p:cNvSpPr/>
          <p:nvPr/>
        </p:nvSpPr>
        <p:spPr>
          <a:xfrm>
            <a:off x="5725813" y="3441716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F2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4D4E4F-348D-F291-DA09-0F428BA8F160}"/>
              </a:ext>
            </a:extLst>
          </p:cNvPr>
          <p:cNvSpPr/>
          <p:nvPr/>
        </p:nvSpPr>
        <p:spPr>
          <a:xfrm>
            <a:off x="6316943" y="3427036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37B5C7-84C9-7742-B4CC-3367545FFF14}"/>
              </a:ext>
            </a:extLst>
          </p:cNvPr>
          <p:cNvSpPr/>
          <p:nvPr/>
        </p:nvSpPr>
        <p:spPr>
          <a:xfrm>
            <a:off x="5895465" y="5521329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B4E723-F5FC-D9FD-5AAE-88A1D5250ABD}"/>
              </a:ext>
            </a:extLst>
          </p:cNvPr>
          <p:cNvSpPr/>
          <p:nvPr/>
        </p:nvSpPr>
        <p:spPr>
          <a:xfrm>
            <a:off x="5725813" y="3009511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OPTN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24022D-3C08-1001-1C49-EE0A974804EB}"/>
              </a:ext>
            </a:extLst>
          </p:cNvPr>
          <p:cNvSpPr/>
          <p:nvPr/>
        </p:nvSpPr>
        <p:spPr>
          <a:xfrm>
            <a:off x="5750233" y="379681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20949B-E0D0-C695-B3BF-74DC771FC253}"/>
              </a:ext>
            </a:extLst>
          </p:cNvPr>
          <p:cNvSpPr/>
          <p:nvPr/>
        </p:nvSpPr>
        <p:spPr>
          <a:xfrm>
            <a:off x="6341363" y="3782133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DET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9B5114E-7650-E2EF-2C96-D7BE84363601}"/>
              </a:ext>
            </a:extLst>
          </p:cNvPr>
          <p:cNvSpPr/>
          <p:nvPr/>
        </p:nvSpPr>
        <p:spPr>
          <a:xfrm>
            <a:off x="5751652" y="424369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F1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DA0E7C-A5D5-92F5-8437-8511B800143D}"/>
              </a:ext>
            </a:extLst>
          </p:cNvPr>
          <p:cNvSpPr/>
          <p:nvPr/>
        </p:nvSpPr>
        <p:spPr>
          <a:xfrm>
            <a:off x="6342782" y="4229018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1E2911-76B9-BF48-8E58-1FF5A9BA0AA8}"/>
              </a:ext>
            </a:extLst>
          </p:cNvPr>
          <p:cNvSpPr/>
          <p:nvPr/>
        </p:nvSpPr>
        <p:spPr>
          <a:xfrm>
            <a:off x="5759993" y="4698981"/>
            <a:ext cx="946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ALPHA</a:t>
            </a:r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CD134B-1C3C-A98E-B8D1-6844159CFA8E}"/>
              </a:ext>
            </a:extLst>
          </p:cNvPr>
          <p:cNvSpPr/>
          <p:nvPr/>
        </p:nvSpPr>
        <p:spPr>
          <a:xfrm>
            <a:off x="6888787" y="5102271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A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7E0179E-E30F-95C6-B2F1-00346D827F50}"/>
              </a:ext>
            </a:extLst>
          </p:cNvPr>
          <p:cNvGrpSpPr/>
          <p:nvPr/>
        </p:nvGrpSpPr>
        <p:grpSpPr>
          <a:xfrm>
            <a:off x="5821727" y="5102271"/>
            <a:ext cx="1055097" cy="430887"/>
            <a:chOff x="5821727" y="5102271"/>
            <a:chExt cx="1055097" cy="43088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20656FC-6091-E5FF-EC0B-C28C3E274B9D}"/>
                </a:ext>
              </a:extLst>
            </p:cNvPr>
            <p:cNvSpPr/>
            <p:nvPr/>
          </p:nvSpPr>
          <p:spPr>
            <a:xfrm>
              <a:off x="5821727" y="5102271"/>
              <a:ext cx="10550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kern="0" dirty="0">
                  <a:latin typeface="Comic Sans MS" panose="030F0702030302020204" pitchFamily="66" charset="0"/>
                </a:rPr>
                <a:t>X, </a:t>
              </a:r>
              <a:r>
                <a:rPr lang="en-US" sz="2200" i="1" kern="0" dirty="0">
                  <a:latin typeface="Symbol" panose="05050102010706020507" pitchFamily="18" charset="2"/>
                </a:rPr>
                <a:t>q</a:t>
              </a:r>
              <a:r>
                <a:rPr lang="en-US" sz="2200" kern="0" dirty="0">
                  <a:latin typeface="Comic Sans MS" panose="030F0702030302020204" pitchFamily="66" charset="0"/>
                </a:rPr>
                <a:t>, T</a:t>
              </a:r>
              <a:endParaRPr lang="en-GB" sz="2200" dirty="0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2E9BC7F-6D80-EF91-C591-325CCB7572ED}"/>
                </a:ext>
              </a:extLst>
            </p:cNvPr>
            <p:cNvSpPr/>
            <p:nvPr/>
          </p:nvSpPr>
          <p:spPr>
            <a:xfrm>
              <a:off x="5821727" y="5102271"/>
              <a:ext cx="1055097" cy="3693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6998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Rectangle 8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4" y="1729443"/>
            <a:ext cx="8613775" cy="838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latin typeface="Comic Sans MS" panose="030F0702030302020204" pitchFamily="66" charset="0"/>
              </a:rPr>
              <a:t>The following matrix is known as the </a:t>
            </a:r>
            <a:r>
              <a:rPr lang="en-US" sz="2400" b="1" u="sng" dirty="0">
                <a:latin typeface="Comic Sans MS" panose="030F0702030302020204" pitchFamily="66" charset="0"/>
              </a:rPr>
              <a:t>IDENTITY MATRIX</a:t>
            </a:r>
            <a:r>
              <a:rPr lang="en-US" sz="2400" dirty="0">
                <a:latin typeface="Comic Sans MS" panose="030F0702030302020204" pitchFamily="66" charset="0"/>
              </a:rPr>
              <a:t> of order 2 </a:t>
            </a:r>
            <a:r>
              <a:rPr lang="en-US" sz="2400" dirty="0">
                <a:latin typeface="Comic Sans MS" panose="030F0702030302020204" pitchFamily="66" charset="0"/>
                <a:sym typeface="Symbol"/>
              </a:rPr>
              <a:t></a:t>
            </a:r>
            <a:r>
              <a:rPr lang="en-US" sz="2400" dirty="0">
                <a:latin typeface="Comic Sans MS" panose="030F0702030302020204" pitchFamily="66" charset="0"/>
                <a:sym typeface="Marlett"/>
              </a:rPr>
              <a:t> </a:t>
            </a:r>
            <a:r>
              <a:rPr lang="en-US" sz="24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8436" name="Rectangle 11"/>
          <p:cNvSpPr>
            <a:spLocks noChangeArrowheads="1"/>
          </p:cNvSpPr>
          <p:nvPr/>
        </p:nvSpPr>
        <p:spPr bwMode="auto">
          <a:xfrm>
            <a:off x="0" y="2601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7" name="Rectangle 12"/>
          <p:cNvSpPr>
            <a:spLocks noChangeArrowheads="1"/>
          </p:cNvSpPr>
          <p:nvPr/>
        </p:nvSpPr>
        <p:spPr bwMode="auto">
          <a:xfrm>
            <a:off x="0" y="3191343"/>
            <a:ext cx="438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1524000" y="321833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0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1508125" y="260873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1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2209800" y="260873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0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2270125" y="321833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1</a:t>
            </a:r>
          </a:p>
        </p:txBody>
      </p:sp>
      <p:sp>
        <p:nvSpPr>
          <p:cNvPr id="17" name="Rectangle 8"/>
          <p:cNvSpPr txBox="1">
            <a:spLocks noRot="1" noChangeArrowheads="1"/>
          </p:cNvSpPr>
          <p:nvPr/>
        </p:nvSpPr>
        <p:spPr bwMode="auto">
          <a:xfrm>
            <a:off x="3429000" y="2971800"/>
            <a:ext cx="510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</a:t>
            </a:r>
            <a:r>
              <a:rPr lang="en-US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IDENTITY MATRIX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is always represented by </a:t>
            </a:r>
            <a:r>
              <a:rPr lang="en-US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I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2273" y="2920814"/>
            <a:ext cx="837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I =</a:t>
            </a: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98550" y="2122955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93950" y="2119780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2" name="Text Box 45"/>
          <p:cNvSpPr txBox="1">
            <a:spLocks noChangeArrowheads="1"/>
          </p:cNvSpPr>
          <p:nvPr/>
        </p:nvSpPr>
        <p:spPr bwMode="auto">
          <a:xfrm>
            <a:off x="5638800" y="4527175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1</a:t>
            </a:r>
          </a:p>
        </p:txBody>
      </p:sp>
      <p:sp>
        <p:nvSpPr>
          <p:cNvPr id="23" name="Text Box 46"/>
          <p:cNvSpPr txBox="1">
            <a:spLocks noChangeArrowheads="1"/>
          </p:cNvSpPr>
          <p:nvPr/>
        </p:nvSpPr>
        <p:spPr bwMode="auto">
          <a:xfrm>
            <a:off x="6324600" y="4527175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0</a:t>
            </a:r>
          </a:p>
        </p:txBody>
      </p:sp>
      <p:sp>
        <p:nvSpPr>
          <p:cNvPr id="24" name="Text Box 48"/>
          <p:cNvSpPr txBox="1">
            <a:spLocks noChangeArrowheads="1"/>
          </p:cNvSpPr>
          <p:nvPr/>
        </p:nvSpPr>
        <p:spPr bwMode="auto">
          <a:xfrm>
            <a:off x="7010400" y="4527175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0</a:t>
            </a:r>
          </a:p>
        </p:txBody>
      </p:sp>
      <p:sp>
        <p:nvSpPr>
          <p:cNvPr id="25" name="Text Box 49"/>
          <p:cNvSpPr txBox="1">
            <a:spLocks noChangeArrowheads="1"/>
          </p:cNvSpPr>
          <p:nvPr/>
        </p:nvSpPr>
        <p:spPr bwMode="auto">
          <a:xfrm>
            <a:off x="5638800" y="5212975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0</a:t>
            </a:r>
          </a:p>
        </p:txBody>
      </p:sp>
      <p:sp>
        <p:nvSpPr>
          <p:cNvPr id="26" name="Text Box 50"/>
          <p:cNvSpPr txBox="1">
            <a:spLocks noChangeArrowheads="1"/>
          </p:cNvSpPr>
          <p:nvPr/>
        </p:nvSpPr>
        <p:spPr bwMode="auto">
          <a:xfrm>
            <a:off x="6400800" y="5212975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1</a:t>
            </a:r>
          </a:p>
        </p:txBody>
      </p:sp>
      <p:sp>
        <p:nvSpPr>
          <p:cNvPr id="27" name="Text Box 51"/>
          <p:cNvSpPr txBox="1">
            <a:spLocks noChangeArrowheads="1"/>
          </p:cNvSpPr>
          <p:nvPr/>
        </p:nvSpPr>
        <p:spPr bwMode="auto">
          <a:xfrm>
            <a:off x="7010400" y="5212975"/>
            <a:ext cx="76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0</a:t>
            </a:r>
          </a:p>
        </p:txBody>
      </p:sp>
      <p:sp>
        <p:nvSpPr>
          <p:cNvPr id="28" name="Text Box 52"/>
          <p:cNvSpPr txBox="1">
            <a:spLocks noChangeArrowheads="1"/>
          </p:cNvSpPr>
          <p:nvPr/>
        </p:nvSpPr>
        <p:spPr bwMode="auto">
          <a:xfrm>
            <a:off x="5638800" y="5898775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0</a:t>
            </a:r>
          </a:p>
        </p:txBody>
      </p:sp>
      <p:sp>
        <p:nvSpPr>
          <p:cNvPr id="29" name="Text Box 53"/>
          <p:cNvSpPr txBox="1">
            <a:spLocks noChangeArrowheads="1"/>
          </p:cNvSpPr>
          <p:nvPr/>
        </p:nvSpPr>
        <p:spPr bwMode="auto">
          <a:xfrm>
            <a:off x="6400800" y="5898775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0</a:t>
            </a:r>
          </a:p>
        </p:txBody>
      </p:sp>
      <p:sp>
        <p:nvSpPr>
          <p:cNvPr id="30" name="Text Box 54"/>
          <p:cNvSpPr txBox="1">
            <a:spLocks noChangeArrowheads="1"/>
          </p:cNvSpPr>
          <p:nvPr/>
        </p:nvSpPr>
        <p:spPr bwMode="auto">
          <a:xfrm>
            <a:off x="7010400" y="5898775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953000" y="3765175"/>
            <a:ext cx="954088" cy="2862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8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46913" y="3798513"/>
            <a:ext cx="954087" cy="2862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343400" y="5289175"/>
            <a:ext cx="837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I =</a:t>
            </a: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143000" y="5365375"/>
            <a:ext cx="2840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For 3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Symbol"/>
              </a:rPr>
              <a:t>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Marlett"/>
              </a:rPr>
              <a:t> 3 matrices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3935" y="86939"/>
            <a:ext cx="46762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identity matrix</a:t>
            </a:r>
            <a:endParaRPr lang="en-GB" sz="3600"/>
          </a:p>
        </p:txBody>
      </p:sp>
      <p:sp>
        <p:nvSpPr>
          <p:cNvPr id="31" name="Rectangle 8"/>
          <p:cNvSpPr txBox="1">
            <a:spLocks noRot="1" noChangeArrowheads="1"/>
          </p:cNvSpPr>
          <p:nvPr/>
        </p:nvSpPr>
        <p:spPr>
          <a:xfrm>
            <a:off x="301624" y="874556"/>
            <a:ext cx="8613775" cy="838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05740" indent="-20574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8516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516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1540" indent="-15773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57734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57734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3716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" indent="-13716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660" indent="-13716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 2"/>
              <a:buNone/>
              <a:defRPr/>
            </a:pPr>
            <a:r>
              <a:rPr lang="en-US" sz="2400">
                <a:latin typeface="Comic Sans MS" panose="030F0702030302020204" pitchFamily="66" charset="0"/>
              </a:rPr>
              <a:t>A matrix in which the entries of the  leading diagonal are all 1 is known as the </a:t>
            </a:r>
            <a:r>
              <a:rPr lang="en-US" sz="2400" b="1" u="sng">
                <a:latin typeface="Comic Sans MS" panose="030F0702030302020204" pitchFamily="66" charset="0"/>
              </a:rPr>
              <a:t>IDENTITY MATRIX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2" name="Rectangle 8"/>
          <p:cNvSpPr txBox="1">
            <a:spLocks noRot="1" noChangeArrowheads="1"/>
          </p:cNvSpPr>
          <p:nvPr/>
        </p:nvSpPr>
        <p:spPr>
          <a:xfrm>
            <a:off x="301624" y="3916968"/>
            <a:ext cx="8613775" cy="838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05740" indent="-20574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8516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516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1540" indent="-15773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57734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57734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3716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" indent="-13716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660" indent="-13716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 2"/>
              <a:buNone/>
              <a:defRPr/>
            </a:pPr>
            <a:r>
              <a:rPr lang="en-US" sz="2400">
                <a:latin typeface="Comic Sans MS" panose="030F0702030302020204" pitchFamily="66" charset="0"/>
              </a:rPr>
              <a:t>The following matrix is the </a:t>
            </a:r>
            <a:r>
              <a:rPr lang="en-US" sz="2400" b="1" u="sng">
                <a:latin typeface="Comic Sans MS" panose="030F0702030302020204" pitchFamily="66" charset="0"/>
              </a:rPr>
              <a:t>IDENTITY MATRIX</a:t>
            </a:r>
            <a:r>
              <a:rPr lang="en-US" sz="2400">
                <a:latin typeface="Comic Sans MS" panose="030F0702030302020204" pitchFamily="66" charset="0"/>
              </a:rPr>
              <a:t> of order 3 </a:t>
            </a:r>
            <a:r>
              <a:rPr lang="en-US" sz="2400">
                <a:latin typeface="Comic Sans MS" panose="030F0702030302020204" pitchFamily="66" charset="0"/>
                <a:sym typeface="Symbol"/>
              </a:rPr>
              <a:t></a:t>
            </a:r>
            <a:r>
              <a:rPr lang="en-US" sz="2400">
                <a:latin typeface="Comic Sans MS" panose="030F0702030302020204" pitchFamily="66" charset="0"/>
                <a:sym typeface="Marlett"/>
              </a:rPr>
              <a:t> </a:t>
            </a:r>
            <a:r>
              <a:rPr lang="en-US" sz="2400">
                <a:latin typeface="Comic Sans MS" panose="030F0702030302020204" pitchFamily="66" charset="0"/>
              </a:rPr>
              <a:t>3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7" name="Oval 11"/>
          <p:cNvSpPr>
            <a:spLocks noChangeArrowheads="1"/>
          </p:cNvSpPr>
          <p:nvPr/>
        </p:nvSpPr>
        <p:spPr bwMode="auto">
          <a:xfrm rot="2497683">
            <a:off x="1390228" y="2908399"/>
            <a:ext cx="1449388" cy="609600"/>
          </a:xfrm>
          <a:prstGeom prst="ellipse">
            <a:avLst/>
          </a:prstGeom>
          <a:noFill/>
          <a:ln w="19050">
            <a:solidFill>
              <a:srgbClr val="E217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8" name="Oval 11"/>
          <p:cNvSpPr>
            <a:spLocks noChangeArrowheads="1"/>
          </p:cNvSpPr>
          <p:nvPr/>
        </p:nvSpPr>
        <p:spPr bwMode="auto">
          <a:xfrm rot="2898320">
            <a:off x="5320651" y="5142071"/>
            <a:ext cx="2385724" cy="607118"/>
          </a:xfrm>
          <a:prstGeom prst="ellipse">
            <a:avLst/>
          </a:prstGeom>
          <a:noFill/>
          <a:ln w="19050">
            <a:solidFill>
              <a:srgbClr val="E217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43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withGroup">
                            <p:stCondLst>
                              <p:cond delay="25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withGroup">
                            <p:stCondLst>
                              <p:cond delay="75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withGroup">
                            <p:stCondLst>
                              <p:cond delay="125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withGroup">
                            <p:stCondLst>
                              <p:cond delay="175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 build="p"/>
      <p:bldP spid="12" grpId="0"/>
      <p:bldP spid="13" grpId="0"/>
      <p:bldP spid="14" grpId="0"/>
      <p:bldP spid="15" grpId="0"/>
      <p:bldP spid="17" grpId="0" build="p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32" grpId="0" build="p"/>
      <p:bldP spid="37" grpId="0" animBg="1"/>
      <p:bldP spid="37" grpId="1" animBg="1"/>
      <p:bldP spid="38" grpId="0" animBg="1"/>
      <p:bldP spid="38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Rectangle 8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92770" y="923625"/>
            <a:ext cx="8613775" cy="609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latin typeface="Comic Sans MS" panose="030F0702030302020204" pitchFamily="66" charset="0"/>
              </a:rPr>
              <a:t>Only square matrices have inverse.</a:t>
            </a:r>
          </a:p>
        </p:txBody>
      </p:sp>
      <p:sp>
        <p:nvSpPr>
          <p:cNvPr id="17" name="Rectangle 8"/>
          <p:cNvSpPr txBox="1">
            <a:spLocks noRot="1" noChangeArrowheads="1"/>
          </p:cNvSpPr>
          <p:nvPr/>
        </p:nvSpPr>
        <p:spPr bwMode="auto">
          <a:xfrm>
            <a:off x="264530" y="1494909"/>
            <a:ext cx="7748253" cy="51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GB" sz="2400" kern="0" dirty="0">
                <a:latin typeface="Comic Sans MS" panose="030F0702030302020204" pitchFamily="66" charset="0"/>
              </a:rPr>
              <a:t>For a square matrix A, the inverse is written A</a:t>
            </a:r>
            <a:r>
              <a:rPr lang="en-GB" sz="2400" kern="0" baseline="30000" dirty="0">
                <a:latin typeface="Comic Sans MS" panose="030F0702030302020204" pitchFamily="66" charset="0"/>
              </a:rPr>
              <a:t>-1</a:t>
            </a:r>
            <a:endParaRPr lang="en-US" sz="2400" kern="0" dirty="0"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92770" y="2102456"/>
            <a:ext cx="8806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When A is multiplied by A-1 the result is the identity matrix I.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41276" y="4151904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A square matrix which has an inverse is called invertible or non-singular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172527" y="2857658"/>
            <a:ext cx="2286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AA</a:t>
            </a:r>
            <a:r>
              <a:rPr lang="en-GB" sz="2400" kern="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-1</a:t>
            </a:r>
            <a:r>
              <a:rPr lang="en-GB" sz="24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 = A</a:t>
            </a:r>
            <a:r>
              <a:rPr lang="en-GB" sz="2400" kern="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-1</a:t>
            </a:r>
            <a:r>
              <a:rPr lang="en-GB" sz="24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 = I</a:t>
            </a:r>
            <a:endParaRPr lang="en-US" sz="2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1276" y="3566486"/>
            <a:ext cx="5862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kern="0" dirty="0">
                <a:latin typeface="Comic Sans MS" panose="030F0702030302020204" pitchFamily="66" charset="0"/>
              </a:rPr>
              <a:t>Not all square matrices have inverses. </a:t>
            </a:r>
            <a:endParaRPr lang="en-US" sz="2400" kern="0" dirty="0"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10678" y="5247787"/>
            <a:ext cx="86255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kern="0" dirty="0">
                <a:latin typeface="Comic Sans MS" panose="030F0702030302020204" pitchFamily="66" charset="0"/>
              </a:rPr>
              <a:t>A square matrix without an inverse is called noninvertible or singular.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7401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 build="p"/>
      <p:bldP spid="17" grpId="0" build="p"/>
      <p:bldP spid="36" grpId="0"/>
      <p:bldP spid="39" grpId="0"/>
      <p:bldP spid="40" grpId="0"/>
      <p:bldP spid="41" grpId="0"/>
      <p:bldP spid="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12"/>
          <p:cNvSpPr>
            <a:spLocks noChangeArrowheads="1"/>
          </p:cNvSpPr>
          <p:nvPr/>
        </p:nvSpPr>
        <p:spPr bwMode="auto">
          <a:xfrm>
            <a:off x="241276" y="2460214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2567719" y="26357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c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2551844" y="20261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a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3253519" y="20261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b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3313844" y="26357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d</a:t>
            </a:r>
          </a:p>
        </p:txBody>
      </p:sp>
      <p:sp>
        <p:nvSpPr>
          <p:cNvPr id="17" name="Rectangle 8"/>
          <p:cNvSpPr txBox="1">
            <a:spLocks noRot="1" noChangeArrowheads="1"/>
          </p:cNvSpPr>
          <p:nvPr/>
        </p:nvSpPr>
        <p:spPr bwMode="auto">
          <a:xfrm>
            <a:off x="292770" y="1041006"/>
            <a:ext cx="8325741" cy="7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GB" sz="2400" kern="0" dirty="0">
                <a:latin typeface="Comic Sans MS" panose="030F0702030302020204" pitchFamily="66" charset="0"/>
              </a:rPr>
              <a:t>For a square matrix A, of order 2 </a:t>
            </a:r>
            <a:r>
              <a:rPr lang="en-GB" sz="2400" kern="0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r>
              <a:rPr lang="en-GB" sz="2400" kern="0" dirty="0">
                <a:latin typeface="Comic Sans MS" panose="030F0702030302020204" pitchFamily="66" charset="0"/>
              </a:rPr>
              <a:t> 2, the inverse is calculated as follow</a:t>
            </a:r>
            <a:endParaRPr lang="en-US" sz="2400" kern="0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79332" y="2353036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42269" y="1540378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82119" y="1537203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3499104" y="431374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-c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3483229" y="370414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d</a:t>
            </a:r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4184904" y="370414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-b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4245229" y="431374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35359" y="3958219"/>
            <a:ext cx="15898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3200" b="1" kern="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-1</a:t>
            </a: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73654" y="3218366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413504" y="3215191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93503" y="3860229"/>
                <a:ext cx="846386" cy="7010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omic Sans MS" panose="030F0702030302020204" pitchFamily="66" charset="0"/>
                                </a:rPr>
                                <m:t>det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omic Sans MS" panose="030F0702030302020204" pitchFamily="66" charset="0"/>
                                </a:rPr>
                                <m:t>A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503" y="3860229"/>
                <a:ext cx="846386" cy="7010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740404" y="583385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-c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3724529" y="522425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d</a:t>
            </a: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4426204" y="522425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-b</a:t>
            </a:r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4486529" y="583385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a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035359" y="5478328"/>
            <a:ext cx="15898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3200" b="1" kern="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-1</a:t>
            </a: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14954" y="4738475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654804" y="4735300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93503" y="5380338"/>
                <a:ext cx="1119730" cy="69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𝑏𝑐</m:t>
                          </m:r>
                        </m:den>
                      </m:f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503" y="5380338"/>
                <a:ext cx="1119730" cy="6940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4883404" y="3473724"/>
            <a:ext cx="42605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kern="0" dirty="0">
                <a:latin typeface="Comic Sans MS" panose="030F0702030302020204" pitchFamily="66" charset="0"/>
              </a:rPr>
              <a:t>Switch the entries of the leading diagonal</a:t>
            </a:r>
            <a:endParaRPr lang="en-US" sz="2400" kern="0" dirty="0"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931029" y="4210773"/>
            <a:ext cx="42605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kern="0" dirty="0">
                <a:latin typeface="Comic Sans MS" panose="030F0702030302020204" pitchFamily="66" charset="0"/>
              </a:rPr>
              <a:t>Change the sign of the secondary diagonal</a:t>
            </a:r>
            <a:endParaRPr lang="en-US" sz="2400" kern="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66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3" grpId="0"/>
      <p:bldP spid="31" grpId="0"/>
      <p:bldP spid="33" grpId="0"/>
      <p:bldP spid="34" grpId="0"/>
      <p:bldP spid="35" grpId="0"/>
      <p:bldP spid="37" grpId="0"/>
      <p:bldP spid="38" grpId="0"/>
      <p:bldP spid="43" grpId="0"/>
      <p:bldP spid="44" grpId="0"/>
      <p:bldP spid="45" grpId="0"/>
      <p:bldP spid="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12"/>
          <p:cNvSpPr>
            <a:spLocks noChangeArrowheads="1"/>
          </p:cNvSpPr>
          <p:nvPr/>
        </p:nvSpPr>
        <p:spPr bwMode="auto">
          <a:xfrm>
            <a:off x="2331857" y="1370315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4658300" y="15458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4642425" y="9362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5344100" y="9362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5404425" y="15458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7" name="Rectangle 8"/>
          <p:cNvSpPr txBox="1">
            <a:spLocks noRot="1" noChangeArrowheads="1"/>
          </p:cNvSpPr>
          <p:nvPr/>
        </p:nvSpPr>
        <p:spPr bwMode="auto">
          <a:xfrm>
            <a:off x="292770" y="1041006"/>
            <a:ext cx="1751930" cy="47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GB" sz="2400" b="1" kern="0" dirty="0">
                <a:latin typeface="Comic Sans MS" panose="030F0702030302020204" pitchFamily="66" charset="0"/>
              </a:rPr>
              <a:t>Example 5 </a:t>
            </a:r>
            <a:endParaRPr lang="en-US" sz="2400" b="1" kern="0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69913" y="12631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32850" y="450479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72700" y="447304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3731309" y="3045077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-1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3713738" y="2450727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4415413" y="2450727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-4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4477434" y="3045077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7481" y="2760759"/>
            <a:ext cx="15898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3200" b="1" kern="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-1</a:t>
            </a: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04163" y="1964952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44013" y="1961777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46453" y="4023219"/>
                <a:ext cx="246862" cy="6914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453" y="4023219"/>
                <a:ext cx="246862" cy="69147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28"/>
              <p:cNvSpPr txBox="1">
                <a:spLocks noChangeArrowheads="1"/>
              </p:cNvSpPr>
              <p:nvPr/>
            </p:nvSpPr>
            <p:spPr bwMode="auto">
              <a:xfrm>
                <a:off x="1767447" y="5820562"/>
                <a:ext cx="808466" cy="6685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31" name="Text 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67447" y="5820562"/>
                <a:ext cx="808466" cy="66851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1950438" y="529157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2652113" y="529157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32"/>
              <p:cNvSpPr txBox="1">
                <a:spLocks noChangeArrowheads="1"/>
              </p:cNvSpPr>
              <p:nvPr/>
            </p:nvSpPr>
            <p:spPr bwMode="auto">
              <a:xfrm>
                <a:off x="2547338" y="5812097"/>
                <a:ext cx="777875" cy="6685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7338" y="5812097"/>
                <a:ext cx="777875" cy="66851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377650" y="5633783"/>
            <a:ext cx="15898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3200" b="1" kern="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-1</a:t>
            </a: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540863" y="4805800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80713" y="4802625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80343" y="2651498"/>
                <a:ext cx="1835567" cy="6938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×4</m:t>
                          </m:r>
                        </m:den>
                      </m:f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343" y="2651498"/>
                <a:ext cx="1835567" cy="6938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5604451" y="2290534"/>
            <a:ext cx="33560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kern="0" dirty="0">
                <a:solidFill>
                  <a:srgbClr val="FF6600"/>
                </a:solidFill>
                <a:latin typeface="Comic Sans MS" panose="030F0702030302020204" pitchFamily="66" charset="0"/>
              </a:rPr>
              <a:t>Switch the entries of the leading diagonal</a:t>
            </a:r>
            <a:endParaRPr lang="en-US" sz="2000" kern="0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72700" y="2983683"/>
            <a:ext cx="3130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kern="0" dirty="0">
                <a:solidFill>
                  <a:srgbClr val="FF6600"/>
                </a:solidFill>
                <a:latin typeface="Comic Sans MS" panose="030F0702030302020204" pitchFamily="66" charset="0"/>
              </a:rPr>
              <a:t>Change the sign of the secondary diagonal</a:t>
            </a:r>
            <a:endParaRPr lang="en-US" sz="2000" kern="0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639500" y="1386247"/>
            <a:ext cx="1831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kern="0" dirty="0">
                <a:latin typeface="Comic Sans MS" panose="030F0702030302020204" pitchFamily="66" charset="0"/>
                <a:cs typeface="Times New Roman" pitchFamily="18" charset="0"/>
              </a:rPr>
              <a:t>Find A</a:t>
            </a:r>
            <a:r>
              <a:rPr lang="en-US" sz="2400" kern="0" baseline="30000" dirty="0">
                <a:latin typeface="Comic Sans MS" panose="030F0702030302020204" pitchFamily="66" charset="0"/>
                <a:cs typeface="Times New Roman" pitchFamily="18" charset="0"/>
              </a:rPr>
              <a:t>-1</a:t>
            </a:r>
            <a:r>
              <a:rPr lang="en-US" sz="2400" kern="0" dirty="0">
                <a:latin typeface="Comic Sans MS" panose="030F0702030302020204" pitchFamily="66" charset="0"/>
                <a:cs typeface="Times New Roman" pitchFamily="18" charset="0"/>
              </a:rPr>
              <a:t>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2247451" y="435370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-1</a:t>
            </a: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2263176" y="375935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2964851" y="375935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-4</a:t>
            </a:r>
          </a:p>
        </p:txBody>
      </p:sp>
      <p:sp>
        <p:nvSpPr>
          <p:cNvPr id="40" name="Text Box 32"/>
          <p:cNvSpPr txBox="1">
            <a:spLocks noChangeArrowheads="1"/>
          </p:cNvSpPr>
          <p:nvPr/>
        </p:nvSpPr>
        <p:spPr bwMode="auto">
          <a:xfrm>
            <a:off x="2993576" y="435370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853601" y="3273580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93451" y="3270405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58107" y="4119351"/>
            <a:ext cx="15898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3200" b="1" kern="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-1</a:t>
            </a: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85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8" grpId="0"/>
      <p:bldP spid="3" grpId="0"/>
      <p:bldP spid="31" grpId="0"/>
      <p:bldP spid="33" grpId="0"/>
      <p:bldP spid="34" grpId="0"/>
      <p:bldP spid="35" grpId="0"/>
      <p:bldP spid="37" grpId="0"/>
      <p:bldP spid="38" grpId="0"/>
      <p:bldP spid="43" grpId="0"/>
      <p:bldP spid="44" grpId="0"/>
      <p:bldP spid="45" grpId="0"/>
      <p:bldP spid="47" grpId="0"/>
      <p:bldP spid="32" grpId="0"/>
      <p:bldP spid="36" grpId="0"/>
      <p:bldP spid="39" grpId="0"/>
      <p:bldP spid="40" grpId="0"/>
      <p:bldP spid="41" grpId="0"/>
      <p:bldP spid="42" grpId="0"/>
      <p:bldP spid="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427505" y="1607873"/>
            <a:ext cx="320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Show that </a:t>
            </a:r>
            <a:r>
              <a:rPr lang="en-GB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AA</a:t>
            </a:r>
            <a:r>
              <a:rPr lang="en-GB" sz="2800" kern="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-1</a:t>
            </a:r>
            <a:r>
              <a:rPr lang="en-GB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 = I</a:t>
            </a:r>
            <a:endParaRPr lang="en-US" sz="28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2237485" y="213709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14" name="Text Box 53"/>
          <p:cNvSpPr txBox="1">
            <a:spLocks noChangeArrowheads="1"/>
          </p:cNvSpPr>
          <p:nvPr/>
        </p:nvSpPr>
        <p:spPr bwMode="auto">
          <a:xfrm>
            <a:off x="2266869" y="297013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1749662" y="2050381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16" name="Text Box 54"/>
          <p:cNvSpPr txBox="1">
            <a:spLocks noChangeArrowheads="1"/>
          </p:cNvSpPr>
          <p:nvPr/>
        </p:nvSpPr>
        <p:spPr bwMode="auto">
          <a:xfrm>
            <a:off x="3278308" y="2046918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3027065" y="2143061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4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Text Box 53"/>
          <p:cNvSpPr txBox="1">
            <a:spLocks noChangeArrowheads="1"/>
          </p:cNvSpPr>
          <p:nvPr/>
        </p:nvSpPr>
        <p:spPr bwMode="auto">
          <a:xfrm>
            <a:off x="3027065" y="294814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9" name="Text Box 48"/>
          <p:cNvSpPr txBox="1">
            <a:spLocks noChangeArrowheads="1"/>
          </p:cNvSpPr>
          <p:nvPr/>
        </p:nvSpPr>
        <p:spPr bwMode="auto">
          <a:xfrm>
            <a:off x="4377484" y="2138577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3889661" y="2051863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5418307" y="2048400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Text Box 48"/>
          <p:cNvSpPr txBox="1">
            <a:spLocks noChangeArrowheads="1"/>
          </p:cNvSpPr>
          <p:nvPr/>
        </p:nvSpPr>
        <p:spPr bwMode="auto">
          <a:xfrm>
            <a:off x="5016657" y="211659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488011" y="2603584"/>
            <a:ext cx="762714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</a:t>
            </a:r>
            <a:r>
              <a:rPr lang="en-US" altLang="en-US" sz="3200">
                <a:sym typeface="Symbol" panose="05050102010706020507" pitchFamily="18" charset="2"/>
              </a:rPr>
              <a:t></a:t>
            </a:r>
            <a:endParaRPr lang="en-US" altLang="en-US" sz="3200" dirty="0"/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306125" y="3893210"/>
            <a:ext cx="87233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3(1)</a:t>
            </a:r>
            <a:endParaRPr lang="en-US" altLang="en-US" sz="2800" dirty="0"/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4363525" y="3893210"/>
            <a:ext cx="10517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3(-2)</a:t>
            </a:r>
            <a:endParaRPr lang="en-US" altLang="en-US" sz="2800" dirty="0"/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382325" y="4593298"/>
            <a:ext cx="8283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1(1)</a:t>
            </a:r>
            <a:endParaRPr lang="en-US" altLang="en-US" sz="2800" dirty="0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4439725" y="4579010"/>
            <a:ext cx="9735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1(-2)</a:t>
            </a:r>
            <a:endParaRPr lang="en-US" altLang="en-US" sz="2800" dirty="0"/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1954858" y="3681539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33" name="Text Box 54"/>
          <p:cNvSpPr txBox="1">
            <a:spLocks noChangeArrowheads="1"/>
          </p:cNvSpPr>
          <p:nvPr/>
        </p:nvSpPr>
        <p:spPr bwMode="auto">
          <a:xfrm>
            <a:off x="6317923" y="3681538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4" name="Text Box 50"/>
          <p:cNvSpPr txBox="1">
            <a:spLocks noChangeArrowheads="1"/>
          </p:cNvSpPr>
          <p:nvPr/>
        </p:nvSpPr>
        <p:spPr bwMode="auto">
          <a:xfrm>
            <a:off x="2991700" y="5386190"/>
            <a:ext cx="8234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0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5" name="Text Box 53"/>
          <p:cNvSpPr txBox="1">
            <a:spLocks noChangeArrowheads="1"/>
          </p:cNvSpPr>
          <p:nvPr/>
        </p:nvSpPr>
        <p:spPr bwMode="auto">
          <a:xfrm>
            <a:off x="2977025" y="590377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6" name="Text Box 55"/>
          <p:cNvSpPr txBox="1">
            <a:spLocks noChangeArrowheads="1"/>
          </p:cNvSpPr>
          <p:nvPr/>
        </p:nvSpPr>
        <p:spPr bwMode="auto">
          <a:xfrm>
            <a:off x="2422143" y="590377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0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7" name="Text Box 54"/>
          <p:cNvSpPr txBox="1">
            <a:spLocks noChangeArrowheads="1"/>
          </p:cNvSpPr>
          <p:nvPr/>
        </p:nvSpPr>
        <p:spPr bwMode="auto">
          <a:xfrm>
            <a:off x="2036544" y="5278656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38" name="Text Box 54"/>
          <p:cNvSpPr txBox="1">
            <a:spLocks noChangeArrowheads="1"/>
          </p:cNvSpPr>
          <p:nvPr/>
        </p:nvSpPr>
        <p:spPr bwMode="auto">
          <a:xfrm>
            <a:off x="3264837" y="5278467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2415339" y="541337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8"/>
              <p:cNvSpPr txBox="1">
                <a:spLocks noChangeArrowheads="1"/>
              </p:cNvSpPr>
              <p:nvPr/>
            </p:nvSpPr>
            <p:spPr bwMode="auto">
              <a:xfrm>
                <a:off x="3047426" y="3898465"/>
                <a:ext cx="1881649" cy="7007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 dirty="0"/>
                  <a:t>+ </a:t>
                </a:r>
                <a:r>
                  <a:rPr lang="en-US" altLang="en-US" sz="2800" dirty="0">
                    <a:solidFill>
                      <a:srgbClr val="CC00CC"/>
                    </a:solidFill>
                  </a:rPr>
                  <a:t>4(</a:t>
                </a:r>
                <a:r>
                  <a:rPr lang="en-US" altLang="en-US" sz="2800" dirty="0">
                    <a:solidFill>
                      <a:srgbClr val="CC00CC"/>
                    </a:solidFill>
                    <a:latin typeface="Cambria Math" panose="02040503050406030204" pitchFamily="18" charset="0"/>
                  </a:rPr>
                  <a:t>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800" b="0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800" dirty="0">
                    <a:solidFill>
                      <a:srgbClr val="CC00CC"/>
                    </a:solidFill>
                  </a:rPr>
                  <a:t>)</a:t>
                </a:r>
                <a:r>
                  <a:rPr lang="en-US" altLang="en-US" sz="2800" dirty="0"/>
                  <a:t> </a:t>
                </a:r>
              </a:p>
            </p:txBody>
          </p:sp>
        </mc:Choice>
        <mc:Fallback xmlns="">
          <p:sp>
            <p:nvSpPr>
              <p:cNvPr id="42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7426" y="3898465"/>
                <a:ext cx="1881649" cy="700705"/>
              </a:xfrm>
              <a:prstGeom prst="rect">
                <a:avLst/>
              </a:prstGeom>
              <a:blipFill rotWithShape="0">
                <a:blip r:embed="rId2"/>
                <a:stretch>
                  <a:fillRect l="-6796" b="-105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12"/>
              <p:cNvSpPr txBox="1">
                <a:spLocks noChangeArrowheads="1"/>
              </p:cNvSpPr>
              <p:nvPr/>
            </p:nvSpPr>
            <p:spPr bwMode="auto">
              <a:xfrm>
                <a:off x="5219951" y="3896918"/>
                <a:ext cx="1357521" cy="7016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 dirty="0"/>
                  <a:t>+ </a:t>
                </a:r>
                <a:r>
                  <a:rPr lang="en-US" altLang="en-US" sz="2800" dirty="0">
                    <a:solidFill>
                      <a:srgbClr val="CC00CC"/>
                    </a:solidFill>
                  </a:rPr>
                  <a:t>4(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sz="2800" b="0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800" dirty="0">
                    <a:solidFill>
                      <a:srgbClr val="CC00CC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43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19951" y="3896918"/>
                <a:ext cx="1357521" cy="701602"/>
              </a:xfrm>
              <a:prstGeom prst="rect">
                <a:avLst/>
              </a:prstGeom>
              <a:blipFill rotWithShape="0">
                <a:blip r:embed="rId3"/>
                <a:stretch>
                  <a:fillRect l="-8969" b="-95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15"/>
              <p:cNvSpPr txBox="1">
                <a:spLocks noChangeArrowheads="1"/>
              </p:cNvSpPr>
              <p:nvPr/>
            </p:nvSpPr>
            <p:spPr bwMode="auto">
              <a:xfrm>
                <a:off x="3108045" y="4604133"/>
                <a:ext cx="1374571" cy="7007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 dirty="0"/>
                  <a:t>+ </a:t>
                </a:r>
                <a:r>
                  <a:rPr lang="en-US" altLang="en-US" sz="2800" dirty="0">
                    <a:solidFill>
                      <a:srgbClr val="CC00CC"/>
                    </a:solidFill>
                  </a:rPr>
                  <a:t>2(</a:t>
                </a:r>
                <a:r>
                  <a:rPr lang="en-US" altLang="en-US" sz="2800" dirty="0">
                    <a:solidFill>
                      <a:srgbClr val="CC00CC"/>
                    </a:solidFill>
                    <a:latin typeface="Cambria Math" panose="02040503050406030204" pitchFamily="18" charset="0"/>
                  </a:rPr>
                  <a:t>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800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800" dirty="0">
                    <a:solidFill>
                      <a:srgbClr val="CC00CC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4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8045" y="4604133"/>
                <a:ext cx="1374571" cy="700705"/>
              </a:xfrm>
              <a:prstGeom prst="rect">
                <a:avLst/>
              </a:prstGeom>
              <a:blipFill rotWithShape="0">
                <a:blip r:embed="rId4"/>
                <a:stretch>
                  <a:fillRect l="-9333" r="-5778" b="-95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16"/>
              <p:cNvSpPr txBox="1">
                <a:spLocks noChangeArrowheads="1"/>
              </p:cNvSpPr>
              <p:nvPr/>
            </p:nvSpPr>
            <p:spPr bwMode="auto">
              <a:xfrm>
                <a:off x="5291809" y="4585858"/>
                <a:ext cx="1181082" cy="7016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 dirty="0"/>
                  <a:t>+ </a:t>
                </a:r>
                <a:r>
                  <a:rPr lang="en-US" altLang="en-US" sz="2800" dirty="0">
                    <a:solidFill>
                      <a:srgbClr val="CC00CC"/>
                    </a:solidFill>
                  </a:rPr>
                  <a:t>2(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sz="2800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800" dirty="0">
                    <a:solidFill>
                      <a:srgbClr val="CC00CC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47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1809" y="4585858"/>
                <a:ext cx="1181082" cy="701602"/>
              </a:xfrm>
              <a:prstGeom prst="rect">
                <a:avLst/>
              </a:prstGeom>
              <a:blipFill rotWithShape="0">
                <a:blip r:embed="rId5"/>
                <a:stretch>
                  <a:fillRect l="-10309" r="-1031" b="-95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 Box 55"/>
          <p:cNvSpPr txBox="1">
            <a:spLocks noChangeArrowheads="1"/>
          </p:cNvSpPr>
          <p:nvPr/>
        </p:nvSpPr>
        <p:spPr bwMode="auto">
          <a:xfrm>
            <a:off x="1403172" y="5743549"/>
            <a:ext cx="10328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I =</a:t>
            </a:r>
          </a:p>
        </p:txBody>
      </p:sp>
      <p:sp>
        <p:nvSpPr>
          <p:cNvPr id="49" name="Text Box 55"/>
          <p:cNvSpPr txBox="1">
            <a:spLocks noChangeArrowheads="1"/>
          </p:cNvSpPr>
          <p:nvPr/>
        </p:nvSpPr>
        <p:spPr bwMode="auto">
          <a:xfrm>
            <a:off x="811858" y="4233848"/>
            <a:ext cx="13508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AA</a:t>
            </a:r>
            <a:r>
              <a:rPr lang="en-US" altLang="en-US" sz="2800" baseline="30000" dirty="0">
                <a:solidFill>
                  <a:schemeClr val="accent1"/>
                </a:solidFill>
              </a:rPr>
              <a:t>-1</a:t>
            </a:r>
            <a:r>
              <a:rPr lang="en-US" altLang="en-US" sz="2800" dirty="0">
                <a:solidFill>
                  <a:schemeClr val="accent1"/>
                </a:solidFill>
              </a:rPr>
              <a:t> =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28"/>
              <p:cNvSpPr txBox="1">
                <a:spLocks noChangeArrowheads="1"/>
              </p:cNvSpPr>
              <p:nvPr/>
            </p:nvSpPr>
            <p:spPr bwMode="auto">
              <a:xfrm>
                <a:off x="7332376" y="1282209"/>
                <a:ext cx="808466" cy="6685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45" name="Text 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32376" y="1282209"/>
                <a:ext cx="808466" cy="66851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 Box 29"/>
          <p:cNvSpPr txBox="1">
            <a:spLocks noChangeArrowheads="1"/>
          </p:cNvSpPr>
          <p:nvPr/>
        </p:nvSpPr>
        <p:spPr bwMode="auto">
          <a:xfrm>
            <a:off x="7515367" y="75322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51" name="Text Box 30"/>
          <p:cNvSpPr txBox="1">
            <a:spLocks noChangeArrowheads="1"/>
          </p:cNvSpPr>
          <p:nvPr/>
        </p:nvSpPr>
        <p:spPr bwMode="auto">
          <a:xfrm>
            <a:off x="8217042" y="75322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32"/>
              <p:cNvSpPr txBox="1">
                <a:spLocks noChangeArrowheads="1"/>
              </p:cNvSpPr>
              <p:nvPr/>
            </p:nvSpPr>
            <p:spPr bwMode="auto">
              <a:xfrm>
                <a:off x="8112267" y="1273744"/>
                <a:ext cx="777875" cy="6685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12267" y="1273744"/>
                <a:ext cx="777875" cy="6685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5942579" y="1095430"/>
            <a:ext cx="15898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3200" b="1" kern="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-1</a:t>
            </a: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105792" y="267447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445642" y="264272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6" name="Rectangle 12"/>
          <p:cNvSpPr>
            <a:spLocks noChangeArrowheads="1"/>
          </p:cNvSpPr>
          <p:nvPr/>
        </p:nvSpPr>
        <p:spPr bwMode="auto">
          <a:xfrm>
            <a:off x="1802404" y="1164191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4128847" y="133973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4112972" y="73013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4814647" y="73013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4874972" y="133973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40460" y="1057013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703397" y="244355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043247" y="241180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4" name="Rectangle 8"/>
          <p:cNvSpPr txBox="1">
            <a:spLocks noRot="1" noChangeArrowheads="1"/>
          </p:cNvSpPr>
          <p:nvPr/>
        </p:nvSpPr>
        <p:spPr bwMode="auto">
          <a:xfrm>
            <a:off x="253912" y="1177426"/>
            <a:ext cx="1751930" cy="47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GB" sz="2400" b="1" kern="0" dirty="0">
                <a:latin typeface="Comic Sans MS" panose="030F0702030302020204" pitchFamily="66" charset="0"/>
              </a:rPr>
              <a:t>Example 6 </a:t>
            </a:r>
            <a:endParaRPr lang="en-US" sz="2400" b="1" kern="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 Box 28"/>
              <p:cNvSpPr txBox="1">
                <a:spLocks noChangeArrowheads="1"/>
              </p:cNvSpPr>
              <p:nvPr/>
            </p:nvSpPr>
            <p:spPr bwMode="auto">
              <a:xfrm>
                <a:off x="4192890" y="2810480"/>
                <a:ext cx="808466" cy="6685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5" name="Text 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2890" y="2810480"/>
                <a:ext cx="808466" cy="66851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32"/>
              <p:cNvSpPr txBox="1">
                <a:spLocks noChangeArrowheads="1"/>
              </p:cNvSpPr>
              <p:nvPr/>
            </p:nvSpPr>
            <p:spPr bwMode="auto">
              <a:xfrm>
                <a:off x="4972781" y="2802015"/>
                <a:ext cx="777875" cy="6685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en-US" sz="2000" dirty="0">
                  <a:solidFill>
                    <a:srgbClr val="0070C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72781" y="2802015"/>
                <a:ext cx="777875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55"/>
          <p:cNvSpPr txBox="1">
            <a:spLocks noChangeArrowheads="1"/>
          </p:cNvSpPr>
          <p:nvPr/>
        </p:nvSpPr>
        <p:spPr bwMode="auto">
          <a:xfrm>
            <a:off x="731758" y="2686539"/>
            <a:ext cx="13508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AA</a:t>
            </a:r>
            <a:r>
              <a:rPr lang="en-US" altLang="en-US" sz="2800" baseline="30000" dirty="0">
                <a:solidFill>
                  <a:schemeClr val="accent1"/>
                </a:solidFill>
              </a:rPr>
              <a:t>-1</a:t>
            </a:r>
            <a:r>
              <a:rPr lang="en-US" altLang="en-US" sz="2800" dirty="0">
                <a:solidFill>
                  <a:schemeClr val="accent1"/>
                </a:solidFill>
              </a:rPr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32065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5" grpId="0"/>
      <p:bldP spid="26" grpId="0" autoUpdateAnimBg="0"/>
      <p:bldP spid="27" grpId="0" autoUpdateAnimBg="0"/>
      <p:bldP spid="29" grpId="0" autoUpdateAnimBg="0"/>
      <p:bldP spid="30" grpId="0" autoUpdateAnimBg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2" grpId="0" autoUpdateAnimBg="0"/>
      <p:bldP spid="43" grpId="0" autoUpdateAnimBg="0"/>
      <p:bldP spid="46" grpId="0" autoUpdateAnimBg="0"/>
      <p:bldP spid="47" grpId="0" autoUpdateAnimBg="0"/>
      <p:bldP spid="48" grpId="0"/>
      <p:bldP spid="49" grpId="0"/>
      <p:bldP spid="65" grpId="0"/>
      <p:bldP spid="66" grpId="0"/>
      <p:bldP spid="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3003562" y="1851978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6" name="Rectangle 8"/>
          <p:cNvSpPr txBox="1">
            <a:spLocks noRot="1" noChangeArrowheads="1"/>
          </p:cNvSpPr>
          <p:nvPr/>
        </p:nvSpPr>
        <p:spPr bwMode="auto">
          <a:xfrm>
            <a:off x="349498" y="798406"/>
            <a:ext cx="8426202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For higher order derivatives we will be using the GDC to calculate the inverse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square matrix A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4085420" y="176539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84835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658970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6" name="Text Box 30"/>
          <p:cNvSpPr txBox="1">
            <a:spLocks noChangeArrowheads="1"/>
          </p:cNvSpPr>
          <p:nvPr/>
        </p:nvSpPr>
        <p:spPr bwMode="auto">
          <a:xfrm>
            <a:off x="5797648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27" name="Text Box 28"/>
          <p:cNvSpPr txBox="1">
            <a:spLocks noChangeArrowheads="1"/>
          </p:cNvSpPr>
          <p:nvPr/>
        </p:nvSpPr>
        <p:spPr bwMode="auto">
          <a:xfrm>
            <a:off x="5284346" y="24075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28" name="Text Box 29"/>
          <p:cNvSpPr txBox="1">
            <a:spLocks noChangeArrowheads="1"/>
          </p:cNvSpPr>
          <p:nvPr/>
        </p:nvSpPr>
        <p:spPr bwMode="auto">
          <a:xfrm>
            <a:off x="5257932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29" name="Text Box 28"/>
          <p:cNvSpPr txBox="1">
            <a:spLocks noChangeArrowheads="1"/>
          </p:cNvSpPr>
          <p:nvPr/>
        </p:nvSpPr>
        <p:spPr bwMode="auto">
          <a:xfrm>
            <a:off x="5276067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5860233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31" name="Text Box 30"/>
          <p:cNvSpPr txBox="1">
            <a:spLocks noChangeArrowheads="1"/>
          </p:cNvSpPr>
          <p:nvPr/>
        </p:nvSpPr>
        <p:spPr bwMode="auto">
          <a:xfrm>
            <a:off x="6353238" y="142853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132" name="Text Box 32"/>
          <p:cNvSpPr txBox="1">
            <a:spLocks noChangeArrowheads="1"/>
          </p:cNvSpPr>
          <p:nvPr/>
        </p:nvSpPr>
        <p:spPr bwMode="auto">
          <a:xfrm>
            <a:off x="6415823" y="192423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133" name="Text Box 32"/>
          <p:cNvSpPr txBox="1">
            <a:spLocks noChangeArrowheads="1"/>
          </p:cNvSpPr>
          <p:nvPr/>
        </p:nvSpPr>
        <p:spPr bwMode="auto">
          <a:xfrm>
            <a:off x="5860233" y="239552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6438189" y="243698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9EDD337D-A7B4-58F1-3159-90733776DBB6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D60C94-B7A5-E49E-0C4C-CADFDD028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54064" cy="5029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045C855-FF28-26C6-BCBF-A7CD710A26DA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1634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8"/>
          <p:cNvSpPr txBox="1">
            <a:spLocks noRot="1" noChangeArrowheads="1"/>
          </p:cNvSpPr>
          <p:nvPr/>
        </p:nvSpPr>
        <p:spPr bwMode="auto">
          <a:xfrm>
            <a:off x="349498" y="798406"/>
            <a:ext cx="8426202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For higher order derivatives we will be using the GDC to calculate the inverse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square matrix 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21F8F0-5561-5997-A6AF-B47CC308AA10}"/>
              </a:ext>
            </a:extLst>
          </p:cNvPr>
          <p:cNvSpPr/>
          <p:nvPr/>
        </p:nvSpPr>
        <p:spPr>
          <a:xfrm>
            <a:off x="5500892" y="3309842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C656CD-246A-76C1-E9B7-4D7312671321}"/>
              </a:ext>
            </a:extLst>
          </p:cNvPr>
          <p:cNvSpPr/>
          <p:nvPr/>
        </p:nvSpPr>
        <p:spPr>
          <a:xfrm>
            <a:off x="6092022" y="3295162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BCACF3-0995-3913-9910-C58B7AFA0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41601" cy="5029200"/>
          </a:xfrm>
          <a:prstGeom prst="rect">
            <a:avLst/>
          </a:prstGeom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58FCFF38-161A-9371-9CB2-F850246D242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F81B0D-CFFF-6AAF-5AF7-AB1E9B1868D1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5189AD24-82A5-833E-DC27-72ADF04DB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562" y="1851978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0BF237-6F75-8DAB-7309-EB333F98CBB3}"/>
              </a:ext>
            </a:extLst>
          </p:cNvPr>
          <p:cNvSpPr/>
          <p:nvPr/>
        </p:nvSpPr>
        <p:spPr>
          <a:xfrm>
            <a:off x="4085420" y="176539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B69E6C-CFB8-D109-EC08-0B7D5CAAF990}"/>
              </a:ext>
            </a:extLst>
          </p:cNvPr>
          <p:cNvSpPr/>
          <p:nvPr/>
        </p:nvSpPr>
        <p:spPr>
          <a:xfrm>
            <a:off x="484835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124A4A-0353-1F20-070A-F9D8870CB8B9}"/>
              </a:ext>
            </a:extLst>
          </p:cNvPr>
          <p:cNvSpPr/>
          <p:nvPr/>
        </p:nvSpPr>
        <p:spPr>
          <a:xfrm>
            <a:off x="658970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" name="Text Box 30">
            <a:extLst>
              <a:ext uri="{FF2B5EF4-FFF2-40B4-BE49-F238E27FC236}">
                <a16:creationId xmlns:a16="http://schemas.microsoft.com/office/drawing/2014/main" id="{3CD89BF5-EECB-8AF8-7CEF-435EAC939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648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15" name="Text Box 28">
            <a:extLst>
              <a:ext uri="{FF2B5EF4-FFF2-40B4-BE49-F238E27FC236}">
                <a16:creationId xmlns:a16="http://schemas.microsoft.com/office/drawing/2014/main" id="{B6A13735-D8D3-053F-3014-48C1113CC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46" y="24075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16" name="Text Box 29">
            <a:extLst>
              <a:ext uri="{FF2B5EF4-FFF2-40B4-BE49-F238E27FC236}">
                <a16:creationId xmlns:a16="http://schemas.microsoft.com/office/drawing/2014/main" id="{766B5D38-9E10-59A1-346E-633EAF6A2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932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3AFDCBC0-CA28-355D-B818-5A635D437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067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18" name="Text Box 32">
            <a:extLst>
              <a:ext uri="{FF2B5EF4-FFF2-40B4-BE49-F238E27FC236}">
                <a16:creationId xmlns:a16="http://schemas.microsoft.com/office/drawing/2014/main" id="{7675F8EB-0BD1-2740-869E-343606E5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19" name="Text Box 30">
            <a:extLst>
              <a:ext uri="{FF2B5EF4-FFF2-40B4-BE49-F238E27FC236}">
                <a16:creationId xmlns:a16="http://schemas.microsoft.com/office/drawing/2014/main" id="{7A5F4492-C4FF-1D5B-6C39-82C5A1B0F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238" y="142853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20" name="Text Box 32">
            <a:extLst>
              <a:ext uri="{FF2B5EF4-FFF2-40B4-BE49-F238E27FC236}">
                <a16:creationId xmlns:a16="http://schemas.microsoft.com/office/drawing/2014/main" id="{795DD0CD-243F-582E-B8A8-1507F3C77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823" y="192423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21" name="Text Box 32">
            <a:extLst>
              <a:ext uri="{FF2B5EF4-FFF2-40B4-BE49-F238E27FC236}">
                <a16:creationId xmlns:a16="http://schemas.microsoft.com/office/drawing/2014/main" id="{B631FA7F-537D-A278-98CC-2922B5B8B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239552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27" name="Text Box 32">
            <a:extLst>
              <a:ext uri="{FF2B5EF4-FFF2-40B4-BE49-F238E27FC236}">
                <a16:creationId xmlns:a16="http://schemas.microsoft.com/office/drawing/2014/main" id="{61C56457-D062-C69F-1139-A60A571D6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189" y="243698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3464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8"/>
          <p:cNvSpPr txBox="1">
            <a:spLocks noRot="1" noChangeArrowheads="1"/>
          </p:cNvSpPr>
          <p:nvPr/>
        </p:nvSpPr>
        <p:spPr bwMode="auto">
          <a:xfrm>
            <a:off x="349498" y="798406"/>
            <a:ext cx="8426202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For higher order derivatives we will be using the GDC to calculate the inverse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square matrix 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21F8F0-5561-5997-A6AF-B47CC308AA10}"/>
              </a:ext>
            </a:extLst>
          </p:cNvPr>
          <p:cNvSpPr/>
          <p:nvPr/>
        </p:nvSpPr>
        <p:spPr>
          <a:xfrm>
            <a:off x="5500892" y="3309842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C656CD-246A-76C1-E9B7-4D7312671321}"/>
              </a:ext>
            </a:extLst>
          </p:cNvPr>
          <p:cNvSpPr/>
          <p:nvPr/>
        </p:nvSpPr>
        <p:spPr>
          <a:xfrm>
            <a:off x="6092022" y="3295162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58FCFF38-161A-9371-9CB2-F850246D242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F81B0D-CFFF-6AAF-5AF7-AB1E9B1868D1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E5FD25-ED69-E9D7-C0C6-376E82DB56A2}"/>
              </a:ext>
            </a:extLst>
          </p:cNvPr>
          <p:cNvSpPr/>
          <p:nvPr/>
        </p:nvSpPr>
        <p:spPr>
          <a:xfrm>
            <a:off x="5444910" y="3711095"/>
            <a:ext cx="1446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 A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5B2493-D25C-8B4B-1BFE-5C6C2BFBEAF8}"/>
              </a:ext>
            </a:extLst>
          </p:cNvPr>
          <p:cNvSpPr/>
          <p:nvPr/>
        </p:nvSpPr>
        <p:spPr>
          <a:xfrm>
            <a:off x="5443588" y="4053005"/>
            <a:ext cx="2459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Enter the dimensions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66E9FC-9C44-BD71-8D5D-A652C414E689}"/>
              </a:ext>
            </a:extLst>
          </p:cNvPr>
          <p:cNvSpPr/>
          <p:nvPr/>
        </p:nvSpPr>
        <p:spPr>
          <a:xfrm>
            <a:off x="6267411" y="4406391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m: 3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5A3696-C3BC-F655-7BDF-76491882DD62}"/>
              </a:ext>
            </a:extLst>
          </p:cNvPr>
          <p:cNvSpPr/>
          <p:nvPr/>
        </p:nvSpPr>
        <p:spPr>
          <a:xfrm>
            <a:off x="6307334" y="4748519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n: 3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2C0C3C-0FF8-5161-783C-075BDC28716F}"/>
              </a:ext>
            </a:extLst>
          </p:cNvPr>
          <p:cNvSpPr/>
          <p:nvPr/>
        </p:nvSpPr>
        <p:spPr>
          <a:xfrm>
            <a:off x="5606017" y="5015085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452040-804E-1CCF-390A-CBF6A9CDD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66486" cy="50292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B637DA4-F9C9-8F27-7E7B-242EE8ED5C03}"/>
              </a:ext>
            </a:extLst>
          </p:cNvPr>
          <p:cNvSpPr/>
          <p:nvPr/>
        </p:nvSpPr>
        <p:spPr>
          <a:xfrm>
            <a:off x="6611263" y="3695272"/>
            <a:ext cx="792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A608DD-63D9-B390-65D5-24F584564D27}"/>
              </a:ext>
            </a:extLst>
          </p:cNvPr>
          <p:cNvSpPr/>
          <p:nvPr/>
        </p:nvSpPr>
        <p:spPr>
          <a:xfrm>
            <a:off x="7083508" y="4775723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E019EE7-FC7F-E412-6F71-52D72441DBD8}"/>
              </a:ext>
            </a:extLst>
          </p:cNvPr>
          <p:cNvSpPr/>
          <p:nvPr/>
        </p:nvSpPr>
        <p:spPr>
          <a:xfrm>
            <a:off x="7098789" y="4406391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D6495FF8-9F0A-3C6F-A385-9ECDDC061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562" y="1851978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08A1C85-9CB7-EF61-2D57-3C22B76FD3B6}"/>
              </a:ext>
            </a:extLst>
          </p:cNvPr>
          <p:cNvSpPr/>
          <p:nvPr/>
        </p:nvSpPr>
        <p:spPr>
          <a:xfrm>
            <a:off x="4085420" y="176539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49CF98-4E53-7DF0-37CD-77D40C98E880}"/>
              </a:ext>
            </a:extLst>
          </p:cNvPr>
          <p:cNvSpPr/>
          <p:nvPr/>
        </p:nvSpPr>
        <p:spPr>
          <a:xfrm>
            <a:off x="484835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3D0F97-815E-3A4F-E5A0-0ACB9162AC33}"/>
              </a:ext>
            </a:extLst>
          </p:cNvPr>
          <p:cNvSpPr/>
          <p:nvPr/>
        </p:nvSpPr>
        <p:spPr>
          <a:xfrm>
            <a:off x="658970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1" name="Text Box 30">
            <a:extLst>
              <a:ext uri="{FF2B5EF4-FFF2-40B4-BE49-F238E27FC236}">
                <a16:creationId xmlns:a16="http://schemas.microsoft.com/office/drawing/2014/main" id="{387DA154-BE53-2472-7C2C-F358A4D3D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648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D495D5C5-A2BF-E797-E98F-068737050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46" y="24075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44" name="Text Box 29">
            <a:extLst>
              <a:ext uri="{FF2B5EF4-FFF2-40B4-BE49-F238E27FC236}">
                <a16:creationId xmlns:a16="http://schemas.microsoft.com/office/drawing/2014/main" id="{31DB656C-A489-5994-5496-8E7D3BDFE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932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45" name="Text Box 28">
            <a:extLst>
              <a:ext uri="{FF2B5EF4-FFF2-40B4-BE49-F238E27FC236}">
                <a16:creationId xmlns:a16="http://schemas.microsoft.com/office/drawing/2014/main" id="{63B9917C-E7BF-51D2-3CC8-35DF34082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067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46" name="Text Box 32">
            <a:extLst>
              <a:ext uri="{FF2B5EF4-FFF2-40B4-BE49-F238E27FC236}">
                <a16:creationId xmlns:a16="http://schemas.microsoft.com/office/drawing/2014/main" id="{DE48E062-89B6-10C4-B79A-85CB49464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47" name="Text Box 30">
            <a:extLst>
              <a:ext uri="{FF2B5EF4-FFF2-40B4-BE49-F238E27FC236}">
                <a16:creationId xmlns:a16="http://schemas.microsoft.com/office/drawing/2014/main" id="{9D9C9EB9-81BE-3582-C03A-2BF055AF9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238" y="142853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48" name="Text Box 32">
            <a:extLst>
              <a:ext uri="{FF2B5EF4-FFF2-40B4-BE49-F238E27FC236}">
                <a16:creationId xmlns:a16="http://schemas.microsoft.com/office/drawing/2014/main" id="{BF9D0853-283B-3BA1-6379-7C4815545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823" y="192423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49" name="Text Box 32">
            <a:extLst>
              <a:ext uri="{FF2B5EF4-FFF2-40B4-BE49-F238E27FC236}">
                <a16:creationId xmlns:a16="http://schemas.microsoft.com/office/drawing/2014/main" id="{C3FF2F18-EAE4-911B-2063-24782EEF0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239552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50" name="Text Box 32">
            <a:extLst>
              <a:ext uri="{FF2B5EF4-FFF2-40B4-BE49-F238E27FC236}">
                <a16:creationId xmlns:a16="http://schemas.microsoft.com/office/drawing/2014/main" id="{B387F7EB-FAD5-6402-B6F2-7FD46E8AB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189" y="243698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8614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8"/>
          <p:cNvSpPr txBox="1">
            <a:spLocks noRot="1" noChangeArrowheads="1"/>
          </p:cNvSpPr>
          <p:nvPr/>
        </p:nvSpPr>
        <p:spPr bwMode="auto">
          <a:xfrm>
            <a:off x="349498" y="798406"/>
            <a:ext cx="8426202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For higher order derivatives we will be using the GDC to calculate the inverse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square matrix 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39783A-9272-1CEC-F6F1-A9319A17C2FE}"/>
              </a:ext>
            </a:extLst>
          </p:cNvPr>
          <p:cNvSpPr/>
          <p:nvPr/>
        </p:nvSpPr>
        <p:spPr>
          <a:xfrm>
            <a:off x="4146286" y="5343007"/>
            <a:ext cx="3741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kern="0" dirty="0">
                <a:latin typeface="Comic Sans MS" panose="030F0702030302020204" pitchFamily="66" charset="0"/>
              </a:rPr>
              <a:t>Type in the entries, by row</a:t>
            </a:r>
            <a:endParaRPr lang="en-GB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9D17F5-A545-4C7C-BEDB-33C5331FA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75466" cy="5029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A3DC40-2757-549C-6D6E-9558BDB38301}"/>
              </a:ext>
            </a:extLst>
          </p:cNvPr>
          <p:cNvSpPr/>
          <p:nvPr/>
        </p:nvSpPr>
        <p:spPr>
          <a:xfrm>
            <a:off x="5444910" y="3711095"/>
            <a:ext cx="1446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 A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A37C49-5343-5444-DD9A-15BC57EA314B}"/>
              </a:ext>
            </a:extLst>
          </p:cNvPr>
          <p:cNvSpPr/>
          <p:nvPr/>
        </p:nvSpPr>
        <p:spPr>
          <a:xfrm>
            <a:off x="5443588" y="4053005"/>
            <a:ext cx="2459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Enter the dimensions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B1400-D3D5-3772-72FF-5E9ABF29C3C7}"/>
              </a:ext>
            </a:extLst>
          </p:cNvPr>
          <p:cNvSpPr/>
          <p:nvPr/>
        </p:nvSpPr>
        <p:spPr>
          <a:xfrm>
            <a:off x="6267411" y="4406391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m: 3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C5BF69-F92C-3DFD-79FB-F75778B6D973}"/>
              </a:ext>
            </a:extLst>
          </p:cNvPr>
          <p:cNvSpPr/>
          <p:nvPr/>
        </p:nvSpPr>
        <p:spPr>
          <a:xfrm>
            <a:off x="6307334" y="4748519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n: 3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3187B2-9EA0-1738-29CA-23C179CC6704}"/>
              </a:ext>
            </a:extLst>
          </p:cNvPr>
          <p:cNvSpPr/>
          <p:nvPr/>
        </p:nvSpPr>
        <p:spPr>
          <a:xfrm>
            <a:off x="5606017" y="5015085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BAC316-561F-3B25-CA66-E87E8F877267}"/>
              </a:ext>
            </a:extLst>
          </p:cNvPr>
          <p:cNvSpPr/>
          <p:nvPr/>
        </p:nvSpPr>
        <p:spPr>
          <a:xfrm>
            <a:off x="6611263" y="3695272"/>
            <a:ext cx="792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AB0702-8427-4A29-558B-70992EEED8C3}"/>
              </a:ext>
            </a:extLst>
          </p:cNvPr>
          <p:cNvSpPr/>
          <p:nvPr/>
        </p:nvSpPr>
        <p:spPr>
          <a:xfrm>
            <a:off x="7083508" y="4775723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8FCDC5-4A82-6CA6-6172-E696278B55B9}"/>
              </a:ext>
            </a:extLst>
          </p:cNvPr>
          <p:cNvSpPr/>
          <p:nvPr/>
        </p:nvSpPr>
        <p:spPr>
          <a:xfrm>
            <a:off x="7098789" y="4406391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8B54E5-5B86-BC0A-8088-471E9B3440B1}"/>
              </a:ext>
            </a:extLst>
          </p:cNvPr>
          <p:cNvSpPr/>
          <p:nvPr/>
        </p:nvSpPr>
        <p:spPr>
          <a:xfrm>
            <a:off x="5500892" y="3309842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46EFE86-746B-5908-7934-4C5AA7872900}"/>
              </a:ext>
            </a:extLst>
          </p:cNvPr>
          <p:cNvSpPr/>
          <p:nvPr/>
        </p:nvSpPr>
        <p:spPr>
          <a:xfrm>
            <a:off x="6092022" y="3295162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54BC3F07-AC0C-4A66-DCBD-7B5335423952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F24B70-ECB1-E7AD-53CC-183A8E36DE4D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9A32E907-974F-3F24-CC3D-CA192BF04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562" y="1851978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FCB328-3579-16ED-F201-906ED96C2131}"/>
              </a:ext>
            </a:extLst>
          </p:cNvPr>
          <p:cNvSpPr/>
          <p:nvPr/>
        </p:nvSpPr>
        <p:spPr>
          <a:xfrm>
            <a:off x="4085420" y="176539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B33DE0F-0D18-9F09-1E09-5BD52BB58522}"/>
              </a:ext>
            </a:extLst>
          </p:cNvPr>
          <p:cNvSpPr/>
          <p:nvPr/>
        </p:nvSpPr>
        <p:spPr>
          <a:xfrm>
            <a:off x="484835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7505B68-173A-7E40-BFD5-C73F16B2E663}"/>
              </a:ext>
            </a:extLst>
          </p:cNvPr>
          <p:cNvSpPr/>
          <p:nvPr/>
        </p:nvSpPr>
        <p:spPr>
          <a:xfrm>
            <a:off x="658970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7" name="Text Box 30">
            <a:extLst>
              <a:ext uri="{FF2B5EF4-FFF2-40B4-BE49-F238E27FC236}">
                <a16:creationId xmlns:a16="http://schemas.microsoft.com/office/drawing/2014/main" id="{5FE3A206-EA48-2288-20EA-691747677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648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48" name="Text Box 28">
            <a:extLst>
              <a:ext uri="{FF2B5EF4-FFF2-40B4-BE49-F238E27FC236}">
                <a16:creationId xmlns:a16="http://schemas.microsoft.com/office/drawing/2014/main" id="{52615E06-6274-1CB2-3760-8A0864E7A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46" y="24075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49" name="Text Box 29">
            <a:extLst>
              <a:ext uri="{FF2B5EF4-FFF2-40B4-BE49-F238E27FC236}">
                <a16:creationId xmlns:a16="http://schemas.microsoft.com/office/drawing/2014/main" id="{F0D95FF8-0916-10C0-9377-964866735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932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50" name="Text Box 28">
            <a:extLst>
              <a:ext uri="{FF2B5EF4-FFF2-40B4-BE49-F238E27FC236}">
                <a16:creationId xmlns:a16="http://schemas.microsoft.com/office/drawing/2014/main" id="{A2647E34-6A16-C93C-2989-9E8E16DB7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067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51" name="Text Box 32">
            <a:extLst>
              <a:ext uri="{FF2B5EF4-FFF2-40B4-BE49-F238E27FC236}">
                <a16:creationId xmlns:a16="http://schemas.microsoft.com/office/drawing/2014/main" id="{6B2E6C5C-A4FD-9F51-6358-FE7B36566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52" name="Text Box 30">
            <a:extLst>
              <a:ext uri="{FF2B5EF4-FFF2-40B4-BE49-F238E27FC236}">
                <a16:creationId xmlns:a16="http://schemas.microsoft.com/office/drawing/2014/main" id="{C430D6F7-7518-9390-4EC1-4994A92A1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238" y="142853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53" name="Text Box 32">
            <a:extLst>
              <a:ext uri="{FF2B5EF4-FFF2-40B4-BE49-F238E27FC236}">
                <a16:creationId xmlns:a16="http://schemas.microsoft.com/office/drawing/2014/main" id="{53A6DB56-17C6-5651-5B2B-2AAC77F5F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823" y="192423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54" name="Text Box 32">
            <a:extLst>
              <a:ext uri="{FF2B5EF4-FFF2-40B4-BE49-F238E27FC236}">
                <a16:creationId xmlns:a16="http://schemas.microsoft.com/office/drawing/2014/main" id="{9E033907-2343-34BF-854C-930DBE8B8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239552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55" name="Text Box 32">
            <a:extLst>
              <a:ext uri="{FF2B5EF4-FFF2-40B4-BE49-F238E27FC236}">
                <a16:creationId xmlns:a16="http://schemas.microsoft.com/office/drawing/2014/main" id="{1D1091AC-BF60-C630-962D-AC4295F2A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189" y="243698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9187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8"/>
          <p:cNvSpPr txBox="1">
            <a:spLocks noRot="1" noChangeArrowheads="1"/>
          </p:cNvSpPr>
          <p:nvPr/>
        </p:nvSpPr>
        <p:spPr bwMode="auto">
          <a:xfrm>
            <a:off x="349498" y="798406"/>
            <a:ext cx="8426202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For higher order derivatives we will be using the GDC to calculate the inverse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square matrix A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B05852-199F-96C5-1C76-B4528040943E}"/>
              </a:ext>
            </a:extLst>
          </p:cNvPr>
          <p:cNvSpPr/>
          <p:nvPr/>
        </p:nvSpPr>
        <p:spPr>
          <a:xfrm>
            <a:off x="5660348" y="5728391"/>
            <a:ext cx="779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EXIT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2AAEFB-ADB3-15E7-8B09-7AA5CBF826DB}"/>
              </a:ext>
            </a:extLst>
          </p:cNvPr>
          <p:cNvSpPr/>
          <p:nvPr/>
        </p:nvSpPr>
        <p:spPr>
          <a:xfrm>
            <a:off x="5660347" y="6155927"/>
            <a:ext cx="779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EXIT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FC84BB-8307-B958-10F3-F4BEB0DCA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58052" cy="50292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6E38CC1-8945-2EE0-A8F4-02C4B99E887E}"/>
              </a:ext>
            </a:extLst>
          </p:cNvPr>
          <p:cNvSpPr/>
          <p:nvPr/>
        </p:nvSpPr>
        <p:spPr>
          <a:xfrm>
            <a:off x="4146286" y="5343007"/>
            <a:ext cx="3741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kern="0" dirty="0">
                <a:latin typeface="Comic Sans MS" panose="030F0702030302020204" pitchFamily="66" charset="0"/>
              </a:rPr>
              <a:t>Type in the entries, by row</a:t>
            </a:r>
            <a:endParaRPr lang="en-GB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61DA6C-81F8-EFEA-1425-445D6A34B396}"/>
              </a:ext>
            </a:extLst>
          </p:cNvPr>
          <p:cNvSpPr/>
          <p:nvPr/>
        </p:nvSpPr>
        <p:spPr>
          <a:xfrm>
            <a:off x="5444910" y="3711095"/>
            <a:ext cx="1446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 A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AA914F-30C3-13DF-DE67-705B8C52C1D9}"/>
              </a:ext>
            </a:extLst>
          </p:cNvPr>
          <p:cNvSpPr/>
          <p:nvPr/>
        </p:nvSpPr>
        <p:spPr>
          <a:xfrm>
            <a:off x="5443588" y="4053005"/>
            <a:ext cx="2459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Enter the dimensions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171C79-1AE4-7686-C309-1CA461B22B82}"/>
              </a:ext>
            </a:extLst>
          </p:cNvPr>
          <p:cNvSpPr/>
          <p:nvPr/>
        </p:nvSpPr>
        <p:spPr>
          <a:xfrm>
            <a:off x="6267411" y="4406391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m: 3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66BA68-E0DA-03D0-FEF4-C005CA9FB20C}"/>
              </a:ext>
            </a:extLst>
          </p:cNvPr>
          <p:cNvSpPr/>
          <p:nvPr/>
        </p:nvSpPr>
        <p:spPr>
          <a:xfrm>
            <a:off x="6307334" y="4748519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n: 3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64DA37-B0A9-78CB-22CA-BCB14C2BBB8F}"/>
              </a:ext>
            </a:extLst>
          </p:cNvPr>
          <p:cNvSpPr/>
          <p:nvPr/>
        </p:nvSpPr>
        <p:spPr>
          <a:xfrm>
            <a:off x="5606017" y="5015085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9CB089-CE09-1D4C-9B29-CE2B57BAFB1F}"/>
              </a:ext>
            </a:extLst>
          </p:cNvPr>
          <p:cNvSpPr/>
          <p:nvPr/>
        </p:nvSpPr>
        <p:spPr>
          <a:xfrm>
            <a:off x="6611263" y="3695272"/>
            <a:ext cx="792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FC44BA-F0B5-054A-6DC7-95B5C4DDD7C0}"/>
              </a:ext>
            </a:extLst>
          </p:cNvPr>
          <p:cNvSpPr/>
          <p:nvPr/>
        </p:nvSpPr>
        <p:spPr>
          <a:xfrm>
            <a:off x="7083508" y="4775723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55627E-D372-ABBA-FB2D-7F4E59F74540}"/>
              </a:ext>
            </a:extLst>
          </p:cNvPr>
          <p:cNvSpPr/>
          <p:nvPr/>
        </p:nvSpPr>
        <p:spPr>
          <a:xfrm>
            <a:off x="7098789" y="4406391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30ECE1-729B-82CC-340B-17688C456A81}"/>
              </a:ext>
            </a:extLst>
          </p:cNvPr>
          <p:cNvSpPr/>
          <p:nvPr/>
        </p:nvSpPr>
        <p:spPr>
          <a:xfrm>
            <a:off x="5500892" y="3309842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F3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899653-0C0E-1862-0F9F-725D11922C93}"/>
              </a:ext>
            </a:extLst>
          </p:cNvPr>
          <p:cNvSpPr/>
          <p:nvPr/>
        </p:nvSpPr>
        <p:spPr>
          <a:xfrm>
            <a:off x="6092022" y="3295162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6AC24698-5CFA-1A1A-B019-46297E137967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131364" y="2986251"/>
            <a:ext cx="3705534" cy="39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000" kern="0" dirty="0">
                <a:latin typeface="Comic Sans MS" panose="030F0702030302020204" pitchFamily="66" charset="0"/>
              </a:rPr>
              <a:t>From the MAIN menu enter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2FFDD5-7B80-D7B7-56DE-0FC32538C69B}"/>
              </a:ext>
            </a:extLst>
          </p:cNvPr>
          <p:cNvSpPr txBox="1"/>
          <p:nvPr/>
        </p:nvSpPr>
        <p:spPr>
          <a:xfrm>
            <a:off x="6836898" y="2976325"/>
            <a:ext cx="2202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0" dirty="0">
                <a:latin typeface="Comic Sans MS" panose="030F0702030302020204" pitchFamily="66" charset="0"/>
              </a:rPr>
              <a:t>RUN-MAT mode</a:t>
            </a:r>
            <a:endParaRPr lang="en-GB" sz="2000" dirty="0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8226A056-31A6-991B-0404-4A63AE7A9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562" y="1851978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8297B70-A4B4-FE2D-A56F-D232D0C2E06C}"/>
              </a:ext>
            </a:extLst>
          </p:cNvPr>
          <p:cNvSpPr/>
          <p:nvPr/>
        </p:nvSpPr>
        <p:spPr>
          <a:xfrm>
            <a:off x="4085420" y="176539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70363BD-745D-A497-45CE-1E1B307BB309}"/>
              </a:ext>
            </a:extLst>
          </p:cNvPr>
          <p:cNvSpPr/>
          <p:nvPr/>
        </p:nvSpPr>
        <p:spPr>
          <a:xfrm>
            <a:off x="484835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5B5496A-FC05-BB57-768E-8111EB2E96BA}"/>
              </a:ext>
            </a:extLst>
          </p:cNvPr>
          <p:cNvSpPr/>
          <p:nvPr/>
        </p:nvSpPr>
        <p:spPr>
          <a:xfrm>
            <a:off x="658970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1" name="Text Box 30">
            <a:extLst>
              <a:ext uri="{FF2B5EF4-FFF2-40B4-BE49-F238E27FC236}">
                <a16:creationId xmlns:a16="http://schemas.microsoft.com/office/drawing/2014/main" id="{019D3821-2BF9-F39B-D3B0-018BEE4DA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648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52" name="Text Box 28">
            <a:extLst>
              <a:ext uri="{FF2B5EF4-FFF2-40B4-BE49-F238E27FC236}">
                <a16:creationId xmlns:a16="http://schemas.microsoft.com/office/drawing/2014/main" id="{5FD48B57-20AA-E998-BF3B-FDD9383BB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46" y="24075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53" name="Text Box 29">
            <a:extLst>
              <a:ext uri="{FF2B5EF4-FFF2-40B4-BE49-F238E27FC236}">
                <a16:creationId xmlns:a16="http://schemas.microsoft.com/office/drawing/2014/main" id="{34EEE092-1746-B097-B813-70064FED3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932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54" name="Text Box 28">
            <a:extLst>
              <a:ext uri="{FF2B5EF4-FFF2-40B4-BE49-F238E27FC236}">
                <a16:creationId xmlns:a16="http://schemas.microsoft.com/office/drawing/2014/main" id="{A02C5707-EBB0-750F-3259-68F5499A2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067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55" name="Text Box 32">
            <a:extLst>
              <a:ext uri="{FF2B5EF4-FFF2-40B4-BE49-F238E27FC236}">
                <a16:creationId xmlns:a16="http://schemas.microsoft.com/office/drawing/2014/main" id="{CDDED0AD-511B-A06C-0C3C-F81396481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56" name="Text Box 30">
            <a:extLst>
              <a:ext uri="{FF2B5EF4-FFF2-40B4-BE49-F238E27FC236}">
                <a16:creationId xmlns:a16="http://schemas.microsoft.com/office/drawing/2014/main" id="{3DD3C513-F033-2FB4-B8A6-ADB6C9C9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238" y="142853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57" name="Text Box 32">
            <a:extLst>
              <a:ext uri="{FF2B5EF4-FFF2-40B4-BE49-F238E27FC236}">
                <a16:creationId xmlns:a16="http://schemas.microsoft.com/office/drawing/2014/main" id="{3E679526-00D9-139D-BB67-0B68319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823" y="192423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58" name="Text Box 32">
            <a:extLst>
              <a:ext uri="{FF2B5EF4-FFF2-40B4-BE49-F238E27FC236}">
                <a16:creationId xmlns:a16="http://schemas.microsoft.com/office/drawing/2014/main" id="{DB1A7A4C-212C-DF76-993E-65301A6BB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239552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59" name="Text Box 32">
            <a:extLst>
              <a:ext uri="{FF2B5EF4-FFF2-40B4-BE49-F238E27FC236}">
                <a16:creationId xmlns:a16="http://schemas.microsoft.com/office/drawing/2014/main" id="{1005B009-6621-594D-1EFA-89E088199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189" y="243698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23699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5963730" y="6338532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EXE</a:t>
            </a:r>
            <a:endParaRPr lang="en-GB" dirty="0"/>
          </a:p>
        </p:txBody>
      </p:sp>
      <p:sp>
        <p:nvSpPr>
          <p:cNvPr id="31" name="Rectangle 8"/>
          <p:cNvSpPr txBox="1">
            <a:spLocks noRot="1" noChangeArrowheads="1"/>
          </p:cNvSpPr>
          <p:nvPr/>
        </p:nvSpPr>
        <p:spPr bwMode="auto">
          <a:xfrm>
            <a:off x="349498" y="798406"/>
            <a:ext cx="8426202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For higher order derivatives we will be using the GDC to calculate the inverse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square matrix 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736284" y="5502168"/>
            <a:ext cx="11144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kern="0" dirty="0">
                <a:latin typeface="Comic Sans MS" panose="030F0702030302020204" pitchFamily="66" charset="0"/>
              </a:rPr>
              <a:t>SHIFT</a:t>
            </a:r>
            <a:endParaRPr lang="en-GB" sz="2200" dirty="0"/>
          </a:p>
        </p:txBody>
      </p:sp>
      <p:sp>
        <p:nvSpPr>
          <p:cNvPr id="53" name="Rectangle 52"/>
          <p:cNvSpPr/>
          <p:nvPr/>
        </p:nvSpPr>
        <p:spPr>
          <a:xfrm>
            <a:off x="5906875" y="5935242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)</a:t>
            </a:r>
            <a:endParaRPr lang="en-GB" dirty="0"/>
          </a:p>
        </p:txBody>
      </p:sp>
      <p:sp>
        <p:nvSpPr>
          <p:cNvPr id="54" name="Rectangle 53"/>
          <p:cNvSpPr/>
          <p:nvPr/>
        </p:nvSpPr>
        <p:spPr>
          <a:xfrm>
            <a:off x="6396722" y="5972131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kern="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65504412-E081-9CA9-420B-8D5BC21BB985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225412" y="3079931"/>
            <a:ext cx="60362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Using the GDC to calculate the inverse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85217-789D-1CA0-A7D8-1029FDECC712}"/>
              </a:ext>
            </a:extLst>
          </p:cNvPr>
          <p:cNvSpPr/>
          <p:nvPr/>
        </p:nvSpPr>
        <p:spPr>
          <a:xfrm>
            <a:off x="5669861" y="3790922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F2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E7CE66-A4FF-55B5-0F92-CF4CAEB58B58}"/>
              </a:ext>
            </a:extLst>
          </p:cNvPr>
          <p:cNvSpPr/>
          <p:nvPr/>
        </p:nvSpPr>
        <p:spPr>
          <a:xfrm>
            <a:off x="6260991" y="3776242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MAT/VCT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901EC8-53AB-7CA8-75C7-8EAA5A1AF1E6}"/>
              </a:ext>
            </a:extLst>
          </p:cNvPr>
          <p:cNvSpPr/>
          <p:nvPr/>
        </p:nvSpPr>
        <p:spPr>
          <a:xfrm>
            <a:off x="5669861" y="3358717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OPTN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90516A-3A8C-843A-FD21-D98C188B6532}"/>
              </a:ext>
            </a:extLst>
          </p:cNvPr>
          <p:cNvSpPr/>
          <p:nvPr/>
        </p:nvSpPr>
        <p:spPr>
          <a:xfrm>
            <a:off x="5661022" y="421270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F1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FBFB3D-EBCD-0FCF-3398-C85B35605D8A}"/>
              </a:ext>
            </a:extLst>
          </p:cNvPr>
          <p:cNvSpPr/>
          <p:nvPr/>
        </p:nvSpPr>
        <p:spPr>
          <a:xfrm>
            <a:off x="6252152" y="4198028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MAT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CFD51B1-A8E4-2C1F-6DBB-D9DD5EF2DD65}"/>
              </a:ext>
            </a:extLst>
          </p:cNvPr>
          <p:cNvSpPr/>
          <p:nvPr/>
        </p:nvSpPr>
        <p:spPr>
          <a:xfrm>
            <a:off x="5669363" y="4667991"/>
            <a:ext cx="946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ALPHA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4EC76E1-A71C-9006-B3DB-A55223F7125D}"/>
              </a:ext>
            </a:extLst>
          </p:cNvPr>
          <p:cNvSpPr/>
          <p:nvPr/>
        </p:nvSpPr>
        <p:spPr>
          <a:xfrm>
            <a:off x="6798157" y="5071281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Comic Sans MS" panose="030F0702030302020204" pitchFamily="66" charset="0"/>
              </a:rPr>
              <a:t>A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0DD1F87-A888-C909-4706-413215394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1508760"/>
            <a:ext cx="2641601" cy="50292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BB69211D-C949-9776-0E3D-8EDB05E97345}"/>
              </a:ext>
            </a:extLst>
          </p:cNvPr>
          <p:cNvGrpSpPr/>
          <p:nvPr/>
        </p:nvGrpSpPr>
        <p:grpSpPr>
          <a:xfrm>
            <a:off x="5731097" y="5071281"/>
            <a:ext cx="1055097" cy="430887"/>
            <a:chOff x="5821727" y="5102271"/>
            <a:chExt cx="1055097" cy="43088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F359CF9-53AC-EB07-AD73-6EAF0A3C794B}"/>
                </a:ext>
              </a:extLst>
            </p:cNvPr>
            <p:cNvSpPr/>
            <p:nvPr/>
          </p:nvSpPr>
          <p:spPr>
            <a:xfrm>
              <a:off x="5821727" y="5102271"/>
              <a:ext cx="10550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kern="0" dirty="0">
                  <a:latin typeface="Comic Sans MS" panose="030F0702030302020204" pitchFamily="66" charset="0"/>
                </a:rPr>
                <a:t>X, </a:t>
              </a:r>
              <a:r>
                <a:rPr lang="en-US" sz="2200" i="1" kern="0" dirty="0">
                  <a:latin typeface="Symbol" panose="05050102010706020507" pitchFamily="18" charset="2"/>
                </a:rPr>
                <a:t>q</a:t>
              </a:r>
              <a:r>
                <a:rPr lang="en-US" sz="2200" kern="0" dirty="0">
                  <a:latin typeface="Comic Sans MS" panose="030F0702030302020204" pitchFamily="66" charset="0"/>
                </a:rPr>
                <a:t>, T</a:t>
              </a:r>
              <a:endParaRPr lang="en-GB" sz="2200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6E5AFEEB-32DB-9DE9-E688-6884E328D41E}"/>
                </a:ext>
              </a:extLst>
            </p:cNvPr>
            <p:cNvSpPr/>
            <p:nvPr/>
          </p:nvSpPr>
          <p:spPr>
            <a:xfrm>
              <a:off x="5821727" y="5102271"/>
              <a:ext cx="1055097" cy="3693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Rectangle 12">
            <a:extLst>
              <a:ext uri="{FF2B5EF4-FFF2-40B4-BE49-F238E27FC236}">
                <a16:creationId xmlns:a16="http://schemas.microsoft.com/office/drawing/2014/main" id="{0EF6FF85-6957-FA7A-91F3-1192A42A5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562" y="1851978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4EE50B-3A32-43C8-BD3D-F82AE007C46C}"/>
              </a:ext>
            </a:extLst>
          </p:cNvPr>
          <p:cNvSpPr/>
          <p:nvPr/>
        </p:nvSpPr>
        <p:spPr>
          <a:xfrm>
            <a:off x="4085420" y="176539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7F6998-7345-60B2-3634-2C79443ECD03}"/>
              </a:ext>
            </a:extLst>
          </p:cNvPr>
          <p:cNvSpPr/>
          <p:nvPr/>
        </p:nvSpPr>
        <p:spPr>
          <a:xfrm>
            <a:off x="484835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8971860-8659-4518-8710-BDC83378F8BF}"/>
              </a:ext>
            </a:extLst>
          </p:cNvPr>
          <p:cNvSpPr/>
          <p:nvPr/>
        </p:nvSpPr>
        <p:spPr>
          <a:xfrm>
            <a:off x="658970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4" name="Text Box 30">
            <a:extLst>
              <a:ext uri="{FF2B5EF4-FFF2-40B4-BE49-F238E27FC236}">
                <a16:creationId xmlns:a16="http://schemas.microsoft.com/office/drawing/2014/main" id="{154DCCC4-3D07-CAFB-D9C7-15167220E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648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25" name="Text Box 28">
            <a:extLst>
              <a:ext uri="{FF2B5EF4-FFF2-40B4-BE49-F238E27FC236}">
                <a16:creationId xmlns:a16="http://schemas.microsoft.com/office/drawing/2014/main" id="{C7789584-9943-4F81-71CD-F3C37F5C2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46" y="24075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27" name="Text Box 29">
            <a:extLst>
              <a:ext uri="{FF2B5EF4-FFF2-40B4-BE49-F238E27FC236}">
                <a16:creationId xmlns:a16="http://schemas.microsoft.com/office/drawing/2014/main" id="{7DBABF7F-B77C-C6B9-BFCA-BFB6033DC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932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28" name="Text Box 28">
            <a:extLst>
              <a:ext uri="{FF2B5EF4-FFF2-40B4-BE49-F238E27FC236}">
                <a16:creationId xmlns:a16="http://schemas.microsoft.com/office/drawing/2014/main" id="{93EFE4AA-2CE9-4CE0-D18E-9B14AAD1B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067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36" name="Text Box 32">
            <a:extLst>
              <a:ext uri="{FF2B5EF4-FFF2-40B4-BE49-F238E27FC236}">
                <a16:creationId xmlns:a16="http://schemas.microsoft.com/office/drawing/2014/main" id="{31CEAA99-7FC0-4B76-D472-C617C5B5C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37" name="Text Box 30">
            <a:extLst>
              <a:ext uri="{FF2B5EF4-FFF2-40B4-BE49-F238E27FC236}">
                <a16:creationId xmlns:a16="http://schemas.microsoft.com/office/drawing/2014/main" id="{93FD6703-EA11-69E1-977D-1ABB0D59F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238" y="142853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56" name="Text Box 32">
            <a:extLst>
              <a:ext uri="{FF2B5EF4-FFF2-40B4-BE49-F238E27FC236}">
                <a16:creationId xmlns:a16="http://schemas.microsoft.com/office/drawing/2014/main" id="{ACBF23A3-7367-CA02-D0B1-69F1D1A65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823" y="192423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57" name="Text Box 32">
            <a:extLst>
              <a:ext uri="{FF2B5EF4-FFF2-40B4-BE49-F238E27FC236}">
                <a16:creationId xmlns:a16="http://schemas.microsoft.com/office/drawing/2014/main" id="{E59AD6AB-2EAF-89D0-E1F8-AE60C128B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239552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58" name="Text Box 32">
            <a:extLst>
              <a:ext uri="{FF2B5EF4-FFF2-40B4-BE49-F238E27FC236}">
                <a16:creationId xmlns:a16="http://schemas.microsoft.com/office/drawing/2014/main" id="{A0A10095-B16A-BDC1-F30C-8D46579FE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189" y="243698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180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2" grpId="0"/>
      <p:bldP spid="53" grpId="0"/>
      <p:bldP spid="54" grpId="0"/>
      <p:bldP spid="3" grpId="0"/>
      <p:bldP spid="6" grpId="0"/>
      <p:bldP spid="9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Rectangle 8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4800" y="1600200"/>
            <a:ext cx="8613775" cy="838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latin typeface="Comic Sans MS" panose="030F0702030302020204" pitchFamily="66" charset="0"/>
              </a:rPr>
              <a:t>A matrix in which all the elements are zero is called a </a:t>
            </a:r>
            <a:r>
              <a:rPr lang="en-US" sz="2400" b="1" u="sng" dirty="0">
                <a:latin typeface="Comic Sans MS" panose="030F0702030302020204" pitchFamily="66" charset="0"/>
              </a:rPr>
              <a:t>ZERO MATRIX.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3832225" y="376237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0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3816350" y="315277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0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4518025" y="315277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0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4518025" y="3762375"/>
            <a:ext cx="777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0</a:t>
            </a:r>
          </a:p>
        </p:txBody>
      </p:sp>
      <p:sp>
        <p:nvSpPr>
          <p:cNvPr id="17" name="Rectangle 8"/>
          <p:cNvSpPr txBox="1">
            <a:spLocks noRot="1" noChangeArrowheads="1"/>
          </p:cNvSpPr>
          <p:nvPr/>
        </p:nvSpPr>
        <p:spPr bwMode="auto">
          <a:xfrm>
            <a:off x="381000" y="5269283"/>
            <a:ext cx="8346141" cy="50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Multiplying a matrix by a zero matrix gives a zero matrix</a:t>
            </a:r>
            <a:endParaRPr lang="en-US" sz="24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06775" y="2667000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70425" y="2667000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3935" y="86939"/>
            <a:ext cx="38876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zero matrix</a:t>
            </a: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108757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 build="p"/>
      <p:bldP spid="12" grpId="0"/>
      <p:bldP spid="13" grpId="0"/>
      <p:bldP spid="14" grpId="0"/>
      <p:bldP spid="15" grpId="0"/>
      <p:bldP spid="17" grpId="0" build="p"/>
      <p:bldP spid="19" grpId="0"/>
      <p:bldP spid="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"/>
          <p:cNvSpPr txBox="1">
            <a:spLocks noRot="1" noChangeArrowheads="1"/>
          </p:cNvSpPr>
          <p:nvPr/>
        </p:nvSpPr>
        <p:spPr bwMode="auto">
          <a:xfrm>
            <a:off x="349498" y="798406"/>
            <a:ext cx="8426202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For higher order derivatives we will be using the GDC to calculate the inverse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square matrix 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inverse of a matrix</a:t>
            </a:r>
            <a:endParaRPr lang="en-GB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3FD13E-C5CB-09B5-662D-ED9BA2A273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687" y="1493998"/>
            <a:ext cx="2644739" cy="5029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B3F9357B-24DF-1C3F-7CC9-6FED13B47EAF}"/>
                  </a:ext>
                </a:extLst>
              </p:cNvPr>
              <p:cNvSpPr/>
              <p:nvPr/>
            </p:nvSpPr>
            <p:spPr>
              <a:xfrm>
                <a:off x="4823242" y="3450481"/>
                <a:ext cx="601447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B3F9357B-24DF-1C3F-7CC9-6FED13B47E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242" y="3450481"/>
                <a:ext cx="601447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6FBA981A-A069-6CFB-B2BE-E7E0656B28C1}"/>
                  </a:ext>
                </a:extLst>
              </p:cNvPr>
              <p:cNvSpPr/>
              <p:nvPr/>
            </p:nvSpPr>
            <p:spPr>
              <a:xfrm>
                <a:off x="5685728" y="3456065"/>
                <a:ext cx="1051891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kern="0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234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6FBA981A-A069-6CFB-B2BE-E7E0656B28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728" y="3456065"/>
                <a:ext cx="1051891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5A16E5BA-C981-C3B7-34C4-FD4D67DF5D78}"/>
                  </a:ext>
                </a:extLst>
              </p:cNvPr>
              <p:cNvSpPr/>
              <p:nvPr/>
            </p:nvSpPr>
            <p:spPr>
              <a:xfrm>
                <a:off x="6838740" y="3429000"/>
                <a:ext cx="1051891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kern="0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234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5A16E5BA-C981-C3B7-34C4-FD4D67DF5D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740" y="3429000"/>
                <a:ext cx="1051891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19A06318-6876-B602-C7BA-5AB14541ACA9}"/>
                  </a:ext>
                </a:extLst>
              </p:cNvPr>
              <p:cNvSpPr/>
              <p:nvPr/>
            </p:nvSpPr>
            <p:spPr>
              <a:xfrm>
                <a:off x="4873798" y="4431082"/>
                <a:ext cx="601447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19A06318-6876-B602-C7BA-5AB14541AC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798" y="4431082"/>
                <a:ext cx="601447" cy="7861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F0AA5C24-8D18-48A5-CEE4-9D44DECD1B19}"/>
                  </a:ext>
                </a:extLst>
              </p:cNvPr>
              <p:cNvSpPr/>
              <p:nvPr/>
            </p:nvSpPr>
            <p:spPr>
              <a:xfrm>
                <a:off x="5790324" y="4425155"/>
                <a:ext cx="881973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kern="0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F0AA5C24-8D18-48A5-CEE4-9D44DECD1B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0324" y="4425155"/>
                <a:ext cx="881973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9030D236-B6F5-8022-49E5-13851BE3E5B4}"/>
                  </a:ext>
                </a:extLst>
              </p:cNvPr>
              <p:cNvSpPr/>
              <p:nvPr/>
            </p:nvSpPr>
            <p:spPr>
              <a:xfrm>
                <a:off x="7176910" y="4425155"/>
                <a:ext cx="601447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9030D236-B6F5-8022-49E5-13851BE3E5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910" y="4425155"/>
                <a:ext cx="601447" cy="786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8F59179-C8D8-160E-6465-D24F61DCD5F5}"/>
                  </a:ext>
                </a:extLst>
              </p:cNvPr>
              <p:cNvSpPr/>
              <p:nvPr/>
            </p:nvSpPr>
            <p:spPr>
              <a:xfrm>
                <a:off x="4682978" y="5336818"/>
                <a:ext cx="881973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kern="0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8F59179-C8D8-160E-6465-D24F61DCD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978" y="5336818"/>
                <a:ext cx="881973" cy="7861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35DC9B40-5B5E-DCCB-CED0-2DB5E19C9921}"/>
                  </a:ext>
                </a:extLst>
              </p:cNvPr>
              <p:cNvSpPr/>
              <p:nvPr/>
            </p:nvSpPr>
            <p:spPr>
              <a:xfrm>
                <a:off x="6003883" y="5336818"/>
                <a:ext cx="771365" cy="7848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117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35DC9B40-5B5E-DCCB-CED0-2DB5E19C99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883" y="5336818"/>
                <a:ext cx="771365" cy="78489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EBB21715-FFA4-2DEC-55FF-13225297107A}"/>
                  </a:ext>
                </a:extLst>
              </p:cNvPr>
              <p:cNvSpPr/>
              <p:nvPr/>
            </p:nvSpPr>
            <p:spPr>
              <a:xfrm>
                <a:off x="7119266" y="5273119"/>
                <a:ext cx="771365" cy="7848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b="0" i="1" kern="0" dirty="0" smtClean="0">
                              <a:latin typeface="Cambria Math" panose="02040503050406030204" pitchFamily="18" charset="0"/>
                            </a:rPr>
                            <m:t>117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EBB21715-FFA4-2DEC-55FF-1322529710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266" y="5273119"/>
                <a:ext cx="771365" cy="78489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Double Bracket 68">
            <a:extLst>
              <a:ext uri="{FF2B5EF4-FFF2-40B4-BE49-F238E27FC236}">
                <a16:creationId xmlns:a16="http://schemas.microsoft.com/office/drawing/2014/main" id="{BA4316DD-0A80-6BA9-C475-6749A8A3B65B}"/>
              </a:ext>
            </a:extLst>
          </p:cNvPr>
          <p:cNvSpPr/>
          <p:nvPr/>
        </p:nvSpPr>
        <p:spPr>
          <a:xfrm>
            <a:off x="4550324" y="3385415"/>
            <a:ext cx="3530729" cy="2865656"/>
          </a:xfrm>
          <a:prstGeom prst="bracketPair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07226C3-5D9B-68E8-EE87-955A0EC07A4C}"/>
              </a:ext>
            </a:extLst>
          </p:cNvPr>
          <p:cNvSpPr/>
          <p:nvPr/>
        </p:nvSpPr>
        <p:spPr>
          <a:xfrm>
            <a:off x="3330505" y="4672421"/>
            <a:ext cx="11849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3200" b="1" kern="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–1</a:t>
            </a: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id="{96609A13-0D14-3E5B-47F4-2B32D1340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562" y="1851978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EA4A92-8775-9147-796B-BE6F1A7F5A96}"/>
              </a:ext>
            </a:extLst>
          </p:cNvPr>
          <p:cNvSpPr/>
          <p:nvPr/>
        </p:nvSpPr>
        <p:spPr>
          <a:xfrm>
            <a:off x="4085420" y="176539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BF3D596-9B4E-44CC-1046-B5C65082866D}"/>
              </a:ext>
            </a:extLst>
          </p:cNvPr>
          <p:cNvSpPr/>
          <p:nvPr/>
        </p:nvSpPr>
        <p:spPr>
          <a:xfrm>
            <a:off x="484835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979A388-5290-C2E8-802F-27A765B2D564}"/>
              </a:ext>
            </a:extLst>
          </p:cNvPr>
          <p:cNvSpPr/>
          <p:nvPr/>
        </p:nvSpPr>
        <p:spPr>
          <a:xfrm>
            <a:off x="6589707" y="993080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5" name="Text Box 30">
            <a:extLst>
              <a:ext uri="{FF2B5EF4-FFF2-40B4-BE49-F238E27FC236}">
                <a16:creationId xmlns:a16="http://schemas.microsoft.com/office/drawing/2014/main" id="{2449CD52-9E88-134C-7FF0-5F60C5483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648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1</a:t>
            </a:r>
          </a:p>
        </p:txBody>
      </p:sp>
      <p:sp>
        <p:nvSpPr>
          <p:cNvPr id="76" name="Text Box 28">
            <a:extLst>
              <a:ext uri="{FF2B5EF4-FFF2-40B4-BE49-F238E27FC236}">
                <a16:creationId xmlns:a16="http://schemas.microsoft.com/office/drawing/2014/main" id="{025BF6EF-C6F5-B13C-3ADE-DB748666D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46" y="240755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2</a:t>
            </a:r>
          </a:p>
        </p:txBody>
      </p:sp>
      <p:sp>
        <p:nvSpPr>
          <p:cNvPr id="77" name="Text Box 29">
            <a:extLst>
              <a:ext uri="{FF2B5EF4-FFF2-40B4-BE49-F238E27FC236}">
                <a16:creationId xmlns:a16="http://schemas.microsoft.com/office/drawing/2014/main" id="{39DEDAEB-B85C-B6CA-B5F7-B3D5DB192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932" y="143851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6</a:t>
            </a:r>
          </a:p>
        </p:txBody>
      </p:sp>
      <p:sp>
        <p:nvSpPr>
          <p:cNvPr id="78" name="Text Box 28">
            <a:extLst>
              <a:ext uri="{FF2B5EF4-FFF2-40B4-BE49-F238E27FC236}">
                <a16:creationId xmlns:a16="http://schemas.microsoft.com/office/drawing/2014/main" id="{A1FA75CC-4E6D-E520-14D2-7F1D607DE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067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4</a:t>
            </a:r>
          </a:p>
        </p:txBody>
      </p:sp>
      <p:sp>
        <p:nvSpPr>
          <p:cNvPr id="79" name="Text Box 32">
            <a:extLst>
              <a:ext uri="{FF2B5EF4-FFF2-40B4-BE49-F238E27FC236}">
                <a16:creationId xmlns:a16="http://schemas.microsoft.com/office/drawing/2014/main" id="{2AB96594-852D-05FF-C4C1-B80407676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19342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-2</a:t>
            </a:r>
          </a:p>
        </p:txBody>
      </p:sp>
      <p:sp>
        <p:nvSpPr>
          <p:cNvPr id="80" name="Text Box 30">
            <a:extLst>
              <a:ext uri="{FF2B5EF4-FFF2-40B4-BE49-F238E27FC236}">
                <a16:creationId xmlns:a16="http://schemas.microsoft.com/office/drawing/2014/main" id="{AE2F679A-593E-207F-941F-B3766F68E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238" y="142853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3</a:t>
            </a:r>
          </a:p>
        </p:txBody>
      </p:sp>
      <p:sp>
        <p:nvSpPr>
          <p:cNvPr id="81" name="Text Box 32">
            <a:extLst>
              <a:ext uri="{FF2B5EF4-FFF2-40B4-BE49-F238E27FC236}">
                <a16:creationId xmlns:a16="http://schemas.microsoft.com/office/drawing/2014/main" id="{FAF4F8F1-A679-1A26-4F90-2F624F486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823" y="192423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5</a:t>
            </a:r>
          </a:p>
        </p:txBody>
      </p:sp>
      <p:sp>
        <p:nvSpPr>
          <p:cNvPr id="82" name="Text Box 32">
            <a:extLst>
              <a:ext uri="{FF2B5EF4-FFF2-40B4-BE49-F238E27FC236}">
                <a16:creationId xmlns:a16="http://schemas.microsoft.com/office/drawing/2014/main" id="{EC9EEE60-9E59-E39C-F3A1-888B48658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233" y="239552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8</a:t>
            </a:r>
          </a:p>
        </p:txBody>
      </p:sp>
      <p:sp>
        <p:nvSpPr>
          <p:cNvPr id="83" name="Text Box 32">
            <a:extLst>
              <a:ext uri="{FF2B5EF4-FFF2-40B4-BE49-F238E27FC236}">
                <a16:creationId xmlns:a16="http://schemas.microsoft.com/office/drawing/2014/main" id="{7ECD9DE7-F793-D959-BFD9-58473F362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189" y="243698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0051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Rectangle 8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4800" y="1164431"/>
            <a:ext cx="8613775" cy="609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latin typeface="Comic Sans MS" panose="030F0702030302020204" pitchFamily="66" charset="0"/>
              </a:rPr>
              <a:t>The determinant of a matrix A is represented by |A|</a:t>
            </a:r>
          </a:p>
        </p:txBody>
      </p:sp>
      <p:sp>
        <p:nvSpPr>
          <p:cNvPr id="20485" name="Rectangle 12"/>
          <p:cNvSpPr>
            <a:spLocks noChangeArrowheads="1"/>
          </p:cNvSpPr>
          <p:nvPr/>
        </p:nvSpPr>
        <p:spPr bwMode="auto">
          <a:xfrm>
            <a:off x="1403882" y="2217873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3685258" y="239156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c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3669383" y="178196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a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4371058" y="178196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b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4431383" y="239156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d</a:t>
            </a:r>
          </a:p>
        </p:txBody>
      </p:sp>
      <p:sp>
        <p:nvSpPr>
          <p:cNvPr id="17" name="Rectangle 8"/>
          <p:cNvSpPr txBox="1">
            <a:spLocks noRot="1" noChangeArrowheads="1"/>
          </p:cNvSpPr>
          <p:nvPr/>
        </p:nvSpPr>
        <p:spPr bwMode="auto">
          <a:xfrm>
            <a:off x="400385" y="3248025"/>
            <a:ext cx="7748253" cy="51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determinant |A|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of the matrix </a:t>
            </a:r>
            <a:r>
              <a:rPr lang="en-US" sz="2400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 is:</a:t>
            </a:r>
            <a:endParaRPr lang="en-US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96871" y="2108851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59808" y="1296193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99658" y="1293018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3400" y="3917950"/>
            <a:ext cx="7580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product of the elements in the leading diagonal</a:t>
            </a: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 rot="2497683">
            <a:off x="3551908" y="2110581"/>
            <a:ext cx="1449388" cy="609600"/>
          </a:xfrm>
          <a:prstGeom prst="ellipse">
            <a:avLst/>
          </a:prstGeom>
          <a:noFill/>
          <a:ln w="19050">
            <a:solidFill>
              <a:srgbClr val="E217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" name="Rectangle 36"/>
          <p:cNvSpPr/>
          <p:nvPr/>
        </p:nvSpPr>
        <p:spPr>
          <a:xfrm>
            <a:off x="8148638" y="3906863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ad</a:t>
            </a:r>
            <a:endParaRPr lang="en-US" sz="2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33400" y="4926199"/>
            <a:ext cx="8023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product of the elements in the secondary diagonal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462621" y="4943434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bc</a:t>
            </a:r>
            <a:endParaRPr lang="en-US" sz="2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001405" y="4447299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minus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 rot="-2574547">
            <a:off x="3518571" y="2042318"/>
            <a:ext cx="1447800" cy="609600"/>
          </a:xfrm>
          <a:prstGeom prst="ellipse">
            <a:avLst/>
          </a:prstGeom>
          <a:noFill/>
          <a:ln w="19050">
            <a:solidFill>
              <a:srgbClr val="E217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" name="Rectangle 42"/>
          <p:cNvSpPr/>
          <p:nvPr/>
        </p:nvSpPr>
        <p:spPr>
          <a:xfrm>
            <a:off x="3473884" y="5665414"/>
            <a:ext cx="748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|A|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007284" y="5741614"/>
            <a:ext cx="771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ad</a:t>
            </a:r>
            <a:endParaRPr lang="en-US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700184" y="5737794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/>
                <a:sym typeface="Symbol" panose="05050102010706020507" pitchFamily="18" charset="2"/>
              </a:rPr>
              <a:t></a:t>
            </a:r>
            <a:endParaRPr lang="en-US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950784" y="5741614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bc</a:t>
            </a:r>
            <a:endParaRPr lang="en-US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2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2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48338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 build="p"/>
      <p:bldP spid="20485" grpId="0"/>
      <p:bldP spid="12" grpId="0"/>
      <p:bldP spid="13" grpId="0"/>
      <p:bldP spid="14" grpId="0"/>
      <p:bldP spid="15" grpId="0"/>
      <p:bldP spid="17" grpId="0" build="p"/>
      <p:bldP spid="18" grpId="0"/>
      <p:bldP spid="19" grpId="0"/>
      <p:bldP spid="20" grpId="0"/>
      <p:bldP spid="36" grpId="0"/>
      <p:bldP spid="32" grpId="0" animBg="1"/>
      <p:bldP spid="32" grpId="1" animBg="1"/>
      <p:bldP spid="37" grpId="0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4960378" y="167868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2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4944503" y="106908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3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5646178" y="106908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5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5706503" y="167868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4</a:t>
            </a:r>
          </a:p>
        </p:txBody>
      </p:sp>
      <p:sp>
        <p:nvSpPr>
          <p:cNvPr id="17" name="Rectangle 8"/>
          <p:cNvSpPr txBox="1">
            <a:spLocks noRot="1" noChangeArrowheads="1"/>
          </p:cNvSpPr>
          <p:nvPr/>
        </p:nvSpPr>
        <p:spPr bwMode="auto">
          <a:xfrm>
            <a:off x="685800" y="2340922"/>
            <a:ext cx="7716744" cy="467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Find the </a:t>
            </a:r>
            <a:r>
              <a:rPr lang="en-US" sz="2400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determinant |B|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of the </a:t>
            </a:r>
            <a:r>
              <a:rPr lang="en-US" sz="2400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matrix B </a:t>
            </a:r>
            <a:endParaRPr lang="en-US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9650" y="1373885"/>
            <a:ext cx="8707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B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34928" y="583310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74778" y="580135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67717" y="3010280"/>
            <a:ext cx="7580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product of the elements in the leading diagonal</a:t>
            </a: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 rot="2497683">
            <a:off x="4827028" y="1397698"/>
            <a:ext cx="1449388" cy="609600"/>
          </a:xfrm>
          <a:prstGeom prst="ellipse">
            <a:avLst/>
          </a:prstGeom>
          <a:noFill/>
          <a:ln w="19050">
            <a:solidFill>
              <a:srgbClr val="E217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" name="Rectangle 36"/>
          <p:cNvSpPr/>
          <p:nvPr/>
        </p:nvSpPr>
        <p:spPr>
          <a:xfrm>
            <a:off x="720117" y="3561609"/>
            <a:ext cx="910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 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Symbol"/>
              </a:rPr>
              <a:t>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Marlett"/>
              </a:rPr>
              <a:t> 4</a:t>
            </a:r>
            <a:endParaRPr lang="en-US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634517" y="3561609"/>
            <a:ext cx="758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12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7717" y="4565232"/>
            <a:ext cx="8023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product of the elements in the secondary diagonal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20117" y="5143455"/>
            <a:ext cx="910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 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Symbol"/>
              </a:rPr>
              <a:t>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Marlett"/>
              </a:rPr>
              <a:t> 5</a:t>
            </a:r>
            <a:endParaRPr lang="en-US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34517" y="5143455"/>
            <a:ext cx="758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10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 rot="-2574547">
            <a:off x="4793691" y="1329435"/>
            <a:ext cx="1447800" cy="609600"/>
          </a:xfrm>
          <a:prstGeom prst="ellipse">
            <a:avLst/>
          </a:prstGeom>
          <a:noFill/>
          <a:ln w="19050">
            <a:solidFill>
              <a:srgbClr val="E217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" name="Rectangle 42"/>
          <p:cNvSpPr/>
          <p:nvPr/>
        </p:nvSpPr>
        <p:spPr>
          <a:xfrm>
            <a:off x="3115703" y="5754475"/>
            <a:ext cx="712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|B|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649103" y="5830675"/>
            <a:ext cx="758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12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258703" y="5825913"/>
            <a:ext cx="729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/>
              </a:rPr>
              <a:t>-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10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944503" y="5830675"/>
            <a:ext cx="6207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2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2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2569171" y="14863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24" name="Rectangle 8"/>
          <p:cNvSpPr txBox="1">
            <a:spLocks noRot="1" noChangeArrowheads="1"/>
          </p:cNvSpPr>
          <p:nvPr/>
        </p:nvSpPr>
        <p:spPr bwMode="auto">
          <a:xfrm>
            <a:off x="292770" y="1041006"/>
            <a:ext cx="1751930" cy="47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GB" sz="2400" b="1" kern="0" dirty="0">
                <a:latin typeface="Comic Sans MS" panose="030F0702030302020204" pitchFamily="66" charset="0"/>
              </a:rPr>
              <a:t>Example 1 </a:t>
            </a:r>
            <a:endParaRPr lang="en-US" sz="2400" b="1" kern="0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5800" y="4045288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minus</a:t>
            </a:r>
          </a:p>
        </p:txBody>
      </p:sp>
    </p:spTree>
    <p:extLst>
      <p:ext uri="{BB962C8B-B14F-4D97-AF65-F5344CB8AC3E}">
        <p14:creationId xmlns:p14="http://schemas.microsoft.com/office/powerpoint/2010/main" val="180427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2" grpId="0" animBg="1"/>
      <p:bldP spid="32" grpId="1" animBg="1"/>
      <p:bldP spid="37" grpId="0"/>
      <p:bldP spid="38" grpId="0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1"/>
          <p:cNvSpPr>
            <a:spLocks noChangeArrowheads="1"/>
          </p:cNvSpPr>
          <p:nvPr/>
        </p:nvSpPr>
        <p:spPr bwMode="auto">
          <a:xfrm>
            <a:off x="0" y="2176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12"/>
          <p:cNvSpPr>
            <a:spLocks noChangeArrowheads="1"/>
          </p:cNvSpPr>
          <p:nvPr/>
        </p:nvSpPr>
        <p:spPr bwMode="auto">
          <a:xfrm>
            <a:off x="2864224" y="1610629"/>
            <a:ext cx="438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4388224" y="1637616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2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4372349" y="1028016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3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5074024" y="1028016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-4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5134349" y="1637616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1</a:t>
            </a:r>
          </a:p>
        </p:txBody>
      </p:sp>
      <p:sp>
        <p:nvSpPr>
          <p:cNvPr id="17" name="Rectangle 8"/>
          <p:cNvSpPr txBox="1">
            <a:spLocks noRot="1" noChangeArrowheads="1"/>
          </p:cNvSpPr>
          <p:nvPr/>
        </p:nvSpPr>
        <p:spPr bwMode="auto">
          <a:xfrm>
            <a:off x="533400" y="2546350"/>
            <a:ext cx="8001000" cy="533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Find the determinant |S|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of the matrix S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25264" y="1321814"/>
            <a:ext cx="8980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S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62774" y="542241"/>
            <a:ext cx="654050" cy="1785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02624" y="539066"/>
            <a:ext cx="654050" cy="178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11050" y="3227762"/>
            <a:ext cx="7580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product of the elements in the leading diagonal</a:t>
            </a: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 rot="2497683">
            <a:off x="4254874" y="1356629"/>
            <a:ext cx="1449388" cy="609600"/>
          </a:xfrm>
          <a:prstGeom prst="ellipse">
            <a:avLst/>
          </a:prstGeom>
          <a:noFill/>
          <a:ln w="19050">
            <a:solidFill>
              <a:srgbClr val="E217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" name="Rectangle 36"/>
          <p:cNvSpPr/>
          <p:nvPr/>
        </p:nvSpPr>
        <p:spPr>
          <a:xfrm>
            <a:off x="663450" y="3736477"/>
            <a:ext cx="8651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 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Symbol"/>
              </a:rPr>
              <a:t>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Marlett"/>
              </a:rPr>
              <a:t> 1</a:t>
            </a:r>
            <a:endParaRPr lang="en-US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577850" y="3736477"/>
            <a:ext cx="6207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3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11050" y="4577324"/>
            <a:ext cx="8023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product of the elements in the secondary diagonal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63450" y="5144913"/>
            <a:ext cx="103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 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Symbol"/>
              </a:rPr>
              <a:t>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Marlett"/>
              </a:rPr>
              <a:t> -4</a:t>
            </a:r>
            <a:endParaRPr lang="en-US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577850" y="5144913"/>
            <a:ext cx="74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-8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 rot="-2574547">
            <a:off x="4221537" y="1288366"/>
            <a:ext cx="1447800" cy="609600"/>
          </a:xfrm>
          <a:prstGeom prst="ellipse">
            <a:avLst/>
          </a:prstGeom>
          <a:noFill/>
          <a:ln w="19050">
            <a:solidFill>
              <a:srgbClr val="E217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" name="Rectangle 42"/>
          <p:cNvSpPr/>
          <p:nvPr/>
        </p:nvSpPr>
        <p:spPr>
          <a:xfrm>
            <a:off x="3190426" y="5678024"/>
            <a:ext cx="734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|S|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23826" y="5754224"/>
            <a:ext cx="6207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333426" y="5749462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/>
              </a:rPr>
              <a:t>-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(-8)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247826" y="5754224"/>
            <a:ext cx="708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11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2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2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2123768" y="1382437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28" name="Rectangle 8"/>
          <p:cNvSpPr txBox="1">
            <a:spLocks noRot="1" noChangeArrowheads="1"/>
          </p:cNvSpPr>
          <p:nvPr/>
        </p:nvSpPr>
        <p:spPr bwMode="auto">
          <a:xfrm>
            <a:off x="292770" y="1041006"/>
            <a:ext cx="1751930" cy="47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GB" sz="2400" b="1" kern="0" dirty="0">
                <a:latin typeface="Comic Sans MS" panose="030F0702030302020204" pitchFamily="66" charset="0"/>
              </a:rPr>
              <a:t>Example 2 </a:t>
            </a:r>
            <a:endParaRPr lang="en-US" sz="2400" b="1" kern="0" dirty="0">
              <a:latin typeface="Comic Sans MS" panose="030F0702030302020204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85800" y="4127176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minus</a:t>
            </a:r>
          </a:p>
        </p:txBody>
      </p:sp>
    </p:spTree>
    <p:extLst>
      <p:ext uri="{BB962C8B-B14F-4D97-AF65-F5344CB8AC3E}">
        <p14:creationId xmlns:p14="http://schemas.microsoft.com/office/powerpoint/2010/main" val="10221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2" grpId="0" animBg="1"/>
      <p:bldP spid="32" grpId="1" animBg="1"/>
      <p:bldP spid="37" grpId="0"/>
      <p:bldP spid="38" grpId="0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861632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g</a:t>
            </a:r>
          </a:p>
        </p:txBody>
      </p:sp>
      <p:sp>
        <p:nvSpPr>
          <p:cNvPr id="57" name="Text Box 30"/>
          <p:cNvSpPr txBox="1">
            <a:spLocks noChangeArrowheads="1"/>
          </p:cNvSpPr>
          <p:nvPr/>
        </p:nvSpPr>
        <p:spPr bwMode="auto">
          <a:xfrm>
            <a:off x="192024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86868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d</a:t>
            </a: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137160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b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137160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e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137160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h</a:t>
            </a:r>
          </a:p>
        </p:txBody>
      </p:sp>
      <p:sp>
        <p:nvSpPr>
          <p:cNvPr id="55" name="Double Bracket 54"/>
          <p:cNvSpPr/>
          <p:nvPr/>
        </p:nvSpPr>
        <p:spPr>
          <a:xfrm>
            <a:off x="1385885" y="3712262"/>
            <a:ext cx="980181" cy="846484"/>
          </a:xfrm>
          <a:prstGeom prst="bracketPair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847593" y="3239457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525290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192024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f</a:t>
            </a:r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192024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i</a:t>
            </a: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3816432" y="349307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e</a:t>
            </a: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3816432" y="395438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h</a:t>
            </a: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360003" y="348830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f</a:t>
            </a: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4380684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 err="1"/>
              <a:t>i</a:t>
            </a:r>
            <a:endParaRPr lang="en-US" altLang="en-US" sz="3200" dirty="0"/>
          </a:p>
        </p:txBody>
      </p:sp>
      <p:sp>
        <p:nvSpPr>
          <p:cNvPr id="64" name="Text Box 29"/>
          <p:cNvSpPr txBox="1">
            <a:spLocks noChangeArrowheads="1"/>
          </p:cNvSpPr>
          <p:nvPr/>
        </p:nvSpPr>
        <p:spPr bwMode="auto">
          <a:xfrm>
            <a:off x="3414110" y="373833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a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3816432" y="3613245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686118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29"/>
          <p:cNvSpPr txBox="1">
            <a:spLocks noChangeArrowheads="1"/>
          </p:cNvSpPr>
          <p:nvPr/>
        </p:nvSpPr>
        <p:spPr bwMode="auto">
          <a:xfrm>
            <a:off x="2678573" y="371819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=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10117" y="3299487"/>
            <a:ext cx="1499616" cy="368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913445" y="3299487"/>
            <a:ext cx="365760" cy="128016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4400" y="3300984"/>
            <a:ext cx="365760" cy="365760"/>
          </a:xfrm>
          <a:prstGeom prst="rect">
            <a:avLst/>
          </a:prstGeom>
          <a:solidFill>
            <a:srgbClr val="DCFE75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86868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a</a:t>
            </a:r>
          </a:p>
        </p:txBody>
      </p:sp>
      <p:sp>
        <p:nvSpPr>
          <p:cNvPr id="54" name="Oval 53"/>
          <p:cNvSpPr/>
          <p:nvPr/>
        </p:nvSpPr>
        <p:spPr>
          <a:xfrm>
            <a:off x="914400" y="3300984"/>
            <a:ext cx="376518" cy="394699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b</a:t>
            </a:r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g</a:t>
            </a:r>
          </a:p>
        </p:txBody>
      </p:sp>
      <p:sp>
        <p:nvSpPr>
          <p:cNvPr id="76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a</a:t>
            </a:r>
          </a:p>
        </p:txBody>
      </p:sp>
      <p:sp>
        <p:nvSpPr>
          <p:cNvPr id="77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d</a:t>
            </a:r>
          </a:p>
        </p:txBody>
      </p:sp>
      <p:sp>
        <p:nvSpPr>
          <p:cNvPr id="79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e</a:t>
            </a:r>
          </a:p>
        </p:txBody>
      </p:sp>
      <p:sp>
        <p:nvSpPr>
          <p:cNvPr id="80" name="Rectangle 8"/>
          <p:cNvSpPr txBox="1">
            <a:spLocks noRot="1" noChangeArrowheads="1"/>
          </p:cNvSpPr>
          <p:nvPr/>
        </p:nvSpPr>
        <p:spPr bwMode="auto">
          <a:xfrm>
            <a:off x="531459" y="2201877"/>
            <a:ext cx="8249470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 we are going to use the Laplace formula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218136" y="194649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959486" y="194649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6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c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f</a:t>
            </a:r>
          </a:p>
        </p:txBody>
      </p:sp>
      <p:sp>
        <p:nvSpPr>
          <p:cNvPr id="88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h</a:t>
            </a:r>
          </a:p>
        </p:txBody>
      </p:sp>
      <p:sp>
        <p:nvSpPr>
          <p:cNvPr id="89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85195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5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7" grpId="0"/>
      <p:bldP spid="49" grpId="0"/>
      <p:bldP spid="50" grpId="0"/>
      <p:bldP spid="51" grpId="0"/>
      <p:bldP spid="53" grpId="0"/>
      <p:bldP spid="55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81" grpId="0"/>
      <p:bldP spid="38" grpId="0" animBg="1"/>
      <p:bldP spid="48" grpId="0" animBg="1"/>
      <p:bldP spid="10" grpId="0" animBg="1"/>
      <p:bldP spid="47" grpId="0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86868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a</a:t>
            </a:r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86868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g</a:t>
            </a:r>
          </a:p>
        </p:txBody>
      </p:sp>
      <p:sp>
        <p:nvSpPr>
          <p:cNvPr id="57" name="Text Box 30"/>
          <p:cNvSpPr txBox="1">
            <a:spLocks noChangeArrowheads="1"/>
          </p:cNvSpPr>
          <p:nvPr/>
        </p:nvSpPr>
        <p:spPr bwMode="auto">
          <a:xfrm>
            <a:off x="192024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86868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d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137160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e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137160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h</a:t>
            </a:r>
          </a:p>
        </p:txBody>
      </p:sp>
      <p:sp>
        <p:nvSpPr>
          <p:cNvPr id="55" name="Double Bracket 54"/>
          <p:cNvSpPr/>
          <p:nvPr/>
        </p:nvSpPr>
        <p:spPr>
          <a:xfrm>
            <a:off x="913214" y="3776738"/>
            <a:ext cx="1389807" cy="846484"/>
          </a:xfrm>
          <a:prstGeom prst="bracketPair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850392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525290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192024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f</a:t>
            </a:r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192024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 err="1"/>
              <a:t>i</a:t>
            </a:r>
            <a:endParaRPr lang="en-US" altLang="en-US" sz="3200" dirty="0"/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3816432" y="349307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e</a:t>
            </a: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3816432" y="395438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h</a:t>
            </a: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360003" y="348830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f</a:t>
            </a: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4380684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i</a:t>
            </a:r>
          </a:p>
        </p:txBody>
      </p:sp>
      <p:sp>
        <p:nvSpPr>
          <p:cNvPr id="64" name="Text Box 29"/>
          <p:cNvSpPr txBox="1">
            <a:spLocks noChangeArrowheads="1"/>
          </p:cNvSpPr>
          <p:nvPr/>
        </p:nvSpPr>
        <p:spPr bwMode="auto">
          <a:xfrm>
            <a:off x="3414110" y="373833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a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3816432" y="3613245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686118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32"/>
          <p:cNvSpPr txBox="1">
            <a:spLocks noChangeArrowheads="1"/>
          </p:cNvSpPr>
          <p:nvPr/>
        </p:nvSpPr>
        <p:spPr bwMode="auto">
          <a:xfrm>
            <a:off x="5410209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d</a:t>
            </a:r>
          </a:p>
        </p:txBody>
      </p:sp>
      <p:sp>
        <p:nvSpPr>
          <p:cNvPr id="68" name="Text Box 32"/>
          <p:cNvSpPr txBox="1">
            <a:spLocks noChangeArrowheads="1"/>
          </p:cNvSpPr>
          <p:nvPr/>
        </p:nvSpPr>
        <p:spPr bwMode="auto">
          <a:xfrm>
            <a:off x="5410209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g</a:t>
            </a: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5953780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f</a:t>
            </a:r>
          </a:p>
        </p:txBody>
      </p:sp>
      <p:sp>
        <p:nvSpPr>
          <p:cNvPr id="70" name="Text Box 32"/>
          <p:cNvSpPr txBox="1">
            <a:spLocks noChangeArrowheads="1"/>
          </p:cNvSpPr>
          <p:nvPr/>
        </p:nvSpPr>
        <p:spPr bwMode="auto">
          <a:xfrm>
            <a:off x="5976146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 err="1"/>
              <a:t>i</a:t>
            </a:r>
            <a:endParaRPr lang="en-US" altLang="en-US" sz="3200" dirty="0"/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5007887" y="369000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b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410209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79895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29"/>
          <p:cNvSpPr txBox="1">
            <a:spLocks noChangeArrowheads="1"/>
          </p:cNvSpPr>
          <p:nvPr/>
        </p:nvSpPr>
        <p:spPr bwMode="auto">
          <a:xfrm>
            <a:off x="2678573" y="371819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=</a:t>
            </a: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708447" y="365881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sym typeface="Symbol" panose="05050102010706020507" pitchFamily="18" charset="2"/>
              </a:rPr>
              <a:t></a:t>
            </a:r>
            <a:endParaRPr lang="en-US" altLang="en-US" sz="3200" b="1" dirty="0"/>
          </a:p>
        </p:txBody>
      </p:sp>
      <p:sp>
        <p:nvSpPr>
          <p:cNvPr id="38" name="Rectangle 37"/>
          <p:cNvSpPr/>
          <p:nvPr/>
        </p:nvSpPr>
        <p:spPr>
          <a:xfrm>
            <a:off x="914400" y="3300984"/>
            <a:ext cx="1499616" cy="368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417320" y="3300984"/>
            <a:ext cx="365760" cy="128016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1417320" y="3300984"/>
            <a:ext cx="365760" cy="365760"/>
          </a:xfrm>
          <a:prstGeom prst="rect">
            <a:avLst/>
          </a:prstGeom>
          <a:solidFill>
            <a:srgbClr val="DCFE75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1417320" y="3300984"/>
            <a:ext cx="376518" cy="394699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137160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b</a:t>
            </a:r>
          </a:p>
        </p:txBody>
      </p:sp>
      <p:sp>
        <p:nvSpPr>
          <p:cNvPr id="74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b</a:t>
            </a:r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g</a:t>
            </a:r>
          </a:p>
        </p:txBody>
      </p:sp>
      <p:sp>
        <p:nvSpPr>
          <p:cNvPr id="76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a</a:t>
            </a:r>
          </a:p>
        </p:txBody>
      </p:sp>
      <p:sp>
        <p:nvSpPr>
          <p:cNvPr id="77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d</a:t>
            </a:r>
          </a:p>
        </p:txBody>
      </p:sp>
      <p:sp>
        <p:nvSpPr>
          <p:cNvPr id="79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e</a:t>
            </a:r>
          </a:p>
        </p:txBody>
      </p:sp>
      <p:sp>
        <p:nvSpPr>
          <p:cNvPr id="80" name="Rectangle 8"/>
          <p:cNvSpPr txBox="1">
            <a:spLocks noRot="1" noChangeArrowheads="1"/>
          </p:cNvSpPr>
          <p:nvPr/>
        </p:nvSpPr>
        <p:spPr bwMode="auto">
          <a:xfrm>
            <a:off x="531459" y="2201877"/>
            <a:ext cx="8249470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 we are going to use the Laplace formula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218136" y="194649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959486" y="194649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c</a:t>
            </a:r>
          </a:p>
        </p:txBody>
      </p:sp>
      <p:sp>
        <p:nvSpPr>
          <p:cNvPr id="89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f</a:t>
            </a:r>
          </a:p>
        </p:txBody>
      </p:sp>
      <p:sp>
        <p:nvSpPr>
          <p:cNvPr id="90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h</a:t>
            </a:r>
          </a:p>
        </p:txBody>
      </p:sp>
      <p:sp>
        <p:nvSpPr>
          <p:cNvPr id="91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5177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7" grpId="0"/>
      <p:bldP spid="68" grpId="0"/>
      <p:bldP spid="69" grpId="0"/>
      <p:bldP spid="70" grpId="0"/>
      <p:bldP spid="71" grpId="0"/>
      <p:bldP spid="38" grpId="0" animBg="1"/>
      <p:bldP spid="48" grpId="0" animBg="1"/>
      <p:bldP spid="84" grpId="0" animBg="1"/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3305114" y="3567222"/>
            <a:ext cx="5309601" cy="1014682"/>
          </a:xfrm>
          <a:prstGeom prst="rect">
            <a:avLst/>
          </a:prstGeom>
          <a:solidFill>
            <a:srgbClr val="DCFE75"/>
          </a:solidFill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367628" y="5510728"/>
            <a:ext cx="5309601" cy="514783"/>
          </a:xfrm>
          <a:prstGeom prst="rect">
            <a:avLst/>
          </a:prstGeom>
          <a:solidFill>
            <a:srgbClr val="DCFE75"/>
          </a:solidFill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86868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a</a:t>
            </a:r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86868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g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112593" y="47317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08487" y="4717223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20624" y="471970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58153" y="4736656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fh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3935" y="86939"/>
            <a:ext cx="8004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The determinant of a 3 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  <a:sym typeface="Symbol" panose="05050102010706020507" pitchFamily="18" charset="2"/>
              </a:rPr>
              <a:t> 3</a:t>
            </a:r>
            <a:r>
              <a:rPr lang="en-GB" sz="3600" kern="10" spc="1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chemeClr val="accent3">
                      <a:lumMod val="40000"/>
                      <a:lumOff val="60000"/>
                    </a:schemeClr>
                  </a:outerShdw>
                </a:effectLst>
                <a:latin typeface="Comic Sans MS" panose="030F0702030302020204" pitchFamily="66" charset="0"/>
              </a:rPr>
              <a:t> matrix</a:t>
            </a:r>
            <a:endParaRPr lang="en-GB" sz="3600"/>
          </a:p>
        </p:txBody>
      </p: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86868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d</a:t>
            </a: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137160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b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137160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e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137160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h</a:t>
            </a:r>
          </a:p>
        </p:txBody>
      </p:sp>
      <p:sp>
        <p:nvSpPr>
          <p:cNvPr id="55" name="Double Bracket 54"/>
          <p:cNvSpPr/>
          <p:nvPr/>
        </p:nvSpPr>
        <p:spPr>
          <a:xfrm>
            <a:off x="919437" y="3787094"/>
            <a:ext cx="893241" cy="846484"/>
          </a:xfrm>
          <a:prstGeom prst="bracketPair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850392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525290" y="3236976"/>
            <a:ext cx="0" cy="140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1920240" y="36118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f</a:t>
            </a:r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1920240" y="406908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i</a:t>
            </a: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3816432" y="349307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e</a:t>
            </a: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3816432" y="395438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h</a:t>
            </a: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360003" y="348830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f</a:t>
            </a: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4380684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 err="1"/>
              <a:t>i</a:t>
            </a:r>
            <a:endParaRPr lang="en-US" altLang="en-US" sz="3200" dirty="0"/>
          </a:p>
        </p:txBody>
      </p:sp>
      <p:sp>
        <p:nvSpPr>
          <p:cNvPr id="64" name="Text Box 29"/>
          <p:cNvSpPr txBox="1">
            <a:spLocks noChangeArrowheads="1"/>
          </p:cNvSpPr>
          <p:nvPr/>
        </p:nvSpPr>
        <p:spPr bwMode="auto">
          <a:xfrm>
            <a:off x="3414110" y="373833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a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3816432" y="3613245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686118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32"/>
          <p:cNvSpPr txBox="1">
            <a:spLocks noChangeArrowheads="1"/>
          </p:cNvSpPr>
          <p:nvPr/>
        </p:nvSpPr>
        <p:spPr bwMode="auto">
          <a:xfrm>
            <a:off x="5410209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d</a:t>
            </a:r>
          </a:p>
        </p:txBody>
      </p:sp>
      <p:sp>
        <p:nvSpPr>
          <p:cNvPr id="68" name="Text Box 32"/>
          <p:cNvSpPr txBox="1">
            <a:spLocks noChangeArrowheads="1"/>
          </p:cNvSpPr>
          <p:nvPr/>
        </p:nvSpPr>
        <p:spPr bwMode="auto">
          <a:xfrm>
            <a:off x="5410209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g</a:t>
            </a: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5953780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f</a:t>
            </a:r>
          </a:p>
        </p:txBody>
      </p:sp>
      <p:sp>
        <p:nvSpPr>
          <p:cNvPr id="70" name="Text Box 32"/>
          <p:cNvSpPr txBox="1">
            <a:spLocks noChangeArrowheads="1"/>
          </p:cNvSpPr>
          <p:nvPr/>
        </p:nvSpPr>
        <p:spPr bwMode="auto">
          <a:xfrm>
            <a:off x="5976146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 err="1"/>
              <a:t>i</a:t>
            </a:r>
            <a:endParaRPr lang="en-US" altLang="en-US" sz="3200" dirty="0"/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5007887" y="3690005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b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410209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79895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32"/>
          <p:cNvSpPr txBox="1">
            <a:spLocks noChangeArrowheads="1"/>
          </p:cNvSpPr>
          <p:nvPr/>
        </p:nvSpPr>
        <p:spPr bwMode="auto">
          <a:xfrm>
            <a:off x="7082441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d</a:t>
            </a:r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7082441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g</a:t>
            </a:r>
          </a:p>
        </p:txBody>
      </p:sp>
      <p:sp>
        <p:nvSpPr>
          <p:cNvPr id="76" name="Text Box 32"/>
          <p:cNvSpPr txBox="1">
            <a:spLocks noChangeArrowheads="1"/>
          </p:cNvSpPr>
          <p:nvPr/>
        </p:nvSpPr>
        <p:spPr bwMode="auto">
          <a:xfrm>
            <a:off x="7626012" y="349300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e</a:t>
            </a:r>
          </a:p>
        </p:txBody>
      </p:sp>
      <p:sp>
        <p:nvSpPr>
          <p:cNvPr id="77" name="Text Box 32"/>
          <p:cNvSpPr txBox="1">
            <a:spLocks noChangeArrowheads="1"/>
          </p:cNvSpPr>
          <p:nvPr/>
        </p:nvSpPr>
        <p:spPr bwMode="auto">
          <a:xfrm>
            <a:off x="7648378" y="3959352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h</a:t>
            </a:r>
          </a:p>
        </p:txBody>
      </p:sp>
      <p:sp>
        <p:nvSpPr>
          <p:cNvPr id="78" name="Text Box 29"/>
          <p:cNvSpPr txBox="1">
            <a:spLocks noChangeArrowheads="1"/>
          </p:cNvSpPr>
          <p:nvPr/>
        </p:nvSpPr>
        <p:spPr bwMode="auto">
          <a:xfrm>
            <a:off x="6680119" y="365545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c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7082441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005915" y="36118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29"/>
          <p:cNvSpPr txBox="1">
            <a:spLocks noChangeArrowheads="1"/>
          </p:cNvSpPr>
          <p:nvPr/>
        </p:nvSpPr>
        <p:spPr bwMode="auto">
          <a:xfrm>
            <a:off x="2678573" y="371819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=</a:t>
            </a: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708447" y="365881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sym typeface="Symbol" panose="05050102010706020507" pitchFamily="18" charset="2"/>
              </a:rPr>
              <a:t></a:t>
            </a:r>
            <a:endParaRPr lang="en-US" altLang="en-US" sz="3200" b="1" dirty="0"/>
          </a:p>
        </p:txBody>
      </p:sp>
      <p:sp>
        <p:nvSpPr>
          <p:cNvPr id="83" name="Text Box 29"/>
          <p:cNvSpPr txBox="1">
            <a:spLocks noChangeArrowheads="1"/>
          </p:cNvSpPr>
          <p:nvPr/>
        </p:nvSpPr>
        <p:spPr bwMode="auto">
          <a:xfrm>
            <a:off x="6342717" y="371452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14400" y="3300984"/>
            <a:ext cx="1408176" cy="368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965960" y="3300984"/>
            <a:ext cx="365760" cy="128016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1965960" y="3300984"/>
            <a:ext cx="365760" cy="365760"/>
          </a:xfrm>
          <a:prstGeom prst="rect">
            <a:avLst/>
          </a:prstGeom>
          <a:solidFill>
            <a:srgbClr val="DCFE75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1965960" y="3300984"/>
            <a:ext cx="376518" cy="394699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 Box 30"/>
          <p:cNvSpPr txBox="1">
            <a:spLocks noChangeArrowheads="1"/>
          </p:cNvSpPr>
          <p:nvPr/>
        </p:nvSpPr>
        <p:spPr bwMode="auto">
          <a:xfrm>
            <a:off x="1920240" y="3200400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c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766214" y="47153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011372" y="4715312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(dh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582206" y="4717793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864315" y="4734745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9" name="Rectangle 88"/>
          <p:cNvSpPr/>
          <p:nvPr/>
        </p:nvSpPr>
        <p:spPr>
          <a:xfrm>
            <a:off x="5005574" y="473446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242648" y="4719018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(di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795711" y="4721499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077820" y="4738451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fg</a:t>
            </a: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751173" y="473665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525519" y="473446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7378" y="4727331"/>
            <a:ext cx="2481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  <a:latin typeface="Comic Sans MS" panose="030F0702030302020204" pitchFamily="66" charset="0"/>
              </a:rPr>
              <a:t>this can be expanded out to give</a:t>
            </a:r>
          </a:p>
        </p:txBody>
      </p:sp>
      <p:sp>
        <p:nvSpPr>
          <p:cNvPr id="95" name="Text Box 29"/>
          <p:cNvSpPr txBox="1">
            <a:spLocks noChangeArrowheads="1"/>
          </p:cNvSpPr>
          <p:nvPr/>
        </p:nvSpPr>
        <p:spPr bwMode="auto">
          <a:xfrm>
            <a:off x="2720371" y="4715312"/>
            <a:ext cx="480514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=</a:t>
            </a:r>
          </a:p>
        </p:txBody>
      </p:sp>
      <p:sp>
        <p:nvSpPr>
          <p:cNvPr id="96" name="Rectangle 95"/>
          <p:cNvSpPr/>
          <p:nvPr/>
        </p:nvSpPr>
        <p:spPr>
          <a:xfrm>
            <a:off x="3456448" y="5469874"/>
            <a:ext cx="6655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aei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968585" y="547235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215669" y="5451011"/>
            <a:ext cx="684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afh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107101" y="5469874"/>
            <a:ext cx="764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cdh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630167" y="547044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7912276" y="5487396"/>
            <a:ext cx="764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ceg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061901" y="5469874"/>
            <a:ext cx="6655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bdi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885876" y="547415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269208" y="5455403"/>
            <a:ext cx="684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bfg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849231" y="5455403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783359" y="5455403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30017" y="548187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=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70412" y="5379279"/>
            <a:ext cx="27237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  <a:latin typeface="Comic Sans MS" panose="030F0702030302020204" pitchFamily="66" charset="0"/>
              </a:rPr>
              <a:t>Rearranging positives and negatives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153397" y="6037607"/>
            <a:ext cx="77043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Comic Sans MS" panose="030F0702030302020204" pitchFamily="66" charset="0"/>
              </a:rPr>
              <a:t>This is the Leibniz formula for the determinant of a </a:t>
            </a:r>
          </a:p>
          <a:p>
            <a:r>
              <a:rPr lang="en-GB" sz="2400" dirty="0">
                <a:solidFill>
                  <a:srgbClr val="222222"/>
                </a:solidFill>
                <a:latin typeface="Comic Sans MS" panose="030F0702030302020204" pitchFamily="66" charset="0"/>
              </a:rPr>
              <a:t>3 × 3 matrix.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0" name="Text Box 30"/>
          <p:cNvSpPr txBox="1">
            <a:spLocks noChangeArrowheads="1"/>
          </p:cNvSpPr>
          <p:nvPr/>
        </p:nvSpPr>
        <p:spPr bwMode="auto">
          <a:xfrm>
            <a:off x="4167427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b</a:t>
            </a:r>
          </a:p>
        </p:txBody>
      </p:sp>
      <p:sp>
        <p:nvSpPr>
          <p:cNvPr id="111" name="Text Box 28"/>
          <p:cNvSpPr txBox="1">
            <a:spLocks noChangeArrowheads="1"/>
          </p:cNvSpPr>
          <p:nvPr/>
        </p:nvSpPr>
        <p:spPr bwMode="auto">
          <a:xfrm>
            <a:off x="3654125" y="151499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g</a:t>
            </a:r>
          </a:p>
        </p:txBody>
      </p:sp>
      <p:sp>
        <p:nvSpPr>
          <p:cNvPr id="112" name="Text Box 29"/>
          <p:cNvSpPr txBox="1">
            <a:spLocks noChangeArrowheads="1"/>
          </p:cNvSpPr>
          <p:nvPr/>
        </p:nvSpPr>
        <p:spPr bwMode="auto">
          <a:xfrm>
            <a:off x="3627711" y="545954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a</a:t>
            </a:r>
          </a:p>
        </p:txBody>
      </p:sp>
      <p:sp>
        <p:nvSpPr>
          <p:cNvPr id="113" name="Rectangle 12"/>
          <p:cNvSpPr>
            <a:spLocks noChangeArrowheads="1"/>
          </p:cNvSpPr>
          <p:nvPr/>
        </p:nvSpPr>
        <p:spPr bwMode="auto">
          <a:xfrm>
            <a:off x="1362210" y="981859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omic Sans MS" panose="030F0702030302020204" pitchFamily="66" charset="0"/>
                <a:cs typeface="Times New Roman" panose="02020603050405020304" pitchFamily="18" charset="0"/>
              </a:rPr>
              <a:t>     Let  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114" name="Text Box 28"/>
          <p:cNvSpPr txBox="1">
            <a:spLocks noChangeArrowheads="1"/>
          </p:cNvSpPr>
          <p:nvPr/>
        </p:nvSpPr>
        <p:spPr bwMode="auto">
          <a:xfrm>
            <a:off x="3645846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d</a:t>
            </a:r>
          </a:p>
        </p:txBody>
      </p:sp>
      <p:sp>
        <p:nvSpPr>
          <p:cNvPr id="115" name="Text Box 32"/>
          <p:cNvSpPr txBox="1">
            <a:spLocks noChangeArrowheads="1"/>
          </p:cNvSpPr>
          <p:nvPr/>
        </p:nvSpPr>
        <p:spPr bwMode="auto">
          <a:xfrm>
            <a:off x="4230012" y="1041648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e</a:t>
            </a:r>
          </a:p>
        </p:txBody>
      </p:sp>
      <p:sp>
        <p:nvSpPr>
          <p:cNvPr id="116" name="Rectangle 8"/>
          <p:cNvSpPr txBox="1">
            <a:spLocks noRot="1" noChangeArrowheads="1"/>
          </p:cNvSpPr>
          <p:nvPr/>
        </p:nvSpPr>
        <p:spPr bwMode="auto">
          <a:xfrm>
            <a:off x="531459" y="2201877"/>
            <a:ext cx="8249470" cy="78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 kern="0" dirty="0">
                <a:latin typeface="Comic Sans MS" panose="030F0702030302020204" pitchFamily="66" charset="0"/>
              </a:rPr>
              <a:t>To calculate the determinant |A|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kern="0" dirty="0">
                <a:latin typeface="Comic Sans MS" panose="030F0702030302020204" pitchFamily="66" charset="0"/>
              </a:rPr>
              <a:t>of the matrix A we are going to use the Laplace formula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455199" y="872837"/>
            <a:ext cx="912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A 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18136" y="194649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959486" y="194649"/>
            <a:ext cx="73930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0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723017" y="535979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c</a:t>
            </a:r>
          </a:p>
        </p:txBody>
      </p:sp>
      <p:sp>
        <p:nvSpPr>
          <p:cNvPr id="121" name="Text Box 32"/>
          <p:cNvSpPr txBox="1">
            <a:spLocks noChangeArrowheads="1"/>
          </p:cNvSpPr>
          <p:nvPr/>
        </p:nvSpPr>
        <p:spPr bwMode="auto">
          <a:xfrm>
            <a:off x="4785602" y="103167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f</a:t>
            </a:r>
          </a:p>
        </p:txBody>
      </p:sp>
      <p:sp>
        <p:nvSpPr>
          <p:cNvPr id="122" name="Text Box 32"/>
          <p:cNvSpPr txBox="1">
            <a:spLocks noChangeArrowheads="1"/>
          </p:cNvSpPr>
          <p:nvPr/>
        </p:nvSpPr>
        <p:spPr bwMode="auto">
          <a:xfrm>
            <a:off x="4230012" y="1502963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h</a:t>
            </a:r>
          </a:p>
        </p:txBody>
      </p:sp>
      <p:sp>
        <p:nvSpPr>
          <p:cNvPr id="123" name="Text Box 32"/>
          <p:cNvSpPr txBox="1">
            <a:spLocks noChangeArrowheads="1"/>
          </p:cNvSpPr>
          <p:nvPr/>
        </p:nvSpPr>
        <p:spPr bwMode="auto">
          <a:xfrm>
            <a:off x="4807968" y="1544421"/>
            <a:ext cx="77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i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2591999" y="2899540"/>
            <a:ext cx="63181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  <a:latin typeface="Comic Sans MS" panose="030F0702030302020204" pitchFamily="66" charset="0"/>
              </a:rPr>
              <a:t>This is the Laplace formula for the determinant of a 3 × 3 matrix: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02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3" grpId="0" animBg="1"/>
      <p:bldP spid="43" grpId="0"/>
      <p:bldP spid="44" grpId="0"/>
      <p:bldP spid="45" grpId="0"/>
      <p:bldP spid="46" grpId="0"/>
      <p:bldP spid="55" grpId="0" animBg="1"/>
      <p:bldP spid="55" grpId="1" animBg="1"/>
      <p:bldP spid="74" grpId="0"/>
      <p:bldP spid="75" grpId="0"/>
      <p:bldP spid="76" grpId="0"/>
      <p:bldP spid="77" grpId="0"/>
      <p:bldP spid="78" grpId="0"/>
      <p:bldP spid="38" grpId="0" animBg="1"/>
      <p:bldP spid="38" grpId="1" animBg="1"/>
      <p:bldP spid="48" grpId="0" animBg="1"/>
      <p:bldP spid="48" grpId="1" animBg="1"/>
      <p:bldP spid="84" grpId="0" animBg="1"/>
      <p:bldP spid="84" grpId="1" animBg="1"/>
      <p:bldP spid="54" grpId="0" animBg="1"/>
      <p:bldP spid="54" grpId="1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2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8A0A9E2-E1D2-48C4-9085-49FCE9DC6E61}" vid="{042D8694-78AE-4870-AAEC-A106477692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6_IBAI_HL</Template>
  <TotalTime>5507</TotalTime>
  <Words>2094</Words>
  <Application>Microsoft Office PowerPoint</Application>
  <PresentationFormat>On-screen Show (4:3)</PresentationFormat>
  <Paragraphs>885</Paragraphs>
  <Slides>31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Cambria Math</vt:lpstr>
      <vt:lpstr>Century</vt:lpstr>
      <vt:lpstr>Comic Sans MS</vt:lpstr>
      <vt:lpstr>Symbol</vt:lpstr>
      <vt:lpstr>Times New Roman</vt:lpstr>
      <vt:lpstr>Wingdings 2</vt:lpstr>
      <vt:lpstr>Theme1</vt:lpstr>
      <vt:lpstr>Identity and zero matrices, determinants and inverse matrix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69</cp:revision>
  <dcterms:created xsi:type="dcterms:W3CDTF">2019-07-14T01:28:27Z</dcterms:created>
  <dcterms:modified xsi:type="dcterms:W3CDTF">2022-12-27T10:45:33Z</dcterms:modified>
</cp:coreProperties>
</file>