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3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C3604-970F-4E7E-AD68-05B66A31B687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95470-91C5-4A31-B08E-00E18B15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DA1D9E-D6E3-43C2-9535-5E985EBD7F39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87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06074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0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6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3117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59255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670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22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9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3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3421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3545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108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LO: To be able to multiply a matrix by another matrix.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06905" y="243379"/>
            <a:ext cx="2679895" cy="476250"/>
          </a:xfrm>
        </p:spPr>
        <p:txBody>
          <a:bodyPr/>
          <a:lstStyle/>
          <a:p>
            <a:pPr>
              <a:defRPr/>
            </a:pPr>
            <a:fld id="{31F8EB2B-6A02-432F-9127-2648A37ACCDF}" type="datetime4">
              <a:rPr lang="en-US" smtClean="0">
                <a:latin typeface="Comic Sans MS" panose="030F0702030302020204" pitchFamily="66" charset="0"/>
              </a:rPr>
              <a:t>December 26, 2022</a:t>
            </a:fld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400" kern="10" spc="100" dirty="0">
                <a:ln w="12700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Comic Sans MS" panose="030F0702030302020204" pitchFamily="66" charset="0"/>
                <a:ea typeface="+mn-ea"/>
                <a:cs typeface="+mn-cs"/>
              </a:rPr>
              <a:t>Multiplication of Matrices</a:t>
            </a:r>
          </a:p>
        </p:txBody>
      </p:sp>
    </p:spTree>
    <p:extLst>
      <p:ext uri="{BB962C8B-B14F-4D97-AF65-F5344CB8AC3E}">
        <p14:creationId xmlns:p14="http://schemas.microsoft.com/office/powerpoint/2010/main" val="173767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6"/>
    </mc:Choice>
    <mc:Fallback xmlns="">
      <p:transition spd="slow" advTm="351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829235"/>
            <a:ext cx="838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You can only multiply two matrices</a:t>
            </a:r>
          </a:p>
        </p:txBody>
      </p:sp>
      <p:sp>
        <p:nvSpPr>
          <p:cNvPr id="11280" name="Text Box 4"/>
          <p:cNvSpPr txBox="1">
            <a:spLocks noChangeArrowheads="1"/>
          </p:cNvSpPr>
          <p:nvPr/>
        </p:nvSpPr>
        <p:spPr bwMode="auto">
          <a:xfrm>
            <a:off x="506441" y="4401025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/>
              <a:t>Dimensions: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21141" y="537403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They must match.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05947" y="5867070"/>
            <a:ext cx="3549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The dimensions of your answer.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flipV="1">
            <a:off x="3861656" y="4928726"/>
            <a:ext cx="1762217" cy="396630"/>
            <a:chOff x="1872" y="3168"/>
            <a:chExt cx="2064" cy="240"/>
          </a:xfrm>
        </p:grpSpPr>
        <p:sp>
          <p:nvSpPr>
            <p:cNvPr id="11277" name="Line 16"/>
            <p:cNvSpPr>
              <a:spLocks noChangeShapeType="1"/>
            </p:cNvSpPr>
            <p:nvPr/>
          </p:nvSpPr>
          <p:spPr bwMode="auto">
            <a:xfrm flipV="1">
              <a:off x="18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8" name="Line 17"/>
            <p:cNvSpPr>
              <a:spLocks noChangeShapeType="1"/>
            </p:cNvSpPr>
            <p:nvPr/>
          </p:nvSpPr>
          <p:spPr bwMode="auto">
            <a:xfrm>
              <a:off x="1872" y="31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9" name="Line 18"/>
            <p:cNvSpPr>
              <a:spLocks noChangeShapeType="1"/>
            </p:cNvSpPr>
            <p:nvPr/>
          </p:nvSpPr>
          <p:spPr bwMode="auto">
            <a:xfrm>
              <a:off x="3936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188966" y="4916874"/>
            <a:ext cx="3154680" cy="907643"/>
            <a:chOff x="2256" y="3696"/>
            <a:chExt cx="1248" cy="196"/>
          </a:xfrm>
        </p:grpSpPr>
        <p:sp>
          <p:nvSpPr>
            <p:cNvPr id="11274" name="Line 19"/>
            <p:cNvSpPr>
              <a:spLocks noChangeShapeType="1"/>
            </p:cNvSpPr>
            <p:nvPr/>
          </p:nvSpPr>
          <p:spPr bwMode="auto">
            <a:xfrm>
              <a:off x="2256" y="3714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5" name="Line 20"/>
            <p:cNvSpPr>
              <a:spLocks noChangeShapeType="1"/>
            </p:cNvSpPr>
            <p:nvPr/>
          </p:nvSpPr>
          <p:spPr bwMode="auto">
            <a:xfrm>
              <a:off x="2256" y="388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6" name="Line 21"/>
            <p:cNvSpPr>
              <a:spLocks noChangeShapeType="1"/>
            </p:cNvSpPr>
            <p:nvPr/>
          </p:nvSpPr>
          <p:spPr bwMode="auto">
            <a:xfrm flipV="1">
              <a:off x="3504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Matrices</a:t>
            </a:r>
            <a:endParaRPr lang="en-US" sz="3600" kern="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2536261" y="284890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3861656" y="284884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2565645" y="370883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3839137" y="369250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2048438" y="276219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4076881" y="2762192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3296457" y="28269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3325841" y="368685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5391947" y="279515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8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0" name="Text Box 50"/>
          <p:cNvSpPr txBox="1">
            <a:spLocks noChangeArrowheads="1"/>
          </p:cNvSpPr>
          <p:nvPr/>
        </p:nvSpPr>
        <p:spPr bwMode="auto">
          <a:xfrm>
            <a:off x="6152143" y="331539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5971617" y="382158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5601354" y="387427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4904124" y="2604842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6381436" y="2604842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6152143" y="277316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5564577" y="334074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4668948" y="3304257"/>
            <a:ext cx="516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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65645" y="2831124"/>
            <a:ext cx="548640" cy="14284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3188966" y="2831124"/>
            <a:ext cx="548640" cy="14284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3784777" y="2831124"/>
            <a:ext cx="548640" cy="14284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5469323" y="2857635"/>
            <a:ext cx="1100244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5472058" y="3384796"/>
            <a:ext cx="1100244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504580" y="3916287"/>
            <a:ext cx="1100244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04800" y="1254866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of columns in the 1</a:t>
            </a:r>
            <a:r>
              <a:rPr lang="en-US" altLang="en-US" sz="2800" baseline="30000" dirty="0">
                <a:latin typeface="Comic Sans MS" panose="030F0702030302020204" pitchFamily="66" charset="0"/>
                <a:cs typeface="Times" panose="02020603050405020304" pitchFamily="18" charset="0"/>
              </a:rPr>
              <a:t>st</a:t>
            </a:r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 matrix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04800" y="1668100"/>
            <a:ext cx="5775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number of rows in the 2</a:t>
            </a:r>
            <a:r>
              <a:rPr lang="en-US" altLang="en-US" sz="2800" baseline="30000" dirty="0">
                <a:latin typeface="Comic Sans MS" panose="030F0702030302020204" pitchFamily="66" charset="0"/>
                <a:cs typeface="Times" panose="02020603050405020304" pitchFamily="18" charset="0"/>
              </a:rPr>
              <a:t>nd</a:t>
            </a:r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 matrix.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3057498" y="442744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/>
              <a:t>2 x 3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207185" y="4423228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/>
              <a:t>  3 x 2</a:t>
            </a: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261956" y="2282967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6408" y="823907"/>
            <a:ext cx="2600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if the number </a:t>
            </a:r>
            <a:endParaRPr lang="en-GB" sz="2800" dirty="0"/>
          </a:p>
        </p:txBody>
      </p:sp>
      <p:sp>
        <p:nvSpPr>
          <p:cNvPr id="50" name="Rectangle 49"/>
          <p:cNvSpPr/>
          <p:nvPr/>
        </p:nvSpPr>
        <p:spPr>
          <a:xfrm>
            <a:off x="4952464" y="1246351"/>
            <a:ext cx="2766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mic Sans MS" panose="030F0702030302020204" pitchFamily="66" charset="0"/>
                <a:cs typeface="Times" panose="02020603050405020304" pitchFamily="18" charset="0"/>
              </a:rPr>
              <a:t>is equal to the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03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7179" grpId="0"/>
      <p:bldP spid="718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6" grpId="0"/>
      <p:bldP spid="7" grpId="0"/>
      <p:bldP spid="46" grpId="0"/>
      <p:bldP spid="47" grpId="0"/>
      <p:bldP spid="48" grpId="0"/>
      <p:bldP spid="8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06125" y="3893210"/>
            <a:ext cx="87233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2(3)</a:t>
            </a:r>
            <a:endParaRPr lang="en-US" altLang="en-US" sz="2800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63525" y="3893210"/>
            <a:ext cx="1051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2(-9)</a:t>
            </a:r>
            <a:endParaRPr lang="en-US" altLang="en-US" sz="2800" dirty="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97125" y="3893210"/>
            <a:ext cx="93677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2(2)</a:t>
            </a:r>
            <a:endParaRPr lang="en-US" altLang="en-US" sz="2800" dirty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382325" y="4593298"/>
            <a:ext cx="82832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3(3)</a:t>
            </a:r>
            <a:endParaRPr lang="en-US" altLang="en-US" sz="2800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439725" y="4579010"/>
            <a:ext cx="973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3(-9)</a:t>
            </a:r>
            <a:endParaRPr lang="en-US" altLang="en-US" sz="2800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231678" y="4580615"/>
            <a:ext cx="130916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4(-6) </a:t>
            </a:r>
          </a:p>
        </p:txBody>
      </p:sp>
      <p:sp>
        <p:nvSpPr>
          <p:cNvPr id="27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Matrices</a:t>
            </a: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287751" y="881436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5902715" y="98737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B =</a:t>
            </a:r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2500175" y="88800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3200400" y="89458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1741617" y="1471709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AB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4222719" y="54913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4252103" y="138217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3734896" y="46242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263542" y="45896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861892" y="527156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5012299" y="136019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7245514" y="715871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9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7426677" y="12228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7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6771746" y="123467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6440972" y="609553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8237260" y="555208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6763689" y="74205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359633" y="2846162"/>
            <a:ext cx="84537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To multiply two matrices we multiply each row of the first matrix times each column of the second matrix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750393" y="802118"/>
            <a:ext cx="548640" cy="4586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4222719" y="605005"/>
            <a:ext cx="467176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7975181" y="71670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7794655" y="12228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1954858" y="3681539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8271658" y="3667392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2" name="Text Box 50"/>
          <p:cNvSpPr txBox="1">
            <a:spLocks noChangeArrowheads="1"/>
          </p:cNvSpPr>
          <p:nvPr/>
        </p:nvSpPr>
        <p:spPr bwMode="auto">
          <a:xfrm>
            <a:off x="2907445" y="5386190"/>
            <a:ext cx="9077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25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3" name="Text Box 53"/>
          <p:cNvSpPr txBox="1">
            <a:spLocks noChangeArrowheads="1"/>
          </p:cNvSpPr>
          <p:nvPr/>
        </p:nvSpPr>
        <p:spPr bwMode="auto">
          <a:xfrm>
            <a:off x="3168247" y="589137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2367318" y="590377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29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2036544" y="5278656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4423881" y="5278467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7" name="Text Box 53"/>
          <p:cNvSpPr txBox="1">
            <a:spLocks noChangeArrowheads="1"/>
          </p:cNvSpPr>
          <p:nvPr/>
        </p:nvSpPr>
        <p:spPr bwMode="auto">
          <a:xfrm>
            <a:off x="2415339" y="54133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3903290" y="534906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3729229" y="5876877"/>
            <a:ext cx="9228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4912956" y="606923"/>
            <a:ext cx="467176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6769026" y="1330392"/>
            <a:ext cx="548640" cy="458628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4228067" y="1419624"/>
            <a:ext cx="467176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ounded Rectangle 75"/>
          <p:cNvSpPr/>
          <p:nvPr/>
        </p:nvSpPr>
        <p:spPr>
          <a:xfrm>
            <a:off x="4918304" y="1421542"/>
            <a:ext cx="467176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ounded Rectangle 76"/>
          <p:cNvSpPr/>
          <p:nvPr/>
        </p:nvSpPr>
        <p:spPr>
          <a:xfrm>
            <a:off x="7925496" y="807089"/>
            <a:ext cx="548640" cy="4586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7944129" y="1335363"/>
            <a:ext cx="548640" cy="458628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ounded Rectangle 78"/>
          <p:cNvSpPr/>
          <p:nvPr/>
        </p:nvSpPr>
        <p:spPr>
          <a:xfrm>
            <a:off x="7333417" y="806793"/>
            <a:ext cx="548640" cy="4586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7352050" y="1335067"/>
            <a:ext cx="548640" cy="458628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3047427" y="3898465"/>
            <a:ext cx="14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-1(5)</a:t>
            </a:r>
            <a:r>
              <a:rPr lang="en-US" altLang="en-US" sz="2800" dirty="0"/>
              <a:t> 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5219951" y="3896918"/>
            <a:ext cx="135752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-1(7)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7231678" y="3886104"/>
            <a:ext cx="146466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-1(-6)</a:t>
            </a: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6495074" y="4587701"/>
            <a:ext cx="96583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3(2)</a:t>
            </a:r>
            <a:endParaRPr lang="en-US" altLang="en-US" sz="2800" dirty="0">
              <a:solidFill>
                <a:srgbClr val="CC00CC"/>
              </a:solidFill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3108045" y="4604133"/>
            <a:ext cx="1163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4(5)</a:t>
            </a: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5291809" y="4585858"/>
            <a:ext cx="118108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 dirty="0">
                <a:solidFill>
                  <a:srgbClr val="CC00CC"/>
                </a:solidFill>
              </a:rPr>
              <a:t>4(7)</a:t>
            </a:r>
          </a:p>
        </p:txBody>
      </p:sp>
      <p:sp>
        <p:nvSpPr>
          <p:cNvPr id="87" name="Text Box 55"/>
          <p:cNvSpPr txBox="1">
            <a:spLocks noChangeArrowheads="1"/>
          </p:cNvSpPr>
          <p:nvPr/>
        </p:nvSpPr>
        <p:spPr bwMode="auto">
          <a:xfrm>
            <a:off x="1214095" y="5731203"/>
            <a:ext cx="1032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AB =</a:t>
            </a:r>
          </a:p>
        </p:txBody>
      </p:sp>
      <p:sp>
        <p:nvSpPr>
          <p:cNvPr id="88" name="Text Box 55"/>
          <p:cNvSpPr txBox="1">
            <a:spLocks noChangeArrowheads="1"/>
          </p:cNvSpPr>
          <p:nvPr/>
        </p:nvSpPr>
        <p:spPr bwMode="auto">
          <a:xfrm>
            <a:off x="1129877" y="4233848"/>
            <a:ext cx="1032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AB =</a:t>
            </a:r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4694034" y="1926822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2 x 2</a:t>
            </a: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7220229" y="1885360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  2 x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119946" y="1921486"/>
            <a:ext cx="28426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8537" y="1885360"/>
            <a:ext cx="257833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 Box 55"/>
          <p:cNvSpPr txBox="1">
            <a:spLocks noChangeArrowheads="1"/>
          </p:cNvSpPr>
          <p:nvPr/>
        </p:nvSpPr>
        <p:spPr bwMode="auto">
          <a:xfrm>
            <a:off x="362477" y="2071849"/>
            <a:ext cx="35816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First check the order.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94" name="Text Box 55"/>
          <p:cNvSpPr txBox="1">
            <a:spLocks noChangeArrowheads="1"/>
          </p:cNvSpPr>
          <p:nvPr/>
        </p:nvSpPr>
        <p:spPr bwMode="auto">
          <a:xfrm>
            <a:off x="341761" y="2440142"/>
            <a:ext cx="8471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first matches with the number of row of the second.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95" name="Text Box 55"/>
          <p:cNvSpPr txBox="1">
            <a:spLocks noChangeArrowheads="1"/>
          </p:cNvSpPr>
          <p:nvPr/>
        </p:nvSpPr>
        <p:spPr bwMode="auto">
          <a:xfrm>
            <a:off x="3748204" y="2067833"/>
            <a:ext cx="5167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The number of columns of the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  <p:bldP spid="8204" grpId="0" autoUpdateAnimBg="0"/>
      <p:bldP spid="8205" grpId="0" autoUpdateAnimBg="0"/>
      <p:bldP spid="8207" grpId="0" autoUpdateAnimBg="0"/>
      <p:bldP spid="8208" grpId="0" autoUpdateAnimBg="0"/>
      <p:bldP spid="8210" grpId="0" autoUpdateAnimBg="0"/>
      <p:bldP spid="49" grpId="0"/>
      <p:bldP spid="50" grpId="0" animBg="1"/>
      <p:bldP spid="50" grpId="1" animBg="1"/>
      <p:bldP spid="50" grpId="2" animBg="1"/>
      <p:bldP spid="50" grpId="3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73" grpId="0" animBg="1"/>
      <p:bldP spid="73" grpId="1" animBg="1"/>
      <p:bldP spid="73" grpId="2" animBg="1"/>
      <p:bldP spid="73" grpId="3" animBg="1"/>
      <p:bldP spid="73" grpId="4" animBg="1"/>
      <p:bldP spid="73" grpId="5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5" grpId="4" animBg="1"/>
      <p:bldP spid="75" grpId="5" animBg="1"/>
      <p:bldP spid="76" grpId="0" animBg="1"/>
      <p:bldP spid="76" grpId="1" animBg="1"/>
      <p:bldP spid="76" grpId="2" animBg="1"/>
      <p:bldP spid="76" grpId="3" animBg="1"/>
      <p:bldP spid="76" grpId="4" animBg="1"/>
      <p:bldP spid="76" grpId="5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/>
      <p:bldP spid="88" grpId="0"/>
      <p:bldP spid="89" grpId="0"/>
      <p:bldP spid="90" grpId="0"/>
      <p:bldP spid="3" grpId="0" animBg="1"/>
      <p:bldP spid="4" grpId="0" animBg="1"/>
      <p:bldP spid="93" grpId="0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7751" y="4717422"/>
            <a:ext cx="835070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/>
              <a:t>So  can’t be multiplied together.</a:t>
            </a:r>
          </a:p>
        </p:txBody>
      </p:sp>
      <p:sp>
        <p:nvSpPr>
          <p:cNvPr id="15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Matrices</a:t>
            </a:r>
          </a:p>
        </p:txBody>
      </p:sp>
      <p:sp>
        <p:nvSpPr>
          <p:cNvPr id="16" name="Text Box 55"/>
          <p:cNvSpPr txBox="1">
            <a:spLocks noChangeArrowheads="1"/>
          </p:cNvSpPr>
          <p:nvPr/>
        </p:nvSpPr>
        <p:spPr bwMode="auto">
          <a:xfrm>
            <a:off x="287751" y="881436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2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5902715" y="98737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N =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2500175" y="88800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200400" y="89458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M =</a:t>
            </a: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4559053" y="626323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9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4740216" y="113334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7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4085285" y="1145124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3754511" y="520005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5550799" y="465660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4077228" y="65250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5288720" y="62715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5108194" y="113334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6952799" y="54911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6982183" y="138215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6464976" y="46240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7993622" y="45894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7591972" y="527136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7742379" y="136017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1741617" y="1471709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MN</a:t>
            </a: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416111" y="2388661"/>
            <a:ext cx="35816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First check the order.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395395" y="2756954"/>
            <a:ext cx="84716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first matrix does not match the number of rows of the second matrix.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3801838" y="2384645"/>
            <a:ext cx="5167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The number of columns of the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694034" y="1926822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2 x 3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220229" y="1844416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/>
              <a:t>  2 x 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46585" y="1920798"/>
            <a:ext cx="28426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68537" y="1844416"/>
            <a:ext cx="257833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9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Matrices</a:t>
            </a:r>
          </a:p>
        </p:txBody>
      </p:sp>
      <p:sp>
        <p:nvSpPr>
          <p:cNvPr id="16" name="Text Box 55"/>
          <p:cNvSpPr txBox="1">
            <a:spLocks noChangeArrowheads="1"/>
          </p:cNvSpPr>
          <p:nvPr/>
        </p:nvSpPr>
        <p:spPr bwMode="auto">
          <a:xfrm>
            <a:off x="217280" y="706228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3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4087948" y="177929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X =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14121" y="1640195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733448" y="163544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3358069" y="3103848"/>
            <a:ext cx="2297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Write AX = C</a:t>
            </a: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6347997" y="179518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C =</a:t>
            </a:r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1865906" y="134212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2530566" y="186237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2527171" y="2368924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979777" y="242124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1282547" y="1151821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3402148" y="1151821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2530566" y="132014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1943000" y="18877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847746" y="1404614"/>
            <a:ext cx="548640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1850481" y="1931775"/>
            <a:ext cx="548640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883003" y="2463266"/>
            <a:ext cx="548640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5250904" y="124683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5282887" y="228500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endParaRPr lang="en-US" alt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4585657" y="1056524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548826" y="1040630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5300923" y="172307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150856" y="1309317"/>
            <a:ext cx="548640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5153591" y="1836478"/>
            <a:ext cx="548640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C00CC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186112" y="2367968"/>
            <a:ext cx="548640" cy="4572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7597378" y="124683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7683953" y="232595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8</a:t>
            </a:r>
            <a:endParaRPr lang="en-US" altLang="en-US" sz="32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6986723" y="1056524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7922815" y="1056524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7647176" y="179242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551922" y="1309317"/>
            <a:ext cx="548640" cy="45720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ounded Rectangle 49"/>
          <p:cNvSpPr/>
          <p:nvPr/>
        </p:nvSpPr>
        <p:spPr>
          <a:xfrm>
            <a:off x="7554657" y="1836478"/>
            <a:ext cx="548640" cy="457200"/>
          </a:xfrm>
          <a:prstGeom prst="roundRect">
            <a:avLst/>
          </a:prstGeom>
          <a:noFill/>
          <a:ln w="28575">
            <a:solidFill>
              <a:srgbClr val="FF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ounded Rectangle 50"/>
          <p:cNvSpPr/>
          <p:nvPr/>
        </p:nvSpPr>
        <p:spPr>
          <a:xfrm>
            <a:off x="7587179" y="2367969"/>
            <a:ext cx="548640" cy="457200"/>
          </a:xfrm>
          <a:prstGeom prst="roundRect">
            <a:avLst/>
          </a:prstGeom>
          <a:noFill/>
          <a:ln w="28575">
            <a:solidFill>
              <a:srgbClr val="CC66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3120911" y="183483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3131251" y="236856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2983048" y="129260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436172" y="1404793"/>
            <a:ext cx="548640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2438907" y="1931954"/>
            <a:ext cx="548640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2471429" y="2463445"/>
            <a:ext cx="548640" cy="457200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3011263" y="1408507"/>
            <a:ext cx="548640" cy="4572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3013998" y="1935668"/>
            <a:ext cx="548640" cy="4572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3046520" y="2467159"/>
            <a:ext cx="548640" cy="4572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1112074" y="38285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50"/>
          <p:cNvSpPr txBox="1">
            <a:spLocks noChangeArrowheads="1"/>
          </p:cNvSpPr>
          <p:nvPr/>
        </p:nvSpPr>
        <p:spPr bwMode="auto">
          <a:xfrm>
            <a:off x="1776733" y="4348772"/>
            <a:ext cx="9768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3200" dirty="0">
                <a:solidFill>
                  <a:srgbClr val="CC00CC"/>
                </a:solidFill>
                <a:sym typeface="Symbol" panose="05050102010706020507" pitchFamily="18" charset="2"/>
              </a:rPr>
              <a:t>3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3200" b="1" i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53"/>
          <p:cNvSpPr txBox="1">
            <a:spLocks noChangeArrowheads="1"/>
          </p:cNvSpPr>
          <p:nvPr/>
        </p:nvSpPr>
        <p:spPr bwMode="auto">
          <a:xfrm>
            <a:off x="1773338" y="4855320"/>
            <a:ext cx="963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+ </a:t>
            </a:r>
            <a:r>
              <a:rPr lang="en-US" altLang="en-US" sz="3200" dirty="0">
                <a:solidFill>
                  <a:srgbClr val="CC00CC"/>
                </a:solidFill>
              </a:rPr>
              <a:t>6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3200" b="1" i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1225945" y="490764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528715" y="3638217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3343142" y="3628404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1776734" y="3806543"/>
            <a:ext cx="962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3200" dirty="0">
                <a:solidFill>
                  <a:srgbClr val="CC00CC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3200" b="1" i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 Box 53"/>
          <p:cNvSpPr txBox="1">
            <a:spLocks noChangeArrowheads="1"/>
          </p:cNvSpPr>
          <p:nvPr/>
        </p:nvSpPr>
        <p:spPr bwMode="auto">
          <a:xfrm>
            <a:off x="1189168" y="437411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1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0"/>
          <p:cNvSpPr txBox="1">
            <a:spLocks noChangeArrowheads="1"/>
          </p:cNvSpPr>
          <p:nvPr/>
        </p:nvSpPr>
        <p:spPr bwMode="auto">
          <a:xfrm>
            <a:off x="2639724" y="4334544"/>
            <a:ext cx="9392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endParaRPr lang="en-US" altLang="en-US" sz="32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2627328" y="4854791"/>
            <a:ext cx="9235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endParaRPr lang="en-US" altLang="en-US" sz="32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 Box 48"/>
          <p:cNvSpPr txBox="1">
            <a:spLocks noChangeArrowheads="1"/>
          </p:cNvSpPr>
          <p:nvPr/>
        </p:nvSpPr>
        <p:spPr bwMode="auto">
          <a:xfrm>
            <a:off x="2670013" y="380654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endParaRPr lang="en-US" altLang="en-US" sz="32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Box 55"/>
          <p:cNvSpPr txBox="1">
            <a:spLocks noChangeArrowheads="1"/>
          </p:cNvSpPr>
          <p:nvPr/>
        </p:nvSpPr>
        <p:spPr bwMode="auto">
          <a:xfrm>
            <a:off x="3960345" y="4331571"/>
            <a:ext cx="516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82" name="Text Box 48"/>
          <p:cNvSpPr txBox="1">
            <a:spLocks noChangeArrowheads="1"/>
          </p:cNvSpPr>
          <p:nvPr/>
        </p:nvSpPr>
        <p:spPr bwMode="auto">
          <a:xfrm>
            <a:off x="4851003" y="384725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C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4937578" y="492637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CC66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8</a:t>
            </a:r>
            <a:endParaRPr lang="en-US" altLang="en-US" sz="3200" dirty="0">
              <a:solidFill>
                <a:srgbClr val="CC6600"/>
              </a:solidFill>
              <a:cs typeface="Arial" panose="020B0604020202020204" pitchFamily="34" charset="0"/>
            </a:endParaRPr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240348" y="3656951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85" name="Text Box 54"/>
          <p:cNvSpPr txBox="1">
            <a:spLocks noChangeArrowheads="1"/>
          </p:cNvSpPr>
          <p:nvPr/>
        </p:nvSpPr>
        <p:spPr bwMode="auto">
          <a:xfrm>
            <a:off x="5176440" y="3656951"/>
            <a:ext cx="838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900801" y="439285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FF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90" name="Text Box 48"/>
          <p:cNvSpPr txBox="1">
            <a:spLocks noChangeArrowheads="1"/>
          </p:cNvSpPr>
          <p:nvPr/>
        </p:nvSpPr>
        <p:spPr bwMode="auto">
          <a:xfrm>
            <a:off x="6297853" y="3763997"/>
            <a:ext cx="25731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 Box 48"/>
          <p:cNvSpPr txBox="1">
            <a:spLocks noChangeArrowheads="1"/>
          </p:cNvSpPr>
          <p:nvPr/>
        </p:nvSpPr>
        <p:spPr bwMode="auto">
          <a:xfrm>
            <a:off x="6140385" y="4270016"/>
            <a:ext cx="2682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endParaRPr lang="en-US" alt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 Box 48"/>
          <p:cNvSpPr txBox="1">
            <a:spLocks noChangeArrowheads="1"/>
          </p:cNvSpPr>
          <p:nvPr/>
        </p:nvSpPr>
        <p:spPr bwMode="auto">
          <a:xfrm>
            <a:off x="6139123" y="4763309"/>
            <a:ext cx="2683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en-US" altLang="en-US" sz="32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</a:t>
            </a:r>
            <a:endParaRPr lang="en-US" altLang="en-US" sz="3200" b="1" dirty="0">
              <a:solidFill>
                <a:srgbClr val="CC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9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9" grpId="0" animBg="1"/>
      <p:bldP spid="50" grpId="0" animBg="1"/>
      <p:bldP spid="51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5"/>
          <p:cNvSpPr txBox="1">
            <a:spLocks noChangeArrowheads="1"/>
          </p:cNvSpPr>
          <p:nvPr/>
        </p:nvSpPr>
        <p:spPr bwMode="auto">
          <a:xfrm>
            <a:off x="287751" y="881436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70C0"/>
                </a:solidFill>
              </a:rPr>
              <a:t>Example 4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 Box 55"/>
          <p:cNvSpPr txBox="1">
            <a:spLocks noChangeArrowheads="1"/>
          </p:cNvSpPr>
          <p:nvPr/>
        </p:nvSpPr>
        <p:spPr bwMode="auto">
          <a:xfrm>
            <a:off x="3292035" y="85442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1"/>
                </a:solidFill>
              </a:rPr>
              <a:t>M </a:t>
            </a:r>
            <a:r>
              <a:rPr lang="en-US" altLang="en-US" sz="28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4" name="Text Box 55"/>
          <p:cNvSpPr txBox="1">
            <a:spLocks noChangeArrowheads="1"/>
          </p:cNvSpPr>
          <p:nvPr/>
        </p:nvSpPr>
        <p:spPr bwMode="auto">
          <a:xfrm>
            <a:off x="2500175" y="88800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4342119" y="41616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4371503" y="124920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854296" y="32945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5382942" y="32599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4981292" y="394186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5131699" y="122722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1741617" y="1471709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Find M</a:t>
            </a:r>
            <a:r>
              <a:rPr lang="en-US" altLang="en-US" sz="2800" baseline="30000">
                <a:solidFill>
                  <a:srgbClr val="FF0000"/>
                </a:solidFill>
              </a:rPr>
              <a:t>2</a:t>
            </a:r>
            <a:endParaRPr lang="en-US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Matrices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1950877" y="213709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1980261" y="297013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1463054" y="205038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2991700" y="204691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2590050" y="2115113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2740457" y="294814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4090876" y="213857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4120260" y="297161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3603053" y="205186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5131699" y="2048400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4730049" y="211659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4880456" y="294963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201403" y="2603584"/>
            <a:ext cx="76271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</a:t>
            </a:r>
            <a:r>
              <a:rPr lang="en-US" altLang="en-US" sz="3200">
                <a:sym typeface="Symbol" panose="05050102010706020507" pitchFamily="18" charset="2"/>
              </a:rPr>
              <a:t></a:t>
            </a:r>
            <a:endParaRPr lang="en-US" altLang="en-US" sz="32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306125" y="3893210"/>
            <a:ext cx="87233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2(2)</a:t>
            </a:r>
            <a:endParaRPr lang="en-US" altLang="en-US" sz="2800" dirty="0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363525" y="3893210"/>
            <a:ext cx="1051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2(-1)</a:t>
            </a:r>
            <a:endParaRPr lang="en-US" altLang="en-US" sz="2800" dirty="0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382325" y="4593298"/>
            <a:ext cx="82832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3(2)</a:t>
            </a:r>
            <a:endParaRPr lang="en-US" altLang="en-US" sz="2800" dirty="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439725" y="4579010"/>
            <a:ext cx="973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3(-1)</a:t>
            </a:r>
            <a:endParaRPr lang="en-US" altLang="en-US" sz="2800" dirty="0"/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54858" y="3681539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6317923" y="368153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2907445" y="5386190"/>
            <a:ext cx="9077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70C0"/>
                </a:solidFill>
                <a:sym typeface="Symbol" panose="05050102010706020507" pitchFamily="18" charset="2"/>
              </a:rPr>
              <a:t>6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2977025" y="59037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70C0"/>
                </a:solidFill>
                <a:sym typeface="Symbol" panose="05050102010706020507" pitchFamily="18" charset="2"/>
              </a:rPr>
              <a:t>13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2367318" y="590377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70C0"/>
                </a:solidFill>
                <a:sym typeface="Symbol" panose="05050102010706020507" pitchFamily="18" charset="2"/>
              </a:rPr>
              <a:t>18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2036544" y="5278656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3428755" y="5278467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2415339" y="54133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047427" y="3898465"/>
            <a:ext cx="14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/>
              <a:t>+ </a:t>
            </a:r>
            <a:r>
              <a:rPr lang="en-US" altLang="en-US" sz="2800">
                <a:solidFill>
                  <a:srgbClr val="CC00CC"/>
                </a:solidFill>
              </a:rPr>
              <a:t>-1(3)</a:t>
            </a:r>
            <a:r>
              <a:rPr lang="en-US" altLang="en-US" sz="2800"/>
              <a:t> </a:t>
            </a:r>
            <a:endParaRPr lang="en-US" altLang="en-US" sz="2800" dirty="0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5219951" y="3896918"/>
            <a:ext cx="135752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+ </a:t>
            </a:r>
            <a:r>
              <a:rPr lang="en-US" altLang="en-US" sz="2800">
                <a:solidFill>
                  <a:srgbClr val="CC00CC"/>
                </a:solidFill>
              </a:rPr>
              <a:t>-1(4)</a:t>
            </a:r>
            <a:endParaRPr lang="en-US" altLang="en-US" sz="2800" dirty="0">
              <a:solidFill>
                <a:srgbClr val="CC00CC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08045" y="4604133"/>
            <a:ext cx="1163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+ </a:t>
            </a:r>
            <a:r>
              <a:rPr lang="en-US" altLang="en-US" sz="2800">
                <a:solidFill>
                  <a:srgbClr val="CC00CC"/>
                </a:solidFill>
              </a:rPr>
              <a:t>4(3)</a:t>
            </a:r>
            <a:endParaRPr lang="en-US" altLang="en-US" sz="2800" dirty="0">
              <a:solidFill>
                <a:srgbClr val="CC00CC"/>
              </a:solidFill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291809" y="4585858"/>
            <a:ext cx="118108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+ </a:t>
            </a:r>
            <a:r>
              <a:rPr lang="en-US" altLang="en-US" sz="2800">
                <a:solidFill>
                  <a:srgbClr val="CC00CC"/>
                </a:solidFill>
              </a:rPr>
              <a:t>4(4)</a:t>
            </a:r>
            <a:endParaRPr lang="en-US" altLang="en-US" sz="2800" dirty="0">
              <a:solidFill>
                <a:srgbClr val="CC00CC"/>
              </a:solidFill>
            </a:endParaRP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1214095" y="5731203"/>
            <a:ext cx="1032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1"/>
                </a:solidFill>
              </a:rPr>
              <a:t>M</a:t>
            </a:r>
            <a:r>
              <a:rPr lang="en-US" altLang="en-US" sz="2800" baseline="30000">
                <a:solidFill>
                  <a:schemeClr val="accent1"/>
                </a:solidFill>
              </a:rPr>
              <a:t>2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dirty="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1129877" y="4233848"/>
            <a:ext cx="1032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1"/>
                </a:solidFill>
              </a:rPr>
              <a:t>M</a:t>
            </a:r>
            <a:r>
              <a:rPr lang="en-US" altLang="en-US" sz="2800" baseline="30000">
                <a:solidFill>
                  <a:schemeClr val="accent1"/>
                </a:solidFill>
              </a:rPr>
              <a:t>2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 dirty="0">
                <a:solidFill>
                  <a:schemeClr val="accent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2037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utoUpdateAnimBg="0"/>
      <p:bldP spid="27" grpId="0" autoUpdateAnimBg="0"/>
      <p:bldP spid="29" grpId="0" autoUpdateAnimBg="0"/>
      <p:bldP spid="30" grpId="0" autoUpdateAnimBg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 autoUpdateAnimBg="0"/>
      <p:bldP spid="43" grpId="0" autoUpdateAnimBg="0"/>
      <p:bldP spid="46" grpId="0" autoUpdateAnimBg="0"/>
      <p:bldP spid="47" grpId="0" autoUpdateAnimBg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8886</TotalTime>
  <Words>477</Words>
  <Application>Microsoft Office PowerPoint</Application>
  <PresentationFormat>On-screen Show (4:3)</PresentationFormat>
  <Paragraphs>208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</vt:lpstr>
      <vt:lpstr>Comic Sans MS</vt:lpstr>
      <vt:lpstr>Times New Roman</vt:lpstr>
      <vt:lpstr>Wingdings 2</vt:lpstr>
      <vt:lpstr>Theme1</vt:lpstr>
      <vt:lpstr>Multiplication of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64</cp:revision>
  <dcterms:created xsi:type="dcterms:W3CDTF">2019-07-14T01:28:27Z</dcterms:created>
  <dcterms:modified xsi:type="dcterms:W3CDTF">2022-12-26T16:42:04Z</dcterms:modified>
</cp:coreProperties>
</file>