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2" r:id="rId6"/>
    <p:sldId id="263" r:id="rId7"/>
    <p:sldId id="31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C3604-970F-4E7E-AD68-05B66A31B687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95470-91C5-4A31-B08E-00E18B15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4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DA1D9E-D6E3-43C2-9535-5E985EBD7F39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787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06074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20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6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3117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59255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6705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4224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19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43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34211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3545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108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400" dirty="0">
                <a:latin typeface="Comic Sans MS" panose="030F0702030302020204" pitchFamily="66" charset="0"/>
              </a:rPr>
              <a:t>LO: To be able to multiply a matrix by another matrix.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06905" y="243379"/>
            <a:ext cx="2679895" cy="476250"/>
          </a:xfrm>
        </p:spPr>
        <p:txBody>
          <a:bodyPr/>
          <a:lstStyle/>
          <a:p>
            <a:pPr>
              <a:defRPr/>
            </a:pPr>
            <a:fld id="{31F8EB2B-6A02-432F-9127-2648A37ACCDF}" type="datetime4">
              <a:rPr lang="en-US" smtClean="0">
                <a:latin typeface="Comic Sans MS" panose="030F0702030302020204" pitchFamily="66" charset="0"/>
              </a:rPr>
              <a:t>December 26, 2022</a:t>
            </a:fld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5400" kern="10" spc="100" dirty="0">
                <a:ln w="12700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Comic Sans MS" panose="030F0702030302020204" pitchFamily="66" charset="0"/>
                <a:ea typeface="+mn-ea"/>
                <a:cs typeface="+mn-cs"/>
              </a:rPr>
              <a:t>Multiplication of Matrices</a:t>
            </a:r>
          </a:p>
        </p:txBody>
      </p:sp>
    </p:spTree>
    <p:extLst>
      <p:ext uri="{BB962C8B-B14F-4D97-AF65-F5344CB8AC3E}">
        <p14:creationId xmlns:p14="http://schemas.microsoft.com/office/powerpoint/2010/main" val="173767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6"/>
    </mc:Choice>
    <mc:Fallback xmlns="">
      <p:transition spd="slow" advTm="351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304800" y="829235"/>
            <a:ext cx="838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dirty="0">
                <a:latin typeface="Comic Sans MS" panose="030F0702030302020204" pitchFamily="66" charset="0"/>
                <a:cs typeface="Times" panose="02020603050405020304" pitchFamily="18" charset="0"/>
              </a:rPr>
              <a:t>You can only multiply two matrices</a:t>
            </a:r>
          </a:p>
        </p:txBody>
      </p:sp>
      <p:sp>
        <p:nvSpPr>
          <p:cNvPr id="11280" name="Text Box 4"/>
          <p:cNvSpPr txBox="1">
            <a:spLocks noChangeArrowheads="1"/>
          </p:cNvSpPr>
          <p:nvPr/>
        </p:nvSpPr>
        <p:spPr bwMode="auto">
          <a:xfrm>
            <a:off x="506441" y="4401025"/>
            <a:ext cx="2514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/>
              <a:t>Dimensions: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821141" y="537403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They must match.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105947" y="5867070"/>
            <a:ext cx="3549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The dimensions of your answer.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 flipV="1">
            <a:off x="3861656" y="4928726"/>
            <a:ext cx="1762217" cy="396630"/>
            <a:chOff x="1872" y="3168"/>
            <a:chExt cx="2064" cy="240"/>
          </a:xfrm>
        </p:grpSpPr>
        <p:sp>
          <p:nvSpPr>
            <p:cNvPr id="11277" name="Line 16"/>
            <p:cNvSpPr>
              <a:spLocks noChangeShapeType="1"/>
            </p:cNvSpPr>
            <p:nvPr/>
          </p:nvSpPr>
          <p:spPr bwMode="auto">
            <a:xfrm flipV="1">
              <a:off x="1872" y="316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78" name="Line 17"/>
            <p:cNvSpPr>
              <a:spLocks noChangeShapeType="1"/>
            </p:cNvSpPr>
            <p:nvPr/>
          </p:nvSpPr>
          <p:spPr bwMode="auto">
            <a:xfrm>
              <a:off x="1872" y="3168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79" name="Line 18"/>
            <p:cNvSpPr>
              <a:spLocks noChangeShapeType="1"/>
            </p:cNvSpPr>
            <p:nvPr/>
          </p:nvSpPr>
          <p:spPr bwMode="auto">
            <a:xfrm>
              <a:off x="3936" y="316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188966" y="4916874"/>
            <a:ext cx="3154680" cy="907643"/>
            <a:chOff x="2256" y="3696"/>
            <a:chExt cx="1248" cy="196"/>
          </a:xfrm>
        </p:grpSpPr>
        <p:sp>
          <p:nvSpPr>
            <p:cNvPr id="11274" name="Line 19"/>
            <p:cNvSpPr>
              <a:spLocks noChangeShapeType="1"/>
            </p:cNvSpPr>
            <p:nvPr/>
          </p:nvSpPr>
          <p:spPr bwMode="auto">
            <a:xfrm>
              <a:off x="2256" y="3714"/>
              <a:ext cx="0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75" name="Line 20"/>
            <p:cNvSpPr>
              <a:spLocks noChangeShapeType="1"/>
            </p:cNvSpPr>
            <p:nvPr/>
          </p:nvSpPr>
          <p:spPr bwMode="auto">
            <a:xfrm>
              <a:off x="2256" y="388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76" name="Line 21"/>
            <p:cNvSpPr>
              <a:spLocks noChangeShapeType="1"/>
            </p:cNvSpPr>
            <p:nvPr/>
          </p:nvSpPr>
          <p:spPr bwMode="auto">
            <a:xfrm flipV="1">
              <a:off x="3504" y="36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Multiplying Matrices</a:t>
            </a:r>
            <a:endParaRPr lang="en-US" sz="3600" kern="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 Box 48"/>
          <p:cNvSpPr txBox="1">
            <a:spLocks noChangeArrowheads="1"/>
          </p:cNvSpPr>
          <p:nvPr/>
        </p:nvSpPr>
        <p:spPr bwMode="auto">
          <a:xfrm>
            <a:off x="2536261" y="2848907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3861656" y="284884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5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3" name="Text Box 53"/>
          <p:cNvSpPr txBox="1">
            <a:spLocks noChangeArrowheads="1"/>
          </p:cNvSpPr>
          <p:nvPr/>
        </p:nvSpPr>
        <p:spPr bwMode="auto">
          <a:xfrm>
            <a:off x="2565645" y="370883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3839137" y="3692509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0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5" name="Text Box 54"/>
          <p:cNvSpPr txBox="1">
            <a:spLocks noChangeArrowheads="1"/>
          </p:cNvSpPr>
          <p:nvPr/>
        </p:nvSpPr>
        <p:spPr bwMode="auto">
          <a:xfrm>
            <a:off x="2048438" y="2762193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26" name="Text Box 54"/>
          <p:cNvSpPr txBox="1">
            <a:spLocks noChangeArrowheads="1"/>
          </p:cNvSpPr>
          <p:nvPr/>
        </p:nvSpPr>
        <p:spPr bwMode="auto">
          <a:xfrm>
            <a:off x="4076881" y="2762192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3296457" y="282692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8" name="Text Box 53"/>
          <p:cNvSpPr txBox="1">
            <a:spLocks noChangeArrowheads="1"/>
          </p:cNvSpPr>
          <p:nvPr/>
        </p:nvSpPr>
        <p:spPr bwMode="auto">
          <a:xfrm>
            <a:off x="3325841" y="368685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5391947" y="2795150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8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0" name="Text Box 50"/>
          <p:cNvSpPr txBox="1">
            <a:spLocks noChangeArrowheads="1"/>
          </p:cNvSpPr>
          <p:nvPr/>
        </p:nvSpPr>
        <p:spPr bwMode="auto">
          <a:xfrm>
            <a:off x="6152143" y="331539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5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1" name="Text Box 53"/>
          <p:cNvSpPr txBox="1">
            <a:spLocks noChangeArrowheads="1"/>
          </p:cNvSpPr>
          <p:nvPr/>
        </p:nvSpPr>
        <p:spPr bwMode="auto">
          <a:xfrm>
            <a:off x="5971617" y="382158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2" name="Text Box 55"/>
          <p:cNvSpPr txBox="1">
            <a:spLocks noChangeArrowheads="1"/>
          </p:cNvSpPr>
          <p:nvPr/>
        </p:nvSpPr>
        <p:spPr bwMode="auto">
          <a:xfrm>
            <a:off x="5601354" y="3874270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0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3" name="Text Box 54"/>
          <p:cNvSpPr txBox="1">
            <a:spLocks noChangeArrowheads="1"/>
          </p:cNvSpPr>
          <p:nvPr/>
        </p:nvSpPr>
        <p:spPr bwMode="auto">
          <a:xfrm>
            <a:off x="4904124" y="2604842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34" name="Text Box 54"/>
          <p:cNvSpPr txBox="1">
            <a:spLocks noChangeArrowheads="1"/>
          </p:cNvSpPr>
          <p:nvPr/>
        </p:nvSpPr>
        <p:spPr bwMode="auto">
          <a:xfrm>
            <a:off x="6381436" y="2604842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5" name="Text Box 48"/>
          <p:cNvSpPr txBox="1">
            <a:spLocks noChangeArrowheads="1"/>
          </p:cNvSpPr>
          <p:nvPr/>
        </p:nvSpPr>
        <p:spPr bwMode="auto">
          <a:xfrm>
            <a:off x="6152143" y="2773168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6" name="Text Box 53"/>
          <p:cNvSpPr txBox="1">
            <a:spLocks noChangeArrowheads="1"/>
          </p:cNvSpPr>
          <p:nvPr/>
        </p:nvSpPr>
        <p:spPr bwMode="auto">
          <a:xfrm>
            <a:off x="5564577" y="334074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7" name="Text Box 55"/>
          <p:cNvSpPr txBox="1">
            <a:spLocks noChangeArrowheads="1"/>
          </p:cNvSpPr>
          <p:nvPr/>
        </p:nvSpPr>
        <p:spPr bwMode="auto">
          <a:xfrm>
            <a:off x="4668948" y="3304257"/>
            <a:ext cx="5168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  <a:sym typeface="Symbol" panose="05050102010706020507" pitchFamily="18" charset="2"/>
              </a:rPr>
              <a:t></a:t>
            </a:r>
            <a:endParaRPr lang="en-US" altLang="en-US" sz="2800" dirty="0">
              <a:solidFill>
                <a:schemeClr val="accent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65645" y="2831124"/>
            <a:ext cx="548640" cy="14284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ounded Rectangle 38"/>
          <p:cNvSpPr/>
          <p:nvPr/>
        </p:nvSpPr>
        <p:spPr>
          <a:xfrm>
            <a:off x="3188966" y="2831124"/>
            <a:ext cx="548640" cy="14284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39"/>
          <p:cNvSpPr/>
          <p:nvPr/>
        </p:nvSpPr>
        <p:spPr>
          <a:xfrm>
            <a:off x="3784777" y="2831124"/>
            <a:ext cx="548640" cy="14284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5469323" y="2857635"/>
            <a:ext cx="1100244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5472058" y="3384796"/>
            <a:ext cx="1100244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5504580" y="3916287"/>
            <a:ext cx="1100244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04800" y="1254866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Comic Sans MS" panose="030F0702030302020204" pitchFamily="66" charset="0"/>
                <a:cs typeface="Times" panose="02020603050405020304" pitchFamily="18" charset="0"/>
              </a:rPr>
              <a:t>of columns in the 1</a:t>
            </a:r>
            <a:r>
              <a:rPr lang="en-US" altLang="en-US" sz="2800" baseline="30000" dirty="0">
                <a:latin typeface="Comic Sans MS" panose="030F0702030302020204" pitchFamily="66" charset="0"/>
                <a:cs typeface="Times" panose="02020603050405020304" pitchFamily="18" charset="0"/>
              </a:rPr>
              <a:t>st</a:t>
            </a:r>
            <a:r>
              <a:rPr lang="en-US" altLang="en-US" sz="2800" dirty="0">
                <a:latin typeface="Comic Sans MS" panose="030F0702030302020204" pitchFamily="66" charset="0"/>
                <a:cs typeface="Times" panose="02020603050405020304" pitchFamily="18" charset="0"/>
              </a:rPr>
              <a:t> matrix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304800" y="1668100"/>
            <a:ext cx="5775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Comic Sans MS" panose="030F0702030302020204" pitchFamily="66" charset="0"/>
                <a:cs typeface="Times" panose="02020603050405020304" pitchFamily="18" charset="0"/>
              </a:rPr>
              <a:t>number of rows in the 2</a:t>
            </a:r>
            <a:r>
              <a:rPr lang="en-US" altLang="en-US" sz="2800" baseline="30000" dirty="0">
                <a:latin typeface="Comic Sans MS" panose="030F0702030302020204" pitchFamily="66" charset="0"/>
                <a:cs typeface="Times" panose="02020603050405020304" pitchFamily="18" charset="0"/>
              </a:rPr>
              <a:t>nd</a:t>
            </a:r>
            <a:r>
              <a:rPr lang="en-US" altLang="en-US" sz="2800" dirty="0">
                <a:latin typeface="Comic Sans MS" panose="030F0702030302020204" pitchFamily="66" charset="0"/>
                <a:cs typeface="Times" panose="02020603050405020304" pitchFamily="18" charset="0"/>
              </a:rPr>
              <a:t> matrix.</a:t>
            </a: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3057498" y="4427441"/>
            <a:ext cx="1828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/>
              <a:t>2 x 3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207185" y="4423228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/>
              <a:t>  3 x 2</a:t>
            </a:r>
          </a:p>
        </p:txBody>
      </p:sp>
      <p:sp>
        <p:nvSpPr>
          <p:cNvPr id="48" name="Text Box 55"/>
          <p:cNvSpPr txBox="1">
            <a:spLocks noChangeArrowheads="1"/>
          </p:cNvSpPr>
          <p:nvPr/>
        </p:nvSpPr>
        <p:spPr bwMode="auto">
          <a:xfrm>
            <a:off x="261956" y="2282967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</a:t>
            </a:r>
          </a:p>
        </p:txBody>
      </p:sp>
      <p:sp>
        <p:nvSpPr>
          <p:cNvPr id="8" name="Rectangle 7"/>
          <p:cNvSpPr/>
          <p:nvPr/>
        </p:nvSpPr>
        <p:spPr>
          <a:xfrm>
            <a:off x="6086408" y="823907"/>
            <a:ext cx="2600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Comic Sans MS" panose="030F0702030302020204" pitchFamily="66" charset="0"/>
                <a:cs typeface="Times" panose="02020603050405020304" pitchFamily="18" charset="0"/>
              </a:rPr>
              <a:t>if the number </a:t>
            </a:r>
            <a:endParaRPr lang="en-GB" sz="2800" dirty="0"/>
          </a:p>
        </p:txBody>
      </p:sp>
      <p:sp>
        <p:nvSpPr>
          <p:cNvPr id="50" name="Rectangle 49"/>
          <p:cNvSpPr/>
          <p:nvPr/>
        </p:nvSpPr>
        <p:spPr>
          <a:xfrm>
            <a:off x="4952464" y="1246351"/>
            <a:ext cx="2766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Comic Sans MS" panose="030F0702030302020204" pitchFamily="66" charset="0"/>
                <a:cs typeface="Times" panose="02020603050405020304" pitchFamily="18" charset="0"/>
              </a:rPr>
              <a:t>is equal to the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9035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/>
      <p:bldP spid="7179" grpId="0"/>
      <p:bldP spid="7183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5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6" grpId="0"/>
      <p:bldP spid="7" grpId="0"/>
      <p:bldP spid="46" grpId="0"/>
      <p:bldP spid="47" grpId="0"/>
      <p:bldP spid="48" grpId="0"/>
      <p:bldP spid="8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306125" y="3893210"/>
            <a:ext cx="87233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2(3)</a:t>
            </a:r>
            <a:endParaRPr lang="en-US" altLang="en-US" sz="2800" dirty="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363525" y="3893210"/>
            <a:ext cx="1051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2(-9)</a:t>
            </a:r>
            <a:endParaRPr lang="en-US" altLang="en-US" sz="2800" dirty="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497125" y="3893210"/>
            <a:ext cx="93677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2(2)</a:t>
            </a:r>
            <a:endParaRPr lang="en-US" altLang="en-US" sz="2800" dirty="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382325" y="4593298"/>
            <a:ext cx="82832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3(3)</a:t>
            </a:r>
            <a:endParaRPr lang="en-US" altLang="en-US" sz="2800" dirty="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439725" y="4579010"/>
            <a:ext cx="9735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3(-9)</a:t>
            </a:r>
            <a:endParaRPr lang="en-US" altLang="en-US" sz="2800" dirty="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231678" y="4580615"/>
            <a:ext cx="1309164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/>
              <a:t>+ </a:t>
            </a:r>
            <a:r>
              <a:rPr lang="en-US" altLang="en-US" sz="2800" dirty="0">
                <a:solidFill>
                  <a:srgbClr val="CC00CC"/>
                </a:solidFill>
              </a:rPr>
              <a:t>4(-6) </a:t>
            </a:r>
          </a:p>
        </p:txBody>
      </p:sp>
      <p:sp>
        <p:nvSpPr>
          <p:cNvPr id="27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Multiplying Matrices</a:t>
            </a:r>
          </a:p>
        </p:txBody>
      </p:sp>
      <p:sp>
        <p:nvSpPr>
          <p:cNvPr id="28" name="Text Box 55"/>
          <p:cNvSpPr txBox="1">
            <a:spLocks noChangeArrowheads="1"/>
          </p:cNvSpPr>
          <p:nvPr/>
        </p:nvSpPr>
        <p:spPr bwMode="auto">
          <a:xfrm>
            <a:off x="287751" y="881436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 1</a:t>
            </a:r>
          </a:p>
        </p:txBody>
      </p:sp>
      <p:sp>
        <p:nvSpPr>
          <p:cNvPr id="29" name="Text Box 55"/>
          <p:cNvSpPr txBox="1">
            <a:spLocks noChangeArrowheads="1"/>
          </p:cNvSpPr>
          <p:nvPr/>
        </p:nvSpPr>
        <p:spPr bwMode="auto">
          <a:xfrm>
            <a:off x="5902715" y="987379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B =</a:t>
            </a:r>
          </a:p>
        </p:txBody>
      </p:sp>
      <p:sp>
        <p:nvSpPr>
          <p:cNvPr id="30" name="Text Box 55"/>
          <p:cNvSpPr txBox="1">
            <a:spLocks noChangeArrowheads="1"/>
          </p:cNvSpPr>
          <p:nvPr/>
        </p:nvSpPr>
        <p:spPr bwMode="auto">
          <a:xfrm>
            <a:off x="2500175" y="888008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3200400" y="894580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 =</a:t>
            </a:r>
          </a:p>
        </p:txBody>
      </p:sp>
      <p:sp>
        <p:nvSpPr>
          <p:cNvPr id="32" name="Text Box 55"/>
          <p:cNvSpPr txBox="1">
            <a:spLocks noChangeArrowheads="1"/>
          </p:cNvSpPr>
          <p:nvPr/>
        </p:nvSpPr>
        <p:spPr bwMode="auto">
          <a:xfrm>
            <a:off x="1741617" y="1471709"/>
            <a:ext cx="2170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Find AB</a:t>
            </a:r>
          </a:p>
        </p:txBody>
      </p:sp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4222719" y="549138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5" name="Text Box 53"/>
          <p:cNvSpPr txBox="1">
            <a:spLocks noChangeArrowheads="1"/>
          </p:cNvSpPr>
          <p:nvPr/>
        </p:nvSpPr>
        <p:spPr bwMode="auto">
          <a:xfrm>
            <a:off x="4252103" y="138217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7" name="Text Box 54"/>
          <p:cNvSpPr txBox="1">
            <a:spLocks noChangeArrowheads="1"/>
          </p:cNvSpPr>
          <p:nvPr/>
        </p:nvSpPr>
        <p:spPr bwMode="auto">
          <a:xfrm>
            <a:off x="3734896" y="462424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38" name="Text Box 54"/>
          <p:cNvSpPr txBox="1">
            <a:spLocks noChangeArrowheads="1"/>
          </p:cNvSpPr>
          <p:nvPr/>
        </p:nvSpPr>
        <p:spPr bwMode="auto">
          <a:xfrm>
            <a:off x="5263542" y="458961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4861892" y="527156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40" name="Text Box 53"/>
          <p:cNvSpPr txBox="1">
            <a:spLocks noChangeArrowheads="1"/>
          </p:cNvSpPr>
          <p:nvPr/>
        </p:nvSpPr>
        <p:spPr bwMode="auto">
          <a:xfrm>
            <a:off x="5012299" y="136019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2" name="Text Box 50"/>
          <p:cNvSpPr txBox="1">
            <a:spLocks noChangeArrowheads="1"/>
          </p:cNvSpPr>
          <p:nvPr/>
        </p:nvSpPr>
        <p:spPr bwMode="auto">
          <a:xfrm>
            <a:off x="7245514" y="715871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9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7426677" y="122289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7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44" name="Text Box 55"/>
          <p:cNvSpPr txBox="1">
            <a:spLocks noChangeArrowheads="1"/>
          </p:cNvSpPr>
          <p:nvPr/>
        </p:nvSpPr>
        <p:spPr bwMode="auto">
          <a:xfrm>
            <a:off x="6771746" y="1234672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5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45" name="Text Box 54"/>
          <p:cNvSpPr txBox="1">
            <a:spLocks noChangeArrowheads="1"/>
          </p:cNvSpPr>
          <p:nvPr/>
        </p:nvSpPr>
        <p:spPr bwMode="auto">
          <a:xfrm>
            <a:off x="6440972" y="609553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46" name="Text Box 54"/>
          <p:cNvSpPr txBox="1">
            <a:spLocks noChangeArrowheads="1"/>
          </p:cNvSpPr>
          <p:nvPr/>
        </p:nvSpPr>
        <p:spPr bwMode="auto">
          <a:xfrm>
            <a:off x="8237260" y="555208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8" name="Text Box 53"/>
          <p:cNvSpPr txBox="1">
            <a:spLocks noChangeArrowheads="1"/>
          </p:cNvSpPr>
          <p:nvPr/>
        </p:nvSpPr>
        <p:spPr bwMode="auto">
          <a:xfrm>
            <a:off x="6763689" y="74205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9" name="Text Box 55"/>
          <p:cNvSpPr txBox="1">
            <a:spLocks noChangeArrowheads="1"/>
          </p:cNvSpPr>
          <p:nvPr/>
        </p:nvSpPr>
        <p:spPr bwMode="auto">
          <a:xfrm>
            <a:off x="359633" y="2846162"/>
            <a:ext cx="84537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  <a:sym typeface="Symbol" panose="05050102010706020507" pitchFamily="18" charset="2"/>
              </a:rPr>
              <a:t>To multiply two matrices we multiply each row of the first matrix times each column of the second matrix</a:t>
            </a:r>
            <a:endParaRPr lang="en-US" altLang="en-US" sz="2800" dirty="0">
              <a:solidFill>
                <a:schemeClr val="accent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750393" y="802118"/>
            <a:ext cx="548640" cy="4586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ounded Rectangle 53"/>
          <p:cNvSpPr/>
          <p:nvPr/>
        </p:nvSpPr>
        <p:spPr>
          <a:xfrm>
            <a:off x="4222719" y="605005"/>
            <a:ext cx="467176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7975181" y="71670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57" name="Text Box 53"/>
          <p:cNvSpPr txBox="1">
            <a:spLocks noChangeArrowheads="1"/>
          </p:cNvSpPr>
          <p:nvPr/>
        </p:nvSpPr>
        <p:spPr bwMode="auto">
          <a:xfrm>
            <a:off x="7794655" y="122289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60" name="Text Box 54"/>
          <p:cNvSpPr txBox="1">
            <a:spLocks noChangeArrowheads="1"/>
          </p:cNvSpPr>
          <p:nvPr/>
        </p:nvSpPr>
        <p:spPr bwMode="auto">
          <a:xfrm>
            <a:off x="1954858" y="3681539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61" name="Text Box 54"/>
          <p:cNvSpPr txBox="1">
            <a:spLocks noChangeArrowheads="1"/>
          </p:cNvSpPr>
          <p:nvPr/>
        </p:nvSpPr>
        <p:spPr bwMode="auto">
          <a:xfrm>
            <a:off x="8271658" y="3667392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2" name="Text Box 50"/>
          <p:cNvSpPr txBox="1">
            <a:spLocks noChangeArrowheads="1"/>
          </p:cNvSpPr>
          <p:nvPr/>
        </p:nvSpPr>
        <p:spPr bwMode="auto">
          <a:xfrm>
            <a:off x="2907445" y="5386190"/>
            <a:ext cx="9077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25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63" name="Text Box 53"/>
          <p:cNvSpPr txBox="1">
            <a:spLocks noChangeArrowheads="1"/>
          </p:cNvSpPr>
          <p:nvPr/>
        </p:nvSpPr>
        <p:spPr bwMode="auto">
          <a:xfrm>
            <a:off x="3168247" y="589137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64" name="Text Box 55"/>
          <p:cNvSpPr txBox="1">
            <a:spLocks noChangeArrowheads="1"/>
          </p:cNvSpPr>
          <p:nvPr/>
        </p:nvSpPr>
        <p:spPr bwMode="auto">
          <a:xfrm>
            <a:off x="2367318" y="590377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29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65" name="Text Box 54"/>
          <p:cNvSpPr txBox="1">
            <a:spLocks noChangeArrowheads="1"/>
          </p:cNvSpPr>
          <p:nvPr/>
        </p:nvSpPr>
        <p:spPr bwMode="auto">
          <a:xfrm>
            <a:off x="2036544" y="5278656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66" name="Text Box 54"/>
          <p:cNvSpPr txBox="1">
            <a:spLocks noChangeArrowheads="1"/>
          </p:cNvSpPr>
          <p:nvPr/>
        </p:nvSpPr>
        <p:spPr bwMode="auto">
          <a:xfrm>
            <a:off x="4423881" y="5278467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7" name="Text Box 53"/>
          <p:cNvSpPr txBox="1">
            <a:spLocks noChangeArrowheads="1"/>
          </p:cNvSpPr>
          <p:nvPr/>
        </p:nvSpPr>
        <p:spPr bwMode="auto">
          <a:xfrm>
            <a:off x="2415339" y="541337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70" name="Text Box 50"/>
          <p:cNvSpPr txBox="1">
            <a:spLocks noChangeArrowheads="1"/>
          </p:cNvSpPr>
          <p:nvPr/>
        </p:nvSpPr>
        <p:spPr bwMode="auto">
          <a:xfrm>
            <a:off x="3903290" y="534906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10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71" name="Text Box 53"/>
          <p:cNvSpPr txBox="1">
            <a:spLocks noChangeArrowheads="1"/>
          </p:cNvSpPr>
          <p:nvPr/>
        </p:nvSpPr>
        <p:spPr bwMode="auto">
          <a:xfrm>
            <a:off x="3729229" y="5876877"/>
            <a:ext cx="9228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70C0"/>
                </a:solidFill>
              </a:rPr>
              <a:t>18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4912956" y="606923"/>
            <a:ext cx="467176" cy="457200"/>
          </a:xfrm>
          <a:prstGeom prst="roundRect">
            <a:avLst/>
          </a:prstGeom>
          <a:noFill/>
          <a:ln w="28575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ounded Rectangle 73"/>
          <p:cNvSpPr/>
          <p:nvPr/>
        </p:nvSpPr>
        <p:spPr>
          <a:xfrm>
            <a:off x="6769026" y="1330392"/>
            <a:ext cx="548640" cy="458628"/>
          </a:xfrm>
          <a:prstGeom prst="roundRect">
            <a:avLst/>
          </a:prstGeom>
          <a:noFill/>
          <a:ln w="28575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ounded Rectangle 74"/>
          <p:cNvSpPr/>
          <p:nvPr/>
        </p:nvSpPr>
        <p:spPr>
          <a:xfrm>
            <a:off x="4228067" y="1419624"/>
            <a:ext cx="467176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ounded Rectangle 75"/>
          <p:cNvSpPr/>
          <p:nvPr/>
        </p:nvSpPr>
        <p:spPr>
          <a:xfrm>
            <a:off x="4918304" y="1421542"/>
            <a:ext cx="467176" cy="457200"/>
          </a:xfrm>
          <a:prstGeom prst="roundRect">
            <a:avLst/>
          </a:prstGeom>
          <a:noFill/>
          <a:ln w="28575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ounded Rectangle 76"/>
          <p:cNvSpPr/>
          <p:nvPr/>
        </p:nvSpPr>
        <p:spPr>
          <a:xfrm>
            <a:off x="7925496" y="807089"/>
            <a:ext cx="548640" cy="4586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ounded Rectangle 77"/>
          <p:cNvSpPr/>
          <p:nvPr/>
        </p:nvSpPr>
        <p:spPr>
          <a:xfrm>
            <a:off x="7944129" y="1335363"/>
            <a:ext cx="548640" cy="458628"/>
          </a:xfrm>
          <a:prstGeom prst="roundRect">
            <a:avLst/>
          </a:prstGeom>
          <a:noFill/>
          <a:ln w="28575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ounded Rectangle 78"/>
          <p:cNvSpPr/>
          <p:nvPr/>
        </p:nvSpPr>
        <p:spPr>
          <a:xfrm>
            <a:off x="7333417" y="806793"/>
            <a:ext cx="548640" cy="4586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ounded Rectangle 79"/>
          <p:cNvSpPr/>
          <p:nvPr/>
        </p:nvSpPr>
        <p:spPr>
          <a:xfrm>
            <a:off x="7352050" y="1335067"/>
            <a:ext cx="548640" cy="458628"/>
          </a:xfrm>
          <a:prstGeom prst="roundRect">
            <a:avLst/>
          </a:prstGeom>
          <a:noFill/>
          <a:ln w="28575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3047427" y="3898465"/>
            <a:ext cx="14082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/>
              <a:t>+ </a:t>
            </a:r>
            <a:r>
              <a:rPr lang="en-US" altLang="en-US" sz="2800" dirty="0">
                <a:solidFill>
                  <a:srgbClr val="CC00CC"/>
                </a:solidFill>
              </a:rPr>
              <a:t>-1(5)</a:t>
            </a:r>
            <a:r>
              <a:rPr lang="en-US" altLang="en-US" sz="2800" dirty="0"/>
              <a:t> </a:t>
            </a: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5219951" y="3896918"/>
            <a:ext cx="135752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/>
              <a:t>+ </a:t>
            </a:r>
            <a:r>
              <a:rPr lang="en-US" altLang="en-US" sz="2800" dirty="0">
                <a:solidFill>
                  <a:srgbClr val="CC00CC"/>
                </a:solidFill>
              </a:rPr>
              <a:t>-1(7)</a:t>
            </a:r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7231678" y="3886104"/>
            <a:ext cx="146466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/>
              <a:t>+ </a:t>
            </a:r>
            <a:r>
              <a:rPr lang="en-US" altLang="en-US" sz="2800" dirty="0">
                <a:solidFill>
                  <a:srgbClr val="CC00CC"/>
                </a:solidFill>
              </a:rPr>
              <a:t>-1(-6)</a:t>
            </a:r>
          </a:p>
        </p:txBody>
      </p:sp>
      <p:sp>
        <p:nvSpPr>
          <p:cNvPr id="84" name="Text Box 18"/>
          <p:cNvSpPr txBox="1">
            <a:spLocks noChangeArrowheads="1"/>
          </p:cNvSpPr>
          <p:nvPr/>
        </p:nvSpPr>
        <p:spPr bwMode="auto">
          <a:xfrm>
            <a:off x="6495074" y="4587701"/>
            <a:ext cx="96583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3(2)</a:t>
            </a:r>
            <a:endParaRPr lang="en-US" altLang="en-US" sz="2800" dirty="0">
              <a:solidFill>
                <a:srgbClr val="CC00CC"/>
              </a:solidFill>
            </a:endParaRP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3108045" y="4604133"/>
            <a:ext cx="1163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/>
              <a:t>+ </a:t>
            </a:r>
            <a:r>
              <a:rPr lang="en-US" altLang="en-US" sz="2800" dirty="0">
                <a:solidFill>
                  <a:srgbClr val="CC00CC"/>
                </a:solidFill>
              </a:rPr>
              <a:t>4(5)</a:t>
            </a:r>
          </a:p>
        </p:txBody>
      </p:sp>
      <p:sp>
        <p:nvSpPr>
          <p:cNvPr id="86" name="Text Box 16"/>
          <p:cNvSpPr txBox="1">
            <a:spLocks noChangeArrowheads="1"/>
          </p:cNvSpPr>
          <p:nvPr/>
        </p:nvSpPr>
        <p:spPr bwMode="auto">
          <a:xfrm>
            <a:off x="5291809" y="4585858"/>
            <a:ext cx="118108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/>
              <a:t>+ </a:t>
            </a:r>
            <a:r>
              <a:rPr lang="en-US" altLang="en-US" sz="2800" dirty="0">
                <a:solidFill>
                  <a:srgbClr val="CC00CC"/>
                </a:solidFill>
              </a:rPr>
              <a:t>4(7)</a:t>
            </a:r>
          </a:p>
        </p:txBody>
      </p:sp>
      <p:sp>
        <p:nvSpPr>
          <p:cNvPr id="87" name="Text Box 55"/>
          <p:cNvSpPr txBox="1">
            <a:spLocks noChangeArrowheads="1"/>
          </p:cNvSpPr>
          <p:nvPr/>
        </p:nvSpPr>
        <p:spPr bwMode="auto">
          <a:xfrm>
            <a:off x="1214095" y="5731203"/>
            <a:ext cx="10328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AB =</a:t>
            </a:r>
          </a:p>
        </p:txBody>
      </p:sp>
      <p:sp>
        <p:nvSpPr>
          <p:cNvPr id="88" name="Text Box 55"/>
          <p:cNvSpPr txBox="1">
            <a:spLocks noChangeArrowheads="1"/>
          </p:cNvSpPr>
          <p:nvPr/>
        </p:nvSpPr>
        <p:spPr bwMode="auto">
          <a:xfrm>
            <a:off x="1129877" y="4233848"/>
            <a:ext cx="10328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AB =</a:t>
            </a:r>
          </a:p>
        </p:txBody>
      </p:sp>
      <p:sp>
        <p:nvSpPr>
          <p:cNvPr id="89" name="Text Box 6"/>
          <p:cNvSpPr txBox="1">
            <a:spLocks noChangeArrowheads="1"/>
          </p:cNvSpPr>
          <p:nvPr/>
        </p:nvSpPr>
        <p:spPr bwMode="auto">
          <a:xfrm>
            <a:off x="4694034" y="1926822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/>
              <a:t>2 x 2</a:t>
            </a:r>
          </a:p>
        </p:txBody>
      </p:sp>
      <p:sp>
        <p:nvSpPr>
          <p:cNvPr id="90" name="Text Box 5"/>
          <p:cNvSpPr txBox="1">
            <a:spLocks noChangeArrowheads="1"/>
          </p:cNvSpPr>
          <p:nvPr/>
        </p:nvSpPr>
        <p:spPr bwMode="auto">
          <a:xfrm>
            <a:off x="7220229" y="1885360"/>
            <a:ext cx="1447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/>
              <a:t>  2 x 3</a:t>
            </a:r>
          </a:p>
        </p:txBody>
      </p:sp>
      <p:sp>
        <p:nvSpPr>
          <p:cNvPr id="3" name="Rectangle 2"/>
          <p:cNvSpPr/>
          <p:nvPr/>
        </p:nvSpPr>
        <p:spPr>
          <a:xfrm>
            <a:off x="5119946" y="1921486"/>
            <a:ext cx="28426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68537" y="1885360"/>
            <a:ext cx="257833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 Box 55"/>
          <p:cNvSpPr txBox="1">
            <a:spLocks noChangeArrowheads="1"/>
          </p:cNvSpPr>
          <p:nvPr/>
        </p:nvSpPr>
        <p:spPr bwMode="auto">
          <a:xfrm>
            <a:off x="362477" y="2071849"/>
            <a:ext cx="35816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  <a:sym typeface="Symbol" panose="05050102010706020507" pitchFamily="18" charset="2"/>
              </a:rPr>
              <a:t>First check the order.</a:t>
            </a:r>
            <a:endParaRPr lang="en-US" altLang="en-US" sz="2800" dirty="0">
              <a:solidFill>
                <a:schemeClr val="accent1"/>
              </a:solidFill>
            </a:endParaRPr>
          </a:p>
        </p:txBody>
      </p:sp>
      <p:sp>
        <p:nvSpPr>
          <p:cNvPr id="94" name="Text Box 55"/>
          <p:cNvSpPr txBox="1">
            <a:spLocks noChangeArrowheads="1"/>
          </p:cNvSpPr>
          <p:nvPr/>
        </p:nvSpPr>
        <p:spPr bwMode="auto">
          <a:xfrm>
            <a:off x="341761" y="2440142"/>
            <a:ext cx="8471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  <a:sym typeface="Symbol" panose="05050102010706020507" pitchFamily="18" charset="2"/>
              </a:rPr>
              <a:t>first matches with the number of row of the second.</a:t>
            </a:r>
            <a:endParaRPr lang="en-US" altLang="en-US" sz="2800" dirty="0">
              <a:solidFill>
                <a:schemeClr val="accent1"/>
              </a:solidFill>
            </a:endParaRPr>
          </a:p>
        </p:txBody>
      </p:sp>
      <p:sp>
        <p:nvSpPr>
          <p:cNvPr id="95" name="Text Box 55"/>
          <p:cNvSpPr txBox="1">
            <a:spLocks noChangeArrowheads="1"/>
          </p:cNvSpPr>
          <p:nvPr/>
        </p:nvSpPr>
        <p:spPr bwMode="auto">
          <a:xfrm>
            <a:off x="3748204" y="2067833"/>
            <a:ext cx="51671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  <a:sym typeface="Symbol" panose="05050102010706020507" pitchFamily="18" charset="2"/>
              </a:rPr>
              <a:t>The number of columns of the</a:t>
            </a:r>
            <a:endParaRPr lang="en-US" alt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8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utoUpdateAnimBg="0"/>
      <p:bldP spid="8204" grpId="0" autoUpdateAnimBg="0"/>
      <p:bldP spid="8205" grpId="0" autoUpdateAnimBg="0"/>
      <p:bldP spid="8207" grpId="0" autoUpdateAnimBg="0"/>
      <p:bldP spid="8208" grpId="0" autoUpdateAnimBg="0"/>
      <p:bldP spid="8210" grpId="0" autoUpdateAnimBg="0"/>
      <p:bldP spid="49" grpId="0"/>
      <p:bldP spid="50" grpId="0" animBg="1"/>
      <p:bldP spid="50" grpId="1" animBg="1"/>
      <p:bldP spid="50" grpId="2" animBg="1"/>
      <p:bldP spid="50" grpId="3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70" grpId="0"/>
      <p:bldP spid="71" grpId="0"/>
      <p:bldP spid="73" grpId="0" animBg="1"/>
      <p:bldP spid="73" grpId="1" animBg="1"/>
      <p:bldP spid="73" grpId="2" animBg="1"/>
      <p:bldP spid="73" grpId="3" animBg="1"/>
      <p:bldP spid="73" grpId="4" animBg="1"/>
      <p:bldP spid="73" grpId="5" animBg="1"/>
      <p:bldP spid="74" grpId="0" animBg="1"/>
      <p:bldP spid="74" grpId="1" animBg="1"/>
      <p:bldP spid="74" grpId="2" animBg="1"/>
      <p:bldP spid="74" grpId="3" animBg="1"/>
      <p:bldP spid="75" grpId="0" animBg="1"/>
      <p:bldP spid="75" grpId="1" animBg="1"/>
      <p:bldP spid="75" grpId="2" animBg="1"/>
      <p:bldP spid="75" grpId="3" animBg="1"/>
      <p:bldP spid="75" grpId="4" animBg="1"/>
      <p:bldP spid="75" grpId="5" animBg="1"/>
      <p:bldP spid="76" grpId="0" animBg="1"/>
      <p:bldP spid="76" grpId="1" animBg="1"/>
      <p:bldP spid="76" grpId="2" animBg="1"/>
      <p:bldP spid="76" grpId="3" animBg="1"/>
      <p:bldP spid="76" grpId="4" animBg="1"/>
      <p:bldP spid="76" grpId="5" animBg="1"/>
      <p:bldP spid="77" grpId="0" animBg="1"/>
      <p:bldP spid="77" grpId="1" animBg="1"/>
      <p:bldP spid="77" grpId="2" animBg="1"/>
      <p:bldP spid="77" grpId="3" animBg="1"/>
      <p:bldP spid="78" grpId="0" animBg="1"/>
      <p:bldP spid="78" grpId="1" animBg="1"/>
      <p:bldP spid="78" grpId="2" animBg="1"/>
      <p:bldP spid="78" grpId="3" animBg="1"/>
      <p:bldP spid="79" grpId="0" animBg="1"/>
      <p:bldP spid="79" grpId="1" animBg="1"/>
      <p:bldP spid="79" grpId="2" animBg="1"/>
      <p:bldP spid="79" grpId="3" animBg="1"/>
      <p:bldP spid="80" grpId="0" animBg="1"/>
      <p:bldP spid="80" grpId="1" animBg="1"/>
      <p:bldP spid="80" grpId="2" animBg="1"/>
      <p:bldP spid="80" grpId="3" animBg="1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/>
      <p:bldP spid="88" grpId="0"/>
      <p:bldP spid="89" grpId="0"/>
      <p:bldP spid="90" grpId="0"/>
      <p:bldP spid="3" grpId="0" animBg="1"/>
      <p:bldP spid="4" grpId="0" animBg="1"/>
      <p:bldP spid="93" grpId="0"/>
      <p:bldP spid="94" grpId="0"/>
      <p:bldP spid="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87751" y="4717422"/>
            <a:ext cx="835070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/>
              <a:t>So  can’t be multiplied together.</a:t>
            </a:r>
          </a:p>
        </p:txBody>
      </p:sp>
      <p:sp>
        <p:nvSpPr>
          <p:cNvPr id="15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Multiplying Matrices</a:t>
            </a:r>
          </a:p>
        </p:txBody>
      </p:sp>
      <p:sp>
        <p:nvSpPr>
          <p:cNvPr id="16" name="Text Box 55"/>
          <p:cNvSpPr txBox="1">
            <a:spLocks noChangeArrowheads="1"/>
          </p:cNvSpPr>
          <p:nvPr/>
        </p:nvSpPr>
        <p:spPr bwMode="auto">
          <a:xfrm>
            <a:off x="287751" y="881436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 2</a:t>
            </a:r>
          </a:p>
        </p:txBody>
      </p:sp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5902715" y="987379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N =</a:t>
            </a: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2500175" y="888008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3200400" y="894580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M =</a:t>
            </a:r>
          </a:p>
        </p:txBody>
      </p:sp>
      <p:sp>
        <p:nvSpPr>
          <p:cNvPr id="20" name="Text Box 50"/>
          <p:cNvSpPr txBox="1">
            <a:spLocks noChangeArrowheads="1"/>
          </p:cNvSpPr>
          <p:nvPr/>
        </p:nvSpPr>
        <p:spPr bwMode="auto">
          <a:xfrm>
            <a:off x="4559053" y="626323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9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1" name="Text Box 53"/>
          <p:cNvSpPr txBox="1">
            <a:spLocks noChangeArrowheads="1"/>
          </p:cNvSpPr>
          <p:nvPr/>
        </p:nvSpPr>
        <p:spPr bwMode="auto">
          <a:xfrm>
            <a:off x="4740216" y="113334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7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2" name="Text Box 55"/>
          <p:cNvSpPr txBox="1">
            <a:spLocks noChangeArrowheads="1"/>
          </p:cNvSpPr>
          <p:nvPr/>
        </p:nvSpPr>
        <p:spPr bwMode="auto">
          <a:xfrm>
            <a:off x="4085285" y="1145124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5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3754511" y="520005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24" name="Text Box 54"/>
          <p:cNvSpPr txBox="1">
            <a:spLocks noChangeArrowheads="1"/>
          </p:cNvSpPr>
          <p:nvPr/>
        </p:nvSpPr>
        <p:spPr bwMode="auto">
          <a:xfrm>
            <a:off x="5550799" y="465660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4077228" y="65250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27" name="Text Box 50"/>
          <p:cNvSpPr txBox="1">
            <a:spLocks noChangeArrowheads="1"/>
          </p:cNvSpPr>
          <p:nvPr/>
        </p:nvSpPr>
        <p:spPr bwMode="auto">
          <a:xfrm>
            <a:off x="5288720" y="62715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8" name="Text Box 53"/>
          <p:cNvSpPr txBox="1">
            <a:spLocks noChangeArrowheads="1"/>
          </p:cNvSpPr>
          <p:nvPr/>
        </p:nvSpPr>
        <p:spPr bwMode="auto">
          <a:xfrm>
            <a:off x="5108194" y="113334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6952799" y="549118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5" name="Text Box 53"/>
          <p:cNvSpPr txBox="1">
            <a:spLocks noChangeArrowheads="1"/>
          </p:cNvSpPr>
          <p:nvPr/>
        </p:nvSpPr>
        <p:spPr bwMode="auto">
          <a:xfrm>
            <a:off x="6982183" y="138215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6" name="Text Box 54"/>
          <p:cNvSpPr txBox="1">
            <a:spLocks noChangeArrowheads="1"/>
          </p:cNvSpPr>
          <p:nvPr/>
        </p:nvSpPr>
        <p:spPr bwMode="auto">
          <a:xfrm>
            <a:off x="6464976" y="462404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37" name="Text Box 54"/>
          <p:cNvSpPr txBox="1">
            <a:spLocks noChangeArrowheads="1"/>
          </p:cNvSpPr>
          <p:nvPr/>
        </p:nvSpPr>
        <p:spPr bwMode="auto">
          <a:xfrm>
            <a:off x="7993622" y="458941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8" name="Text Box 48"/>
          <p:cNvSpPr txBox="1">
            <a:spLocks noChangeArrowheads="1"/>
          </p:cNvSpPr>
          <p:nvPr/>
        </p:nvSpPr>
        <p:spPr bwMode="auto">
          <a:xfrm>
            <a:off x="7591972" y="527136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7742379" y="136017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4" name="Text Box 55"/>
          <p:cNvSpPr txBox="1">
            <a:spLocks noChangeArrowheads="1"/>
          </p:cNvSpPr>
          <p:nvPr/>
        </p:nvSpPr>
        <p:spPr bwMode="auto">
          <a:xfrm>
            <a:off x="1741617" y="1471709"/>
            <a:ext cx="2170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Find MN</a:t>
            </a:r>
          </a:p>
        </p:txBody>
      </p:sp>
      <p:sp>
        <p:nvSpPr>
          <p:cNvPr id="45" name="Text Box 55"/>
          <p:cNvSpPr txBox="1">
            <a:spLocks noChangeArrowheads="1"/>
          </p:cNvSpPr>
          <p:nvPr/>
        </p:nvSpPr>
        <p:spPr bwMode="auto">
          <a:xfrm>
            <a:off x="416111" y="2388661"/>
            <a:ext cx="35816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  <a:sym typeface="Symbol" panose="05050102010706020507" pitchFamily="18" charset="2"/>
              </a:rPr>
              <a:t>First check the order.</a:t>
            </a:r>
            <a:endParaRPr lang="en-US" altLang="en-US" sz="2800" dirty="0">
              <a:solidFill>
                <a:schemeClr val="accent1"/>
              </a:solidFill>
            </a:endParaRPr>
          </a:p>
        </p:txBody>
      </p:sp>
      <p:sp>
        <p:nvSpPr>
          <p:cNvPr id="46" name="Text Box 55"/>
          <p:cNvSpPr txBox="1">
            <a:spLocks noChangeArrowheads="1"/>
          </p:cNvSpPr>
          <p:nvPr/>
        </p:nvSpPr>
        <p:spPr bwMode="auto">
          <a:xfrm>
            <a:off x="395395" y="2756954"/>
            <a:ext cx="84716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  <a:sym typeface="Symbol" panose="05050102010706020507" pitchFamily="18" charset="2"/>
              </a:rPr>
              <a:t>first matrix does not match the number of rows of the second matrix.</a:t>
            </a:r>
            <a:endParaRPr lang="en-US" altLang="en-US" sz="2800" dirty="0">
              <a:solidFill>
                <a:schemeClr val="accent1"/>
              </a:solidFill>
            </a:endParaRPr>
          </a:p>
        </p:txBody>
      </p:sp>
      <p:sp>
        <p:nvSpPr>
          <p:cNvPr id="47" name="Text Box 55"/>
          <p:cNvSpPr txBox="1">
            <a:spLocks noChangeArrowheads="1"/>
          </p:cNvSpPr>
          <p:nvPr/>
        </p:nvSpPr>
        <p:spPr bwMode="auto">
          <a:xfrm>
            <a:off x="3801838" y="2384645"/>
            <a:ext cx="51671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  <a:sym typeface="Symbol" panose="05050102010706020507" pitchFamily="18" charset="2"/>
              </a:rPr>
              <a:t>The number of columns of the</a:t>
            </a:r>
            <a:endParaRPr lang="en-US" altLang="en-US" sz="2800" dirty="0">
              <a:solidFill>
                <a:schemeClr val="accent1"/>
              </a:solidFill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4694034" y="1926822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/>
              <a:t>2 x 3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7220229" y="1844416"/>
            <a:ext cx="1447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/>
              <a:t>  2 x 2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146585" y="1920798"/>
            <a:ext cx="28426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368537" y="1844416"/>
            <a:ext cx="257833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49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  <p:bldP spid="45" grpId="0"/>
      <p:bldP spid="46" grpId="0"/>
      <p:bldP spid="47" grpId="0"/>
      <p:bldP spid="48" grpId="0"/>
      <p:bldP spid="49" grpId="0"/>
      <p:bldP spid="50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Multiplying Matrices</a:t>
            </a:r>
          </a:p>
        </p:txBody>
      </p:sp>
      <p:sp>
        <p:nvSpPr>
          <p:cNvPr id="16" name="Text Box 55"/>
          <p:cNvSpPr txBox="1">
            <a:spLocks noChangeArrowheads="1"/>
          </p:cNvSpPr>
          <p:nvPr/>
        </p:nvSpPr>
        <p:spPr bwMode="auto">
          <a:xfrm>
            <a:off x="217280" y="706228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 3</a:t>
            </a:r>
          </a:p>
        </p:txBody>
      </p:sp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4087948" y="1779294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X =</a:t>
            </a: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114121" y="1640195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733448" y="1635447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 =</a:t>
            </a:r>
          </a:p>
        </p:txBody>
      </p:sp>
      <p:sp>
        <p:nvSpPr>
          <p:cNvPr id="20" name="Text Box 55"/>
          <p:cNvSpPr txBox="1">
            <a:spLocks noChangeArrowheads="1"/>
          </p:cNvSpPr>
          <p:nvPr/>
        </p:nvSpPr>
        <p:spPr bwMode="auto">
          <a:xfrm>
            <a:off x="3358069" y="3103848"/>
            <a:ext cx="2297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Write AX = C</a:t>
            </a:r>
          </a:p>
        </p:txBody>
      </p:sp>
      <p:sp>
        <p:nvSpPr>
          <p:cNvPr id="21" name="Text Box 55"/>
          <p:cNvSpPr txBox="1">
            <a:spLocks noChangeArrowheads="1"/>
          </p:cNvSpPr>
          <p:nvPr/>
        </p:nvSpPr>
        <p:spPr bwMode="auto">
          <a:xfrm>
            <a:off x="6347997" y="1795188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C =</a:t>
            </a:r>
          </a:p>
        </p:txBody>
      </p:sp>
      <p:sp>
        <p:nvSpPr>
          <p:cNvPr id="22" name="Text Box 48"/>
          <p:cNvSpPr txBox="1">
            <a:spLocks noChangeArrowheads="1"/>
          </p:cNvSpPr>
          <p:nvPr/>
        </p:nvSpPr>
        <p:spPr bwMode="auto">
          <a:xfrm>
            <a:off x="1865906" y="1342129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3" name="Text Box 50"/>
          <p:cNvSpPr txBox="1">
            <a:spLocks noChangeArrowheads="1"/>
          </p:cNvSpPr>
          <p:nvPr/>
        </p:nvSpPr>
        <p:spPr bwMode="auto">
          <a:xfrm>
            <a:off x="2530566" y="186237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2527171" y="2368924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25" name="Text Box 55"/>
          <p:cNvSpPr txBox="1">
            <a:spLocks noChangeArrowheads="1"/>
          </p:cNvSpPr>
          <p:nvPr/>
        </p:nvSpPr>
        <p:spPr bwMode="auto">
          <a:xfrm>
            <a:off x="1979777" y="2421249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6" name="Text Box 54"/>
          <p:cNvSpPr txBox="1">
            <a:spLocks noChangeArrowheads="1"/>
          </p:cNvSpPr>
          <p:nvPr/>
        </p:nvSpPr>
        <p:spPr bwMode="auto">
          <a:xfrm>
            <a:off x="1282547" y="1151821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27" name="Text Box 54"/>
          <p:cNvSpPr txBox="1">
            <a:spLocks noChangeArrowheads="1"/>
          </p:cNvSpPr>
          <p:nvPr/>
        </p:nvSpPr>
        <p:spPr bwMode="auto">
          <a:xfrm>
            <a:off x="3402148" y="1151821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2530566" y="1320147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9" name="Text Box 53"/>
          <p:cNvSpPr txBox="1">
            <a:spLocks noChangeArrowheads="1"/>
          </p:cNvSpPr>
          <p:nvPr/>
        </p:nvSpPr>
        <p:spPr bwMode="auto">
          <a:xfrm>
            <a:off x="1943000" y="188772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847746" y="1404614"/>
            <a:ext cx="548640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1850481" y="1931775"/>
            <a:ext cx="548640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/>
          <p:cNvSpPr/>
          <p:nvPr/>
        </p:nvSpPr>
        <p:spPr>
          <a:xfrm>
            <a:off x="1883003" y="2463266"/>
            <a:ext cx="548640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5250904" y="1246832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endParaRPr lang="en-US" altLang="en-US" sz="3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55"/>
          <p:cNvSpPr txBox="1">
            <a:spLocks noChangeArrowheads="1"/>
          </p:cNvSpPr>
          <p:nvPr/>
        </p:nvSpPr>
        <p:spPr bwMode="auto">
          <a:xfrm>
            <a:off x="5282887" y="2285008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endParaRPr lang="en-US" altLang="en-US" sz="3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54"/>
          <p:cNvSpPr txBox="1">
            <a:spLocks noChangeArrowheads="1"/>
          </p:cNvSpPr>
          <p:nvPr/>
        </p:nvSpPr>
        <p:spPr bwMode="auto">
          <a:xfrm>
            <a:off x="4585657" y="1056524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38" name="Text Box 54"/>
          <p:cNvSpPr txBox="1">
            <a:spLocks noChangeArrowheads="1"/>
          </p:cNvSpPr>
          <p:nvPr/>
        </p:nvSpPr>
        <p:spPr bwMode="auto">
          <a:xfrm>
            <a:off x="5548826" y="1040630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Text Box 53"/>
          <p:cNvSpPr txBox="1">
            <a:spLocks noChangeArrowheads="1"/>
          </p:cNvSpPr>
          <p:nvPr/>
        </p:nvSpPr>
        <p:spPr bwMode="auto">
          <a:xfrm>
            <a:off x="5300923" y="172307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150856" y="1309317"/>
            <a:ext cx="548640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5153591" y="1836478"/>
            <a:ext cx="548640" cy="457200"/>
          </a:xfrm>
          <a:prstGeom prst="roundRect">
            <a:avLst/>
          </a:prstGeom>
          <a:noFill/>
          <a:ln w="28575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CC00CC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186112" y="2367968"/>
            <a:ext cx="548640" cy="4572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2D050"/>
              </a:solidFill>
            </a:endParaRPr>
          </a:p>
        </p:txBody>
      </p:sp>
      <p:sp>
        <p:nvSpPr>
          <p:cNvPr id="44" name="Text Box 48"/>
          <p:cNvSpPr txBox="1">
            <a:spLocks noChangeArrowheads="1"/>
          </p:cNvSpPr>
          <p:nvPr/>
        </p:nvSpPr>
        <p:spPr bwMode="auto">
          <a:xfrm>
            <a:off x="7597378" y="1246832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endParaRPr lang="en-US" altLang="en-US" sz="32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45" name="Text Box 55"/>
          <p:cNvSpPr txBox="1">
            <a:spLocks noChangeArrowheads="1"/>
          </p:cNvSpPr>
          <p:nvPr/>
        </p:nvSpPr>
        <p:spPr bwMode="auto">
          <a:xfrm>
            <a:off x="7683953" y="2325952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8</a:t>
            </a:r>
            <a:endParaRPr lang="en-US" altLang="en-US" sz="32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46" name="Text Box 54"/>
          <p:cNvSpPr txBox="1">
            <a:spLocks noChangeArrowheads="1"/>
          </p:cNvSpPr>
          <p:nvPr/>
        </p:nvSpPr>
        <p:spPr bwMode="auto">
          <a:xfrm>
            <a:off x="6986723" y="1056524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47" name="Text Box 54"/>
          <p:cNvSpPr txBox="1">
            <a:spLocks noChangeArrowheads="1"/>
          </p:cNvSpPr>
          <p:nvPr/>
        </p:nvSpPr>
        <p:spPr bwMode="auto">
          <a:xfrm>
            <a:off x="7922815" y="1056524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8" name="Text Box 53"/>
          <p:cNvSpPr txBox="1">
            <a:spLocks noChangeArrowheads="1"/>
          </p:cNvSpPr>
          <p:nvPr/>
        </p:nvSpPr>
        <p:spPr bwMode="auto">
          <a:xfrm>
            <a:off x="7647176" y="179242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551922" y="1309317"/>
            <a:ext cx="548640" cy="457200"/>
          </a:xfrm>
          <a:prstGeom prst="roundRect">
            <a:avLst/>
          </a:prstGeom>
          <a:noFill/>
          <a:ln w="28575">
            <a:solidFill>
              <a:srgbClr val="FFC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ounded Rectangle 49"/>
          <p:cNvSpPr/>
          <p:nvPr/>
        </p:nvSpPr>
        <p:spPr>
          <a:xfrm>
            <a:off x="7554657" y="1836478"/>
            <a:ext cx="548640" cy="457200"/>
          </a:xfrm>
          <a:prstGeom prst="roundRect">
            <a:avLst/>
          </a:prstGeom>
          <a:noFill/>
          <a:ln w="28575">
            <a:solidFill>
              <a:srgbClr val="FF00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ounded Rectangle 50"/>
          <p:cNvSpPr/>
          <p:nvPr/>
        </p:nvSpPr>
        <p:spPr>
          <a:xfrm>
            <a:off x="7587179" y="2367969"/>
            <a:ext cx="548640" cy="457200"/>
          </a:xfrm>
          <a:prstGeom prst="roundRect">
            <a:avLst/>
          </a:prstGeom>
          <a:noFill/>
          <a:ln w="28575">
            <a:solidFill>
              <a:srgbClr val="CC66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 Box 50"/>
          <p:cNvSpPr txBox="1">
            <a:spLocks noChangeArrowheads="1"/>
          </p:cNvSpPr>
          <p:nvPr/>
        </p:nvSpPr>
        <p:spPr bwMode="auto">
          <a:xfrm>
            <a:off x="3120911" y="183483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53" name="Text Box 53"/>
          <p:cNvSpPr txBox="1">
            <a:spLocks noChangeArrowheads="1"/>
          </p:cNvSpPr>
          <p:nvPr/>
        </p:nvSpPr>
        <p:spPr bwMode="auto">
          <a:xfrm>
            <a:off x="3131251" y="236856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54" name="Text Box 48"/>
          <p:cNvSpPr txBox="1">
            <a:spLocks noChangeArrowheads="1"/>
          </p:cNvSpPr>
          <p:nvPr/>
        </p:nvSpPr>
        <p:spPr bwMode="auto">
          <a:xfrm>
            <a:off x="2983048" y="1292609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436172" y="1404793"/>
            <a:ext cx="548640" cy="457200"/>
          </a:xfrm>
          <a:prstGeom prst="roundRect">
            <a:avLst/>
          </a:prstGeom>
          <a:noFill/>
          <a:ln w="28575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ounded Rectangle 55"/>
          <p:cNvSpPr/>
          <p:nvPr/>
        </p:nvSpPr>
        <p:spPr>
          <a:xfrm>
            <a:off x="2438907" y="1931954"/>
            <a:ext cx="548640" cy="457200"/>
          </a:xfrm>
          <a:prstGeom prst="roundRect">
            <a:avLst/>
          </a:prstGeom>
          <a:noFill/>
          <a:ln w="28575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ounded Rectangle 56"/>
          <p:cNvSpPr/>
          <p:nvPr/>
        </p:nvSpPr>
        <p:spPr>
          <a:xfrm>
            <a:off x="2471429" y="2463445"/>
            <a:ext cx="548640" cy="457200"/>
          </a:xfrm>
          <a:prstGeom prst="roundRect">
            <a:avLst/>
          </a:prstGeom>
          <a:noFill/>
          <a:ln w="28575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ounded Rectangle 57"/>
          <p:cNvSpPr/>
          <p:nvPr/>
        </p:nvSpPr>
        <p:spPr>
          <a:xfrm>
            <a:off x="3011263" y="1408507"/>
            <a:ext cx="548640" cy="4572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ounded Rectangle 58"/>
          <p:cNvSpPr/>
          <p:nvPr/>
        </p:nvSpPr>
        <p:spPr>
          <a:xfrm>
            <a:off x="3013998" y="1935668"/>
            <a:ext cx="548640" cy="4572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ounded Rectangle 59"/>
          <p:cNvSpPr/>
          <p:nvPr/>
        </p:nvSpPr>
        <p:spPr>
          <a:xfrm>
            <a:off x="3046520" y="2467159"/>
            <a:ext cx="548640" cy="4572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 Box 48"/>
          <p:cNvSpPr txBox="1">
            <a:spLocks noChangeArrowheads="1"/>
          </p:cNvSpPr>
          <p:nvPr/>
        </p:nvSpPr>
        <p:spPr bwMode="auto">
          <a:xfrm>
            <a:off x="1112074" y="382852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endParaRPr lang="en-US" alt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 Box 50"/>
          <p:cNvSpPr txBox="1">
            <a:spLocks noChangeArrowheads="1"/>
          </p:cNvSpPr>
          <p:nvPr/>
        </p:nvSpPr>
        <p:spPr bwMode="auto">
          <a:xfrm>
            <a:off x="1776733" y="4348772"/>
            <a:ext cx="9768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+ </a:t>
            </a:r>
            <a:r>
              <a:rPr lang="en-US" altLang="en-US" sz="3200" dirty="0">
                <a:solidFill>
                  <a:srgbClr val="CC00CC"/>
                </a:solidFill>
                <a:sym typeface="Symbol" panose="05050102010706020507" pitchFamily="18" charset="2"/>
              </a:rPr>
              <a:t>3</a:t>
            </a:r>
            <a:r>
              <a:rPr lang="en-US" altLang="en-US" sz="32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endParaRPr lang="en-US" altLang="en-US" sz="3200" b="1" i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 Box 53"/>
          <p:cNvSpPr txBox="1">
            <a:spLocks noChangeArrowheads="1"/>
          </p:cNvSpPr>
          <p:nvPr/>
        </p:nvSpPr>
        <p:spPr bwMode="auto">
          <a:xfrm>
            <a:off x="1773338" y="4855320"/>
            <a:ext cx="9639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+ </a:t>
            </a:r>
            <a:r>
              <a:rPr lang="en-US" altLang="en-US" sz="3200" dirty="0">
                <a:solidFill>
                  <a:srgbClr val="CC00CC"/>
                </a:solidFill>
              </a:rPr>
              <a:t>6</a:t>
            </a:r>
            <a:r>
              <a:rPr lang="en-US" altLang="en-US" sz="32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endParaRPr lang="en-US" altLang="en-US" sz="3200" b="1" i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 Box 55"/>
          <p:cNvSpPr txBox="1">
            <a:spLocks noChangeArrowheads="1"/>
          </p:cNvSpPr>
          <p:nvPr/>
        </p:nvSpPr>
        <p:spPr bwMode="auto">
          <a:xfrm>
            <a:off x="1225945" y="490764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endParaRPr lang="en-US" alt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 Box 54"/>
          <p:cNvSpPr txBox="1">
            <a:spLocks noChangeArrowheads="1"/>
          </p:cNvSpPr>
          <p:nvPr/>
        </p:nvSpPr>
        <p:spPr bwMode="auto">
          <a:xfrm>
            <a:off x="528715" y="3638217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66" name="Text Box 54"/>
          <p:cNvSpPr txBox="1">
            <a:spLocks noChangeArrowheads="1"/>
          </p:cNvSpPr>
          <p:nvPr/>
        </p:nvSpPr>
        <p:spPr bwMode="auto">
          <a:xfrm>
            <a:off x="3343142" y="3628404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7" name="Text Box 48"/>
          <p:cNvSpPr txBox="1">
            <a:spLocks noChangeArrowheads="1"/>
          </p:cNvSpPr>
          <p:nvPr/>
        </p:nvSpPr>
        <p:spPr bwMode="auto">
          <a:xfrm>
            <a:off x="1776734" y="3806543"/>
            <a:ext cx="9623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+ </a:t>
            </a:r>
            <a:r>
              <a:rPr lang="en-US" altLang="en-US" sz="3200" dirty="0">
                <a:solidFill>
                  <a:srgbClr val="CC00CC"/>
                </a:solidFill>
                <a:sym typeface="Symbol" panose="05050102010706020507" pitchFamily="18" charset="2"/>
              </a:rPr>
              <a:t>2</a:t>
            </a:r>
            <a:r>
              <a:rPr lang="en-US" altLang="en-US" sz="32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endParaRPr lang="en-US" altLang="en-US" sz="3200" b="1" i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 Box 53"/>
          <p:cNvSpPr txBox="1">
            <a:spLocks noChangeArrowheads="1"/>
          </p:cNvSpPr>
          <p:nvPr/>
        </p:nvSpPr>
        <p:spPr bwMode="auto">
          <a:xfrm>
            <a:off x="1189168" y="4374117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</a:rPr>
              <a:t>1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endParaRPr lang="en-US" alt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50"/>
          <p:cNvSpPr txBox="1">
            <a:spLocks noChangeArrowheads="1"/>
          </p:cNvSpPr>
          <p:nvPr/>
        </p:nvSpPr>
        <p:spPr bwMode="auto">
          <a:xfrm>
            <a:off x="2639724" y="4334544"/>
            <a:ext cx="9392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+ </a:t>
            </a:r>
            <a:r>
              <a:rPr lang="en-US" altLang="en-US" sz="3200" dirty="0">
                <a:solidFill>
                  <a:srgbClr val="00B050"/>
                </a:solidFill>
                <a:sym typeface="Symbol" panose="05050102010706020507" pitchFamily="18" charset="2"/>
              </a:rPr>
              <a:t>2</a:t>
            </a:r>
            <a:r>
              <a:rPr lang="en-US" alt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endParaRPr lang="en-US" altLang="en-US" sz="32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 Box 53"/>
          <p:cNvSpPr txBox="1">
            <a:spLocks noChangeArrowheads="1"/>
          </p:cNvSpPr>
          <p:nvPr/>
        </p:nvSpPr>
        <p:spPr bwMode="auto">
          <a:xfrm>
            <a:off x="2627328" y="4854791"/>
            <a:ext cx="9235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+ </a:t>
            </a:r>
            <a:r>
              <a:rPr lang="en-US" altLang="en-US" sz="3200" dirty="0">
                <a:solidFill>
                  <a:srgbClr val="00B050"/>
                </a:solidFill>
                <a:sym typeface="Symbol" panose="05050102010706020507" pitchFamily="18" charset="2"/>
              </a:rPr>
              <a:t>1</a:t>
            </a:r>
            <a:r>
              <a:rPr lang="en-US" alt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endParaRPr lang="en-US" altLang="en-US" sz="32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 Box 48"/>
          <p:cNvSpPr txBox="1">
            <a:spLocks noChangeArrowheads="1"/>
          </p:cNvSpPr>
          <p:nvPr/>
        </p:nvSpPr>
        <p:spPr bwMode="auto">
          <a:xfrm>
            <a:off x="2670013" y="3806542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B050"/>
                </a:solidFill>
                <a:sym typeface="Symbol" panose="05050102010706020507" pitchFamily="18" charset="2"/>
              </a:rPr>
              <a:t>1</a:t>
            </a:r>
            <a:r>
              <a:rPr lang="en-US" alt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endParaRPr lang="en-US" altLang="en-US" sz="32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 Box 55"/>
          <p:cNvSpPr txBox="1">
            <a:spLocks noChangeArrowheads="1"/>
          </p:cNvSpPr>
          <p:nvPr/>
        </p:nvSpPr>
        <p:spPr bwMode="auto">
          <a:xfrm>
            <a:off x="3960345" y="4331571"/>
            <a:ext cx="5163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=</a:t>
            </a:r>
          </a:p>
        </p:txBody>
      </p:sp>
      <p:sp>
        <p:nvSpPr>
          <p:cNvPr id="82" name="Text Box 48"/>
          <p:cNvSpPr txBox="1">
            <a:spLocks noChangeArrowheads="1"/>
          </p:cNvSpPr>
          <p:nvPr/>
        </p:nvSpPr>
        <p:spPr bwMode="auto">
          <a:xfrm>
            <a:off x="4851003" y="3847259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FFC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endParaRPr lang="en-US" altLang="en-US" sz="3200" dirty="0">
              <a:solidFill>
                <a:srgbClr val="FFC000"/>
              </a:solidFill>
              <a:cs typeface="Arial" panose="020B0604020202020204" pitchFamily="34" charset="0"/>
            </a:endParaRPr>
          </a:p>
        </p:txBody>
      </p:sp>
      <p:sp>
        <p:nvSpPr>
          <p:cNvPr id="83" name="Text Box 55"/>
          <p:cNvSpPr txBox="1">
            <a:spLocks noChangeArrowheads="1"/>
          </p:cNvSpPr>
          <p:nvPr/>
        </p:nvSpPr>
        <p:spPr bwMode="auto">
          <a:xfrm>
            <a:off x="4937578" y="4926379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CC66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8</a:t>
            </a:r>
            <a:endParaRPr lang="en-US" altLang="en-US" sz="3200" dirty="0">
              <a:solidFill>
                <a:srgbClr val="CC6600"/>
              </a:solidFill>
              <a:cs typeface="Arial" panose="020B0604020202020204" pitchFamily="34" charset="0"/>
            </a:endParaRPr>
          </a:p>
        </p:txBody>
      </p:sp>
      <p:sp>
        <p:nvSpPr>
          <p:cNvPr id="84" name="Text Box 54"/>
          <p:cNvSpPr txBox="1">
            <a:spLocks noChangeArrowheads="1"/>
          </p:cNvSpPr>
          <p:nvPr/>
        </p:nvSpPr>
        <p:spPr bwMode="auto">
          <a:xfrm>
            <a:off x="4240348" y="3656951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85" name="Text Box 54"/>
          <p:cNvSpPr txBox="1">
            <a:spLocks noChangeArrowheads="1"/>
          </p:cNvSpPr>
          <p:nvPr/>
        </p:nvSpPr>
        <p:spPr bwMode="auto">
          <a:xfrm>
            <a:off x="5176440" y="3656951"/>
            <a:ext cx="838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900801" y="439285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FF00FF"/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90" name="Text Box 48"/>
          <p:cNvSpPr txBox="1">
            <a:spLocks noChangeArrowheads="1"/>
          </p:cNvSpPr>
          <p:nvPr/>
        </p:nvSpPr>
        <p:spPr bwMode="auto">
          <a:xfrm>
            <a:off x="6297853" y="3763997"/>
            <a:ext cx="25731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32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–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endParaRPr lang="en-US" alt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 Box 48"/>
          <p:cNvSpPr txBox="1">
            <a:spLocks noChangeArrowheads="1"/>
          </p:cNvSpPr>
          <p:nvPr/>
        </p:nvSpPr>
        <p:spPr bwMode="auto">
          <a:xfrm>
            <a:off x="6140385" y="4270016"/>
            <a:ext cx="26823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32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endParaRPr lang="en-US" alt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 Box 48"/>
          <p:cNvSpPr txBox="1">
            <a:spLocks noChangeArrowheads="1"/>
          </p:cNvSpPr>
          <p:nvPr/>
        </p:nvSpPr>
        <p:spPr bwMode="auto">
          <a:xfrm>
            <a:off x="6139123" y="4763309"/>
            <a:ext cx="26836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</a:t>
            </a:r>
            <a:r>
              <a:rPr lang="en-US" altLang="en-US" sz="32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8</a:t>
            </a:r>
            <a:endParaRPr lang="en-US" altLang="en-US" sz="3200" b="1" dirty="0">
              <a:solidFill>
                <a:srgbClr val="CC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9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2" grpId="0" animBg="1"/>
      <p:bldP spid="42" grpId="1" animBg="1"/>
      <p:bldP spid="42" grpId="2" animBg="1"/>
      <p:bldP spid="42" grpId="3" animBg="1"/>
      <p:bldP spid="42" grpId="4" animBg="1"/>
      <p:bldP spid="42" grpId="5" animBg="1"/>
      <p:bldP spid="43" grpId="0" animBg="1"/>
      <p:bldP spid="43" grpId="1" animBg="1"/>
      <p:bldP spid="43" grpId="2" animBg="1"/>
      <p:bldP spid="43" grpId="3" animBg="1"/>
      <p:bldP spid="43" grpId="4" animBg="1"/>
      <p:bldP spid="43" grpId="5" animBg="1"/>
      <p:bldP spid="49" grpId="0" animBg="1"/>
      <p:bldP spid="50" grpId="0" animBg="1"/>
      <p:bldP spid="51" grpId="0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72" grpId="0"/>
      <p:bldP spid="73" grpId="0"/>
      <p:bldP spid="74" grpId="0"/>
      <p:bldP spid="81" grpId="0"/>
      <p:bldP spid="82" grpId="0"/>
      <p:bldP spid="83" grpId="0"/>
      <p:bldP spid="84" grpId="0"/>
      <p:bldP spid="85" grpId="0"/>
      <p:bldP spid="86" grpId="0"/>
      <p:bldP spid="90" grpId="0"/>
      <p:bldP spid="91" grpId="0"/>
      <p:bldP spid="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5"/>
          <p:cNvSpPr txBox="1">
            <a:spLocks noChangeArrowheads="1"/>
          </p:cNvSpPr>
          <p:nvPr/>
        </p:nvSpPr>
        <p:spPr bwMode="auto">
          <a:xfrm>
            <a:off x="287751" y="881436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70C0"/>
                </a:solidFill>
              </a:rPr>
              <a:t>Example 4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" name="Text Box 55"/>
          <p:cNvSpPr txBox="1">
            <a:spLocks noChangeArrowheads="1"/>
          </p:cNvSpPr>
          <p:nvPr/>
        </p:nvSpPr>
        <p:spPr bwMode="auto">
          <a:xfrm>
            <a:off x="3292035" y="854429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accent1"/>
                </a:solidFill>
              </a:rPr>
              <a:t>M </a:t>
            </a:r>
            <a:r>
              <a:rPr lang="en-US" altLang="en-US" sz="2800" dirty="0">
                <a:solidFill>
                  <a:schemeClr val="accent1"/>
                </a:solidFill>
              </a:rPr>
              <a:t>=</a:t>
            </a:r>
          </a:p>
        </p:txBody>
      </p:sp>
      <p:sp>
        <p:nvSpPr>
          <p:cNvPr id="4" name="Text Box 55"/>
          <p:cNvSpPr txBox="1">
            <a:spLocks noChangeArrowheads="1"/>
          </p:cNvSpPr>
          <p:nvPr/>
        </p:nvSpPr>
        <p:spPr bwMode="auto">
          <a:xfrm>
            <a:off x="2500175" y="888008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4342119" y="416168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6" name="Text Box 53"/>
          <p:cNvSpPr txBox="1">
            <a:spLocks noChangeArrowheads="1"/>
          </p:cNvSpPr>
          <p:nvPr/>
        </p:nvSpPr>
        <p:spPr bwMode="auto">
          <a:xfrm>
            <a:off x="4371503" y="124920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7" name="Text Box 54"/>
          <p:cNvSpPr txBox="1">
            <a:spLocks noChangeArrowheads="1"/>
          </p:cNvSpPr>
          <p:nvPr/>
        </p:nvSpPr>
        <p:spPr bwMode="auto">
          <a:xfrm>
            <a:off x="3854296" y="329454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8" name="Text Box 54"/>
          <p:cNvSpPr txBox="1">
            <a:spLocks noChangeArrowheads="1"/>
          </p:cNvSpPr>
          <p:nvPr/>
        </p:nvSpPr>
        <p:spPr bwMode="auto">
          <a:xfrm>
            <a:off x="5382942" y="325991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Text Box 48"/>
          <p:cNvSpPr txBox="1">
            <a:spLocks noChangeArrowheads="1"/>
          </p:cNvSpPr>
          <p:nvPr/>
        </p:nvSpPr>
        <p:spPr bwMode="auto">
          <a:xfrm>
            <a:off x="4981292" y="394186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10" name="Text Box 53"/>
          <p:cNvSpPr txBox="1">
            <a:spLocks noChangeArrowheads="1"/>
          </p:cNvSpPr>
          <p:nvPr/>
        </p:nvSpPr>
        <p:spPr bwMode="auto">
          <a:xfrm>
            <a:off x="5131699" y="122722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1741617" y="1471709"/>
            <a:ext cx="2170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Find M</a:t>
            </a:r>
            <a:r>
              <a:rPr lang="en-US" altLang="en-US" sz="2800" baseline="30000">
                <a:solidFill>
                  <a:srgbClr val="FF0000"/>
                </a:solidFill>
              </a:rPr>
              <a:t>2</a:t>
            </a:r>
            <a:endParaRPr lang="en-US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12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Multiplying Matrices</a:t>
            </a:r>
          </a:p>
        </p:txBody>
      </p:sp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1950877" y="213709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14" name="Text Box 53"/>
          <p:cNvSpPr txBox="1">
            <a:spLocks noChangeArrowheads="1"/>
          </p:cNvSpPr>
          <p:nvPr/>
        </p:nvSpPr>
        <p:spPr bwMode="auto">
          <a:xfrm>
            <a:off x="1980261" y="297013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1463054" y="2050381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16" name="Text Box 54"/>
          <p:cNvSpPr txBox="1">
            <a:spLocks noChangeArrowheads="1"/>
          </p:cNvSpPr>
          <p:nvPr/>
        </p:nvSpPr>
        <p:spPr bwMode="auto">
          <a:xfrm>
            <a:off x="2991700" y="2046918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2590050" y="2115113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Text Box 53"/>
          <p:cNvSpPr txBox="1">
            <a:spLocks noChangeArrowheads="1"/>
          </p:cNvSpPr>
          <p:nvPr/>
        </p:nvSpPr>
        <p:spPr bwMode="auto">
          <a:xfrm>
            <a:off x="2740457" y="294814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9" name="Text Box 48"/>
          <p:cNvSpPr txBox="1">
            <a:spLocks noChangeArrowheads="1"/>
          </p:cNvSpPr>
          <p:nvPr/>
        </p:nvSpPr>
        <p:spPr bwMode="auto">
          <a:xfrm>
            <a:off x="4090876" y="2138577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0" name="Text Box 53"/>
          <p:cNvSpPr txBox="1">
            <a:spLocks noChangeArrowheads="1"/>
          </p:cNvSpPr>
          <p:nvPr/>
        </p:nvSpPr>
        <p:spPr bwMode="auto">
          <a:xfrm>
            <a:off x="4120260" y="297161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3603053" y="2051863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5131699" y="2048400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Text Box 48"/>
          <p:cNvSpPr txBox="1">
            <a:spLocks noChangeArrowheads="1"/>
          </p:cNvSpPr>
          <p:nvPr/>
        </p:nvSpPr>
        <p:spPr bwMode="auto">
          <a:xfrm>
            <a:off x="4730049" y="211659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4880456" y="294963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201403" y="2603584"/>
            <a:ext cx="762714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</a:t>
            </a:r>
            <a:r>
              <a:rPr lang="en-US" altLang="en-US" sz="3200">
                <a:sym typeface="Symbol" panose="05050102010706020507" pitchFamily="18" charset="2"/>
              </a:rPr>
              <a:t></a:t>
            </a:r>
            <a:endParaRPr lang="en-US" altLang="en-US" sz="3200" dirty="0"/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306125" y="3893210"/>
            <a:ext cx="87233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2(2)</a:t>
            </a:r>
            <a:endParaRPr lang="en-US" altLang="en-US" sz="2800" dirty="0"/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4363525" y="3893210"/>
            <a:ext cx="1051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2(-1)</a:t>
            </a:r>
            <a:endParaRPr lang="en-US" altLang="en-US" sz="2800" dirty="0"/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382325" y="4593298"/>
            <a:ext cx="82832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3(2)</a:t>
            </a:r>
            <a:endParaRPr lang="en-US" altLang="en-US" sz="2800" dirty="0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4439725" y="4579010"/>
            <a:ext cx="9735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3(-1)</a:t>
            </a:r>
            <a:endParaRPr lang="en-US" altLang="en-US" sz="2800" dirty="0"/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1954858" y="3681539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33" name="Text Box 54"/>
          <p:cNvSpPr txBox="1">
            <a:spLocks noChangeArrowheads="1"/>
          </p:cNvSpPr>
          <p:nvPr/>
        </p:nvSpPr>
        <p:spPr bwMode="auto">
          <a:xfrm>
            <a:off x="6317923" y="3681538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4" name="Text Box 50"/>
          <p:cNvSpPr txBox="1">
            <a:spLocks noChangeArrowheads="1"/>
          </p:cNvSpPr>
          <p:nvPr/>
        </p:nvSpPr>
        <p:spPr bwMode="auto">
          <a:xfrm>
            <a:off x="2907445" y="5386190"/>
            <a:ext cx="9077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70C0"/>
                </a:solidFill>
                <a:sym typeface="Symbol" panose="05050102010706020507" pitchFamily="18" charset="2"/>
              </a:rPr>
              <a:t>6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5" name="Text Box 53"/>
          <p:cNvSpPr txBox="1">
            <a:spLocks noChangeArrowheads="1"/>
          </p:cNvSpPr>
          <p:nvPr/>
        </p:nvSpPr>
        <p:spPr bwMode="auto">
          <a:xfrm>
            <a:off x="2977025" y="590377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70C0"/>
                </a:solidFill>
                <a:sym typeface="Symbol" panose="05050102010706020507" pitchFamily="18" charset="2"/>
              </a:rPr>
              <a:t>13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6" name="Text Box 55"/>
          <p:cNvSpPr txBox="1">
            <a:spLocks noChangeArrowheads="1"/>
          </p:cNvSpPr>
          <p:nvPr/>
        </p:nvSpPr>
        <p:spPr bwMode="auto">
          <a:xfrm>
            <a:off x="2367318" y="590377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70C0"/>
                </a:solidFill>
                <a:sym typeface="Symbol" panose="05050102010706020507" pitchFamily="18" charset="2"/>
              </a:rPr>
              <a:t>18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7" name="Text Box 54"/>
          <p:cNvSpPr txBox="1">
            <a:spLocks noChangeArrowheads="1"/>
          </p:cNvSpPr>
          <p:nvPr/>
        </p:nvSpPr>
        <p:spPr bwMode="auto">
          <a:xfrm>
            <a:off x="2036544" y="5278656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38" name="Text Box 54"/>
          <p:cNvSpPr txBox="1">
            <a:spLocks noChangeArrowheads="1"/>
          </p:cNvSpPr>
          <p:nvPr/>
        </p:nvSpPr>
        <p:spPr bwMode="auto">
          <a:xfrm>
            <a:off x="3428755" y="5278467"/>
            <a:ext cx="83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2415339" y="541337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3047427" y="3898465"/>
            <a:ext cx="14082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/>
              <a:t>+ </a:t>
            </a:r>
            <a:r>
              <a:rPr lang="en-US" altLang="en-US" sz="2800">
                <a:solidFill>
                  <a:srgbClr val="CC00CC"/>
                </a:solidFill>
              </a:rPr>
              <a:t>-1(3)</a:t>
            </a:r>
            <a:r>
              <a:rPr lang="en-US" altLang="en-US" sz="2800"/>
              <a:t> </a:t>
            </a:r>
            <a:endParaRPr lang="en-US" altLang="en-US" sz="2800" dirty="0"/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5219951" y="3896918"/>
            <a:ext cx="135752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/>
              <a:t>+ </a:t>
            </a:r>
            <a:r>
              <a:rPr lang="en-US" altLang="en-US" sz="2800">
                <a:solidFill>
                  <a:srgbClr val="CC00CC"/>
                </a:solidFill>
              </a:rPr>
              <a:t>-1(4)</a:t>
            </a:r>
            <a:endParaRPr lang="en-US" altLang="en-US" sz="2800" dirty="0">
              <a:solidFill>
                <a:srgbClr val="CC00CC"/>
              </a:solidFill>
            </a:endParaRP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08045" y="4604133"/>
            <a:ext cx="1163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/>
              <a:t>+ </a:t>
            </a:r>
            <a:r>
              <a:rPr lang="en-US" altLang="en-US" sz="2800">
                <a:solidFill>
                  <a:srgbClr val="CC00CC"/>
                </a:solidFill>
              </a:rPr>
              <a:t>4(3)</a:t>
            </a:r>
            <a:endParaRPr lang="en-US" altLang="en-US" sz="2800" dirty="0">
              <a:solidFill>
                <a:srgbClr val="CC00CC"/>
              </a:solidFill>
            </a:endParaRP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291809" y="4585858"/>
            <a:ext cx="118108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/>
              <a:t>+ </a:t>
            </a:r>
            <a:r>
              <a:rPr lang="en-US" altLang="en-US" sz="2800">
                <a:solidFill>
                  <a:srgbClr val="CC00CC"/>
                </a:solidFill>
              </a:rPr>
              <a:t>4(4)</a:t>
            </a:r>
            <a:endParaRPr lang="en-US" altLang="en-US" sz="2800" dirty="0">
              <a:solidFill>
                <a:srgbClr val="CC00CC"/>
              </a:solidFill>
            </a:endParaRPr>
          </a:p>
        </p:txBody>
      </p:sp>
      <p:sp>
        <p:nvSpPr>
          <p:cNvPr id="48" name="Text Box 55"/>
          <p:cNvSpPr txBox="1">
            <a:spLocks noChangeArrowheads="1"/>
          </p:cNvSpPr>
          <p:nvPr/>
        </p:nvSpPr>
        <p:spPr bwMode="auto">
          <a:xfrm>
            <a:off x="1214095" y="5731203"/>
            <a:ext cx="10328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accent1"/>
                </a:solidFill>
              </a:rPr>
              <a:t>M</a:t>
            </a:r>
            <a:r>
              <a:rPr lang="en-US" altLang="en-US" sz="2800" baseline="30000">
                <a:solidFill>
                  <a:schemeClr val="accent1"/>
                </a:solidFill>
              </a:rPr>
              <a:t>2</a:t>
            </a:r>
            <a:r>
              <a:rPr lang="en-US" altLang="en-US" sz="2800">
                <a:solidFill>
                  <a:schemeClr val="accent1"/>
                </a:solidFill>
              </a:rPr>
              <a:t> </a:t>
            </a:r>
            <a:r>
              <a:rPr lang="en-US" altLang="en-US" sz="2800" dirty="0">
                <a:solidFill>
                  <a:schemeClr val="accent1"/>
                </a:solidFill>
              </a:rPr>
              <a:t>=</a:t>
            </a:r>
          </a:p>
        </p:txBody>
      </p:sp>
      <p:sp>
        <p:nvSpPr>
          <p:cNvPr id="49" name="Text Box 55"/>
          <p:cNvSpPr txBox="1">
            <a:spLocks noChangeArrowheads="1"/>
          </p:cNvSpPr>
          <p:nvPr/>
        </p:nvSpPr>
        <p:spPr bwMode="auto">
          <a:xfrm>
            <a:off x="1129877" y="4233848"/>
            <a:ext cx="10328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accent1"/>
                </a:solidFill>
              </a:rPr>
              <a:t>M</a:t>
            </a:r>
            <a:r>
              <a:rPr lang="en-US" altLang="en-US" sz="2800" baseline="30000">
                <a:solidFill>
                  <a:schemeClr val="accent1"/>
                </a:solidFill>
              </a:rPr>
              <a:t>2</a:t>
            </a:r>
            <a:r>
              <a:rPr lang="en-US" altLang="en-US" sz="2800">
                <a:solidFill>
                  <a:schemeClr val="accent1"/>
                </a:solidFill>
              </a:rPr>
              <a:t> </a:t>
            </a:r>
            <a:r>
              <a:rPr lang="en-US" altLang="en-US" sz="2800" dirty="0">
                <a:solidFill>
                  <a:schemeClr val="accent1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20379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utoUpdateAnimBg="0"/>
      <p:bldP spid="27" grpId="0" autoUpdateAnimBg="0"/>
      <p:bldP spid="29" grpId="0" autoUpdateAnimBg="0"/>
      <p:bldP spid="30" grpId="0" autoUpdateAnimBg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2" grpId="0" autoUpdateAnimBg="0"/>
      <p:bldP spid="43" grpId="0" autoUpdateAnimBg="0"/>
      <p:bldP spid="46" grpId="0" autoUpdateAnimBg="0"/>
      <p:bldP spid="47" grpId="0" autoUpdateAnimBg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8A0A9E2-E1D2-48C4-9085-49FCE9DC6E61}" vid="{042D8694-78AE-4870-AAEC-A106477692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6_IBAI_HL</Template>
  <TotalTime>8886</TotalTime>
  <Words>477</Words>
  <Application>Microsoft Office PowerPoint</Application>
  <PresentationFormat>On-screen Show (4:3)</PresentationFormat>
  <Paragraphs>208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</vt:lpstr>
      <vt:lpstr>Comic Sans MS</vt:lpstr>
      <vt:lpstr>Times New Roman</vt:lpstr>
      <vt:lpstr>Wingdings 2</vt:lpstr>
      <vt:lpstr>Theme1</vt:lpstr>
      <vt:lpstr>Multiplication of Matrices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64</cp:revision>
  <dcterms:created xsi:type="dcterms:W3CDTF">2019-07-14T01:28:27Z</dcterms:created>
  <dcterms:modified xsi:type="dcterms:W3CDTF">2022-12-26T16:42:04Z</dcterms:modified>
</cp:coreProperties>
</file>