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31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C3604-970F-4E7E-AD68-05B66A31B687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95470-91C5-4A31-B08E-00E18B153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DA1D9E-D6E3-43C2-9535-5E985EBD7F39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787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FD53C8-9AB6-4AFC-AF81-CB060500EF07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5588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1A69AF-A6CF-4909-BCDC-5B5A80C2CB8B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5555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175DDE-E1DE-4157-B0F2-5FCEED347501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0094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F4E715-D521-490E-AC99-51CB6836D474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73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AC5F77-199C-421E-B035-DB9A8741A627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0994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12C7A7-F66A-48E9-BBB4-EF4D90C77715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475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4243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61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46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5FA95-2BD6-4E69-AB1A-3DE437B8AB8C}" type="datetime2">
              <a:rPr lang="en-US"/>
              <a:pPr>
                <a:defRPr/>
              </a:pPr>
              <a:t>Monday, December 26, 2022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DILEEPKUMAR - FOAKAIDHOO SCHOOL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22B24-46A4-4213-A60E-0DEE63EEF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537343"/>
      </p:ext>
    </p:extLst>
  </p:cSld>
  <p:clrMapOvr>
    <a:masterClrMapping/>
  </p:clrMapOvr>
  <p:transition advTm="2000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1625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A5CB9-58B5-4755-80C0-1702413718A9}" type="datetime2">
              <a:rPr lang="en-US"/>
              <a:pPr>
                <a:defRPr/>
              </a:pPr>
              <a:t>Monday, December 26, 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DILEEPKUMAR - FOAKAIDHOO SCHOOL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436EA-2FCE-4A5B-B598-54352FED12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615646"/>
      </p:ext>
    </p:extLst>
  </p:cSld>
  <p:clrMapOvr>
    <a:masterClrMapping/>
  </p:clrMapOvr>
  <p:transition advTm="2000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208B1-2A27-495E-8EAD-073B6C978663}" type="datetime2">
              <a:rPr lang="en-US"/>
              <a:pPr>
                <a:defRPr/>
              </a:pPr>
              <a:t>Monday, December 26, 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DILEEPKUMAR - FOAKAIDHOO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D5D19-3080-4568-8074-CCF8B965C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339364"/>
      </p:ext>
    </p:extLst>
  </p:cSld>
  <p:clrMapOvr>
    <a:masterClrMapping/>
  </p:clrMapOvr>
  <p:transition advTm="2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9846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71779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2954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431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3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0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3027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0690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6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8D2C7-D061-4812-9BF7-35E6C2373CAC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08EDA2E-CA33-4BEC-8DD2-379CA2F21C2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0534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0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568440" cy="1600200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latin typeface="Comic Sans MS" panose="030F0702030302020204" pitchFamily="66" charset="0"/>
              </a:rPr>
              <a:t>LO: To be able to add, subtract and multiply a matrix by a scalar.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50634" y="243379"/>
            <a:ext cx="2736166" cy="476250"/>
          </a:xfrm>
        </p:spPr>
        <p:txBody>
          <a:bodyPr/>
          <a:lstStyle/>
          <a:p>
            <a:pPr>
              <a:defRPr/>
            </a:pPr>
            <a:fld id="{1586CE1D-8748-45B1-A048-E3C7A66B251A}" type="datetime4">
              <a:rPr lang="en-US" smtClean="0">
                <a:latin typeface="Comic Sans MS" panose="030F0702030302020204" pitchFamily="66" charset="0"/>
              </a:rPr>
              <a:t>December 26, 2022</a:t>
            </a:fld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GB" sz="5400" kern="10" spc="100" dirty="0">
                <a:ln w="12700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Comic Sans MS" panose="030F0702030302020204" pitchFamily="66" charset="0"/>
                <a:ea typeface="+mn-ea"/>
                <a:cs typeface="+mn-cs"/>
              </a:rPr>
              <a:t>Algebra of Matrices</a:t>
            </a:r>
          </a:p>
        </p:txBody>
      </p:sp>
    </p:spTree>
    <p:extLst>
      <p:ext uri="{BB962C8B-B14F-4D97-AF65-F5344CB8AC3E}">
        <p14:creationId xmlns:p14="http://schemas.microsoft.com/office/powerpoint/2010/main" val="173767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4" name="Rectangle 2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57187" y="805423"/>
            <a:ext cx="8461375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en-US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To add two matrices, they must have the same order.  To add, you simply add corresponding entries.</a:t>
            </a:r>
          </a:p>
        </p:txBody>
      </p:sp>
      <p:sp>
        <p:nvSpPr>
          <p:cNvPr id="4103" name="Rectangle 26"/>
          <p:cNvSpPr>
            <a:spLocks noChangeArrowheads="1"/>
          </p:cNvSpPr>
          <p:nvPr/>
        </p:nvSpPr>
        <p:spPr bwMode="auto">
          <a:xfrm>
            <a:off x="5713040" y="1742813"/>
            <a:ext cx="565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Adding two matrices</a:t>
            </a:r>
            <a:endParaRPr lang="en-US" sz="3600" kern="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3600" kern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/>
        </p:nvSpPr>
        <p:spPr bwMode="auto">
          <a:xfrm>
            <a:off x="4098064" y="3515548"/>
            <a:ext cx="6927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5+</a:t>
            </a:r>
          </a:p>
        </p:txBody>
      </p:sp>
      <p:sp>
        <p:nvSpPr>
          <p:cNvPr id="13" name="Text Box 49"/>
          <p:cNvSpPr txBox="1">
            <a:spLocks noChangeArrowheads="1"/>
          </p:cNvSpPr>
          <p:nvPr/>
        </p:nvSpPr>
        <p:spPr bwMode="auto">
          <a:xfrm>
            <a:off x="4652246" y="350732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-2</a:t>
            </a:r>
          </a:p>
        </p:txBody>
      </p:sp>
      <p:sp>
        <p:nvSpPr>
          <p:cNvPr id="14" name="Text Box 50"/>
          <p:cNvSpPr txBox="1">
            <a:spLocks noChangeArrowheads="1"/>
          </p:cNvSpPr>
          <p:nvPr/>
        </p:nvSpPr>
        <p:spPr bwMode="auto">
          <a:xfrm>
            <a:off x="5683776" y="345938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-3</a:t>
            </a:r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4263164" y="452001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4571426" y="452001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+4</a:t>
            </a: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5623164" y="452001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7+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191049" y="1770266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6951245" y="1706337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6125388" y="345526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+1</a:t>
            </a:r>
          </a:p>
        </p:txBody>
      </p:sp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6125388" y="446913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-3</a:t>
            </a:r>
          </a:p>
        </p:txBody>
      </p:sp>
      <p:sp>
        <p:nvSpPr>
          <p:cNvPr id="23" name="Text Box 48"/>
          <p:cNvSpPr txBox="1">
            <a:spLocks noChangeArrowheads="1"/>
          </p:cNvSpPr>
          <p:nvPr/>
        </p:nvSpPr>
        <p:spPr bwMode="auto">
          <a:xfrm>
            <a:off x="4115966" y="3998342"/>
            <a:ext cx="8139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-3</a:t>
            </a: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4574314" y="3998343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+3</a:t>
            </a:r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5683776" y="394307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6125388" y="393895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+0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191049" y="2227466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5063887" y="1742813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5063887" y="2227466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4225210" y="2724051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5049614" y="2747156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6951245" y="2190990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7770569" y="2176433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7761591" y="1706337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6951245" y="2678727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7800875" y="2633633"/>
            <a:ext cx="548640" cy="4572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4334818" y="513105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3411973" y="402733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40" name="Text Box 50"/>
          <p:cNvSpPr txBox="1">
            <a:spLocks noChangeArrowheads="1"/>
          </p:cNvSpPr>
          <p:nvPr/>
        </p:nvSpPr>
        <p:spPr bwMode="auto">
          <a:xfrm>
            <a:off x="5263076" y="513484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-2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4329911" y="571049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2422524" y="5675631"/>
            <a:ext cx="19694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A + B =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403640" y="571428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4359060" y="623719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6" name="Text Box 55"/>
          <p:cNvSpPr txBox="1">
            <a:spLocks noChangeArrowheads="1"/>
          </p:cNvSpPr>
          <p:nvPr/>
        </p:nvSpPr>
        <p:spPr bwMode="auto">
          <a:xfrm>
            <a:off x="5388057" y="623719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4632318" y="3223028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1"/>
                </a:solidFill>
              </a:rPr>
              <a:t>3 x 2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7395831" y="3151414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1"/>
                </a:solidFill>
              </a:rPr>
              <a:t>3 x 2</a:t>
            </a: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261956" y="2282967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 1</a:t>
            </a:r>
          </a:p>
        </p:txBody>
      </p:sp>
      <p:sp>
        <p:nvSpPr>
          <p:cNvPr id="50" name="Text Box 54"/>
          <p:cNvSpPr txBox="1">
            <a:spLocks noChangeArrowheads="1"/>
          </p:cNvSpPr>
          <p:nvPr/>
        </p:nvSpPr>
        <p:spPr bwMode="auto">
          <a:xfrm>
            <a:off x="3804951" y="5044690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defPPr>
              <a:defRPr lang="en-US"/>
            </a:defPPr>
            <a:lvl1pPr>
              <a:defRPr sz="6000">
                <a:solidFill>
                  <a:srgbClr val="0070C0"/>
                </a:solidFill>
                <a:latin typeface="Javanese Text" panose="02000000000000000000" pitchFamily="2" charset="0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latin typeface="Century" panose="02040604050505020304" pitchFamily="18" charset="0"/>
              </a:rPr>
              <a:t>(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5590094" y="5037093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)</a:t>
            </a:r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3693480" y="3339890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(</a:t>
            </a:r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6493448" y="3307807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)</a:t>
            </a:r>
          </a:p>
        </p:txBody>
      </p:sp>
      <p:sp>
        <p:nvSpPr>
          <p:cNvPr id="56" name="Text Box 48"/>
          <p:cNvSpPr txBox="1">
            <a:spLocks noChangeArrowheads="1"/>
          </p:cNvSpPr>
          <p:nvPr/>
        </p:nvSpPr>
        <p:spPr bwMode="auto">
          <a:xfrm>
            <a:off x="4251318" y="1731699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57" name="Text Box 50"/>
          <p:cNvSpPr txBox="1">
            <a:spLocks noChangeArrowheads="1"/>
          </p:cNvSpPr>
          <p:nvPr/>
        </p:nvSpPr>
        <p:spPr bwMode="auto">
          <a:xfrm>
            <a:off x="5036043" y="1704401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-3</a:t>
            </a:r>
          </a:p>
        </p:txBody>
      </p:sp>
      <p:sp>
        <p:nvSpPr>
          <p:cNvPr id="58" name="Text Box 53"/>
          <p:cNvSpPr txBox="1">
            <a:spLocks noChangeArrowheads="1"/>
          </p:cNvSpPr>
          <p:nvPr/>
        </p:nvSpPr>
        <p:spPr bwMode="auto">
          <a:xfrm>
            <a:off x="4182942" y="2185323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-3</a:t>
            </a: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5127618" y="2203997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60" name="Text Box 53"/>
          <p:cNvSpPr txBox="1">
            <a:spLocks noChangeArrowheads="1"/>
          </p:cNvSpPr>
          <p:nvPr/>
        </p:nvSpPr>
        <p:spPr bwMode="auto">
          <a:xfrm>
            <a:off x="4277849" y="2693020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5127618" y="2678727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3654741" y="1507085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(</a:t>
            </a:r>
          </a:p>
        </p:txBody>
      </p:sp>
      <p:sp>
        <p:nvSpPr>
          <p:cNvPr id="63" name="Text Box 54"/>
          <p:cNvSpPr txBox="1">
            <a:spLocks noChangeArrowheads="1"/>
          </p:cNvSpPr>
          <p:nvPr/>
        </p:nvSpPr>
        <p:spPr bwMode="auto">
          <a:xfrm>
            <a:off x="5422430" y="1507083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)</a:t>
            </a:r>
          </a:p>
        </p:txBody>
      </p:sp>
      <p:sp>
        <p:nvSpPr>
          <p:cNvPr id="70" name="Text Box 48"/>
          <p:cNvSpPr txBox="1">
            <a:spLocks noChangeArrowheads="1"/>
          </p:cNvSpPr>
          <p:nvPr/>
        </p:nvSpPr>
        <p:spPr bwMode="auto">
          <a:xfrm>
            <a:off x="6988969" y="1654078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-2</a:t>
            </a:r>
          </a:p>
        </p:txBody>
      </p:sp>
      <p:sp>
        <p:nvSpPr>
          <p:cNvPr id="71" name="Text Box 50"/>
          <p:cNvSpPr txBox="1">
            <a:spLocks noChangeArrowheads="1"/>
          </p:cNvSpPr>
          <p:nvPr/>
        </p:nvSpPr>
        <p:spPr bwMode="auto">
          <a:xfrm>
            <a:off x="7885593" y="1673327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7035188" y="2121394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73" name="Text Box 55"/>
          <p:cNvSpPr txBox="1">
            <a:spLocks noChangeArrowheads="1"/>
          </p:cNvSpPr>
          <p:nvPr/>
        </p:nvSpPr>
        <p:spPr bwMode="auto">
          <a:xfrm>
            <a:off x="7898405" y="2170665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7034025" y="2627978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75" name="Text Box 55"/>
          <p:cNvSpPr txBox="1">
            <a:spLocks noChangeArrowheads="1"/>
          </p:cNvSpPr>
          <p:nvPr/>
        </p:nvSpPr>
        <p:spPr bwMode="auto">
          <a:xfrm>
            <a:off x="7880683" y="2582717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-3</a:t>
            </a:r>
          </a:p>
        </p:txBody>
      </p:sp>
      <p:sp>
        <p:nvSpPr>
          <p:cNvPr id="76" name="Text Box 54"/>
          <p:cNvSpPr txBox="1">
            <a:spLocks noChangeArrowheads="1"/>
          </p:cNvSpPr>
          <p:nvPr/>
        </p:nvSpPr>
        <p:spPr bwMode="auto">
          <a:xfrm>
            <a:off x="6390305" y="1492569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(</a:t>
            </a:r>
          </a:p>
        </p:txBody>
      </p:sp>
      <p:sp>
        <p:nvSpPr>
          <p:cNvPr id="77" name="Text Box 54"/>
          <p:cNvSpPr txBox="1">
            <a:spLocks noChangeArrowheads="1"/>
          </p:cNvSpPr>
          <p:nvPr/>
        </p:nvSpPr>
        <p:spPr bwMode="auto">
          <a:xfrm>
            <a:off x="8231405" y="1481703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0" name="Text Box 55"/>
          <p:cNvSpPr txBox="1">
            <a:spLocks noChangeArrowheads="1"/>
          </p:cNvSpPr>
          <p:nvPr/>
        </p:nvSpPr>
        <p:spPr bwMode="auto">
          <a:xfrm>
            <a:off x="3133690" y="2294510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 =</a:t>
            </a:r>
          </a:p>
        </p:txBody>
      </p:sp>
      <p:sp>
        <p:nvSpPr>
          <p:cNvPr id="81" name="Text Box 55"/>
          <p:cNvSpPr txBox="1">
            <a:spLocks noChangeArrowheads="1"/>
          </p:cNvSpPr>
          <p:nvPr/>
        </p:nvSpPr>
        <p:spPr bwMode="auto">
          <a:xfrm>
            <a:off x="5918318" y="2163537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B =</a:t>
            </a:r>
          </a:p>
        </p:txBody>
      </p:sp>
      <p:sp>
        <p:nvSpPr>
          <p:cNvPr id="82" name="Text Box 55"/>
          <p:cNvSpPr txBox="1">
            <a:spLocks noChangeArrowheads="1"/>
          </p:cNvSpPr>
          <p:nvPr/>
        </p:nvSpPr>
        <p:spPr bwMode="auto">
          <a:xfrm>
            <a:off x="2474380" y="2289539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83" name="Text Box 55"/>
          <p:cNvSpPr txBox="1">
            <a:spLocks noChangeArrowheads="1"/>
          </p:cNvSpPr>
          <p:nvPr/>
        </p:nvSpPr>
        <p:spPr bwMode="auto">
          <a:xfrm>
            <a:off x="963512" y="2989836"/>
            <a:ext cx="2170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Find A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+ </a:t>
            </a:r>
            <a:r>
              <a:rPr lang="en-US" altLang="en-US" sz="28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7583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3" grpId="0" animBg="1"/>
      <p:bldP spid="3" grpId="1" animBg="1"/>
      <p:bldP spid="20" grpId="0" animBg="1"/>
      <p:bldP spid="20" grpId="1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7" grpId="1"/>
      <p:bldP spid="48" grpId="0"/>
      <p:bldP spid="48" grpId="1"/>
      <p:bldP spid="49" grpId="0"/>
      <p:bldP spid="50" grpId="0"/>
      <p:bldP spid="51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80" grpId="0"/>
      <p:bldP spid="81" grpId="0"/>
      <p:bldP spid="82" grpId="0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669769"/>
              </p:ext>
            </p:extLst>
          </p:nvPr>
        </p:nvGraphicFramePr>
        <p:xfrm>
          <a:off x="3714004" y="2934134"/>
          <a:ext cx="1066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7960" imgH="203040" progId="Equation.3">
                  <p:embed/>
                </p:oleObj>
              </mc:Choice>
              <mc:Fallback>
                <p:oleObj name="Equation" r:id="rId3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004" y="2934134"/>
                        <a:ext cx="1066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29696"/>
              </p:ext>
            </p:extLst>
          </p:nvPr>
        </p:nvGraphicFramePr>
        <p:xfrm>
          <a:off x="4948510" y="2996574"/>
          <a:ext cx="838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177480" progId="Equation.3">
                  <p:embed/>
                </p:oleObj>
              </mc:Choice>
              <mc:Fallback>
                <p:oleObj name="Equation" r:id="rId5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510" y="2996574"/>
                        <a:ext cx="8382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952686"/>
              </p:ext>
            </p:extLst>
          </p:nvPr>
        </p:nvGraphicFramePr>
        <p:xfrm>
          <a:off x="5799241" y="2996573"/>
          <a:ext cx="9906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080" imgH="177480" progId="Equation.3">
                  <p:embed/>
                </p:oleObj>
              </mc:Choice>
              <mc:Fallback>
                <p:oleObj name="Equation" r:id="rId7" imgW="406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241" y="2996573"/>
                        <a:ext cx="9906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913682"/>
              </p:ext>
            </p:extLst>
          </p:nvPr>
        </p:nvGraphicFramePr>
        <p:xfrm>
          <a:off x="6940319" y="2996573"/>
          <a:ext cx="6937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30120" imgH="177480" progId="Equation.3">
                  <p:embed/>
                </p:oleObj>
              </mc:Choice>
              <mc:Fallback>
                <p:oleObj name="Equation" r:id="rId9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319" y="2996573"/>
                        <a:ext cx="6937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65586"/>
              </p:ext>
            </p:extLst>
          </p:nvPr>
        </p:nvGraphicFramePr>
        <p:xfrm>
          <a:off x="3633739" y="3703012"/>
          <a:ext cx="10588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177480" progId="Equation.3">
                  <p:embed/>
                </p:oleObj>
              </mc:Choice>
              <mc:Fallback>
                <p:oleObj name="Equation" r:id="rId11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39" y="3703012"/>
                        <a:ext cx="105886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597163"/>
              </p:ext>
            </p:extLst>
          </p:nvPr>
        </p:nvGraphicFramePr>
        <p:xfrm>
          <a:off x="4977689" y="3706077"/>
          <a:ext cx="6937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0120" imgH="177480" progId="Equation.3">
                  <p:embed/>
                </p:oleObj>
              </mc:Choice>
              <mc:Fallback>
                <p:oleObj name="Equation" r:id="rId13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7689" y="3706077"/>
                        <a:ext cx="6937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1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635526"/>
              </p:ext>
            </p:extLst>
          </p:nvPr>
        </p:nvGraphicFramePr>
        <p:xfrm>
          <a:off x="6049205" y="3713238"/>
          <a:ext cx="6937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30120" imgH="177480" progId="Equation.3">
                  <p:embed/>
                </p:oleObj>
              </mc:Choice>
              <mc:Fallback>
                <p:oleObj name="Equation" r:id="rId15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205" y="3713238"/>
                        <a:ext cx="69373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606715"/>
              </p:ext>
            </p:extLst>
          </p:nvPr>
        </p:nvGraphicFramePr>
        <p:xfrm>
          <a:off x="6891660" y="3695396"/>
          <a:ext cx="10937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20560" imgH="203040" progId="Equation.3">
                  <p:embed/>
                </p:oleObj>
              </mc:Choice>
              <mc:Fallback>
                <p:oleObj name="Equation" r:id="rId17" imgW="520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660" y="3695396"/>
                        <a:ext cx="10937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3045276" y="3449922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2299829" y="5179399"/>
            <a:ext cx="1240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70C0"/>
                </a:solidFill>
              </a:rPr>
              <a:t>A+ B =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3849698" y="479681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4558589" y="479681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5225599" y="479681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5868951" y="479681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3821624" y="548261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accent1"/>
                </a:solidFill>
              </a:rPr>
              <a:t>0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4522730" y="548261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5225599" y="548261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5868951" y="548261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27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Adding two matrices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3600" kern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227741" y="742011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 2</a:t>
            </a:r>
          </a:p>
        </p:txBody>
      </p:sp>
      <p:sp>
        <p:nvSpPr>
          <p:cNvPr id="31" name="Text Box 54"/>
          <p:cNvSpPr txBox="1">
            <a:spLocks noChangeArrowheads="1"/>
          </p:cNvSpPr>
          <p:nvPr/>
        </p:nvSpPr>
        <p:spPr bwMode="auto">
          <a:xfrm>
            <a:off x="3284087" y="4486904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(</a:t>
            </a: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6128550" y="4486903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)</a:t>
            </a:r>
          </a:p>
        </p:txBody>
      </p:sp>
      <p:sp>
        <p:nvSpPr>
          <p:cNvPr id="34" name="Text Box 54"/>
          <p:cNvSpPr txBox="1">
            <a:spLocks noChangeArrowheads="1"/>
          </p:cNvSpPr>
          <p:nvPr/>
        </p:nvSpPr>
        <p:spPr bwMode="auto">
          <a:xfrm>
            <a:off x="3241498" y="2509391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(</a:t>
            </a:r>
          </a:p>
        </p:txBody>
      </p:sp>
      <p:sp>
        <p:nvSpPr>
          <p:cNvPr id="35" name="Text Box 54"/>
          <p:cNvSpPr txBox="1">
            <a:spLocks noChangeArrowheads="1"/>
          </p:cNvSpPr>
          <p:nvPr/>
        </p:nvSpPr>
        <p:spPr bwMode="auto">
          <a:xfrm>
            <a:off x="7770143" y="2509391"/>
            <a:ext cx="8382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0" dirty="0">
                <a:solidFill>
                  <a:srgbClr val="0070C0"/>
                </a:solidFill>
                <a:latin typeface="Century" panose="02040604050505020304" pitchFamily="18" charset="0"/>
              </a:rPr>
              <a:t>)</a:t>
            </a: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5315533" y="141333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37" name="Text Box 50"/>
          <p:cNvSpPr txBox="1">
            <a:spLocks noChangeArrowheads="1"/>
          </p:cNvSpPr>
          <p:nvPr/>
        </p:nvSpPr>
        <p:spPr bwMode="auto">
          <a:xfrm>
            <a:off x="6742943" y="140368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5390836" y="199277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6034192" y="196533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0" name="Text Box 53"/>
          <p:cNvSpPr txBox="1">
            <a:spLocks noChangeArrowheads="1"/>
          </p:cNvSpPr>
          <p:nvPr/>
        </p:nvSpPr>
        <p:spPr bwMode="auto">
          <a:xfrm>
            <a:off x="6024725" y="141333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7314038" y="139524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861332" y="1145127"/>
            <a:ext cx="8382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0" dirty="0">
                <a:solidFill>
                  <a:srgbClr val="0070C0"/>
                </a:solidFill>
                <a:latin typeface="Century" panose="02040604050505020304" pitchFamily="18" charset="0"/>
              </a:rPr>
              <a:t>(</a:t>
            </a:r>
          </a:p>
        </p:txBody>
      </p:sp>
      <p:sp>
        <p:nvSpPr>
          <p:cNvPr id="43" name="Text Box 54"/>
          <p:cNvSpPr txBox="1">
            <a:spLocks noChangeArrowheads="1"/>
          </p:cNvSpPr>
          <p:nvPr/>
        </p:nvSpPr>
        <p:spPr bwMode="auto">
          <a:xfrm>
            <a:off x="7533387" y="1132908"/>
            <a:ext cx="8382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0" dirty="0">
                <a:solidFill>
                  <a:srgbClr val="0070C0"/>
                </a:solidFill>
                <a:latin typeface="Century" panose="02040604050505020304" pitchFamily="18" charset="0"/>
              </a:rPr>
              <a:t>)</a:t>
            </a:r>
          </a:p>
        </p:txBody>
      </p:sp>
      <p:sp>
        <p:nvSpPr>
          <p:cNvPr id="44" name="Text Box 55"/>
          <p:cNvSpPr txBox="1">
            <a:spLocks noChangeArrowheads="1"/>
          </p:cNvSpPr>
          <p:nvPr/>
        </p:nvSpPr>
        <p:spPr bwMode="auto">
          <a:xfrm>
            <a:off x="6698458" y="195974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5" name="Text Box 55"/>
          <p:cNvSpPr txBox="1">
            <a:spLocks noChangeArrowheads="1"/>
          </p:cNvSpPr>
          <p:nvPr/>
        </p:nvSpPr>
        <p:spPr bwMode="auto">
          <a:xfrm>
            <a:off x="7209746" y="195405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-2</a:t>
            </a: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1681846" y="139271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2865979" y="138223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1596729" y="197215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-5</a:t>
            </a: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2320295" y="194471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50" name="Text Box 53"/>
          <p:cNvSpPr txBox="1">
            <a:spLocks noChangeArrowheads="1"/>
          </p:cNvSpPr>
          <p:nvPr/>
        </p:nvSpPr>
        <p:spPr bwMode="auto">
          <a:xfrm>
            <a:off x="2310828" y="139271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1" name="Text Box 55"/>
          <p:cNvSpPr txBox="1">
            <a:spLocks noChangeArrowheads="1"/>
          </p:cNvSpPr>
          <p:nvPr/>
        </p:nvSpPr>
        <p:spPr bwMode="auto">
          <a:xfrm>
            <a:off x="3600141" y="137462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52" name="Text Box 54"/>
          <p:cNvSpPr txBox="1">
            <a:spLocks noChangeArrowheads="1"/>
          </p:cNvSpPr>
          <p:nvPr/>
        </p:nvSpPr>
        <p:spPr bwMode="auto">
          <a:xfrm>
            <a:off x="1147435" y="1124507"/>
            <a:ext cx="8382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0" dirty="0">
                <a:solidFill>
                  <a:srgbClr val="0070C0"/>
                </a:solidFill>
                <a:latin typeface="Century" panose="02040604050505020304" pitchFamily="18" charset="0"/>
              </a:rPr>
              <a:t>(</a:t>
            </a:r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3819490" y="1112288"/>
            <a:ext cx="8382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0" dirty="0">
                <a:solidFill>
                  <a:srgbClr val="0070C0"/>
                </a:solidFill>
                <a:latin typeface="Century" panose="02040604050505020304" pitchFamily="18" charset="0"/>
              </a:rPr>
              <a:t>)</a:t>
            </a:r>
          </a:p>
        </p:txBody>
      </p:sp>
      <p:sp>
        <p:nvSpPr>
          <p:cNvPr id="54" name="Text Box 55"/>
          <p:cNvSpPr txBox="1">
            <a:spLocks noChangeArrowheads="1"/>
          </p:cNvSpPr>
          <p:nvPr/>
        </p:nvSpPr>
        <p:spPr bwMode="auto">
          <a:xfrm>
            <a:off x="2984561" y="193912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3627327" y="193550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2412772" y="2433665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1"/>
                </a:solidFill>
              </a:rPr>
              <a:t>2 x 4</a:t>
            </a:r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6432831" y="2542803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1"/>
                </a:solidFill>
              </a:rPr>
              <a:t>2 x 4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610554" y="1795379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 =</a:t>
            </a: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4276030" y="1767033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B =</a:t>
            </a: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1212" y="1795379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319081" y="2978203"/>
            <a:ext cx="2170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Find A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+ </a:t>
            </a:r>
            <a:r>
              <a:rPr lang="en-US" altLang="en-US" sz="28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7287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4" grpId="0"/>
      <p:bldP spid="37927" grpId="0"/>
      <p:bldP spid="37936" grpId="0"/>
      <p:bldP spid="37937" grpId="0"/>
      <p:bldP spid="37938" grpId="0"/>
      <p:bldP spid="37940" grpId="0"/>
      <p:bldP spid="37941" grpId="0"/>
      <p:bldP spid="37942" grpId="0"/>
      <p:bldP spid="37943" grpId="0"/>
      <p:bldP spid="37944" grpId="0"/>
      <p:bldP spid="28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6" grpId="1"/>
      <p:bldP spid="57" grpId="0"/>
      <p:bldP spid="57" grpId="1"/>
      <p:bldP spid="58" grpId="0"/>
      <p:bldP spid="59" grpId="0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Rectangle 11"/>
          <p:cNvSpPr>
            <a:spLocks noRot="1" noChangeArrowheads="1"/>
          </p:cNvSpPr>
          <p:nvPr/>
        </p:nvSpPr>
        <p:spPr bwMode="auto">
          <a:xfrm>
            <a:off x="190500" y="688159"/>
            <a:ext cx="8689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en-US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To subtract two matrices, they must have the same order.  You simply subtract corresponding entries.</a:t>
            </a:r>
          </a:p>
        </p:txBody>
      </p:sp>
      <p:sp>
        <p:nvSpPr>
          <p:cNvPr id="11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Subtracting two matrices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3600" kern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4622046" y="318825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1"/>
                </a:solidFill>
              </a:rPr>
              <a:t>3 x 3</a:t>
            </a:r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7364447" y="3185262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1"/>
                </a:solidFill>
              </a:rPr>
              <a:t>3 x 3</a:t>
            </a:r>
          </a:p>
        </p:txBody>
      </p:sp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4261655" y="3370599"/>
            <a:ext cx="6927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9</a:t>
            </a: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4950300" y="336237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7" name="Text Box 50"/>
          <p:cNvSpPr txBox="1">
            <a:spLocks noChangeArrowheads="1"/>
          </p:cNvSpPr>
          <p:nvPr/>
        </p:nvSpPr>
        <p:spPr bwMode="auto">
          <a:xfrm>
            <a:off x="7089916" y="331443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4266053" y="437506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4748464" y="4375064"/>
            <a:ext cx="9988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(</a:t>
            </a:r>
            <a:r>
              <a:rPr lang="en-US" altLang="en-US" sz="3200" dirty="0">
                <a:solidFill>
                  <a:srgbClr val="0070C0"/>
                </a:solidFill>
              </a:rPr>
              <a:t>2)</a:t>
            </a:r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7107992" y="437506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8</a:t>
            </a: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7835826" y="329511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7810268" y="437222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4279557" y="3853393"/>
            <a:ext cx="8139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5" name="Text Box 49"/>
          <p:cNvSpPr txBox="1">
            <a:spLocks noChangeArrowheads="1"/>
          </p:cNvSpPr>
          <p:nvPr/>
        </p:nvSpPr>
        <p:spPr bwMode="auto">
          <a:xfrm>
            <a:off x="4953573" y="3853391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7086673" y="379562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6</a:t>
            </a: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7583071" y="3792786"/>
            <a:ext cx="9335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(4)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8" name="Text Box 49"/>
          <p:cNvSpPr txBox="1">
            <a:spLocks noChangeArrowheads="1"/>
          </p:cNvSpPr>
          <p:nvPr/>
        </p:nvSpPr>
        <p:spPr bwMode="auto">
          <a:xfrm>
            <a:off x="3584343" y="383024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5573217" y="3370598"/>
            <a:ext cx="9350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70C0"/>
                </a:solidFill>
              </a:rPr>
              <a:t>2</a:t>
            </a: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0" name="Text Box 49"/>
          <p:cNvSpPr txBox="1">
            <a:spLocks noChangeArrowheads="1"/>
          </p:cNvSpPr>
          <p:nvPr/>
        </p:nvSpPr>
        <p:spPr bwMode="auto">
          <a:xfrm>
            <a:off x="6405866" y="336237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1" name="Text Box 53"/>
          <p:cNvSpPr txBox="1">
            <a:spLocks noChangeArrowheads="1"/>
          </p:cNvSpPr>
          <p:nvPr/>
        </p:nvSpPr>
        <p:spPr bwMode="auto">
          <a:xfrm>
            <a:off x="5788098" y="437506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6393644" y="437506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5788098" y="3853390"/>
            <a:ext cx="8139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6419839" y="3853389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4255793" y="151056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37" name="Text Box 50"/>
          <p:cNvSpPr txBox="1">
            <a:spLocks noChangeArrowheads="1"/>
          </p:cNvSpPr>
          <p:nvPr/>
        </p:nvSpPr>
        <p:spPr bwMode="auto">
          <a:xfrm>
            <a:off x="5289799" y="151435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4250886" y="209000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324615" y="209379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4280035" y="261670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5309032" y="261670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4664319" y="150646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-2</a:t>
            </a:r>
          </a:p>
        </p:txBody>
      </p:sp>
      <p:sp>
        <p:nvSpPr>
          <p:cNvPr id="44" name="Text Box 55"/>
          <p:cNvSpPr txBox="1">
            <a:spLocks noChangeArrowheads="1"/>
          </p:cNvSpPr>
          <p:nvPr/>
        </p:nvSpPr>
        <p:spPr bwMode="auto">
          <a:xfrm>
            <a:off x="4804883" y="208590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45" name="Text Box 55"/>
          <p:cNvSpPr txBox="1">
            <a:spLocks noChangeArrowheads="1"/>
          </p:cNvSpPr>
          <p:nvPr/>
        </p:nvSpPr>
        <p:spPr bwMode="auto">
          <a:xfrm>
            <a:off x="4789300" y="260881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47" name="Text Box 48"/>
          <p:cNvSpPr txBox="1">
            <a:spLocks noChangeArrowheads="1"/>
          </p:cNvSpPr>
          <p:nvPr/>
        </p:nvSpPr>
        <p:spPr bwMode="auto">
          <a:xfrm>
            <a:off x="6922864" y="151846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48" name="Text Box 50"/>
          <p:cNvSpPr txBox="1">
            <a:spLocks noChangeArrowheads="1"/>
          </p:cNvSpPr>
          <p:nvPr/>
        </p:nvSpPr>
        <p:spPr bwMode="auto">
          <a:xfrm>
            <a:off x="7956870" y="152224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6917957" y="209789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>
            <a:off x="7884179" y="210168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-4</a:t>
            </a:r>
          </a:p>
        </p:txBody>
      </p: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6840025" y="262506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-2</a:t>
            </a: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7976103" y="262459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7454237" y="151428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7471954" y="209379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7456371" y="261670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3275105" y="2163167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 =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5918017" y="2136582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B =</a:t>
            </a: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2407756" y="2174663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615539" y="3343157"/>
            <a:ext cx="2170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Find A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 </a:t>
            </a:r>
            <a:r>
              <a:rPr lang="en-US" alt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2" name="Text Box 48"/>
          <p:cNvSpPr txBox="1">
            <a:spLocks noChangeArrowheads="1"/>
          </p:cNvSpPr>
          <p:nvPr/>
        </p:nvSpPr>
        <p:spPr bwMode="auto">
          <a:xfrm>
            <a:off x="4379433" y="516893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63" name="Text Box 50"/>
          <p:cNvSpPr txBox="1">
            <a:spLocks noChangeArrowheads="1"/>
          </p:cNvSpPr>
          <p:nvPr/>
        </p:nvSpPr>
        <p:spPr bwMode="auto">
          <a:xfrm>
            <a:off x="5589949" y="517200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64" name="Text Box 53"/>
          <p:cNvSpPr txBox="1">
            <a:spLocks noChangeArrowheads="1"/>
          </p:cNvSpPr>
          <p:nvPr/>
        </p:nvSpPr>
        <p:spPr bwMode="auto">
          <a:xfrm>
            <a:off x="4414017" y="572242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65" name="Text Box 55"/>
          <p:cNvSpPr txBox="1">
            <a:spLocks noChangeArrowheads="1"/>
          </p:cNvSpPr>
          <p:nvPr/>
        </p:nvSpPr>
        <p:spPr bwMode="auto">
          <a:xfrm>
            <a:off x="5648807" y="572064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67" name="Text Box 53"/>
          <p:cNvSpPr txBox="1">
            <a:spLocks noChangeArrowheads="1"/>
          </p:cNvSpPr>
          <p:nvPr/>
        </p:nvSpPr>
        <p:spPr bwMode="auto">
          <a:xfrm>
            <a:off x="4429890" y="625211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5774780" y="625099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69" name="Text Box 50"/>
          <p:cNvSpPr txBox="1">
            <a:spLocks noChangeArrowheads="1"/>
          </p:cNvSpPr>
          <p:nvPr/>
        </p:nvSpPr>
        <p:spPr bwMode="auto">
          <a:xfrm>
            <a:off x="4923115" y="517200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70" name="Text Box 55"/>
          <p:cNvSpPr txBox="1">
            <a:spLocks noChangeArrowheads="1"/>
          </p:cNvSpPr>
          <p:nvPr/>
        </p:nvSpPr>
        <p:spPr bwMode="auto">
          <a:xfrm>
            <a:off x="4927632" y="572100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71" name="Text Box 55"/>
          <p:cNvSpPr txBox="1">
            <a:spLocks noChangeArrowheads="1"/>
          </p:cNvSpPr>
          <p:nvPr/>
        </p:nvSpPr>
        <p:spPr bwMode="auto">
          <a:xfrm>
            <a:off x="5046236" y="625099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72" name="Text Box 55"/>
          <p:cNvSpPr txBox="1">
            <a:spLocks noChangeArrowheads="1"/>
          </p:cNvSpPr>
          <p:nvPr/>
        </p:nvSpPr>
        <p:spPr bwMode="auto">
          <a:xfrm>
            <a:off x="2737193" y="5748756"/>
            <a:ext cx="14207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0070C0"/>
                </a:solidFill>
              </a:rPr>
              <a:t>A – B =</a:t>
            </a:r>
          </a:p>
        </p:txBody>
      </p:sp>
      <p:sp>
        <p:nvSpPr>
          <p:cNvPr id="73" name="Text Box 55"/>
          <p:cNvSpPr txBox="1">
            <a:spLocks noChangeArrowheads="1"/>
          </p:cNvSpPr>
          <p:nvPr/>
        </p:nvSpPr>
        <p:spPr bwMode="auto">
          <a:xfrm>
            <a:off x="210099" y="2118394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 3</a:t>
            </a:r>
          </a:p>
        </p:txBody>
      </p:sp>
      <p:sp>
        <p:nvSpPr>
          <p:cNvPr id="74" name="Text Box 54"/>
          <p:cNvSpPr txBox="1">
            <a:spLocks noChangeArrowheads="1"/>
          </p:cNvSpPr>
          <p:nvPr/>
        </p:nvSpPr>
        <p:spPr bwMode="auto">
          <a:xfrm>
            <a:off x="6359858" y="1339390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75" name="Text Box 54"/>
          <p:cNvSpPr txBox="1">
            <a:spLocks noChangeArrowheads="1"/>
          </p:cNvSpPr>
          <p:nvPr/>
        </p:nvSpPr>
        <p:spPr bwMode="auto">
          <a:xfrm>
            <a:off x="8101274" y="1298685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7" name="Text Box 54"/>
          <p:cNvSpPr txBox="1">
            <a:spLocks noChangeArrowheads="1"/>
          </p:cNvSpPr>
          <p:nvPr/>
        </p:nvSpPr>
        <p:spPr bwMode="auto">
          <a:xfrm>
            <a:off x="3765970" y="1302508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78" name="Text Box 54"/>
          <p:cNvSpPr txBox="1">
            <a:spLocks noChangeArrowheads="1"/>
          </p:cNvSpPr>
          <p:nvPr/>
        </p:nvSpPr>
        <p:spPr bwMode="auto">
          <a:xfrm>
            <a:off x="5426745" y="1278098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0" name="Text Box 54"/>
          <p:cNvSpPr txBox="1">
            <a:spLocks noChangeArrowheads="1"/>
          </p:cNvSpPr>
          <p:nvPr/>
        </p:nvSpPr>
        <p:spPr bwMode="auto">
          <a:xfrm>
            <a:off x="3839017" y="3068558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81" name="Text Box 54"/>
          <p:cNvSpPr txBox="1">
            <a:spLocks noChangeArrowheads="1"/>
          </p:cNvSpPr>
          <p:nvPr/>
        </p:nvSpPr>
        <p:spPr bwMode="auto">
          <a:xfrm>
            <a:off x="7986974" y="3017571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3" name="Text Box 54"/>
          <p:cNvSpPr txBox="1">
            <a:spLocks noChangeArrowheads="1"/>
          </p:cNvSpPr>
          <p:nvPr/>
        </p:nvSpPr>
        <p:spPr bwMode="auto">
          <a:xfrm>
            <a:off x="3924077" y="4898403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84" name="Text Box 54"/>
          <p:cNvSpPr txBox="1">
            <a:spLocks noChangeArrowheads="1"/>
          </p:cNvSpPr>
          <p:nvPr/>
        </p:nvSpPr>
        <p:spPr bwMode="auto">
          <a:xfrm>
            <a:off x="5958528" y="4894756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31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7" grpId="0"/>
      <p:bldP spid="78" grpId="0"/>
      <p:bldP spid="80" grpId="0"/>
      <p:bldP spid="81" grpId="0"/>
      <p:bldP spid="83" grpId="0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514491" y="3255553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5876691" y="3865153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5-2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5648091" y="2341153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-4-1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7095891" y="2341153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3-8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428891" y="3103153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8-3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5648091" y="3103153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0-(-1)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7095891" y="3103153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-7-1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276491" y="3865153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1-(-4)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4505091" y="2341153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2-0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7172091" y="3865153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0070C0"/>
                </a:solidFill>
              </a:rPr>
              <a:t>0-7</a:t>
            </a:r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2709255" y="5472349"/>
            <a:ext cx="18396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70C0"/>
                </a:solidFill>
              </a:rPr>
              <a:t>M </a:t>
            </a:r>
            <a:r>
              <a:rPr lang="en-US" altLang="en-US" sz="2400" dirty="0">
                <a:solidFill>
                  <a:srgbClr val="0070C0"/>
                </a:solidFill>
                <a:sym typeface="Symbol" panose="05050102010706020507" pitchFamily="18" charset="2"/>
              </a:rPr>
              <a:t> </a:t>
            </a:r>
            <a:r>
              <a:rPr lang="en-US" altLang="en-US" sz="2400" dirty="0">
                <a:solidFill>
                  <a:srgbClr val="0070C0"/>
                </a:solidFill>
              </a:rPr>
              <a:t>N =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4466991" y="464903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5152791" y="4649033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accent1"/>
                </a:solidFill>
              </a:rPr>
              <a:t>-5</a:t>
            </a:r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6029091" y="4651545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accent1"/>
                </a:solidFill>
              </a:rPr>
              <a:t>-5</a:t>
            </a:r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4466991" y="5346489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305191" y="5346489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6067191" y="5346489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accent1"/>
                </a:solidFill>
              </a:rPr>
              <a:t>-8</a:t>
            </a:r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4466991" y="609683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5305191" y="609683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1254" name="Text Box 54"/>
          <p:cNvSpPr txBox="1">
            <a:spLocks noChangeArrowheads="1"/>
          </p:cNvSpPr>
          <p:nvPr/>
        </p:nvSpPr>
        <p:spPr bwMode="auto">
          <a:xfrm>
            <a:off x="6067191" y="6096833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chemeClr val="accent1"/>
                </a:solidFill>
              </a:rPr>
              <a:t>-7</a:t>
            </a:r>
          </a:p>
        </p:txBody>
      </p:sp>
      <p:sp>
        <p:nvSpPr>
          <p:cNvPr id="30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Subtracting two matrices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3600" kern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2" name="Text Box 55"/>
          <p:cNvSpPr txBox="1">
            <a:spLocks noChangeArrowheads="1"/>
          </p:cNvSpPr>
          <p:nvPr/>
        </p:nvSpPr>
        <p:spPr bwMode="auto">
          <a:xfrm>
            <a:off x="83539" y="1250174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 4</a:t>
            </a: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4758058" y="223248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1"/>
                </a:solidFill>
              </a:rPr>
              <a:t>3 x 3</a:t>
            </a:r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7391400" y="224569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accent1"/>
                </a:solidFill>
              </a:rPr>
              <a:t>3 x 3</a:t>
            </a: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4267642" y="61879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37" name="Text Box 50"/>
          <p:cNvSpPr txBox="1">
            <a:spLocks noChangeArrowheads="1"/>
          </p:cNvSpPr>
          <p:nvPr/>
        </p:nvSpPr>
        <p:spPr bwMode="auto">
          <a:xfrm>
            <a:off x="5301648" y="62257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8" name="Text Box 53"/>
          <p:cNvSpPr txBox="1">
            <a:spLocks noChangeArrowheads="1"/>
          </p:cNvSpPr>
          <p:nvPr/>
        </p:nvSpPr>
        <p:spPr bwMode="auto">
          <a:xfrm>
            <a:off x="4262735" y="119822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5261684" y="120612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-7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4291884" y="172492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5320881" y="172492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4676168" y="61468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-4</a:t>
            </a:r>
          </a:p>
        </p:txBody>
      </p:sp>
      <p:sp>
        <p:nvSpPr>
          <p:cNvPr id="44" name="Text Box 55"/>
          <p:cNvSpPr txBox="1">
            <a:spLocks noChangeArrowheads="1"/>
          </p:cNvSpPr>
          <p:nvPr/>
        </p:nvSpPr>
        <p:spPr bwMode="auto">
          <a:xfrm>
            <a:off x="4823506" y="120848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45" name="Text Box 55"/>
          <p:cNvSpPr txBox="1">
            <a:spLocks noChangeArrowheads="1"/>
          </p:cNvSpPr>
          <p:nvPr/>
        </p:nvSpPr>
        <p:spPr bwMode="auto">
          <a:xfrm>
            <a:off x="4801149" y="171703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47" name="Text Box 48"/>
          <p:cNvSpPr txBox="1">
            <a:spLocks noChangeArrowheads="1"/>
          </p:cNvSpPr>
          <p:nvPr/>
        </p:nvSpPr>
        <p:spPr bwMode="auto">
          <a:xfrm>
            <a:off x="6934713" y="62668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48" name="Text Box 50"/>
          <p:cNvSpPr txBox="1">
            <a:spLocks noChangeArrowheads="1"/>
          </p:cNvSpPr>
          <p:nvPr/>
        </p:nvSpPr>
        <p:spPr bwMode="auto">
          <a:xfrm>
            <a:off x="8066671" y="62938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49" name="Text Box 53"/>
          <p:cNvSpPr txBox="1">
            <a:spLocks noChangeArrowheads="1"/>
          </p:cNvSpPr>
          <p:nvPr/>
        </p:nvSpPr>
        <p:spPr bwMode="auto">
          <a:xfrm>
            <a:off x="6929806" y="120612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>
            <a:off x="8086331" y="118294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6851874" y="173328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-4</a:t>
            </a: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8122768" y="173328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7466086" y="62250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7483803" y="120201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7468220" y="172492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3204589" y="1271389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M =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5929866" y="1244804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N =</a:t>
            </a: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2419605" y="1282885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468403" y="2432557"/>
            <a:ext cx="2170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Find M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 </a:t>
            </a:r>
            <a:r>
              <a:rPr lang="en-US" altLang="en-US" sz="2800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6448191" y="455781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63" name="Text Box 54"/>
          <p:cNvSpPr txBox="1">
            <a:spLocks noChangeArrowheads="1"/>
          </p:cNvSpPr>
          <p:nvPr/>
        </p:nvSpPr>
        <p:spPr bwMode="auto">
          <a:xfrm>
            <a:off x="8302334" y="429196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4" name="Text Box 54"/>
          <p:cNvSpPr txBox="1">
            <a:spLocks noChangeArrowheads="1"/>
          </p:cNvSpPr>
          <p:nvPr/>
        </p:nvSpPr>
        <p:spPr bwMode="auto">
          <a:xfrm>
            <a:off x="3772428" y="381781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65" name="Text Box 54"/>
          <p:cNvSpPr txBox="1">
            <a:spLocks noChangeArrowheads="1"/>
          </p:cNvSpPr>
          <p:nvPr/>
        </p:nvSpPr>
        <p:spPr bwMode="auto">
          <a:xfrm>
            <a:off x="5448527" y="398028"/>
            <a:ext cx="8382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6" name="Text Box 54"/>
          <p:cNvSpPr txBox="1">
            <a:spLocks noChangeArrowheads="1"/>
          </p:cNvSpPr>
          <p:nvPr/>
        </p:nvSpPr>
        <p:spPr bwMode="auto">
          <a:xfrm>
            <a:off x="3834585" y="4377619"/>
            <a:ext cx="8382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67" name="Text Box 54"/>
          <p:cNvSpPr txBox="1">
            <a:spLocks noChangeArrowheads="1"/>
          </p:cNvSpPr>
          <p:nvPr/>
        </p:nvSpPr>
        <p:spPr bwMode="auto">
          <a:xfrm>
            <a:off x="6383382" y="4395132"/>
            <a:ext cx="8382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8" name="Text Box 54"/>
          <p:cNvSpPr txBox="1">
            <a:spLocks noChangeArrowheads="1"/>
          </p:cNvSpPr>
          <p:nvPr/>
        </p:nvSpPr>
        <p:spPr bwMode="auto">
          <a:xfrm>
            <a:off x="3749161" y="2163452"/>
            <a:ext cx="8382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69" name="Text Box 54"/>
          <p:cNvSpPr txBox="1">
            <a:spLocks noChangeArrowheads="1"/>
          </p:cNvSpPr>
          <p:nvPr/>
        </p:nvSpPr>
        <p:spPr bwMode="auto">
          <a:xfrm>
            <a:off x="7758885" y="2150477"/>
            <a:ext cx="8382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7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411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  <p:bldP spid="51214" grpId="0"/>
      <p:bldP spid="51215" grpId="0"/>
      <p:bldP spid="51216" grpId="0"/>
      <p:bldP spid="51217" grpId="0"/>
      <p:bldP spid="51218" grpId="0"/>
      <p:bldP spid="51219" grpId="0"/>
      <p:bldP spid="51220" grpId="0"/>
      <p:bldP spid="51221" grpId="0"/>
      <p:bldP spid="51222" grpId="0"/>
      <p:bldP spid="51238" grpId="0"/>
      <p:bldP spid="51245" grpId="0"/>
      <p:bldP spid="51246" grpId="0"/>
      <p:bldP spid="51248" grpId="0"/>
      <p:bldP spid="51249" grpId="0"/>
      <p:bldP spid="51250" grpId="0"/>
      <p:bldP spid="51251" grpId="0"/>
      <p:bldP spid="51252" grpId="0"/>
      <p:bldP spid="51253" grpId="0"/>
      <p:bldP spid="51254" grpId="0"/>
      <p:bldP spid="33" grpId="0"/>
      <p:bldP spid="33" grpId="1"/>
      <p:bldP spid="34" grpId="0"/>
      <p:bldP spid="34" grpId="1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878449"/>
            <a:ext cx="8613775" cy="1219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3"/>
              </a:buBlip>
              <a:defRPr/>
            </a:pPr>
            <a:r>
              <a:rPr lang="en-US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In matrix algebra, a real number is often called a SCALAR.  To multiply a matrix by a scalar, you multiply each entry in the matrix by that scalar. 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0" y="3325813"/>
            <a:ext cx="438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Multiplying a Matrix by a Scalar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3600" kern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/>
        </p:nvSpPr>
        <p:spPr bwMode="auto">
          <a:xfrm>
            <a:off x="2061253" y="243824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2988679" y="243824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7" name="Text Box 53"/>
          <p:cNvSpPr txBox="1">
            <a:spLocks noChangeArrowheads="1"/>
          </p:cNvSpPr>
          <p:nvPr/>
        </p:nvSpPr>
        <p:spPr bwMode="auto">
          <a:xfrm>
            <a:off x="2257794" y="327183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2822433" y="325522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1237810" y="3010228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 =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370461" y="3021724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211437" y="2038795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 5</a:t>
            </a:r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1450064" y="4543873"/>
            <a:ext cx="21701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Find 3A</a:t>
            </a: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1740587" y="2325194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27" name="Text Box 54"/>
          <p:cNvSpPr txBox="1">
            <a:spLocks noChangeArrowheads="1"/>
          </p:cNvSpPr>
          <p:nvPr/>
        </p:nvSpPr>
        <p:spPr bwMode="auto">
          <a:xfrm>
            <a:off x="3181350" y="2288671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5377759" y="225043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2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29" name="Text Box 50"/>
          <p:cNvSpPr txBox="1">
            <a:spLocks noChangeArrowheads="1"/>
          </p:cNvSpPr>
          <p:nvPr/>
        </p:nvSpPr>
        <p:spPr bwMode="auto">
          <a:xfrm>
            <a:off x="6305185" y="225043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5574300" y="308402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31" name="Text Box 55"/>
          <p:cNvSpPr txBox="1">
            <a:spLocks noChangeArrowheads="1"/>
          </p:cNvSpPr>
          <p:nvPr/>
        </p:nvSpPr>
        <p:spPr bwMode="auto">
          <a:xfrm>
            <a:off x="6138939" y="306741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5057093" y="2137382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33" name="Text Box 54"/>
          <p:cNvSpPr txBox="1">
            <a:spLocks noChangeArrowheads="1"/>
          </p:cNvSpPr>
          <p:nvPr/>
        </p:nvSpPr>
        <p:spPr bwMode="auto">
          <a:xfrm>
            <a:off x="6529046" y="2100858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Text Box 55"/>
          <p:cNvSpPr txBox="1">
            <a:spLocks noChangeArrowheads="1"/>
          </p:cNvSpPr>
          <p:nvPr/>
        </p:nvSpPr>
        <p:spPr bwMode="auto">
          <a:xfrm>
            <a:off x="4567502" y="2754043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= 3</a:t>
            </a: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5523040" y="3699667"/>
            <a:ext cx="12092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3(2)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7165822" y="3699667"/>
            <a:ext cx="10671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3(0)</a:t>
            </a:r>
          </a:p>
        </p:txBody>
      </p:sp>
      <p:sp>
        <p:nvSpPr>
          <p:cNvPr id="37" name="Text Box 53"/>
          <p:cNvSpPr txBox="1">
            <a:spLocks noChangeArrowheads="1"/>
          </p:cNvSpPr>
          <p:nvPr/>
        </p:nvSpPr>
        <p:spPr bwMode="auto">
          <a:xfrm>
            <a:off x="5579677" y="4482318"/>
            <a:ext cx="9716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3(4)</a:t>
            </a:r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7126444" y="4482318"/>
            <a:ext cx="1307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3(1)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9" name="Text Box 54"/>
          <p:cNvSpPr txBox="1">
            <a:spLocks noChangeArrowheads="1"/>
          </p:cNvSpPr>
          <p:nvPr/>
        </p:nvSpPr>
        <p:spPr bwMode="auto">
          <a:xfrm>
            <a:off x="4936640" y="3586614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8015332" y="3586613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577723" y="4205217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= </a:t>
            </a:r>
          </a:p>
        </p:txBody>
      </p:sp>
      <p:sp>
        <p:nvSpPr>
          <p:cNvPr id="42" name="Text Box 48"/>
          <p:cNvSpPr txBox="1">
            <a:spLocks noChangeArrowheads="1"/>
          </p:cNvSpPr>
          <p:nvPr/>
        </p:nvSpPr>
        <p:spPr bwMode="auto">
          <a:xfrm>
            <a:off x="5300914" y="524722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6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43" name="Text Box 50"/>
          <p:cNvSpPr txBox="1">
            <a:spLocks noChangeArrowheads="1"/>
          </p:cNvSpPr>
          <p:nvPr/>
        </p:nvSpPr>
        <p:spPr bwMode="auto">
          <a:xfrm>
            <a:off x="6228340" y="524722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44" name="Text Box 53"/>
          <p:cNvSpPr txBox="1">
            <a:spLocks noChangeArrowheads="1"/>
          </p:cNvSpPr>
          <p:nvPr/>
        </p:nvSpPr>
        <p:spPr bwMode="auto">
          <a:xfrm>
            <a:off x="5385161" y="6080812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45" name="Text Box 55"/>
          <p:cNvSpPr txBox="1">
            <a:spLocks noChangeArrowheads="1"/>
          </p:cNvSpPr>
          <p:nvPr/>
        </p:nvSpPr>
        <p:spPr bwMode="auto">
          <a:xfrm>
            <a:off x="6062094" y="606419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4980248" y="5134168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47" name="Text Box 54"/>
          <p:cNvSpPr txBox="1">
            <a:spLocks noChangeArrowheads="1"/>
          </p:cNvSpPr>
          <p:nvPr/>
        </p:nvSpPr>
        <p:spPr bwMode="auto">
          <a:xfrm>
            <a:off x="6421011" y="5097645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4209940" y="5720575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3A= </a:t>
            </a:r>
          </a:p>
        </p:txBody>
      </p:sp>
    </p:spTree>
    <p:extLst>
      <p:ext uri="{BB962C8B-B14F-4D97-AF65-F5344CB8AC3E}">
        <p14:creationId xmlns:p14="http://schemas.microsoft.com/office/powerpoint/2010/main" val="123919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Rectangle 5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1" name="Rectangle 9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2" name="Rectangle 11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3" name="Rectangle 13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Rectangle 21"/>
          <p:cNvSpPr txBox="1">
            <a:spLocks noRot="1" noChangeArrowheads="1"/>
          </p:cNvSpPr>
          <p:nvPr/>
        </p:nvSpPr>
        <p:spPr bwMode="auto">
          <a:xfrm>
            <a:off x="190500" y="61303"/>
            <a:ext cx="7658100" cy="61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Multiplying a Matrix by a Scalar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en-US" sz="3600" kern="0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1962590" y="1444715"/>
            <a:ext cx="438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191000" y="530810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4759484" y="52984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4220384" y="139074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7" name="Text Box 55"/>
          <p:cNvSpPr txBox="1">
            <a:spLocks noChangeArrowheads="1"/>
          </p:cNvSpPr>
          <p:nvPr/>
        </p:nvSpPr>
        <p:spPr bwMode="auto">
          <a:xfrm>
            <a:off x="4947767" y="137491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3200400" y="1129130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A =</a:t>
            </a: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2333051" y="1140626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Let</a:t>
            </a:r>
          </a:p>
        </p:txBody>
      </p:sp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190500" y="1112133"/>
            <a:ext cx="24527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Example 6</a:t>
            </a:r>
          </a:p>
        </p:txBody>
      </p:sp>
      <p:sp>
        <p:nvSpPr>
          <p:cNvPr id="41" name="Text Box 54"/>
          <p:cNvSpPr txBox="1">
            <a:spLocks noChangeArrowheads="1"/>
          </p:cNvSpPr>
          <p:nvPr/>
        </p:nvSpPr>
        <p:spPr bwMode="auto">
          <a:xfrm>
            <a:off x="3703177" y="444096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5143940" y="407573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6609410" y="599683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4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44" name="Text Box 50"/>
          <p:cNvSpPr txBox="1">
            <a:spLocks noChangeArrowheads="1"/>
          </p:cNvSpPr>
          <p:nvPr/>
        </p:nvSpPr>
        <p:spPr bwMode="auto">
          <a:xfrm>
            <a:off x="7536836" y="599683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6805951" y="143327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46" name="Text Box 55"/>
          <p:cNvSpPr txBox="1">
            <a:spLocks noChangeArrowheads="1"/>
          </p:cNvSpPr>
          <p:nvPr/>
        </p:nvSpPr>
        <p:spPr bwMode="auto">
          <a:xfrm>
            <a:off x="7370590" y="141666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8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47" name="Text Box 55"/>
          <p:cNvSpPr txBox="1">
            <a:spLocks noChangeArrowheads="1"/>
          </p:cNvSpPr>
          <p:nvPr/>
        </p:nvSpPr>
        <p:spPr bwMode="auto">
          <a:xfrm>
            <a:off x="5785967" y="1171664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B =</a:t>
            </a:r>
          </a:p>
        </p:txBody>
      </p:sp>
      <p:sp>
        <p:nvSpPr>
          <p:cNvPr id="48" name="Text Box 54"/>
          <p:cNvSpPr txBox="1">
            <a:spLocks noChangeArrowheads="1"/>
          </p:cNvSpPr>
          <p:nvPr/>
        </p:nvSpPr>
        <p:spPr bwMode="auto">
          <a:xfrm>
            <a:off x="6288744" y="486630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7729507" y="450107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>
            <a:off x="417206" y="2048962"/>
            <a:ext cx="23396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Find 2(A </a:t>
            </a:r>
            <a:r>
              <a:rPr lang="en-US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+ </a:t>
            </a:r>
            <a:r>
              <a:rPr lang="en-US" altLang="en-US" sz="2800" dirty="0">
                <a:solidFill>
                  <a:srgbClr val="FF0000"/>
                </a:solidFill>
              </a:rPr>
              <a:t>B)</a:t>
            </a: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4395889" y="2089947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1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4964373" y="2088982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</a:t>
            </a:r>
            <a:r>
              <a:rPr lang="en-US" altLang="en-US" sz="3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4425273" y="2949877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4" name="Text Box 55"/>
          <p:cNvSpPr txBox="1">
            <a:spLocks noChangeArrowheads="1"/>
          </p:cNvSpPr>
          <p:nvPr/>
        </p:nvSpPr>
        <p:spPr bwMode="auto">
          <a:xfrm>
            <a:off x="5152656" y="293405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3908066" y="2003233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5348829" y="1966710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7" name="Text Box 48"/>
          <p:cNvSpPr txBox="1">
            <a:spLocks noChangeArrowheads="1"/>
          </p:cNvSpPr>
          <p:nvPr/>
        </p:nvSpPr>
        <p:spPr bwMode="auto">
          <a:xfrm>
            <a:off x="6432661" y="2159390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4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7360087" y="215939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6629202" y="2992981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7193841" y="2976368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8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5854260" y="2594297"/>
            <a:ext cx="5168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+</a:t>
            </a:r>
          </a:p>
        </p:txBody>
      </p:sp>
      <p:sp>
        <p:nvSpPr>
          <p:cNvPr id="62" name="Text Box 54"/>
          <p:cNvSpPr txBox="1">
            <a:spLocks noChangeArrowheads="1"/>
          </p:cNvSpPr>
          <p:nvPr/>
        </p:nvSpPr>
        <p:spPr bwMode="auto">
          <a:xfrm>
            <a:off x="6111995" y="2046337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63" name="Text Box 54"/>
          <p:cNvSpPr txBox="1">
            <a:spLocks noChangeArrowheads="1"/>
          </p:cNvSpPr>
          <p:nvPr/>
        </p:nvSpPr>
        <p:spPr bwMode="auto">
          <a:xfrm>
            <a:off x="7552758" y="2009814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4" name="Text Box 54"/>
          <p:cNvSpPr txBox="1">
            <a:spLocks noChangeArrowheads="1"/>
          </p:cNvSpPr>
          <p:nvPr/>
        </p:nvSpPr>
        <p:spPr bwMode="auto">
          <a:xfrm>
            <a:off x="3623118" y="2037746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[</a:t>
            </a:r>
          </a:p>
        </p:txBody>
      </p:sp>
      <p:sp>
        <p:nvSpPr>
          <p:cNvPr id="65" name="Text Box 54"/>
          <p:cNvSpPr txBox="1">
            <a:spLocks noChangeArrowheads="1"/>
          </p:cNvSpPr>
          <p:nvPr/>
        </p:nvSpPr>
        <p:spPr bwMode="auto">
          <a:xfrm>
            <a:off x="7843854" y="2038042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]</a:t>
            </a:r>
          </a:p>
        </p:txBody>
      </p:sp>
      <p:sp>
        <p:nvSpPr>
          <p:cNvPr id="66" name="Text Box 55"/>
          <p:cNvSpPr txBox="1">
            <a:spLocks noChangeArrowheads="1"/>
          </p:cNvSpPr>
          <p:nvPr/>
        </p:nvSpPr>
        <p:spPr bwMode="auto">
          <a:xfrm>
            <a:off x="3139718" y="2606990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= 2</a:t>
            </a:r>
          </a:p>
        </p:txBody>
      </p:sp>
      <p:sp>
        <p:nvSpPr>
          <p:cNvPr id="67" name="Text Box 48"/>
          <p:cNvSpPr txBox="1">
            <a:spLocks noChangeArrowheads="1"/>
          </p:cNvSpPr>
          <p:nvPr/>
        </p:nvSpPr>
        <p:spPr bwMode="auto">
          <a:xfrm>
            <a:off x="4202311" y="3647399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68" name="Text Box 50"/>
          <p:cNvSpPr txBox="1">
            <a:spLocks noChangeArrowheads="1"/>
          </p:cNvSpPr>
          <p:nvPr/>
        </p:nvSpPr>
        <p:spPr bwMode="auto">
          <a:xfrm>
            <a:off x="5003273" y="3647334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3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69" name="Text Box 53"/>
          <p:cNvSpPr txBox="1">
            <a:spLocks noChangeArrowheads="1"/>
          </p:cNvSpPr>
          <p:nvPr/>
        </p:nvSpPr>
        <p:spPr bwMode="auto">
          <a:xfrm>
            <a:off x="4231695" y="4507329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70" name="Text Box 55"/>
          <p:cNvSpPr txBox="1">
            <a:spLocks noChangeArrowheads="1"/>
          </p:cNvSpPr>
          <p:nvPr/>
        </p:nvSpPr>
        <p:spPr bwMode="auto">
          <a:xfrm>
            <a:off x="4795302" y="4491508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5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71" name="Text Box 54"/>
          <p:cNvSpPr txBox="1">
            <a:spLocks noChangeArrowheads="1"/>
          </p:cNvSpPr>
          <p:nvPr/>
        </p:nvSpPr>
        <p:spPr bwMode="auto">
          <a:xfrm>
            <a:off x="3714488" y="3560685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72" name="Text Box 54"/>
          <p:cNvSpPr txBox="1">
            <a:spLocks noChangeArrowheads="1"/>
          </p:cNvSpPr>
          <p:nvPr/>
        </p:nvSpPr>
        <p:spPr bwMode="auto">
          <a:xfrm>
            <a:off x="5155251" y="3524162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4" name="Text Box 55"/>
          <p:cNvSpPr txBox="1">
            <a:spLocks noChangeArrowheads="1"/>
          </p:cNvSpPr>
          <p:nvPr/>
        </p:nvSpPr>
        <p:spPr bwMode="auto">
          <a:xfrm>
            <a:off x="3153396" y="4181066"/>
            <a:ext cx="83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= 2</a:t>
            </a:r>
          </a:p>
        </p:txBody>
      </p:sp>
      <p:sp>
        <p:nvSpPr>
          <p:cNvPr id="78" name="Text Box 48"/>
          <p:cNvSpPr txBox="1">
            <a:spLocks noChangeArrowheads="1"/>
          </p:cNvSpPr>
          <p:nvPr/>
        </p:nvSpPr>
        <p:spPr bwMode="auto">
          <a:xfrm>
            <a:off x="4199716" y="5203664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6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79" name="Text Box 50"/>
          <p:cNvSpPr txBox="1">
            <a:spLocks noChangeArrowheads="1"/>
          </p:cNvSpPr>
          <p:nvPr/>
        </p:nvSpPr>
        <p:spPr bwMode="auto">
          <a:xfrm>
            <a:off x="5152656" y="5221086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6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80" name="Text Box 53"/>
          <p:cNvSpPr txBox="1">
            <a:spLocks noChangeArrowheads="1"/>
          </p:cNvSpPr>
          <p:nvPr/>
        </p:nvSpPr>
        <p:spPr bwMode="auto">
          <a:xfrm>
            <a:off x="4229100" y="6063594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81" name="Text Box 55"/>
          <p:cNvSpPr txBox="1">
            <a:spLocks noChangeArrowheads="1"/>
          </p:cNvSpPr>
          <p:nvPr/>
        </p:nvSpPr>
        <p:spPr bwMode="auto">
          <a:xfrm>
            <a:off x="4792706" y="6047773"/>
            <a:ext cx="9158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70C0"/>
                </a:solidFill>
                <a:sym typeface="Symbol" panose="05050102010706020507" pitchFamily="18" charset="2"/>
              </a:rPr>
              <a:t>10</a:t>
            </a:r>
            <a:endParaRPr lang="en-US" altLang="en-US" sz="3200" dirty="0">
              <a:solidFill>
                <a:srgbClr val="0070C0"/>
              </a:solidFill>
            </a:endParaRPr>
          </a:p>
        </p:txBody>
      </p:sp>
      <p:sp>
        <p:nvSpPr>
          <p:cNvPr id="82" name="Text Box 54"/>
          <p:cNvSpPr txBox="1">
            <a:spLocks noChangeArrowheads="1"/>
          </p:cNvSpPr>
          <p:nvPr/>
        </p:nvSpPr>
        <p:spPr bwMode="auto">
          <a:xfrm>
            <a:off x="3711893" y="5116950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</a:rPr>
              <a:t>(</a:t>
            </a:r>
          </a:p>
        </p:txBody>
      </p:sp>
      <p:sp>
        <p:nvSpPr>
          <p:cNvPr id="83" name="Text Box 54"/>
          <p:cNvSpPr txBox="1">
            <a:spLocks noChangeArrowheads="1"/>
          </p:cNvSpPr>
          <p:nvPr/>
        </p:nvSpPr>
        <p:spPr bwMode="auto">
          <a:xfrm>
            <a:off x="5427249" y="5080436"/>
            <a:ext cx="8382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0" dirty="0">
                <a:solidFill>
                  <a:srgbClr val="0070C0"/>
                </a:solidFill>
                <a:latin typeface="Century" panose="020406040505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4" name="Text Box 55"/>
          <p:cNvSpPr txBox="1">
            <a:spLocks noChangeArrowheads="1"/>
          </p:cNvSpPr>
          <p:nvPr/>
        </p:nvSpPr>
        <p:spPr bwMode="auto">
          <a:xfrm>
            <a:off x="1962590" y="5737331"/>
            <a:ext cx="20264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chemeClr val="accent1"/>
                </a:solidFill>
              </a:rPr>
              <a:t>2(A </a:t>
            </a:r>
            <a:r>
              <a:rPr lang="en-US" altLang="en-US" sz="2800" dirty="0">
                <a:solidFill>
                  <a:schemeClr val="accent1"/>
                </a:solidFill>
                <a:sym typeface="Symbol" panose="05050102010706020507" pitchFamily="18" charset="2"/>
              </a:rPr>
              <a:t>+ </a:t>
            </a:r>
            <a:r>
              <a:rPr lang="en-US" altLang="en-US" sz="2800" dirty="0">
                <a:solidFill>
                  <a:schemeClr val="accent1"/>
                </a:solidFill>
              </a:rPr>
              <a:t>B) = </a:t>
            </a:r>
          </a:p>
        </p:txBody>
      </p:sp>
    </p:spTree>
    <p:extLst>
      <p:ext uri="{BB962C8B-B14F-4D97-AF65-F5344CB8AC3E}">
        <p14:creationId xmlns:p14="http://schemas.microsoft.com/office/powerpoint/2010/main" val="372347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4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A0A9E2-E1D2-48C4-9085-49FCE9DC6E61}" vid="{042D8694-78AE-4870-AAEC-A106477692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6_IBAI_HL</Template>
  <TotalTime>10741</TotalTime>
  <Words>599</Words>
  <Application>Microsoft Office PowerPoint</Application>
  <PresentationFormat>On-screen Show (4:3)</PresentationFormat>
  <Paragraphs>308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</vt:lpstr>
      <vt:lpstr>Comic Sans MS</vt:lpstr>
      <vt:lpstr>Times New Roman</vt:lpstr>
      <vt:lpstr>Wingdings</vt:lpstr>
      <vt:lpstr>Wingdings 2</vt:lpstr>
      <vt:lpstr>Theme1</vt:lpstr>
      <vt:lpstr>Equation</vt:lpstr>
      <vt:lpstr>Algebra of Matrices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69</cp:revision>
  <dcterms:created xsi:type="dcterms:W3CDTF">2019-07-14T01:28:27Z</dcterms:created>
  <dcterms:modified xsi:type="dcterms:W3CDTF">2022-12-26T16:32:55Z</dcterms:modified>
</cp:coreProperties>
</file>