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9"/>
  </p:notesMasterIdLst>
  <p:sldIdLst>
    <p:sldId id="257" r:id="rId2"/>
    <p:sldId id="258" r:id="rId3"/>
    <p:sldId id="259" r:id="rId4"/>
    <p:sldId id="261" r:id="rId5"/>
    <p:sldId id="263" r:id="rId6"/>
    <p:sldId id="264" r:id="rId7"/>
    <p:sldId id="315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13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2C3604-970F-4E7E-AD68-05B66A31B687}" type="datetimeFigureOut">
              <a:rPr lang="en-GB" smtClean="0"/>
              <a:t>26/12/2022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F95470-91C5-4A31-B08E-00E18B153B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456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7DA1D9E-D6E3-43C2-9535-5E985EBD7F39}" type="slidenum">
              <a:rPr lang="en-US" altLang="en-US">
                <a:latin typeface="Times New Roman" panose="02020603050405020304" pitchFamily="18" charset="0"/>
              </a:rPr>
              <a:pPr/>
              <a:t>1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078743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04516BD-5AEB-4A46-B002-FA82B9B7C007}" type="slidenum">
              <a:rPr lang="en-US" altLang="en-US">
                <a:latin typeface="Times New Roman" panose="02020603050405020304" pitchFamily="18" charset="0"/>
              </a:rPr>
              <a:pPr/>
              <a:t>2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359799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9C245B8-B60C-4954-8BC7-AD95E0F90454}" type="slidenum">
              <a:rPr lang="en-US" altLang="en-US">
                <a:latin typeface="Times New Roman" panose="02020603050405020304" pitchFamily="18" charset="0"/>
              </a:rPr>
              <a:pPr/>
              <a:t>3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14800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9C245B8-B60C-4954-8BC7-AD95E0F90454}" type="slidenum">
              <a:rPr lang="en-US" altLang="en-US">
                <a:latin typeface="Times New Roman" panose="02020603050405020304" pitchFamily="18" charset="0"/>
              </a:rPr>
              <a:pPr/>
              <a:t>4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311046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9C245B8-B60C-4954-8BC7-AD95E0F90454}" type="slidenum">
              <a:rPr lang="en-US" altLang="en-US">
                <a:latin typeface="Times New Roman" panose="02020603050405020304" pitchFamily="18" charset="0"/>
              </a:rPr>
              <a:pPr/>
              <a:t>5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281437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9C245B8-B60C-4954-8BC7-AD95E0F90454}" type="slidenum">
              <a:rPr lang="en-US" altLang="en-US">
                <a:latin typeface="Times New Roman" panose="02020603050405020304" pitchFamily="18" charset="0"/>
              </a:rPr>
              <a:pPr/>
              <a:t>6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91246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2031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l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210300" y="243379"/>
            <a:ext cx="2476500" cy="476250"/>
          </a:xfrm>
        </p:spPr>
        <p:txBody>
          <a:bodyPr/>
          <a:lstStyle>
            <a:lvl1pPr>
              <a:defRPr sz="2000"/>
            </a:lvl1pPr>
          </a:lstStyle>
          <a:p>
            <a:fld id="{5658D2C7-D061-4812-9BF7-35E6C2373CAC}" type="datetimeFigureOut">
              <a:rPr lang="en-GB" smtClean="0"/>
              <a:t>26/12/2022</a:t>
            </a:fld>
            <a:endParaRPr lang="en-GB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08EDA2E-CA33-4BEC-8DD2-379CA2F21C21}" type="slidenum">
              <a:rPr lang="en-GB" smtClean="0"/>
              <a:t>‹#›</a:t>
            </a:fld>
            <a:endParaRPr lang="en-GB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pic>
        <p:nvPicPr>
          <p:cNvPr id="15" name="Picture 14" descr="A close up of a cage&#10;&#10;Description automatically generated">
            <a:extLst>
              <a:ext uri="{FF2B5EF4-FFF2-40B4-BE49-F238E27FC236}">
                <a16:creationId xmlns:a16="http://schemas.microsoft.com/office/drawing/2014/main" id="{8DB13122-E156-4F56-B01E-886703548E0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381E29B0-30D1-4948-A8C7-EDC20D5B8B65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</p:spTree>
    <p:extLst>
      <p:ext uri="{BB962C8B-B14F-4D97-AF65-F5344CB8AC3E}">
        <p14:creationId xmlns:p14="http://schemas.microsoft.com/office/powerpoint/2010/main" val="10224015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8D2C7-D061-4812-9BF7-35E6C2373CAC}" type="datetimeFigureOut">
              <a:rPr lang="en-GB" smtClean="0"/>
              <a:t>26/12/2022</a:t>
            </a:fld>
            <a:endParaRPr lang="en-GB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EDA2E-CA33-4BEC-8DD2-379CA2F21C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050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8D2C7-D061-4812-9BF7-35E6C2373CAC}" type="datetimeFigureOut">
              <a:rPr lang="en-GB" smtClean="0"/>
              <a:t>26/12/2022</a:t>
            </a:fld>
            <a:endParaRPr lang="en-GB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EDA2E-CA33-4BEC-8DD2-379CA2F21C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4934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8D2C7-D061-4812-9BF7-35E6C2373CAC}" type="datetimeFigureOut">
              <a:rPr lang="en-GB" smtClean="0"/>
              <a:t>26/12/2022</a:t>
            </a:fld>
            <a:endParaRPr lang="en-GB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EDA2E-CA33-4BEC-8DD2-379CA2F21C21}" type="slidenum">
              <a:rPr lang="en-GB" smtClean="0"/>
              <a:t>‹#›</a:t>
            </a:fld>
            <a:endParaRPr lang="en-GB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B5AE6F4-D447-4198-AB9D-8450669138EB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</p:spTree>
    <p:extLst>
      <p:ext uri="{BB962C8B-B14F-4D97-AF65-F5344CB8AC3E}">
        <p14:creationId xmlns:p14="http://schemas.microsoft.com/office/powerpoint/2010/main" val="1799554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2238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5465332" y="6201849"/>
            <a:ext cx="2476500" cy="476250"/>
          </a:xfrm>
        </p:spPr>
        <p:txBody>
          <a:bodyPr/>
          <a:lstStyle/>
          <a:p>
            <a:fld id="{5658D2C7-D061-4812-9BF7-35E6C2373CAC}" type="datetimeFigureOut">
              <a:rPr lang="en-GB" smtClean="0"/>
              <a:t>26/12/2022</a:t>
            </a:fld>
            <a:endParaRPr lang="en-GB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08EDA2E-CA33-4BEC-8DD2-379CA2F21C21}" type="slidenum">
              <a:rPr lang="en-GB" smtClean="0"/>
              <a:t>‹#›</a:t>
            </a:fld>
            <a:endParaRPr lang="en-GB"/>
          </a:p>
        </p:txBody>
      </p:sp>
      <p:pic>
        <p:nvPicPr>
          <p:cNvPr id="13" name="Picture 12" descr="A close up of a cage&#10;&#10;Description automatically generated">
            <a:extLst>
              <a:ext uri="{FF2B5EF4-FFF2-40B4-BE49-F238E27FC236}">
                <a16:creationId xmlns:a16="http://schemas.microsoft.com/office/drawing/2014/main" id="{AD73ABF7-01E0-40C9-AF32-E6F00652779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F119D081-AE8D-41C7-90E9-AD0A0DFB1489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</p:spTree>
    <p:extLst>
      <p:ext uri="{BB962C8B-B14F-4D97-AF65-F5344CB8AC3E}">
        <p14:creationId xmlns:p14="http://schemas.microsoft.com/office/powerpoint/2010/main" val="3602491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8D2C7-D061-4812-9BF7-35E6C2373CAC}" type="datetimeFigureOut">
              <a:rPr lang="en-GB" smtClean="0"/>
              <a:t>26/12/2022</a:t>
            </a:fld>
            <a:endParaRPr lang="en-GB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EDA2E-CA33-4BEC-8DD2-379CA2F21C21}" type="slidenum">
              <a:rPr lang="en-GB" smtClean="0"/>
              <a:t>‹#›</a:t>
            </a:fld>
            <a:endParaRPr lang="en-GB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94A031-9F30-44BA-A1B1-4B67D3D312BF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</p:spTree>
    <p:extLst>
      <p:ext uri="{BB962C8B-B14F-4D97-AF65-F5344CB8AC3E}">
        <p14:creationId xmlns:p14="http://schemas.microsoft.com/office/powerpoint/2010/main" val="258130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8D2C7-D061-4812-9BF7-35E6C2373CAC}" type="datetimeFigureOut">
              <a:rPr lang="en-GB" smtClean="0"/>
              <a:t>26/12/2022</a:t>
            </a:fld>
            <a:endParaRPr lang="en-GB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EDA2E-CA33-4BEC-8DD2-379CA2F21C21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945117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8D2C7-D061-4812-9BF7-35E6C2373CAC}" type="datetimeFigureOut">
              <a:rPr lang="en-GB" smtClean="0"/>
              <a:t>26/12/2022</a:t>
            </a:fld>
            <a:endParaRPr lang="en-GB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EDA2E-CA33-4BEC-8DD2-379CA2F21C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6771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8D2C7-D061-4812-9BF7-35E6C2373CAC}" type="datetimeFigureOut">
              <a:rPr lang="en-GB" smtClean="0"/>
              <a:t>26/12/2022</a:t>
            </a:fld>
            <a:endParaRPr lang="en-GB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EDA2E-CA33-4BEC-8DD2-379CA2F21C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2511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8D2C7-D061-4812-9BF7-35E6C2373CAC}" type="datetimeFigureOut">
              <a:rPr lang="en-GB" smtClean="0"/>
              <a:t>26/12/2022</a:t>
            </a:fld>
            <a:endParaRPr lang="en-GB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EDA2E-CA33-4BEC-8DD2-379CA2F21C21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3C17ECA-20B4-4577-A86F-8A0DAADAFDE5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</p:spTree>
    <p:extLst>
      <p:ext uri="{BB962C8B-B14F-4D97-AF65-F5344CB8AC3E}">
        <p14:creationId xmlns:p14="http://schemas.microsoft.com/office/powerpoint/2010/main" val="1602710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8D2C7-D061-4812-9BF7-35E6C2373CAC}" type="datetimeFigureOut">
              <a:rPr lang="en-GB" smtClean="0"/>
              <a:t>26/12/2022</a:t>
            </a:fld>
            <a:endParaRPr lang="en-GB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08EDA2E-CA33-4BEC-8DD2-379CA2F21C21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128266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2238"/>
            </a:avLst>
          </a:prstGeom>
          <a:blipFill rotWithShape="0">
            <a:blip r:embed="rId13">
              <a:duotone>
                <a:schemeClr val="bg1">
                  <a:tint val="95000"/>
                  <a:satMod val="200000"/>
                </a:schemeClr>
                <a:schemeClr val="bg1">
                  <a:shade val="80000"/>
                  <a:satMod val="100000"/>
                </a:schemeClr>
              </a:duotone>
            </a:blip>
            <a:tile tx="-65313" ty="-69755" sx="55000" sy="55000" flip="none" algn="tl"/>
          </a:blipFill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658D2C7-D061-4812-9BF7-35E6C2373CAC}" type="datetimeFigureOut">
              <a:rPr lang="en-GB" smtClean="0"/>
              <a:t>26/12/2022</a:t>
            </a:fld>
            <a:endParaRPr lang="en-GB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08EDA2E-CA33-4BEC-8DD2-379CA2F21C21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 descr="A close up of a cage&#10;&#10;Description automatically generated">
            <a:extLst>
              <a:ext uri="{FF2B5EF4-FFF2-40B4-BE49-F238E27FC236}">
                <a16:creationId xmlns:a16="http://schemas.microsoft.com/office/drawing/2014/main" id="{3947B0CA-B858-4459-ACB0-3F8573129FFC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72BF179C-024A-4D64-BCFA-43374F974387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</p:spTree>
    <p:extLst>
      <p:ext uri="{BB962C8B-B14F-4D97-AF65-F5344CB8AC3E}">
        <p14:creationId xmlns:p14="http://schemas.microsoft.com/office/powerpoint/2010/main" val="280269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hyperlink" Target="https://www.mathssupport.org/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mathssupport.org/" TargetMode="External"/><Relationship Id="rId4" Type="http://schemas.openxmlformats.org/officeDocument/2006/relationships/hyperlink" Target="mailto:info@mathssupport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295399" y="3200400"/>
            <a:ext cx="6807591" cy="1600200"/>
          </a:xfrm>
        </p:spPr>
        <p:txBody>
          <a:bodyPr>
            <a:normAutofit/>
          </a:bodyPr>
          <a:lstStyle/>
          <a:p>
            <a:pPr algn="l"/>
            <a:r>
              <a:rPr lang="en-GB" sz="2400" dirty="0">
                <a:latin typeface="Comic Sans MS" panose="030F0702030302020204" pitchFamily="66" charset="0"/>
              </a:rPr>
              <a:t>LO: To be able to use the matrices vocabulary.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30BDF7A-9D33-4867-B1AD-3A70EEB97221}" type="datetime3">
              <a:rPr lang="en-US" smtClean="0">
                <a:latin typeface="Comic Sans MS" panose="030F0702030302020204" pitchFamily="66" charset="0"/>
              </a:rPr>
              <a:t>26 December 2022</a:t>
            </a:fld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effectLst/>
        </p:spPr>
        <p:txBody>
          <a:bodyPr>
            <a:normAutofit fontScale="90000"/>
          </a:bodyPr>
          <a:lstStyle/>
          <a:p>
            <a:pPr algn="ctr"/>
            <a:r>
              <a:rPr lang="en-GB" sz="5400" kern="10" spc="100" dirty="0">
                <a:ln w="12700">
                  <a:noFill/>
                  <a:round/>
                  <a:headEnd/>
                  <a:tailEnd/>
                </a:ln>
                <a:solidFill>
                  <a:schemeClr val="bg1"/>
                </a:solidFill>
                <a:latin typeface="Comic Sans MS" panose="030F0702030302020204" pitchFamily="66" charset="0"/>
                <a:ea typeface="+mn-ea"/>
                <a:cs typeface="+mn-cs"/>
              </a:rPr>
              <a:t>Introduction to Matrices</a:t>
            </a:r>
          </a:p>
        </p:txBody>
      </p:sp>
    </p:spTree>
    <p:extLst>
      <p:ext uri="{BB962C8B-B14F-4D97-AF65-F5344CB8AC3E}">
        <p14:creationId xmlns:p14="http://schemas.microsoft.com/office/powerpoint/2010/main" val="1737676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33" name="Rectangle 21"/>
          <p:cNvSpPr>
            <a:spLocks noGrp="1" noRot="1" noChangeArrowheads="1"/>
          </p:cNvSpPr>
          <p:nvPr>
            <p:ph sz="quarter" idx="1"/>
          </p:nvPr>
        </p:nvSpPr>
        <p:spPr>
          <a:xfrm>
            <a:off x="190500" y="1000404"/>
            <a:ext cx="8826891" cy="1143000"/>
          </a:xfrm>
        </p:spPr>
        <p:txBody>
          <a:bodyPr>
            <a:normAutofit/>
          </a:bodyPr>
          <a:lstStyle/>
          <a:p>
            <a:pPr marL="1884363" indent="-1884363" eaLnBrk="1" hangingPunct="1">
              <a:buNone/>
              <a:defRPr/>
            </a:pPr>
            <a:r>
              <a:rPr lang="en-US" sz="2800" b="1" u="sng" dirty="0">
                <a:solidFill>
                  <a:schemeClr val="tx2"/>
                </a:solidFill>
                <a:latin typeface="Comic Sans MS" panose="030F0702030302020204" pitchFamily="66" charset="0"/>
              </a:rPr>
              <a:t>MATRIX:</a:t>
            </a:r>
            <a:r>
              <a:rPr lang="en-US" sz="2800" dirty="0">
                <a:solidFill>
                  <a:schemeClr val="tx2"/>
                </a:solidFill>
                <a:latin typeface="Comic Sans MS" panose="030F0702030302020204" pitchFamily="66" charset="0"/>
              </a:rPr>
              <a:t>  A rectangular arrangement of numbers in rows and columns.</a:t>
            </a:r>
          </a:p>
          <a:p>
            <a:pPr eaLnBrk="1" hangingPunct="1">
              <a:defRPr/>
            </a:pPr>
            <a:endParaRPr lang="en-US" sz="2800" dirty="0">
              <a:solidFill>
                <a:schemeClr val="tx2"/>
              </a:solidFill>
              <a:latin typeface="Comic Sans MS" panose="030F0702030302020204" pitchFamily="66" charset="0"/>
            </a:endParaRPr>
          </a:p>
          <a:p>
            <a:pPr eaLnBrk="1" hangingPunct="1">
              <a:defRPr/>
            </a:pPr>
            <a:endParaRPr lang="en-US" sz="2800" dirty="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1029" name="Line 24"/>
          <p:cNvSpPr>
            <a:spLocks noChangeShapeType="1"/>
          </p:cNvSpPr>
          <p:nvPr/>
        </p:nvSpPr>
        <p:spPr bwMode="auto">
          <a:xfrm>
            <a:off x="838200" y="1905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31" name="Rectangle 4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3354" name="Text Box 42"/>
          <p:cNvSpPr txBox="1">
            <a:spLocks noChangeArrowheads="1"/>
          </p:cNvSpPr>
          <p:nvPr/>
        </p:nvSpPr>
        <p:spPr bwMode="auto">
          <a:xfrm>
            <a:off x="4426808" y="4767927"/>
            <a:ext cx="1295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dirty="0">
                <a:solidFill>
                  <a:srgbClr val="FF0000"/>
                </a:solidFill>
                <a:latin typeface="+mn-lt"/>
              </a:rPr>
              <a:t>rows</a:t>
            </a:r>
          </a:p>
        </p:txBody>
      </p:sp>
      <p:sp>
        <p:nvSpPr>
          <p:cNvPr id="13355" name="Line 43"/>
          <p:cNvSpPr>
            <a:spLocks noChangeShapeType="1"/>
          </p:cNvSpPr>
          <p:nvPr/>
        </p:nvSpPr>
        <p:spPr bwMode="auto">
          <a:xfrm>
            <a:off x="6172200" y="3880166"/>
            <a:ext cx="0" cy="4572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56" name="Text Box 44"/>
          <p:cNvSpPr txBox="1">
            <a:spLocks noChangeArrowheads="1"/>
          </p:cNvSpPr>
          <p:nvPr/>
        </p:nvSpPr>
        <p:spPr bwMode="auto">
          <a:xfrm>
            <a:off x="6553200" y="3403635"/>
            <a:ext cx="1295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+mn-lt"/>
              </a:rPr>
              <a:t>columns</a:t>
            </a:r>
          </a:p>
        </p:txBody>
      </p:sp>
      <p:sp>
        <p:nvSpPr>
          <p:cNvPr id="13357" name="Line 45"/>
          <p:cNvSpPr>
            <a:spLocks noChangeShapeType="1"/>
          </p:cNvSpPr>
          <p:nvPr/>
        </p:nvSpPr>
        <p:spPr bwMode="auto">
          <a:xfrm>
            <a:off x="5269490" y="5451252"/>
            <a:ext cx="45720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" name="Rectangle 21"/>
          <p:cNvSpPr txBox="1">
            <a:spLocks noRot="1" noChangeArrowheads="1"/>
          </p:cNvSpPr>
          <p:nvPr/>
        </p:nvSpPr>
        <p:spPr bwMode="auto">
          <a:xfrm>
            <a:off x="381000" y="2057400"/>
            <a:ext cx="8534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defRPr/>
            </a:pPr>
            <a:r>
              <a:rPr lang="en-US" sz="2800" dirty="0">
                <a:solidFill>
                  <a:schemeClr val="accent2"/>
                </a:solidFill>
                <a:latin typeface="Comic Sans MS" panose="030F0702030302020204" pitchFamily="66" charset="0"/>
              </a:rPr>
              <a:t>Nicole and Allan sit a </a:t>
            </a:r>
            <a:r>
              <a:rPr lang="en-US" sz="2800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Maths</a:t>
            </a:r>
            <a:r>
              <a:rPr lang="en-US" sz="2800" dirty="0">
                <a:solidFill>
                  <a:schemeClr val="accent2"/>
                </a:solidFill>
                <a:latin typeface="Comic Sans MS" panose="030F0702030302020204" pitchFamily="66" charset="0"/>
              </a:rPr>
              <a:t> exam, a Science exam and an English exam. </a:t>
            </a:r>
            <a:endParaRPr lang="en-US" sz="2800" kern="0" dirty="0">
              <a:solidFill>
                <a:schemeClr val="accent2"/>
              </a:solidFill>
              <a:latin typeface="Comic Sans MS" panose="030F0702030302020204" pitchFamily="66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/>
            </a:pPr>
            <a:endParaRPr lang="en-US" sz="2800" kern="0" dirty="0">
              <a:solidFill>
                <a:schemeClr val="accent2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 21"/>
          <p:cNvSpPr txBox="1">
            <a:spLocks noRot="1" noChangeArrowheads="1"/>
          </p:cNvSpPr>
          <p:nvPr/>
        </p:nvSpPr>
        <p:spPr bwMode="auto">
          <a:xfrm>
            <a:off x="381000" y="3200400"/>
            <a:ext cx="4267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defRPr/>
            </a:pPr>
            <a:r>
              <a:rPr lang="en-US" sz="2800" dirty="0">
                <a:solidFill>
                  <a:schemeClr val="accent2"/>
                </a:solidFill>
                <a:latin typeface="Comic Sans MS" panose="030F0702030302020204" pitchFamily="66" charset="0"/>
              </a:rPr>
              <a:t>Nicole scores 82%, 63% and 76% respectively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/>
            </a:pPr>
            <a:endParaRPr lang="en-US" sz="2800" kern="0" dirty="0">
              <a:solidFill>
                <a:schemeClr val="accent2"/>
              </a:solidFill>
              <a:latin typeface="Comic Sans MS" panose="030F0702030302020204" pitchFamily="66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/>
            </a:pPr>
            <a:endParaRPr lang="en-US" sz="2800" kern="0" dirty="0">
              <a:solidFill>
                <a:schemeClr val="accent2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 21"/>
          <p:cNvSpPr txBox="1">
            <a:spLocks noRot="1" noChangeArrowheads="1"/>
          </p:cNvSpPr>
          <p:nvPr/>
        </p:nvSpPr>
        <p:spPr bwMode="auto">
          <a:xfrm>
            <a:off x="457200" y="4267200"/>
            <a:ext cx="4114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defRPr/>
            </a:pPr>
            <a:r>
              <a:rPr lang="en-US" sz="2800" dirty="0">
                <a:solidFill>
                  <a:schemeClr val="accent2"/>
                </a:solidFill>
                <a:latin typeface="Comic Sans MS" panose="030F0702030302020204" pitchFamily="66" charset="0"/>
              </a:rPr>
              <a:t>Allan scores 78%, 87% and 59% respectively</a:t>
            </a:r>
            <a:endParaRPr lang="en-US" sz="2800" kern="0" dirty="0">
              <a:solidFill>
                <a:schemeClr val="accent2"/>
              </a:solidFill>
              <a:latin typeface="Comic Sans MS" panose="030F0702030302020204" pitchFamily="66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/>
            </a:pPr>
            <a:endParaRPr lang="en-US" sz="2800" kern="0" dirty="0">
              <a:solidFill>
                <a:schemeClr val="accent2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Text Box 48"/>
          <p:cNvSpPr txBox="1">
            <a:spLocks noChangeArrowheads="1"/>
          </p:cNvSpPr>
          <p:nvPr/>
        </p:nvSpPr>
        <p:spPr bwMode="auto">
          <a:xfrm>
            <a:off x="5867400" y="4419600"/>
            <a:ext cx="838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dirty="0">
                <a:solidFill>
                  <a:srgbClr val="0070C0"/>
                </a:solidFill>
              </a:rPr>
              <a:t>82</a:t>
            </a:r>
          </a:p>
        </p:txBody>
      </p:sp>
      <p:sp>
        <p:nvSpPr>
          <p:cNvPr id="19" name="Text Box 49"/>
          <p:cNvSpPr txBox="1">
            <a:spLocks noChangeArrowheads="1"/>
          </p:cNvSpPr>
          <p:nvPr/>
        </p:nvSpPr>
        <p:spPr bwMode="auto">
          <a:xfrm>
            <a:off x="6781800" y="4419600"/>
            <a:ext cx="838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rgbClr val="0070C0"/>
                </a:solidFill>
              </a:rPr>
              <a:t>63</a:t>
            </a:r>
          </a:p>
        </p:txBody>
      </p:sp>
      <p:sp>
        <p:nvSpPr>
          <p:cNvPr id="20" name="Text Box 50"/>
          <p:cNvSpPr txBox="1">
            <a:spLocks noChangeArrowheads="1"/>
          </p:cNvSpPr>
          <p:nvPr/>
        </p:nvSpPr>
        <p:spPr bwMode="auto">
          <a:xfrm>
            <a:off x="7543800" y="4419600"/>
            <a:ext cx="838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rgbClr val="0070C0"/>
                </a:solidFill>
              </a:rPr>
              <a:t>76</a:t>
            </a:r>
          </a:p>
        </p:txBody>
      </p:sp>
      <p:sp>
        <p:nvSpPr>
          <p:cNvPr id="22" name="Text Box 53"/>
          <p:cNvSpPr txBox="1">
            <a:spLocks noChangeArrowheads="1"/>
          </p:cNvSpPr>
          <p:nvPr/>
        </p:nvSpPr>
        <p:spPr bwMode="auto">
          <a:xfrm>
            <a:off x="5867400" y="5105400"/>
            <a:ext cx="838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rgbClr val="0070C0"/>
                </a:solidFill>
              </a:rPr>
              <a:t>78</a:t>
            </a:r>
          </a:p>
        </p:txBody>
      </p:sp>
      <p:sp>
        <p:nvSpPr>
          <p:cNvPr id="23" name="Text Box 54"/>
          <p:cNvSpPr txBox="1">
            <a:spLocks noChangeArrowheads="1"/>
          </p:cNvSpPr>
          <p:nvPr/>
        </p:nvSpPr>
        <p:spPr bwMode="auto">
          <a:xfrm>
            <a:off x="6781800" y="5105400"/>
            <a:ext cx="838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rgbClr val="0070C0"/>
                </a:solidFill>
              </a:rPr>
              <a:t>87</a:t>
            </a:r>
          </a:p>
        </p:txBody>
      </p:sp>
      <p:sp>
        <p:nvSpPr>
          <p:cNvPr id="24" name="Text Box 55"/>
          <p:cNvSpPr txBox="1">
            <a:spLocks noChangeArrowheads="1"/>
          </p:cNvSpPr>
          <p:nvPr/>
        </p:nvSpPr>
        <p:spPr bwMode="auto">
          <a:xfrm>
            <a:off x="7620000" y="5105400"/>
            <a:ext cx="838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rgbClr val="0070C0"/>
                </a:solidFill>
              </a:rPr>
              <a:t>59</a:t>
            </a:r>
          </a:p>
        </p:txBody>
      </p:sp>
      <p:sp>
        <p:nvSpPr>
          <p:cNvPr id="27" name="Rectangle 21"/>
          <p:cNvSpPr txBox="1">
            <a:spLocks noRot="1" noChangeArrowheads="1"/>
          </p:cNvSpPr>
          <p:nvPr/>
        </p:nvSpPr>
        <p:spPr bwMode="auto">
          <a:xfrm>
            <a:off x="533400" y="5410200"/>
            <a:ext cx="4114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defRPr/>
            </a:pPr>
            <a:r>
              <a:rPr lang="en-US" sz="2800" dirty="0">
                <a:solidFill>
                  <a:schemeClr val="accent2"/>
                </a:solidFill>
                <a:latin typeface="Comic Sans MS" panose="030F0702030302020204" pitchFamily="66" charset="0"/>
              </a:rPr>
              <a:t>This can be written as:</a:t>
            </a:r>
            <a:endParaRPr lang="en-US" sz="2800" kern="0" dirty="0">
              <a:solidFill>
                <a:schemeClr val="accent2"/>
              </a:solidFill>
              <a:latin typeface="Comic Sans MS" panose="030F0702030302020204" pitchFamily="66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/>
            </a:pPr>
            <a:endParaRPr lang="en-US" sz="2800" kern="0" dirty="0">
              <a:solidFill>
                <a:schemeClr val="accent2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Line 43"/>
          <p:cNvSpPr>
            <a:spLocks noChangeShapeType="1"/>
          </p:cNvSpPr>
          <p:nvPr/>
        </p:nvSpPr>
        <p:spPr bwMode="auto">
          <a:xfrm>
            <a:off x="7091082" y="3889131"/>
            <a:ext cx="0" cy="4572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" name="Line 43"/>
          <p:cNvSpPr>
            <a:spLocks noChangeShapeType="1"/>
          </p:cNvSpPr>
          <p:nvPr/>
        </p:nvSpPr>
        <p:spPr bwMode="auto">
          <a:xfrm>
            <a:off x="7976347" y="3889131"/>
            <a:ext cx="0" cy="4572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" name="Line 45"/>
          <p:cNvSpPr>
            <a:spLocks noChangeShapeType="1"/>
          </p:cNvSpPr>
          <p:nvPr/>
        </p:nvSpPr>
        <p:spPr bwMode="auto">
          <a:xfrm>
            <a:off x="5269490" y="4661564"/>
            <a:ext cx="45720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" name="Line 45"/>
          <p:cNvSpPr>
            <a:spLocks noChangeShapeType="1"/>
          </p:cNvSpPr>
          <p:nvPr/>
        </p:nvSpPr>
        <p:spPr bwMode="auto">
          <a:xfrm>
            <a:off x="6172200" y="3880166"/>
            <a:ext cx="182880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1" name="Line 43"/>
          <p:cNvSpPr>
            <a:spLocks noChangeShapeType="1"/>
          </p:cNvSpPr>
          <p:nvPr/>
        </p:nvSpPr>
        <p:spPr bwMode="auto">
          <a:xfrm>
            <a:off x="5269490" y="4655448"/>
            <a:ext cx="0" cy="82296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2" name="Rectangle 21"/>
          <p:cNvSpPr txBox="1">
            <a:spLocks noRot="1" noChangeArrowheads="1"/>
          </p:cNvSpPr>
          <p:nvPr/>
        </p:nvSpPr>
        <p:spPr bwMode="auto">
          <a:xfrm>
            <a:off x="190500" y="61303"/>
            <a:ext cx="7658100" cy="615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tIns="0" bIns="0"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defRPr/>
            </a:pPr>
            <a:r>
              <a:rPr lang="en-US" sz="3600" dirty="0">
                <a:solidFill>
                  <a:srgbClr val="00B0F0"/>
                </a:solidFill>
                <a:latin typeface="Comic Sans MS" panose="030F0702030302020204" pitchFamily="66" charset="0"/>
              </a:rPr>
              <a:t>What is a matrix?</a:t>
            </a:r>
            <a:endParaRPr lang="en-US" sz="3600" kern="0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p:sp>
        <p:nvSpPr>
          <p:cNvPr id="33" name="Text Box 54"/>
          <p:cNvSpPr txBox="1">
            <a:spLocks noChangeArrowheads="1"/>
          </p:cNvSpPr>
          <p:nvPr/>
        </p:nvSpPr>
        <p:spPr bwMode="auto">
          <a:xfrm>
            <a:off x="5495365" y="4268415"/>
            <a:ext cx="838200" cy="1692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1000" dirty="0">
                <a:solidFill>
                  <a:srgbClr val="0070C0"/>
                </a:solidFill>
                <a:latin typeface="Century" panose="02040604050505020304" pitchFamily="18" charset="0"/>
                <a:ea typeface="Cambria" panose="02040503050406030204" pitchFamily="18" charset="0"/>
              </a:rPr>
              <a:t>(</a:t>
            </a:r>
          </a:p>
        </p:txBody>
      </p:sp>
      <p:sp>
        <p:nvSpPr>
          <p:cNvPr id="34" name="Text Box 54"/>
          <p:cNvSpPr txBox="1">
            <a:spLocks noChangeArrowheads="1"/>
          </p:cNvSpPr>
          <p:nvPr/>
        </p:nvSpPr>
        <p:spPr bwMode="auto">
          <a:xfrm>
            <a:off x="7976347" y="4241403"/>
            <a:ext cx="838200" cy="1692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1000" dirty="0">
                <a:solidFill>
                  <a:srgbClr val="0070C0"/>
                </a:solidFill>
                <a:latin typeface="Century" panose="020406040505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09425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33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3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3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3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3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3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3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33" grpId="0" build="p"/>
      <p:bldP spid="13354" grpId="0"/>
      <p:bldP spid="13355" grpId="0" animBg="1"/>
      <p:bldP spid="13356" grpId="0"/>
      <p:bldP spid="13357" grpId="0" animBg="1"/>
      <p:bldP spid="13" grpId="0"/>
      <p:bldP spid="14" grpId="0"/>
      <p:bldP spid="15" grpId="0"/>
      <p:bldP spid="18" grpId="0"/>
      <p:bldP spid="19" grpId="0"/>
      <p:bldP spid="20" grpId="0"/>
      <p:bldP spid="22" grpId="0"/>
      <p:bldP spid="23" grpId="0"/>
      <p:bldP spid="24" grpId="0"/>
      <p:bldP spid="27" grpId="0"/>
      <p:bldP spid="25" grpId="0" animBg="1"/>
      <p:bldP spid="28" grpId="0" animBg="1"/>
      <p:bldP spid="29" grpId="0" animBg="1"/>
      <p:bldP spid="30" grpId="0" animBg="1"/>
      <p:bldP spid="31" grpId="0" animBg="1"/>
      <p:bldP spid="33" grpId="0"/>
      <p:bldP spid="3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33" name="Rectangle 21"/>
          <p:cNvSpPr>
            <a:spLocks noGrp="1" noRot="1" noChangeArrowheads="1"/>
          </p:cNvSpPr>
          <p:nvPr>
            <p:ph sz="quarter" idx="1"/>
          </p:nvPr>
        </p:nvSpPr>
        <p:spPr>
          <a:xfrm>
            <a:off x="415044" y="896007"/>
            <a:ext cx="8452865" cy="927889"/>
          </a:xfrm>
        </p:spPr>
        <p:txBody>
          <a:bodyPr>
            <a:noAutofit/>
          </a:bodyPr>
          <a:lstStyle/>
          <a:p>
            <a:pPr marL="0" indent="0" eaLnBrk="1" hangingPunct="1">
              <a:buNone/>
              <a:defRPr/>
            </a:pPr>
            <a:r>
              <a:rPr lang="en-US" sz="2800" dirty="0">
                <a:latin typeface="Comic Sans MS" panose="030F0702030302020204" pitchFamily="66" charset="0"/>
              </a:rPr>
              <a:t>The </a:t>
            </a:r>
            <a:r>
              <a:rPr lang="en-US" sz="2800" b="1" u="sng" dirty="0">
                <a:latin typeface="Comic Sans MS" panose="030F0702030302020204" pitchFamily="66" charset="0"/>
              </a:rPr>
              <a:t>ORDER</a:t>
            </a:r>
            <a:r>
              <a:rPr lang="en-US" sz="2800" dirty="0">
                <a:latin typeface="Comic Sans MS" panose="030F0702030302020204" pitchFamily="66" charset="0"/>
              </a:rPr>
              <a:t> of a matrix is the number of the rows and columns.</a:t>
            </a:r>
          </a:p>
        </p:txBody>
      </p:sp>
      <p:sp>
        <p:nvSpPr>
          <p:cNvPr id="2052" name="Line 24"/>
          <p:cNvSpPr>
            <a:spLocks noChangeShapeType="1"/>
          </p:cNvSpPr>
          <p:nvPr/>
        </p:nvSpPr>
        <p:spPr bwMode="auto">
          <a:xfrm>
            <a:off x="838200" y="1905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4" name="Rectangle 4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3" name="Rectangle 21"/>
          <p:cNvSpPr txBox="1">
            <a:spLocks noRot="1" noChangeArrowheads="1"/>
          </p:cNvSpPr>
          <p:nvPr/>
        </p:nvSpPr>
        <p:spPr bwMode="auto">
          <a:xfrm>
            <a:off x="303234" y="2098931"/>
            <a:ext cx="434657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defRPr/>
            </a:pPr>
            <a:r>
              <a:rPr lang="en-US" sz="2800" kern="0" dirty="0">
                <a:solidFill>
                  <a:schemeClr val="accent2"/>
                </a:solidFill>
                <a:latin typeface="Comic Sans MS" panose="030F0702030302020204" pitchFamily="66" charset="0"/>
              </a:rPr>
              <a:t>The </a:t>
            </a:r>
            <a:r>
              <a:rPr lang="en-US" sz="2800" b="1" u="sng" kern="0" dirty="0">
                <a:solidFill>
                  <a:schemeClr val="accent2"/>
                </a:solidFill>
                <a:latin typeface="Comic Sans MS" panose="030F0702030302020204" pitchFamily="66" charset="0"/>
              </a:rPr>
              <a:t>ENTRIES</a:t>
            </a:r>
            <a:r>
              <a:rPr lang="en-US" sz="2800" kern="0" dirty="0">
                <a:solidFill>
                  <a:schemeClr val="accent2"/>
                </a:solidFill>
                <a:latin typeface="Comic Sans MS" panose="030F0702030302020204" pitchFamily="66" charset="0"/>
              </a:rPr>
              <a:t> are the numbers in the matrix.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/>
            </a:pPr>
            <a:endParaRPr lang="en-US" sz="2800" kern="0" dirty="0">
              <a:solidFill>
                <a:schemeClr val="accent2"/>
              </a:solidFill>
              <a:latin typeface="Comic Sans MS" panose="030F0702030302020204" pitchFamily="66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/>
            </a:pPr>
            <a:endParaRPr lang="en-US" sz="2800" kern="0" dirty="0">
              <a:solidFill>
                <a:schemeClr val="accent2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 21"/>
          <p:cNvSpPr txBox="1">
            <a:spLocks noRot="1" noChangeArrowheads="1"/>
          </p:cNvSpPr>
          <p:nvPr/>
        </p:nvSpPr>
        <p:spPr bwMode="auto">
          <a:xfrm>
            <a:off x="190500" y="61303"/>
            <a:ext cx="7658100" cy="615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tIns="0" bIns="0"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defRPr/>
            </a:pPr>
            <a:r>
              <a:rPr lang="en-US" sz="3600" dirty="0">
                <a:solidFill>
                  <a:srgbClr val="00B0F0"/>
                </a:solidFill>
                <a:latin typeface="Comic Sans MS" panose="030F0702030302020204" pitchFamily="66" charset="0"/>
              </a:rPr>
              <a:t>What is order of a matrix?</a:t>
            </a:r>
            <a:endParaRPr lang="en-US" sz="3600" kern="0" dirty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/>
            </a:pPr>
            <a:endParaRPr lang="en-US" sz="3600" kern="0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Text Box 42"/>
          <p:cNvSpPr txBox="1">
            <a:spLocks noChangeArrowheads="1"/>
          </p:cNvSpPr>
          <p:nvPr/>
        </p:nvSpPr>
        <p:spPr bwMode="auto">
          <a:xfrm>
            <a:off x="4572000" y="4434289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dirty="0">
                <a:solidFill>
                  <a:srgbClr val="FF0000"/>
                </a:solidFill>
              </a:rPr>
              <a:t>2 rows</a:t>
            </a:r>
          </a:p>
        </p:txBody>
      </p:sp>
      <p:sp>
        <p:nvSpPr>
          <p:cNvPr id="16" name="Line 43"/>
          <p:cNvSpPr>
            <a:spLocks noChangeShapeType="1"/>
          </p:cNvSpPr>
          <p:nvPr/>
        </p:nvSpPr>
        <p:spPr bwMode="auto">
          <a:xfrm>
            <a:off x="6429327" y="3601386"/>
            <a:ext cx="0" cy="4572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" name="Text Box 44"/>
          <p:cNvSpPr txBox="1">
            <a:spLocks noChangeArrowheads="1"/>
          </p:cNvSpPr>
          <p:nvPr/>
        </p:nvSpPr>
        <p:spPr bwMode="auto">
          <a:xfrm>
            <a:off x="6591814" y="3153616"/>
            <a:ext cx="15800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+mn-lt"/>
              </a:rPr>
              <a:t>3 columns</a:t>
            </a:r>
          </a:p>
        </p:txBody>
      </p:sp>
      <p:sp>
        <p:nvSpPr>
          <p:cNvPr id="18" name="Line 45"/>
          <p:cNvSpPr>
            <a:spLocks noChangeShapeType="1"/>
          </p:cNvSpPr>
          <p:nvPr/>
        </p:nvSpPr>
        <p:spPr bwMode="auto">
          <a:xfrm>
            <a:off x="5642602" y="5082731"/>
            <a:ext cx="45720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" name="Line 43"/>
          <p:cNvSpPr>
            <a:spLocks noChangeShapeType="1"/>
          </p:cNvSpPr>
          <p:nvPr/>
        </p:nvSpPr>
        <p:spPr bwMode="auto">
          <a:xfrm>
            <a:off x="7328647" y="3599819"/>
            <a:ext cx="0" cy="4572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" name="Line 43"/>
          <p:cNvSpPr>
            <a:spLocks noChangeShapeType="1"/>
          </p:cNvSpPr>
          <p:nvPr/>
        </p:nvSpPr>
        <p:spPr bwMode="auto">
          <a:xfrm>
            <a:off x="8281147" y="3599819"/>
            <a:ext cx="0" cy="4572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" name="Line 45"/>
          <p:cNvSpPr>
            <a:spLocks noChangeShapeType="1"/>
          </p:cNvSpPr>
          <p:nvPr/>
        </p:nvSpPr>
        <p:spPr bwMode="auto">
          <a:xfrm>
            <a:off x="5642602" y="4335523"/>
            <a:ext cx="45720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" name="Line 45"/>
          <p:cNvSpPr>
            <a:spLocks noChangeShapeType="1"/>
          </p:cNvSpPr>
          <p:nvPr/>
        </p:nvSpPr>
        <p:spPr bwMode="auto">
          <a:xfrm>
            <a:off x="6400120" y="3599819"/>
            <a:ext cx="1883664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" name="Line 43"/>
          <p:cNvSpPr>
            <a:spLocks noChangeShapeType="1"/>
          </p:cNvSpPr>
          <p:nvPr/>
        </p:nvSpPr>
        <p:spPr bwMode="auto">
          <a:xfrm>
            <a:off x="5656669" y="4305491"/>
            <a:ext cx="0" cy="795528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460293" y="5578588"/>
            <a:ext cx="798755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To remember that rows come before columns use the word "arc"</a:t>
            </a:r>
          </a:p>
        </p:txBody>
      </p:sp>
      <p:sp>
        <p:nvSpPr>
          <p:cNvPr id="24" name="Text Box 48"/>
          <p:cNvSpPr txBox="1">
            <a:spLocks noChangeArrowheads="1"/>
          </p:cNvSpPr>
          <p:nvPr/>
        </p:nvSpPr>
        <p:spPr bwMode="auto">
          <a:xfrm>
            <a:off x="6223747" y="4058586"/>
            <a:ext cx="838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dirty="0">
                <a:solidFill>
                  <a:srgbClr val="0070C0"/>
                </a:solidFill>
              </a:rPr>
              <a:t>6</a:t>
            </a:r>
          </a:p>
        </p:txBody>
      </p:sp>
      <p:sp>
        <p:nvSpPr>
          <p:cNvPr id="25" name="Text Box 49"/>
          <p:cNvSpPr txBox="1">
            <a:spLocks noChangeArrowheads="1"/>
          </p:cNvSpPr>
          <p:nvPr/>
        </p:nvSpPr>
        <p:spPr bwMode="auto">
          <a:xfrm>
            <a:off x="7138147" y="4058586"/>
            <a:ext cx="838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dirty="0">
                <a:solidFill>
                  <a:srgbClr val="0070C0"/>
                </a:solidFill>
              </a:rPr>
              <a:t>2</a:t>
            </a:r>
          </a:p>
        </p:txBody>
      </p:sp>
      <p:sp>
        <p:nvSpPr>
          <p:cNvPr id="26" name="Text Box 50"/>
          <p:cNvSpPr txBox="1">
            <a:spLocks noChangeArrowheads="1"/>
          </p:cNvSpPr>
          <p:nvPr/>
        </p:nvSpPr>
        <p:spPr bwMode="auto">
          <a:xfrm>
            <a:off x="7900147" y="4058586"/>
            <a:ext cx="838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dirty="0">
                <a:solidFill>
                  <a:srgbClr val="0070C0"/>
                </a:solidFill>
                <a:sym typeface="Symbol" panose="05050102010706020507" pitchFamily="18" charset="2"/>
              </a:rPr>
              <a:t></a:t>
            </a:r>
            <a:r>
              <a:rPr lang="en-US" altLang="en-US" sz="3200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27" name="Text Box 53"/>
          <p:cNvSpPr txBox="1">
            <a:spLocks noChangeArrowheads="1"/>
          </p:cNvSpPr>
          <p:nvPr/>
        </p:nvSpPr>
        <p:spPr bwMode="auto">
          <a:xfrm>
            <a:off x="6223747" y="4744386"/>
            <a:ext cx="838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dirty="0">
                <a:solidFill>
                  <a:srgbClr val="0070C0"/>
                </a:solidFill>
              </a:rPr>
              <a:t>2</a:t>
            </a:r>
          </a:p>
        </p:txBody>
      </p:sp>
      <p:sp>
        <p:nvSpPr>
          <p:cNvPr id="28" name="Text Box 54"/>
          <p:cNvSpPr txBox="1">
            <a:spLocks noChangeArrowheads="1"/>
          </p:cNvSpPr>
          <p:nvPr/>
        </p:nvSpPr>
        <p:spPr bwMode="auto">
          <a:xfrm>
            <a:off x="7138147" y="4744386"/>
            <a:ext cx="838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dirty="0">
                <a:solidFill>
                  <a:srgbClr val="0070C0"/>
                </a:solidFill>
              </a:rPr>
              <a:t>0</a:t>
            </a:r>
          </a:p>
        </p:txBody>
      </p:sp>
      <p:sp>
        <p:nvSpPr>
          <p:cNvPr id="29" name="Text Box 55"/>
          <p:cNvSpPr txBox="1">
            <a:spLocks noChangeArrowheads="1"/>
          </p:cNvSpPr>
          <p:nvPr/>
        </p:nvSpPr>
        <p:spPr bwMode="auto">
          <a:xfrm>
            <a:off x="8048065" y="4744386"/>
            <a:ext cx="838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dirty="0">
                <a:solidFill>
                  <a:srgbClr val="0070C0"/>
                </a:solidFill>
              </a:rPr>
              <a:t>5</a:t>
            </a:r>
          </a:p>
        </p:txBody>
      </p:sp>
      <p:sp>
        <p:nvSpPr>
          <p:cNvPr id="30" name="Text Box 54"/>
          <p:cNvSpPr txBox="1">
            <a:spLocks noChangeArrowheads="1"/>
          </p:cNvSpPr>
          <p:nvPr/>
        </p:nvSpPr>
        <p:spPr bwMode="auto">
          <a:xfrm>
            <a:off x="5851712" y="3907401"/>
            <a:ext cx="838200" cy="1692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1000" dirty="0">
                <a:solidFill>
                  <a:srgbClr val="0070C0"/>
                </a:solidFill>
                <a:latin typeface="Century" panose="02040604050505020304" pitchFamily="18" charset="0"/>
                <a:ea typeface="Cambria" panose="02040503050406030204" pitchFamily="18" charset="0"/>
              </a:rPr>
              <a:t>(</a:t>
            </a:r>
          </a:p>
        </p:txBody>
      </p:sp>
      <p:sp>
        <p:nvSpPr>
          <p:cNvPr id="31" name="Text Box 54"/>
          <p:cNvSpPr txBox="1">
            <a:spLocks noChangeArrowheads="1"/>
          </p:cNvSpPr>
          <p:nvPr/>
        </p:nvSpPr>
        <p:spPr bwMode="auto">
          <a:xfrm>
            <a:off x="8332694" y="3880389"/>
            <a:ext cx="838200" cy="1692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1000" dirty="0">
                <a:solidFill>
                  <a:srgbClr val="0070C0"/>
                </a:solidFill>
                <a:latin typeface="Century" panose="020406040505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2" name="Rectangle 46"/>
          <p:cNvSpPr>
            <a:spLocks noRot="1" noChangeArrowheads="1"/>
          </p:cNvSpPr>
          <p:nvPr/>
        </p:nvSpPr>
        <p:spPr bwMode="auto">
          <a:xfrm>
            <a:off x="5398933" y="1941063"/>
            <a:ext cx="3384518" cy="1009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defRPr/>
            </a:pPr>
            <a:r>
              <a:rPr lang="en-US" sz="2800" dirty="0">
                <a:solidFill>
                  <a:schemeClr val="accent2"/>
                </a:solidFill>
                <a:latin typeface="Comic Sans MS" panose="030F0702030302020204" pitchFamily="66" charset="0"/>
              </a:rPr>
              <a:t>The order of this matrix is a 2 </a:t>
            </a:r>
            <a:r>
              <a:rPr lang="en-US" sz="2800" dirty="0">
                <a:solidFill>
                  <a:schemeClr val="accent2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×</a:t>
            </a:r>
            <a:r>
              <a:rPr lang="en-US" sz="2800" dirty="0">
                <a:solidFill>
                  <a:schemeClr val="accent2"/>
                </a:solidFill>
                <a:latin typeface="Comic Sans MS" panose="030F0702030302020204" pitchFamily="66" charset="0"/>
              </a:rPr>
              <a:t> 3.</a:t>
            </a:r>
          </a:p>
        </p:txBody>
      </p:sp>
      <p:sp>
        <p:nvSpPr>
          <p:cNvPr id="33" name="Rectangle 46"/>
          <p:cNvSpPr>
            <a:spLocks noRot="1" noChangeArrowheads="1"/>
          </p:cNvSpPr>
          <p:nvPr/>
        </p:nvSpPr>
        <p:spPr bwMode="auto">
          <a:xfrm>
            <a:off x="213193" y="3392512"/>
            <a:ext cx="4453030" cy="18691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defRPr/>
            </a:pPr>
            <a:r>
              <a:rPr lang="en-US" sz="2800" dirty="0">
                <a:solidFill>
                  <a:schemeClr val="accent2"/>
                </a:solidFill>
                <a:latin typeface="Comic Sans MS" panose="030F0702030302020204" pitchFamily="66" charset="0"/>
              </a:rPr>
              <a:t>The dimensions (order) of a matrix is given in the form:</a:t>
            </a:r>
          </a:p>
          <a:p>
            <a:pPr algn="ctr" eaLnBrk="1" hangingPunct="1">
              <a:spcBef>
                <a:spcPct val="20000"/>
              </a:spcBef>
              <a:buClr>
                <a:schemeClr val="hlink"/>
              </a:buClr>
              <a:defRPr/>
            </a:pPr>
            <a:r>
              <a:rPr lang="en-US" sz="2800" dirty="0">
                <a:solidFill>
                  <a:schemeClr val="accent2"/>
                </a:solidFill>
                <a:latin typeface="Comic Sans MS" panose="030F0702030302020204" pitchFamily="66" charset="0"/>
              </a:rPr>
              <a:t> rows x columns.</a:t>
            </a:r>
          </a:p>
        </p:txBody>
      </p:sp>
    </p:spTree>
    <p:extLst>
      <p:ext uri="{BB962C8B-B14F-4D97-AF65-F5344CB8AC3E}">
        <p14:creationId xmlns:p14="http://schemas.microsoft.com/office/powerpoint/2010/main" val="970482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500"/>
                            </p:stCondLst>
                            <p:childTnLst>
                              <p:par>
                                <p:cTn id="8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000"/>
                            </p:stCondLst>
                            <p:childTnLst>
                              <p:par>
                                <p:cTn id="8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33" grpId="0" build="p"/>
      <p:bldP spid="13" grpId="0"/>
      <p:bldP spid="15" grpId="0"/>
      <p:bldP spid="16" grpId="0" animBg="1"/>
      <p:bldP spid="17" grpId="0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33" name="Rectangle 21"/>
          <p:cNvSpPr>
            <a:spLocks noGrp="1" noRot="1" noChangeArrowheads="1"/>
          </p:cNvSpPr>
          <p:nvPr>
            <p:ph sz="quarter" idx="1"/>
          </p:nvPr>
        </p:nvSpPr>
        <p:spPr>
          <a:xfrm>
            <a:off x="346706" y="933823"/>
            <a:ext cx="8797294" cy="1033357"/>
          </a:xfrm>
        </p:spPr>
        <p:txBody>
          <a:bodyPr>
            <a:noAutofit/>
          </a:bodyPr>
          <a:lstStyle/>
          <a:p>
            <a:pPr marL="0" indent="0" eaLnBrk="1" hangingPunct="1">
              <a:buNone/>
              <a:defRPr/>
            </a:pPr>
            <a:r>
              <a:rPr lang="en-US" sz="2800" dirty="0">
                <a:latin typeface="Comic Sans MS" panose="030F0702030302020204" pitchFamily="66" charset="0"/>
              </a:rPr>
              <a:t>If the number of columns and rows is the same, it is called </a:t>
            </a:r>
            <a:r>
              <a:rPr lang="en-US" sz="2800" b="1" u="sng" dirty="0">
                <a:latin typeface="Comic Sans MS" panose="030F0702030302020204" pitchFamily="66" charset="0"/>
              </a:rPr>
              <a:t>SQUARE MATRIX</a:t>
            </a:r>
            <a:r>
              <a:rPr lang="en-US" sz="2800" dirty="0"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2052" name="Line 24"/>
          <p:cNvSpPr>
            <a:spLocks noChangeShapeType="1"/>
          </p:cNvSpPr>
          <p:nvPr/>
        </p:nvSpPr>
        <p:spPr bwMode="auto">
          <a:xfrm>
            <a:off x="838200" y="1905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4" name="Rectangle 4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3358" name="Rectangle 46"/>
          <p:cNvSpPr>
            <a:spLocks noRot="1" noChangeArrowheads="1"/>
          </p:cNvSpPr>
          <p:nvPr/>
        </p:nvSpPr>
        <p:spPr bwMode="auto">
          <a:xfrm>
            <a:off x="3204924" y="1925787"/>
            <a:ext cx="3387094" cy="1009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defRPr/>
            </a:pPr>
            <a:r>
              <a:rPr lang="en-US" sz="2800" dirty="0">
                <a:solidFill>
                  <a:schemeClr val="accent2"/>
                </a:solidFill>
                <a:latin typeface="Comic Sans MS" panose="030F0702030302020204" pitchFamily="66" charset="0"/>
              </a:rPr>
              <a:t>The order of this matrix is a 2 x 2.</a:t>
            </a:r>
          </a:p>
        </p:txBody>
      </p:sp>
      <p:sp>
        <p:nvSpPr>
          <p:cNvPr id="13" name="Rectangle 21"/>
          <p:cNvSpPr txBox="1">
            <a:spLocks noRot="1" noChangeArrowheads="1"/>
          </p:cNvSpPr>
          <p:nvPr/>
        </p:nvSpPr>
        <p:spPr bwMode="auto">
          <a:xfrm>
            <a:off x="525725" y="5389546"/>
            <a:ext cx="8139973" cy="1106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defRPr/>
            </a:pPr>
            <a:r>
              <a:rPr lang="en-US" sz="2800" kern="0" dirty="0">
                <a:solidFill>
                  <a:schemeClr val="accent2"/>
                </a:solidFill>
                <a:latin typeface="Comic Sans MS" panose="030F0702030302020204" pitchFamily="66" charset="0"/>
              </a:rPr>
              <a:t>The number of columns and rows is the same, so it is a </a:t>
            </a:r>
            <a:r>
              <a:rPr lang="en-US" sz="2800" b="1" u="sng" kern="0" dirty="0">
                <a:solidFill>
                  <a:schemeClr val="accent2"/>
                </a:solidFill>
                <a:latin typeface="Comic Sans MS" panose="030F0702030302020204" pitchFamily="66" charset="0"/>
              </a:rPr>
              <a:t>SQUARE MATRIX</a:t>
            </a:r>
            <a:r>
              <a:rPr lang="en-US" sz="2800" dirty="0">
                <a:latin typeface="Comic Sans MS" panose="030F0702030302020204" pitchFamily="66" charset="0"/>
              </a:rPr>
              <a:t>.</a:t>
            </a:r>
            <a:endParaRPr lang="en-US" sz="2800" kern="0" dirty="0">
              <a:solidFill>
                <a:schemeClr val="accent2"/>
              </a:solidFill>
              <a:latin typeface="Comic Sans MS" panose="030F0702030302020204" pitchFamily="66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/>
            </a:pPr>
            <a:endParaRPr lang="en-US" sz="2800" kern="0" dirty="0">
              <a:solidFill>
                <a:schemeClr val="accent2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 21"/>
          <p:cNvSpPr txBox="1">
            <a:spLocks noRot="1" noChangeArrowheads="1"/>
          </p:cNvSpPr>
          <p:nvPr/>
        </p:nvSpPr>
        <p:spPr bwMode="auto">
          <a:xfrm>
            <a:off x="190500" y="61303"/>
            <a:ext cx="7658100" cy="615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tIns="0" bIns="0"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defRPr/>
            </a:pPr>
            <a:r>
              <a:rPr lang="en-US" sz="3600" dirty="0">
                <a:solidFill>
                  <a:srgbClr val="00B0F0"/>
                </a:solidFill>
                <a:latin typeface="Comic Sans MS" panose="030F0702030302020204" pitchFamily="66" charset="0"/>
              </a:rPr>
              <a:t>What is a square matrix?</a:t>
            </a:r>
            <a:endParaRPr lang="en-US" sz="3600" kern="0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Text Box 42"/>
          <p:cNvSpPr txBox="1">
            <a:spLocks noChangeArrowheads="1"/>
          </p:cNvSpPr>
          <p:nvPr/>
        </p:nvSpPr>
        <p:spPr bwMode="auto">
          <a:xfrm>
            <a:off x="2297855" y="4248055"/>
            <a:ext cx="1295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dirty="0">
                <a:solidFill>
                  <a:srgbClr val="FF0000"/>
                </a:solidFill>
                <a:latin typeface="+mn-lt"/>
              </a:rPr>
              <a:t>2 rows</a:t>
            </a:r>
          </a:p>
        </p:txBody>
      </p:sp>
      <p:sp>
        <p:nvSpPr>
          <p:cNvPr id="25" name="Line 43"/>
          <p:cNvSpPr>
            <a:spLocks noChangeShapeType="1"/>
          </p:cNvSpPr>
          <p:nvPr/>
        </p:nvSpPr>
        <p:spPr bwMode="auto">
          <a:xfrm>
            <a:off x="4382222" y="3429321"/>
            <a:ext cx="0" cy="4572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" name="Text Box 44"/>
          <p:cNvSpPr txBox="1">
            <a:spLocks noChangeArrowheads="1"/>
          </p:cNvSpPr>
          <p:nvPr/>
        </p:nvSpPr>
        <p:spPr bwMode="auto">
          <a:xfrm>
            <a:off x="4244471" y="3020448"/>
            <a:ext cx="163126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+mn-lt"/>
              </a:rPr>
              <a:t>2 columns</a:t>
            </a:r>
          </a:p>
        </p:txBody>
      </p:sp>
      <p:sp>
        <p:nvSpPr>
          <p:cNvPr id="27" name="Line 45"/>
          <p:cNvSpPr>
            <a:spLocks noChangeShapeType="1"/>
          </p:cNvSpPr>
          <p:nvPr/>
        </p:nvSpPr>
        <p:spPr bwMode="auto">
          <a:xfrm>
            <a:off x="3398520" y="4952207"/>
            <a:ext cx="45720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" name="Text Box 48"/>
          <p:cNvSpPr txBox="1">
            <a:spLocks noChangeArrowheads="1"/>
          </p:cNvSpPr>
          <p:nvPr/>
        </p:nvSpPr>
        <p:spPr bwMode="auto">
          <a:xfrm>
            <a:off x="4205653" y="3862627"/>
            <a:ext cx="838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dirty="0">
                <a:solidFill>
                  <a:srgbClr val="0070C0"/>
                </a:solidFill>
              </a:rPr>
              <a:t>2</a:t>
            </a:r>
          </a:p>
        </p:txBody>
      </p:sp>
      <p:sp>
        <p:nvSpPr>
          <p:cNvPr id="30" name="Text Box 49"/>
          <p:cNvSpPr txBox="1">
            <a:spLocks noChangeArrowheads="1"/>
          </p:cNvSpPr>
          <p:nvPr/>
        </p:nvSpPr>
        <p:spPr bwMode="auto">
          <a:xfrm>
            <a:off x="5037538" y="3853015"/>
            <a:ext cx="838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dirty="0">
                <a:solidFill>
                  <a:srgbClr val="0070C0"/>
                </a:solidFill>
              </a:rPr>
              <a:t>-3</a:t>
            </a:r>
          </a:p>
        </p:txBody>
      </p:sp>
      <p:sp>
        <p:nvSpPr>
          <p:cNvPr id="32" name="Text Box 53"/>
          <p:cNvSpPr txBox="1">
            <a:spLocks noChangeArrowheads="1"/>
          </p:cNvSpPr>
          <p:nvPr/>
        </p:nvSpPr>
        <p:spPr bwMode="auto">
          <a:xfrm>
            <a:off x="4205653" y="4548427"/>
            <a:ext cx="838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dirty="0">
                <a:solidFill>
                  <a:srgbClr val="0070C0"/>
                </a:solidFill>
              </a:rPr>
              <a:t>8</a:t>
            </a:r>
          </a:p>
        </p:txBody>
      </p:sp>
      <p:sp>
        <p:nvSpPr>
          <p:cNvPr id="33" name="Text Box 54"/>
          <p:cNvSpPr txBox="1">
            <a:spLocks noChangeArrowheads="1"/>
          </p:cNvSpPr>
          <p:nvPr/>
        </p:nvSpPr>
        <p:spPr bwMode="auto">
          <a:xfrm>
            <a:off x="5120053" y="4548427"/>
            <a:ext cx="838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dirty="0">
                <a:solidFill>
                  <a:srgbClr val="0070C0"/>
                </a:solidFill>
              </a:rPr>
              <a:t>7</a:t>
            </a:r>
          </a:p>
        </p:txBody>
      </p:sp>
      <p:sp>
        <p:nvSpPr>
          <p:cNvPr id="36" name="Line 43"/>
          <p:cNvSpPr>
            <a:spLocks noChangeShapeType="1"/>
          </p:cNvSpPr>
          <p:nvPr/>
        </p:nvSpPr>
        <p:spPr bwMode="auto">
          <a:xfrm>
            <a:off x="5385512" y="3438286"/>
            <a:ext cx="0" cy="4572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8" name="Line 45"/>
          <p:cNvSpPr>
            <a:spLocks noChangeShapeType="1"/>
          </p:cNvSpPr>
          <p:nvPr/>
        </p:nvSpPr>
        <p:spPr bwMode="auto">
          <a:xfrm>
            <a:off x="3398520" y="4162519"/>
            <a:ext cx="45720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9" name="Line 45"/>
          <p:cNvSpPr>
            <a:spLocks noChangeShapeType="1"/>
          </p:cNvSpPr>
          <p:nvPr/>
        </p:nvSpPr>
        <p:spPr bwMode="auto">
          <a:xfrm>
            <a:off x="4382222" y="3429321"/>
            <a:ext cx="100584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0" name="Line 43"/>
          <p:cNvSpPr>
            <a:spLocks noChangeShapeType="1"/>
          </p:cNvSpPr>
          <p:nvPr/>
        </p:nvSpPr>
        <p:spPr bwMode="auto">
          <a:xfrm>
            <a:off x="3398520" y="4156403"/>
            <a:ext cx="0" cy="82296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" name="Text Box 54"/>
          <p:cNvSpPr txBox="1">
            <a:spLocks noChangeArrowheads="1"/>
          </p:cNvSpPr>
          <p:nvPr/>
        </p:nvSpPr>
        <p:spPr bwMode="auto">
          <a:xfrm>
            <a:off x="3742138" y="3735341"/>
            <a:ext cx="838200" cy="1692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1000" dirty="0">
                <a:solidFill>
                  <a:srgbClr val="0070C0"/>
                </a:solidFill>
                <a:latin typeface="Century" panose="02040604050505020304" pitchFamily="18" charset="0"/>
                <a:ea typeface="Cambria" panose="02040503050406030204" pitchFamily="18" charset="0"/>
              </a:rPr>
              <a:t>(</a:t>
            </a:r>
          </a:p>
        </p:txBody>
      </p:sp>
      <p:sp>
        <p:nvSpPr>
          <p:cNvPr id="31" name="Text Box 54"/>
          <p:cNvSpPr txBox="1">
            <a:spLocks noChangeArrowheads="1"/>
          </p:cNvSpPr>
          <p:nvPr/>
        </p:nvSpPr>
        <p:spPr bwMode="auto">
          <a:xfrm>
            <a:off x="5417820" y="3737040"/>
            <a:ext cx="838200" cy="1692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1000" dirty="0">
                <a:solidFill>
                  <a:srgbClr val="0070C0"/>
                </a:solidFill>
                <a:latin typeface="Century" panose="020406040505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72921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33" grpId="0" build="p"/>
      <p:bldP spid="13358" grpId="0"/>
      <p:bldP spid="13" grpId="0"/>
      <p:bldP spid="24" grpId="0"/>
      <p:bldP spid="25" grpId="0" animBg="1"/>
      <p:bldP spid="26" grpId="0"/>
      <p:bldP spid="27" grpId="0" animBg="1"/>
      <p:bldP spid="29" grpId="0"/>
      <p:bldP spid="30" grpId="0"/>
      <p:bldP spid="32" grpId="0"/>
      <p:bldP spid="33" grpId="0"/>
      <p:bldP spid="36" grpId="0" animBg="1"/>
      <p:bldP spid="38" grpId="0" animBg="1"/>
      <p:bldP spid="39" grpId="0" animBg="1"/>
      <p:bldP spid="40" grpId="0" animBg="1"/>
      <p:bldP spid="23" grpId="0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Object 4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958743673"/>
              </p:ext>
            </p:extLst>
          </p:nvPr>
        </p:nvGraphicFramePr>
        <p:xfrm>
          <a:off x="3973702" y="4069036"/>
          <a:ext cx="356616" cy="822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2280" imgH="215640" progId="Equation.3">
                  <p:embed/>
                </p:oleObj>
              </mc:Choice>
              <mc:Fallback>
                <p:oleObj name="Equation" r:id="rId3" imgW="1522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3702" y="4069036"/>
                        <a:ext cx="356616" cy="8229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33" name="Rectangle 21"/>
          <p:cNvSpPr>
            <a:spLocks noGrp="1" noRot="1" noChangeArrowheads="1"/>
          </p:cNvSpPr>
          <p:nvPr>
            <p:ph sz="quarter" idx="2"/>
          </p:nvPr>
        </p:nvSpPr>
        <p:spPr>
          <a:xfrm>
            <a:off x="519389" y="1029792"/>
            <a:ext cx="7976382" cy="1022274"/>
          </a:xfrm>
        </p:spPr>
        <p:txBody>
          <a:bodyPr>
            <a:noAutofit/>
          </a:bodyPr>
          <a:lstStyle/>
          <a:p>
            <a:pPr marL="0" indent="0" eaLnBrk="1" hangingPunct="1">
              <a:buNone/>
              <a:defRPr/>
            </a:pPr>
            <a:r>
              <a:rPr lang="en-US" sz="2800" dirty="0">
                <a:latin typeface="Comic Sans MS" panose="030F0702030302020204" pitchFamily="66" charset="0"/>
              </a:rPr>
              <a:t>If the matrix has only one row it is called a </a:t>
            </a:r>
            <a:r>
              <a:rPr lang="en-US" sz="2800" b="1" u="sng" dirty="0">
                <a:latin typeface="Comic Sans MS" panose="030F0702030302020204" pitchFamily="66" charset="0"/>
              </a:rPr>
              <a:t>ROW MATRIX</a:t>
            </a:r>
            <a:r>
              <a:rPr lang="en-US" sz="2800" dirty="0"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2052" name="Line 24"/>
          <p:cNvSpPr>
            <a:spLocks noChangeShapeType="1"/>
          </p:cNvSpPr>
          <p:nvPr/>
        </p:nvSpPr>
        <p:spPr bwMode="auto">
          <a:xfrm>
            <a:off x="838200" y="1905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4" name="Rectangle 4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3358" name="Rectangle 46"/>
          <p:cNvSpPr>
            <a:spLocks noRot="1" noChangeArrowheads="1"/>
          </p:cNvSpPr>
          <p:nvPr/>
        </p:nvSpPr>
        <p:spPr bwMode="auto">
          <a:xfrm>
            <a:off x="3364581" y="2140411"/>
            <a:ext cx="3357028" cy="112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defRPr/>
            </a:pPr>
            <a:r>
              <a:rPr lang="en-US" sz="2800" dirty="0">
                <a:solidFill>
                  <a:schemeClr val="accent2"/>
                </a:solidFill>
                <a:latin typeface="Comic Sans MS" panose="030F0702030302020204" pitchFamily="66" charset="0"/>
              </a:rPr>
              <a:t>The order of this matrix is a 1 x 4.</a:t>
            </a:r>
          </a:p>
        </p:txBody>
      </p:sp>
      <p:sp>
        <p:nvSpPr>
          <p:cNvPr id="13" name="Rectangle 21"/>
          <p:cNvSpPr txBox="1">
            <a:spLocks noRot="1" noChangeArrowheads="1"/>
          </p:cNvSpPr>
          <p:nvPr/>
        </p:nvSpPr>
        <p:spPr bwMode="auto">
          <a:xfrm>
            <a:off x="315965" y="5320540"/>
            <a:ext cx="8512069" cy="695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defRPr/>
            </a:pPr>
            <a:r>
              <a:rPr lang="en-US" sz="2800" kern="0" dirty="0">
                <a:solidFill>
                  <a:schemeClr val="accent2"/>
                </a:solidFill>
                <a:latin typeface="Comic Sans MS" panose="030F0702030302020204" pitchFamily="66" charset="0"/>
              </a:rPr>
              <a:t>The number of rows is 1, so it is a </a:t>
            </a:r>
            <a:r>
              <a:rPr lang="en-US" sz="2800" b="1" u="sng" kern="0" dirty="0">
                <a:solidFill>
                  <a:schemeClr val="accent2"/>
                </a:solidFill>
                <a:latin typeface="Comic Sans MS" panose="030F0702030302020204" pitchFamily="66" charset="0"/>
              </a:rPr>
              <a:t>ROW MATRIX</a:t>
            </a:r>
            <a:r>
              <a:rPr lang="en-US" sz="2800" dirty="0">
                <a:latin typeface="Comic Sans MS" panose="030F0702030302020204" pitchFamily="66" charset="0"/>
              </a:rPr>
              <a:t>.</a:t>
            </a:r>
            <a:endParaRPr lang="en-US" sz="2800" kern="0" dirty="0">
              <a:solidFill>
                <a:schemeClr val="accent2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 21"/>
          <p:cNvSpPr txBox="1">
            <a:spLocks noRot="1" noChangeArrowheads="1"/>
          </p:cNvSpPr>
          <p:nvPr/>
        </p:nvSpPr>
        <p:spPr bwMode="auto">
          <a:xfrm>
            <a:off x="190500" y="61303"/>
            <a:ext cx="7658100" cy="615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tIns="0" bIns="0"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defRPr/>
            </a:pPr>
            <a:r>
              <a:rPr lang="en-US" sz="3600" dirty="0">
                <a:solidFill>
                  <a:srgbClr val="00B0F0"/>
                </a:solidFill>
                <a:latin typeface="Comic Sans MS" panose="030F0702030302020204" pitchFamily="66" charset="0"/>
              </a:rPr>
              <a:t>What is a row matrix?</a:t>
            </a:r>
            <a:endParaRPr lang="en-US" sz="3600" kern="0" dirty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/>
            </a:pPr>
            <a:endParaRPr lang="en-US" sz="3600" kern="0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Text Box 42"/>
          <p:cNvSpPr txBox="1">
            <a:spLocks noChangeArrowheads="1"/>
          </p:cNvSpPr>
          <p:nvPr/>
        </p:nvSpPr>
        <p:spPr bwMode="auto">
          <a:xfrm>
            <a:off x="2513210" y="4276992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dirty="0">
                <a:solidFill>
                  <a:srgbClr val="FF0000"/>
                </a:solidFill>
              </a:rPr>
              <a:t>1 row</a:t>
            </a:r>
          </a:p>
        </p:txBody>
      </p:sp>
      <p:sp>
        <p:nvSpPr>
          <p:cNvPr id="25" name="Line 43"/>
          <p:cNvSpPr>
            <a:spLocks noChangeShapeType="1"/>
          </p:cNvSpPr>
          <p:nvPr/>
        </p:nvSpPr>
        <p:spPr bwMode="auto">
          <a:xfrm>
            <a:off x="4309465" y="3677348"/>
            <a:ext cx="0" cy="4572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" name="Text Box 44"/>
          <p:cNvSpPr txBox="1">
            <a:spLocks noChangeArrowheads="1"/>
          </p:cNvSpPr>
          <p:nvPr/>
        </p:nvSpPr>
        <p:spPr bwMode="auto">
          <a:xfrm>
            <a:off x="4507580" y="3268475"/>
            <a:ext cx="158496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+mn-lt"/>
              </a:rPr>
              <a:t>4 columns</a:t>
            </a:r>
          </a:p>
        </p:txBody>
      </p:sp>
      <p:sp>
        <p:nvSpPr>
          <p:cNvPr id="29" name="Text Box 48"/>
          <p:cNvSpPr txBox="1">
            <a:spLocks noChangeArrowheads="1"/>
          </p:cNvSpPr>
          <p:nvPr/>
        </p:nvSpPr>
        <p:spPr bwMode="auto">
          <a:xfrm>
            <a:off x="4102712" y="4131321"/>
            <a:ext cx="51815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dirty="0">
                <a:solidFill>
                  <a:srgbClr val="0070C0"/>
                </a:solidFill>
              </a:rPr>
              <a:t>2</a:t>
            </a:r>
          </a:p>
        </p:txBody>
      </p:sp>
      <p:sp>
        <p:nvSpPr>
          <p:cNvPr id="30" name="Text Box 49"/>
          <p:cNvSpPr txBox="1">
            <a:spLocks noChangeArrowheads="1"/>
          </p:cNvSpPr>
          <p:nvPr/>
        </p:nvSpPr>
        <p:spPr bwMode="auto">
          <a:xfrm>
            <a:off x="5337475" y="4158753"/>
            <a:ext cx="483734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dirty="0">
                <a:solidFill>
                  <a:srgbClr val="0070C0"/>
                </a:solidFill>
              </a:rPr>
              <a:t>3</a:t>
            </a:r>
          </a:p>
        </p:txBody>
      </p:sp>
      <p:sp>
        <p:nvSpPr>
          <p:cNvPr id="32" name="Text Box 53"/>
          <p:cNvSpPr txBox="1">
            <a:spLocks noChangeArrowheads="1"/>
          </p:cNvSpPr>
          <p:nvPr/>
        </p:nvSpPr>
        <p:spPr bwMode="auto">
          <a:xfrm>
            <a:off x="5948184" y="4158753"/>
            <a:ext cx="41909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dirty="0">
                <a:solidFill>
                  <a:srgbClr val="0070C0"/>
                </a:solidFill>
              </a:rPr>
              <a:t>8</a:t>
            </a:r>
          </a:p>
        </p:txBody>
      </p:sp>
      <p:sp>
        <p:nvSpPr>
          <p:cNvPr id="33" name="Text Box 54"/>
          <p:cNvSpPr txBox="1">
            <a:spLocks noChangeArrowheads="1"/>
          </p:cNvSpPr>
          <p:nvPr/>
        </p:nvSpPr>
        <p:spPr bwMode="auto">
          <a:xfrm>
            <a:off x="4594332" y="4160374"/>
            <a:ext cx="838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dirty="0">
                <a:solidFill>
                  <a:srgbClr val="0070C0"/>
                </a:solidFill>
              </a:rPr>
              <a:t>-7</a:t>
            </a:r>
          </a:p>
        </p:txBody>
      </p:sp>
      <p:graphicFrame>
        <p:nvGraphicFramePr>
          <p:cNvPr id="35" name="Object 5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0588972"/>
              </p:ext>
            </p:extLst>
          </p:nvPr>
        </p:nvGraphicFramePr>
        <p:xfrm>
          <a:off x="6190396" y="4107470"/>
          <a:ext cx="353772" cy="822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2280" imgH="215640" progId="Equation.3">
                  <p:embed/>
                </p:oleObj>
              </mc:Choice>
              <mc:Fallback>
                <p:oleObj name="Equation" r:id="rId5" imgW="1522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0396" y="4107470"/>
                        <a:ext cx="353772" cy="8229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Line 43"/>
          <p:cNvSpPr>
            <a:spLocks noChangeShapeType="1"/>
          </p:cNvSpPr>
          <p:nvPr/>
        </p:nvSpPr>
        <p:spPr bwMode="auto">
          <a:xfrm>
            <a:off x="5498185" y="3674121"/>
            <a:ext cx="0" cy="4572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8" name="Line 45"/>
          <p:cNvSpPr>
            <a:spLocks noChangeShapeType="1"/>
          </p:cNvSpPr>
          <p:nvPr/>
        </p:nvSpPr>
        <p:spPr bwMode="auto">
          <a:xfrm>
            <a:off x="3471834" y="4507872"/>
            <a:ext cx="45720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9" name="Line 45"/>
          <p:cNvSpPr>
            <a:spLocks noChangeShapeType="1"/>
          </p:cNvSpPr>
          <p:nvPr/>
        </p:nvSpPr>
        <p:spPr bwMode="auto">
          <a:xfrm>
            <a:off x="4309465" y="3677348"/>
            <a:ext cx="1856232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" name="Line 43"/>
          <p:cNvSpPr>
            <a:spLocks noChangeShapeType="1"/>
          </p:cNvSpPr>
          <p:nvPr/>
        </p:nvSpPr>
        <p:spPr bwMode="auto">
          <a:xfrm>
            <a:off x="4903825" y="3677348"/>
            <a:ext cx="0" cy="4572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" name="Line 43"/>
          <p:cNvSpPr>
            <a:spLocks noChangeShapeType="1"/>
          </p:cNvSpPr>
          <p:nvPr/>
        </p:nvSpPr>
        <p:spPr bwMode="auto">
          <a:xfrm>
            <a:off x="6186028" y="3674121"/>
            <a:ext cx="0" cy="4572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4009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33" grpId="0" build="p"/>
      <p:bldP spid="13358" grpId="0"/>
      <p:bldP spid="13" grpId="0"/>
      <p:bldP spid="24" grpId="0"/>
      <p:bldP spid="25" grpId="0" animBg="1"/>
      <p:bldP spid="26" grpId="0"/>
      <p:bldP spid="29" grpId="0"/>
      <p:bldP spid="30" grpId="0"/>
      <p:bldP spid="32" grpId="0"/>
      <p:bldP spid="33" grpId="0"/>
      <p:bldP spid="36" grpId="0" animBg="1"/>
      <p:bldP spid="38" grpId="0" animBg="1"/>
      <p:bldP spid="39" grpId="0" animBg="1"/>
      <p:bldP spid="22" grpId="0" animBg="1"/>
      <p:bldP spid="2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Box 54"/>
          <p:cNvSpPr txBox="1">
            <a:spLocks noChangeArrowheads="1"/>
          </p:cNvSpPr>
          <p:nvPr/>
        </p:nvSpPr>
        <p:spPr bwMode="auto">
          <a:xfrm>
            <a:off x="3836794" y="3531898"/>
            <a:ext cx="838200" cy="2154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4000" dirty="0">
                <a:solidFill>
                  <a:srgbClr val="0070C0"/>
                </a:solidFill>
                <a:latin typeface="Century" panose="02040604050505020304" pitchFamily="18" charset="0"/>
                <a:ea typeface="Cambria" panose="02040503050406030204" pitchFamily="18" charset="0"/>
              </a:rPr>
              <a:t>(</a:t>
            </a:r>
          </a:p>
        </p:txBody>
      </p:sp>
      <p:sp>
        <p:nvSpPr>
          <p:cNvPr id="13333" name="Rectangle 21"/>
          <p:cNvSpPr>
            <a:spLocks noGrp="1" noRot="1" noChangeArrowheads="1"/>
          </p:cNvSpPr>
          <p:nvPr>
            <p:ph sz="quarter" idx="1"/>
          </p:nvPr>
        </p:nvSpPr>
        <p:spPr>
          <a:xfrm>
            <a:off x="599738" y="931817"/>
            <a:ext cx="8173327" cy="1092966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en-US" sz="2800" dirty="0">
                <a:latin typeface="Comic Sans MS" panose="030F0702030302020204" pitchFamily="66" charset="0"/>
              </a:rPr>
              <a:t>If the matrix has only one column it is called a </a:t>
            </a:r>
            <a:r>
              <a:rPr lang="en-US" sz="2800" b="1" u="sng" dirty="0">
                <a:latin typeface="Comic Sans MS" panose="030F0702030302020204" pitchFamily="66" charset="0"/>
              </a:rPr>
              <a:t>COLUMN MATRIX</a:t>
            </a:r>
            <a:r>
              <a:rPr lang="en-US" sz="2800" dirty="0"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2052" name="Line 24"/>
          <p:cNvSpPr>
            <a:spLocks noChangeShapeType="1"/>
          </p:cNvSpPr>
          <p:nvPr/>
        </p:nvSpPr>
        <p:spPr bwMode="auto">
          <a:xfrm>
            <a:off x="838200" y="1905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4" name="Rectangle 4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3" name="Rectangle 21"/>
          <p:cNvSpPr txBox="1">
            <a:spLocks noRot="1" noChangeArrowheads="1"/>
          </p:cNvSpPr>
          <p:nvPr/>
        </p:nvSpPr>
        <p:spPr bwMode="auto">
          <a:xfrm>
            <a:off x="513940" y="5424803"/>
            <a:ext cx="8322108" cy="1014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defRPr/>
            </a:pPr>
            <a:r>
              <a:rPr lang="en-US" sz="2800" kern="0" dirty="0">
                <a:solidFill>
                  <a:schemeClr val="accent2"/>
                </a:solidFill>
                <a:latin typeface="Comic Sans MS" panose="030F0702030302020204" pitchFamily="66" charset="0"/>
              </a:rPr>
              <a:t>The number of columns is 1, so it is a </a:t>
            </a:r>
            <a:r>
              <a:rPr lang="en-US" sz="2800" b="1" u="sng" kern="0" dirty="0">
                <a:solidFill>
                  <a:schemeClr val="accent2"/>
                </a:solidFill>
                <a:latin typeface="Comic Sans MS" panose="030F0702030302020204" pitchFamily="66" charset="0"/>
              </a:rPr>
              <a:t>COLUMN MATRIX</a:t>
            </a:r>
            <a:r>
              <a:rPr lang="en-US" sz="2800" dirty="0">
                <a:latin typeface="Comic Sans MS" panose="030F0702030302020204" pitchFamily="66" charset="0"/>
              </a:rPr>
              <a:t>.</a:t>
            </a:r>
            <a:endParaRPr lang="en-US" sz="2800" kern="0" dirty="0">
              <a:solidFill>
                <a:schemeClr val="accent2"/>
              </a:solidFill>
              <a:latin typeface="Comic Sans MS" panose="030F0702030302020204" pitchFamily="66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/>
            </a:pPr>
            <a:endParaRPr lang="en-US" sz="2800" kern="0" dirty="0">
              <a:solidFill>
                <a:schemeClr val="accent2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 21"/>
          <p:cNvSpPr txBox="1">
            <a:spLocks noRot="1" noChangeArrowheads="1"/>
          </p:cNvSpPr>
          <p:nvPr/>
        </p:nvSpPr>
        <p:spPr bwMode="auto">
          <a:xfrm>
            <a:off x="190500" y="61303"/>
            <a:ext cx="7658100" cy="615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tIns="0" bIns="0"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defRPr/>
            </a:pPr>
            <a:r>
              <a:rPr lang="en-US" sz="3600" dirty="0">
                <a:solidFill>
                  <a:srgbClr val="00B0F0"/>
                </a:solidFill>
                <a:latin typeface="Comic Sans MS" panose="030F0702030302020204" pitchFamily="66" charset="0"/>
              </a:rPr>
              <a:t>What is a column matrix?</a:t>
            </a:r>
            <a:endParaRPr lang="en-US" sz="3600" kern="0" dirty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/>
            </a:pPr>
            <a:endParaRPr lang="en-US" sz="3600" kern="0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Text Box 42"/>
          <p:cNvSpPr txBox="1">
            <a:spLocks noChangeArrowheads="1"/>
          </p:cNvSpPr>
          <p:nvPr/>
        </p:nvSpPr>
        <p:spPr bwMode="auto">
          <a:xfrm>
            <a:off x="2320360" y="4349932"/>
            <a:ext cx="1295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dirty="0">
                <a:solidFill>
                  <a:srgbClr val="FF0000"/>
                </a:solidFill>
                <a:latin typeface="+mn-lt"/>
              </a:rPr>
              <a:t>3 rows</a:t>
            </a:r>
          </a:p>
        </p:txBody>
      </p:sp>
      <p:sp>
        <p:nvSpPr>
          <p:cNvPr id="25" name="Line 43"/>
          <p:cNvSpPr>
            <a:spLocks noChangeShapeType="1"/>
          </p:cNvSpPr>
          <p:nvPr/>
        </p:nvSpPr>
        <p:spPr bwMode="auto">
          <a:xfrm>
            <a:off x="4674994" y="3162247"/>
            <a:ext cx="0" cy="4572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" name="Text Box 44"/>
          <p:cNvSpPr txBox="1">
            <a:spLocks noChangeArrowheads="1"/>
          </p:cNvSpPr>
          <p:nvPr/>
        </p:nvSpPr>
        <p:spPr bwMode="auto">
          <a:xfrm>
            <a:off x="4073240" y="2779378"/>
            <a:ext cx="164588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</a:rPr>
              <a:t>1 </a:t>
            </a:r>
            <a:r>
              <a:rPr lang="en-US" altLang="en-US" dirty="0">
                <a:solidFill>
                  <a:srgbClr val="FF0000"/>
                </a:solidFill>
                <a:latin typeface="+mn-lt"/>
              </a:rPr>
              <a:t>column</a:t>
            </a:r>
          </a:p>
        </p:txBody>
      </p:sp>
      <p:sp>
        <p:nvSpPr>
          <p:cNvPr id="29" name="Text Box 48"/>
          <p:cNvSpPr txBox="1">
            <a:spLocks noChangeArrowheads="1"/>
          </p:cNvSpPr>
          <p:nvPr/>
        </p:nvSpPr>
        <p:spPr bwMode="auto">
          <a:xfrm>
            <a:off x="4498313" y="3654413"/>
            <a:ext cx="838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dirty="0">
                <a:solidFill>
                  <a:srgbClr val="0070C0"/>
                </a:solidFill>
              </a:rPr>
              <a:t>5</a:t>
            </a:r>
          </a:p>
        </p:txBody>
      </p:sp>
      <p:sp>
        <p:nvSpPr>
          <p:cNvPr id="30" name="Text Box 49"/>
          <p:cNvSpPr txBox="1">
            <a:spLocks noChangeArrowheads="1"/>
          </p:cNvSpPr>
          <p:nvPr/>
        </p:nvSpPr>
        <p:spPr bwMode="auto">
          <a:xfrm>
            <a:off x="4477081" y="4914669"/>
            <a:ext cx="838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dirty="0">
                <a:solidFill>
                  <a:srgbClr val="0070C0"/>
                </a:solidFill>
              </a:rPr>
              <a:t>3</a:t>
            </a:r>
          </a:p>
        </p:txBody>
      </p:sp>
      <p:sp>
        <p:nvSpPr>
          <p:cNvPr id="33" name="Text Box 54"/>
          <p:cNvSpPr txBox="1">
            <a:spLocks noChangeArrowheads="1"/>
          </p:cNvSpPr>
          <p:nvPr/>
        </p:nvSpPr>
        <p:spPr bwMode="auto">
          <a:xfrm>
            <a:off x="4410687" y="4284541"/>
            <a:ext cx="838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dirty="0">
                <a:solidFill>
                  <a:srgbClr val="0070C0"/>
                </a:solidFill>
              </a:rPr>
              <a:t>-4</a:t>
            </a:r>
          </a:p>
        </p:txBody>
      </p:sp>
      <p:sp>
        <p:nvSpPr>
          <p:cNvPr id="38" name="Line 45"/>
          <p:cNvSpPr>
            <a:spLocks noChangeShapeType="1"/>
          </p:cNvSpPr>
          <p:nvPr/>
        </p:nvSpPr>
        <p:spPr bwMode="auto">
          <a:xfrm>
            <a:off x="3496214" y="3917688"/>
            <a:ext cx="45720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" name="Line 45"/>
          <p:cNvSpPr>
            <a:spLocks noChangeShapeType="1"/>
          </p:cNvSpPr>
          <p:nvPr/>
        </p:nvSpPr>
        <p:spPr bwMode="auto">
          <a:xfrm>
            <a:off x="3496214" y="4576193"/>
            <a:ext cx="45720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1" name="Line 45"/>
          <p:cNvSpPr>
            <a:spLocks noChangeShapeType="1"/>
          </p:cNvSpPr>
          <p:nvPr/>
        </p:nvSpPr>
        <p:spPr bwMode="auto">
          <a:xfrm>
            <a:off x="3492134" y="5206321"/>
            <a:ext cx="45720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4" name="Line 43"/>
          <p:cNvSpPr>
            <a:spLocks noChangeShapeType="1"/>
          </p:cNvSpPr>
          <p:nvPr/>
        </p:nvSpPr>
        <p:spPr bwMode="auto">
          <a:xfrm>
            <a:off x="3496214" y="3917688"/>
            <a:ext cx="0" cy="1335024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" name="Text Box 54"/>
          <p:cNvSpPr txBox="1">
            <a:spLocks noChangeArrowheads="1"/>
          </p:cNvSpPr>
          <p:nvPr/>
        </p:nvSpPr>
        <p:spPr bwMode="auto">
          <a:xfrm>
            <a:off x="4751267" y="3506049"/>
            <a:ext cx="838200" cy="2154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4000" dirty="0">
                <a:solidFill>
                  <a:srgbClr val="0070C0"/>
                </a:solidFill>
                <a:latin typeface="Century" panose="020406040505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" name="Rectangle 46">
            <a:extLst>
              <a:ext uri="{FF2B5EF4-FFF2-40B4-BE49-F238E27FC236}">
                <a16:creationId xmlns:a16="http://schemas.microsoft.com/office/drawing/2014/main" id="{01BCBF88-7B10-5421-0189-C05BA069A02B}"/>
              </a:ext>
            </a:extLst>
          </p:cNvPr>
          <p:cNvSpPr>
            <a:spLocks noRot="1" noChangeArrowheads="1"/>
          </p:cNvSpPr>
          <p:nvPr/>
        </p:nvSpPr>
        <p:spPr bwMode="auto">
          <a:xfrm>
            <a:off x="2920718" y="1900089"/>
            <a:ext cx="3357028" cy="112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defRPr/>
            </a:pPr>
            <a:r>
              <a:rPr lang="en-US" sz="2800" dirty="0">
                <a:solidFill>
                  <a:schemeClr val="accent2"/>
                </a:solidFill>
                <a:latin typeface="Comic Sans MS" panose="030F0702030302020204" pitchFamily="66" charset="0"/>
              </a:rPr>
              <a:t>The order of this matrix is a 3 x 1.</a:t>
            </a:r>
          </a:p>
        </p:txBody>
      </p:sp>
    </p:spTree>
    <p:extLst>
      <p:ext uri="{BB962C8B-B14F-4D97-AF65-F5344CB8AC3E}">
        <p14:creationId xmlns:p14="http://schemas.microsoft.com/office/powerpoint/2010/main" val="3827386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13333" grpId="0" build="p"/>
      <p:bldP spid="13" grpId="0"/>
      <p:bldP spid="24" grpId="0"/>
      <p:bldP spid="25" grpId="0" animBg="1"/>
      <p:bldP spid="26" grpId="0"/>
      <p:bldP spid="29" grpId="0"/>
      <p:bldP spid="30" grpId="0"/>
      <p:bldP spid="33" grpId="0"/>
      <p:bldP spid="38" grpId="0" animBg="1"/>
      <p:bldP spid="27" grpId="0" animBg="1"/>
      <p:bldP spid="31" grpId="0" animBg="1"/>
      <p:bldP spid="34" grpId="0" animBg="1"/>
      <p:bldP spid="22" grpId="0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cage&#10;&#10;Description automatically generated">
            <a:hlinkClick r:id="rId2"/>
            <a:extLst>
              <a:ext uri="{FF2B5EF4-FFF2-40B4-BE49-F238E27FC236}">
                <a16:creationId xmlns:a16="http://schemas.microsoft.com/office/drawing/2014/main" id="{F1229F4D-42CD-45F9-A346-0BEB3F4D81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09775" y="762000"/>
            <a:ext cx="5381625" cy="345757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34A3044-064E-4F4F-9A40-DCB022A1AF45}"/>
              </a:ext>
            </a:extLst>
          </p:cNvPr>
          <p:cNvSpPr txBox="1"/>
          <p:nvPr/>
        </p:nvSpPr>
        <p:spPr>
          <a:xfrm>
            <a:off x="1524000" y="205115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Thank you for using resources from</a:t>
            </a:r>
            <a:endParaRPr lang="en-GB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3C7B91D-FA43-4DDC-AF24-F0D95F8771D8}"/>
              </a:ext>
            </a:extLst>
          </p:cNvPr>
          <p:cNvSpPr txBox="1"/>
          <p:nvPr/>
        </p:nvSpPr>
        <p:spPr>
          <a:xfrm>
            <a:off x="1828800" y="4678740"/>
            <a:ext cx="58150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hlinkClick r:id="rId2"/>
              </a:rPr>
              <a:t>https://www.mathssupport.org</a:t>
            </a:r>
            <a:r>
              <a:rPr lang="en-US" sz="2800" dirty="0"/>
              <a:t> </a:t>
            </a:r>
            <a:endParaRPr lang="en-GB" sz="2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331B16-2188-481D-902D-B24DB2D19006}"/>
              </a:ext>
            </a:extLst>
          </p:cNvPr>
          <p:cNvSpPr txBox="1"/>
          <p:nvPr/>
        </p:nvSpPr>
        <p:spPr>
          <a:xfrm>
            <a:off x="762000" y="5201960"/>
            <a:ext cx="784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If you have a special request, drop us an email</a:t>
            </a:r>
            <a:endParaRPr lang="en-GB" sz="2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7DDA8DB-4973-4CCB-A3BF-CDF0FC0B875C}"/>
              </a:ext>
            </a:extLst>
          </p:cNvPr>
          <p:cNvSpPr txBox="1"/>
          <p:nvPr/>
        </p:nvSpPr>
        <p:spPr>
          <a:xfrm>
            <a:off x="2286000" y="5725180"/>
            <a:ext cx="4852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hlinkClick r:id="rId4"/>
              </a:rPr>
              <a:t>info@mathssupport.org</a:t>
            </a:r>
            <a:r>
              <a:rPr lang="en-US" sz="2800" dirty="0"/>
              <a:t> </a:t>
            </a:r>
            <a:endParaRPr lang="en-GB" sz="2800" dirty="0"/>
          </a:p>
        </p:txBody>
      </p:sp>
      <p:sp>
        <p:nvSpPr>
          <p:cNvPr id="11" name="Rectangle 10">
            <a:hlinkClick r:id="rId5"/>
            <a:extLst>
              <a:ext uri="{FF2B5EF4-FFF2-40B4-BE49-F238E27FC236}">
                <a16:creationId xmlns:a16="http://schemas.microsoft.com/office/drawing/2014/main" id="{385B5B7E-21DC-4261-B654-DEFEDE6D8129}"/>
              </a:ext>
            </a:extLst>
          </p:cNvPr>
          <p:cNvSpPr/>
          <p:nvPr/>
        </p:nvSpPr>
        <p:spPr>
          <a:xfrm>
            <a:off x="8077200" y="6124136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hlinkClick r:id="rId5"/>
            <a:extLst>
              <a:ext uri="{FF2B5EF4-FFF2-40B4-BE49-F238E27FC236}">
                <a16:creationId xmlns:a16="http://schemas.microsoft.com/office/drawing/2014/main" id="{F35685D4-CF87-4E82-8D62-66EF53CDEA76}"/>
              </a:ext>
            </a:extLst>
          </p:cNvPr>
          <p:cNvSpPr/>
          <p:nvPr/>
        </p:nvSpPr>
        <p:spPr>
          <a:xfrm>
            <a:off x="800100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E8983EF-CE04-4600-8A87-8640EEF47371}"/>
              </a:ext>
            </a:extLst>
          </p:cNvPr>
          <p:cNvSpPr txBox="1"/>
          <p:nvPr/>
        </p:nvSpPr>
        <p:spPr>
          <a:xfrm>
            <a:off x="1524000" y="4155520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For more resources visit our website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9386976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Personalizado 1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28A0A9E2-E1D2-48C4-9085-49FCE9DC6E61}" vid="{042D8694-78AE-4870-AAEC-A106477692D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6_IBAI_HL</Template>
  <TotalTime>1661</TotalTime>
  <Words>382</Words>
  <Application>Microsoft Office PowerPoint</Application>
  <PresentationFormat>On-screen Show (4:3)</PresentationFormat>
  <Paragraphs>80</Paragraphs>
  <Slides>7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Arial</vt:lpstr>
      <vt:lpstr>Calibri</vt:lpstr>
      <vt:lpstr>Cambria Math</vt:lpstr>
      <vt:lpstr>Century</vt:lpstr>
      <vt:lpstr>Comic Sans MS</vt:lpstr>
      <vt:lpstr>Times New Roman</vt:lpstr>
      <vt:lpstr>Wingdings</vt:lpstr>
      <vt:lpstr>Wingdings 2</vt:lpstr>
      <vt:lpstr>Theme1</vt:lpstr>
      <vt:lpstr>Equation</vt:lpstr>
      <vt:lpstr>Introduction to Matrices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Mathssupport</dc:creator>
  <cp:lastModifiedBy>Orlando Hurtado</cp:lastModifiedBy>
  <cp:revision>31</cp:revision>
  <dcterms:created xsi:type="dcterms:W3CDTF">2019-07-14T01:28:27Z</dcterms:created>
  <dcterms:modified xsi:type="dcterms:W3CDTF">2022-12-26T16:21:44Z</dcterms:modified>
</cp:coreProperties>
</file>