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256" r:id="rId2"/>
    <p:sldId id="322" r:id="rId3"/>
    <p:sldId id="325" r:id="rId4"/>
    <p:sldId id="326" r:id="rId5"/>
    <p:sldId id="323" r:id="rId6"/>
    <p:sldId id="327" r:id="rId7"/>
    <p:sldId id="328" r:id="rId8"/>
    <p:sldId id="329" r:id="rId9"/>
    <p:sldId id="330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3300"/>
    <a:srgbClr val="0000CC"/>
    <a:srgbClr val="000000"/>
    <a:srgbClr val="BDBEBD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BCE0-875F-4E19-80CF-550B2A68B676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2860-DF91-4BB5-8528-F36E6B9FC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6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19909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3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223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3660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784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300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6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3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3802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7096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882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7" Type="http://schemas.openxmlformats.org/officeDocument/2006/relationships/image" Target="../media/image20.png"/><Relationship Id="rId12" Type="http://schemas.openxmlformats.org/officeDocument/2006/relationships/image" Target="../media/image1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15.png"/><Relationship Id="rId4" Type="http://schemas.openxmlformats.org/officeDocument/2006/relationships/image" Target="../media/image21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perform operations on complex numbers in polar form.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7CD04-3702-48D2-85B6-1AE70E08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4A06-DBD2-4515-9A50-7292947A249E}" type="datetime4">
              <a:rPr lang="en-US" smtClean="0"/>
              <a:t>December 26, 2022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15794"/>
            <a:ext cx="7247965" cy="1396218"/>
          </a:xfrm>
        </p:spPr>
        <p:txBody>
          <a:bodyPr>
            <a:normAutofit fontScale="90000"/>
          </a:bodyPr>
          <a:lstStyle/>
          <a:p>
            <a:r>
              <a:rPr lang="en-US" dirty="0"/>
              <a:t>Mathematical operations on Complex numbers in polar form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23054314-B4E3-4155-B353-4483EB30B02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822D9D-6CF6-4D71-A236-891971942EAB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477152" y="1074188"/>
            <a:ext cx="1176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If</a:t>
            </a:r>
            <a:endParaRPr lang="en-GB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sz="2800" b="1" dirty="0"/>
              <a:t>Operations in Polar form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344">
            <a:extLst>
              <a:ext uri="{FF2B5EF4-FFF2-40B4-BE49-F238E27FC236}">
                <a16:creationId xmlns:a16="http://schemas.microsoft.com/office/drawing/2014/main" id="{168CD397-BD14-4131-8D1F-1B5E0AEC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48" y="1846418"/>
            <a:ext cx="5278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Their product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cs typeface="Arial" panose="020B0604020202020204" pitchFamily="34" charset="0"/>
              </a:rPr>
              <a:t>is given by 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9" name="Rectangle 341">
            <a:extLst>
              <a:ext uri="{FF2B5EF4-FFF2-40B4-BE49-F238E27FC236}">
                <a16:creationId xmlns:a16="http://schemas.microsoft.com/office/drawing/2014/main" id="{A7391355-477A-4F5A-8296-CA459B65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690" y="1007511"/>
            <a:ext cx="3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344">
            <a:extLst>
              <a:ext uri="{FF2B5EF4-FFF2-40B4-BE49-F238E27FC236}">
                <a16:creationId xmlns:a16="http://schemas.microsoft.com/office/drawing/2014/main" id="{F4BABC9A-146A-46C8-812D-D7D0A9F33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822" y="1022895"/>
            <a:ext cx="750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and</a:t>
            </a:r>
          </a:p>
        </p:txBody>
      </p:sp>
      <p:sp>
        <p:nvSpPr>
          <p:cNvPr id="38" name="Rectangle 341">
            <a:extLst>
              <a:ext uri="{FF2B5EF4-FFF2-40B4-BE49-F238E27FC236}">
                <a16:creationId xmlns:a16="http://schemas.microsoft.com/office/drawing/2014/main" id="{93816904-154F-422C-B464-157EDEB98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709" y="1005463"/>
            <a:ext cx="3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344">
            <a:extLst>
              <a:ext uri="{FF2B5EF4-FFF2-40B4-BE49-F238E27FC236}">
                <a16:creationId xmlns:a16="http://schemas.microsoft.com/office/drawing/2014/main" id="{9618CADE-CF6E-4E32-ACEB-201AE2503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958" y="2518780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341">
            <a:extLst>
              <a:ext uri="{FF2B5EF4-FFF2-40B4-BE49-F238E27FC236}">
                <a16:creationId xmlns:a16="http://schemas.microsoft.com/office/drawing/2014/main" id="{DB724A01-FBE7-49B7-874C-7CAD651FE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446" y="2545690"/>
            <a:ext cx="4743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)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endParaRPr lang="en-US" altLang="en-US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344">
                <a:extLst>
                  <a:ext uri="{FF2B5EF4-FFF2-40B4-BE49-F238E27FC236}">
                    <a16:creationId xmlns:a16="http://schemas.microsoft.com/office/drawing/2014/main" id="{32F2EF00-1B6A-4D7F-B3AB-F6A2A93B8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049" y="3532004"/>
                <a:ext cx="5278929" cy="611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804863" indent="-80486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636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779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400" dirty="0">
                    <a:cs typeface="Arial" panose="020B0604020202020204" pitchFamily="34" charset="0"/>
                  </a:rPr>
                  <a:t>Their quotient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a:rPr lang="en-US" altLang="en-US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dirty="0">
                    <a:cs typeface="Arial" panose="020B0604020202020204" pitchFamily="34" charset="0"/>
                  </a:rPr>
                  <a:t>is given by </a:t>
                </a:r>
                <a:endParaRPr lang="en-US" altLang="en-US" sz="240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Rectangle 344">
                <a:extLst>
                  <a:ext uri="{FF2B5EF4-FFF2-40B4-BE49-F238E27FC236}">
                    <a16:creationId xmlns:a16="http://schemas.microsoft.com/office/drawing/2014/main" id="{32F2EF00-1B6A-4D7F-B3AB-F6A2A93B83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2049" y="3532004"/>
                <a:ext cx="5278929" cy="611258"/>
              </a:xfrm>
              <a:prstGeom prst="rect">
                <a:avLst/>
              </a:prstGeom>
              <a:blipFill>
                <a:blip r:embed="rId3"/>
                <a:stretch>
                  <a:fillRect l="-1850" b="-69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344">
                <a:extLst>
                  <a:ext uri="{FF2B5EF4-FFF2-40B4-BE49-F238E27FC236}">
                    <a16:creationId xmlns:a16="http://schemas.microsoft.com/office/drawing/2014/main" id="{DB49557C-12E9-4489-AC19-86088DF00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026" y="4454272"/>
                <a:ext cx="1065488" cy="604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804863" indent="-80486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636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779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a:rPr lang="en-US" altLang="en-US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Rectangle 344">
                <a:extLst>
                  <a:ext uri="{FF2B5EF4-FFF2-40B4-BE49-F238E27FC236}">
                    <a16:creationId xmlns:a16="http://schemas.microsoft.com/office/drawing/2014/main" id="{DB49557C-12E9-4489-AC19-86088DF00F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026" y="4454272"/>
                <a:ext cx="1065488" cy="60497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341">
                <a:extLst>
                  <a:ext uri="{FF2B5EF4-FFF2-40B4-BE49-F238E27FC236}">
                    <a16:creationId xmlns:a16="http://schemas.microsoft.com/office/drawing/2014/main" id="{029D4D9C-7DC1-42FB-9C03-6361E3A14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5125" y="4440723"/>
                <a:ext cx="4743302" cy="608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altLang="en-US" i="1" baseline="-25000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b="0" i="1" dirty="0" smtClean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rgbClr val="CC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q</a:t>
                </a:r>
                <a:r>
                  <a:rPr lang="en-US" altLang="en-US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) +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q</a:t>
                </a:r>
                <a:r>
                  <a:rPr lang="en-US" alt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)]</a:t>
                </a:r>
                <a:endParaRPr lang="en-US" altLang="en-US" i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341">
                <a:extLst>
                  <a:ext uri="{FF2B5EF4-FFF2-40B4-BE49-F238E27FC236}">
                    <a16:creationId xmlns:a16="http://schemas.microsoft.com/office/drawing/2014/main" id="{029D4D9C-7DC1-42FB-9C03-6361E3A14C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5125" y="4440723"/>
                <a:ext cx="4743302" cy="608565"/>
              </a:xfrm>
              <a:prstGeom prst="rect">
                <a:avLst/>
              </a:prstGeom>
              <a:blipFill>
                <a:blip r:embed="rId5"/>
                <a:stretch>
                  <a:fillRect b="-9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1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57" grpId="0"/>
      <p:bldP spid="38" grpId="0"/>
      <p:bldP spid="46" grpId="0"/>
      <p:bldP spid="47" grpId="0"/>
      <p:bldP spid="48" grpId="0"/>
      <p:bldP spid="51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477152" y="1074188"/>
            <a:ext cx="1176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If</a:t>
            </a:r>
            <a:endParaRPr lang="en-GB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Operations in Polar form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344">
            <a:extLst>
              <a:ext uri="{FF2B5EF4-FFF2-40B4-BE49-F238E27FC236}">
                <a16:creationId xmlns:a16="http://schemas.microsoft.com/office/drawing/2014/main" id="{168CD397-BD14-4131-8D1F-1B5E0AEC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49" y="1712827"/>
            <a:ext cx="79455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cs typeface="Arial" panose="020B0604020202020204" pitchFamily="34" charset="0"/>
              </a:rPr>
              <a:t>Then raising the complex number to a power is given by </a:t>
            </a:r>
            <a:r>
              <a:rPr lang="en-US" altLang="en-US" sz="2400" dirty="0" err="1">
                <a:cs typeface="Arial" panose="020B0604020202020204" pitchFamily="34" charset="0"/>
              </a:rPr>
              <a:t>Demoivre’s</a:t>
            </a:r>
            <a:r>
              <a:rPr lang="en-US" altLang="en-US" sz="2400" dirty="0">
                <a:cs typeface="Arial" panose="020B0604020202020204" pitchFamily="34" charset="0"/>
              </a:rPr>
              <a:t> theorem</a:t>
            </a:r>
          </a:p>
        </p:txBody>
      </p:sp>
      <p:sp>
        <p:nvSpPr>
          <p:cNvPr id="19" name="Rectangle 341">
            <a:extLst>
              <a:ext uri="{FF2B5EF4-FFF2-40B4-BE49-F238E27FC236}">
                <a16:creationId xmlns:a16="http://schemas.microsoft.com/office/drawing/2014/main" id="{A7391355-477A-4F5A-8296-CA459B65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690" y="1007511"/>
            <a:ext cx="3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344">
            <a:extLst>
              <a:ext uri="{FF2B5EF4-FFF2-40B4-BE49-F238E27FC236}">
                <a16:creationId xmlns:a16="http://schemas.microsoft.com/office/drawing/2014/main" id="{9618CADE-CF6E-4E32-ACEB-201AE2503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972" y="2610452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341">
            <a:extLst>
              <a:ext uri="{FF2B5EF4-FFF2-40B4-BE49-F238E27FC236}">
                <a16:creationId xmlns:a16="http://schemas.microsoft.com/office/drawing/2014/main" id="{DB724A01-FBE7-49B7-874C-7CAD651FE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927" y="2583552"/>
            <a:ext cx="4743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baseline="30000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344">
            <a:extLst>
              <a:ext uri="{FF2B5EF4-FFF2-40B4-BE49-F238E27FC236}">
                <a16:creationId xmlns:a16="http://schemas.microsoft.com/office/drawing/2014/main" id="{32F2EF00-1B6A-4D7F-B3AB-F6A2A93B8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49" y="3408773"/>
            <a:ext cx="7945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Where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i="1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i="1" dirty="0"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dirty="0">
                <a:cs typeface="Arial" panose="020B0604020202020204" pitchFamily="34" charset="0"/>
              </a:rPr>
              <a:t> and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ℤ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5" name="Rectangle 338">
            <a:extLst>
              <a:ext uri="{FF2B5EF4-FFF2-40B4-BE49-F238E27FC236}">
                <a16:creationId xmlns:a16="http://schemas.microsoft.com/office/drawing/2014/main" id="{30013D2C-D9FE-4111-A437-A1578D888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97" y="4112080"/>
            <a:ext cx="35268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Arial" panose="020B0604020202020204" pitchFamily="34" charset="0"/>
              </a:rPr>
              <a:t> = 0</a:t>
            </a:r>
            <a:endParaRPr lang="en-GB" dirty="0"/>
          </a:p>
        </p:txBody>
      </p:sp>
      <p:sp>
        <p:nvSpPr>
          <p:cNvPr id="16" name="Rectangle 344">
            <a:extLst>
              <a:ext uri="{FF2B5EF4-FFF2-40B4-BE49-F238E27FC236}">
                <a16:creationId xmlns:a16="http://schemas.microsoft.com/office/drawing/2014/main" id="{84B5AFFD-F5D3-4116-B79C-D12F66367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747" y="4505645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41">
            <a:extLst>
              <a:ext uri="{FF2B5EF4-FFF2-40B4-BE49-F238E27FC236}">
                <a16:creationId xmlns:a16="http://schemas.microsoft.com/office/drawing/2014/main" id="{C53D76DF-6CF1-44E8-8C04-AF36E0CA8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02" y="4478745"/>
            <a:ext cx="292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44">
            <a:extLst>
              <a:ext uri="{FF2B5EF4-FFF2-40B4-BE49-F238E27FC236}">
                <a16:creationId xmlns:a16="http://schemas.microsoft.com/office/drawing/2014/main" id="{9EAB8143-9E4B-4062-98F1-D70F83C40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6421" y="4490152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338">
            <a:extLst>
              <a:ext uri="{FF2B5EF4-FFF2-40B4-BE49-F238E27FC236}">
                <a16:creationId xmlns:a16="http://schemas.microsoft.com/office/drawing/2014/main" id="{D68FEDDF-B82B-48A1-924E-48D727E2B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382" y="5063478"/>
            <a:ext cx="35268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Arial" panose="020B0604020202020204" pitchFamily="34" charset="0"/>
              </a:rPr>
              <a:t> =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i="1" dirty="0"/>
          </a:p>
        </p:txBody>
      </p:sp>
      <p:sp>
        <p:nvSpPr>
          <p:cNvPr id="23" name="Rectangle 344">
            <a:extLst>
              <a:ext uri="{FF2B5EF4-FFF2-40B4-BE49-F238E27FC236}">
                <a16:creationId xmlns:a16="http://schemas.microsoft.com/office/drawing/2014/main" id="{C79270CB-B3DB-4CC0-8B41-5E6DB7E39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747" y="5606102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–m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41">
            <a:extLst>
              <a:ext uri="{FF2B5EF4-FFF2-40B4-BE49-F238E27FC236}">
                <a16:creationId xmlns:a16="http://schemas.microsoft.com/office/drawing/2014/main" id="{81D6B2A4-9077-4079-8D87-9735E4AA3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927" y="5592759"/>
            <a:ext cx="38013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baseline="30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–m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 err="1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 err="1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46" grpId="0"/>
      <p:bldP spid="47" grpId="0"/>
      <p:bldP spid="48" grpId="0"/>
      <p:bldP spid="15" grpId="0"/>
      <p:bldP spid="16" grpId="0"/>
      <p:bldP spid="17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477152" y="1074188"/>
            <a:ext cx="1176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dirty="0">
                <a:cs typeface="Arial" panose="020B0604020202020204" pitchFamily="34" charset="0"/>
              </a:rPr>
              <a:t>If</a:t>
            </a:r>
            <a:endParaRPr lang="en-GB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Operations in Polar form</a:t>
            </a: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344">
            <a:extLst>
              <a:ext uri="{FF2B5EF4-FFF2-40B4-BE49-F238E27FC236}">
                <a16:creationId xmlns:a16="http://schemas.microsoft.com/office/drawing/2014/main" id="{168CD397-BD14-4131-8D1F-1B5E0AEC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49" y="1712827"/>
            <a:ext cx="79455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cs typeface="Arial" panose="020B0604020202020204" pitchFamily="34" charset="0"/>
              </a:rPr>
              <a:t>Where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0 </a:t>
            </a:r>
            <a:r>
              <a:rPr lang="en-US" altLang="en-US" dirty="0">
                <a:cs typeface="Arial" panose="020B0604020202020204" pitchFamily="34" charset="0"/>
              </a:rPr>
              <a:t>then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cs typeface="Arial" panose="020B0604020202020204" pitchFamily="34" charset="0"/>
              </a:rPr>
              <a:t> has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Arial" panose="020B0604020202020204" pitchFamily="34" charset="0"/>
              </a:rPr>
              <a:t> distinct complex nth roots </a:t>
            </a:r>
            <a:r>
              <a:rPr lang="en-US" altLang="en-US" sz="2400" dirty="0">
                <a:cs typeface="Arial" panose="020B0604020202020204" pitchFamily="34" charset="0"/>
              </a:rPr>
              <a:t>given by </a:t>
            </a:r>
            <a:r>
              <a:rPr lang="en-US" altLang="en-US" sz="2400" dirty="0" err="1">
                <a:cs typeface="Arial" panose="020B0604020202020204" pitchFamily="34" charset="0"/>
              </a:rPr>
              <a:t>Demoivre’s</a:t>
            </a:r>
            <a:r>
              <a:rPr lang="en-US" altLang="en-US" sz="2400" dirty="0">
                <a:cs typeface="Arial" panose="020B0604020202020204" pitchFamily="34" charset="0"/>
              </a:rPr>
              <a:t> theorem</a:t>
            </a:r>
          </a:p>
        </p:txBody>
      </p:sp>
      <p:sp>
        <p:nvSpPr>
          <p:cNvPr id="19" name="Rectangle 341">
            <a:extLst>
              <a:ext uri="{FF2B5EF4-FFF2-40B4-BE49-F238E27FC236}">
                <a16:creationId xmlns:a16="http://schemas.microsoft.com/office/drawing/2014/main" id="{A7391355-477A-4F5A-8296-CA459B65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690" y="1007511"/>
            <a:ext cx="3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344">
            <a:extLst>
              <a:ext uri="{FF2B5EF4-FFF2-40B4-BE49-F238E27FC236}">
                <a16:creationId xmlns:a16="http://schemas.microsoft.com/office/drawing/2014/main" id="{9618CADE-CF6E-4E32-ACEB-201AE2503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972" y="2610452"/>
            <a:ext cx="7022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341">
                <a:extLst>
                  <a:ext uri="{FF2B5EF4-FFF2-40B4-BE49-F238E27FC236}">
                    <a16:creationId xmlns:a16="http://schemas.microsoft.com/office/drawing/2014/main" id="{DB724A01-FBE7-49B7-874C-7CAD651FE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4927" y="2583552"/>
                <a:ext cx="4743302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g>
                      <m:e>
                        <m:r>
                          <a:rPr lang="en-US" altLang="en-US" b="0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</m:rad>
                  </m:oMath>
                </a14:m>
                <a:r>
                  <a:rPr lang="en-US" altLang="en-US" i="1" dirty="0">
                    <a:solidFill>
                      <a:srgbClr val="CC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dirty="0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en-US" i="1" dirty="0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en-US" i="0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en-US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r>
                                      <a:rPr lang="en-US" altLang="en-US" b="0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+2</m:t>
                                    </m:r>
                                    <m:r>
                                      <a:rPr lang="en-US" altLang="en-US" b="0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en-US" b="0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b="0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altLang="en-US" b="0" i="1" dirty="0" smtClean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alt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en-US" b="0" i="0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en-US" b="0" i="0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+2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en-US" altLang="en-US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Rectangle 341">
                <a:extLst>
                  <a:ext uri="{FF2B5EF4-FFF2-40B4-BE49-F238E27FC236}">
                    <a16:creationId xmlns:a16="http://schemas.microsoft.com/office/drawing/2014/main" id="{DB724A01-FBE7-49B7-874C-7CAD651FE5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4927" y="2583552"/>
                <a:ext cx="4743302" cy="645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344">
            <a:extLst>
              <a:ext uri="{FF2B5EF4-FFF2-40B4-BE49-F238E27FC236}">
                <a16:creationId xmlns:a16="http://schemas.microsoft.com/office/drawing/2014/main" id="{32F2EF00-1B6A-4D7F-B3AB-F6A2A93B8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49" y="3408773"/>
            <a:ext cx="7945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Where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0, 1, 2,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99269" y="3588836"/>
            <a:ext cx="8145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Now find the argument </a:t>
            </a:r>
            <a:r>
              <a:rPr lang="en-US" altLang="en-US" sz="2400" i="1" dirty="0">
                <a:latin typeface="Symbol" panose="05050102010706020507" pitchFamily="18" charset="2"/>
              </a:rPr>
              <a:t>q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Consider the complex numbers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95" y="1769794"/>
            <a:ext cx="7692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(a) Express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200" dirty="0">
                <a:cs typeface="Arial" panose="020B0604020202020204" pitchFamily="34" charset="0"/>
              </a:rPr>
              <a:t> in polar form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CEFABAB-B713-4C85-A08A-2F8E90BB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446" y="4006691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Since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0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3DA2090C-F5B6-45DF-858A-CF8E2ED5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06" y="5645797"/>
            <a:ext cx="8235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Therefore, the polar form of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dirty="0">
                <a:latin typeface="Comic Sans MS" panose="030F0702030302020204" pitchFamily="66" charset="0"/>
              </a:rPr>
              <a:t>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211" y="4418449"/>
                <a:ext cx="3610671" cy="6573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Rectangle 341">
                <a:extLst>
                  <a:ext uri="{FF2B5EF4-FFF2-40B4-BE49-F238E27FC236}">
                    <a16:creationId xmlns:a16="http://schemas.microsoft.com/office/drawing/2014/main" id="{2FD4F205-D6E6-4DCF-A9E8-BF0CCCE92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211" y="4418449"/>
                <a:ext cx="3610671" cy="657359"/>
              </a:xfrm>
              <a:prstGeom prst="rect">
                <a:avLst/>
              </a:prstGeom>
              <a:blipFill>
                <a:blip r:embed="rId5"/>
                <a:stretch>
                  <a:fillRect l="-2703" b="-46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C065ECC0-938B-4AF8-8366-F753C7635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8211" y="5012798"/>
                <a:ext cx="1770874" cy="582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C065ECC0-938B-4AF8-8366-F753C7635B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8211" y="5012798"/>
                <a:ext cx="1770874" cy="582275"/>
              </a:xfrm>
              <a:prstGeom prst="rect">
                <a:avLst/>
              </a:prstGeom>
              <a:blipFill>
                <a:blip r:embed="rId6"/>
                <a:stretch>
                  <a:fillRect l="-5517" t="-3125" b="-8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017" y="2121355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i="1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DBE5520B-14B9-4A7D-8B1E-F7CBB415DB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8017" y="2121355"/>
                <a:ext cx="1770874" cy="5136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341">
            <a:extLst>
              <a:ext uri="{FF2B5EF4-FFF2-40B4-BE49-F238E27FC236}">
                <a16:creationId xmlns:a16="http://schemas.microsoft.com/office/drawing/2014/main" id="{E5E5B454-D0F9-48C0-87A9-AB14F40B6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2207692"/>
            <a:ext cx="6430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41">
            <a:extLst>
              <a:ext uri="{FF2B5EF4-FFF2-40B4-BE49-F238E27FC236}">
                <a16:creationId xmlns:a16="http://schemas.microsoft.com/office/drawing/2014/main" id="{8C600C9A-5E6E-4D07-9631-A09B35572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47" y="2173627"/>
            <a:ext cx="805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|z|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6725" y="2541101"/>
                <a:ext cx="2401699" cy="5395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altLang="en-US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0070C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b="0" i="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(5)</m:t>
                          </m:r>
                          <m:r>
                            <m:rPr>
                              <m:nor/>
                            </m:rPr>
                            <a:rPr lang="en-US" altLang="en-US" baseline="300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864655BE-B1BC-4E1B-876D-A5F0AEFD86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76725" y="2541101"/>
                <a:ext cx="2401699" cy="539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8725" y="3120322"/>
                <a:ext cx="1770874" cy="5136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E9D63F6A-B827-4DEA-97D7-C512C5B4D9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8725" y="3120322"/>
                <a:ext cx="1770874" cy="5136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41">
            <a:extLst>
              <a:ext uri="{FF2B5EF4-FFF2-40B4-BE49-F238E27FC236}">
                <a16:creationId xmlns:a16="http://schemas.microsoft.com/office/drawing/2014/main" id="{63FF2E2D-6A3F-415E-97FA-8FA78A9FB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54" y="4033700"/>
            <a:ext cx="42801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cs typeface="Arial" panose="020B0604020202020204" pitchFamily="34" charset="0"/>
              </a:rPr>
              <a:t>Use the formula</a:t>
            </a: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6C4A347A-2827-4FD3-9B73-C05630C54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723" y="3084617"/>
                <a:ext cx="1040583" cy="503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alt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6C4A347A-2827-4FD3-9B73-C05630C54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23" y="3084617"/>
                <a:ext cx="1040583" cy="5038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F59B0ABE-799B-4F84-9350-61CD09326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723" y="3971249"/>
                <a:ext cx="2663779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cs typeface="Arial" panose="020B0604020202020204" pitchFamily="34" charset="0"/>
                  </a:rPr>
                  <a:t>tan</a:t>
                </a:r>
                <a:r>
                  <a:rPr lang="en-US" alt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–1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en-US" i="1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endParaRPr lang="en-US" altLang="en-US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F59B0ABE-799B-4F84-9350-61CD093265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4723" y="3971249"/>
                <a:ext cx="2663779" cy="645048"/>
              </a:xfrm>
              <a:prstGeom prst="rect">
                <a:avLst/>
              </a:prstGeom>
              <a:blipFill>
                <a:blip r:embed="rId11"/>
                <a:stretch>
                  <a:fillRect l="-3432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41">
                <a:extLst>
                  <a:ext uri="{FF2B5EF4-FFF2-40B4-BE49-F238E27FC236}">
                    <a16:creationId xmlns:a16="http://schemas.microsoft.com/office/drawing/2014/main" id="{9E75EC77-0A5D-45E2-AE2A-CDE566CB7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5848" y="6083695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Rectangle 341">
                <a:extLst>
                  <a:ext uri="{FF2B5EF4-FFF2-40B4-BE49-F238E27FC236}">
                    <a16:creationId xmlns:a16="http://schemas.microsoft.com/office/drawing/2014/main" id="{9E75EC77-0A5D-45E2-AE2A-CDE566CB76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5848" y="6083695"/>
                <a:ext cx="3838246" cy="645048"/>
              </a:xfrm>
              <a:prstGeom prst="rect">
                <a:avLst/>
              </a:prstGeom>
              <a:blipFill>
                <a:blip r:embed="rId12"/>
                <a:stretch>
                  <a:fillRect l="-2544" r="-1272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41">
                <a:extLst>
                  <a:ext uri="{FF2B5EF4-FFF2-40B4-BE49-F238E27FC236}">
                    <a16:creationId xmlns:a16="http://schemas.microsoft.com/office/drawing/2014/main" id="{970A97B4-703B-484F-AD5A-0D66B9E144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41">
                <a:extLst>
                  <a:ext uri="{FF2B5EF4-FFF2-40B4-BE49-F238E27FC236}">
                    <a16:creationId xmlns:a16="http://schemas.microsoft.com/office/drawing/2014/main" id="{970A97B4-703B-484F-AD5A-0D66B9E14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blipFill>
                <a:blip r:embed="rId13"/>
                <a:stretch>
                  <a:fillRect l="-238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341">
            <a:extLst>
              <a:ext uri="{FF2B5EF4-FFF2-40B4-BE49-F238E27FC236}">
                <a16:creationId xmlns:a16="http://schemas.microsoft.com/office/drawing/2014/main" id="{42EF664D-2F59-48E2-8239-77A90517B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36" y="1268939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4287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0" grpId="0"/>
      <p:bldP spid="32" grpId="0"/>
      <p:bldP spid="33" grpId="0"/>
      <p:bldP spid="20" grpId="0"/>
      <p:bldP spid="23" grpId="0"/>
      <p:bldP spid="24" grpId="0"/>
      <p:bldP spid="25" grpId="0"/>
      <p:bldP spid="29" grpId="0"/>
      <p:bldP spid="34" grpId="0"/>
      <p:bldP spid="21" grpId="0"/>
      <p:bldP spid="2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Consider the complex numbers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823" y="2358000"/>
            <a:ext cx="7692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(b) Calculate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dirty="0">
                <a:cs typeface="Arial" panose="020B0604020202020204" pitchFamily="34" charset="0"/>
              </a:rPr>
              <a:t> in polar form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Rectangle 341">
                <a:extLst>
                  <a:ext uri="{FF2B5EF4-FFF2-40B4-BE49-F238E27FC236}">
                    <a16:creationId xmlns:a16="http://schemas.microsoft.com/office/drawing/2014/main" id="{79708087-2DF9-4A3C-9643-47F1794650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blipFill>
                <a:blip r:embed="rId3"/>
                <a:stretch>
                  <a:fillRect l="-238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41">
            <a:extLst>
              <a:ext uri="{FF2B5EF4-FFF2-40B4-BE49-F238E27FC236}">
                <a16:creationId xmlns:a16="http://schemas.microsoft.com/office/drawing/2014/main" id="{1F9BD2D7-B10E-4CBC-8E5F-E2E21B2BC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36" y="1268939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341">
                <a:extLst>
                  <a:ext uri="{FF2B5EF4-FFF2-40B4-BE49-F238E27FC236}">
                    <a16:creationId xmlns:a16="http://schemas.microsoft.com/office/drawing/2014/main" id="{1F882925-3AD8-47BE-91B1-34D8AF0F2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341">
                <a:extLst>
                  <a:ext uri="{FF2B5EF4-FFF2-40B4-BE49-F238E27FC236}">
                    <a16:creationId xmlns:a16="http://schemas.microsoft.com/office/drawing/2014/main" id="{1F882925-3AD8-47BE-91B1-34D8AF0F2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blipFill>
                <a:blip r:embed="rId4"/>
                <a:stretch>
                  <a:fillRect l="-2754" r="-1205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44">
            <a:extLst>
              <a:ext uri="{FF2B5EF4-FFF2-40B4-BE49-F238E27FC236}">
                <a16:creationId xmlns:a16="http://schemas.microsoft.com/office/drawing/2014/main" id="{2F257D2D-1EB7-42AF-997C-6CACBDF2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332" y="2868964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41">
            <a:extLst>
              <a:ext uri="{FF2B5EF4-FFF2-40B4-BE49-F238E27FC236}">
                <a16:creationId xmlns:a16="http://schemas.microsoft.com/office/drawing/2014/main" id="{C6CDB976-47B8-466B-A5F1-85FC45DCA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820" y="2895874"/>
            <a:ext cx="4743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altLang="en-US" baseline="-25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q</a:t>
            </a:r>
            <a:r>
              <a:rPr lang="en-US" alt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)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q</a:t>
            </a:r>
            <a:r>
              <a:rPr lang="en-US" alt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endParaRPr lang="en-US" altLang="en-US" i="1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44">
            <a:extLst>
              <a:ext uri="{FF2B5EF4-FFF2-40B4-BE49-F238E27FC236}">
                <a16:creationId xmlns:a16="http://schemas.microsoft.com/office/drawing/2014/main" id="{C18407B5-AA59-473F-870D-4F86B1E10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332" y="3588415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819" y="3615325"/>
                <a:ext cx="5622951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(3)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3819" y="3615325"/>
                <a:ext cx="5622951" cy="645048"/>
              </a:xfrm>
              <a:prstGeom prst="rect">
                <a:avLst/>
              </a:prstGeom>
              <a:blipFill>
                <a:blip r:embed="rId5"/>
                <a:stretch>
                  <a:fillRect l="-1625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523" y="4458325"/>
                <a:ext cx="5622951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6523" y="4458325"/>
                <a:ext cx="5622951" cy="645048"/>
              </a:xfrm>
              <a:prstGeom prst="rect">
                <a:avLst/>
              </a:prstGeom>
              <a:blipFill>
                <a:blip r:embed="rId6"/>
                <a:stretch>
                  <a:fillRect l="-1625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344">
            <a:extLst>
              <a:ext uri="{FF2B5EF4-FFF2-40B4-BE49-F238E27FC236}">
                <a16:creationId xmlns:a16="http://schemas.microsoft.com/office/drawing/2014/main" id="{6CD7D726-7A51-4617-8500-709D182E4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035" y="4572136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1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6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Consider the complex numbers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38">
                <a:extLst>
                  <a:ext uri="{FF2B5EF4-FFF2-40B4-BE49-F238E27FC236}">
                    <a16:creationId xmlns:a16="http://schemas.microsoft.com/office/drawing/2014/main" id="{61CB03A7-8A8F-4EEC-A966-71D60E8116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936" y="2152920"/>
                <a:ext cx="7692059" cy="604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804863" indent="-80486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636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779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200" dirty="0">
                    <a:cs typeface="Arial" panose="020B0604020202020204" pitchFamily="34" charset="0"/>
                  </a:rPr>
                  <a:t>(c) Calculate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a:rPr lang="en-US" altLang="en-US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200" dirty="0">
                    <a:cs typeface="Arial" panose="020B0604020202020204" pitchFamily="34" charset="0"/>
                  </a:rPr>
                  <a:t>in polar form</a:t>
                </a:r>
                <a:endParaRPr lang="en-GB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338">
                <a:extLst>
                  <a:ext uri="{FF2B5EF4-FFF2-40B4-BE49-F238E27FC236}">
                    <a16:creationId xmlns:a16="http://schemas.microsoft.com/office/drawing/2014/main" id="{61CB03A7-8A8F-4EEC-A966-71D60E8116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6936" y="2152920"/>
                <a:ext cx="7692059" cy="604974"/>
              </a:xfrm>
              <a:prstGeom prst="rect">
                <a:avLst/>
              </a:prstGeom>
              <a:blipFill>
                <a:blip r:embed="rId3"/>
                <a:stretch>
                  <a:fillRect l="-1030" b="-60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44">
                <a:extLst>
                  <a:ext uri="{FF2B5EF4-FFF2-40B4-BE49-F238E27FC236}">
                    <a16:creationId xmlns:a16="http://schemas.microsoft.com/office/drawing/2014/main" id="{2F257D2D-1EB7-42AF-997C-6CACBDF2D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9445" y="2663884"/>
                <a:ext cx="1065488" cy="604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804863" indent="-80486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636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779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a:rPr lang="en-US" altLang="en-US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44">
                <a:extLst>
                  <a:ext uri="{FF2B5EF4-FFF2-40B4-BE49-F238E27FC236}">
                    <a16:creationId xmlns:a16="http://schemas.microsoft.com/office/drawing/2014/main" id="{2F257D2D-1EB7-42AF-997C-6CACBDF2D5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9445" y="2663884"/>
                <a:ext cx="1065488" cy="60497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C6CDB976-47B8-466B-A5F1-85FC45DCA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4933" y="2690794"/>
                <a:ext cx="4743302" cy="608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a:rPr lang="en-US" altLang="en-US" i="1" baseline="-25000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solidFill>
                              <a:srgbClr val="CC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rgbClr val="CC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q</a:t>
                </a:r>
                <a:r>
                  <a:rPr lang="en-US" altLang="en-US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) +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q</a:t>
                </a:r>
                <a:r>
                  <a:rPr lang="en-US" alt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en-US" i="1" dirty="0">
                    <a:solidFill>
                      <a:srgbClr val="FF000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q</a:t>
                </a:r>
                <a:r>
                  <a:rPr lang="en-US" alt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)]</a:t>
                </a:r>
                <a:endParaRPr lang="en-US" altLang="en-US" i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C6CDB976-47B8-466B-A5F1-85FC45DCA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4933" y="2690794"/>
                <a:ext cx="4743302" cy="608565"/>
              </a:xfrm>
              <a:prstGeom prst="rect">
                <a:avLst/>
              </a:prstGeom>
              <a:blipFill>
                <a:blip r:embed="rId5"/>
                <a:stretch>
                  <a:fillRect b="-9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44">
                <a:extLst>
                  <a:ext uri="{FF2B5EF4-FFF2-40B4-BE49-F238E27FC236}">
                    <a16:creationId xmlns:a16="http://schemas.microsoft.com/office/drawing/2014/main" id="{C18407B5-AA59-473F-870D-4F86B1E10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9445" y="3383335"/>
                <a:ext cx="1065488" cy="604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804863" indent="-80486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636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77913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a:rPr lang="en-US" altLang="en-US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alt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44">
                <a:extLst>
                  <a:ext uri="{FF2B5EF4-FFF2-40B4-BE49-F238E27FC236}">
                    <a16:creationId xmlns:a16="http://schemas.microsoft.com/office/drawing/2014/main" id="{C18407B5-AA59-473F-870D-4F86B1E102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39445" y="3383335"/>
                <a:ext cx="1065488" cy="60497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4932" y="3410245"/>
                <a:ext cx="5622951" cy="6808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alt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alt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4932" y="3410245"/>
                <a:ext cx="5622951" cy="6808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636" y="4253245"/>
                <a:ext cx="5622951" cy="683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7636" y="4253245"/>
                <a:ext cx="5622951" cy="6831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blipFill>
                <a:blip r:embed="rId9"/>
                <a:stretch>
                  <a:fillRect l="-238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341">
            <a:extLst>
              <a:ext uri="{FF2B5EF4-FFF2-40B4-BE49-F238E27FC236}">
                <a16:creationId xmlns:a16="http://schemas.microsoft.com/office/drawing/2014/main" id="{C69519CD-E5D2-4BCA-B7C1-82DF15E9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36" y="1268939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341">
                <a:extLst>
                  <a:ext uri="{FF2B5EF4-FFF2-40B4-BE49-F238E27FC236}">
                    <a16:creationId xmlns:a16="http://schemas.microsoft.com/office/drawing/2014/main" id="{D59E623E-5C18-443E-9A1B-10A5670C4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341">
                <a:extLst>
                  <a:ext uri="{FF2B5EF4-FFF2-40B4-BE49-F238E27FC236}">
                    <a16:creationId xmlns:a16="http://schemas.microsoft.com/office/drawing/2014/main" id="{D59E623E-5C18-443E-9A1B-10A5670C4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blipFill>
                <a:blip r:embed="rId10"/>
                <a:stretch>
                  <a:fillRect l="-2754" r="-1205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46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6" grpId="0"/>
      <p:bldP spid="39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Consider the complex numbers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36" y="2152920"/>
            <a:ext cx="7692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(d) Find the 5</a:t>
            </a:r>
            <a:r>
              <a:rPr lang="en-US" altLang="en-US" sz="2200" baseline="30000" dirty="0">
                <a:cs typeface="Arial" panose="020B0604020202020204" pitchFamily="34" charset="0"/>
              </a:rPr>
              <a:t>th</a:t>
            </a:r>
            <a:r>
              <a:rPr lang="en-US" altLang="en-US" sz="2200" dirty="0">
                <a:cs typeface="Arial" panose="020B0604020202020204" pitchFamily="34" charset="0"/>
              </a:rPr>
              <a:t> power </a:t>
            </a:r>
            <a:r>
              <a:rPr lang="en-US" altLang="en-US" dirty="0">
                <a:cs typeface="Arial" panose="020B0604020202020204" pitchFamily="34" charset="0"/>
              </a:rPr>
              <a:t>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44">
            <a:extLst>
              <a:ext uri="{FF2B5EF4-FFF2-40B4-BE49-F238E27FC236}">
                <a16:creationId xmlns:a16="http://schemas.microsoft.com/office/drawing/2014/main" id="{2F257D2D-1EB7-42AF-997C-6CACBDF2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445" y="2663884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41">
            <a:extLst>
              <a:ext uri="{FF2B5EF4-FFF2-40B4-BE49-F238E27FC236}">
                <a16:creationId xmlns:a16="http://schemas.microsoft.com/office/drawing/2014/main" id="{C6CDB976-47B8-466B-A5F1-85FC45DCA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924" y="2677334"/>
            <a:ext cx="4743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i="1" baseline="30000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cos</a:t>
            </a:r>
            <a:r>
              <a:rPr lang="en-US" alt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sin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i="1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44">
            <a:extLst>
              <a:ext uri="{FF2B5EF4-FFF2-40B4-BE49-F238E27FC236}">
                <a16:creationId xmlns:a16="http://schemas.microsoft.com/office/drawing/2014/main" id="{C18407B5-AA59-473F-870D-4F86B1E10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445" y="3383335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4932" y="3410245"/>
                <a:ext cx="5622951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b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4932" y="3410245"/>
                <a:ext cx="5622951" cy="645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636" y="4253245"/>
                <a:ext cx="5622951" cy="9221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43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en-US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  <m:r>
                                    <a:rPr lang="en-US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altLang="en-US" dirty="0">
                              <a:solidFill>
                                <a:schemeClr val="tx1"/>
                              </a:solidFill>
                              <a:latin typeface="Symbol" panose="05050102010706020507" pitchFamily="18" charset="2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n-US" i="1" dirty="0" err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en-US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US" altLang="en-US" i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  <m:r>
                                    <a:rPr lang="en-US" alt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341">
                <a:extLst>
                  <a:ext uri="{FF2B5EF4-FFF2-40B4-BE49-F238E27FC236}">
                    <a16:creationId xmlns:a16="http://schemas.microsoft.com/office/drawing/2014/main" id="{B0F3EFED-36D8-4610-BEA2-0718AEC338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7636" y="4253245"/>
                <a:ext cx="562295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5754" y="1085854"/>
                <a:ext cx="3838246" cy="645048"/>
              </a:xfrm>
              <a:prstGeom prst="rect">
                <a:avLst/>
              </a:prstGeom>
              <a:blipFill>
                <a:blip r:embed="rId5"/>
                <a:stretch>
                  <a:fillRect l="-238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341">
            <a:extLst>
              <a:ext uri="{FF2B5EF4-FFF2-40B4-BE49-F238E27FC236}">
                <a16:creationId xmlns:a16="http://schemas.microsoft.com/office/drawing/2014/main" id="{C69519CD-E5D2-4BCA-B7C1-82DF15E9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536" y="1268939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341">
                <a:extLst>
                  <a:ext uri="{FF2B5EF4-FFF2-40B4-BE49-F238E27FC236}">
                    <a16:creationId xmlns:a16="http://schemas.microsoft.com/office/drawing/2014/main" id="{D59E623E-5C18-443E-9A1B-10A5670C4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341">
                <a:extLst>
                  <a:ext uri="{FF2B5EF4-FFF2-40B4-BE49-F238E27FC236}">
                    <a16:creationId xmlns:a16="http://schemas.microsoft.com/office/drawing/2014/main" id="{D59E623E-5C18-443E-9A1B-10A5670C4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06519" y="1571244"/>
                <a:ext cx="3540007" cy="645048"/>
              </a:xfrm>
              <a:prstGeom prst="rect">
                <a:avLst/>
              </a:prstGeom>
              <a:blipFill>
                <a:blip r:embed="rId6"/>
                <a:stretch>
                  <a:fillRect l="-2754" r="-1205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75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6" grpId="0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1263" y="197620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736600" indent="-736600">
              <a:defRPr sz="2800" b="1">
                <a:latin typeface="Comic Sans MS" panose="030F0702030302020204" pitchFamily="66" charset="0"/>
              </a:defRPr>
            </a:lvl1pPr>
            <a:lvl2pPr marL="977900">
              <a:defRPr>
                <a:latin typeface="Arial" panose="020B0604020202020204" pitchFamily="34" charset="0"/>
              </a:defRPr>
            </a:lvl2pPr>
            <a:lvl3pPr marL="1092200"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Polar form of complex numbers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934" y="83469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476" y="847903"/>
            <a:ext cx="6931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Consider the complex number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20623"/>
            <a:ext cx="44424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Find the complex fourth rots </a:t>
            </a:r>
            <a:r>
              <a:rPr lang="en-US" altLang="en-US" dirty="0">
                <a:cs typeface="Arial" panose="020B0604020202020204" pitchFamily="34" charset="0"/>
              </a:rPr>
              <a:t>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44">
            <a:extLst>
              <a:ext uri="{FF2B5EF4-FFF2-40B4-BE49-F238E27FC236}">
                <a16:creationId xmlns:a16="http://schemas.microsoft.com/office/drawing/2014/main" id="{2F257D2D-1EB7-42AF-997C-6CACBDF2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65" y="2045648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C6CDB976-47B8-466B-A5F1-85FC45DCA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097" y="1920404"/>
                <a:ext cx="4743302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g>
                      <m:e>
                        <m:r>
                          <a:rPr lang="en-US" altLang="en-US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</m:rad>
                  </m:oMath>
                </a14:m>
                <a:r>
                  <a:rPr lang="en-US" altLang="en-US" i="1" dirty="0">
                    <a:solidFill>
                      <a:srgbClr val="CC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dirty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en-US" i="1" dirty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en-US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en-US" i="1" dirty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𝜃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+2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altLang="en-US" i="1" dirty="0">
                                <a:solidFill>
                                  <a:srgbClr val="CC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alt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en-US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en-US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𝜃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+2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alt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𝑛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en-US" altLang="en-US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Rectangle 341">
                <a:extLst>
                  <a:ext uri="{FF2B5EF4-FFF2-40B4-BE49-F238E27FC236}">
                    <a16:creationId xmlns:a16="http://schemas.microsoft.com/office/drawing/2014/main" id="{C6CDB976-47B8-466B-A5F1-85FC45DCA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5097" y="1920404"/>
                <a:ext cx="4743302" cy="6450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44">
            <a:extLst>
              <a:ext uri="{FF2B5EF4-FFF2-40B4-BE49-F238E27FC236}">
                <a16:creationId xmlns:a16="http://schemas.microsoft.com/office/drawing/2014/main" id="{C18407B5-AA59-473F-870D-4F86B1E10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65" y="2804529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058" y="2610049"/>
                <a:ext cx="5622951" cy="77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g>
                      <m:e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341">
                <a:extLst>
                  <a:ext uri="{FF2B5EF4-FFF2-40B4-BE49-F238E27FC236}">
                    <a16:creationId xmlns:a16="http://schemas.microsoft.com/office/drawing/2014/main" id="{6005B1F5-9077-492C-A1E8-0B392004D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2058" y="2610049"/>
                <a:ext cx="5622951" cy="7775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679" y="1251092"/>
                <a:ext cx="3838246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16(</a:t>
                </a:r>
                <a:r>
                  <a:rPr lang="en-US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cos</a:t>
                </a:r>
                <a:r>
                  <a:rPr lang="en-US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+</a:t>
                </a:r>
                <a:r>
                  <a:rPr lang="en-US" altLang="en-US" i="1" dirty="0">
                    <a:solidFill>
                      <a:srgbClr val="0070C0"/>
                    </a:solidFill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en-US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sin</a:t>
                </a:r>
                <a:r>
                  <a:rPr lang="en-US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en-US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341">
                <a:extLst>
                  <a:ext uri="{FF2B5EF4-FFF2-40B4-BE49-F238E27FC236}">
                    <a16:creationId xmlns:a16="http://schemas.microsoft.com/office/drawing/2014/main" id="{C51A5CEF-6801-44B3-B0D5-150146CCB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679" y="1251092"/>
                <a:ext cx="3838246" cy="645048"/>
              </a:xfrm>
              <a:prstGeom prst="rect">
                <a:avLst/>
              </a:prstGeom>
              <a:blipFill>
                <a:blip r:embed="rId5"/>
                <a:stretch>
                  <a:fillRect l="-2381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344">
            <a:extLst>
              <a:ext uri="{FF2B5EF4-FFF2-40B4-BE49-F238E27FC236}">
                <a16:creationId xmlns:a16="http://schemas.microsoft.com/office/drawing/2014/main" id="{FD1BEA18-0C41-4388-9CF4-1C9546A89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031" y="1964343"/>
            <a:ext cx="3916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Where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0, 1, 2,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24" name="Rectangle 344">
            <a:extLst>
              <a:ext uri="{FF2B5EF4-FFF2-40B4-BE49-F238E27FC236}">
                <a16:creationId xmlns:a16="http://schemas.microsoft.com/office/drawing/2014/main" id="{DCEC1D3A-EAD4-489E-98BC-1D93AEE1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1" y="3569519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994E299E-5128-4DD9-9081-415428E49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1785" y="3375039"/>
                <a:ext cx="4752238" cy="77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(0)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(0)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994E299E-5128-4DD9-9081-415428E49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1785" y="3375039"/>
                <a:ext cx="4752238" cy="7775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344">
            <a:extLst>
              <a:ext uri="{FF2B5EF4-FFF2-40B4-BE49-F238E27FC236}">
                <a16:creationId xmlns:a16="http://schemas.microsoft.com/office/drawing/2014/main" id="{028AAD68-1C88-45AB-AEB8-B08D21909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6733" y="2751567"/>
            <a:ext cx="1958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0, 1, 2, 3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37AB5B3B-8C01-40D6-8191-2A0A2C12E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7243" y="3375301"/>
                <a:ext cx="3465555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37AB5B3B-8C01-40D6-8191-2A0A2C12E7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3" y="3375301"/>
                <a:ext cx="3465555" cy="6450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344">
            <a:extLst>
              <a:ext uri="{FF2B5EF4-FFF2-40B4-BE49-F238E27FC236}">
                <a16:creationId xmlns:a16="http://schemas.microsoft.com/office/drawing/2014/main" id="{A45EB3FC-D27B-45C4-A410-4AC01D3CA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1" y="4409309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3416AE37-A3E6-458D-8AE1-1D084FFFD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1785" y="4214829"/>
                <a:ext cx="4752238" cy="77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(1)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(1)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341">
                <a:extLst>
                  <a:ext uri="{FF2B5EF4-FFF2-40B4-BE49-F238E27FC236}">
                    <a16:creationId xmlns:a16="http://schemas.microsoft.com/office/drawing/2014/main" id="{3416AE37-A3E6-458D-8AE1-1D084FFFDD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1785" y="4214829"/>
                <a:ext cx="4752238" cy="7775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341">
                <a:extLst>
                  <a:ext uri="{FF2B5EF4-FFF2-40B4-BE49-F238E27FC236}">
                    <a16:creationId xmlns:a16="http://schemas.microsoft.com/office/drawing/2014/main" id="{8B8BCCAC-5533-4345-9DF9-EEAAE6DB0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7243" y="4215091"/>
                <a:ext cx="3601161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angle 341">
                <a:extLst>
                  <a:ext uri="{FF2B5EF4-FFF2-40B4-BE49-F238E27FC236}">
                    <a16:creationId xmlns:a16="http://schemas.microsoft.com/office/drawing/2014/main" id="{8B8BCCAC-5533-4345-9DF9-EEAAE6DB01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3" y="4215091"/>
                <a:ext cx="3601161" cy="6450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44">
            <a:extLst>
              <a:ext uri="{FF2B5EF4-FFF2-40B4-BE49-F238E27FC236}">
                <a16:creationId xmlns:a16="http://schemas.microsoft.com/office/drawing/2014/main" id="{37B86400-9E79-4275-927F-9C60BCE45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1" y="5155736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05AEF633-7587-444A-92FD-F3DBE5A36C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1785" y="4961256"/>
                <a:ext cx="4752238" cy="77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(2)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(2)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41">
                <a:extLst>
                  <a:ext uri="{FF2B5EF4-FFF2-40B4-BE49-F238E27FC236}">
                    <a16:creationId xmlns:a16="http://schemas.microsoft.com/office/drawing/2014/main" id="{05AEF633-7587-444A-92FD-F3DBE5A36C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1785" y="4961256"/>
                <a:ext cx="4752238" cy="7775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41">
                <a:extLst>
                  <a:ext uri="{FF2B5EF4-FFF2-40B4-BE49-F238E27FC236}">
                    <a16:creationId xmlns:a16="http://schemas.microsoft.com/office/drawing/2014/main" id="{F83B63EB-ABA9-40C1-A756-B0AC5196A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7243" y="4961518"/>
                <a:ext cx="3601161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41">
                <a:extLst>
                  <a:ext uri="{FF2B5EF4-FFF2-40B4-BE49-F238E27FC236}">
                    <a16:creationId xmlns:a16="http://schemas.microsoft.com/office/drawing/2014/main" id="{F83B63EB-ABA9-40C1-A756-B0AC5196A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3" y="4961518"/>
                <a:ext cx="3601161" cy="6450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4">
            <a:extLst>
              <a:ext uri="{FF2B5EF4-FFF2-40B4-BE49-F238E27FC236}">
                <a16:creationId xmlns:a16="http://schemas.microsoft.com/office/drawing/2014/main" id="{26B6755C-5293-4073-B236-ECD31B07F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1" y="5845093"/>
            <a:ext cx="1065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41">
                <a:extLst>
                  <a:ext uri="{FF2B5EF4-FFF2-40B4-BE49-F238E27FC236}">
                    <a16:creationId xmlns:a16="http://schemas.microsoft.com/office/drawing/2014/main" id="{6D9E01BE-5A88-45D5-86D3-7125ADB35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1785" y="5650613"/>
                <a:ext cx="4752238" cy="77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(3)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f>
                                  <m:fPr>
                                    <m:ctrlP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r>
                                  <a:rPr lang="en-US" altLang="en-US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(3)</m:t>
                                </m:r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Rectangle 341">
                <a:extLst>
                  <a:ext uri="{FF2B5EF4-FFF2-40B4-BE49-F238E27FC236}">
                    <a16:creationId xmlns:a16="http://schemas.microsoft.com/office/drawing/2014/main" id="{6D9E01BE-5A88-45D5-86D3-7125ADB35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1785" y="5650613"/>
                <a:ext cx="4752238" cy="7775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41">
                <a:extLst>
                  <a:ext uri="{FF2B5EF4-FFF2-40B4-BE49-F238E27FC236}">
                    <a16:creationId xmlns:a16="http://schemas.microsoft.com/office/drawing/2014/main" id="{E7C73AFD-576C-402F-BEF8-1F69560CE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7243" y="5650875"/>
                <a:ext cx="3601161" cy="5990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en-US" sz="2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en-US" sz="22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200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cos</m:t>
                        </m:r>
                        <m:d>
                          <m:dPr>
                            <m:ctrlPr>
                              <a:rPr lang="en-US" altLang="en-US" sz="2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sz="2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2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</m:t>
                                </m:r>
                                <m:r>
                                  <a:rPr lang="en-US" altLang="en-US" sz="2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sz="22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altLang="en-US" sz="2200" dirty="0">
                            <a:solidFill>
                              <a:schemeClr val="tx1"/>
                            </a:solidFill>
                            <a:latin typeface="Symbol" panose="05050102010706020507" pitchFamily="18" charset="2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altLang="en-US" sz="2200" i="1" dirty="0" err="1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sz="2200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en-US" sz="2200" dirty="0">
                            <a:solidFill>
                              <a:schemeClr val="tx1"/>
                            </a:solidFill>
                            <a:cs typeface="Arial" panose="020B0604020202020204" pitchFamily="34" charset="0"/>
                          </a:rPr>
                          <m:t>sin</m:t>
                        </m:r>
                        <m:d>
                          <m:dPr>
                            <m:ctrlPr>
                              <a:rPr lang="en-US" altLang="en-US" sz="2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sz="2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2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</m:t>
                                </m:r>
                                <m:r>
                                  <a:rPr lang="en-US" altLang="en-US" sz="22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altLang="en-US" sz="22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altLang="en-US" sz="2200" i="1" baseline="30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Rectangle 341">
                <a:extLst>
                  <a:ext uri="{FF2B5EF4-FFF2-40B4-BE49-F238E27FC236}">
                    <a16:creationId xmlns:a16="http://schemas.microsoft.com/office/drawing/2014/main" id="{E7C73AFD-576C-402F-BEF8-1F69560CE4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3" y="5650875"/>
                <a:ext cx="3601161" cy="5990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51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4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7" grpId="0"/>
      <p:bldP spid="3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8733</TotalTime>
  <Words>679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Mathematical operations on Complex numbers in polar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159</cp:revision>
  <dcterms:created xsi:type="dcterms:W3CDTF">2015-11-18T13:25:56Z</dcterms:created>
  <dcterms:modified xsi:type="dcterms:W3CDTF">2022-12-26T16:19:03Z</dcterms:modified>
</cp:coreProperties>
</file>