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70" r:id="rId2"/>
    <p:sldId id="266" r:id="rId3"/>
    <p:sldId id="299" r:id="rId4"/>
    <p:sldId id="272" r:id="rId5"/>
    <p:sldId id="286" r:id="rId6"/>
    <p:sldId id="287" r:id="rId7"/>
    <p:sldId id="288" r:id="rId8"/>
    <p:sldId id="289" r:id="rId9"/>
    <p:sldId id="290" r:id="rId10"/>
    <p:sldId id="273" r:id="rId11"/>
    <p:sldId id="291" r:id="rId12"/>
    <p:sldId id="292" r:id="rId13"/>
    <p:sldId id="293" r:id="rId14"/>
    <p:sldId id="294" r:id="rId15"/>
    <p:sldId id="295" r:id="rId16"/>
    <p:sldId id="296" r:id="rId17"/>
    <p:sldId id="298"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6600"/>
    <a:srgbClr val="FFFFCC"/>
    <a:srgbClr val="FF505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929"/>
  </p:normalViewPr>
  <p:slideViewPr>
    <p:cSldViewPr snapToGrid="0">
      <p:cViewPr varScale="1">
        <p:scale>
          <a:sx n="68" d="100"/>
          <a:sy n="68"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8F74D8-6054-47CC-9505-CC68BD47ECE1}" type="datetimeFigureOut">
              <a:rPr lang="en-GB" smtClean="0"/>
              <a:pPr/>
              <a:t>20/10/2022</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D30B8-C0CB-4C07-B0CA-2013A32623AD}" type="slidenum">
              <a:rPr lang="en-GB" smtClean="0"/>
              <a:pPr/>
              <a:t>‹#›</a:t>
            </a:fld>
            <a:endParaRPr lang="en-GB"/>
          </a:p>
        </p:txBody>
      </p:sp>
    </p:spTree>
    <p:extLst>
      <p:ext uri="{BB962C8B-B14F-4D97-AF65-F5344CB8AC3E}">
        <p14:creationId xmlns:p14="http://schemas.microsoft.com/office/powerpoint/2010/main" val="3836352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2</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4139895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11</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245272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12</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863278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13</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1533365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14</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1791633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15</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39669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16</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2916351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3</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1509519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4</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434418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5</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3591307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6</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1787002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7</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62272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8</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3595437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9</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669423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CDA5682-7455-42AF-9BF5-F285AA86586F}" type="slidenum">
              <a:rPr lang="en-GB" smtClean="0">
                <a:cs typeface="Arial" charset="0"/>
              </a:rPr>
              <a:pPr/>
              <a:t>10</a:t>
            </a:fld>
            <a:endParaRPr lang="en-GB">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GB"/>
              <a:t>Explain that </a:t>
            </a:r>
            <a:r>
              <a:rPr lang="en-US"/>
              <a:t>if </a:t>
            </a:r>
            <a:r>
              <a:rPr lang="en-GB"/>
              <a:t>the equation of a line</a:t>
            </a:r>
            <a:r>
              <a:rPr lang="en-US"/>
              <a:t> is linear (that is if </a:t>
            </a:r>
            <a:r>
              <a:rPr lang="en-US" i="1"/>
              <a:t>x</a:t>
            </a:r>
            <a:r>
              <a:rPr lang="en-US"/>
              <a:t> and </a:t>
            </a:r>
            <a:r>
              <a:rPr lang="en-US" i="1"/>
              <a:t>y</a:t>
            </a:r>
            <a:r>
              <a:rPr lang="en-US"/>
              <a:t> are not raised to any power except 1), it can</a:t>
            </a:r>
            <a:r>
              <a:rPr lang="en-GB"/>
              <a:t> be arranged to be in the form </a:t>
            </a:r>
            <a:r>
              <a:rPr lang="en-GB" i="1"/>
              <a:t>y</a:t>
            </a:r>
            <a:r>
              <a:rPr lang="en-US"/>
              <a:t> </a:t>
            </a:r>
            <a:r>
              <a:rPr lang="en-GB"/>
              <a:t>=</a:t>
            </a:r>
            <a:r>
              <a:rPr lang="en-US"/>
              <a:t> </a:t>
            </a:r>
            <a:r>
              <a:rPr lang="en-GB" i="1"/>
              <a:t>mx</a:t>
            </a:r>
            <a:r>
              <a:rPr lang="en-GB"/>
              <a:t> + </a:t>
            </a:r>
            <a:r>
              <a:rPr lang="en-GB" i="1"/>
              <a:t>c</a:t>
            </a:r>
            <a:r>
              <a:rPr lang="en-GB"/>
              <a:t>. </a:t>
            </a:r>
          </a:p>
          <a:p>
            <a:pPr eaLnBrk="1" hangingPunct="1"/>
            <a:r>
              <a:rPr lang="en-GB"/>
              <a:t>It is often useful to have the equation of a line in this form because it tells us the gradient of the line and where it cuts the </a:t>
            </a:r>
            <a:r>
              <a:rPr lang="en-US" i="1"/>
              <a:t>y</a:t>
            </a:r>
            <a:r>
              <a:rPr lang="en-GB"/>
              <a:t>-axis. These two facts alone can enable us to draw the line without having to draw up a table of values. </a:t>
            </a:r>
          </a:p>
        </p:txBody>
      </p:sp>
    </p:spTree>
    <p:extLst>
      <p:ext uri="{BB962C8B-B14F-4D97-AF65-F5344CB8AC3E}">
        <p14:creationId xmlns:p14="http://schemas.microsoft.com/office/powerpoint/2010/main" val="31092851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pPr>
              <a:defRPr/>
            </a:pPr>
            <a:endParaRPr lang="en-GB"/>
          </a:p>
        </p:txBody>
      </p:sp>
      <p:sp>
        <p:nvSpPr>
          <p:cNvPr id="17" name="16 Marcador de pie de página"/>
          <p:cNvSpPr>
            <a:spLocks noGrp="1"/>
          </p:cNvSpPr>
          <p:nvPr>
            <p:ph type="ftr" sz="quarter" idx="11"/>
          </p:nvPr>
        </p:nvSpPr>
        <p:spPr/>
        <p:txBody>
          <a:bodyPr/>
          <a:lstStyle/>
          <a:p>
            <a:pPr>
              <a:defRPr/>
            </a:pPr>
            <a:endParaRPr lang="en-GB"/>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06D6531C-758F-4C42-AF3D-E79D21FE2B2C}" type="slidenum">
              <a:rPr lang="en-GB" smtClean="0"/>
              <a:pPr>
                <a:defRPr/>
              </a:pPr>
              <a:t>‹#›</a:t>
            </a:fld>
            <a:endParaRPr lang="en-GB"/>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2631188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pPr>
              <a:defRPr/>
            </a:pPr>
            <a:endParaRPr lang="en-GB"/>
          </a:p>
        </p:txBody>
      </p:sp>
      <p:sp>
        <p:nvSpPr>
          <p:cNvPr id="5" name="4 Marcador de pie de página"/>
          <p:cNvSpPr>
            <a:spLocks noGrp="1"/>
          </p:cNvSpPr>
          <p:nvPr>
            <p:ph type="ftr" sz="quarter" idx="11"/>
          </p:nvPr>
        </p:nvSpPr>
        <p:spPr/>
        <p:txBody>
          <a:bodyPr/>
          <a:lstStyle/>
          <a:p>
            <a:pPr>
              <a:defRPr/>
            </a:pPr>
            <a:endParaRPr lang="en-GB"/>
          </a:p>
        </p:txBody>
      </p:sp>
      <p:sp>
        <p:nvSpPr>
          <p:cNvPr id="6" name="5 Marcador de número de diapositiva"/>
          <p:cNvSpPr>
            <a:spLocks noGrp="1"/>
          </p:cNvSpPr>
          <p:nvPr>
            <p:ph type="sldNum" sz="quarter" idx="12"/>
          </p:nvPr>
        </p:nvSpPr>
        <p:spPr/>
        <p:txBody>
          <a:bodyPr/>
          <a:lstStyle/>
          <a:p>
            <a:pPr>
              <a:defRPr/>
            </a:pPr>
            <a:fld id="{BA356CC1-D2FA-41C1-A31E-44EBF03162D2}" type="slidenum">
              <a:rPr lang="en-GB" smtClean="0"/>
              <a:pPr>
                <a:defRPr/>
              </a:pPr>
              <a:t>‹#›</a:t>
            </a:fld>
            <a:endParaRPr lang="en-GB"/>
          </a:p>
        </p:txBody>
      </p:sp>
    </p:spTree>
    <p:extLst>
      <p:ext uri="{BB962C8B-B14F-4D97-AF65-F5344CB8AC3E}">
        <p14:creationId xmlns:p14="http://schemas.microsoft.com/office/powerpoint/2010/main" val="165546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pPr>
              <a:defRPr/>
            </a:pPr>
            <a:endParaRPr lang="en-GB"/>
          </a:p>
        </p:txBody>
      </p:sp>
      <p:sp>
        <p:nvSpPr>
          <p:cNvPr id="5" name="4 Marcador de pie de página"/>
          <p:cNvSpPr>
            <a:spLocks noGrp="1"/>
          </p:cNvSpPr>
          <p:nvPr>
            <p:ph type="ftr" sz="quarter" idx="11"/>
          </p:nvPr>
        </p:nvSpPr>
        <p:spPr/>
        <p:txBody>
          <a:bodyPr/>
          <a:lstStyle/>
          <a:p>
            <a:pPr>
              <a:defRPr/>
            </a:pPr>
            <a:endParaRPr lang="en-GB"/>
          </a:p>
        </p:txBody>
      </p:sp>
      <p:sp>
        <p:nvSpPr>
          <p:cNvPr id="6" name="5 Marcador de número de diapositiva"/>
          <p:cNvSpPr>
            <a:spLocks noGrp="1"/>
          </p:cNvSpPr>
          <p:nvPr>
            <p:ph type="sldNum" sz="quarter" idx="12"/>
          </p:nvPr>
        </p:nvSpPr>
        <p:spPr/>
        <p:txBody>
          <a:bodyPr/>
          <a:lstStyle/>
          <a:p>
            <a:pPr>
              <a:defRPr/>
            </a:pPr>
            <a:fld id="{C2327040-915E-4D0F-8800-DCAAAEEFF8BF}" type="slidenum">
              <a:rPr lang="en-GB" smtClean="0"/>
              <a:pPr>
                <a:defRPr/>
              </a:pPr>
              <a:t>‹#›</a:t>
            </a:fld>
            <a:endParaRPr lang="en-GB"/>
          </a:p>
        </p:txBody>
      </p:sp>
    </p:spTree>
    <p:extLst>
      <p:ext uri="{BB962C8B-B14F-4D97-AF65-F5344CB8AC3E}">
        <p14:creationId xmlns:p14="http://schemas.microsoft.com/office/powerpoint/2010/main" val="353182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pPr>
              <a:defRPr/>
            </a:pPr>
            <a:endParaRPr lang="en-GB"/>
          </a:p>
        </p:txBody>
      </p:sp>
      <p:sp>
        <p:nvSpPr>
          <p:cNvPr id="5" name="4 Marcador de pie de página"/>
          <p:cNvSpPr>
            <a:spLocks noGrp="1"/>
          </p:cNvSpPr>
          <p:nvPr>
            <p:ph type="ftr" sz="quarter" idx="11"/>
          </p:nvPr>
        </p:nvSpPr>
        <p:spPr/>
        <p:txBody>
          <a:bodyPr/>
          <a:lstStyle/>
          <a:p>
            <a:pPr>
              <a:defRPr/>
            </a:pPr>
            <a:endParaRPr lang="en-GB"/>
          </a:p>
        </p:txBody>
      </p:sp>
      <p:sp>
        <p:nvSpPr>
          <p:cNvPr id="6" name="5 Marcador de número de diapositiva"/>
          <p:cNvSpPr>
            <a:spLocks noGrp="1"/>
          </p:cNvSpPr>
          <p:nvPr>
            <p:ph type="sldNum" sz="quarter" idx="12"/>
          </p:nvPr>
        </p:nvSpPr>
        <p:spPr/>
        <p:txBody>
          <a:bodyPr/>
          <a:lstStyle/>
          <a:p>
            <a:pPr>
              <a:defRPr/>
            </a:pPr>
            <a:fld id="{1BDED166-66D3-4E7F-BD61-417A5D5AAA1B}" type="slidenum">
              <a:rPr lang="en-GB" smtClean="0"/>
              <a:pPr>
                <a:defRPr/>
              </a:pPr>
              <a:t>‹#›</a:t>
            </a:fld>
            <a:endParaRPr lang="en-GB"/>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90806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pPr>
              <a:defRPr/>
            </a:pPr>
            <a:endParaRPr lang="en-GB"/>
          </a:p>
        </p:txBody>
      </p:sp>
      <p:sp>
        <p:nvSpPr>
          <p:cNvPr id="5" name="4 Marcador de pie de página"/>
          <p:cNvSpPr>
            <a:spLocks noGrp="1"/>
          </p:cNvSpPr>
          <p:nvPr>
            <p:ph type="ftr" sz="quarter" idx="11"/>
          </p:nvPr>
        </p:nvSpPr>
        <p:spPr>
          <a:xfrm>
            <a:off x="800100" y="6172200"/>
            <a:ext cx="4000500" cy="457200"/>
          </a:xfrm>
        </p:spPr>
        <p:txBody>
          <a:bodyPr/>
          <a:lstStyle/>
          <a:p>
            <a:pPr>
              <a:defRPr/>
            </a:pPr>
            <a:endParaRPr lang="en-GB"/>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pPr>
              <a:defRPr/>
            </a:pPr>
            <a:fld id="{2AB38914-615F-42AF-9D4C-1A7F12D95C87}" type="slidenum">
              <a:rPr lang="en-GB" smtClean="0"/>
              <a:pPr>
                <a:defRPr/>
              </a:pPr>
              <a:t>‹#›</a:t>
            </a:fld>
            <a:endParaRPr lang="en-GB"/>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079807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pPr>
              <a:defRPr/>
            </a:pPr>
            <a:endParaRPr lang="en-GB"/>
          </a:p>
        </p:txBody>
      </p:sp>
      <p:sp>
        <p:nvSpPr>
          <p:cNvPr id="6" name="5 Marcador de pie de página"/>
          <p:cNvSpPr>
            <a:spLocks noGrp="1"/>
          </p:cNvSpPr>
          <p:nvPr>
            <p:ph type="ftr" sz="quarter" idx="11"/>
          </p:nvPr>
        </p:nvSpPr>
        <p:spPr/>
        <p:txBody>
          <a:bodyPr/>
          <a:lstStyle/>
          <a:p>
            <a:pPr>
              <a:defRPr/>
            </a:pPr>
            <a:endParaRPr lang="en-GB"/>
          </a:p>
        </p:txBody>
      </p:sp>
      <p:sp>
        <p:nvSpPr>
          <p:cNvPr id="7" name="6 Marcador de número de diapositiva"/>
          <p:cNvSpPr>
            <a:spLocks noGrp="1"/>
          </p:cNvSpPr>
          <p:nvPr>
            <p:ph type="sldNum" sz="quarter" idx="12"/>
          </p:nvPr>
        </p:nvSpPr>
        <p:spPr/>
        <p:txBody>
          <a:bodyPr/>
          <a:lstStyle/>
          <a:p>
            <a:pPr>
              <a:defRPr/>
            </a:pPr>
            <a:fld id="{F3804BC6-5BD5-43D0-9AD8-8BBF9CBDE7D0}" type="slidenum">
              <a:rPr lang="en-GB" smtClean="0"/>
              <a:pPr>
                <a:defRPr/>
              </a:pPr>
              <a:t>‹#›</a:t>
            </a:fld>
            <a:endParaRPr lang="en-GB"/>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32228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pPr>
              <a:defRPr/>
            </a:pPr>
            <a:endParaRPr lang="en-GB"/>
          </a:p>
        </p:txBody>
      </p:sp>
      <p:sp>
        <p:nvSpPr>
          <p:cNvPr id="8" name="7 Marcador de pie de página"/>
          <p:cNvSpPr>
            <a:spLocks noGrp="1"/>
          </p:cNvSpPr>
          <p:nvPr>
            <p:ph type="ftr" sz="quarter" idx="11"/>
          </p:nvPr>
        </p:nvSpPr>
        <p:spPr/>
        <p:txBody>
          <a:bodyPr/>
          <a:lstStyle/>
          <a:p>
            <a:pPr>
              <a:defRPr/>
            </a:pPr>
            <a:endParaRPr lang="en-GB"/>
          </a:p>
        </p:txBody>
      </p:sp>
      <p:sp>
        <p:nvSpPr>
          <p:cNvPr id="9" name="8 Marcador de número de diapositiva"/>
          <p:cNvSpPr>
            <a:spLocks noGrp="1"/>
          </p:cNvSpPr>
          <p:nvPr>
            <p:ph type="sldNum" sz="quarter" idx="12"/>
          </p:nvPr>
        </p:nvSpPr>
        <p:spPr/>
        <p:txBody>
          <a:bodyPr/>
          <a:lstStyle/>
          <a:p>
            <a:pPr>
              <a:defRPr/>
            </a:pPr>
            <a:fld id="{49E42453-E94E-49DC-8B27-2ED3FCCBFAB5}" type="slidenum">
              <a:rPr lang="en-GB" smtClean="0"/>
              <a:pPr>
                <a:defRPr/>
              </a:pPr>
              <a:t>‹#›</a:t>
            </a:fld>
            <a:endParaRPr lang="en-GB"/>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5214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pPr>
              <a:defRPr/>
            </a:pPr>
            <a:endParaRPr lang="en-GB"/>
          </a:p>
        </p:txBody>
      </p:sp>
      <p:sp>
        <p:nvSpPr>
          <p:cNvPr id="4" name="3 Marcador de pie de página"/>
          <p:cNvSpPr>
            <a:spLocks noGrp="1"/>
          </p:cNvSpPr>
          <p:nvPr>
            <p:ph type="ftr" sz="quarter" idx="11"/>
          </p:nvPr>
        </p:nvSpPr>
        <p:spPr/>
        <p:txBody>
          <a:bodyPr/>
          <a:lstStyle/>
          <a:p>
            <a:pPr>
              <a:defRPr/>
            </a:pPr>
            <a:endParaRPr lang="en-GB"/>
          </a:p>
        </p:txBody>
      </p:sp>
      <p:sp>
        <p:nvSpPr>
          <p:cNvPr id="5" name="4 Marcador de número de diapositiva"/>
          <p:cNvSpPr>
            <a:spLocks noGrp="1"/>
          </p:cNvSpPr>
          <p:nvPr>
            <p:ph type="sldNum" sz="quarter" idx="12"/>
          </p:nvPr>
        </p:nvSpPr>
        <p:spPr/>
        <p:txBody>
          <a:bodyPr/>
          <a:lstStyle/>
          <a:p>
            <a:pPr>
              <a:defRPr/>
            </a:pPr>
            <a:fld id="{61845C6B-0AEF-4FB6-BD76-A6581EC6411B}" type="slidenum">
              <a:rPr lang="en-GB" smtClean="0"/>
              <a:pPr>
                <a:defRPr/>
              </a:pPr>
              <a:t>‹#›</a:t>
            </a:fld>
            <a:endParaRPr lang="en-GB"/>
          </a:p>
        </p:txBody>
      </p:sp>
    </p:spTree>
    <p:extLst>
      <p:ext uri="{BB962C8B-B14F-4D97-AF65-F5344CB8AC3E}">
        <p14:creationId xmlns:p14="http://schemas.microsoft.com/office/powerpoint/2010/main" val="253902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n-GB"/>
          </a:p>
        </p:txBody>
      </p:sp>
      <p:sp>
        <p:nvSpPr>
          <p:cNvPr id="3" name="2 Marcador de pie de página"/>
          <p:cNvSpPr>
            <a:spLocks noGrp="1"/>
          </p:cNvSpPr>
          <p:nvPr>
            <p:ph type="ftr" sz="quarter" idx="11"/>
          </p:nvPr>
        </p:nvSpPr>
        <p:spPr/>
        <p:txBody>
          <a:bodyPr/>
          <a:lstStyle/>
          <a:p>
            <a:pPr>
              <a:defRPr/>
            </a:pPr>
            <a:endParaRPr lang="en-GB"/>
          </a:p>
        </p:txBody>
      </p:sp>
      <p:sp>
        <p:nvSpPr>
          <p:cNvPr id="4" name="3 Marcador de número de diapositiva"/>
          <p:cNvSpPr>
            <a:spLocks noGrp="1"/>
          </p:cNvSpPr>
          <p:nvPr>
            <p:ph type="sldNum" sz="quarter" idx="12"/>
          </p:nvPr>
        </p:nvSpPr>
        <p:spPr/>
        <p:txBody>
          <a:bodyPr/>
          <a:lstStyle/>
          <a:p>
            <a:pPr>
              <a:defRPr/>
            </a:pPr>
            <a:fld id="{F1742B9B-CEC2-40D1-9C2C-E58D5A2FD339}" type="slidenum">
              <a:rPr lang="en-GB" smtClean="0"/>
              <a:pPr>
                <a:defRPr/>
              </a:pPr>
              <a:t>‹#›</a:t>
            </a:fld>
            <a:endParaRPr lang="en-GB"/>
          </a:p>
        </p:txBody>
      </p:sp>
    </p:spTree>
    <p:extLst>
      <p:ext uri="{BB962C8B-B14F-4D97-AF65-F5344CB8AC3E}">
        <p14:creationId xmlns:p14="http://schemas.microsoft.com/office/powerpoint/2010/main" val="337440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pPr>
              <a:defRPr/>
            </a:pPr>
            <a:endParaRPr lang="en-GB"/>
          </a:p>
        </p:txBody>
      </p:sp>
      <p:sp>
        <p:nvSpPr>
          <p:cNvPr id="6" name="5 Marcador de pie de página"/>
          <p:cNvSpPr>
            <a:spLocks noGrp="1"/>
          </p:cNvSpPr>
          <p:nvPr>
            <p:ph type="ftr" sz="quarter" idx="11"/>
          </p:nvPr>
        </p:nvSpPr>
        <p:spPr/>
        <p:txBody>
          <a:bodyPr/>
          <a:lstStyle/>
          <a:p>
            <a:pPr>
              <a:defRPr/>
            </a:pPr>
            <a:endParaRPr lang="en-GB"/>
          </a:p>
        </p:txBody>
      </p:sp>
      <p:sp>
        <p:nvSpPr>
          <p:cNvPr id="7" name="6 Marcador de número de diapositiva"/>
          <p:cNvSpPr>
            <a:spLocks noGrp="1"/>
          </p:cNvSpPr>
          <p:nvPr>
            <p:ph type="sldNum" sz="quarter" idx="12"/>
          </p:nvPr>
        </p:nvSpPr>
        <p:spPr/>
        <p:txBody>
          <a:bodyPr/>
          <a:lstStyle/>
          <a:p>
            <a:pPr>
              <a:defRPr/>
            </a:pPr>
            <a:fld id="{07C24688-09D8-4A05-9CF7-CA4597EBB364}" type="slidenum">
              <a:rPr lang="en-GB" smtClean="0"/>
              <a:pPr>
                <a:defRPr/>
              </a:pPr>
              <a:t>‹#›</a:t>
            </a:fld>
            <a:endParaRPr lang="en-GB"/>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24445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pPr>
              <a:defRPr/>
            </a:pPr>
            <a:endParaRPr lang="en-GB"/>
          </a:p>
        </p:txBody>
      </p:sp>
      <p:sp>
        <p:nvSpPr>
          <p:cNvPr id="6" name="5 Marcador de pie de página"/>
          <p:cNvSpPr>
            <a:spLocks noGrp="1"/>
          </p:cNvSpPr>
          <p:nvPr>
            <p:ph type="ftr" sz="quarter" idx="11"/>
          </p:nvPr>
        </p:nvSpPr>
        <p:spPr>
          <a:xfrm>
            <a:off x="914400" y="6172200"/>
            <a:ext cx="3886200" cy="457200"/>
          </a:xfrm>
        </p:spPr>
        <p:txBody>
          <a:bodyPr/>
          <a:lstStyle/>
          <a:p>
            <a:pPr>
              <a:defRPr/>
            </a:pPr>
            <a:endParaRPr lang="en-GB"/>
          </a:p>
        </p:txBody>
      </p:sp>
      <p:sp>
        <p:nvSpPr>
          <p:cNvPr id="7" name="6 Marcador de número de diapositiva"/>
          <p:cNvSpPr>
            <a:spLocks noGrp="1"/>
          </p:cNvSpPr>
          <p:nvPr>
            <p:ph type="sldNum" sz="quarter" idx="12"/>
          </p:nvPr>
        </p:nvSpPr>
        <p:spPr>
          <a:xfrm>
            <a:off x="146304" y="6208776"/>
            <a:ext cx="457200" cy="457200"/>
          </a:xfrm>
        </p:spPr>
        <p:txBody>
          <a:bodyPr/>
          <a:lstStyle/>
          <a:p>
            <a:pPr>
              <a:defRPr/>
            </a:pPr>
            <a:fld id="{6F99FF55-6F68-4084-BE04-5BE47EC77ACC}" type="slidenum">
              <a:rPr lang="en-GB" smtClean="0"/>
              <a:pPr>
                <a:defRPr/>
              </a:pPr>
              <a:t>‹#›</a:t>
            </a:fld>
            <a:endParaRPr lang="en-GB"/>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96945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GB"/>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GB"/>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2D68AF81-700A-4172-892F-78137DEF1703}" type="slidenum">
              <a:rPr lang="en-GB" smtClean="0"/>
              <a:pPr>
                <a:defRPr/>
              </a:pPr>
              <a:t>‹#›</a:t>
            </a:fld>
            <a:endParaRPr lang="en-GB"/>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1030992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7.png"/><Relationship Id="rId7"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10" Type="http://schemas.openxmlformats.org/officeDocument/2006/relationships/hyperlink" Target="http://www.mathssupport.org/" TargetMode="External"/><Relationship Id="rId4" Type="http://schemas.openxmlformats.org/officeDocument/2006/relationships/image" Target="../media/image18.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7.png"/><Relationship Id="rId3" Type="http://schemas.openxmlformats.org/officeDocument/2006/relationships/image" Target="../media/image21.png"/><Relationship Id="rId7" Type="http://schemas.openxmlformats.org/officeDocument/2006/relationships/image" Target="../media/image14.png"/><Relationship Id="rId12"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00.png"/><Relationship Id="rId11" Type="http://schemas.openxmlformats.org/officeDocument/2006/relationships/image" Target="../media/image25.png"/><Relationship Id="rId5" Type="http://schemas.openxmlformats.org/officeDocument/2006/relationships/image" Target="../media/image190.png"/><Relationship Id="rId10" Type="http://schemas.openxmlformats.org/officeDocument/2006/relationships/image" Target="../media/image24.png"/><Relationship Id="rId4" Type="http://schemas.openxmlformats.org/officeDocument/2006/relationships/image" Target="../media/image22.png"/><Relationship Id="rId9" Type="http://schemas.openxmlformats.org/officeDocument/2006/relationships/image" Target="../media/image23.png"/><Relationship Id="rId14" Type="http://schemas.openxmlformats.org/officeDocument/2006/relationships/hyperlink" Target="http://www.mathssupport.org/"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5.png"/><Relationship Id="rId18" Type="http://schemas.openxmlformats.org/officeDocument/2006/relationships/image" Target="../media/image340.png"/><Relationship Id="rId3" Type="http://schemas.openxmlformats.org/officeDocument/2006/relationships/image" Target="../media/image14.png"/><Relationship Id="rId7" Type="http://schemas.openxmlformats.org/officeDocument/2006/relationships/image" Target="../media/image30.png"/><Relationship Id="rId12" Type="http://schemas.openxmlformats.org/officeDocument/2006/relationships/image" Target="../media/image34.png"/><Relationship Id="rId17" Type="http://schemas.openxmlformats.org/officeDocument/2006/relationships/image" Target="../media/image39.png"/><Relationship Id="rId2" Type="http://schemas.openxmlformats.org/officeDocument/2006/relationships/notesSlide" Target="../notesSlides/notesSlide14.xml"/><Relationship Id="rId16" Type="http://schemas.openxmlformats.org/officeDocument/2006/relationships/image" Target="../media/image38.png"/><Relationship Id="rId20"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29.png"/><Relationship Id="rId11" Type="http://schemas.openxmlformats.org/officeDocument/2006/relationships/image" Target="../media/image33.png"/><Relationship Id="rId5" Type="http://schemas.openxmlformats.org/officeDocument/2006/relationships/image" Target="../media/image28.png"/><Relationship Id="rId15" Type="http://schemas.openxmlformats.org/officeDocument/2006/relationships/image" Target="../media/image37.png"/><Relationship Id="rId10" Type="http://schemas.openxmlformats.org/officeDocument/2006/relationships/image" Target="../media/image260.png"/><Relationship Id="rId19" Type="http://schemas.openxmlformats.org/officeDocument/2006/relationships/image" Target="../media/image350.png"/><Relationship Id="rId4" Type="http://schemas.openxmlformats.org/officeDocument/2006/relationships/image" Target="../media/image15.png"/><Relationship Id="rId9" Type="http://schemas.openxmlformats.org/officeDocument/2006/relationships/image" Target="../media/image32.png"/><Relationship Id="rId14" Type="http://schemas.openxmlformats.org/officeDocument/2006/relationships/image" Target="../media/image36.png"/></Relationships>
</file>

<file path=ppt/slides/_rels/slide16.xml.rels><?xml version="1.0" encoding="UTF-8" standalone="yes"?>
<Relationships xmlns="http://schemas.openxmlformats.org/package/2006/relationships"><Relationship Id="rId8" Type="http://schemas.openxmlformats.org/officeDocument/2006/relationships/image" Target="../media/image280.png"/><Relationship Id="rId3" Type="http://schemas.openxmlformats.org/officeDocument/2006/relationships/image" Target="../media/image360.png"/><Relationship Id="rId7" Type="http://schemas.openxmlformats.org/officeDocument/2006/relationships/image" Target="../media/image270.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10.png"/><Relationship Id="rId5" Type="http://schemas.openxmlformats.org/officeDocument/2006/relationships/image" Target="../media/image100.png"/><Relationship Id="rId4" Type="http://schemas.openxmlformats.org/officeDocument/2006/relationships/image" Target="../media/image370.png"/><Relationship Id="rId9" Type="http://schemas.openxmlformats.org/officeDocument/2006/relationships/hyperlink" Target="http://www.mathssupport.or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www.mathssupport.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jpe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hyperlink" Target="http://www.mathssupport.org/" TargetMode="External"/><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hyperlink" Target="http://www.mathssupport.org/" TargetMode="External"/><Relationship Id="rId3" Type="http://schemas.openxmlformats.org/officeDocument/2006/relationships/image" Target="../media/image3.jpe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p:txBody>
          <a:bodyPr/>
          <a:lstStyle/>
          <a:p>
            <a:pPr marL="633413" indent="-633413" algn="l"/>
            <a:r>
              <a:rPr lang="en-GB" dirty="0"/>
              <a:t>LO: Solve problems involving related rates of change.</a:t>
            </a:r>
          </a:p>
        </p:txBody>
      </p:sp>
      <p:sp>
        <p:nvSpPr>
          <p:cNvPr id="4" name="3 Título"/>
          <p:cNvSpPr>
            <a:spLocks noGrp="1"/>
          </p:cNvSpPr>
          <p:nvPr>
            <p:ph type="ctrTitle"/>
          </p:nvPr>
        </p:nvSpPr>
        <p:spPr/>
        <p:txBody>
          <a:bodyPr>
            <a:normAutofit/>
          </a:bodyPr>
          <a:lstStyle/>
          <a:p>
            <a:pPr algn="ctr"/>
            <a:r>
              <a:rPr lang="en-GB" dirty="0"/>
              <a:t>Related rates </a:t>
            </a:r>
            <a:r>
              <a:rPr lang="en-GB"/>
              <a:t>of change</a:t>
            </a:r>
            <a:endParaRPr lang="en-GB" dirty="0"/>
          </a:p>
        </p:txBody>
      </p:sp>
      <p:sp>
        <p:nvSpPr>
          <p:cNvPr id="2" name="Date Placeholder 1">
            <a:extLst>
              <a:ext uri="{FF2B5EF4-FFF2-40B4-BE49-F238E27FC236}">
                <a16:creationId xmlns:a16="http://schemas.microsoft.com/office/drawing/2014/main" id="{797AA229-41D9-4F68-B618-33C5A46647DD}"/>
              </a:ext>
            </a:extLst>
          </p:cNvPr>
          <p:cNvSpPr>
            <a:spLocks noGrp="1"/>
          </p:cNvSpPr>
          <p:nvPr>
            <p:ph type="dt" sz="half" idx="10"/>
          </p:nvPr>
        </p:nvSpPr>
        <p:spPr/>
        <p:txBody>
          <a:bodyPr/>
          <a:lstStyle/>
          <a:p>
            <a:pPr>
              <a:defRPr/>
            </a:pPr>
            <a:fld id="{B4604598-B79C-48EE-B45A-BD36CD867CFF}" type="datetime3">
              <a:rPr lang="en-US" smtClean="0"/>
              <a:t>20 October 2022</a:t>
            </a:fld>
            <a:endParaRPr lang="en-GB"/>
          </a:p>
        </p:txBody>
      </p:sp>
      <p:sp>
        <p:nvSpPr>
          <p:cNvPr id="6" name="Rectangle 5">
            <a:hlinkClick r:id="rId2"/>
            <a:extLst>
              <a:ext uri="{FF2B5EF4-FFF2-40B4-BE49-F238E27FC236}">
                <a16:creationId xmlns:a16="http://schemas.microsoft.com/office/drawing/2014/main" id="{C02CB38C-C3CB-45DD-BE22-AF357C3BC3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2F2A43F3-8F87-432A-9949-801CCB7567F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Straight Connector 53"/>
          <p:cNvCxnSpPr/>
          <p:nvPr/>
        </p:nvCxnSpPr>
        <p:spPr>
          <a:xfrm>
            <a:off x="968618" y="4582480"/>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991312" y="4580231"/>
            <a:ext cx="411480" cy="1"/>
          </a:xfrm>
          <a:prstGeom prst="line">
            <a:avLst/>
          </a:prstGeom>
        </p:spPr>
        <p:style>
          <a:lnRef idx="1">
            <a:schemeClr val="accent1"/>
          </a:lnRef>
          <a:fillRef idx="0">
            <a:schemeClr val="accent1"/>
          </a:fillRef>
          <a:effectRef idx="0">
            <a:schemeClr val="accent1"/>
          </a:effectRef>
          <a:fontRef idx="minor">
            <a:schemeClr val="tx1"/>
          </a:fontRef>
        </p:style>
      </p:cxnSp>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64" name="Text Box 18"/>
          <p:cNvSpPr txBox="1">
            <a:spLocks noChangeArrowheads="1"/>
          </p:cNvSpPr>
          <p:nvPr/>
        </p:nvSpPr>
        <p:spPr bwMode="auto">
          <a:xfrm>
            <a:off x="107646" y="2695200"/>
            <a:ext cx="928459"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1</a:t>
            </a:r>
          </a:p>
        </p:txBody>
      </p:sp>
      <p:sp>
        <p:nvSpPr>
          <p:cNvPr id="65" name="Text Box 9"/>
          <p:cNvSpPr txBox="1">
            <a:spLocks noChangeArrowheads="1"/>
          </p:cNvSpPr>
          <p:nvPr/>
        </p:nvSpPr>
        <p:spPr bwMode="auto">
          <a:xfrm>
            <a:off x="991312" y="2688913"/>
            <a:ext cx="8021682" cy="830997"/>
          </a:xfrm>
          <a:prstGeom prst="rect">
            <a:avLst/>
          </a:prstGeom>
          <a:noFill/>
          <a:ln w="9525">
            <a:noFill/>
            <a:miter lim="800000"/>
            <a:headEnd/>
            <a:tailEnd/>
          </a:ln>
        </p:spPr>
        <p:txBody>
          <a:bodyPr wrap="square">
            <a:spAutoFit/>
          </a:bodyPr>
          <a:lstStyle/>
          <a:p>
            <a:r>
              <a:rPr lang="en-GB" dirty="0">
                <a:solidFill>
                  <a:srgbClr val="FF6600"/>
                </a:solidFill>
                <a:latin typeface="+mn-lt"/>
              </a:rPr>
              <a:t>Sketch a diagram of the problem if applicable. Assign symbols to all variables involved in the problem.</a:t>
            </a:r>
          </a:p>
        </p:txBody>
      </p:sp>
      <p:grpSp>
        <p:nvGrpSpPr>
          <p:cNvPr id="3" name="Group 2"/>
          <p:cNvGrpSpPr/>
          <p:nvPr/>
        </p:nvGrpSpPr>
        <p:grpSpPr>
          <a:xfrm>
            <a:off x="338328" y="3749040"/>
            <a:ext cx="1306736" cy="1772975"/>
            <a:chOff x="785467" y="3550024"/>
            <a:chExt cx="1306736" cy="1772975"/>
          </a:xfrm>
        </p:grpSpPr>
        <p:sp>
          <p:nvSpPr>
            <p:cNvPr id="2" name="Oval 1"/>
            <p:cNvSpPr/>
            <p:nvPr/>
          </p:nvSpPr>
          <p:spPr>
            <a:xfrm>
              <a:off x="793376" y="3550024"/>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Connector 4"/>
            <p:cNvCxnSpPr/>
            <p:nvPr/>
          </p:nvCxnSpPr>
          <p:spPr>
            <a:xfrm>
              <a:off x="785467" y="3803155"/>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433293" y="3814239"/>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Freeform 9"/>
          <p:cNvSpPr/>
          <p:nvPr/>
        </p:nvSpPr>
        <p:spPr>
          <a:xfrm>
            <a:off x="572172" y="4599105"/>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572172" y="4387676"/>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982266" y="4301656"/>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79" name="Rectangle 78"/>
          <p:cNvSpPr/>
          <p:nvPr/>
        </p:nvSpPr>
        <p:spPr>
          <a:xfrm>
            <a:off x="929661" y="4792294"/>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p:sp>
        <p:nvSpPr>
          <p:cNvPr id="13" name="Rectangle 12"/>
          <p:cNvSpPr/>
          <p:nvPr/>
        </p:nvSpPr>
        <p:spPr>
          <a:xfrm>
            <a:off x="2648606" y="3400303"/>
            <a:ext cx="1718678" cy="461665"/>
          </a:xfrm>
          <a:prstGeom prst="rect">
            <a:avLst/>
          </a:prstGeom>
        </p:spPr>
        <p:txBody>
          <a:bodyPr wrap="square">
            <a:spAutoFit/>
          </a:bodyPr>
          <a:lstStyle/>
          <a:p>
            <a:r>
              <a:rPr lang="en-GB" dirty="0">
                <a:latin typeface="+mn-lt"/>
              </a:rPr>
              <a:t>At time t,</a:t>
            </a:r>
          </a:p>
        </p:txBody>
      </p:sp>
      <p:sp>
        <p:nvSpPr>
          <p:cNvPr id="80" name="Rectangle 79"/>
          <p:cNvSpPr/>
          <p:nvPr/>
        </p:nvSpPr>
        <p:spPr>
          <a:xfrm>
            <a:off x="4193077" y="3400302"/>
            <a:ext cx="4350422" cy="830997"/>
          </a:xfrm>
          <a:prstGeom prst="rect">
            <a:avLst/>
          </a:prstGeom>
        </p:spPr>
        <p:txBody>
          <a:bodyPr wrap="square">
            <a:spAutoFit/>
          </a:bodyPr>
          <a:lstStyle/>
          <a:p>
            <a:r>
              <a:rPr lang="en-GB" dirty="0">
                <a:latin typeface="+mn-lt"/>
              </a:rPr>
              <a:t>r is the radius of the water surface.</a:t>
            </a:r>
          </a:p>
        </p:txBody>
      </p:sp>
      <p:sp>
        <p:nvSpPr>
          <p:cNvPr id="81" name="Rectangle 80"/>
          <p:cNvSpPr/>
          <p:nvPr/>
        </p:nvSpPr>
        <p:spPr>
          <a:xfrm>
            <a:off x="4193077" y="4132594"/>
            <a:ext cx="4350422" cy="830997"/>
          </a:xfrm>
          <a:prstGeom prst="rect">
            <a:avLst/>
          </a:prstGeom>
        </p:spPr>
        <p:txBody>
          <a:bodyPr wrap="square">
            <a:spAutoFit/>
          </a:bodyPr>
          <a:lstStyle/>
          <a:p>
            <a:r>
              <a:rPr lang="en-GB" dirty="0">
                <a:latin typeface="+mn-lt"/>
              </a:rPr>
              <a:t>h is the depth of the water in the tank.</a:t>
            </a:r>
          </a:p>
        </p:txBody>
      </p:sp>
      <p:sp>
        <p:nvSpPr>
          <p:cNvPr id="33"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22" name="Rectangle 21">
            <a:hlinkClick r:id="rId3"/>
            <a:extLst>
              <a:ext uri="{FF2B5EF4-FFF2-40B4-BE49-F238E27FC236}">
                <a16:creationId xmlns:a16="http://schemas.microsoft.com/office/drawing/2014/main" id="{9DD15A49-22D9-4587-8AA7-B8A091EFBF25}"/>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hlinkClick r:id="rId3"/>
            <a:extLst>
              <a:ext uri="{FF2B5EF4-FFF2-40B4-BE49-F238E27FC236}">
                <a16:creationId xmlns:a16="http://schemas.microsoft.com/office/drawing/2014/main" id="{58082469-5960-47C5-8720-51CAFA1F7BF9}"/>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1818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par>
                          <p:cTn id="28" fill="hold">
                            <p:stCondLst>
                              <p:cond delay="500"/>
                            </p:stCondLst>
                            <p:childTnLst>
                              <p:par>
                                <p:cTn id="29" presetID="22" presetClass="entr" presetSubtype="2"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wipe(left)">
                                      <p:cBhvr>
                                        <p:cTn id="36" dur="500"/>
                                        <p:tgtEl>
                                          <p:spTgt spid="67"/>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down)">
                                      <p:cBhvr>
                                        <p:cTn id="49" dur="500"/>
                                        <p:tgtEl>
                                          <p:spTgt spid="54"/>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autoUpdateAnimBg="0"/>
      <p:bldP spid="10" grpId="0" animBg="1"/>
      <p:bldP spid="11" grpId="0" animBg="1"/>
      <p:bldP spid="12" grpId="0"/>
      <p:bldP spid="79" grpId="0"/>
      <p:bldP spid="13" grpId="0"/>
      <p:bldP spid="80" grpId="0"/>
      <p:bldP spid="8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21" name="Text Box 9"/>
          <p:cNvSpPr txBox="1">
            <a:spLocks noChangeArrowheads="1"/>
          </p:cNvSpPr>
          <p:nvPr/>
        </p:nvSpPr>
        <p:spPr bwMode="auto">
          <a:xfrm>
            <a:off x="1085799" y="2700797"/>
            <a:ext cx="7901267" cy="830997"/>
          </a:xfrm>
          <a:prstGeom prst="rect">
            <a:avLst/>
          </a:prstGeom>
          <a:noFill/>
          <a:ln w="9525">
            <a:noFill/>
            <a:miter lim="800000"/>
            <a:headEnd/>
            <a:tailEnd/>
          </a:ln>
        </p:spPr>
        <p:txBody>
          <a:bodyPr wrap="square">
            <a:spAutoFit/>
          </a:bodyPr>
          <a:lstStyle/>
          <a:p>
            <a:r>
              <a:rPr lang="en-GB" dirty="0">
                <a:solidFill>
                  <a:srgbClr val="FF6600"/>
                </a:solidFill>
                <a:latin typeface="+mn-lt"/>
              </a:rPr>
              <a:t>State in terms of the variables, the information that is given and the rate to be determined.</a:t>
            </a:r>
          </a:p>
        </p:txBody>
      </p:sp>
      <p:cxnSp>
        <p:nvCxnSpPr>
          <p:cNvPr id="28" name="Straight Connector 27"/>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Connector 30"/>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Freeform 32"/>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reeform 33"/>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36" name="Rectangle 35"/>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mc:AlternateContent xmlns:mc="http://schemas.openxmlformats.org/markup-compatibility/2006" xmlns:a14="http://schemas.microsoft.com/office/drawing/2010/main">
        <mc:Choice Requires="a14">
          <p:sp>
            <p:nvSpPr>
              <p:cNvPr id="37" name="TextBox 36"/>
              <p:cNvSpPr txBox="1"/>
              <p:nvPr/>
            </p:nvSpPr>
            <p:spPr>
              <a:xfrm>
                <a:off x="3897184" y="3448816"/>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3897184" y="3448816"/>
                <a:ext cx="1089594" cy="701218"/>
              </a:xfrm>
              <a:prstGeom prst="rect">
                <a:avLst/>
              </a:prstGeom>
              <a:blipFill>
                <a:blip r:embed="rId3"/>
                <a:stretch>
                  <a:fillRect/>
                </a:stretch>
              </a:blipFill>
            </p:spPr>
            <p:txBody>
              <a:bodyPr/>
              <a:lstStyle/>
              <a:p>
                <a:r>
                  <a:rPr lang="en-GB">
                    <a:noFill/>
                  </a:rPr>
                  <a:t> </a:t>
                </a:r>
              </a:p>
            </p:txBody>
          </p:sp>
        </mc:Fallback>
      </mc:AlternateContent>
      <p:sp>
        <p:nvSpPr>
          <p:cNvPr id="38" name="Rectangle 37"/>
          <p:cNvSpPr/>
          <p:nvPr/>
        </p:nvSpPr>
        <p:spPr>
          <a:xfrm>
            <a:off x="1828956" y="3588526"/>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39" name="TextBox 38"/>
              <p:cNvSpPr txBox="1"/>
              <p:nvPr/>
            </p:nvSpPr>
            <p:spPr>
              <a:xfrm>
                <a:off x="2598876" y="346092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39" name="TextBox 38"/>
              <p:cNvSpPr txBox="1">
                <a:spLocks noRot="1" noChangeAspect="1" noMove="1" noResize="1" noEditPoints="1" noAdjustHandles="1" noChangeArrowheads="1" noChangeShapeType="1" noTextEdit="1"/>
              </p:cNvSpPr>
              <p:nvPr/>
            </p:nvSpPr>
            <p:spPr>
              <a:xfrm>
                <a:off x="2598876" y="3460928"/>
                <a:ext cx="427681" cy="701218"/>
              </a:xfrm>
              <a:prstGeom prst="rect">
                <a:avLst/>
              </a:prstGeom>
              <a:blipFill>
                <a:blip r:embed="rId4"/>
                <a:stretch>
                  <a:fillRect/>
                </a:stretch>
              </a:blipFill>
            </p:spPr>
            <p:txBody>
              <a:bodyPr/>
              <a:lstStyle/>
              <a:p>
                <a:r>
                  <a:rPr lang="en-GB">
                    <a:noFill/>
                  </a:rPr>
                  <a:t> </a:t>
                </a:r>
              </a:p>
            </p:txBody>
          </p:sp>
        </mc:Fallback>
      </mc:AlternateContent>
      <p:sp>
        <p:nvSpPr>
          <p:cNvPr id="40" name="Rectangle 39"/>
          <p:cNvSpPr/>
          <p:nvPr/>
        </p:nvSpPr>
        <p:spPr>
          <a:xfrm>
            <a:off x="3026557" y="3593248"/>
            <a:ext cx="902811" cy="461665"/>
          </a:xfrm>
          <a:prstGeom prst="rect">
            <a:avLst/>
          </a:prstGeom>
        </p:spPr>
        <p:txBody>
          <a:bodyPr wrap="none">
            <a:spAutoFit/>
          </a:bodyPr>
          <a:lstStyle/>
          <a:p>
            <a:r>
              <a:rPr lang="en-GB" dirty="0">
                <a:latin typeface="+mn-lt"/>
              </a:rPr>
              <a:t>when</a:t>
            </a:r>
          </a:p>
        </p:txBody>
      </p:sp>
      <p:sp>
        <p:nvSpPr>
          <p:cNvPr id="41" name="Rectangle 40"/>
          <p:cNvSpPr/>
          <p:nvPr/>
        </p:nvSpPr>
        <p:spPr>
          <a:xfrm>
            <a:off x="4937913" y="3581120"/>
            <a:ext cx="974947" cy="461665"/>
          </a:xfrm>
          <a:prstGeom prst="rect">
            <a:avLst/>
          </a:prstGeom>
        </p:spPr>
        <p:txBody>
          <a:bodyPr wrap="none">
            <a:spAutoFit/>
          </a:bodyPr>
          <a:lstStyle/>
          <a:p>
            <a:r>
              <a:rPr lang="en-GB" dirty="0">
                <a:latin typeface="+mn-lt"/>
              </a:rPr>
              <a:t>h = 2,</a:t>
            </a:r>
          </a:p>
        </p:txBody>
      </p:sp>
      <p:sp>
        <p:nvSpPr>
          <p:cNvPr id="42" name="Rectangle 41"/>
          <p:cNvSpPr/>
          <p:nvPr/>
        </p:nvSpPr>
        <p:spPr>
          <a:xfrm>
            <a:off x="5857405" y="3581120"/>
            <a:ext cx="1074333" cy="461665"/>
          </a:xfrm>
          <a:prstGeom prst="rect">
            <a:avLst/>
          </a:prstGeom>
        </p:spPr>
        <p:txBody>
          <a:bodyPr wrap="none">
            <a:spAutoFit/>
          </a:bodyPr>
          <a:lstStyle/>
          <a:p>
            <a:r>
              <a:rPr lang="en-GB" dirty="0">
                <a:latin typeface="+mn-lt"/>
              </a:rPr>
              <a:t>r = 1.5</a:t>
            </a:r>
          </a:p>
        </p:txBody>
      </p:sp>
      <p:sp>
        <p:nvSpPr>
          <p:cNvPr id="43"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24" name="Rectangle 23">
            <a:hlinkClick r:id="rId5"/>
            <a:extLst>
              <a:ext uri="{FF2B5EF4-FFF2-40B4-BE49-F238E27FC236}">
                <a16:creationId xmlns:a16="http://schemas.microsoft.com/office/drawing/2014/main" id="{B124B75F-C60B-4384-BC98-48052A90706E}"/>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hlinkClick r:id="rId5"/>
            <a:extLst>
              <a:ext uri="{FF2B5EF4-FFF2-40B4-BE49-F238E27FC236}">
                <a16:creationId xmlns:a16="http://schemas.microsoft.com/office/drawing/2014/main" id="{EB46AEF7-25A3-429C-BEB1-21FFE8EA9EC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Box 18">
            <a:extLst>
              <a:ext uri="{FF2B5EF4-FFF2-40B4-BE49-F238E27FC236}">
                <a16:creationId xmlns:a16="http://schemas.microsoft.com/office/drawing/2014/main" id="{027B939C-67FE-4B1F-8DA2-D60201EDFBA6}"/>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2</a:t>
            </a:r>
          </a:p>
        </p:txBody>
      </p:sp>
    </p:spTree>
    <p:extLst>
      <p:ext uri="{BB962C8B-B14F-4D97-AF65-F5344CB8AC3E}">
        <p14:creationId xmlns:p14="http://schemas.microsoft.com/office/powerpoint/2010/main" val="233329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29" name="Text Box 9"/>
          <p:cNvSpPr txBox="1">
            <a:spLocks noChangeArrowheads="1"/>
          </p:cNvSpPr>
          <p:nvPr/>
        </p:nvSpPr>
        <p:spPr bwMode="auto">
          <a:xfrm>
            <a:off x="1133994" y="2684103"/>
            <a:ext cx="7765907" cy="1200329"/>
          </a:xfrm>
          <a:prstGeom prst="rect">
            <a:avLst/>
          </a:prstGeom>
          <a:noFill/>
          <a:ln w="9525">
            <a:noFill/>
            <a:miter lim="800000"/>
            <a:headEnd/>
            <a:tailEnd/>
          </a:ln>
        </p:spPr>
        <p:txBody>
          <a:bodyPr wrap="square">
            <a:spAutoFit/>
          </a:bodyPr>
          <a:lstStyle/>
          <a:p>
            <a:r>
              <a:rPr lang="en-GB" dirty="0">
                <a:solidFill>
                  <a:srgbClr val="FF6600"/>
                </a:solidFill>
                <a:latin typeface="+mn-lt"/>
              </a:rPr>
              <a:t>Find an equation relating the variables introduced in step 1.</a:t>
            </a:r>
          </a:p>
          <a:p>
            <a:endParaRPr lang="en-GB" dirty="0">
              <a:solidFill>
                <a:srgbClr val="FF6600"/>
              </a:solidFill>
              <a:latin typeface="+mn-lt"/>
            </a:endParaRPr>
          </a:p>
        </p:txBody>
      </p:sp>
      <mc:AlternateContent xmlns:mc="http://schemas.openxmlformats.org/markup-compatibility/2006" xmlns:a14="http://schemas.microsoft.com/office/drawing/2010/main">
        <mc:Choice Requires="a14">
          <p:sp>
            <p:nvSpPr>
              <p:cNvPr id="30" name="TextBox 29"/>
              <p:cNvSpPr txBox="1"/>
              <p:nvPr/>
            </p:nvSpPr>
            <p:spPr>
              <a:xfrm>
                <a:off x="3438118" y="4120633"/>
                <a:ext cx="849143"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r>
                        <a:rPr lang="en-US" b="0" i="1" smtClean="0">
                          <a:latin typeface="Cambria Math" panose="02040503050406030204" pitchFamily="18" charset="0"/>
                        </a:rPr>
                        <m:t>=</m:t>
                      </m:r>
                      <m:f>
                        <m:fPr>
                          <m:ctrlPr>
                            <a:rPr lang="en-GB" i="1" smtClean="0">
                              <a:latin typeface="Cambria Math" panose="02040503050406030204" pitchFamily="18" charset="0"/>
                            </a:rPr>
                          </m:ctrlPr>
                        </m:fPr>
                        <m:num>
                          <m:r>
                            <a:rPr lang="en-US"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GB" dirty="0"/>
              </a:p>
            </p:txBody>
          </p:sp>
        </mc:Choice>
        <mc:Fallback xmlns="">
          <p:sp>
            <p:nvSpPr>
              <p:cNvPr id="30" name="TextBox 29"/>
              <p:cNvSpPr txBox="1">
                <a:spLocks noRot="1" noChangeAspect="1" noMove="1" noResize="1" noEditPoints="1" noAdjustHandles="1" noChangeArrowheads="1" noChangeShapeType="1" noTextEdit="1"/>
              </p:cNvSpPr>
              <p:nvPr/>
            </p:nvSpPr>
            <p:spPr>
              <a:xfrm>
                <a:off x="3438118" y="4120633"/>
                <a:ext cx="849143" cy="693844"/>
              </a:xfrm>
              <a:prstGeom prst="rect">
                <a:avLst/>
              </a:prstGeom>
              <a:blipFill>
                <a:blip r:embed="rId3"/>
                <a:stretch>
                  <a:fillRect/>
                </a:stretch>
              </a:blipFill>
            </p:spPr>
            <p:txBody>
              <a:bodyPr/>
              <a:lstStyle/>
              <a:p>
                <a:r>
                  <a:rPr lang="en-GB">
                    <a:noFill/>
                  </a:rPr>
                  <a:t> </a:t>
                </a:r>
              </a:p>
            </p:txBody>
          </p:sp>
        </mc:Fallback>
      </mc:AlternateContent>
      <p:sp>
        <p:nvSpPr>
          <p:cNvPr id="31" name="Rectangle 30"/>
          <p:cNvSpPr/>
          <p:nvPr/>
        </p:nvSpPr>
        <p:spPr>
          <a:xfrm>
            <a:off x="4287261" y="4283970"/>
            <a:ext cx="729687" cy="461665"/>
          </a:xfrm>
          <a:prstGeom prst="rect">
            <a:avLst/>
          </a:prstGeom>
        </p:spPr>
        <p:txBody>
          <a:bodyPr wrap="none">
            <a:spAutoFit/>
          </a:bodyPr>
          <a:lstStyle/>
          <a:p>
            <a:r>
              <a:rPr lang="en-GB" dirty="0">
                <a:latin typeface="Symbol" panose="05050102010706020507" pitchFamily="18" charset="2"/>
                <a:cs typeface="Times New Roman" panose="02020603050405020304" pitchFamily="18" charset="0"/>
              </a:rPr>
              <a:t>p</a:t>
            </a:r>
            <a:r>
              <a:rPr lang="en-GB" i="1" dirty="0">
                <a:cs typeface="Times New Roman" panose="02020603050405020304" pitchFamily="18" charset="0"/>
              </a:rPr>
              <a:t>r</a:t>
            </a:r>
            <a:r>
              <a:rPr lang="en-GB" baseline="30000" dirty="0">
                <a:cs typeface="Times New Roman" panose="02020603050405020304" pitchFamily="18" charset="0"/>
              </a:rPr>
              <a:t>2</a:t>
            </a:r>
            <a:r>
              <a:rPr lang="en-GB" i="1" dirty="0">
                <a:cs typeface="Times New Roman" panose="02020603050405020304" pitchFamily="18" charset="0"/>
              </a:rPr>
              <a:t>h</a:t>
            </a:r>
          </a:p>
        </p:txBody>
      </p:sp>
      <p:cxnSp>
        <p:nvCxnSpPr>
          <p:cNvPr id="32" name="Straight Connector 31"/>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Freeform 37"/>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40" name="Rectangle 39"/>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mc:AlternateContent xmlns:mc="http://schemas.openxmlformats.org/markup-compatibility/2006" xmlns:a14="http://schemas.microsoft.com/office/drawing/2010/main">
        <mc:Choice Requires="a14">
          <p:sp>
            <p:nvSpPr>
              <p:cNvPr id="41" name="TextBox 40"/>
              <p:cNvSpPr txBox="1"/>
              <p:nvPr/>
            </p:nvSpPr>
            <p:spPr>
              <a:xfrm>
                <a:off x="3897184" y="3448816"/>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41" name="TextBox 40"/>
              <p:cNvSpPr txBox="1">
                <a:spLocks noRot="1" noChangeAspect="1" noMove="1" noResize="1" noEditPoints="1" noAdjustHandles="1" noChangeArrowheads="1" noChangeShapeType="1" noTextEdit="1"/>
              </p:cNvSpPr>
              <p:nvPr/>
            </p:nvSpPr>
            <p:spPr>
              <a:xfrm>
                <a:off x="3897184" y="3448816"/>
                <a:ext cx="1089594" cy="701218"/>
              </a:xfrm>
              <a:prstGeom prst="rect">
                <a:avLst/>
              </a:prstGeom>
              <a:blipFill>
                <a:blip r:embed="rId4"/>
                <a:stretch>
                  <a:fillRect/>
                </a:stretch>
              </a:blipFill>
            </p:spPr>
            <p:txBody>
              <a:bodyPr/>
              <a:lstStyle/>
              <a:p>
                <a:r>
                  <a:rPr lang="en-GB">
                    <a:noFill/>
                  </a:rPr>
                  <a:t> </a:t>
                </a:r>
              </a:p>
            </p:txBody>
          </p:sp>
        </mc:Fallback>
      </mc:AlternateContent>
      <p:sp>
        <p:nvSpPr>
          <p:cNvPr id="42" name="Rectangle 41"/>
          <p:cNvSpPr/>
          <p:nvPr/>
        </p:nvSpPr>
        <p:spPr>
          <a:xfrm>
            <a:off x="1828956" y="3588526"/>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43" name="TextBox 42"/>
              <p:cNvSpPr txBox="1"/>
              <p:nvPr/>
            </p:nvSpPr>
            <p:spPr>
              <a:xfrm>
                <a:off x="2598876" y="346092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43" name="TextBox 42"/>
              <p:cNvSpPr txBox="1">
                <a:spLocks noRot="1" noChangeAspect="1" noMove="1" noResize="1" noEditPoints="1" noAdjustHandles="1" noChangeArrowheads="1" noChangeShapeType="1" noTextEdit="1"/>
              </p:cNvSpPr>
              <p:nvPr/>
            </p:nvSpPr>
            <p:spPr>
              <a:xfrm>
                <a:off x="2598876" y="3460928"/>
                <a:ext cx="427681" cy="701218"/>
              </a:xfrm>
              <a:prstGeom prst="rect">
                <a:avLst/>
              </a:prstGeom>
              <a:blipFill>
                <a:blip r:embed="rId5"/>
                <a:stretch>
                  <a:fillRect/>
                </a:stretch>
              </a:blipFill>
            </p:spPr>
            <p:txBody>
              <a:bodyPr/>
              <a:lstStyle/>
              <a:p>
                <a:r>
                  <a:rPr lang="en-GB">
                    <a:noFill/>
                  </a:rPr>
                  <a:t> </a:t>
                </a:r>
              </a:p>
            </p:txBody>
          </p:sp>
        </mc:Fallback>
      </mc:AlternateContent>
      <p:sp>
        <p:nvSpPr>
          <p:cNvPr id="44" name="Rectangle 43"/>
          <p:cNvSpPr/>
          <p:nvPr/>
        </p:nvSpPr>
        <p:spPr>
          <a:xfrm>
            <a:off x="3026557" y="3593248"/>
            <a:ext cx="902811" cy="461665"/>
          </a:xfrm>
          <a:prstGeom prst="rect">
            <a:avLst/>
          </a:prstGeom>
        </p:spPr>
        <p:txBody>
          <a:bodyPr wrap="none">
            <a:spAutoFit/>
          </a:bodyPr>
          <a:lstStyle/>
          <a:p>
            <a:r>
              <a:rPr lang="en-GB" dirty="0">
                <a:latin typeface="+mn-lt"/>
              </a:rPr>
              <a:t>when</a:t>
            </a:r>
          </a:p>
        </p:txBody>
      </p:sp>
      <p:sp>
        <p:nvSpPr>
          <p:cNvPr id="45" name="Rectangle 44"/>
          <p:cNvSpPr/>
          <p:nvPr/>
        </p:nvSpPr>
        <p:spPr>
          <a:xfrm>
            <a:off x="4937913" y="3581120"/>
            <a:ext cx="974947" cy="461665"/>
          </a:xfrm>
          <a:prstGeom prst="rect">
            <a:avLst/>
          </a:prstGeom>
        </p:spPr>
        <p:txBody>
          <a:bodyPr wrap="none">
            <a:spAutoFit/>
          </a:bodyPr>
          <a:lstStyle/>
          <a:p>
            <a:r>
              <a:rPr lang="en-GB" dirty="0">
                <a:latin typeface="+mn-lt"/>
              </a:rPr>
              <a:t>h = 2,</a:t>
            </a:r>
          </a:p>
        </p:txBody>
      </p:sp>
      <p:sp>
        <p:nvSpPr>
          <p:cNvPr id="48" name="Rectangle 47"/>
          <p:cNvSpPr/>
          <p:nvPr/>
        </p:nvSpPr>
        <p:spPr>
          <a:xfrm>
            <a:off x="5857405" y="3581120"/>
            <a:ext cx="1074333" cy="461665"/>
          </a:xfrm>
          <a:prstGeom prst="rect">
            <a:avLst/>
          </a:prstGeom>
        </p:spPr>
        <p:txBody>
          <a:bodyPr wrap="none">
            <a:spAutoFit/>
          </a:bodyPr>
          <a:lstStyle/>
          <a:p>
            <a:r>
              <a:rPr lang="en-GB" dirty="0">
                <a:latin typeface="+mn-lt"/>
              </a:rPr>
              <a:t>r = 1.5</a:t>
            </a:r>
          </a:p>
        </p:txBody>
      </p:sp>
      <p:sp>
        <p:nvSpPr>
          <p:cNvPr id="49"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26" name="Rectangle 25">
            <a:hlinkClick r:id="rId6"/>
            <a:extLst>
              <a:ext uri="{FF2B5EF4-FFF2-40B4-BE49-F238E27FC236}">
                <a16:creationId xmlns:a16="http://schemas.microsoft.com/office/drawing/2014/main" id="{835933BE-BE40-46EB-A334-DFF3E2EB08DA}"/>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hlinkClick r:id="rId6"/>
            <a:extLst>
              <a:ext uri="{FF2B5EF4-FFF2-40B4-BE49-F238E27FC236}">
                <a16:creationId xmlns:a16="http://schemas.microsoft.com/office/drawing/2014/main" id="{0507F6AE-B0EA-40E7-992B-9444A9F4601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Text Box 18">
            <a:extLst>
              <a:ext uri="{FF2B5EF4-FFF2-40B4-BE49-F238E27FC236}">
                <a16:creationId xmlns:a16="http://schemas.microsoft.com/office/drawing/2014/main" id="{F128F8AC-06E8-4098-BC83-E195A4D5CAFF}"/>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3</a:t>
            </a:r>
          </a:p>
        </p:txBody>
      </p:sp>
    </p:spTree>
    <p:extLst>
      <p:ext uri="{BB962C8B-B14F-4D97-AF65-F5344CB8AC3E}">
        <p14:creationId xmlns:p14="http://schemas.microsoft.com/office/powerpoint/2010/main" val="398886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33" name="Text Box 9"/>
          <p:cNvSpPr txBox="1">
            <a:spLocks noChangeArrowheads="1"/>
          </p:cNvSpPr>
          <p:nvPr/>
        </p:nvSpPr>
        <p:spPr bwMode="auto">
          <a:xfrm>
            <a:off x="1133994" y="2726225"/>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Differentiate both sides of the equation found in step 3 with respect to the independent variable.</a:t>
            </a:r>
          </a:p>
        </p:txBody>
      </p:sp>
      <mc:AlternateContent xmlns:mc="http://schemas.openxmlformats.org/markup-compatibility/2006" xmlns:a14="http://schemas.microsoft.com/office/drawing/2010/main">
        <mc:Choice Requires="a14">
          <p:sp>
            <p:nvSpPr>
              <p:cNvPr id="34" name="TextBox 33"/>
              <p:cNvSpPr txBox="1"/>
              <p:nvPr/>
            </p:nvSpPr>
            <p:spPr>
              <a:xfrm>
                <a:off x="3380945" y="4854544"/>
                <a:ext cx="346487" cy="70121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3380945" y="4854544"/>
                <a:ext cx="346487" cy="701218"/>
              </a:xfrm>
              <a:prstGeom prst="rect">
                <a:avLst/>
              </a:prstGeom>
              <a:blipFill>
                <a:blip r:embed="rId3"/>
                <a:stretch>
                  <a:fillRect l="-1786" r="-107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3789182" y="4874664"/>
                <a:ext cx="802207"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GB" i="1" smtClean="0">
                              <a:latin typeface="Cambria Math" panose="02040503050406030204" pitchFamily="18" charset="0"/>
                            </a:rPr>
                          </m:ctrlPr>
                        </m:fPr>
                        <m:num>
                          <m:r>
                            <a:rPr lang="en-US" i="1" smtClean="0">
                              <a:latin typeface="Cambria Math" panose="02040503050406030204" pitchFamily="18" charset="0"/>
                            </a:rPr>
                            <m:t>1</m:t>
                          </m:r>
                        </m:num>
                        <m:den>
                          <m:r>
                            <a:rPr lang="en-US" b="0" i="1" smtClean="0">
                              <a:latin typeface="Cambria Math" panose="02040503050406030204" pitchFamily="18" charset="0"/>
                            </a:rPr>
                            <m:t>3</m:t>
                          </m:r>
                        </m:den>
                      </m:f>
                      <m:r>
                        <a:rPr lang="en-GB" i="1" smtClean="0">
                          <a:latin typeface="Cambria Math" panose="02040503050406030204" pitchFamily="18" charset="0"/>
                          <a:ea typeface="Cambria Math" panose="02040503050406030204" pitchFamily="18" charset="0"/>
                        </a:rPr>
                        <m:t>𝜋</m:t>
                      </m:r>
                    </m:oMath>
                  </m:oMathPara>
                </a14:m>
                <a:endParaRPr lang="en-GB" dirty="0"/>
              </a:p>
            </p:txBody>
          </p:sp>
        </mc:Choice>
        <mc:Fallback xmlns="">
          <p:sp>
            <p:nvSpPr>
              <p:cNvPr id="35" name="TextBox 34"/>
              <p:cNvSpPr txBox="1">
                <a:spLocks noRot="1" noChangeAspect="1" noMove="1" noResize="1" noEditPoints="1" noAdjustHandles="1" noChangeArrowheads="1" noChangeShapeType="1" noTextEdit="1"/>
              </p:cNvSpPr>
              <p:nvPr/>
            </p:nvSpPr>
            <p:spPr>
              <a:xfrm>
                <a:off x="3789182" y="4874664"/>
                <a:ext cx="802207" cy="69384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445689" y="4788739"/>
                <a:ext cx="1232484" cy="95455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endChr m:val=""/>
                          <m:ctrlPr>
                            <a:rPr lang="en-GB" i="1" smtClean="0">
                              <a:latin typeface="Cambria Math" panose="02040503050406030204" pitchFamily="18" charset="0"/>
                            </a:rPr>
                          </m:ctrlPr>
                        </m:dPr>
                        <m:e>
                          <m:sSup>
                            <m:sSupPr>
                              <m:ctrlPr>
                                <a:rPr lang="en-GB"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f>
                            <m:fPr>
                              <m:ctrlPr>
                                <a:rPr lang="en-GB" i="1">
                                  <a:latin typeface="Cambria Math" panose="02040503050406030204" pitchFamily="18" charset="0"/>
                                </a:rPr>
                              </m:ctrlPr>
                            </m:fPr>
                            <m:num>
                              <m:r>
                                <a:rPr lang="en-GB" i="1">
                                  <a:latin typeface="Cambria Math" panose="02040503050406030204" pitchFamily="18" charset="0"/>
                                </a:rPr>
                                <m:t>𝑑</m:t>
                              </m:r>
                              <m:r>
                                <a:rPr lang="en-US" b="0" i="1" smtClean="0">
                                  <a:latin typeface="Cambria Math" panose="02040503050406030204" pitchFamily="18" charset="0"/>
                                </a:rPr>
                                <m:t>h</m:t>
                              </m:r>
                            </m:num>
                            <m:den>
                              <m:r>
                                <a:rPr lang="en-GB" i="1">
                                  <a:latin typeface="Cambria Math" panose="02040503050406030204" pitchFamily="18" charset="0"/>
                                </a:rPr>
                                <m:t>𝑑</m:t>
                              </m:r>
                              <m:r>
                                <a:rPr lang="en-US" i="1">
                                  <a:latin typeface="Cambria Math" panose="02040503050406030204" pitchFamily="18" charset="0"/>
                                </a:rPr>
                                <m:t>𝑡</m:t>
                              </m:r>
                            </m:den>
                          </m:f>
                        </m:e>
                      </m:d>
                    </m:oMath>
                  </m:oMathPara>
                </a14:m>
                <a:endParaRPr lang="en-GB" dirty="0"/>
              </a:p>
            </p:txBody>
          </p:sp>
        </mc:Choice>
        <mc:Fallback xmlns="">
          <p:sp>
            <p:nvSpPr>
              <p:cNvPr id="36" name="TextBox 35"/>
              <p:cNvSpPr txBox="1">
                <a:spLocks noRot="1" noChangeAspect="1" noMove="1" noResize="1" noEditPoints="1" noAdjustHandles="1" noChangeArrowheads="1" noChangeShapeType="1" noTextEdit="1"/>
              </p:cNvSpPr>
              <p:nvPr/>
            </p:nvSpPr>
            <p:spPr>
              <a:xfrm>
                <a:off x="4445689" y="4788739"/>
                <a:ext cx="1232484" cy="95455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5587730" y="4827924"/>
                <a:ext cx="1232484" cy="82984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h𝑟</m:t>
                      </m:r>
                      <m:d>
                        <m:dPr>
                          <m:begChr m:val=""/>
                          <m:ctrlPr>
                            <a:rPr lang="en-GB" i="1" smtClean="0">
                              <a:latin typeface="Cambria Math" panose="02040503050406030204" pitchFamily="18" charset="0"/>
                            </a:rPr>
                          </m:ctrlPr>
                        </m:dPr>
                        <m:e>
                          <m:f>
                            <m:fPr>
                              <m:ctrlPr>
                                <a:rPr lang="en-GB" i="1">
                                  <a:latin typeface="Cambria Math" panose="02040503050406030204" pitchFamily="18" charset="0"/>
                                </a:rPr>
                              </m:ctrlPr>
                            </m:fPr>
                            <m:num>
                              <m:r>
                                <a:rPr lang="en-GB" i="1">
                                  <a:latin typeface="Cambria Math" panose="02040503050406030204" pitchFamily="18" charset="0"/>
                                </a:rPr>
                                <m:t>𝑑</m:t>
                              </m:r>
                              <m:r>
                                <a:rPr lang="en-US" b="0" i="1" smtClean="0">
                                  <a:latin typeface="Cambria Math" panose="02040503050406030204" pitchFamily="18" charset="0"/>
                                </a:rPr>
                                <m:t>𝑟</m:t>
                              </m:r>
                            </m:num>
                            <m:den>
                              <m:r>
                                <a:rPr lang="en-GB" i="1">
                                  <a:latin typeface="Cambria Math" panose="02040503050406030204" pitchFamily="18" charset="0"/>
                                </a:rPr>
                                <m:t>𝑑</m:t>
                              </m:r>
                              <m:r>
                                <a:rPr lang="en-US" i="1">
                                  <a:latin typeface="Cambria Math" panose="02040503050406030204" pitchFamily="18" charset="0"/>
                                </a:rPr>
                                <m:t>𝑡</m:t>
                              </m:r>
                            </m:den>
                          </m:f>
                        </m:e>
                      </m:d>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5587730" y="4827924"/>
                <a:ext cx="1232484" cy="829843"/>
              </a:xfrm>
              <a:prstGeom prst="rect">
                <a:avLst/>
              </a:prstGeom>
              <a:blipFill>
                <a:blip r:embed="rId6"/>
                <a:stretch>
                  <a:fillRect r="-1485"/>
                </a:stretch>
              </a:blipFill>
            </p:spPr>
            <p:txBody>
              <a:bodyPr/>
              <a:lstStyle/>
              <a:p>
                <a:r>
                  <a:rPr lang="en-GB">
                    <a:noFill/>
                  </a:rPr>
                  <a:t> </a:t>
                </a:r>
              </a:p>
            </p:txBody>
          </p:sp>
        </mc:Fallback>
      </mc:AlternateContent>
      <p:cxnSp>
        <p:nvCxnSpPr>
          <p:cNvPr id="38" name="Straight Connector 37"/>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Straight Connector 40"/>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Freeform 43"/>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48" name="Rectangle 47"/>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mc:AlternateContent xmlns:mc="http://schemas.openxmlformats.org/markup-compatibility/2006" xmlns:a14="http://schemas.microsoft.com/office/drawing/2010/main">
        <mc:Choice Requires="a14">
          <p:sp>
            <p:nvSpPr>
              <p:cNvPr id="49" name="TextBox 48"/>
              <p:cNvSpPr txBox="1"/>
              <p:nvPr/>
            </p:nvSpPr>
            <p:spPr>
              <a:xfrm>
                <a:off x="3897184" y="3448816"/>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49" name="TextBox 48"/>
              <p:cNvSpPr txBox="1">
                <a:spLocks noRot="1" noChangeAspect="1" noMove="1" noResize="1" noEditPoints="1" noAdjustHandles="1" noChangeArrowheads="1" noChangeShapeType="1" noTextEdit="1"/>
              </p:cNvSpPr>
              <p:nvPr/>
            </p:nvSpPr>
            <p:spPr>
              <a:xfrm>
                <a:off x="3897184" y="3448816"/>
                <a:ext cx="1089594" cy="701218"/>
              </a:xfrm>
              <a:prstGeom prst="rect">
                <a:avLst/>
              </a:prstGeom>
              <a:blipFill>
                <a:blip r:embed="rId7"/>
                <a:stretch>
                  <a:fillRect/>
                </a:stretch>
              </a:blipFill>
            </p:spPr>
            <p:txBody>
              <a:bodyPr/>
              <a:lstStyle/>
              <a:p>
                <a:r>
                  <a:rPr lang="en-GB">
                    <a:noFill/>
                  </a:rPr>
                  <a:t> </a:t>
                </a:r>
              </a:p>
            </p:txBody>
          </p:sp>
        </mc:Fallback>
      </mc:AlternateContent>
      <p:sp>
        <p:nvSpPr>
          <p:cNvPr id="50" name="Rectangle 49"/>
          <p:cNvSpPr/>
          <p:nvPr/>
        </p:nvSpPr>
        <p:spPr>
          <a:xfrm>
            <a:off x="1828956" y="3588526"/>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51" name="TextBox 50"/>
              <p:cNvSpPr txBox="1"/>
              <p:nvPr/>
            </p:nvSpPr>
            <p:spPr>
              <a:xfrm>
                <a:off x="2598876" y="346092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2598876" y="3460928"/>
                <a:ext cx="427681" cy="701218"/>
              </a:xfrm>
              <a:prstGeom prst="rect">
                <a:avLst/>
              </a:prstGeom>
              <a:blipFill>
                <a:blip r:embed="rId8"/>
                <a:stretch>
                  <a:fillRect/>
                </a:stretch>
              </a:blipFill>
            </p:spPr>
            <p:txBody>
              <a:bodyPr/>
              <a:lstStyle/>
              <a:p>
                <a:r>
                  <a:rPr lang="en-GB">
                    <a:noFill/>
                  </a:rPr>
                  <a:t> </a:t>
                </a:r>
              </a:p>
            </p:txBody>
          </p:sp>
        </mc:Fallback>
      </mc:AlternateContent>
      <p:sp>
        <p:nvSpPr>
          <p:cNvPr id="52" name="Rectangle 51"/>
          <p:cNvSpPr/>
          <p:nvPr/>
        </p:nvSpPr>
        <p:spPr>
          <a:xfrm>
            <a:off x="3026557" y="3593248"/>
            <a:ext cx="902811" cy="461665"/>
          </a:xfrm>
          <a:prstGeom prst="rect">
            <a:avLst/>
          </a:prstGeom>
        </p:spPr>
        <p:txBody>
          <a:bodyPr wrap="none">
            <a:spAutoFit/>
          </a:bodyPr>
          <a:lstStyle/>
          <a:p>
            <a:r>
              <a:rPr lang="en-GB" dirty="0">
                <a:latin typeface="+mn-lt"/>
              </a:rPr>
              <a:t>when</a:t>
            </a:r>
          </a:p>
        </p:txBody>
      </p:sp>
      <p:sp>
        <p:nvSpPr>
          <p:cNvPr id="53" name="Rectangle 52"/>
          <p:cNvSpPr/>
          <p:nvPr/>
        </p:nvSpPr>
        <p:spPr>
          <a:xfrm>
            <a:off x="4937913" y="3581120"/>
            <a:ext cx="974947" cy="461665"/>
          </a:xfrm>
          <a:prstGeom prst="rect">
            <a:avLst/>
          </a:prstGeom>
        </p:spPr>
        <p:txBody>
          <a:bodyPr wrap="none">
            <a:spAutoFit/>
          </a:bodyPr>
          <a:lstStyle/>
          <a:p>
            <a:r>
              <a:rPr lang="en-GB" dirty="0">
                <a:latin typeface="+mn-lt"/>
              </a:rPr>
              <a:t>h = 2,</a:t>
            </a:r>
          </a:p>
        </p:txBody>
      </p:sp>
      <p:sp>
        <p:nvSpPr>
          <p:cNvPr id="55" name="Rectangle 54"/>
          <p:cNvSpPr/>
          <p:nvPr/>
        </p:nvSpPr>
        <p:spPr>
          <a:xfrm>
            <a:off x="5857405" y="3581120"/>
            <a:ext cx="1074333" cy="461665"/>
          </a:xfrm>
          <a:prstGeom prst="rect">
            <a:avLst/>
          </a:prstGeom>
        </p:spPr>
        <p:txBody>
          <a:bodyPr wrap="none">
            <a:spAutoFit/>
          </a:bodyPr>
          <a:lstStyle/>
          <a:p>
            <a:r>
              <a:rPr lang="en-GB" dirty="0">
                <a:latin typeface="+mn-lt"/>
              </a:rPr>
              <a:t>r = 1.5</a:t>
            </a:r>
          </a:p>
        </p:txBody>
      </p:sp>
      <p:sp>
        <p:nvSpPr>
          <p:cNvPr id="56"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7" name="TextBox 56"/>
              <p:cNvSpPr txBox="1"/>
              <p:nvPr/>
            </p:nvSpPr>
            <p:spPr>
              <a:xfrm>
                <a:off x="3438118" y="4120633"/>
                <a:ext cx="849143"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r>
                        <a:rPr lang="en-US" b="0" i="1" smtClean="0">
                          <a:latin typeface="Cambria Math" panose="02040503050406030204" pitchFamily="18" charset="0"/>
                        </a:rPr>
                        <m:t>=</m:t>
                      </m:r>
                      <m:f>
                        <m:fPr>
                          <m:ctrlPr>
                            <a:rPr lang="en-GB" i="1" smtClean="0">
                              <a:latin typeface="Cambria Math" panose="02040503050406030204" pitchFamily="18" charset="0"/>
                            </a:rPr>
                          </m:ctrlPr>
                        </m:fPr>
                        <m:num>
                          <m:r>
                            <a:rPr lang="en-US"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GB" dirty="0"/>
              </a:p>
            </p:txBody>
          </p:sp>
        </mc:Choice>
        <mc:Fallback xmlns="">
          <p:sp>
            <p:nvSpPr>
              <p:cNvPr id="57" name="TextBox 56"/>
              <p:cNvSpPr txBox="1">
                <a:spLocks noRot="1" noChangeAspect="1" noMove="1" noResize="1" noEditPoints="1" noAdjustHandles="1" noChangeArrowheads="1" noChangeShapeType="1" noTextEdit="1"/>
              </p:cNvSpPr>
              <p:nvPr/>
            </p:nvSpPr>
            <p:spPr>
              <a:xfrm>
                <a:off x="3438118" y="4120633"/>
                <a:ext cx="849143" cy="693844"/>
              </a:xfrm>
              <a:prstGeom prst="rect">
                <a:avLst/>
              </a:prstGeom>
              <a:blipFill>
                <a:blip r:embed="rId9"/>
                <a:stretch>
                  <a:fillRect/>
                </a:stretch>
              </a:blipFill>
            </p:spPr>
            <p:txBody>
              <a:bodyPr/>
              <a:lstStyle/>
              <a:p>
                <a:r>
                  <a:rPr lang="en-GB">
                    <a:noFill/>
                  </a:rPr>
                  <a:t> </a:t>
                </a:r>
              </a:p>
            </p:txBody>
          </p:sp>
        </mc:Fallback>
      </mc:AlternateContent>
      <p:sp>
        <p:nvSpPr>
          <p:cNvPr id="60" name="Rectangle 59"/>
          <p:cNvSpPr/>
          <p:nvPr/>
        </p:nvSpPr>
        <p:spPr>
          <a:xfrm>
            <a:off x="4287261" y="4283970"/>
            <a:ext cx="729687" cy="461665"/>
          </a:xfrm>
          <a:prstGeom prst="rect">
            <a:avLst/>
          </a:prstGeom>
        </p:spPr>
        <p:txBody>
          <a:bodyPr wrap="none">
            <a:spAutoFit/>
          </a:bodyPr>
          <a:lstStyle/>
          <a:p>
            <a:r>
              <a:rPr lang="en-GB" dirty="0">
                <a:latin typeface="Symbol" panose="05050102010706020507" pitchFamily="18" charset="2"/>
                <a:cs typeface="Times New Roman" panose="02020603050405020304" pitchFamily="18" charset="0"/>
              </a:rPr>
              <a:t>p</a:t>
            </a:r>
            <a:r>
              <a:rPr lang="en-GB" i="1" dirty="0">
                <a:cs typeface="Times New Roman" panose="02020603050405020304" pitchFamily="18" charset="0"/>
              </a:rPr>
              <a:t>r</a:t>
            </a:r>
            <a:r>
              <a:rPr lang="en-GB" baseline="30000" dirty="0">
                <a:cs typeface="Times New Roman" panose="02020603050405020304" pitchFamily="18" charset="0"/>
              </a:rPr>
              <a:t>2</a:t>
            </a:r>
            <a:r>
              <a:rPr lang="en-GB" i="1" dirty="0">
                <a:cs typeface="Times New Roman" panose="02020603050405020304" pitchFamily="18" charset="0"/>
              </a:rPr>
              <a:t>h</a:t>
            </a:r>
          </a:p>
        </p:txBody>
      </p:sp>
      <p:sp>
        <p:nvSpPr>
          <p:cNvPr id="61" name="Text Box 9"/>
          <p:cNvSpPr txBox="1">
            <a:spLocks noChangeArrowheads="1"/>
          </p:cNvSpPr>
          <p:nvPr/>
        </p:nvSpPr>
        <p:spPr bwMode="auto">
          <a:xfrm>
            <a:off x="1462253" y="5036920"/>
            <a:ext cx="2067823" cy="369332"/>
          </a:xfrm>
          <a:prstGeom prst="rect">
            <a:avLst/>
          </a:prstGeom>
          <a:noFill/>
          <a:ln w="9525">
            <a:noFill/>
            <a:miter lim="800000"/>
            <a:headEnd/>
            <a:tailEnd/>
          </a:ln>
        </p:spPr>
        <p:txBody>
          <a:bodyPr wrap="square">
            <a:spAutoFit/>
          </a:bodyPr>
          <a:lstStyle>
            <a:defPPr>
              <a:defRPr lang="en-GB"/>
            </a:defPPr>
            <a:lvl1pPr>
              <a:defRPr sz="1800">
                <a:solidFill>
                  <a:srgbClr val="FF6600"/>
                </a:solidFill>
                <a:latin typeface="+mn-lt"/>
              </a:defRPr>
            </a:lvl1pPr>
          </a:lstStyle>
          <a:p>
            <a:r>
              <a:rPr lang="en-GB"/>
              <a:t>Product </a:t>
            </a:r>
            <a:r>
              <a:rPr lang="en-GB" dirty="0"/>
              <a:t>rule</a:t>
            </a:r>
          </a:p>
        </p:txBody>
      </p:sp>
      <p:sp>
        <p:nvSpPr>
          <p:cNvPr id="31" name="Rectangle 30">
            <a:hlinkClick r:id="rId10"/>
            <a:extLst>
              <a:ext uri="{FF2B5EF4-FFF2-40B4-BE49-F238E27FC236}">
                <a16:creationId xmlns:a16="http://schemas.microsoft.com/office/drawing/2014/main" id="{FB5B0C65-5774-45B5-ACF7-F293112590B8}"/>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hlinkClick r:id="rId10"/>
            <a:extLst>
              <a:ext uri="{FF2B5EF4-FFF2-40B4-BE49-F238E27FC236}">
                <a16:creationId xmlns:a16="http://schemas.microsoft.com/office/drawing/2014/main" id="{8994BF79-08E3-474A-9657-798D1F080AF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 Box 18">
            <a:extLst>
              <a:ext uri="{FF2B5EF4-FFF2-40B4-BE49-F238E27FC236}">
                <a16:creationId xmlns:a16="http://schemas.microsoft.com/office/drawing/2014/main" id="{2ECFDB81-6C5C-4C6B-8C48-8BA6B9C8D8CD}"/>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4</a:t>
            </a:r>
          </a:p>
        </p:txBody>
      </p:sp>
    </p:spTree>
    <p:extLst>
      <p:ext uri="{BB962C8B-B14F-4D97-AF65-F5344CB8AC3E}">
        <p14:creationId xmlns:p14="http://schemas.microsoft.com/office/powerpoint/2010/main" val="256249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6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4428974" y="5574296"/>
            <a:ext cx="487634" cy="461665"/>
          </a:xfrm>
          <a:prstGeom prst="rect">
            <a:avLst/>
          </a:prstGeom>
        </p:spPr>
        <p:txBody>
          <a:bodyPr wrap="none">
            <a:spAutoFit/>
          </a:bodyPr>
          <a:lstStyle/>
          <a:p>
            <a:r>
              <a:rPr lang="en-GB" dirty="0">
                <a:cs typeface="Times New Roman" panose="02020603050405020304" pitchFamily="18" charset="0"/>
                <a:sym typeface="Symbol" panose="05050102010706020507" pitchFamily="18" charset="2"/>
              </a:rPr>
              <a:t></a:t>
            </a:r>
            <a:endParaRPr lang="en-GB" dirty="0"/>
          </a:p>
        </p:txBody>
      </p:sp>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33" name="Text Box 9"/>
          <p:cNvSpPr txBox="1">
            <a:spLocks noChangeArrowheads="1"/>
          </p:cNvSpPr>
          <p:nvPr/>
        </p:nvSpPr>
        <p:spPr bwMode="auto">
          <a:xfrm>
            <a:off x="1116850" y="2699027"/>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Substitute all known values and solve for the unknown rate of change.</a:t>
            </a:r>
          </a:p>
        </p:txBody>
      </p:sp>
      <mc:AlternateContent xmlns:mc="http://schemas.openxmlformats.org/markup-compatibility/2006" xmlns:a14="http://schemas.microsoft.com/office/drawing/2010/main">
        <mc:Choice Requires="a14">
          <p:sp>
            <p:nvSpPr>
              <p:cNvPr id="38" name="TextBox 37"/>
              <p:cNvSpPr txBox="1"/>
              <p:nvPr/>
            </p:nvSpPr>
            <p:spPr>
              <a:xfrm>
                <a:off x="3227033" y="5586082"/>
                <a:ext cx="211147" cy="5270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US" sz="2000" b="0" i="1" smtClean="0">
                              <a:latin typeface="Cambria Math" panose="02040503050406030204" pitchFamily="18" charset="0"/>
                            </a:rPr>
                            <m:t>𝑟</m:t>
                          </m:r>
                        </m:num>
                        <m:den>
                          <m:r>
                            <a:rPr lang="en-US" sz="2000" b="0" i="1" smtClean="0">
                              <a:latin typeface="Cambria Math" panose="02040503050406030204" pitchFamily="18" charset="0"/>
                            </a:rPr>
                            <m:t>h</m:t>
                          </m:r>
                        </m:den>
                      </m:f>
                    </m:oMath>
                  </m:oMathPara>
                </a14:m>
                <a:endParaRPr lang="en-GB" sz="2000" dirty="0"/>
              </a:p>
            </p:txBody>
          </p:sp>
        </mc:Choice>
        <mc:Fallback xmlns="">
          <p:sp>
            <p:nvSpPr>
              <p:cNvPr id="38" name="TextBox 37"/>
              <p:cNvSpPr txBox="1">
                <a:spLocks noRot="1" noChangeAspect="1" noMove="1" noResize="1" noEditPoints="1" noAdjustHandles="1" noChangeArrowheads="1" noChangeShapeType="1" noTextEdit="1"/>
              </p:cNvSpPr>
              <p:nvPr/>
            </p:nvSpPr>
            <p:spPr>
              <a:xfrm>
                <a:off x="3227033" y="5586082"/>
                <a:ext cx="211147" cy="52706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3665907" y="5555786"/>
                <a:ext cx="665952" cy="5824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m:t>
                      </m:r>
                      <m:f>
                        <m:fPr>
                          <m:ctrlPr>
                            <a:rPr lang="en-GB" sz="2000" i="1" smtClean="0">
                              <a:latin typeface="Cambria Math" panose="02040503050406030204" pitchFamily="18" charset="0"/>
                            </a:rPr>
                          </m:ctrlPr>
                        </m:fPr>
                        <m:num>
                          <m:r>
                            <a:rPr lang="en-US" sz="2000" i="1" smtClean="0">
                              <a:latin typeface="Cambria Math" panose="02040503050406030204" pitchFamily="18" charset="0"/>
                            </a:rPr>
                            <m:t>1</m:t>
                          </m:r>
                          <m:r>
                            <a:rPr lang="en-US" sz="2000" b="0" i="1" smtClean="0">
                              <a:latin typeface="Cambria Math" panose="02040503050406030204" pitchFamily="18" charset="0"/>
                            </a:rPr>
                            <m:t>.5</m:t>
                          </m:r>
                        </m:num>
                        <m:den>
                          <m:r>
                            <a:rPr lang="en-US" sz="2000" b="0" i="1" smtClean="0">
                              <a:latin typeface="Cambria Math" panose="02040503050406030204" pitchFamily="18" charset="0"/>
                            </a:rPr>
                            <m:t>2</m:t>
                          </m:r>
                        </m:den>
                      </m:f>
                    </m:oMath>
                  </m:oMathPara>
                </a14:m>
                <a:endParaRPr lang="en-GB" sz="20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665907" y="5555786"/>
                <a:ext cx="665952" cy="582467"/>
              </a:xfrm>
              <a:prstGeom prst="rect">
                <a:avLst/>
              </a:prstGeom>
              <a:blipFill>
                <a:blip r:embed="rId4"/>
                <a:stretch>
                  <a:fillRect/>
                </a:stretch>
              </a:blipFill>
            </p:spPr>
            <p:txBody>
              <a:bodyPr/>
              <a:lstStyle/>
              <a:p>
                <a:r>
                  <a:rPr lang="en-GB">
                    <a:noFill/>
                  </a:rPr>
                  <a:t> </a:t>
                </a:r>
              </a:p>
            </p:txBody>
          </p:sp>
        </mc:Fallback>
      </mc:AlternateContent>
      <p:sp>
        <p:nvSpPr>
          <p:cNvPr id="40" name="Text Box 9"/>
          <p:cNvSpPr txBox="1">
            <a:spLocks noChangeArrowheads="1"/>
          </p:cNvSpPr>
          <p:nvPr/>
        </p:nvSpPr>
        <p:spPr bwMode="auto">
          <a:xfrm>
            <a:off x="1042462" y="5776183"/>
            <a:ext cx="2562303" cy="369332"/>
          </a:xfrm>
          <a:prstGeom prst="rect">
            <a:avLst/>
          </a:prstGeom>
          <a:noFill/>
          <a:ln w="9525">
            <a:noFill/>
            <a:miter lim="800000"/>
            <a:headEnd/>
            <a:tailEnd/>
          </a:ln>
        </p:spPr>
        <p:txBody>
          <a:bodyPr wrap="square">
            <a:spAutoFit/>
          </a:bodyPr>
          <a:lstStyle>
            <a:defPPr>
              <a:defRPr lang="en-GB"/>
            </a:defPPr>
            <a:lvl1pPr>
              <a:defRPr sz="1800">
                <a:solidFill>
                  <a:srgbClr val="FF6600"/>
                </a:solidFill>
                <a:latin typeface="+mn-lt"/>
              </a:defRPr>
            </a:lvl1pPr>
          </a:lstStyle>
          <a:p>
            <a:r>
              <a:rPr lang="en-GB" dirty="0"/>
              <a:t>Similar triangles</a:t>
            </a:r>
          </a:p>
        </p:txBody>
      </p:sp>
      <p:sp>
        <p:nvSpPr>
          <p:cNvPr id="41" name="Rectangle 40"/>
          <p:cNvSpPr/>
          <p:nvPr/>
        </p:nvSpPr>
        <p:spPr>
          <a:xfrm>
            <a:off x="4864348" y="5581997"/>
            <a:ext cx="1359668" cy="461665"/>
          </a:xfrm>
          <a:prstGeom prst="rect">
            <a:avLst/>
          </a:prstGeom>
        </p:spPr>
        <p:txBody>
          <a:bodyPr wrap="none">
            <a:spAutoFit/>
          </a:bodyPr>
          <a:lstStyle/>
          <a:p>
            <a:r>
              <a:rPr lang="en-GB" dirty="0">
                <a:latin typeface="Symbol" panose="05050102010706020507" pitchFamily="18" charset="2"/>
                <a:cs typeface="Times New Roman" panose="02020603050405020304" pitchFamily="18" charset="0"/>
              </a:rPr>
              <a:t>2</a:t>
            </a:r>
            <a:r>
              <a:rPr lang="en-GB" i="1" dirty="0">
                <a:cs typeface="Times New Roman" panose="02020603050405020304" pitchFamily="18" charset="0"/>
              </a:rPr>
              <a:t>r = 1.5h</a:t>
            </a:r>
          </a:p>
        </p:txBody>
      </p:sp>
      <p:sp>
        <p:nvSpPr>
          <p:cNvPr id="42" name="Rectangle 41"/>
          <p:cNvSpPr/>
          <p:nvPr/>
        </p:nvSpPr>
        <p:spPr>
          <a:xfrm>
            <a:off x="6758111" y="5574297"/>
            <a:ext cx="1359668" cy="461665"/>
          </a:xfrm>
          <a:prstGeom prst="rect">
            <a:avLst/>
          </a:prstGeom>
        </p:spPr>
        <p:txBody>
          <a:bodyPr wrap="none">
            <a:spAutoFit/>
          </a:bodyPr>
          <a:lstStyle/>
          <a:p>
            <a:r>
              <a:rPr lang="en-GB" i="1" dirty="0">
                <a:cs typeface="Times New Roman" panose="02020603050405020304" pitchFamily="18" charset="0"/>
              </a:rPr>
              <a:t>r = 0.75h</a:t>
            </a:r>
          </a:p>
        </p:txBody>
      </p:sp>
      <p:sp>
        <p:nvSpPr>
          <p:cNvPr id="43" name="Rectangle 42"/>
          <p:cNvSpPr/>
          <p:nvPr/>
        </p:nvSpPr>
        <p:spPr>
          <a:xfrm>
            <a:off x="6316840" y="5577294"/>
            <a:ext cx="487634" cy="461665"/>
          </a:xfrm>
          <a:prstGeom prst="rect">
            <a:avLst/>
          </a:prstGeom>
        </p:spPr>
        <p:txBody>
          <a:bodyPr wrap="none">
            <a:spAutoFit/>
          </a:bodyPr>
          <a:lstStyle/>
          <a:p>
            <a:r>
              <a:rPr lang="en-GB" dirty="0">
                <a:cs typeface="Times New Roman" panose="02020603050405020304" pitchFamily="18" charset="0"/>
                <a:sym typeface="Symbol" panose="05050102010706020507" pitchFamily="18" charset="2"/>
              </a:rPr>
              <a:t></a:t>
            </a:r>
            <a:endParaRPr lang="en-GB" dirty="0"/>
          </a:p>
        </p:txBody>
      </p:sp>
      <p:sp>
        <p:nvSpPr>
          <p:cNvPr id="44" name="Text Box 9"/>
          <p:cNvSpPr txBox="1">
            <a:spLocks noChangeArrowheads="1"/>
          </p:cNvSpPr>
          <p:nvPr/>
        </p:nvSpPr>
        <p:spPr bwMode="auto">
          <a:xfrm>
            <a:off x="1116850" y="6176606"/>
            <a:ext cx="3577507" cy="369332"/>
          </a:xfrm>
          <a:prstGeom prst="rect">
            <a:avLst/>
          </a:prstGeom>
          <a:noFill/>
          <a:ln w="9525">
            <a:noFill/>
            <a:miter lim="800000"/>
            <a:headEnd/>
            <a:tailEnd/>
          </a:ln>
        </p:spPr>
        <p:txBody>
          <a:bodyPr wrap="square">
            <a:spAutoFit/>
          </a:bodyPr>
          <a:lstStyle/>
          <a:p>
            <a:r>
              <a:rPr lang="en-GB" sz="1800" dirty="0">
                <a:solidFill>
                  <a:srgbClr val="FF6600"/>
                </a:solidFill>
                <a:latin typeface="+mn-lt"/>
              </a:rPr>
              <a:t>Differentiate with respect to t</a:t>
            </a:r>
          </a:p>
        </p:txBody>
      </p:sp>
      <mc:AlternateContent xmlns:mc="http://schemas.openxmlformats.org/markup-compatibility/2006" xmlns:a14="http://schemas.microsoft.com/office/drawing/2010/main">
        <mc:Choice Requires="a14">
          <p:sp>
            <p:nvSpPr>
              <p:cNvPr id="45" name="TextBox 44"/>
              <p:cNvSpPr txBox="1"/>
              <p:nvPr/>
            </p:nvSpPr>
            <p:spPr>
              <a:xfrm>
                <a:off x="4823908" y="6031075"/>
                <a:ext cx="340670" cy="5843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US" sz="2000" b="0" i="1" smtClean="0">
                              <a:latin typeface="Cambria Math" panose="02040503050406030204" pitchFamily="18" charset="0"/>
                            </a:rPr>
                            <m:t>𝑑𝑟</m:t>
                          </m:r>
                        </m:num>
                        <m:den>
                          <m:r>
                            <a:rPr lang="en-US" sz="2000" b="0" i="1" smtClean="0">
                              <a:latin typeface="Cambria Math" panose="02040503050406030204" pitchFamily="18" charset="0"/>
                            </a:rPr>
                            <m:t>𝑑𝑡</m:t>
                          </m:r>
                        </m:den>
                      </m:f>
                    </m:oMath>
                  </m:oMathPara>
                </a14:m>
                <a:endParaRPr lang="en-GB" sz="2000" dirty="0"/>
              </a:p>
            </p:txBody>
          </p:sp>
        </mc:Choice>
        <mc:Fallback xmlns="">
          <p:sp>
            <p:nvSpPr>
              <p:cNvPr id="45" name="TextBox 44"/>
              <p:cNvSpPr txBox="1">
                <a:spLocks noRot="1" noChangeAspect="1" noMove="1" noResize="1" noEditPoints="1" noAdjustHandles="1" noChangeArrowheads="1" noChangeShapeType="1" noTextEdit="1"/>
              </p:cNvSpPr>
              <p:nvPr/>
            </p:nvSpPr>
            <p:spPr>
              <a:xfrm>
                <a:off x="4823908" y="6031075"/>
                <a:ext cx="340670" cy="58432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5262782" y="6000779"/>
                <a:ext cx="1147494" cy="5843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=0.75</m:t>
                      </m:r>
                      <m:f>
                        <m:fPr>
                          <m:ctrlPr>
                            <a:rPr lang="en-GB" sz="2000" i="1" smtClean="0">
                              <a:latin typeface="Cambria Math" panose="02040503050406030204" pitchFamily="18" charset="0"/>
                            </a:rPr>
                          </m:ctrlPr>
                        </m:fPr>
                        <m:num>
                          <m:r>
                            <a:rPr lang="en-US" sz="2000" i="1" smtClean="0">
                              <a:latin typeface="Cambria Math" panose="02040503050406030204" pitchFamily="18" charset="0"/>
                            </a:rPr>
                            <m:t>𝑑</m:t>
                          </m:r>
                          <m:r>
                            <a:rPr lang="en-US" sz="2000" b="0" i="1" smtClean="0">
                              <a:latin typeface="Cambria Math" panose="02040503050406030204" pitchFamily="18" charset="0"/>
                            </a:rPr>
                            <m:t>h</m:t>
                          </m:r>
                        </m:num>
                        <m:den>
                          <m:r>
                            <a:rPr lang="en-US" sz="2000" b="0" i="1" smtClean="0">
                              <a:latin typeface="Cambria Math" panose="02040503050406030204" pitchFamily="18" charset="0"/>
                            </a:rPr>
                            <m:t>𝑑𝑡</m:t>
                          </m:r>
                        </m:den>
                      </m:f>
                    </m:oMath>
                  </m:oMathPara>
                </a14:m>
                <a:endParaRPr lang="en-GB" sz="2000" dirty="0"/>
              </a:p>
            </p:txBody>
          </p:sp>
        </mc:Choice>
        <mc:Fallback xmlns="">
          <p:sp>
            <p:nvSpPr>
              <p:cNvPr id="48" name="TextBox 47"/>
              <p:cNvSpPr txBox="1">
                <a:spLocks noRot="1" noChangeAspect="1" noMove="1" noResize="1" noEditPoints="1" noAdjustHandles="1" noChangeArrowheads="1" noChangeShapeType="1" noTextEdit="1"/>
              </p:cNvSpPr>
              <p:nvPr/>
            </p:nvSpPr>
            <p:spPr>
              <a:xfrm>
                <a:off x="5262782" y="6000779"/>
                <a:ext cx="1147494" cy="584327"/>
              </a:xfrm>
              <a:prstGeom prst="rect">
                <a:avLst/>
              </a:prstGeom>
              <a:blipFill>
                <a:blip r:embed="rId6"/>
                <a:stretch>
                  <a:fillRect/>
                </a:stretch>
              </a:blipFill>
            </p:spPr>
            <p:txBody>
              <a:bodyPr/>
              <a:lstStyle/>
              <a:p>
                <a:r>
                  <a:rPr lang="en-GB">
                    <a:noFill/>
                  </a:rPr>
                  <a:t> </a:t>
                </a:r>
              </a:p>
            </p:txBody>
          </p:sp>
        </mc:Fallback>
      </mc:AlternateContent>
      <p:cxnSp>
        <p:nvCxnSpPr>
          <p:cNvPr id="49" name="Straight Connector 48"/>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2" name="Straight Connector 51"/>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Freeform 54"/>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Freeform 55"/>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60" name="Rectangle 59"/>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mc:AlternateContent xmlns:mc="http://schemas.openxmlformats.org/markup-compatibility/2006" xmlns:a14="http://schemas.microsoft.com/office/drawing/2010/main">
        <mc:Choice Requires="a14">
          <p:sp>
            <p:nvSpPr>
              <p:cNvPr id="61" name="TextBox 60"/>
              <p:cNvSpPr txBox="1"/>
              <p:nvPr/>
            </p:nvSpPr>
            <p:spPr>
              <a:xfrm>
                <a:off x="3897184" y="3448816"/>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61" name="TextBox 60"/>
              <p:cNvSpPr txBox="1">
                <a:spLocks noRot="1" noChangeAspect="1" noMove="1" noResize="1" noEditPoints="1" noAdjustHandles="1" noChangeArrowheads="1" noChangeShapeType="1" noTextEdit="1"/>
              </p:cNvSpPr>
              <p:nvPr/>
            </p:nvSpPr>
            <p:spPr>
              <a:xfrm>
                <a:off x="3897184" y="3448816"/>
                <a:ext cx="1089594" cy="701218"/>
              </a:xfrm>
              <a:prstGeom prst="rect">
                <a:avLst/>
              </a:prstGeom>
              <a:blipFill>
                <a:blip r:embed="rId7"/>
                <a:stretch>
                  <a:fillRect/>
                </a:stretch>
              </a:blipFill>
            </p:spPr>
            <p:txBody>
              <a:bodyPr/>
              <a:lstStyle/>
              <a:p>
                <a:r>
                  <a:rPr lang="en-GB">
                    <a:noFill/>
                  </a:rPr>
                  <a:t> </a:t>
                </a:r>
              </a:p>
            </p:txBody>
          </p:sp>
        </mc:Fallback>
      </mc:AlternateContent>
      <p:sp>
        <p:nvSpPr>
          <p:cNvPr id="64" name="Rectangle 63"/>
          <p:cNvSpPr/>
          <p:nvPr/>
        </p:nvSpPr>
        <p:spPr>
          <a:xfrm>
            <a:off x="1828956" y="3588526"/>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65" name="TextBox 64"/>
              <p:cNvSpPr txBox="1"/>
              <p:nvPr/>
            </p:nvSpPr>
            <p:spPr>
              <a:xfrm>
                <a:off x="2598876" y="346092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65" name="TextBox 64"/>
              <p:cNvSpPr txBox="1">
                <a:spLocks noRot="1" noChangeAspect="1" noMove="1" noResize="1" noEditPoints="1" noAdjustHandles="1" noChangeArrowheads="1" noChangeShapeType="1" noTextEdit="1"/>
              </p:cNvSpPr>
              <p:nvPr/>
            </p:nvSpPr>
            <p:spPr>
              <a:xfrm>
                <a:off x="2598876" y="3460928"/>
                <a:ext cx="427681" cy="701218"/>
              </a:xfrm>
              <a:prstGeom prst="rect">
                <a:avLst/>
              </a:prstGeom>
              <a:blipFill>
                <a:blip r:embed="rId8"/>
                <a:stretch>
                  <a:fillRect/>
                </a:stretch>
              </a:blipFill>
            </p:spPr>
            <p:txBody>
              <a:bodyPr/>
              <a:lstStyle/>
              <a:p>
                <a:r>
                  <a:rPr lang="en-GB">
                    <a:noFill/>
                  </a:rPr>
                  <a:t> </a:t>
                </a:r>
              </a:p>
            </p:txBody>
          </p:sp>
        </mc:Fallback>
      </mc:AlternateContent>
      <p:sp>
        <p:nvSpPr>
          <p:cNvPr id="66" name="Rectangle 65"/>
          <p:cNvSpPr/>
          <p:nvPr/>
        </p:nvSpPr>
        <p:spPr>
          <a:xfrm>
            <a:off x="3026557" y="3593248"/>
            <a:ext cx="902811" cy="461665"/>
          </a:xfrm>
          <a:prstGeom prst="rect">
            <a:avLst/>
          </a:prstGeom>
        </p:spPr>
        <p:txBody>
          <a:bodyPr wrap="none">
            <a:spAutoFit/>
          </a:bodyPr>
          <a:lstStyle/>
          <a:p>
            <a:r>
              <a:rPr lang="en-GB" dirty="0">
                <a:latin typeface="+mn-lt"/>
              </a:rPr>
              <a:t>when</a:t>
            </a:r>
          </a:p>
        </p:txBody>
      </p:sp>
      <p:sp>
        <p:nvSpPr>
          <p:cNvPr id="68" name="Rectangle 67"/>
          <p:cNvSpPr/>
          <p:nvPr/>
        </p:nvSpPr>
        <p:spPr>
          <a:xfrm>
            <a:off x="4937913" y="3581120"/>
            <a:ext cx="974947" cy="461665"/>
          </a:xfrm>
          <a:prstGeom prst="rect">
            <a:avLst/>
          </a:prstGeom>
        </p:spPr>
        <p:txBody>
          <a:bodyPr wrap="none">
            <a:spAutoFit/>
          </a:bodyPr>
          <a:lstStyle/>
          <a:p>
            <a:r>
              <a:rPr lang="en-GB" dirty="0">
                <a:latin typeface="+mn-lt"/>
              </a:rPr>
              <a:t>h = 2,</a:t>
            </a:r>
          </a:p>
        </p:txBody>
      </p:sp>
      <p:sp>
        <p:nvSpPr>
          <p:cNvPr id="69" name="Rectangle 68"/>
          <p:cNvSpPr/>
          <p:nvPr/>
        </p:nvSpPr>
        <p:spPr>
          <a:xfrm>
            <a:off x="5857405" y="3581120"/>
            <a:ext cx="1074333" cy="461665"/>
          </a:xfrm>
          <a:prstGeom prst="rect">
            <a:avLst/>
          </a:prstGeom>
        </p:spPr>
        <p:txBody>
          <a:bodyPr wrap="none">
            <a:spAutoFit/>
          </a:bodyPr>
          <a:lstStyle/>
          <a:p>
            <a:r>
              <a:rPr lang="en-GB" dirty="0">
                <a:latin typeface="+mn-lt"/>
              </a:rPr>
              <a:t>r = 1.5</a:t>
            </a:r>
          </a:p>
        </p:txBody>
      </p:sp>
      <p:sp>
        <p:nvSpPr>
          <p:cNvPr id="70"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1" name="TextBox 70"/>
              <p:cNvSpPr txBox="1"/>
              <p:nvPr/>
            </p:nvSpPr>
            <p:spPr>
              <a:xfrm>
                <a:off x="3300611" y="4870669"/>
                <a:ext cx="346487" cy="58432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GB" sz="2000" i="1" smtClean="0">
                              <a:latin typeface="Cambria Math" panose="02040503050406030204" pitchFamily="18" charset="0"/>
                            </a:rPr>
                            <m:t>𝑑</m:t>
                          </m:r>
                          <m:r>
                            <a:rPr lang="en-US" sz="2000" b="0" i="1" smtClean="0">
                              <a:latin typeface="Cambria Math" panose="02040503050406030204" pitchFamily="18" charset="0"/>
                            </a:rPr>
                            <m:t>𝑉</m:t>
                          </m:r>
                        </m:num>
                        <m:den>
                          <m:r>
                            <a:rPr lang="en-GB" sz="2000" i="1" smtClean="0">
                              <a:latin typeface="Cambria Math" panose="02040503050406030204" pitchFamily="18" charset="0"/>
                            </a:rPr>
                            <m:t>𝑑</m:t>
                          </m:r>
                          <m:r>
                            <a:rPr lang="en-US" sz="2000" b="0" i="1" smtClean="0">
                              <a:latin typeface="Cambria Math" panose="02040503050406030204" pitchFamily="18" charset="0"/>
                            </a:rPr>
                            <m:t>𝑡</m:t>
                          </m:r>
                        </m:den>
                      </m:f>
                    </m:oMath>
                  </m:oMathPara>
                </a14:m>
                <a:endParaRPr lang="en-GB" sz="2000" dirty="0"/>
              </a:p>
            </p:txBody>
          </p:sp>
        </mc:Choice>
        <mc:Fallback xmlns="">
          <p:sp>
            <p:nvSpPr>
              <p:cNvPr id="71" name="TextBox 70"/>
              <p:cNvSpPr txBox="1">
                <a:spLocks noRot="1" noChangeAspect="1" noMove="1" noResize="1" noEditPoints="1" noAdjustHandles="1" noChangeArrowheads="1" noChangeShapeType="1" noTextEdit="1"/>
              </p:cNvSpPr>
              <p:nvPr/>
            </p:nvSpPr>
            <p:spPr>
              <a:xfrm>
                <a:off x="3300611" y="4870669"/>
                <a:ext cx="346487" cy="58432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3708848" y="4890789"/>
                <a:ext cx="670953"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m:t>
                      </m:r>
                      <m:f>
                        <m:fPr>
                          <m:ctrlPr>
                            <a:rPr lang="en-GB" sz="2000" i="1" smtClean="0">
                              <a:latin typeface="Cambria Math" panose="02040503050406030204" pitchFamily="18" charset="0"/>
                            </a:rPr>
                          </m:ctrlPr>
                        </m:fPr>
                        <m:num>
                          <m:r>
                            <a:rPr lang="en-US" sz="2000" i="1" smtClean="0">
                              <a:latin typeface="Cambria Math" panose="02040503050406030204" pitchFamily="18" charset="0"/>
                            </a:rPr>
                            <m:t>1</m:t>
                          </m:r>
                        </m:num>
                        <m:den>
                          <m:r>
                            <a:rPr lang="en-US" sz="2000" b="0" i="1" smtClean="0">
                              <a:latin typeface="Cambria Math" panose="02040503050406030204" pitchFamily="18" charset="0"/>
                            </a:rPr>
                            <m:t>3</m:t>
                          </m:r>
                        </m:den>
                      </m:f>
                      <m:r>
                        <a:rPr lang="en-GB" sz="2000" i="1" smtClean="0">
                          <a:latin typeface="Cambria Math" panose="02040503050406030204" pitchFamily="18" charset="0"/>
                          <a:ea typeface="Cambria Math" panose="02040503050406030204" pitchFamily="18" charset="0"/>
                        </a:rPr>
                        <m:t>𝜋</m:t>
                      </m:r>
                    </m:oMath>
                  </m:oMathPara>
                </a14:m>
                <a:endParaRPr lang="en-GB" sz="2000" dirty="0"/>
              </a:p>
            </p:txBody>
          </p:sp>
        </mc:Choice>
        <mc:Fallback xmlns="">
          <p:sp>
            <p:nvSpPr>
              <p:cNvPr id="72" name="TextBox 71"/>
              <p:cNvSpPr txBox="1">
                <a:spLocks noRot="1" noChangeAspect="1" noMove="1" noResize="1" noEditPoints="1" noAdjustHandles="1" noChangeArrowheads="1" noChangeShapeType="1" noTextEdit="1"/>
              </p:cNvSpPr>
              <p:nvPr/>
            </p:nvSpPr>
            <p:spPr>
              <a:xfrm>
                <a:off x="3708848" y="4890789"/>
                <a:ext cx="670953" cy="578235"/>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4206962" y="4799005"/>
                <a:ext cx="1232484" cy="79547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endChr m:val=""/>
                          <m:ctrlPr>
                            <a:rPr lang="en-GB" sz="2000" i="1" smtClean="0">
                              <a:latin typeface="Cambria Math" panose="02040503050406030204" pitchFamily="18" charset="0"/>
                            </a:rPr>
                          </m:ctrlPr>
                        </m:dPr>
                        <m:e>
                          <m:sSup>
                            <m:sSupPr>
                              <m:ctrlPr>
                                <a:rPr lang="en-GB" sz="2000" i="1" smtClean="0">
                                  <a:latin typeface="Cambria Math" panose="02040503050406030204" pitchFamily="18" charset="0"/>
                                </a:rPr>
                              </m:ctrlPr>
                            </m:sSupPr>
                            <m:e>
                              <m:r>
                                <a:rPr lang="en-US" sz="2000" b="0" i="1" smtClean="0">
                                  <a:latin typeface="Cambria Math" panose="02040503050406030204" pitchFamily="18" charset="0"/>
                                </a:rPr>
                                <m:t>𝑟</m:t>
                              </m:r>
                            </m:e>
                            <m:sup>
                              <m:r>
                                <a:rPr lang="en-US" sz="2000" b="0" i="1" smtClean="0">
                                  <a:latin typeface="Cambria Math" panose="02040503050406030204" pitchFamily="18" charset="0"/>
                                </a:rPr>
                                <m:t>2</m:t>
                              </m:r>
                            </m:sup>
                          </m:sSup>
                          <m:f>
                            <m:fPr>
                              <m:ctrlPr>
                                <a:rPr lang="en-GB" sz="2000" i="1">
                                  <a:latin typeface="Cambria Math" panose="02040503050406030204" pitchFamily="18" charset="0"/>
                                </a:rPr>
                              </m:ctrlPr>
                            </m:fPr>
                            <m:num>
                              <m:r>
                                <a:rPr lang="en-GB" sz="2000" i="1">
                                  <a:latin typeface="Cambria Math" panose="02040503050406030204" pitchFamily="18" charset="0"/>
                                </a:rPr>
                                <m:t>𝑑</m:t>
                              </m:r>
                              <m:r>
                                <a:rPr lang="en-US" sz="2000" b="0" i="1" smtClean="0">
                                  <a:latin typeface="Cambria Math" panose="02040503050406030204" pitchFamily="18" charset="0"/>
                                </a:rPr>
                                <m:t>h</m:t>
                              </m:r>
                            </m:num>
                            <m:den>
                              <m:r>
                                <a:rPr lang="en-GB" sz="2000" i="1">
                                  <a:latin typeface="Cambria Math" panose="02040503050406030204" pitchFamily="18" charset="0"/>
                                </a:rPr>
                                <m:t>𝑑</m:t>
                              </m:r>
                              <m:r>
                                <a:rPr lang="en-US" sz="2000" i="1">
                                  <a:latin typeface="Cambria Math" panose="02040503050406030204" pitchFamily="18" charset="0"/>
                                </a:rPr>
                                <m:t>𝑡</m:t>
                              </m:r>
                            </m:den>
                          </m:f>
                        </m:e>
                      </m:d>
                    </m:oMath>
                  </m:oMathPara>
                </a14:m>
                <a:endParaRPr lang="en-GB" sz="2000" dirty="0"/>
              </a:p>
            </p:txBody>
          </p:sp>
        </mc:Choice>
        <mc:Fallback xmlns="">
          <p:sp>
            <p:nvSpPr>
              <p:cNvPr id="73" name="TextBox 72"/>
              <p:cNvSpPr txBox="1">
                <a:spLocks noRot="1" noChangeAspect="1" noMove="1" noResize="1" noEditPoints="1" noAdjustHandles="1" noChangeArrowheads="1" noChangeShapeType="1" noTextEdit="1"/>
              </p:cNvSpPr>
              <p:nvPr/>
            </p:nvSpPr>
            <p:spPr>
              <a:xfrm>
                <a:off x="4206962" y="4799005"/>
                <a:ext cx="1232484" cy="795474"/>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5328922" y="4795578"/>
                <a:ext cx="1232484" cy="7607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+2</m:t>
                      </m:r>
                      <m:r>
                        <a:rPr lang="en-US" sz="2200" b="0" i="1" smtClean="0">
                          <a:latin typeface="Cambria Math" panose="02040503050406030204" pitchFamily="18" charset="0"/>
                        </a:rPr>
                        <m:t>h𝑟</m:t>
                      </m:r>
                      <m:d>
                        <m:dPr>
                          <m:begChr m:val=""/>
                          <m:ctrlPr>
                            <a:rPr lang="en-GB" sz="2200" i="1" smtClean="0">
                              <a:latin typeface="Cambria Math" panose="02040503050406030204" pitchFamily="18" charset="0"/>
                            </a:rPr>
                          </m:ctrlPr>
                        </m:dPr>
                        <m:e>
                          <m:f>
                            <m:fPr>
                              <m:ctrlPr>
                                <a:rPr lang="en-GB" sz="2200" i="1">
                                  <a:latin typeface="Cambria Math" panose="02040503050406030204" pitchFamily="18" charset="0"/>
                                </a:rPr>
                              </m:ctrlPr>
                            </m:fPr>
                            <m:num>
                              <m:r>
                                <a:rPr lang="en-GB" sz="2200" i="1">
                                  <a:latin typeface="Cambria Math" panose="02040503050406030204" pitchFamily="18" charset="0"/>
                                </a:rPr>
                                <m:t>𝑑</m:t>
                              </m:r>
                              <m:r>
                                <a:rPr lang="en-US" sz="2200" b="0" i="1" smtClean="0">
                                  <a:latin typeface="Cambria Math" panose="02040503050406030204" pitchFamily="18" charset="0"/>
                                </a:rPr>
                                <m:t>𝑟</m:t>
                              </m:r>
                            </m:num>
                            <m:den>
                              <m:r>
                                <a:rPr lang="en-GB" sz="2200" i="1">
                                  <a:latin typeface="Cambria Math" panose="02040503050406030204" pitchFamily="18" charset="0"/>
                                </a:rPr>
                                <m:t>𝑑</m:t>
                              </m:r>
                              <m:r>
                                <a:rPr lang="en-US" sz="2200" i="1">
                                  <a:latin typeface="Cambria Math" panose="02040503050406030204" pitchFamily="18" charset="0"/>
                                </a:rPr>
                                <m:t>𝑡</m:t>
                              </m:r>
                            </m:den>
                          </m:f>
                        </m:e>
                      </m:d>
                    </m:oMath>
                  </m:oMathPara>
                </a14:m>
                <a:endParaRPr lang="en-GB" sz="2200" dirty="0"/>
              </a:p>
            </p:txBody>
          </p:sp>
        </mc:Choice>
        <mc:Fallback xmlns="">
          <p:sp>
            <p:nvSpPr>
              <p:cNvPr id="74" name="TextBox 73"/>
              <p:cNvSpPr txBox="1">
                <a:spLocks noRot="1" noChangeAspect="1" noMove="1" noResize="1" noEditPoints="1" noAdjustHandles="1" noChangeArrowheads="1" noChangeShapeType="1" noTextEdit="1"/>
              </p:cNvSpPr>
              <p:nvPr/>
            </p:nvSpPr>
            <p:spPr>
              <a:xfrm>
                <a:off x="5328922" y="4795578"/>
                <a:ext cx="1232484" cy="760721"/>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3481604" y="4303154"/>
                <a:ext cx="710066"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𝑉</m:t>
                      </m:r>
                      <m:r>
                        <a:rPr lang="en-US" sz="2000" b="0" i="1" smtClean="0">
                          <a:latin typeface="Cambria Math" panose="02040503050406030204" pitchFamily="18" charset="0"/>
                        </a:rPr>
                        <m:t>=</m:t>
                      </m:r>
                      <m:f>
                        <m:fPr>
                          <m:ctrlPr>
                            <a:rPr lang="en-GB" sz="2000" i="1" smtClean="0">
                              <a:latin typeface="Cambria Math" panose="02040503050406030204" pitchFamily="18" charset="0"/>
                            </a:rPr>
                          </m:ctrlPr>
                        </m:fPr>
                        <m:num>
                          <m:r>
                            <a:rPr lang="en-US" sz="2000" i="1" smtClean="0">
                              <a:latin typeface="Cambria Math" panose="02040503050406030204" pitchFamily="18" charset="0"/>
                            </a:rPr>
                            <m:t>1</m:t>
                          </m:r>
                        </m:num>
                        <m:den>
                          <m:r>
                            <a:rPr lang="en-US" sz="2000" b="0" i="1" smtClean="0">
                              <a:latin typeface="Cambria Math" panose="02040503050406030204" pitchFamily="18" charset="0"/>
                            </a:rPr>
                            <m:t>3</m:t>
                          </m:r>
                        </m:den>
                      </m:f>
                    </m:oMath>
                  </m:oMathPara>
                </a14:m>
                <a:endParaRPr lang="en-GB" sz="2000" dirty="0"/>
              </a:p>
            </p:txBody>
          </p:sp>
        </mc:Choice>
        <mc:Fallback xmlns="">
          <p:sp>
            <p:nvSpPr>
              <p:cNvPr id="75" name="TextBox 74"/>
              <p:cNvSpPr txBox="1">
                <a:spLocks noRot="1" noChangeAspect="1" noMove="1" noResize="1" noEditPoints="1" noAdjustHandles="1" noChangeArrowheads="1" noChangeShapeType="1" noTextEdit="1"/>
              </p:cNvSpPr>
              <p:nvPr/>
            </p:nvSpPr>
            <p:spPr>
              <a:xfrm>
                <a:off x="3481604" y="4303154"/>
                <a:ext cx="710066" cy="578235"/>
              </a:xfrm>
              <a:prstGeom prst="rect">
                <a:avLst/>
              </a:prstGeom>
              <a:blipFill>
                <a:blip r:embed="rId13"/>
                <a:stretch>
                  <a:fillRect/>
                </a:stretch>
              </a:blipFill>
            </p:spPr>
            <p:txBody>
              <a:bodyPr/>
              <a:lstStyle/>
              <a:p>
                <a:r>
                  <a:rPr lang="en-GB">
                    <a:noFill/>
                  </a:rPr>
                  <a:t> </a:t>
                </a:r>
              </a:p>
            </p:txBody>
          </p:sp>
        </mc:Fallback>
      </mc:AlternateContent>
      <p:sp>
        <p:nvSpPr>
          <p:cNvPr id="76" name="Rectangle 75"/>
          <p:cNvSpPr/>
          <p:nvPr/>
        </p:nvSpPr>
        <p:spPr>
          <a:xfrm>
            <a:off x="4191670" y="4370622"/>
            <a:ext cx="729687" cy="461665"/>
          </a:xfrm>
          <a:prstGeom prst="rect">
            <a:avLst/>
          </a:prstGeom>
        </p:spPr>
        <p:txBody>
          <a:bodyPr wrap="none">
            <a:spAutoFit/>
          </a:bodyPr>
          <a:lstStyle/>
          <a:p>
            <a:r>
              <a:rPr lang="en-GB" dirty="0">
                <a:latin typeface="Symbol" panose="05050102010706020507" pitchFamily="18" charset="2"/>
                <a:cs typeface="Times New Roman" panose="02020603050405020304" pitchFamily="18" charset="0"/>
              </a:rPr>
              <a:t>p</a:t>
            </a:r>
            <a:r>
              <a:rPr lang="en-GB" i="1" dirty="0">
                <a:cs typeface="Times New Roman" panose="02020603050405020304" pitchFamily="18" charset="0"/>
              </a:rPr>
              <a:t>r</a:t>
            </a:r>
            <a:r>
              <a:rPr lang="en-GB" baseline="30000" dirty="0">
                <a:cs typeface="Times New Roman" panose="02020603050405020304" pitchFamily="18" charset="0"/>
              </a:rPr>
              <a:t>2</a:t>
            </a:r>
            <a:r>
              <a:rPr lang="en-GB" i="1" dirty="0">
                <a:cs typeface="Times New Roman" panose="02020603050405020304" pitchFamily="18" charset="0"/>
              </a:rPr>
              <a:t>h</a:t>
            </a:r>
          </a:p>
        </p:txBody>
      </p:sp>
      <p:sp>
        <p:nvSpPr>
          <p:cNvPr id="54" name="Rectangle 53">
            <a:hlinkClick r:id="rId14"/>
            <a:extLst>
              <a:ext uri="{FF2B5EF4-FFF2-40B4-BE49-F238E27FC236}">
                <a16:creationId xmlns:a16="http://schemas.microsoft.com/office/drawing/2014/main" id="{5509E3FE-88B8-480D-8539-8A1A4DC35E1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a:hlinkClick r:id="rId14"/>
            <a:extLst>
              <a:ext uri="{FF2B5EF4-FFF2-40B4-BE49-F238E27FC236}">
                <a16:creationId xmlns:a16="http://schemas.microsoft.com/office/drawing/2014/main" id="{B35A35EA-EF28-40D1-AE59-A6A83CD6766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 Box 18">
            <a:extLst>
              <a:ext uri="{FF2B5EF4-FFF2-40B4-BE49-F238E27FC236}">
                <a16:creationId xmlns:a16="http://schemas.microsoft.com/office/drawing/2014/main" id="{D124C524-EECC-46A5-B744-F5F068DF6108}"/>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5</a:t>
            </a:r>
          </a:p>
        </p:txBody>
      </p:sp>
    </p:spTree>
    <p:extLst>
      <p:ext uri="{BB962C8B-B14F-4D97-AF65-F5344CB8AC3E}">
        <p14:creationId xmlns:p14="http://schemas.microsoft.com/office/powerpoint/2010/main" val="289269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wipe(left)">
                                      <p:cBhvr>
                                        <p:cTn id="19" dur="500"/>
                                        <p:tgtEl>
                                          <p:spTgt spid="5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left)">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4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8" grpId="0"/>
      <p:bldP spid="39" grpId="0"/>
      <p:bldP spid="40" grpId="0" autoUpdateAnimBg="0"/>
      <p:bldP spid="41" grpId="0"/>
      <p:bldP spid="42" grpId="0"/>
      <p:bldP spid="43" grpId="0"/>
      <p:bldP spid="44" grpId="0" autoUpdateAnimBg="0"/>
      <p:bldP spid="45" grpId="0"/>
      <p:bldP spid="4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mc:AlternateContent xmlns:mc="http://schemas.openxmlformats.org/markup-compatibility/2006" xmlns:a14="http://schemas.microsoft.com/office/drawing/2010/main">
        <mc:Choice Requires="a14">
          <p:sp>
            <p:nvSpPr>
              <p:cNvPr id="22" name="TextBox 21"/>
              <p:cNvSpPr txBox="1"/>
              <p:nvPr/>
            </p:nvSpPr>
            <p:spPr>
              <a:xfrm>
                <a:off x="3897184" y="3448816"/>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22" name="TextBox 21"/>
              <p:cNvSpPr txBox="1">
                <a:spLocks noRot="1" noChangeAspect="1" noMove="1" noResize="1" noEditPoints="1" noAdjustHandles="1" noChangeArrowheads="1" noChangeShapeType="1" noTextEdit="1"/>
              </p:cNvSpPr>
              <p:nvPr/>
            </p:nvSpPr>
            <p:spPr>
              <a:xfrm>
                <a:off x="3897184" y="3448816"/>
                <a:ext cx="1089594" cy="701218"/>
              </a:xfrm>
              <a:prstGeom prst="rect">
                <a:avLst/>
              </a:prstGeom>
              <a:blipFill>
                <a:blip r:embed="rId3"/>
                <a:stretch>
                  <a:fillRect/>
                </a:stretch>
              </a:blipFill>
            </p:spPr>
            <p:txBody>
              <a:bodyPr/>
              <a:lstStyle/>
              <a:p>
                <a:r>
                  <a:rPr lang="en-GB">
                    <a:noFill/>
                  </a:rPr>
                  <a:t> </a:t>
                </a:r>
              </a:p>
            </p:txBody>
          </p:sp>
        </mc:Fallback>
      </mc:AlternateContent>
      <p:sp>
        <p:nvSpPr>
          <p:cNvPr id="23" name="Rectangle 22"/>
          <p:cNvSpPr/>
          <p:nvPr/>
        </p:nvSpPr>
        <p:spPr>
          <a:xfrm>
            <a:off x="1828956" y="3588526"/>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24" name="TextBox 23"/>
              <p:cNvSpPr txBox="1"/>
              <p:nvPr/>
            </p:nvSpPr>
            <p:spPr>
              <a:xfrm>
                <a:off x="2598876" y="346092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24" name="TextBox 23"/>
              <p:cNvSpPr txBox="1">
                <a:spLocks noRot="1" noChangeAspect="1" noMove="1" noResize="1" noEditPoints="1" noAdjustHandles="1" noChangeArrowheads="1" noChangeShapeType="1" noTextEdit="1"/>
              </p:cNvSpPr>
              <p:nvPr/>
            </p:nvSpPr>
            <p:spPr>
              <a:xfrm>
                <a:off x="2598876" y="3460928"/>
                <a:ext cx="427681" cy="701218"/>
              </a:xfrm>
              <a:prstGeom prst="rect">
                <a:avLst/>
              </a:prstGeom>
              <a:blipFill>
                <a:blip r:embed="rId4"/>
                <a:stretch>
                  <a:fillRect/>
                </a:stretch>
              </a:blipFill>
            </p:spPr>
            <p:txBody>
              <a:bodyPr/>
              <a:lstStyle/>
              <a:p>
                <a:r>
                  <a:rPr lang="en-GB">
                    <a:noFill/>
                  </a:rPr>
                  <a:t> </a:t>
                </a:r>
              </a:p>
            </p:txBody>
          </p:sp>
        </mc:Fallback>
      </mc:AlternateContent>
      <p:sp>
        <p:nvSpPr>
          <p:cNvPr id="25" name="Rectangle 24"/>
          <p:cNvSpPr/>
          <p:nvPr/>
        </p:nvSpPr>
        <p:spPr>
          <a:xfrm>
            <a:off x="3026557" y="3593248"/>
            <a:ext cx="902811" cy="461665"/>
          </a:xfrm>
          <a:prstGeom prst="rect">
            <a:avLst/>
          </a:prstGeom>
        </p:spPr>
        <p:txBody>
          <a:bodyPr wrap="none">
            <a:spAutoFit/>
          </a:bodyPr>
          <a:lstStyle/>
          <a:p>
            <a:r>
              <a:rPr lang="en-GB" dirty="0">
                <a:latin typeface="+mn-lt"/>
              </a:rPr>
              <a:t>when</a:t>
            </a:r>
          </a:p>
        </p:txBody>
      </p:sp>
      <p:sp>
        <p:nvSpPr>
          <p:cNvPr id="26" name="Rectangle 25"/>
          <p:cNvSpPr/>
          <p:nvPr/>
        </p:nvSpPr>
        <p:spPr>
          <a:xfrm>
            <a:off x="4937913" y="3581120"/>
            <a:ext cx="974947" cy="461665"/>
          </a:xfrm>
          <a:prstGeom prst="rect">
            <a:avLst/>
          </a:prstGeom>
        </p:spPr>
        <p:txBody>
          <a:bodyPr wrap="none">
            <a:spAutoFit/>
          </a:bodyPr>
          <a:lstStyle/>
          <a:p>
            <a:r>
              <a:rPr lang="en-GB" dirty="0">
                <a:latin typeface="+mn-lt"/>
              </a:rPr>
              <a:t>h = 2,</a:t>
            </a:r>
          </a:p>
        </p:txBody>
      </p:sp>
      <p:sp>
        <p:nvSpPr>
          <p:cNvPr id="27" name="Rectangle 26"/>
          <p:cNvSpPr/>
          <p:nvPr/>
        </p:nvSpPr>
        <p:spPr>
          <a:xfrm>
            <a:off x="5857405" y="3581120"/>
            <a:ext cx="1074333" cy="461665"/>
          </a:xfrm>
          <a:prstGeom prst="rect">
            <a:avLst/>
          </a:prstGeom>
        </p:spPr>
        <p:txBody>
          <a:bodyPr wrap="none">
            <a:spAutoFit/>
          </a:bodyPr>
          <a:lstStyle/>
          <a:p>
            <a:r>
              <a:rPr lang="en-GB" dirty="0">
                <a:latin typeface="+mn-lt"/>
              </a:rPr>
              <a:t>r = 1.5</a:t>
            </a:r>
          </a:p>
        </p:txBody>
      </p:sp>
      <mc:AlternateContent xmlns:mc="http://schemas.openxmlformats.org/markup-compatibility/2006" xmlns:a14="http://schemas.microsoft.com/office/drawing/2010/main">
        <mc:Choice Requires="a14">
          <p:sp>
            <p:nvSpPr>
              <p:cNvPr id="34" name="TextBox 33"/>
              <p:cNvSpPr txBox="1"/>
              <p:nvPr/>
            </p:nvSpPr>
            <p:spPr>
              <a:xfrm>
                <a:off x="3388288" y="4375199"/>
                <a:ext cx="346487" cy="64280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200" i="1" smtClean="0">
                              <a:latin typeface="Cambria Math" panose="02040503050406030204" pitchFamily="18" charset="0"/>
                            </a:rPr>
                          </m:ctrlPr>
                        </m:fPr>
                        <m:num>
                          <m:r>
                            <a:rPr lang="en-GB" sz="2200" i="1" smtClean="0">
                              <a:latin typeface="Cambria Math" panose="02040503050406030204" pitchFamily="18" charset="0"/>
                            </a:rPr>
                            <m:t>𝑑</m:t>
                          </m:r>
                          <m:r>
                            <a:rPr lang="en-US" sz="2200" b="0" i="1" smtClean="0">
                              <a:latin typeface="Cambria Math" panose="02040503050406030204" pitchFamily="18" charset="0"/>
                            </a:rPr>
                            <m:t>𝑉</m:t>
                          </m:r>
                        </m:num>
                        <m:den>
                          <m:r>
                            <a:rPr lang="en-GB" sz="2200" i="1" smtClean="0">
                              <a:latin typeface="Cambria Math" panose="02040503050406030204" pitchFamily="18" charset="0"/>
                            </a:rPr>
                            <m:t>𝑑</m:t>
                          </m:r>
                          <m:r>
                            <a:rPr lang="en-US" sz="2200" b="0" i="1" smtClean="0">
                              <a:latin typeface="Cambria Math" panose="02040503050406030204" pitchFamily="18" charset="0"/>
                            </a:rPr>
                            <m:t>𝑡</m:t>
                          </m:r>
                        </m:den>
                      </m:f>
                    </m:oMath>
                  </m:oMathPara>
                </a14:m>
                <a:endParaRPr lang="en-GB" sz="2200" dirty="0"/>
              </a:p>
            </p:txBody>
          </p:sp>
        </mc:Choice>
        <mc:Fallback xmlns="">
          <p:sp>
            <p:nvSpPr>
              <p:cNvPr id="34" name="TextBox 33"/>
              <p:cNvSpPr txBox="1">
                <a:spLocks noRot="1" noChangeAspect="1" noMove="1" noResize="1" noEditPoints="1" noAdjustHandles="1" noChangeArrowheads="1" noChangeShapeType="1" noTextEdit="1"/>
              </p:cNvSpPr>
              <p:nvPr/>
            </p:nvSpPr>
            <p:spPr>
              <a:xfrm>
                <a:off x="3388288" y="4375199"/>
                <a:ext cx="346487" cy="642805"/>
              </a:xfrm>
              <a:prstGeom prst="rect">
                <a:avLst/>
              </a:prstGeom>
              <a:blipFill>
                <a:blip r:embed="rId5"/>
                <a:stretch>
                  <a:fillRect l="-1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3796525" y="4395319"/>
                <a:ext cx="734175" cy="6360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m:t>
                      </m:r>
                      <m:f>
                        <m:fPr>
                          <m:ctrlPr>
                            <a:rPr lang="en-GB" sz="2200" i="1" smtClean="0">
                              <a:latin typeface="Cambria Math" panose="02040503050406030204" pitchFamily="18" charset="0"/>
                            </a:rPr>
                          </m:ctrlPr>
                        </m:fPr>
                        <m:num>
                          <m:r>
                            <a:rPr lang="en-US" sz="2200" i="1" smtClean="0">
                              <a:latin typeface="Cambria Math" panose="02040503050406030204" pitchFamily="18" charset="0"/>
                            </a:rPr>
                            <m:t>1</m:t>
                          </m:r>
                        </m:num>
                        <m:den>
                          <m:r>
                            <a:rPr lang="en-US" sz="2200" b="0" i="1" smtClean="0">
                              <a:latin typeface="Cambria Math" panose="02040503050406030204" pitchFamily="18" charset="0"/>
                            </a:rPr>
                            <m:t>3</m:t>
                          </m:r>
                        </m:den>
                      </m:f>
                      <m:r>
                        <a:rPr lang="en-GB" sz="2200" i="1" smtClean="0">
                          <a:latin typeface="Cambria Math" panose="02040503050406030204" pitchFamily="18" charset="0"/>
                          <a:ea typeface="Cambria Math" panose="02040503050406030204" pitchFamily="18" charset="0"/>
                        </a:rPr>
                        <m:t>𝜋</m:t>
                      </m:r>
                    </m:oMath>
                  </m:oMathPara>
                </a14:m>
                <a:endParaRPr lang="en-GB" sz="2200" dirty="0"/>
              </a:p>
            </p:txBody>
          </p:sp>
        </mc:Choice>
        <mc:Fallback xmlns="">
          <p:sp>
            <p:nvSpPr>
              <p:cNvPr id="35" name="TextBox 34"/>
              <p:cNvSpPr txBox="1">
                <a:spLocks noRot="1" noChangeAspect="1" noMove="1" noResize="1" noEditPoints="1" noAdjustHandles="1" noChangeArrowheads="1" noChangeShapeType="1" noTextEdit="1"/>
              </p:cNvSpPr>
              <p:nvPr/>
            </p:nvSpPr>
            <p:spPr>
              <a:xfrm>
                <a:off x="3796525" y="4395319"/>
                <a:ext cx="734175" cy="636008"/>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453032" y="4309394"/>
                <a:ext cx="1232484" cy="8750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endChr m:val=""/>
                          <m:ctrlPr>
                            <a:rPr lang="en-GB" sz="2200" i="1" smtClean="0">
                              <a:latin typeface="Cambria Math" panose="02040503050406030204" pitchFamily="18" charset="0"/>
                            </a:rPr>
                          </m:ctrlPr>
                        </m:dPr>
                        <m:e>
                          <m:sSup>
                            <m:sSupPr>
                              <m:ctrlPr>
                                <a:rPr lang="en-GB" sz="2200" i="1" smtClean="0">
                                  <a:latin typeface="Cambria Math" panose="02040503050406030204" pitchFamily="18" charset="0"/>
                                </a:rPr>
                              </m:ctrlPr>
                            </m:sSupPr>
                            <m:e>
                              <m:r>
                                <a:rPr lang="en-US" sz="2200" b="0" i="1" smtClean="0">
                                  <a:latin typeface="Cambria Math" panose="02040503050406030204" pitchFamily="18" charset="0"/>
                                </a:rPr>
                                <m:t>𝑟</m:t>
                              </m:r>
                            </m:e>
                            <m:sup>
                              <m:r>
                                <a:rPr lang="en-US" sz="2200" b="0" i="1" smtClean="0">
                                  <a:latin typeface="Cambria Math" panose="02040503050406030204" pitchFamily="18" charset="0"/>
                                </a:rPr>
                                <m:t>2</m:t>
                              </m:r>
                            </m:sup>
                          </m:sSup>
                          <m:f>
                            <m:fPr>
                              <m:ctrlPr>
                                <a:rPr lang="en-GB" sz="2200" i="1">
                                  <a:latin typeface="Cambria Math" panose="02040503050406030204" pitchFamily="18" charset="0"/>
                                </a:rPr>
                              </m:ctrlPr>
                            </m:fPr>
                            <m:num>
                              <m:r>
                                <a:rPr lang="en-GB" sz="2200" i="1">
                                  <a:latin typeface="Cambria Math" panose="02040503050406030204" pitchFamily="18" charset="0"/>
                                </a:rPr>
                                <m:t>𝑑</m:t>
                              </m:r>
                              <m:r>
                                <a:rPr lang="en-US" sz="2200" b="0" i="1" smtClean="0">
                                  <a:latin typeface="Cambria Math" panose="02040503050406030204" pitchFamily="18" charset="0"/>
                                </a:rPr>
                                <m:t>h</m:t>
                              </m:r>
                            </m:num>
                            <m:den>
                              <m:r>
                                <a:rPr lang="en-GB" sz="2200" i="1">
                                  <a:latin typeface="Cambria Math" panose="02040503050406030204" pitchFamily="18" charset="0"/>
                                </a:rPr>
                                <m:t>𝑑</m:t>
                              </m:r>
                              <m:r>
                                <a:rPr lang="en-US" sz="2200" i="1">
                                  <a:latin typeface="Cambria Math" panose="02040503050406030204" pitchFamily="18" charset="0"/>
                                </a:rPr>
                                <m:t>𝑡</m:t>
                              </m:r>
                            </m:den>
                          </m:f>
                        </m:e>
                      </m:d>
                    </m:oMath>
                  </m:oMathPara>
                </a14:m>
                <a:endParaRPr lang="en-GB" sz="2200" dirty="0"/>
              </a:p>
            </p:txBody>
          </p:sp>
        </mc:Choice>
        <mc:Fallback xmlns="">
          <p:sp>
            <p:nvSpPr>
              <p:cNvPr id="36" name="TextBox 35"/>
              <p:cNvSpPr txBox="1">
                <a:spLocks noRot="1" noChangeAspect="1" noMove="1" noResize="1" noEditPoints="1" noAdjustHandles="1" noChangeArrowheads="1" noChangeShapeType="1" noTextEdit="1"/>
              </p:cNvSpPr>
              <p:nvPr/>
            </p:nvSpPr>
            <p:spPr>
              <a:xfrm>
                <a:off x="4453032" y="4309394"/>
                <a:ext cx="1232484" cy="875048"/>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5595073" y="4348579"/>
                <a:ext cx="1232484" cy="7607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+2</m:t>
                      </m:r>
                      <m:r>
                        <a:rPr lang="en-US" sz="2200" b="0" i="1" smtClean="0">
                          <a:latin typeface="Cambria Math" panose="02040503050406030204" pitchFamily="18" charset="0"/>
                        </a:rPr>
                        <m:t>h𝑟</m:t>
                      </m:r>
                      <m:d>
                        <m:dPr>
                          <m:begChr m:val=""/>
                          <m:ctrlPr>
                            <a:rPr lang="en-GB" sz="2200" i="1" smtClean="0">
                              <a:latin typeface="Cambria Math" panose="02040503050406030204" pitchFamily="18" charset="0"/>
                            </a:rPr>
                          </m:ctrlPr>
                        </m:dPr>
                        <m:e>
                          <m:f>
                            <m:fPr>
                              <m:ctrlPr>
                                <a:rPr lang="en-GB" sz="2200" i="1">
                                  <a:latin typeface="Cambria Math" panose="02040503050406030204" pitchFamily="18" charset="0"/>
                                </a:rPr>
                              </m:ctrlPr>
                            </m:fPr>
                            <m:num>
                              <m:r>
                                <a:rPr lang="en-GB" sz="2200" i="1">
                                  <a:latin typeface="Cambria Math" panose="02040503050406030204" pitchFamily="18" charset="0"/>
                                </a:rPr>
                                <m:t>𝑑</m:t>
                              </m:r>
                              <m:r>
                                <a:rPr lang="en-US" sz="2200" b="0" i="1" smtClean="0">
                                  <a:latin typeface="Cambria Math" panose="02040503050406030204" pitchFamily="18" charset="0"/>
                                </a:rPr>
                                <m:t>𝑟</m:t>
                              </m:r>
                            </m:num>
                            <m:den>
                              <m:r>
                                <a:rPr lang="en-GB" sz="2200" i="1">
                                  <a:latin typeface="Cambria Math" panose="02040503050406030204" pitchFamily="18" charset="0"/>
                                </a:rPr>
                                <m:t>𝑑</m:t>
                              </m:r>
                              <m:r>
                                <a:rPr lang="en-US" sz="2200" i="1">
                                  <a:latin typeface="Cambria Math" panose="02040503050406030204" pitchFamily="18" charset="0"/>
                                </a:rPr>
                                <m:t>𝑡</m:t>
                              </m:r>
                            </m:den>
                          </m:f>
                        </m:e>
                      </m:d>
                    </m:oMath>
                  </m:oMathPara>
                </a14:m>
                <a:endParaRPr lang="en-GB" sz="22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595073" y="4348579"/>
                <a:ext cx="1232484" cy="760721"/>
              </a:xfrm>
              <a:prstGeom prst="rect">
                <a:avLst/>
              </a:prstGeom>
              <a:blipFill>
                <a:blip r:embed="rId8"/>
                <a:stretch>
                  <a:fillRect/>
                </a:stretch>
              </a:blipFill>
            </p:spPr>
            <p:txBody>
              <a:bodyPr/>
              <a:lstStyle/>
              <a:p>
                <a:r>
                  <a:rPr lang="en-GB">
                    <a:noFill/>
                  </a:rPr>
                  <a:t> </a:t>
                </a:r>
              </a:p>
            </p:txBody>
          </p:sp>
        </mc:Fallback>
      </mc:AlternateContent>
      <p:sp>
        <p:nvSpPr>
          <p:cNvPr id="38" name="TextBox 37"/>
          <p:cNvSpPr txBox="1"/>
          <p:nvPr/>
        </p:nvSpPr>
        <p:spPr>
          <a:xfrm>
            <a:off x="3553572" y="5486757"/>
            <a:ext cx="141064" cy="338554"/>
          </a:xfrm>
          <a:prstGeom prst="rect">
            <a:avLst/>
          </a:prstGeom>
          <a:noFill/>
        </p:spPr>
        <p:txBody>
          <a:bodyPr wrap="none" lIns="0" tIns="0" rIns="0" bIns="0" rtlCol="0">
            <a:spAutoFit/>
          </a:bodyPr>
          <a:lstStyle/>
          <a:p>
            <a:r>
              <a:rPr lang="en-GB" sz="2200" dirty="0"/>
              <a:t>3</a:t>
            </a:r>
          </a:p>
        </p:txBody>
      </p:sp>
      <mc:AlternateContent xmlns:mc="http://schemas.openxmlformats.org/markup-compatibility/2006" xmlns:a14="http://schemas.microsoft.com/office/drawing/2010/main">
        <mc:Choice Requires="a14">
          <p:sp>
            <p:nvSpPr>
              <p:cNvPr id="39" name="TextBox 38"/>
              <p:cNvSpPr txBox="1"/>
              <p:nvPr/>
            </p:nvSpPr>
            <p:spPr>
              <a:xfrm>
                <a:off x="3750944" y="5264436"/>
                <a:ext cx="734175" cy="6360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m:t>
                      </m:r>
                      <m:f>
                        <m:fPr>
                          <m:ctrlPr>
                            <a:rPr lang="en-GB" sz="2200" i="1" smtClean="0">
                              <a:latin typeface="Cambria Math" panose="02040503050406030204" pitchFamily="18" charset="0"/>
                            </a:rPr>
                          </m:ctrlPr>
                        </m:fPr>
                        <m:num>
                          <m:r>
                            <a:rPr lang="en-US" sz="2200" i="1" smtClean="0">
                              <a:latin typeface="Cambria Math" panose="02040503050406030204" pitchFamily="18" charset="0"/>
                            </a:rPr>
                            <m:t>1</m:t>
                          </m:r>
                        </m:num>
                        <m:den>
                          <m:r>
                            <a:rPr lang="en-US" sz="2200" b="0" i="1" smtClean="0">
                              <a:latin typeface="Cambria Math" panose="02040503050406030204" pitchFamily="18" charset="0"/>
                            </a:rPr>
                            <m:t>3</m:t>
                          </m:r>
                        </m:den>
                      </m:f>
                      <m:r>
                        <a:rPr lang="en-US" sz="2200" b="0" i="1" smtClean="0">
                          <a:latin typeface="Cambria Math" panose="02040503050406030204" pitchFamily="18" charset="0"/>
                          <a:ea typeface="Cambria Math" panose="02040503050406030204" pitchFamily="18" charset="0"/>
                        </a:rPr>
                        <m:t>𝜋</m:t>
                      </m:r>
                    </m:oMath>
                  </m:oMathPara>
                </a14:m>
                <a:endParaRPr lang="en-GB" sz="2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750944" y="5264436"/>
                <a:ext cx="734175" cy="636008"/>
              </a:xfrm>
              <a:prstGeom prst="rect">
                <a:avLst/>
              </a:prstGeom>
              <a:blipFill>
                <a:blip r:embed="rId9"/>
                <a:stretch>
                  <a:fillRect/>
                </a:stretch>
              </a:blipFill>
            </p:spPr>
            <p:txBody>
              <a:bodyPr/>
              <a:lstStyle/>
              <a:p>
                <a:r>
                  <a:rPr lang="en-GB">
                    <a:noFill/>
                  </a:rPr>
                  <a:t> </a:t>
                </a:r>
              </a:p>
            </p:txBody>
          </p:sp>
        </mc:Fallback>
      </mc:AlternateContent>
      <p:sp>
        <p:nvSpPr>
          <p:cNvPr id="40" name="Text Box 9"/>
          <p:cNvSpPr txBox="1">
            <a:spLocks noChangeArrowheads="1"/>
          </p:cNvSpPr>
          <p:nvPr/>
        </p:nvSpPr>
        <p:spPr bwMode="auto">
          <a:xfrm>
            <a:off x="1414769" y="5471233"/>
            <a:ext cx="2095320" cy="369332"/>
          </a:xfrm>
          <a:prstGeom prst="rect">
            <a:avLst/>
          </a:prstGeom>
          <a:noFill/>
          <a:ln w="9525">
            <a:noFill/>
            <a:miter lim="800000"/>
            <a:headEnd/>
            <a:tailEnd/>
          </a:ln>
        </p:spPr>
        <p:txBody>
          <a:bodyPr wrap="square">
            <a:spAutoFit/>
          </a:bodyPr>
          <a:lstStyle>
            <a:defPPr>
              <a:defRPr lang="en-GB"/>
            </a:defPPr>
            <a:lvl1pPr>
              <a:defRPr sz="1800">
                <a:solidFill>
                  <a:srgbClr val="FF6600"/>
                </a:solidFill>
                <a:latin typeface="+mn-lt"/>
              </a:defRPr>
            </a:lvl1pPr>
          </a:lstStyle>
          <a:p>
            <a:r>
              <a:rPr lang="en-GB" dirty="0"/>
              <a:t>Substitute values</a:t>
            </a:r>
          </a:p>
        </p:txBody>
      </p:sp>
      <mc:AlternateContent xmlns:mc="http://schemas.openxmlformats.org/markup-compatibility/2006" xmlns:a14="http://schemas.microsoft.com/office/drawing/2010/main">
        <mc:Choice Requires="a14">
          <p:sp>
            <p:nvSpPr>
              <p:cNvPr id="44" name="Text Box 9"/>
              <p:cNvSpPr txBox="1">
                <a:spLocks noChangeArrowheads="1"/>
              </p:cNvSpPr>
              <p:nvPr/>
            </p:nvSpPr>
            <p:spPr bwMode="auto">
              <a:xfrm>
                <a:off x="883555" y="6081135"/>
                <a:ext cx="1715321" cy="491288"/>
              </a:xfrm>
              <a:prstGeom prst="rect">
                <a:avLst/>
              </a:prstGeom>
              <a:noFill/>
              <a:ln w="9525">
                <a:noFill/>
                <a:miter lim="800000"/>
                <a:headEnd/>
                <a:tailEnd/>
              </a:ln>
            </p:spPr>
            <p:txBody>
              <a:bodyPr wrap="square">
                <a:spAutoFit/>
              </a:bodyPr>
              <a:lstStyle/>
              <a:p>
                <a:r>
                  <a:rPr lang="en-GB" sz="1800" dirty="0">
                    <a:solidFill>
                      <a:srgbClr val="FF6600"/>
                    </a:solidFill>
                    <a:latin typeface="+mn-lt"/>
                  </a:rPr>
                  <a:t>Solve for </a:t>
                </a:r>
                <a14:m>
                  <m:oMath xmlns:m="http://schemas.openxmlformats.org/officeDocument/2006/math">
                    <m:f>
                      <m:fPr>
                        <m:ctrlPr>
                          <a:rPr lang="en-GB" sz="1800" i="1" smtClean="0">
                            <a:solidFill>
                              <a:srgbClr val="FF6600"/>
                            </a:solidFill>
                            <a:latin typeface="Cambria Math" panose="02040503050406030204" pitchFamily="18" charset="0"/>
                          </a:rPr>
                        </m:ctrlPr>
                      </m:fPr>
                      <m:num>
                        <m:r>
                          <a:rPr lang="en-GB" sz="1800" i="1" smtClean="0">
                            <a:solidFill>
                              <a:srgbClr val="FF6600"/>
                            </a:solidFill>
                            <a:latin typeface="Cambria Math" panose="02040503050406030204" pitchFamily="18" charset="0"/>
                          </a:rPr>
                          <m:t>𝑑</m:t>
                        </m:r>
                        <m:r>
                          <a:rPr lang="en-US" sz="1800" b="0" i="1" smtClean="0">
                            <a:solidFill>
                              <a:srgbClr val="FF6600"/>
                            </a:solidFill>
                            <a:latin typeface="Cambria Math" panose="02040503050406030204" pitchFamily="18" charset="0"/>
                          </a:rPr>
                          <m:t>h</m:t>
                        </m:r>
                      </m:num>
                      <m:den>
                        <m:r>
                          <a:rPr lang="en-GB" sz="1800" i="1" smtClean="0">
                            <a:solidFill>
                              <a:srgbClr val="FF6600"/>
                            </a:solidFill>
                            <a:latin typeface="Cambria Math" panose="02040503050406030204" pitchFamily="18" charset="0"/>
                          </a:rPr>
                          <m:t>𝑑</m:t>
                        </m:r>
                        <m:r>
                          <a:rPr lang="en-US" sz="1800" b="0" i="1" smtClean="0">
                            <a:solidFill>
                              <a:srgbClr val="FF6600"/>
                            </a:solidFill>
                            <a:latin typeface="Cambria Math" panose="02040503050406030204" pitchFamily="18" charset="0"/>
                          </a:rPr>
                          <m:t>𝑡</m:t>
                        </m:r>
                      </m:den>
                    </m:f>
                  </m:oMath>
                </a14:m>
                <a:endParaRPr lang="en-GB" sz="1800" dirty="0">
                  <a:solidFill>
                    <a:srgbClr val="FF6600"/>
                  </a:solidFill>
                  <a:latin typeface="+mn-lt"/>
                </a:endParaRPr>
              </a:p>
            </p:txBody>
          </p:sp>
        </mc:Choice>
        <mc:Fallback xmlns="">
          <p:sp>
            <p:nvSpPr>
              <p:cNvPr id="44" name="Text Box 9"/>
              <p:cNvSpPr txBox="1">
                <a:spLocks noRot="1" noChangeAspect="1" noMove="1" noResize="1" noEditPoints="1" noAdjustHandles="1" noChangeArrowheads="1" noChangeShapeType="1" noTextEdit="1"/>
              </p:cNvSpPr>
              <p:nvPr/>
            </p:nvSpPr>
            <p:spPr bwMode="auto">
              <a:xfrm>
                <a:off x="883555" y="6081135"/>
                <a:ext cx="1715321" cy="491288"/>
              </a:xfrm>
              <a:prstGeom prst="rect">
                <a:avLst/>
              </a:prstGeom>
              <a:blipFill rotWithShape="0">
                <a:blip r:embed="rId10"/>
                <a:stretch>
                  <a:fillRect l="-3203" b="-8750"/>
                </a:stretch>
              </a:blipFill>
              <a:ln w="9525">
                <a:noFill/>
                <a:miter lim="800000"/>
                <a:headEnd/>
                <a:tailEnd/>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7158975" y="3409447"/>
                <a:ext cx="40748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𝑑𝑟</m:t>
                          </m:r>
                        </m:num>
                        <m:den>
                          <m:r>
                            <a:rPr lang="en-US" b="0" i="1" smtClean="0">
                              <a:latin typeface="Cambria Math" panose="02040503050406030204" pitchFamily="18" charset="0"/>
                            </a:rPr>
                            <m:t>𝑑𝑡</m:t>
                          </m:r>
                        </m:den>
                      </m:f>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7158975" y="3409447"/>
                <a:ext cx="407484" cy="701218"/>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7597849" y="3379151"/>
                <a:ext cx="1369927" cy="6988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=0.75</m:t>
                      </m:r>
                      <m:f>
                        <m:fPr>
                          <m:ctrlPr>
                            <a:rPr lang="en-GB" i="1" smtClean="0">
                              <a:latin typeface="Cambria Math" panose="02040503050406030204" pitchFamily="18" charset="0"/>
                            </a:rPr>
                          </m:ctrlPr>
                        </m:fPr>
                        <m:num>
                          <m:r>
                            <a:rPr lang="en-US" i="1" smtClean="0">
                              <a:latin typeface="Cambria Math" panose="02040503050406030204" pitchFamily="18" charset="0"/>
                            </a:rPr>
                            <m:t>𝑑</m:t>
                          </m:r>
                          <m:r>
                            <a:rPr lang="en-US" b="0" i="1" smtClean="0">
                              <a:latin typeface="Cambria Math" panose="02040503050406030204" pitchFamily="18" charset="0"/>
                            </a:rPr>
                            <m:t>h</m:t>
                          </m:r>
                        </m:num>
                        <m:den>
                          <m:r>
                            <a:rPr lang="en-US" b="0" i="1" smtClean="0">
                              <a:latin typeface="Cambria Math" panose="02040503050406030204" pitchFamily="18" charset="0"/>
                            </a:rPr>
                            <m:t>𝑑𝑡</m:t>
                          </m:r>
                        </m:den>
                      </m:f>
                    </m:oMath>
                  </m:oMathPara>
                </a14:m>
                <a:endParaRPr lang="en-GB" dirty="0"/>
              </a:p>
            </p:txBody>
          </p:sp>
        </mc:Choice>
        <mc:Fallback xmlns="">
          <p:sp>
            <p:nvSpPr>
              <p:cNvPr id="48" name="TextBox 47"/>
              <p:cNvSpPr txBox="1">
                <a:spLocks noRot="1" noChangeAspect="1" noMove="1" noResize="1" noEditPoints="1" noAdjustHandles="1" noChangeArrowheads="1" noChangeShapeType="1" noTextEdit="1"/>
              </p:cNvSpPr>
              <p:nvPr/>
            </p:nvSpPr>
            <p:spPr>
              <a:xfrm>
                <a:off x="7597849" y="3379151"/>
                <a:ext cx="1369927" cy="698846"/>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453032" y="5274294"/>
                <a:ext cx="1232484" cy="8750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endChr m:val=""/>
                          <m:ctrlPr>
                            <a:rPr lang="en-GB" sz="2200" i="1" smtClean="0">
                              <a:latin typeface="Cambria Math" panose="02040503050406030204" pitchFamily="18" charset="0"/>
                            </a:rPr>
                          </m:ctrlPr>
                        </m:dPr>
                        <m:e>
                          <m:sSup>
                            <m:sSupPr>
                              <m:ctrlPr>
                                <a:rPr lang="en-GB" sz="2200" i="1" smtClean="0">
                                  <a:latin typeface="Cambria Math" panose="02040503050406030204" pitchFamily="18" charset="0"/>
                                </a:rPr>
                              </m:ctrlPr>
                            </m:sSupPr>
                            <m:e>
                              <m:r>
                                <a:rPr lang="en-US" sz="2200" b="0" i="1" smtClean="0">
                                  <a:latin typeface="Cambria Math" panose="02040503050406030204" pitchFamily="18" charset="0"/>
                                </a:rPr>
                                <m:t>1.5</m:t>
                              </m:r>
                            </m:e>
                            <m:sup>
                              <m:r>
                                <a:rPr lang="en-US" sz="2200" b="0" i="1" smtClean="0">
                                  <a:latin typeface="Cambria Math" panose="02040503050406030204" pitchFamily="18" charset="0"/>
                                </a:rPr>
                                <m:t>2</m:t>
                              </m:r>
                            </m:sup>
                          </m:sSup>
                          <m:f>
                            <m:fPr>
                              <m:ctrlPr>
                                <a:rPr lang="en-GB" sz="2200" i="1">
                                  <a:latin typeface="Cambria Math" panose="02040503050406030204" pitchFamily="18" charset="0"/>
                                </a:rPr>
                              </m:ctrlPr>
                            </m:fPr>
                            <m:num>
                              <m:r>
                                <a:rPr lang="en-GB" sz="2200" i="1">
                                  <a:latin typeface="Cambria Math" panose="02040503050406030204" pitchFamily="18" charset="0"/>
                                </a:rPr>
                                <m:t>𝑑</m:t>
                              </m:r>
                              <m:r>
                                <a:rPr lang="en-US" sz="2200" b="0" i="1" smtClean="0">
                                  <a:latin typeface="Cambria Math" panose="02040503050406030204" pitchFamily="18" charset="0"/>
                                </a:rPr>
                                <m:t>h</m:t>
                              </m:r>
                            </m:num>
                            <m:den>
                              <m:r>
                                <a:rPr lang="en-GB" sz="2200" i="1">
                                  <a:latin typeface="Cambria Math" panose="02040503050406030204" pitchFamily="18" charset="0"/>
                                </a:rPr>
                                <m:t>𝑑</m:t>
                              </m:r>
                              <m:r>
                                <a:rPr lang="en-US" sz="2200" i="1">
                                  <a:latin typeface="Cambria Math" panose="02040503050406030204" pitchFamily="18" charset="0"/>
                                </a:rPr>
                                <m:t>𝑡</m:t>
                              </m:r>
                            </m:den>
                          </m:f>
                        </m:e>
                      </m:d>
                    </m:oMath>
                  </m:oMathPara>
                </a14:m>
                <a:endParaRPr lang="en-GB" sz="2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4453032" y="5274294"/>
                <a:ext cx="1232484" cy="875048"/>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7357708" y="5320610"/>
                <a:ext cx="1232484" cy="76072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begChr m:val=""/>
                          <m:ctrlPr>
                            <a:rPr lang="en-GB" sz="2200" i="1" smtClean="0">
                              <a:latin typeface="Cambria Math" panose="02040503050406030204" pitchFamily="18" charset="0"/>
                            </a:rPr>
                          </m:ctrlPr>
                        </m:dPr>
                        <m:e>
                          <m:r>
                            <a:rPr lang="en-US" sz="2200" b="0" i="1" smtClean="0">
                              <a:latin typeface="Cambria Math" panose="02040503050406030204" pitchFamily="18" charset="0"/>
                            </a:rPr>
                            <m:t>(0.75)</m:t>
                          </m:r>
                          <m:f>
                            <m:fPr>
                              <m:ctrlPr>
                                <a:rPr lang="en-GB" sz="2200" i="1">
                                  <a:latin typeface="Cambria Math" panose="02040503050406030204" pitchFamily="18" charset="0"/>
                                </a:rPr>
                              </m:ctrlPr>
                            </m:fPr>
                            <m:num>
                              <m:r>
                                <a:rPr lang="en-GB" sz="2200" i="1">
                                  <a:latin typeface="Cambria Math" panose="02040503050406030204" pitchFamily="18" charset="0"/>
                                </a:rPr>
                                <m:t>𝑑</m:t>
                              </m:r>
                              <m:r>
                                <a:rPr lang="en-US" sz="2200" b="0" i="1" smtClean="0">
                                  <a:latin typeface="Cambria Math" panose="02040503050406030204" pitchFamily="18" charset="0"/>
                                </a:rPr>
                                <m:t>h</m:t>
                              </m:r>
                            </m:num>
                            <m:den>
                              <m:r>
                                <a:rPr lang="en-GB" sz="2200" i="1">
                                  <a:latin typeface="Cambria Math" panose="02040503050406030204" pitchFamily="18" charset="0"/>
                                </a:rPr>
                                <m:t>𝑑</m:t>
                              </m:r>
                              <m:r>
                                <a:rPr lang="en-US" sz="2200" i="1">
                                  <a:latin typeface="Cambria Math" panose="02040503050406030204" pitchFamily="18" charset="0"/>
                                </a:rPr>
                                <m:t>𝑡</m:t>
                              </m:r>
                            </m:den>
                          </m:f>
                        </m:e>
                      </m:d>
                    </m:oMath>
                  </m:oMathPara>
                </a14:m>
                <a:endParaRPr lang="en-GB" sz="2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7357708" y="5320610"/>
                <a:ext cx="1232484" cy="760721"/>
              </a:xfrm>
              <a:prstGeom prst="rect">
                <a:avLst/>
              </a:prstGeom>
              <a:blipFill>
                <a:blip r:embed="rId14"/>
                <a:stretch>
                  <a:fillRect r="-297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5645481" y="5504700"/>
                <a:ext cx="66075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+2</m:t>
                      </m:r>
                    </m:oMath>
                  </m:oMathPara>
                </a14:m>
                <a:endParaRPr lang="en-GB" dirty="0"/>
              </a:p>
            </p:txBody>
          </p:sp>
        </mc:Choice>
        <mc:Fallback xmlns="">
          <p:sp>
            <p:nvSpPr>
              <p:cNvPr id="3" name="Rectangle 2"/>
              <p:cNvSpPr>
                <a:spLocks noRot="1" noChangeAspect="1" noMove="1" noResize="1" noEditPoints="1" noAdjustHandles="1" noChangeArrowheads="1" noChangeShapeType="1" noTextEdit="1"/>
              </p:cNvSpPr>
              <p:nvPr/>
            </p:nvSpPr>
            <p:spPr>
              <a:xfrm>
                <a:off x="5645481" y="5504700"/>
                <a:ext cx="660757" cy="461665"/>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Rectangle 54"/>
              <p:cNvSpPr/>
              <p:nvPr/>
            </p:nvSpPr>
            <p:spPr>
              <a:xfrm>
                <a:off x="6083023" y="5504700"/>
                <a:ext cx="644727"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m:t>
                      </m:r>
                      <m:r>
                        <a:rPr lang="en-US" sz="2200" i="1">
                          <a:latin typeface="Cambria Math" panose="02040503050406030204" pitchFamily="18" charset="0"/>
                        </a:rPr>
                        <m:t>2</m:t>
                      </m:r>
                      <m:r>
                        <a:rPr lang="en-US" sz="2200" b="0" i="1" smtClean="0">
                          <a:latin typeface="Cambria Math" panose="02040503050406030204" pitchFamily="18" charset="0"/>
                        </a:rPr>
                        <m:t>)</m:t>
                      </m:r>
                    </m:oMath>
                  </m:oMathPara>
                </a14:m>
                <a:endParaRPr lang="en-GB" sz="2200" dirty="0"/>
              </a:p>
            </p:txBody>
          </p:sp>
        </mc:Choice>
        <mc:Fallback xmlns="">
          <p:sp>
            <p:nvSpPr>
              <p:cNvPr id="55" name="Rectangle 54"/>
              <p:cNvSpPr>
                <a:spLocks noRot="1" noChangeAspect="1" noMove="1" noResize="1" noEditPoints="1" noAdjustHandles="1" noChangeArrowheads="1" noChangeShapeType="1" noTextEdit="1"/>
              </p:cNvSpPr>
              <p:nvPr/>
            </p:nvSpPr>
            <p:spPr>
              <a:xfrm>
                <a:off x="6083023" y="5504700"/>
                <a:ext cx="644727" cy="430887"/>
              </a:xfrm>
              <a:prstGeom prst="rect">
                <a:avLst/>
              </a:prstGeom>
              <a:blipFill>
                <a:blip r:embed="rId16"/>
                <a:stretch>
                  <a:fillRect l="-943" b="-169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Rectangle 55"/>
              <p:cNvSpPr/>
              <p:nvPr/>
            </p:nvSpPr>
            <p:spPr>
              <a:xfrm>
                <a:off x="6533960" y="5504700"/>
                <a:ext cx="857927" cy="4308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200" b="0" i="1" smtClean="0">
                          <a:latin typeface="Cambria Math" panose="02040503050406030204" pitchFamily="18" charset="0"/>
                        </a:rPr>
                        <m:t>(1.5)</m:t>
                      </m:r>
                    </m:oMath>
                  </m:oMathPara>
                </a14:m>
                <a:endParaRPr lang="en-GB" sz="2200" dirty="0"/>
              </a:p>
            </p:txBody>
          </p:sp>
        </mc:Choice>
        <mc:Fallback xmlns="">
          <p:sp>
            <p:nvSpPr>
              <p:cNvPr id="56" name="Rectangle 55"/>
              <p:cNvSpPr>
                <a:spLocks noRot="1" noChangeAspect="1" noMove="1" noResize="1" noEditPoints="1" noAdjustHandles="1" noChangeArrowheads="1" noChangeShapeType="1" noTextEdit="1"/>
              </p:cNvSpPr>
              <p:nvPr/>
            </p:nvSpPr>
            <p:spPr>
              <a:xfrm>
                <a:off x="6533960" y="5504700"/>
                <a:ext cx="857927" cy="430887"/>
              </a:xfrm>
              <a:prstGeom prst="rect">
                <a:avLst/>
              </a:prstGeom>
              <a:blipFill>
                <a:blip r:embed="rId17"/>
                <a:stretch>
                  <a:fillRect l="-709" b="-169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3553572" y="5980587"/>
                <a:ext cx="346487" cy="70121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57" name="TextBox 56"/>
              <p:cNvSpPr txBox="1">
                <a:spLocks noRot="1" noChangeAspect="1" noMove="1" noResize="1" noEditPoints="1" noAdjustHandles="1" noChangeArrowheads="1" noChangeShapeType="1" noTextEdit="1"/>
              </p:cNvSpPr>
              <p:nvPr/>
            </p:nvSpPr>
            <p:spPr>
              <a:xfrm>
                <a:off x="3553572" y="5980587"/>
                <a:ext cx="346487" cy="701218"/>
              </a:xfrm>
              <a:prstGeom prst="rect">
                <a:avLst/>
              </a:prstGeom>
              <a:blipFill rotWithShape="0">
                <a:blip r:embed="rId18"/>
                <a:stretch>
                  <a:fillRect l="-1754" r="-1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950314" y="6171724"/>
                <a:ext cx="113383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=0.424</m:t>
                      </m:r>
                    </m:oMath>
                  </m:oMathPara>
                </a14:m>
                <a:endParaRPr lang="en-GB" dirty="0"/>
              </a:p>
            </p:txBody>
          </p:sp>
        </mc:Choice>
        <mc:Fallback xmlns="">
          <p:sp>
            <p:nvSpPr>
              <p:cNvPr id="60" name="TextBox 59"/>
              <p:cNvSpPr txBox="1">
                <a:spLocks noRot="1" noChangeAspect="1" noMove="1" noResize="1" noEditPoints="1" noAdjustHandles="1" noChangeArrowheads="1" noChangeShapeType="1" noTextEdit="1"/>
              </p:cNvSpPr>
              <p:nvPr/>
            </p:nvSpPr>
            <p:spPr>
              <a:xfrm>
                <a:off x="3950314" y="6171724"/>
                <a:ext cx="1133836" cy="369332"/>
              </a:xfrm>
              <a:prstGeom prst="rect">
                <a:avLst/>
              </a:prstGeom>
              <a:blipFill rotWithShape="0">
                <a:blip r:embed="rId19"/>
                <a:stretch>
                  <a:fillRect l="-2151" r="-6452" b="-8197"/>
                </a:stretch>
              </a:blipFill>
            </p:spPr>
            <p:txBody>
              <a:bodyPr/>
              <a:lstStyle/>
              <a:p>
                <a:r>
                  <a:rPr lang="en-GB">
                    <a:noFill/>
                  </a:rPr>
                  <a:t> </a:t>
                </a:r>
              </a:p>
            </p:txBody>
          </p:sp>
        </mc:Fallback>
      </mc:AlternateContent>
      <p:cxnSp>
        <p:nvCxnSpPr>
          <p:cNvPr id="61" name="Straight Connector 60"/>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6" name="Straight Connector 65"/>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Freeform 68"/>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Freeform 69"/>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72" name="Rectangle 71"/>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p:sp>
        <p:nvSpPr>
          <p:cNvPr id="73"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41" name="Rectangle 40">
            <a:hlinkClick r:id="rId20"/>
            <a:extLst>
              <a:ext uri="{FF2B5EF4-FFF2-40B4-BE49-F238E27FC236}">
                <a16:creationId xmlns:a16="http://schemas.microsoft.com/office/drawing/2014/main" id="{0406A32A-2EC4-4D79-98B2-FA9ECBF52F5C}"/>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hlinkClick r:id="rId20"/>
            <a:extLst>
              <a:ext uri="{FF2B5EF4-FFF2-40B4-BE49-F238E27FC236}">
                <a16:creationId xmlns:a16="http://schemas.microsoft.com/office/drawing/2014/main" id="{2A01674E-01AF-4471-8F82-742622CD7E3B}"/>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43" name="Text Box 18">
            <a:extLst>
              <a:ext uri="{FF2B5EF4-FFF2-40B4-BE49-F238E27FC236}">
                <a16:creationId xmlns:a16="http://schemas.microsoft.com/office/drawing/2014/main" id="{D8FA0728-FDDF-4AA0-8EC2-65BCBD4BC86C}"/>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5</a:t>
            </a:r>
          </a:p>
        </p:txBody>
      </p:sp>
      <p:sp>
        <p:nvSpPr>
          <p:cNvPr id="49" name="Text Box 9">
            <a:extLst>
              <a:ext uri="{FF2B5EF4-FFF2-40B4-BE49-F238E27FC236}">
                <a16:creationId xmlns:a16="http://schemas.microsoft.com/office/drawing/2014/main" id="{3D4E6E3D-4B7B-4361-8575-66E68B956E4D}"/>
              </a:ext>
            </a:extLst>
          </p:cNvPr>
          <p:cNvSpPr txBox="1">
            <a:spLocks noChangeArrowheads="1"/>
          </p:cNvSpPr>
          <p:nvPr/>
        </p:nvSpPr>
        <p:spPr bwMode="auto">
          <a:xfrm>
            <a:off x="1116850" y="2699027"/>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Substitute all known values and solve for the unknown rate of change.</a:t>
            </a:r>
          </a:p>
        </p:txBody>
      </p:sp>
    </p:spTree>
    <p:extLst>
      <p:ext uri="{BB962C8B-B14F-4D97-AF65-F5344CB8AC3E}">
        <p14:creationId xmlns:p14="http://schemas.microsoft.com/office/powerpoint/2010/main" val="145842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autoUpdateAnimBg="0"/>
      <p:bldP spid="44" grpId="0" autoUpdateAnimBg="0"/>
      <p:bldP spid="51" grpId="0"/>
      <p:bldP spid="53" grpId="0"/>
      <p:bldP spid="3" grpId="0"/>
      <p:bldP spid="55" grpId="0"/>
      <p:bldP spid="56" grpId="0"/>
      <p:bldP spid="57" grpId="0"/>
      <p:bldP spid="6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Straight Connector 53"/>
          <p:cNvCxnSpPr/>
          <p:nvPr/>
        </p:nvCxnSpPr>
        <p:spPr>
          <a:xfrm>
            <a:off x="961876" y="4556262"/>
            <a:ext cx="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984570" y="4554013"/>
            <a:ext cx="411480" cy="1"/>
          </a:xfrm>
          <a:prstGeom prst="line">
            <a:avLst/>
          </a:prstGeom>
        </p:spPr>
        <p:style>
          <a:lnRef idx="1">
            <a:schemeClr val="accent1"/>
          </a:lnRef>
          <a:fillRef idx="0">
            <a:schemeClr val="accent1"/>
          </a:fillRef>
          <a:effectRef idx="0">
            <a:schemeClr val="accent1"/>
          </a:effectRef>
          <a:fontRef idx="minor">
            <a:schemeClr val="tx1"/>
          </a:fontRef>
        </p:style>
      </p:cxnSp>
      <p:grpSp>
        <p:nvGrpSpPr>
          <p:cNvPr id="46" name="Group 6"/>
          <p:cNvGrpSpPr>
            <a:grpSpLocks/>
          </p:cNvGrpSpPr>
          <p:nvPr/>
        </p:nvGrpSpPr>
        <p:grpSpPr bwMode="auto">
          <a:xfrm>
            <a:off x="288292" y="1087730"/>
            <a:ext cx="8667482" cy="1617277"/>
            <a:chOff x="634" y="1289"/>
            <a:chExt cx="4491" cy="1242"/>
          </a:xfrm>
        </p:grpSpPr>
        <p:sp>
          <p:nvSpPr>
            <p:cNvPr id="47"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62" name="Text Box 8"/>
            <p:cNvSpPr txBox="1">
              <a:spLocks noChangeArrowheads="1"/>
            </p:cNvSpPr>
            <p:nvPr/>
          </p:nvSpPr>
          <p:spPr bwMode="auto">
            <a:xfrm>
              <a:off x="634" y="1314"/>
              <a:ext cx="4491" cy="939"/>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Water is poured into a conical tank at the rate of 3m</a:t>
              </a:r>
              <a:r>
                <a:rPr lang="en-GB" baseline="30000" dirty="0">
                  <a:solidFill>
                    <a:schemeClr val="tx1"/>
                  </a:solidFill>
                  <a:latin typeface="+mn-lt"/>
                </a:rPr>
                <a:t>3</a:t>
              </a:r>
              <a:r>
                <a:rPr lang="en-GB" dirty="0">
                  <a:solidFill>
                    <a:schemeClr val="tx1"/>
                  </a:solidFill>
                  <a:latin typeface="+mn-lt"/>
                </a:rPr>
                <a:t>min</a:t>
              </a:r>
              <a:r>
                <a:rPr lang="en-GB" baseline="30000" dirty="0">
                  <a:solidFill>
                    <a:schemeClr val="tx1"/>
                  </a:solidFill>
                  <a:latin typeface="+mn-lt"/>
                </a:rPr>
                <a:t>-1</a:t>
              </a:r>
              <a:r>
                <a:rPr lang="en-GB" dirty="0">
                  <a:solidFill>
                    <a:schemeClr val="tx1"/>
                  </a:solidFill>
                  <a:latin typeface="+mn-lt"/>
                </a:rPr>
                <a:t> The tank stands with the point downward. How fast is the water level in the tank rising when the depth is 2 m and the radius of the water surface is 1.5 m</a:t>
              </a:r>
              <a:r>
                <a:rPr lang="en-GB" dirty="0">
                  <a:latin typeface="+mn-lt"/>
                </a:rPr>
                <a:t>?</a:t>
              </a:r>
            </a:p>
          </p:txBody>
        </p:sp>
      </p:grpSp>
      <p:sp>
        <p:nvSpPr>
          <p:cNvPr id="63"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2:</a:t>
            </a:r>
          </a:p>
        </p:txBody>
      </p:sp>
      <p:sp>
        <p:nvSpPr>
          <p:cNvPr id="2" name="Oval 1"/>
          <p:cNvSpPr/>
          <p:nvPr/>
        </p:nvSpPr>
        <p:spPr>
          <a:xfrm>
            <a:off x="339111" y="3744875"/>
            <a:ext cx="1290918" cy="484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Connector 4"/>
          <p:cNvCxnSpPr/>
          <p:nvPr/>
        </p:nvCxnSpPr>
        <p:spPr>
          <a:xfrm>
            <a:off x="331202" y="3998006"/>
            <a:ext cx="632008"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979028" y="4009090"/>
            <a:ext cx="658910" cy="150876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565430" y="4572887"/>
            <a:ext cx="820189" cy="157608"/>
          </a:xfrm>
          <a:custGeom>
            <a:avLst/>
            <a:gdLst>
              <a:gd name="connsiteX0" fmla="*/ 0 w 820189"/>
              <a:gd name="connsiteY0" fmla="*/ 0 h 158370"/>
              <a:gd name="connsiteX1" fmla="*/ 44334 w 820189"/>
              <a:gd name="connsiteY1" fmla="*/ 55419 h 158370"/>
              <a:gd name="connsiteX2" fmla="*/ 138545 w 820189"/>
              <a:gd name="connsiteY2" fmla="*/ 110837 h 158370"/>
              <a:gd name="connsiteX3" fmla="*/ 266007 w 820189"/>
              <a:gd name="connsiteY3" fmla="*/ 138546 h 158370"/>
              <a:gd name="connsiteX4" fmla="*/ 365760 w 820189"/>
              <a:gd name="connsiteY4" fmla="*/ 155171 h 158370"/>
              <a:gd name="connsiteX5" fmla="*/ 526472 w 820189"/>
              <a:gd name="connsiteY5" fmla="*/ 155171 h 158370"/>
              <a:gd name="connsiteX6" fmla="*/ 642850 w 820189"/>
              <a:gd name="connsiteY6" fmla="*/ 121920 h 158370"/>
              <a:gd name="connsiteX7" fmla="*/ 720436 w 820189"/>
              <a:gd name="connsiteY7" fmla="*/ 99753 h 158370"/>
              <a:gd name="connsiteX8" fmla="*/ 792480 w 820189"/>
              <a:gd name="connsiteY8" fmla="*/ 49877 h 158370"/>
              <a:gd name="connsiteX9" fmla="*/ 820189 w 820189"/>
              <a:gd name="connsiteY9" fmla="*/ 5542 h 158370"/>
              <a:gd name="connsiteX0" fmla="*/ 0 w 820189"/>
              <a:gd name="connsiteY0" fmla="*/ 0 h 157608"/>
              <a:gd name="connsiteX1" fmla="*/ 44334 w 820189"/>
              <a:gd name="connsiteY1" fmla="*/ 55419 h 157608"/>
              <a:gd name="connsiteX2" fmla="*/ 138545 w 820189"/>
              <a:gd name="connsiteY2" fmla="*/ 110837 h 157608"/>
              <a:gd name="connsiteX3" fmla="*/ 266007 w 820189"/>
              <a:gd name="connsiteY3" fmla="*/ 138546 h 157608"/>
              <a:gd name="connsiteX4" fmla="*/ 365760 w 820189"/>
              <a:gd name="connsiteY4" fmla="*/ 155171 h 157608"/>
              <a:gd name="connsiteX5" fmla="*/ 526472 w 820189"/>
              <a:gd name="connsiteY5" fmla="*/ 155171 h 157608"/>
              <a:gd name="connsiteX6" fmla="*/ 642850 w 820189"/>
              <a:gd name="connsiteY6" fmla="*/ 133004 h 157608"/>
              <a:gd name="connsiteX7" fmla="*/ 720436 w 820189"/>
              <a:gd name="connsiteY7" fmla="*/ 99753 h 157608"/>
              <a:gd name="connsiteX8" fmla="*/ 792480 w 820189"/>
              <a:gd name="connsiteY8" fmla="*/ 49877 h 157608"/>
              <a:gd name="connsiteX9" fmla="*/ 820189 w 820189"/>
              <a:gd name="connsiteY9" fmla="*/ 5542 h 15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0189" h="157608">
                <a:moveTo>
                  <a:pt x="0" y="0"/>
                </a:moveTo>
                <a:cubicBezTo>
                  <a:pt x="10621" y="18473"/>
                  <a:pt x="21243" y="36946"/>
                  <a:pt x="44334" y="55419"/>
                </a:cubicBezTo>
                <a:cubicBezTo>
                  <a:pt x="67425" y="73892"/>
                  <a:pt x="101600" y="96983"/>
                  <a:pt x="138545" y="110837"/>
                </a:cubicBezTo>
                <a:cubicBezTo>
                  <a:pt x="175491" y="124692"/>
                  <a:pt x="228138" y="131157"/>
                  <a:pt x="266007" y="138546"/>
                </a:cubicBezTo>
                <a:cubicBezTo>
                  <a:pt x="303876" y="145935"/>
                  <a:pt x="322349" y="152400"/>
                  <a:pt x="365760" y="155171"/>
                </a:cubicBezTo>
                <a:cubicBezTo>
                  <a:pt x="409171" y="157942"/>
                  <a:pt x="480290" y="158866"/>
                  <a:pt x="526472" y="155171"/>
                </a:cubicBezTo>
                <a:cubicBezTo>
                  <a:pt x="572654" y="151476"/>
                  <a:pt x="642850" y="133004"/>
                  <a:pt x="642850" y="133004"/>
                </a:cubicBezTo>
                <a:cubicBezTo>
                  <a:pt x="675177" y="123768"/>
                  <a:pt x="695498" y="113608"/>
                  <a:pt x="720436" y="99753"/>
                </a:cubicBezTo>
                <a:cubicBezTo>
                  <a:pt x="745374" y="85898"/>
                  <a:pt x="775855" y="65579"/>
                  <a:pt x="792480" y="49877"/>
                </a:cubicBezTo>
                <a:cubicBezTo>
                  <a:pt x="809106" y="34175"/>
                  <a:pt x="814647" y="19858"/>
                  <a:pt x="820189" y="554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565430" y="4361458"/>
            <a:ext cx="831272" cy="194804"/>
          </a:xfrm>
          <a:custGeom>
            <a:avLst/>
            <a:gdLst>
              <a:gd name="connsiteX0" fmla="*/ 0 w 831272"/>
              <a:gd name="connsiteY0" fmla="*/ 194804 h 194804"/>
              <a:gd name="connsiteX1" fmla="*/ 49876 w 831272"/>
              <a:gd name="connsiteY1" fmla="*/ 95051 h 194804"/>
              <a:gd name="connsiteX2" fmla="*/ 160712 w 831272"/>
              <a:gd name="connsiteY2" fmla="*/ 39633 h 194804"/>
              <a:gd name="connsiteX3" fmla="*/ 271549 w 831272"/>
              <a:gd name="connsiteY3" fmla="*/ 17466 h 194804"/>
              <a:gd name="connsiteX4" fmla="*/ 376843 w 831272"/>
              <a:gd name="connsiteY4" fmla="*/ 840 h 194804"/>
              <a:gd name="connsiteX5" fmla="*/ 548640 w 831272"/>
              <a:gd name="connsiteY5" fmla="*/ 6382 h 194804"/>
              <a:gd name="connsiteX6" fmla="*/ 665018 w 831272"/>
              <a:gd name="connsiteY6" fmla="*/ 39633 h 194804"/>
              <a:gd name="connsiteX7" fmla="*/ 742603 w 831272"/>
              <a:gd name="connsiteY7" fmla="*/ 67342 h 194804"/>
              <a:gd name="connsiteX8" fmla="*/ 781396 w 831272"/>
              <a:gd name="connsiteY8" fmla="*/ 95051 h 194804"/>
              <a:gd name="connsiteX9" fmla="*/ 831272 w 831272"/>
              <a:gd name="connsiteY9" fmla="*/ 161553 h 19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272" h="194804">
                <a:moveTo>
                  <a:pt x="0" y="194804"/>
                </a:moveTo>
                <a:cubicBezTo>
                  <a:pt x="11545" y="157858"/>
                  <a:pt x="23091" y="120913"/>
                  <a:pt x="49876" y="95051"/>
                </a:cubicBezTo>
                <a:cubicBezTo>
                  <a:pt x="76661" y="69189"/>
                  <a:pt x="123767" y="52564"/>
                  <a:pt x="160712" y="39633"/>
                </a:cubicBezTo>
                <a:cubicBezTo>
                  <a:pt x="197657" y="26702"/>
                  <a:pt x="235527" y="23931"/>
                  <a:pt x="271549" y="17466"/>
                </a:cubicBezTo>
                <a:cubicBezTo>
                  <a:pt x="307571" y="11000"/>
                  <a:pt x="330661" y="2687"/>
                  <a:pt x="376843" y="840"/>
                </a:cubicBezTo>
                <a:cubicBezTo>
                  <a:pt x="423025" y="-1007"/>
                  <a:pt x="500611" y="-83"/>
                  <a:pt x="548640" y="6382"/>
                </a:cubicBezTo>
                <a:cubicBezTo>
                  <a:pt x="596669" y="12847"/>
                  <a:pt x="632691" y="29473"/>
                  <a:pt x="665018" y="39633"/>
                </a:cubicBezTo>
                <a:cubicBezTo>
                  <a:pt x="697345" y="49793"/>
                  <a:pt x="723207" y="58106"/>
                  <a:pt x="742603" y="67342"/>
                </a:cubicBezTo>
                <a:cubicBezTo>
                  <a:pt x="761999" y="76578"/>
                  <a:pt x="766618" y="79349"/>
                  <a:pt x="781396" y="95051"/>
                </a:cubicBezTo>
                <a:cubicBezTo>
                  <a:pt x="796174" y="110753"/>
                  <a:pt x="813723" y="136153"/>
                  <a:pt x="831272" y="161553"/>
                </a:cubicBezTo>
              </a:path>
            </a:pathLst>
          </a:cu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975524" y="4275438"/>
            <a:ext cx="261610"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r</a:t>
            </a:r>
          </a:p>
        </p:txBody>
      </p:sp>
      <p:sp>
        <p:nvSpPr>
          <p:cNvPr id="79" name="Rectangle 78"/>
          <p:cNvSpPr/>
          <p:nvPr/>
        </p:nvSpPr>
        <p:spPr>
          <a:xfrm>
            <a:off x="922919" y="4766076"/>
            <a:ext cx="312906" cy="369332"/>
          </a:xfrm>
          <a:prstGeom prst="rect">
            <a:avLst/>
          </a:prstGeom>
        </p:spPr>
        <p:txBody>
          <a:bodyPr wrap="none">
            <a:spAutoFit/>
          </a:bodyPr>
          <a:lstStyle/>
          <a:p>
            <a:r>
              <a:rPr lang="en-GB" sz="1800" dirty="0">
                <a:latin typeface="Arial" panose="020B0604020202020204" pitchFamily="34" charset="0"/>
                <a:cs typeface="Arial" panose="020B0604020202020204" pitchFamily="34" charset="0"/>
              </a:rPr>
              <a:t>h</a:t>
            </a:r>
          </a:p>
        </p:txBody>
      </p:sp>
      <p:sp>
        <p:nvSpPr>
          <p:cNvPr id="44" name="Text Box 9"/>
          <p:cNvSpPr txBox="1">
            <a:spLocks noChangeArrowheads="1"/>
          </p:cNvSpPr>
          <p:nvPr/>
        </p:nvSpPr>
        <p:spPr bwMode="auto">
          <a:xfrm>
            <a:off x="2168896" y="5326603"/>
            <a:ext cx="6553615" cy="830997"/>
          </a:xfrm>
          <a:prstGeom prst="rect">
            <a:avLst/>
          </a:prstGeom>
          <a:noFill/>
          <a:ln w="9525">
            <a:noFill/>
            <a:miter lim="800000"/>
            <a:headEnd/>
            <a:tailEnd/>
          </a:ln>
        </p:spPr>
        <p:txBody>
          <a:bodyPr wrap="square">
            <a:spAutoFit/>
          </a:bodyPr>
          <a:lstStyle/>
          <a:p>
            <a:r>
              <a:rPr lang="en-GB" dirty="0">
                <a:solidFill>
                  <a:srgbClr val="FF6600"/>
                </a:solidFill>
                <a:latin typeface="+mn-lt"/>
              </a:rPr>
              <a:t>When the depth is 2 m, the water level is raising at a rate of 0.424m min</a:t>
            </a:r>
            <a:r>
              <a:rPr lang="en-GB" baseline="30000" dirty="0">
                <a:solidFill>
                  <a:srgbClr val="FF6600"/>
                </a:solidFill>
                <a:latin typeface="+mn-lt"/>
              </a:rPr>
              <a:t>-1</a:t>
            </a:r>
          </a:p>
        </p:txBody>
      </p:sp>
      <mc:AlternateContent xmlns:mc="http://schemas.openxmlformats.org/markup-compatibility/2006" xmlns:a14="http://schemas.microsoft.com/office/drawing/2010/main">
        <mc:Choice Requires="a14">
          <p:sp>
            <p:nvSpPr>
              <p:cNvPr id="57" name="TextBox 56"/>
              <p:cNvSpPr txBox="1"/>
              <p:nvPr/>
            </p:nvSpPr>
            <p:spPr>
              <a:xfrm>
                <a:off x="3728384" y="4322422"/>
                <a:ext cx="346487" cy="70121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57" name="TextBox 56"/>
              <p:cNvSpPr txBox="1">
                <a:spLocks noRot="1" noChangeAspect="1" noMove="1" noResize="1" noEditPoints="1" noAdjustHandles="1" noChangeArrowheads="1" noChangeShapeType="1" noTextEdit="1"/>
              </p:cNvSpPr>
              <p:nvPr/>
            </p:nvSpPr>
            <p:spPr>
              <a:xfrm>
                <a:off x="3728384" y="4322422"/>
                <a:ext cx="346487" cy="701218"/>
              </a:xfrm>
              <a:prstGeom prst="rect">
                <a:avLst/>
              </a:prstGeom>
              <a:blipFill rotWithShape="0">
                <a:blip r:embed="rId3"/>
                <a:stretch>
                  <a:fillRect l="-1786" r="-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4125126" y="4513559"/>
                <a:ext cx="113383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=0.424</m:t>
                      </m:r>
                    </m:oMath>
                  </m:oMathPara>
                </a14:m>
                <a:endParaRPr lang="en-GB" dirty="0"/>
              </a:p>
            </p:txBody>
          </p:sp>
        </mc:Choice>
        <mc:Fallback xmlns="">
          <p:sp>
            <p:nvSpPr>
              <p:cNvPr id="60" name="TextBox 59"/>
              <p:cNvSpPr txBox="1">
                <a:spLocks noRot="1" noChangeAspect="1" noMove="1" noResize="1" noEditPoints="1" noAdjustHandles="1" noChangeArrowheads="1" noChangeShapeType="1" noTextEdit="1"/>
              </p:cNvSpPr>
              <p:nvPr/>
            </p:nvSpPr>
            <p:spPr>
              <a:xfrm>
                <a:off x="4125126" y="4513559"/>
                <a:ext cx="1133836" cy="369332"/>
              </a:xfrm>
              <a:prstGeom prst="rect">
                <a:avLst/>
              </a:prstGeom>
              <a:blipFill rotWithShape="0">
                <a:blip r:embed="rId4"/>
                <a:stretch>
                  <a:fillRect l="-2151" r="-5914" b="-8197"/>
                </a:stretch>
              </a:blipFill>
            </p:spPr>
            <p:txBody>
              <a:bodyPr/>
              <a:lstStyle/>
              <a:p>
                <a:r>
                  <a:rPr lang="en-GB">
                    <a:noFill/>
                  </a:rPr>
                  <a:t> </a:t>
                </a:r>
              </a:p>
            </p:txBody>
          </p:sp>
        </mc:Fallback>
      </mc:AlternateContent>
      <p:sp>
        <p:nvSpPr>
          <p:cNvPr id="42" name="Text Box 9"/>
          <p:cNvSpPr txBox="1">
            <a:spLocks noChangeArrowheads="1"/>
          </p:cNvSpPr>
          <p:nvPr/>
        </p:nvSpPr>
        <p:spPr bwMode="auto">
          <a:xfrm>
            <a:off x="1062949" y="2674996"/>
            <a:ext cx="7892825" cy="830997"/>
          </a:xfrm>
          <a:prstGeom prst="rect">
            <a:avLst/>
          </a:prstGeom>
          <a:noFill/>
          <a:ln w="9525">
            <a:noFill/>
            <a:miter lim="800000"/>
            <a:headEnd/>
            <a:tailEnd/>
          </a:ln>
        </p:spPr>
        <p:txBody>
          <a:bodyPr wrap="square">
            <a:spAutoFit/>
          </a:bodyPr>
          <a:lstStyle/>
          <a:p>
            <a:r>
              <a:rPr lang="en-GB" dirty="0">
                <a:solidFill>
                  <a:srgbClr val="FF6600"/>
                </a:solidFill>
                <a:latin typeface="+mn-lt"/>
              </a:rPr>
              <a:t>Interpret the answer in the context of the given problem</a:t>
            </a:r>
          </a:p>
        </p:txBody>
      </p:sp>
      <mc:AlternateContent xmlns:mc="http://schemas.openxmlformats.org/markup-compatibility/2006" xmlns:a14="http://schemas.microsoft.com/office/drawing/2010/main">
        <mc:Choice Requires="a14">
          <p:sp>
            <p:nvSpPr>
              <p:cNvPr id="43" name="TextBox 42"/>
              <p:cNvSpPr txBox="1"/>
              <p:nvPr/>
            </p:nvSpPr>
            <p:spPr>
              <a:xfrm>
                <a:off x="3897184" y="3336272"/>
                <a:ext cx="108959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=3,</m:t>
                      </m:r>
                    </m:oMath>
                  </m:oMathPara>
                </a14:m>
                <a:endParaRPr lang="en-GB" dirty="0"/>
              </a:p>
            </p:txBody>
          </p:sp>
        </mc:Choice>
        <mc:Fallback xmlns="">
          <p:sp>
            <p:nvSpPr>
              <p:cNvPr id="43" name="TextBox 42"/>
              <p:cNvSpPr txBox="1">
                <a:spLocks noRot="1" noChangeAspect="1" noMove="1" noResize="1" noEditPoints="1" noAdjustHandles="1" noChangeArrowheads="1" noChangeShapeType="1" noTextEdit="1"/>
              </p:cNvSpPr>
              <p:nvPr/>
            </p:nvSpPr>
            <p:spPr>
              <a:xfrm>
                <a:off x="3897184" y="3336272"/>
                <a:ext cx="1089594" cy="701218"/>
              </a:xfrm>
              <a:prstGeom prst="rect">
                <a:avLst/>
              </a:prstGeom>
              <a:blipFill rotWithShape="0">
                <a:blip r:embed="rId5"/>
                <a:stretch>
                  <a:fillRect/>
                </a:stretch>
              </a:blipFill>
            </p:spPr>
            <p:txBody>
              <a:bodyPr/>
              <a:lstStyle/>
              <a:p>
                <a:r>
                  <a:rPr lang="en-GB">
                    <a:noFill/>
                  </a:rPr>
                  <a:t> </a:t>
                </a:r>
              </a:p>
            </p:txBody>
          </p:sp>
        </mc:Fallback>
      </mc:AlternateContent>
      <p:sp>
        <p:nvSpPr>
          <p:cNvPr id="49" name="Rectangle 48"/>
          <p:cNvSpPr/>
          <p:nvPr/>
        </p:nvSpPr>
        <p:spPr>
          <a:xfrm>
            <a:off x="1828956" y="3475982"/>
            <a:ext cx="771365" cy="461665"/>
          </a:xfrm>
          <a:prstGeom prst="rect">
            <a:avLst/>
          </a:prstGeom>
        </p:spPr>
        <p:txBody>
          <a:bodyPr wrap="none">
            <a:spAutoFit/>
          </a:bodyPr>
          <a:lstStyle/>
          <a:p>
            <a:r>
              <a:rPr lang="en-GB" dirty="0">
                <a:latin typeface="+mn-lt"/>
              </a:rPr>
              <a:t>find</a:t>
            </a:r>
          </a:p>
        </p:txBody>
      </p:sp>
      <mc:AlternateContent xmlns:mc="http://schemas.openxmlformats.org/markup-compatibility/2006" xmlns:a14="http://schemas.microsoft.com/office/drawing/2010/main">
        <mc:Choice Requires="a14">
          <p:sp>
            <p:nvSpPr>
              <p:cNvPr id="50" name="TextBox 49"/>
              <p:cNvSpPr txBox="1"/>
              <p:nvPr/>
            </p:nvSpPr>
            <p:spPr>
              <a:xfrm>
                <a:off x="2598876" y="3348384"/>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h</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50" name="TextBox 49"/>
              <p:cNvSpPr txBox="1">
                <a:spLocks noRot="1" noChangeAspect="1" noMove="1" noResize="1" noEditPoints="1" noAdjustHandles="1" noChangeArrowheads="1" noChangeShapeType="1" noTextEdit="1"/>
              </p:cNvSpPr>
              <p:nvPr/>
            </p:nvSpPr>
            <p:spPr>
              <a:xfrm>
                <a:off x="2598876" y="3348384"/>
                <a:ext cx="427681" cy="701218"/>
              </a:xfrm>
              <a:prstGeom prst="rect">
                <a:avLst/>
              </a:prstGeom>
              <a:blipFill rotWithShape="0">
                <a:blip r:embed="rId6"/>
                <a:stretch>
                  <a:fillRect/>
                </a:stretch>
              </a:blipFill>
            </p:spPr>
            <p:txBody>
              <a:bodyPr/>
              <a:lstStyle/>
              <a:p>
                <a:r>
                  <a:rPr lang="en-GB">
                    <a:noFill/>
                  </a:rPr>
                  <a:t> </a:t>
                </a:r>
              </a:p>
            </p:txBody>
          </p:sp>
        </mc:Fallback>
      </mc:AlternateContent>
      <p:sp>
        <p:nvSpPr>
          <p:cNvPr id="52" name="Rectangle 51"/>
          <p:cNvSpPr/>
          <p:nvPr/>
        </p:nvSpPr>
        <p:spPr>
          <a:xfrm>
            <a:off x="3026557" y="3480704"/>
            <a:ext cx="902811" cy="461665"/>
          </a:xfrm>
          <a:prstGeom prst="rect">
            <a:avLst/>
          </a:prstGeom>
        </p:spPr>
        <p:txBody>
          <a:bodyPr wrap="none">
            <a:spAutoFit/>
          </a:bodyPr>
          <a:lstStyle/>
          <a:p>
            <a:r>
              <a:rPr lang="en-GB" dirty="0">
                <a:latin typeface="+mn-lt"/>
              </a:rPr>
              <a:t>when</a:t>
            </a:r>
          </a:p>
        </p:txBody>
      </p:sp>
      <p:sp>
        <p:nvSpPr>
          <p:cNvPr id="58" name="Rectangle 57"/>
          <p:cNvSpPr/>
          <p:nvPr/>
        </p:nvSpPr>
        <p:spPr>
          <a:xfrm>
            <a:off x="4937913" y="3468576"/>
            <a:ext cx="974947" cy="461665"/>
          </a:xfrm>
          <a:prstGeom prst="rect">
            <a:avLst/>
          </a:prstGeom>
        </p:spPr>
        <p:txBody>
          <a:bodyPr wrap="none">
            <a:spAutoFit/>
          </a:bodyPr>
          <a:lstStyle/>
          <a:p>
            <a:r>
              <a:rPr lang="en-GB" dirty="0">
                <a:latin typeface="+mn-lt"/>
              </a:rPr>
              <a:t>h = 2,</a:t>
            </a:r>
          </a:p>
        </p:txBody>
      </p:sp>
      <p:sp>
        <p:nvSpPr>
          <p:cNvPr id="61" name="Rectangle 60"/>
          <p:cNvSpPr/>
          <p:nvPr/>
        </p:nvSpPr>
        <p:spPr>
          <a:xfrm>
            <a:off x="5857405" y="3468576"/>
            <a:ext cx="1074333" cy="461665"/>
          </a:xfrm>
          <a:prstGeom prst="rect">
            <a:avLst/>
          </a:prstGeom>
        </p:spPr>
        <p:txBody>
          <a:bodyPr wrap="none">
            <a:spAutoFit/>
          </a:bodyPr>
          <a:lstStyle/>
          <a:p>
            <a:r>
              <a:rPr lang="en-GB" dirty="0">
                <a:latin typeface="+mn-lt"/>
              </a:rPr>
              <a:t>r = 1.5</a:t>
            </a:r>
          </a:p>
        </p:txBody>
      </p:sp>
      <mc:AlternateContent xmlns:mc="http://schemas.openxmlformats.org/markup-compatibility/2006" xmlns:a14="http://schemas.microsoft.com/office/drawing/2010/main">
        <mc:Choice Requires="a14">
          <p:sp>
            <p:nvSpPr>
              <p:cNvPr id="64" name="TextBox 63"/>
              <p:cNvSpPr txBox="1"/>
              <p:nvPr/>
            </p:nvSpPr>
            <p:spPr>
              <a:xfrm>
                <a:off x="7158975" y="3296903"/>
                <a:ext cx="40748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𝑑𝑟</m:t>
                          </m:r>
                        </m:num>
                        <m:den>
                          <m:r>
                            <a:rPr lang="en-US" b="0" i="1" smtClean="0">
                              <a:latin typeface="Cambria Math" panose="02040503050406030204" pitchFamily="18" charset="0"/>
                            </a:rPr>
                            <m:t>𝑑𝑡</m:t>
                          </m:r>
                        </m:den>
                      </m:f>
                    </m:oMath>
                  </m:oMathPara>
                </a14:m>
                <a:endParaRPr lang="en-GB" dirty="0"/>
              </a:p>
            </p:txBody>
          </p:sp>
        </mc:Choice>
        <mc:Fallback xmlns="">
          <p:sp>
            <p:nvSpPr>
              <p:cNvPr id="64" name="TextBox 63"/>
              <p:cNvSpPr txBox="1">
                <a:spLocks noRot="1" noChangeAspect="1" noMove="1" noResize="1" noEditPoints="1" noAdjustHandles="1" noChangeArrowheads="1" noChangeShapeType="1" noTextEdit="1"/>
              </p:cNvSpPr>
              <p:nvPr/>
            </p:nvSpPr>
            <p:spPr>
              <a:xfrm>
                <a:off x="7158975" y="3296903"/>
                <a:ext cx="407484" cy="701218"/>
              </a:xfrm>
              <a:prstGeom prst="rect">
                <a:avLst/>
              </a:prstGeom>
              <a:blipFill rotWithShape="0">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7597849" y="3266607"/>
                <a:ext cx="1369927" cy="6988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=0.75</m:t>
                      </m:r>
                      <m:f>
                        <m:fPr>
                          <m:ctrlPr>
                            <a:rPr lang="en-GB" i="1" smtClean="0">
                              <a:latin typeface="Cambria Math" panose="02040503050406030204" pitchFamily="18" charset="0"/>
                            </a:rPr>
                          </m:ctrlPr>
                        </m:fPr>
                        <m:num>
                          <m:r>
                            <a:rPr lang="en-US" i="1" smtClean="0">
                              <a:latin typeface="Cambria Math" panose="02040503050406030204" pitchFamily="18" charset="0"/>
                            </a:rPr>
                            <m:t>𝑑</m:t>
                          </m:r>
                          <m:r>
                            <a:rPr lang="en-US" b="0" i="1" smtClean="0">
                              <a:latin typeface="Cambria Math" panose="02040503050406030204" pitchFamily="18" charset="0"/>
                            </a:rPr>
                            <m:t>h</m:t>
                          </m:r>
                        </m:num>
                        <m:den>
                          <m:r>
                            <a:rPr lang="en-US" b="0" i="1" smtClean="0">
                              <a:latin typeface="Cambria Math" panose="02040503050406030204" pitchFamily="18" charset="0"/>
                            </a:rPr>
                            <m:t>𝑑𝑡</m:t>
                          </m:r>
                        </m:den>
                      </m:f>
                    </m:oMath>
                  </m:oMathPara>
                </a14:m>
                <a:endParaRPr lang="en-GB" dirty="0"/>
              </a:p>
            </p:txBody>
          </p:sp>
        </mc:Choice>
        <mc:Fallback xmlns="">
          <p:sp>
            <p:nvSpPr>
              <p:cNvPr id="65" name="TextBox 64"/>
              <p:cNvSpPr txBox="1">
                <a:spLocks noRot="1" noChangeAspect="1" noMove="1" noResize="1" noEditPoints="1" noAdjustHandles="1" noChangeArrowheads="1" noChangeShapeType="1" noTextEdit="1"/>
              </p:cNvSpPr>
              <p:nvPr/>
            </p:nvSpPr>
            <p:spPr>
              <a:xfrm>
                <a:off x="7597849" y="3266607"/>
                <a:ext cx="1369927" cy="698846"/>
              </a:xfrm>
              <a:prstGeom prst="rect">
                <a:avLst/>
              </a:prstGeom>
              <a:blipFill rotWithShape="0">
                <a:blip r:embed="rId8"/>
                <a:stretch>
                  <a:fillRect/>
                </a:stretch>
              </a:blipFill>
            </p:spPr>
            <p:txBody>
              <a:bodyPr/>
              <a:lstStyle/>
              <a:p>
                <a:r>
                  <a:rPr lang="en-GB">
                    <a:noFill/>
                  </a:rPr>
                  <a:t> </a:t>
                </a:r>
              </a:p>
            </p:txBody>
          </p:sp>
        </mc:Fallback>
      </mc:AlternateContent>
      <p:sp>
        <p:nvSpPr>
          <p:cNvPr id="66"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29" name="Rectangle 28">
            <a:hlinkClick r:id="rId9"/>
            <a:extLst>
              <a:ext uri="{FF2B5EF4-FFF2-40B4-BE49-F238E27FC236}">
                <a16:creationId xmlns:a16="http://schemas.microsoft.com/office/drawing/2014/main" id="{10AF7DA0-2080-49B1-8B09-935B824B1B7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hlinkClick r:id="rId9"/>
            <a:extLst>
              <a:ext uri="{FF2B5EF4-FFF2-40B4-BE49-F238E27FC236}">
                <a16:creationId xmlns:a16="http://schemas.microsoft.com/office/drawing/2014/main" id="{2593240E-FF55-467D-9213-7878E86877C1}"/>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 Box 18">
            <a:extLst>
              <a:ext uri="{FF2B5EF4-FFF2-40B4-BE49-F238E27FC236}">
                <a16:creationId xmlns:a16="http://schemas.microsoft.com/office/drawing/2014/main" id="{6BB02610-EB0A-4C36-8B1C-BEDBFAF2C647}"/>
              </a:ext>
            </a:extLst>
          </p:cNvPr>
          <p:cNvSpPr txBox="1">
            <a:spLocks noChangeArrowheads="1"/>
          </p:cNvSpPr>
          <p:nvPr/>
        </p:nvSpPr>
        <p:spPr bwMode="auto">
          <a:xfrm>
            <a:off x="107646" y="2695200"/>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6</a:t>
            </a:r>
          </a:p>
        </p:txBody>
      </p:sp>
    </p:spTree>
    <p:extLst>
      <p:ext uri="{BB962C8B-B14F-4D97-AF65-F5344CB8AC3E}">
        <p14:creationId xmlns:p14="http://schemas.microsoft.com/office/powerpoint/2010/main" val="101560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idx="4294967295"/>
          </p:nvPr>
        </p:nvSpPr>
        <p:spPr>
          <a:xfrm>
            <a:off x="0" y="11113"/>
            <a:ext cx="7772400" cy="609600"/>
          </a:xfrm>
          <a:noFill/>
        </p:spPr>
        <p:txBody>
          <a:bodyPr>
            <a:normAutofit/>
          </a:bodyPr>
          <a:lstStyle/>
          <a:p>
            <a:r>
              <a:rPr lang="en-GB" sz="2800" b="1" dirty="0"/>
              <a:t>Related rates</a:t>
            </a:r>
            <a:endParaRPr lang="en-GB" sz="2700" i="1" dirty="0">
              <a:latin typeface="Times New Roman" pitchFamily="18" charset="0"/>
              <a:cs typeface="Times New Roman" pitchFamily="18" charset="0"/>
            </a:endParaRPr>
          </a:p>
        </p:txBody>
      </p:sp>
      <p:sp>
        <p:nvSpPr>
          <p:cNvPr id="5125" name="Text Box 5"/>
          <p:cNvSpPr txBox="1">
            <a:spLocks noChangeArrowheads="1"/>
          </p:cNvSpPr>
          <p:nvPr/>
        </p:nvSpPr>
        <p:spPr bwMode="auto">
          <a:xfrm>
            <a:off x="397665" y="1638115"/>
            <a:ext cx="8486936" cy="830997"/>
          </a:xfrm>
          <a:prstGeom prst="rect">
            <a:avLst/>
          </a:prstGeom>
          <a:noFill/>
          <a:ln w="9525">
            <a:noFill/>
            <a:miter lim="800000"/>
            <a:headEnd/>
            <a:tailEnd/>
          </a:ln>
        </p:spPr>
        <p:txBody>
          <a:bodyPr wrap="square">
            <a:spAutoFit/>
          </a:bodyPr>
          <a:lstStyle/>
          <a:p>
            <a:r>
              <a:rPr lang="en-GB" dirty="0">
                <a:latin typeface="+mn-lt"/>
              </a:rPr>
              <a:t>If two related quantities are changing over time, the rate at which the quantities change are related.</a:t>
            </a:r>
            <a:endParaRPr lang="en-GB" b="1" dirty="0">
              <a:latin typeface="+mn-lt"/>
            </a:endParaRPr>
          </a:p>
        </p:txBody>
      </p:sp>
      <p:sp>
        <p:nvSpPr>
          <p:cNvPr id="24" name="Text Box 9"/>
          <p:cNvSpPr txBox="1">
            <a:spLocks noChangeArrowheads="1"/>
          </p:cNvSpPr>
          <p:nvPr/>
        </p:nvSpPr>
        <p:spPr bwMode="auto">
          <a:xfrm>
            <a:off x="125213" y="2363824"/>
            <a:ext cx="6948596" cy="430887"/>
          </a:xfrm>
          <a:prstGeom prst="rect">
            <a:avLst/>
          </a:prstGeom>
          <a:noFill/>
          <a:ln w="9525">
            <a:noFill/>
            <a:miter lim="800000"/>
            <a:headEnd/>
            <a:tailEnd/>
          </a:ln>
        </p:spPr>
        <p:txBody>
          <a:bodyPr wrap="square">
            <a:spAutoFit/>
          </a:bodyPr>
          <a:lstStyle/>
          <a:p>
            <a:r>
              <a:rPr lang="en-GB" sz="2200" dirty="0">
                <a:latin typeface="+mn-lt"/>
              </a:rPr>
              <a:t>For example.</a:t>
            </a:r>
          </a:p>
        </p:txBody>
      </p:sp>
      <p:sp>
        <p:nvSpPr>
          <p:cNvPr id="14" name="Text Box 9"/>
          <p:cNvSpPr txBox="1">
            <a:spLocks noChangeArrowheads="1"/>
          </p:cNvSpPr>
          <p:nvPr/>
        </p:nvSpPr>
        <p:spPr bwMode="auto">
          <a:xfrm>
            <a:off x="397665" y="2810100"/>
            <a:ext cx="8476385" cy="769441"/>
          </a:xfrm>
          <a:prstGeom prst="rect">
            <a:avLst/>
          </a:prstGeom>
          <a:noFill/>
          <a:ln w="9525">
            <a:noFill/>
            <a:miter lim="800000"/>
            <a:headEnd/>
            <a:tailEnd/>
          </a:ln>
        </p:spPr>
        <p:txBody>
          <a:bodyPr wrap="square">
            <a:spAutoFit/>
          </a:bodyPr>
          <a:lstStyle/>
          <a:p>
            <a:r>
              <a:rPr lang="en-GB" sz="2200" dirty="0">
                <a:latin typeface="+mn-lt"/>
              </a:rPr>
              <a:t>If a balloon is filled with air at a certain rate, both the radius of the balloon and the volume of the balloon are increasing.</a:t>
            </a:r>
            <a:endParaRPr lang="en-GB" sz="2200" i="1" dirty="0">
              <a:cs typeface="Times New Roman" panose="02020603050405020304" pitchFamily="18" charset="0"/>
            </a:endParaRPr>
          </a:p>
        </p:txBody>
      </p:sp>
      <p:sp>
        <p:nvSpPr>
          <p:cNvPr id="16" name="Text Box 9"/>
          <p:cNvSpPr txBox="1">
            <a:spLocks noChangeArrowheads="1"/>
          </p:cNvSpPr>
          <p:nvPr/>
        </p:nvSpPr>
        <p:spPr bwMode="auto">
          <a:xfrm>
            <a:off x="397665" y="3533060"/>
            <a:ext cx="8746335" cy="1107996"/>
          </a:xfrm>
          <a:prstGeom prst="rect">
            <a:avLst/>
          </a:prstGeom>
          <a:noFill/>
          <a:ln w="9525">
            <a:noFill/>
            <a:miter lim="800000"/>
            <a:headEnd/>
            <a:tailEnd/>
          </a:ln>
        </p:spPr>
        <p:txBody>
          <a:bodyPr wrap="square">
            <a:spAutoFit/>
          </a:bodyPr>
          <a:lstStyle/>
          <a:p>
            <a:r>
              <a:rPr lang="en-GB" sz="2200" dirty="0">
                <a:latin typeface="+mn-lt"/>
              </a:rPr>
              <a:t>We are going to consider some problems in which two or more related quantities are changing and we study how to determine the relationship between the rates of change of these quantities. </a:t>
            </a:r>
            <a:endParaRPr lang="en-GB" sz="2200" b="1" dirty="0">
              <a:latin typeface="+mn-lt"/>
            </a:endParaRPr>
          </a:p>
        </p:txBody>
      </p:sp>
      <p:sp>
        <p:nvSpPr>
          <p:cNvPr id="7" name="Rectangle 6">
            <a:hlinkClick r:id="rId3"/>
            <a:extLst>
              <a:ext uri="{FF2B5EF4-FFF2-40B4-BE49-F238E27FC236}">
                <a16:creationId xmlns:a16="http://schemas.microsoft.com/office/drawing/2014/main" id="{13AE5B1B-2898-452A-81B3-312841CD52B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3"/>
            <a:extLst>
              <a:ext uri="{FF2B5EF4-FFF2-40B4-BE49-F238E27FC236}">
                <a16:creationId xmlns:a16="http://schemas.microsoft.com/office/drawing/2014/main" id="{C8D7F3E9-B832-447D-843B-3CAFF20A0F0D}"/>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5">
            <a:extLst>
              <a:ext uri="{FF2B5EF4-FFF2-40B4-BE49-F238E27FC236}">
                <a16:creationId xmlns:a16="http://schemas.microsoft.com/office/drawing/2014/main" id="{A2C56926-2743-494B-AAFC-F9BA9692F569}"/>
              </a:ext>
            </a:extLst>
          </p:cNvPr>
          <p:cNvSpPr txBox="1">
            <a:spLocks noChangeArrowheads="1"/>
          </p:cNvSpPr>
          <p:nvPr/>
        </p:nvSpPr>
        <p:spPr bwMode="auto">
          <a:xfrm>
            <a:off x="397665" y="575088"/>
            <a:ext cx="8486936" cy="1200329"/>
          </a:xfrm>
          <a:prstGeom prst="rect">
            <a:avLst/>
          </a:prstGeom>
          <a:noFill/>
          <a:ln w="9525">
            <a:noFill/>
            <a:miter lim="800000"/>
            <a:headEnd/>
            <a:tailEnd/>
          </a:ln>
        </p:spPr>
        <p:txBody>
          <a:bodyPr wrap="square">
            <a:spAutoFit/>
          </a:bodyPr>
          <a:lstStyle/>
          <a:p>
            <a:r>
              <a:rPr lang="en-GB" dirty="0">
                <a:latin typeface="+mn-lt"/>
              </a:rPr>
              <a:t>We have seen that for quantities that are changing over time, the rate at which these quantities change are given by derivatives.</a:t>
            </a:r>
          </a:p>
        </p:txBody>
      </p:sp>
      <p:sp>
        <p:nvSpPr>
          <p:cNvPr id="12" name="Text Box 5">
            <a:extLst>
              <a:ext uri="{FF2B5EF4-FFF2-40B4-BE49-F238E27FC236}">
                <a16:creationId xmlns:a16="http://schemas.microsoft.com/office/drawing/2014/main" id="{7D652F19-631E-474E-A4F6-E87E2690BA34}"/>
              </a:ext>
            </a:extLst>
          </p:cNvPr>
          <p:cNvSpPr txBox="1">
            <a:spLocks noChangeArrowheads="1"/>
          </p:cNvSpPr>
          <p:nvPr/>
        </p:nvSpPr>
        <p:spPr bwMode="auto">
          <a:xfrm>
            <a:off x="397665" y="4581691"/>
            <a:ext cx="8486936" cy="830997"/>
          </a:xfrm>
          <a:prstGeom prst="rect">
            <a:avLst/>
          </a:prstGeom>
          <a:noFill/>
          <a:ln w="9525">
            <a:noFill/>
            <a:miter lim="800000"/>
            <a:headEnd/>
            <a:tailEnd/>
          </a:ln>
        </p:spPr>
        <p:txBody>
          <a:bodyPr wrap="square">
            <a:spAutoFit/>
          </a:bodyPr>
          <a:lstStyle/>
          <a:p>
            <a:r>
              <a:rPr lang="en-GB" dirty="0">
                <a:latin typeface="+mn-lt"/>
              </a:rPr>
              <a:t>In this example, we can say that the rate of change in the volume </a:t>
            </a:r>
            <a:r>
              <a:rPr lang="en-GB" i="1" dirty="0">
                <a:cs typeface="Times New Roman" panose="02020603050405020304" pitchFamily="18" charset="0"/>
              </a:rPr>
              <a:t>V</a:t>
            </a:r>
            <a:r>
              <a:rPr lang="en-GB" dirty="0">
                <a:latin typeface="+mn-lt"/>
              </a:rPr>
              <a:t>, is related to the rate of change in the radius </a:t>
            </a:r>
            <a:r>
              <a:rPr lang="en-GB" i="1" dirty="0">
                <a:cs typeface="Times New Roman" panose="02020603050405020304" pitchFamily="18" charset="0"/>
              </a:rPr>
              <a:t>r</a:t>
            </a:r>
            <a:r>
              <a:rPr lang="en-GB" dirty="0">
                <a:latin typeface="+mn-lt"/>
              </a:rPr>
              <a:t>.  </a:t>
            </a:r>
          </a:p>
        </p:txBody>
      </p:sp>
      <mc:AlternateContent xmlns:mc="http://schemas.openxmlformats.org/markup-compatibility/2006" xmlns:a14="http://schemas.microsoft.com/office/drawing/2010/main">
        <mc:Choice Requires="a14">
          <p:sp>
            <p:nvSpPr>
              <p:cNvPr id="15" name="Text Box 5">
                <a:extLst>
                  <a:ext uri="{FF2B5EF4-FFF2-40B4-BE49-F238E27FC236}">
                    <a16:creationId xmlns:a16="http://schemas.microsoft.com/office/drawing/2014/main" id="{2B08D0BF-1BE4-4708-9E47-C9BA2DC0D650}"/>
                  </a:ext>
                </a:extLst>
              </p:cNvPr>
              <p:cNvSpPr txBox="1">
                <a:spLocks noChangeArrowheads="1"/>
              </p:cNvSpPr>
              <p:nvPr/>
            </p:nvSpPr>
            <p:spPr bwMode="auto">
              <a:xfrm>
                <a:off x="397665" y="5337184"/>
                <a:ext cx="8486936" cy="993605"/>
              </a:xfrm>
              <a:prstGeom prst="rect">
                <a:avLst/>
              </a:prstGeom>
              <a:noFill/>
              <a:ln w="9525">
                <a:noFill/>
                <a:miter lim="800000"/>
                <a:headEnd/>
                <a:tailEnd/>
              </a:ln>
            </p:spPr>
            <p:txBody>
              <a:bodyPr wrap="square">
                <a:spAutoFit/>
              </a:bodyPr>
              <a:lstStyle/>
              <a:p>
                <a:r>
                  <a:rPr lang="en-GB" dirty="0">
                    <a:latin typeface="+mn-lt"/>
                  </a:rPr>
                  <a:t>We can say that </a:t>
                </a:r>
                <a14:m>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𝑉</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0" smtClean="0">
                        <a:latin typeface="Cambria Math" panose="02040503050406030204" pitchFamily="18" charset="0"/>
                      </a:rPr>
                      <m:t> </m:t>
                    </m:r>
                  </m:oMath>
                </a14:m>
                <a:r>
                  <a:rPr lang="en-GB" dirty="0">
                    <a:latin typeface="+mn-lt"/>
                  </a:rPr>
                  <a:t>and </a:t>
                </a:r>
                <a14:m>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𝑟</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0" smtClean="0">
                        <a:latin typeface="Cambria Math" panose="02040503050406030204" pitchFamily="18" charset="0"/>
                      </a:rPr>
                      <m:t> </m:t>
                    </m:r>
                  </m:oMath>
                </a14:m>
                <a:r>
                  <a:rPr lang="en-GB" dirty="0">
                    <a:latin typeface="+mn-lt"/>
                  </a:rPr>
                  <a:t>are related rates because </a:t>
                </a:r>
                <a:r>
                  <a:rPr lang="en-GB" i="1" dirty="0">
                    <a:cs typeface="Times New Roman" panose="02020603050405020304" pitchFamily="18" charset="0"/>
                  </a:rPr>
                  <a:t>V</a:t>
                </a:r>
                <a:r>
                  <a:rPr lang="en-GB" dirty="0">
                    <a:latin typeface="+mn-lt"/>
                  </a:rPr>
                  <a:t> is related to </a:t>
                </a:r>
                <a:r>
                  <a:rPr lang="en-GB" i="1" dirty="0">
                    <a:cs typeface="Times New Roman" panose="02020603050405020304" pitchFamily="18" charset="0"/>
                  </a:rPr>
                  <a:t>r</a:t>
                </a:r>
                <a:r>
                  <a:rPr lang="en-GB" dirty="0">
                    <a:latin typeface="+mn-lt"/>
                  </a:rPr>
                  <a:t>.  </a:t>
                </a:r>
              </a:p>
            </p:txBody>
          </p:sp>
        </mc:Choice>
        <mc:Fallback xmlns="">
          <p:sp>
            <p:nvSpPr>
              <p:cNvPr id="15" name="Text Box 5">
                <a:extLst>
                  <a:ext uri="{FF2B5EF4-FFF2-40B4-BE49-F238E27FC236}">
                    <a16:creationId xmlns:a16="http://schemas.microsoft.com/office/drawing/2014/main" id="{2B08D0BF-1BE4-4708-9E47-C9BA2DC0D650}"/>
                  </a:ext>
                </a:extLst>
              </p:cNvPr>
              <p:cNvSpPr txBox="1">
                <a:spLocks noRot="1" noChangeAspect="1" noMove="1" noResize="1" noEditPoints="1" noAdjustHandles="1" noChangeArrowheads="1" noChangeShapeType="1" noTextEdit="1"/>
              </p:cNvSpPr>
              <p:nvPr/>
            </p:nvSpPr>
            <p:spPr bwMode="auto">
              <a:xfrm>
                <a:off x="397665" y="5337184"/>
                <a:ext cx="8486936" cy="993605"/>
              </a:xfrm>
              <a:prstGeom prst="rect">
                <a:avLst/>
              </a:prstGeom>
              <a:blipFill>
                <a:blip r:embed="rId4"/>
                <a:stretch>
                  <a:fillRect l="-1078" b="-13497"/>
                </a:stretch>
              </a:blipFill>
              <a:ln w="9525">
                <a:noFill/>
                <a:miter lim="800000"/>
                <a:headEnd/>
                <a:tailEnd/>
              </a:ln>
            </p:spPr>
            <p:txBody>
              <a:bodyPr/>
              <a:lstStyle/>
              <a:p>
                <a:r>
                  <a:rPr lang="en-GB">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24" grpId="0" autoUpdateAnimBg="0"/>
      <p:bldP spid="14" grpId="0" autoUpdateAnimBg="0"/>
      <p:bldP spid="16" grpId="0" autoUpdateAnimBg="0"/>
      <p:bldP spid="1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idx="4294967295"/>
          </p:nvPr>
        </p:nvSpPr>
        <p:spPr>
          <a:xfrm>
            <a:off x="0" y="11113"/>
            <a:ext cx="7772400" cy="609600"/>
          </a:xfrm>
          <a:noFill/>
        </p:spPr>
        <p:txBody>
          <a:bodyPr>
            <a:normAutofit/>
          </a:bodyPr>
          <a:lstStyle/>
          <a:p>
            <a:r>
              <a:rPr lang="en-GB" sz="2800" b="1" dirty="0"/>
              <a:t>Related rates</a:t>
            </a:r>
            <a:endParaRPr lang="en-GB" sz="2700" i="1" dirty="0">
              <a:latin typeface="Times New Roman" pitchFamily="18" charset="0"/>
              <a:cs typeface="Times New Roman" pitchFamily="18" charset="0"/>
            </a:endParaRPr>
          </a:p>
        </p:txBody>
      </p:sp>
      <p:sp>
        <p:nvSpPr>
          <p:cNvPr id="5125" name="Text Box 5"/>
          <p:cNvSpPr txBox="1">
            <a:spLocks noChangeArrowheads="1"/>
          </p:cNvSpPr>
          <p:nvPr/>
        </p:nvSpPr>
        <p:spPr bwMode="auto">
          <a:xfrm>
            <a:off x="397665" y="1420405"/>
            <a:ext cx="8486936" cy="461665"/>
          </a:xfrm>
          <a:prstGeom prst="rect">
            <a:avLst/>
          </a:prstGeom>
          <a:noFill/>
          <a:ln w="9525">
            <a:noFill/>
            <a:miter lim="800000"/>
            <a:headEnd/>
            <a:tailEnd/>
          </a:ln>
        </p:spPr>
        <p:txBody>
          <a:bodyPr wrap="square">
            <a:spAutoFit/>
          </a:bodyPr>
          <a:lstStyle/>
          <a:p>
            <a:r>
              <a:rPr lang="en-GB" dirty="0">
                <a:latin typeface="+mn-lt"/>
              </a:rPr>
              <a:t>To solve Related rates problems we use this strategy:</a:t>
            </a:r>
            <a:endParaRPr lang="en-GB" b="1" dirty="0">
              <a:latin typeface="+mn-lt"/>
            </a:endParaRPr>
          </a:p>
        </p:txBody>
      </p:sp>
      <p:sp>
        <p:nvSpPr>
          <p:cNvPr id="14" name="Text Box 9"/>
          <p:cNvSpPr txBox="1">
            <a:spLocks noChangeArrowheads="1"/>
          </p:cNvSpPr>
          <p:nvPr/>
        </p:nvSpPr>
        <p:spPr bwMode="auto">
          <a:xfrm>
            <a:off x="1657350" y="1827411"/>
            <a:ext cx="7294952" cy="769441"/>
          </a:xfrm>
          <a:prstGeom prst="rect">
            <a:avLst/>
          </a:prstGeom>
          <a:noFill/>
          <a:ln w="9525">
            <a:noFill/>
            <a:miter lim="800000"/>
            <a:headEnd/>
            <a:tailEnd/>
          </a:ln>
        </p:spPr>
        <p:txBody>
          <a:bodyPr wrap="square">
            <a:spAutoFit/>
          </a:bodyPr>
          <a:lstStyle/>
          <a:p>
            <a:r>
              <a:rPr lang="en-GB" sz="2200" dirty="0">
                <a:latin typeface="+mn-lt"/>
              </a:rPr>
              <a:t>Sketch a diagram of the problem if applicable. Assign symbols to all variables involved in the problem.</a:t>
            </a:r>
          </a:p>
        </p:txBody>
      </p:sp>
      <p:sp>
        <p:nvSpPr>
          <p:cNvPr id="16" name="Text Box 9"/>
          <p:cNvSpPr txBox="1">
            <a:spLocks noChangeArrowheads="1"/>
          </p:cNvSpPr>
          <p:nvPr/>
        </p:nvSpPr>
        <p:spPr bwMode="auto">
          <a:xfrm>
            <a:off x="1635210" y="2576886"/>
            <a:ext cx="7294952" cy="769441"/>
          </a:xfrm>
          <a:prstGeom prst="rect">
            <a:avLst/>
          </a:prstGeom>
          <a:noFill/>
          <a:ln w="9525">
            <a:noFill/>
            <a:miter lim="800000"/>
            <a:headEnd/>
            <a:tailEnd/>
          </a:ln>
        </p:spPr>
        <p:txBody>
          <a:bodyPr wrap="square">
            <a:spAutoFit/>
          </a:bodyPr>
          <a:lstStyle/>
          <a:p>
            <a:r>
              <a:rPr lang="en-GB" sz="2200" dirty="0">
                <a:latin typeface="+mn-lt"/>
              </a:rPr>
              <a:t>State in terms of the variables, the information that is given and the rate to be determined.</a:t>
            </a:r>
            <a:endParaRPr lang="en-GB" sz="2200" b="1" dirty="0">
              <a:latin typeface="+mn-lt"/>
            </a:endParaRPr>
          </a:p>
        </p:txBody>
      </p:sp>
      <p:sp>
        <p:nvSpPr>
          <p:cNvPr id="7" name="Rectangle 6">
            <a:hlinkClick r:id="rId3"/>
            <a:extLst>
              <a:ext uri="{FF2B5EF4-FFF2-40B4-BE49-F238E27FC236}">
                <a16:creationId xmlns:a16="http://schemas.microsoft.com/office/drawing/2014/main" id="{13AE5B1B-2898-452A-81B3-312841CD52B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3"/>
            <a:extLst>
              <a:ext uri="{FF2B5EF4-FFF2-40B4-BE49-F238E27FC236}">
                <a16:creationId xmlns:a16="http://schemas.microsoft.com/office/drawing/2014/main" id="{C8D7F3E9-B832-447D-843B-3CAFF20A0F0D}"/>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5">
            <a:extLst>
              <a:ext uri="{FF2B5EF4-FFF2-40B4-BE49-F238E27FC236}">
                <a16:creationId xmlns:a16="http://schemas.microsoft.com/office/drawing/2014/main" id="{7D652F19-631E-474E-A4F6-E87E2690BA34}"/>
              </a:ext>
            </a:extLst>
          </p:cNvPr>
          <p:cNvSpPr txBox="1">
            <a:spLocks noChangeArrowheads="1"/>
          </p:cNvSpPr>
          <p:nvPr/>
        </p:nvSpPr>
        <p:spPr bwMode="auto">
          <a:xfrm>
            <a:off x="312646" y="643347"/>
            <a:ext cx="8486936" cy="830997"/>
          </a:xfrm>
          <a:prstGeom prst="rect">
            <a:avLst/>
          </a:prstGeom>
          <a:noFill/>
          <a:ln w="9525">
            <a:noFill/>
            <a:miter lim="800000"/>
            <a:headEnd/>
            <a:tailEnd/>
          </a:ln>
        </p:spPr>
        <p:txBody>
          <a:bodyPr wrap="square">
            <a:spAutoFit/>
          </a:bodyPr>
          <a:lstStyle/>
          <a:p>
            <a:r>
              <a:rPr lang="en-GB" b="1" dirty="0">
                <a:latin typeface="+mn-lt"/>
              </a:rPr>
              <a:t>Related rates problems </a:t>
            </a:r>
            <a:r>
              <a:rPr lang="en-GB" dirty="0">
                <a:latin typeface="+mn-lt"/>
              </a:rPr>
              <a:t>look at the effect that a change in a particular rate has on another rate.</a:t>
            </a:r>
            <a:endParaRPr lang="en-GB" b="1" dirty="0">
              <a:latin typeface="+mn-lt"/>
            </a:endParaRPr>
          </a:p>
        </p:txBody>
      </p:sp>
      <p:sp>
        <p:nvSpPr>
          <p:cNvPr id="17" name="Text Box 9">
            <a:extLst>
              <a:ext uri="{FF2B5EF4-FFF2-40B4-BE49-F238E27FC236}">
                <a16:creationId xmlns:a16="http://schemas.microsoft.com/office/drawing/2014/main" id="{E5E763AF-AE5A-4BD2-AD6D-26E2C8E7A506}"/>
              </a:ext>
            </a:extLst>
          </p:cNvPr>
          <p:cNvSpPr txBox="1">
            <a:spLocks noChangeArrowheads="1"/>
          </p:cNvSpPr>
          <p:nvPr/>
        </p:nvSpPr>
        <p:spPr bwMode="auto">
          <a:xfrm>
            <a:off x="1585806" y="3318191"/>
            <a:ext cx="7294952" cy="769441"/>
          </a:xfrm>
          <a:prstGeom prst="rect">
            <a:avLst/>
          </a:prstGeom>
          <a:noFill/>
          <a:ln w="9525">
            <a:noFill/>
            <a:miter lim="800000"/>
            <a:headEnd/>
            <a:tailEnd/>
          </a:ln>
        </p:spPr>
        <p:txBody>
          <a:bodyPr wrap="square">
            <a:spAutoFit/>
          </a:bodyPr>
          <a:lstStyle/>
          <a:p>
            <a:r>
              <a:rPr lang="en-GB" sz="2200" dirty="0">
                <a:latin typeface="+mn-lt"/>
              </a:rPr>
              <a:t>Find an equation relating the variables introduced in step 1.</a:t>
            </a:r>
            <a:endParaRPr lang="en-GB" sz="2200" b="1" dirty="0">
              <a:latin typeface="+mn-lt"/>
            </a:endParaRPr>
          </a:p>
        </p:txBody>
      </p:sp>
      <p:sp>
        <p:nvSpPr>
          <p:cNvPr id="18" name="Text Box 9">
            <a:extLst>
              <a:ext uri="{FF2B5EF4-FFF2-40B4-BE49-F238E27FC236}">
                <a16:creationId xmlns:a16="http://schemas.microsoft.com/office/drawing/2014/main" id="{5BB2D882-75A2-4863-A090-2CAC7E8A26B2}"/>
              </a:ext>
            </a:extLst>
          </p:cNvPr>
          <p:cNvSpPr txBox="1">
            <a:spLocks noChangeArrowheads="1"/>
          </p:cNvSpPr>
          <p:nvPr/>
        </p:nvSpPr>
        <p:spPr bwMode="auto">
          <a:xfrm>
            <a:off x="1585806" y="4042289"/>
            <a:ext cx="7294952" cy="1107996"/>
          </a:xfrm>
          <a:prstGeom prst="rect">
            <a:avLst/>
          </a:prstGeom>
          <a:noFill/>
          <a:ln w="9525">
            <a:noFill/>
            <a:miter lim="800000"/>
            <a:headEnd/>
            <a:tailEnd/>
          </a:ln>
        </p:spPr>
        <p:txBody>
          <a:bodyPr wrap="square">
            <a:spAutoFit/>
          </a:bodyPr>
          <a:lstStyle/>
          <a:p>
            <a:r>
              <a:rPr lang="en-GB" sz="2200" dirty="0">
                <a:latin typeface="+mn-lt"/>
              </a:rPr>
              <a:t>Differentiate both sides of the equation found in step 3 with respect to the independent variable. This new equation will relate the derivatives</a:t>
            </a:r>
            <a:endParaRPr lang="en-GB" sz="2200" b="1" dirty="0">
              <a:latin typeface="+mn-lt"/>
            </a:endParaRPr>
          </a:p>
        </p:txBody>
      </p:sp>
      <p:sp>
        <p:nvSpPr>
          <p:cNvPr id="19" name="TextBox 18">
            <a:extLst>
              <a:ext uri="{FF2B5EF4-FFF2-40B4-BE49-F238E27FC236}">
                <a16:creationId xmlns:a16="http://schemas.microsoft.com/office/drawing/2014/main" id="{C7050429-3079-4DC9-9C4A-6F38F6F0E5A5}"/>
              </a:ext>
            </a:extLst>
          </p:cNvPr>
          <p:cNvSpPr txBox="1"/>
          <p:nvPr/>
        </p:nvSpPr>
        <p:spPr>
          <a:xfrm>
            <a:off x="229962" y="1825875"/>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1.</a:t>
            </a:r>
            <a:endParaRPr lang="en-GB" b="1" dirty="0"/>
          </a:p>
        </p:txBody>
      </p:sp>
      <p:sp>
        <p:nvSpPr>
          <p:cNvPr id="20" name="Text Box 9">
            <a:extLst>
              <a:ext uri="{FF2B5EF4-FFF2-40B4-BE49-F238E27FC236}">
                <a16:creationId xmlns:a16="http://schemas.microsoft.com/office/drawing/2014/main" id="{FB27F6C0-1D3E-45B7-983F-BA04F9D2AC9E}"/>
              </a:ext>
            </a:extLst>
          </p:cNvPr>
          <p:cNvSpPr txBox="1">
            <a:spLocks noChangeArrowheads="1"/>
          </p:cNvSpPr>
          <p:nvPr/>
        </p:nvSpPr>
        <p:spPr bwMode="auto">
          <a:xfrm>
            <a:off x="1585806" y="5150669"/>
            <a:ext cx="7294952" cy="769441"/>
          </a:xfrm>
          <a:prstGeom prst="rect">
            <a:avLst/>
          </a:prstGeom>
          <a:noFill/>
          <a:ln w="9525">
            <a:noFill/>
            <a:miter lim="800000"/>
            <a:headEnd/>
            <a:tailEnd/>
          </a:ln>
        </p:spPr>
        <p:txBody>
          <a:bodyPr wrap="square">
            <a:spAutoFit/>
          </a:bodyPr>
          <a:lstStyle/>
          <a:p>
            <a:r>
              <a:rPr lang="en-GB" sz="2200" dirty="0">
                <a:latin typeface="+mn-lt"/>
              </a:rPr>
              <a:t>Substitute all known values and solve for the unknown rate of change.</a:t>
            </a:r>
            <a:endParaRPr lang="en-GB" sz="2200" b="1" dirty="0">
              <a:latin typeface="+mn-lt"/>
            </a:endParaRPr>
          </a:p>
        </p:txBody>
      </p:sp>
      <p:sp>
        <p:nvSpPr>
          <p:cNvPr id="21" name="Text Box 9">
            <a:extLst>
              <a:ext uri="{FF2B5EF4-FFF2-40B4-BE49-F238E27FC236}">
                <a16:creationId xmlns:a16="http://schemas.microsoft.com/office/drawing/2014/main" id="{C29ECA8B-FBC3-4E69-8952-169D31998AB9}"/>
              </a:ext>
            </a:extLst>
          </p:cNvPr>
          <p:cNvSpPr txBox="1">
            <a:spLocks noChangeArrowheads="1"/>
          </p:cNvSpPr>
          <p:nvPr/>
        </p:nvSpPr>
        <p:spPr bwMode="auto">
          <a:xfrm>
            <a:off x="1585807" y="5836367"/>
            <a:ext cx="7294952" cy="769441"/>
          </a:xfrm>
          <a:prstGeom prst="rect">
            <a:avLst/>
          </a:prstGeom>
          <a:noFill/>
          <a:ln w="9525">
            <a:noFill/>
            <a:miter lim="800000"/>
            <a:headEnd/>
            <a:tailEnd/>
          </a:ln>
        </p:spPr>
        <p:txBody>
          <a:bodyPr wrap="square">
            <a:spAutoFit/>
          </a:bodyPr>
          <a:lstStyle/>
          <a:p>
            <a:r>
              <a:rPr lang="en-GB" sz="2200" dirty="0">
                <a:latin typeface="+mn-lt"/>
              </a:rPr>
              <a:t>Interpret the answer in the context of the given problem</a:t>
            </a:r>
          </a:p>
        </p:txBody>
      </p:sp>
      <p:sp>
        <p:nvSpPr>
          <p:cNvPr id="22" name="TextBox 21">
            <a:extLst>
              <a:ext uri="{FF2B5EF4-FFF2-40B4-BE49-F238E27FC236}">
                <a16:creationId xmlns:a16="http://schemas.microsoft.com/office/drawing/2014/main" id="{E3CB7741-E054-4824-8E19-8426A125F507}"/>
              </a:ext>
            </a:extLst>
          </p:cNvPr>
          <p:cNvSpPr txBox="1"/>
          <p:nvPr/>
        </p:nvSpPr>
        <p:spPr>
          <a:xfrm>
            <a:off x="229962" y="2570816"/>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2.</a:t>
            </a:r>
            <a:endParaRPr lang="en-GB" b="1" dirty="0"/>
          </a:p>
        </p:txBody>
      </p:sp>
      <p:sp>
        <p:nvSpPr>
          <p:cNvPr id="23" name="TextBox 22">
            <a:extLst>
              <a:ext uri="{FF2B5EF4-FFF2-40B4-BE49-F238E27FC236}">
                <a16:creationId xmlns:a16="http://schemas.microsoft.com/office/drawing/2014/main" id="{086E78A3-1C50-4D3B-A87B-BE65B5E80FFE}"/>
              </a:ext>
            </a:extLst>
          </p:cNvPr>
          <p:cNvSpPr txBox="1"/>
          <p:nvPr/>
        </p:nvSpPr>
        <p:spPr>
          <a:xfrm>
            <a:off x="229962" y="3341123"/>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3.</a:t>
            </a:r>
            <a:endParaRPr lang="en-GB" b="1" dirty="0"/>
          </a:p>
        </p:txBody>
      </p:sp>
      <p:sp>
        <p:nvSpPr>
          <p:cNvPr id="25" name="TextBox 24">
            <a:extLst>
              <a:ext uri="{FF2B5EF4-FFF2-40B4-BE49-F238E27FC236}">
                <a16:creationId xmlns:a16="http://schemas.microsoft.com/office/drawing/2014/main" id="{18543267-A7E9-4E6E-B9D5-FE9A9C6BD486}"/>
              </a:ext>
            </a:extLst>
          </p:cNvPr>
          <p:cNvSpPr txBox="1"/>
          <p:nvPr/>
        </p:nvSpPr>
        <p:spPr>
          <a:xfrm>
            <a:off x="234877" y="4086064"/>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4.</a:t>
            </a:r>
            <a:endParaRPr lang="en-GB" b="1" dirty="0"/>
          </a:p>
        </p:txBody>
      </p:sp>
      <p:sp>
        <p:nvSpPr>
          <p:cNvPr id="26" name="TextBox 25">
            <a:extLst>
              <a:ext uri="{FF2B5EF4-FFF2-40B4-BE49-F238E27FC236}">
                <a16:creationId xmlns:a16="http://schemas.microsoft.com/office/drawing/2014/main" id="{444CEFFA-F710-4175-B5CD-BF9B4F39ACCB}"/>
              </a:ext>
            </a:extLst>
          </p:cNvPr>
          <p:cNvSpPr txBox="1"/>
          <p:nvPr/>
        </p:nvSpPr>
        <p:spPr>
          <a:xfrm>
            <a:off x="229962" y="5114281"/>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5.</a:t>
            </a:r>
            <a:endParaRPr lang="en-GB" b="1" dirty="0"/>
          </a:p>
        </p:txBody>
      </p:sp>
      <p:sp>
        <p:nvSpPr>
          <p:cNvPr id="27" name="TextBox 26">
            <a:extLst>
              <a:ext uri="{FF2B5EF4-FFF2-40B4-BE49-F238E27FC236}">
                <a16:creationId xmlns:a16="http://schemas.microsoft.com/office/drawing/2014/main" id="{31E54B7A-23BC-455F-8677-12E6DF52B19E}"/>
              </a:ext>
            </a:extLst>
          </p:cNvPr>
          <p:cNvSpPr txBox="1"/>
          <p:nvPr/>
        </p:nvSpPr>
        <p:spPr>
          <a:xfrm>
            <a:off x="229962" y="5832144"/>
            <a:ext cx="1322564" cy="461665"/>
          </a:xfrm>
          <a:prstGeom prst="rect">
            <a:avLst/>
          </a:prstGeom>
          <a:noFill/>
        </p:spPr>
        <p:txBody>
          <a:bodyPr wrap="square">
            <a:spAutoFit/>
          </a:bodyPr>
          <a:lstStyle/>
          <a:p>
            <a:r>
              <a:rPr lang="en-GB" i="1" dirty="0">
                <a:cs typeface="Times New Roman" panose="02020603050405020304" pitchFamily="18" charset="0"/>
              </a:rPr>
              <a:t>Step</a:t>
            </a:r>
            <a:r>
              <a:rPr lang="en-GB" sz="2400" b="1" dirty="0">
                <a:latin typeface="+mn-lt"/>
              </a:rPr>
              <a:t> 6.</a:t>
            </a:r>
            <a:endParaRPr lang="en-GB" b="1" dirty="0"/>
          </a:p>
        </p:txBody>
      </p:sp>
    </p:spTree>
    <p:extLst>
      <p:ext uri="{BB962C8B-B14F-4D97-AF65-F5344CB8AC3E}">
        <p14:creationId xmlns:p14="http://schemas.microsoft.com/office/powerpoint/2010/main" val="306416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14" grpId="0" autoUpdateAnimBg="0"/>
      <p:bldP spid="16" grpId="0" autoUpdateAnimBg="0"/>
      <p:bldP spid="17" grpId="0" autoUpdateAnimBg="0"/>
      <p:bldP spid="18" grpId="0" autoUpdateAnimBg="0"/>
      <p:bldP spid="19" grpId="0"/>
      <p:bldP spid="20" grpId="0" autoUpdateAnimBg="0"/>
      <p:bldP spid="21" grpId="0"/>
      <p:bldP spid="22" grpId="0"/>
      <p:bldP spid="23" grpId="0"/>
      <p:bldP spid="25" grpId="0"/>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91173"/>
            <a:ext cx="928459"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1</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53" name="Text Box 9"/>
          <p:cNvSpPr txBox="1">
            <a:spLocks noChangeArrowheads="1"/>
          </p:cNvSpPr>
          <p:nvPr/>
        </p:nvSpPr>
        <p:spPr bwMode="auto">
          <a:xfrm>
            <a:off x="934092" y="3286912"/>
            <a:ext cx="8021682" cy="830997"/>
          </a:xfrm>
          <a:prstGeom prst="rect">
            <a:avLst/>
          </a:prstGeom>
          <a:noFill/>
          <a:ln w="9525">
            <a:noFill/>
            <a:miter lim="800000"/>
            <a:headEnd/>
            <a:tailEnd/>
          </a:ln>
        </p:spPr>
        <p:txBody>
          <a:bodyPr wrap="square">
            <a:spAutoFit/>
          </a:bodyPr>
          <a:lstStyle/>
          <a:p>
            <a:r>
              <a:rPr lang="en-GB" dirty="0">
                <a:solidFill>
                  <a:srgbClr val="FF6600"/>
                </a:solidFill>
                <a:latin typeface="+mn-lt"/>
              </a:rPr>
              <a:t>Sketch a diagram of the problem if applicable. Assign symbols to all variables involved in the problem.</a:t>
            </a:r>
          </a:p>
        </p:txBody>
      </p:sp>
      <p:sp>
        <p:nvSpPr>
          <p:cNvPr id="58" name="Rectangle 57"/>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1968080" y="4633962"/>
            <a:ext cx="885179" cy="461665"/>
          </a:xfrm>
          <a:prstGeom prst="rect">
            <a:avLst/>
          </a:prstGeom>
        </p:spPr>
        <p:txBody>
          <a:bodyPr wrap="none">
            <a:spAutoFit/>
          </a:bodyPr>
          <a:lstStyle/>
          <a:p>
            <a:r>
              <a:rPr lang="en-GB" dirty="0"/>
              <a:t>10 m </a:t>
            </a:r>
          </a:p>
        </p:txBody>
      </p:sp>
      <p:cxnSp>
        <p:nvCxnSpPr>
          <p:cNvPr id="66" name="Straight Connector 65"/>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69" name="Straight Connector 68"/>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2208501" y="5653598"/>
            <a:ext cx="338554" cy="461665"/>
          </a:xfrm>
          <a:prstGeom prst="rect">
            <a:avLst/>
          </a:prstGeom>
        </p:spPr>
        <p:txBody>
          <a:bodyPr wrap="none">
            <a:spAutoFit/>
          </a:bodyPr>
          <a:lstStyle/>
          <a:p>
            <a:r>
              <a:rPr lang="en-GB" dirty="0"/>
              <a:t>6</a:t>
            </a:r>
          </a:p>
        </p:txBody>
      </p:sp>
      <p:sp>
        <p:nvSpPr>
          <p:cNvPr id="73" name="Rectangle 72"/>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p:cxnSp>
        <p:nvCxnSpPr>
          <p:cNvPr id="74" name="Straight Connector 73"/>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1163406" y="4218328"/>
            <a:ext cx="338554" cy="461665"/>
          </a:xfrm>
          <a:prstGeom prst="rect">
            <a:avLst/>
          </a:prstGeom>
        </p:spPr>
        <p:txBody>
          <a:bodyPr wrap="none">
            <a:spAutoFit/>
          </a:bodyPr>
          <a:lstStyle/>
          <a:p>
            <a:r>
              <a:rPr lang="en-GB" dirty="0"/>
              <a:t>8</a:t>
            </a:r>
          </a:p>
        </p:txBody>
      </p:sp>
      <p:sp>
        <p:nvSpPr>
          <p:cNvPr id="21"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22" name="Rectangle 21">
            <a:hlinkClick r:id="rId4"/>
            <a:extLst>
              <a:ext uri="{FF2B5EF4-FFF2-40B4-BE49-F238E27FC236}">
                <a16:creationId xmlns:a16="http://schemas.microsoft.com/office/drawing/2014/main" id="{3D4DB35C-CD1F-4CF5-92D3-56899851C7B1}"/>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hlinkClick r:id="rId4"/>
            <a:extLst>
              <a:ext uri="{FF2B5EF4-FFF2-40B4-BE49-F238E27FC236}">
                <a16:creationId xmlns:a16="http://schemas.microsoft.com/office/drawing/2014/main" id="{DED589B9-D81F-41D2-AABB-45AA8817DA4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710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animEffect transition="in" filter="wipe(down)">
                                      <p:cBhvr>
                                        <p:cTn id="23" dur="500"/>
                                        <p:tgtEl>
                                          <p:spTgt spid="70"/>
                                        </p:tgtEl>
                                      </p:cBhvr>
                                    </p:animEffect>
                                  </p:childTnLst>
                                </p:cTn>
                              </p:par>
                              <p:par>
                                <p:cTn id="24" presetID="22" presetClass="entr" presetSubtype="8" fill="hold" nodeType="withEffect">
                                  <p:stCondLst>
                                    <p:cond delay="0"/>
                                  </p:stCondLst>
                                  <p:childTnLst>
                                    <p:set>
                                      <p:cBhvr>
                                        <p:cTn id="25" dur="1" fill="hold">
                                          <p:stCondLst>
                                            <p:cond delay="0"/>
                                          </p:stCondLst>
                                        </p:cTn>
                                        <p:tgtEl>
                                          <p:spTgt spid="67"/>
                                        </p:tgtEl>
                                        <p:attrNameLst>
                                          <p:attrName>style.visibility</p:attrName>
                                        </p:attrNameLst>
                                      </p:cBhvr>
                                      <p:to>
                                        <p:strVal val="visible"/>
                                      </p:to>
                                    </p:set>
                                    <p:animEffect transition="in" filter="wipe(left)">
                                      <p:cBhvr>
                                        <p:cTn id="26" dur="500"/>
                                        <p:tgtEl>
                                          <p:spTgt spid="6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66"/>
                                        </p:tgtEl>
                                        <p:attrNameLst>
                                          <p:attrName>style.visibility</p:attrName>
                                        </p:attrNameLst>
                                      </p:cBhvr>
                                      <p:to>
                                        <p:strVal val="visible"/>
                                      </p:to>
                                    </p:set>
                                    <p:animEffect transition="in" filter="wipe(down)">
                                      <p:cBhvr>
                                        <p:cTn id="31" dur="500"/>
                                        <p:tgtEl>
                                          <p:spTgt spid="6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wipe(up)">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25" grpId="0"/>
      <p:bldP spid="53" grpId="0" autoUpdateAnimBg="0"/>
      <p:bldP spid="58" grpId="0" animBg="1"/>
      <p:bldP spid="65" grpId="0"/>
      <p:bldP spid="68" grpId="0"/>
      <p:bldP spid="72" grpId="0"/>
      <p:bldP spid="73"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77726"/>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2</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53" name="Text Box 9"/>
          <p:cNvSpPr txBox="1">
            <a:spLocks noChangeArrowheads="1"/>
          </p:cNvSpPr>
          <p:nvPr/>
        </p:nvSpPr>
        <p:spPr bwMode="auto">
          <a:xfrm>
            <a:off x="1122318" y="3277726"/>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State in terms of the variables, the information that is given and the rate to be determined.</a:t>
            </a:r>
          </a:p>
        </p:txBody>
      </p:sp>
      <p:sp>
        <p:nvSpPr>
          <p:cNvPr id="26" name="Rectangle 25"/>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1968080" y="4633962"/>
            <a:ext cx="885179" cy="461665"/>
          </a:xfrm>
          <a:prstGeom prst="rect">
            <a:avLst/>
          </a:prstGeom>
        </p:spPr>
        <p:txBody>
          <a:bodyPr wrap="none">
            <a:spAutoFit/>
          </a:bodyPr>
          <a:lstStyle/>
          <a:p>
            <a:r>
              <a:rPr lang="en-GB" dirty="0"/>
              <a:t>10 m </a:t>
            </a:r>
          </a:p>
        </p:txBody>
      </p:sp>
      <p:cxnSp>
        <p:nvCxnSpPr>
          <p:cNvPr id="28" name="Straight Connector 27"/>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31" name="Straight Connector 30"/>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208501" y="5653598"/>
            <a:ext cx="338554" cy="461665"/>
          </a:xfrm>
          <a:prstGeom prst="rect">
            <a:avLst/>
          </a:prstGeom>
        </p:spPr>
        <p:txBody>
          <a:bodyPr wrap="none">
            <a:spAutoFit/>
          </a:bodyPr>
          <a:lstStyle/>
          <a:p>
            <a:r>
              <a:rPr lang="en-GB" dirty="0"/>
              <a:t>6</a:t>
            </a:r>
          </a:p>
        </p:txBody>
      </p:sp>
      <p:sp>
        <p:nvSpPr>
          <p:cNvPr id="35" name="Rectangle 34"/>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p:cxnSp>
        <p:nvCxnSpPr>
          <p:cNvPr id="36" name="Straight Connector 35"/>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1163406" y="4218328"/>
            <a:ext cx="338554" cy="461665"/>
          </a:xfrm>
          <a:prstGeom prst="rect">
            <a:avLst/>
          </a:prstGeom>
        </p:spPr>
        <p:txBody>
          <a:bodyPr wrap="none">
            <a:spAutoFit/>
          </a:bodyPr>
          <a:lstStyle/>
          <a:p>
            <a:r>
              <a:rPr lang="en-GB" dirty="0"/>
              <a:t>8</a:t>
            </a:r>
          </a:p>
        </p:txBody>
      </p:sp>
      <mc:AlternateContent xmlns:mc="http://schemas.openxmlformats.org/markup-compatibility/2006" xmlns:a14="http://schemas.microsoft.com/office/drawing/2010/main">
        <mc:Choice Requires="a14">
          <p:sp>
            <p:nvSpPr>
              <p:cNvPr id="38" name="TextBox 37"/>
              <p:cNvSpPr txBox="1"/>
              <p:nvPr/>
            </p:nvSpPr>
            <p:spPr>
              <a:xfrm>
                <a:off x="4284505" y="4019091"/>
                <a:ext cx="14634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𝑑𝑦</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=−0.5</m:t>
                      </m:r>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4284505" y="4019091"/>
                <a:ext cx="1463414" cy="701218"/>
              </a:xfrm>
              <a:prstGeom prst="rect">
                <a:avLst/>
              </a:prstGeom>
              <a:blipFill>
                <a:blip r:embed="rId4"/>
                <a:stretch>
                  <a:fillRect/>
                </a:stretch>
              </a:blipFill>
            </p:spPr>
            <p:txBody>
              <a:bodyPr/>
              <a:lstStyle/>
              <a:p>
                <a:r>
                  <a:rPr lang="en-GB">
                    <a:noFill/>
                  </a:rPr>
                  <a:t> </a:t>
                </a:r>
              </a:p>
            </p:txBody>
          </p:sp>
        </mc:Fallback>
      </mc:AlternateContent>
      <p:sp>
        <p:nvSpPr>
          <p:cNvPr id="39" name="Rectangle 38"/>
          <p:cNvSpPr/>
          <p:nvPr/>
        </p:nvSpPr>
        <p:spPr>
          <a:xfrm>
            <a:off x="6184174" y="4138867"/>
            <a:ext cx="679994" cy="461665"/>
          </a:xfrm>
          <a:prstGeom prst="rect">
            <a:avLst/>
          </a:prstGeom>
        </p:spPr>
        <p:txBody>
          <a:bodyPr wrap="none">
            <a:spAutoFit/>
          </a:bodyPr>
          <a:lstStyle/>
          <a:p>
            <a:r>
              <a:rPr lang="en-GB" dirty="0"/>
              <a:t>find</a:t>
            </a:r>
          </a:p>
        </p:txBody>
      </p:sp>
      <mc:AlternateContent xmlns:mc="http://schemas.openxmlformats.org/markup-compatibility/2006" xmlns:a14="http://schemas.microsoft.com/office/drawing/2010/main">
        <mc:Choice Requires="a14">
          <p:sp>
            <p:nvSpPr>
              <p:cNvPr id="40" name="TextBox 39"/>
              <p:cNvSpPr txBox="1"/>
              <p:nvPr/>
            </p:nvSpPr>
            <p:spPr>
              <a:xfrm>
                <a:off x="7097069" y="405044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𝑥</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40" name="TextBox 39"/>
              <p:cNvSpPr txBox="1">
                <a:spLocks noRot="1" noChangeAspect="1" noMove="1" noResize="1" noEditPoints="1" noAdjustHandles="1" noChangeArrowheads="1" noChangeShapeType="1" noTextEdit="1"/>
              </p:cNvSpPr>
              <p:nvPr/>
            </p:nvSpPr>
            <p:spPr>
              <a:xfrm>
                <a:off x="7097069" y="4050448"/>
                <a:ext cx="427681" cy="701218"/>
              </a:xfrm>
              <a:prstGeom prst="rect">
                <a:avLst/>
              </a:prstGeom>
              <a:blipFill>
                <a:blip r:embed="rId5"/>
                <a:stretch>
                  <a:fillRect/>
                </a:stretch>
              </a:blipFill>
            </p:spPr>
            <p:txBody>
              <a:bodyPr/>
              <a:lstStyle/>
              <a:p>
                <a:r>
                  <a:rPr lang="en-GB">
                    <a:noFill/>
                  </a:rPr>
                  <a:t> </a:t>
                </a:r>
              </a:p>
            </p:txBody>
          </p:sp>
        </mc:Fallback>
      </mc:AlternateContent>
      <p:sp>
        <p:nvSpPr>
          <p:cNvPr id="24"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41" name="Rectangle 40">
            <a:hlinkClick r:id="rId6"/>
            <a:extLst>
              <a:ext uri="{FF2B5EF4-FFF2-40B4-BE49-F238E27FC236}">
                <a16:creationId xmlns:a16="http://schemas.microsoft.com/office/drawing/2014/main" id="{88F774C5-BE0B-48F9-8CEA-EC7B1F6407AB}"/>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hlinkClick r:id="rId6"/>
            <a:extLst>
              <a:ext uri="{FF2B5EF4-FFF2-40B4-BE49-F238E27FC236}">
                <a16:creationId xmlns:a16="http://schemas.microsoft.com/office/drawing/2014/main" id="{219B6E18-3F1D-4E3E-B38F-0F0D458E97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594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78403"/>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3</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53" name="Text Box 9"/>
          <p:cNvSpPr txBox="1">
            <a:spLocks noChangeArrowheads="1"/>
          </p:cNvSpPr>
          <p:nvPr/>
        </p:nvSpPr>
        <p:spPr bwMode="auto">
          <a:xfrm>
            <a:off x="1122318" y="3274142"/>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Find an equation relating the variables introduced in step 1.</a:t>
            </a:r>
          </a:p>
        </p:txBody>
      </p:sp>
      <p:sp>
        <p:nvSpPr>
          <p:cNvPr id="23" name="Rectangle 22"/>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1968080" y="4633962"/>
            <a:ext cx="885179" cy="461665"/>
          </a:xfrm>
          <a:prstGeom prst="rect">
            <a:avLst/>
          </a:prstGeom>
        </p:spPr>
        <p:txBody>
          <a:bodyPr wrap="none">
            <a:spAutoFit/>
          </a:bodyPr>
          <a:lstStyle/>
          <a:p>
            <a:r>
              <a:rPr lang="en-GB" dirty="0"/>
              <a:t>10 m </a:t>
            </a:r>
          </a:p>
        </p:txBody>
      </p:sp>
      <p:cxnSp>
        <p:nvCxnSpPr>
          <p:cNvPr id="26" name="Straight Connector 25"/>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29" name="Straight Connector 28"/>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208501" y="5653598"/>
            <a:ext cx="338554" cy="461665"/>
          </a:xfrm>
          <a:prstGeom prst="rect">
            <a:avLst/>
          </a:prstGeom>
        </p:spPr>
        <p:txBody>
          <a:bodyPr wrap="none">
            <a:spAutoFit/>
          </a:bodyPr>
          <a:lstStyle/>
          <a:p>
            <a:r>
              <a:rPr lang="en-GB" dirty="0"/>
              <a:t>6</a:t>
            </a:r>
          </a:p>
        </p:txBody>
      </p:sp>
      <p:sp>
        <p:nvSpPr>
          <p:cNvPr id="33" name="Rectangle 32"/>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p:cxnSp>
        <p:nvCxnSpPr>
          <p:cNvPr id="34" name="Straight Connector 33"/>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163406" y="4218328"/>
            <a:ext cx="338554" cy="461665"/>
          </a:xfrm>
          <a:prstGeom prst="rect">
            <a:avLst/>
          </a:prstGeom>
        </p:spPr>
        <p:txBody>
          <a:bodyPr wrap="none">
            <a:spAutoFit/>
          </a:bodyPr>
          <a:lstStyle/>
          <a:p>
            <a:r>
              <a:rPr lang="en-GB" dirty="0"/>
              <a:t>8</a:t>
            </a:r>
          </a:p>
        </p:txBody>
      </p:sp>
      <mc:AlternateContent xmlns:mc="http://schemas.openxmlformats.org/markup-compatibility/2006" xmlns:a14="http://schemas.microsoft.com/office/drawing/2010/main">
        <mc:Choice Requires="a14">
          <p:sp>
            <p:nvSpPr>
              <p:cNvPr id="36" name="TextBox 35"/>
              <p:cNvSpPr txBox="1"/>
              <p:nvPr/>
            </p:nvSpPr>
            <p:spPr>
              <a:xfrm>
                <a:off x="4284505" y="4019091"/>
                <a:ext cx="14634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𝑑𝑦</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=−0.5</m:t>
                      </m:r>
                    </m:oMath>
                  </m:oMathPara>
                </a14:m>
                <a:endParaRPr lang="en-GB" dirty="0"/>
              </a:p>
            </p:txBody>
          </p:sp>
        </mc:Choice>
        <mc:Fallback xmlns="">
          <p:sp>
            <p:nvSpPr>
              <p:cNvPr id="36" name="TextBox 35"/>
              <p:cNvSpPr txBox="1">
                <a:spLocks noRot="1" noChangeAspect="1" noMove="1" noResize="1" noEditPoints="1" noAdjustHandles="1" noChangeArrowheads="1" noChangeShapeType="1" noTextEdit="1"/>
              </p:cNvSpPr>
              <p:nvPr/>
            </p:nvSpPr>
            <p:spPr>
              <a:xfrm>
                <a:off x="4284505" y="4019091"/>
                <a:ext cx="1463414" cy="701218"/>
              </a:xfrm>
              <a:prstGeom prst="rect">
                <a:avLst/>
              </a:prstGeom>
              <a:blipFill>
                <a:blip r:embed="rId4"/>
                <a:stretch>
                  <a:fillRect/>
                </a:stretch>
              </a:blipFill>
            </p:spPr>
            <p:txBody>
              <a:bodyPr/>
              <a:lstStyle/>
              <a:p>
                <a:r>
                  <a:rPr lang="en-GB">
                    <a:noFill/>
                  </a:rPr>
                  <a:t> </a:t>
                </a:r>
              </a:p>
            </p:txBody>
          </p:sp>
        </mc:Fallback>
      </mc:AlternateContent>
      <p:sp>
        <p:nvSpPr>
          <p:cNvPr id="37" name="Rectangle 36"/>
          <p:cNvSpPr/>
          <p:nvPr/>
        </p:nvSpPr>
        <p:spPr>
          <a:xfrm>
            <a:off x="6184174" y="4138867"/>
            <a:ext cx="679994" cy="461665"/>
          </a:xfrm>
          <a:prstGeom prst="rect">
            <a:avLst/>
          </a:prstGeom>
        </p:spPr>
        <p:txBody>
          <a:bodyPr wrap="none">
            <a:spAutoFit/>
          </a:bodyPr>
          <a:lstStyle/>
          <a:p>
            <a:r>
              <a:rPr lang="en-GB" dirty="0"/>
              <a:t>find</a:t>
            </a:r>
          </a:p>
        </p:txBody>
      </p:sp>
      <mc:AlternateContent xmlns:mc="http://schemas.openxmlformats.org/markup-compatibility/2006" xmlns:a14="http://schemas.microsoft.com/office/drawing/2010/main">
        <mc:Choice Requires="a14">
          <p:sp>
            <p:nvSpPr>
              <p:cNvPr id="38" name="TextBox 37"/>
              <p:cNvSpPr txBox="1"/>
              <p:nvPr/>
            </p:nvSpPr>
            <p:spPr>
              <a:xfrm>
                <a:off x="7097069" y="405044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𝑥</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7097069" y="4050448"/>
                <a:ext cx="427681" cy="701218"/>
              </a:xfrm>
              <a:prstGeom prst="rect">
                <a:avLst/>
              </a:prstGeom>
              <a:blipFill>
                <a:blip r:embed="rId5"/>
                <a:stretch>
                  <a:fillRect/>
                </a:stretch>
              </a:blipFill>
            </p:spPr>
            <p:txBody>
              <a:bodyPr/>
              <a:lstStyle/>
              <a:p>
                <a:r>
                  <a:rPr lang="en-GB">
                    <a:noFill/>
                  </a:rPr>
                  <a:t> </a:t>
                </a:r>
              </a:p>
            </p:txBody>
          </p:sp>
        </mc:Fallback>
      </mc:AlternateContent>
      <p:sp>
        <p:nvSpPr>
          <p:cNvPr id="39" name="Rectangle 38"/>
          <p:cNvSpPr/>
          <p:nvPr/>
        </p:nvSpPr>
        <p:spPr>
          <a:xfrm>
            <a:off x="6069736" y="4736432"/>
            <a:ext cx="1899879" cy="461665"/>
          </a:xfrm>
          <a:prstGeom prst="rect">
            <a:avLst/>
          </a:prstGeom>
        </p:spPr>
        <p:txBody>
          <a:bodyPr wrap="none">
            <a:spAutoFit/>
          </a:bodyPr>
          <a:lstStyle/>
          <a:p>
            <a:r>
              <a:rPr lang="en-GB" i="1" dirty="0">
                <a:cs typeface="Times New Roman" panose="02020603050405020304" pitchFamily="18" charset="0"/>
              </a:rPr>
              <a:t>x</a:t>
            </a:r>
            <a:r>
              <a:rPr lang="en-GB" baseline="30000" dirty="0">
                <a:cs typeface="Times New Roman" panose="02020603050405020304" pitchFamily="18" charset="0"/>
              </a:rPr>
              <a:t>2</a:t>
            </a:r>
            <a:r>
              <a:rPr lang="en-GB" i="1" dirty="0">
                <a:cs typeface="Times New Roman" panose="02020603050405020304" pitchFamily="18" charset="0"/>
              </a:rPr>
              <a:t> + y</a:t>
            </a:r>
            <a:r>
              <a:rPr lang="en-GB" baseline="30000" dirty="0">
                <a:cs typeface="Times New Roman" panose="02020603050405020304" pitchFamily="18" charset="0"/>
              </a:rPr>
              <a:t>2</a:t>
            </a:r>
            <a:r>
              <a:rPr lang="en-GB" i="1" dirty="0">
                <a:cs typeface="Times New Roman" panose="02020603050405020304" pitchFamily="18" charset="0"/>
              </a:rPr>
              <a:t> = </a:t>
            </a:r>
            <a:r>
              <a:rPr lang="en-GB" dirty="0">
                <a:cs typeface="Times New Roman" panose="02020603050405020304" pitchFamily="18" charset="0"/>
              </a:rPr>
              <a:t>100</a:t>
            </a:r>
            <a:endParaRPr lang="en-GB" dirty="0"/>
          </a:p>
        </p:txBody>
      </p:sp>
      <p:sp>
        <p:nvSpPr>
          <p:cNvPr id="40"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41" name="Rectangle 40">
            <a:hlinkClick r:id="rId6"/>
            <a:extLst>
              <a:ext uri="{FF2B5EF4-FFF2-40B4-BE49-F238E27FC236}">
                <a16:creationId xmlns:a16="http://schemas.microsoft.com/office/drawing/2014/main" id="{1A0402E5-D048-421D-9C50-B52F54A5B02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hlinkClick r:id="rId6"/>
            <a:extLst>
              <a:ext uri="{FF2B5EF4-FFF2-40B4-BE49-F238E27FC236}">
                <a16:creationId xmlns:a16="http://schemas.microsoft.com/office/drawing/2014/main" id="{75ED41B7-100D-4E59-9A7C-DB5252D9198B}"/>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9670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64279"/>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4</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53" name="Text Box 9"/>
          <p:cNvSpPr txBox="1">
            <a:spLocks noChangeArrowheads="1"/>
          </p:cNvSpPr>
          <p:nvPr/>
        </p:nvSpPr>
        <p:spPr bwMode="auto">
          <a:xfrm>
            <a:off x="1122318" y="3288271"/>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Differentiate both sides of the equation found in step 3 with respect to the independent variable. </a:t>
            </a:r>
          </a:p>
        </p:txBody>
      </p:sp>
      <p:sp>
        <p:nvSpPr>
          <p:cNvPr id="24" name="Rectangle 23"/>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1968080" y="4633962"/>
            <a:ext cx="885179" cy="461665"/>
          </a:xfrm>
          <a:prstGeom prst="rect">
            <a:avLst/>
          </a:prstGeom>
        </p:spPr>
        <p:txBody>
          <a:bodyPr wrap="none">
            <a:spAutoFit/>
          </a:bodyPr>
          <a:lstStyle/>
          <a:p>
            <a:r>
              <a:rPr lang="en-GB" dirty="0"/>
              <a:t>10 m </a:t>
            </a:r>
          </a:p>
        </p:txBody>
      </p:sp>
      <p:cxnSp>
        <p:nvCxnSpPr>
          <p:cNvPr id="27" name="Straight Connector 26"/>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30" name="Straight Connector 29"/>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208501" y="5653598"/>
            <a:ext cx="338554" cy="461665"/>
          </a:xfrm>
          <a:prstGeom prst="rect">
            <a:avLst/>
          </a:prstGeom>
        </p:spPr>
        <p:txBody>
          <a:bodyPr wrap="none">
            <a:spAutoFit/>
          </a:bodyPr>
          <a:lstStyle/>
          <a:p>
            <a:r>
              <a:rPr lang="en-GB" dirty="0"/>
              <a:t>6</a:t>
            </a:r>
          </a:p>
        </p:txBody>
      </p:sp>
      <p:sp>
        <p:nvSpPr>
          <p:cNvPr id="34" name="Rectangle 33"/>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p:cxnSp>
        <p:nvCxnSpPr>
          <p:cNvPr id="35" name="Straight Connector 34"/>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163406" y="4218328"/>
            <a:ext cx="338554" cy="461665"/>
          </a:xfrm>
          <a:prstGeom prst="rect">
            <a:avLst/>
          </a:prstGeom>
        </p:spPr>
        <p:txBody>
          <a:bodyPr wrap="none">
            <a:spAutoFit/>
          </a:bodyPr>
          <a:lstStyle/>
          <a:p>
            <a:r>
              <a:rPr lang="en-GB" dirty="0"/>
              <a:t>8</a:t>
            </a:r>
          </a:p>
        </p:txBody>
      </p:sp>
      <mc:AlternateContent xmlns:mc="http://schemas.openxmlformats.org/markup-compatibility/2006" xmlns:a14="http://schemas.microsoft.com/office/drawing/2010/main">
        <mc:Choice Requires="a14">
          <p:sp>
            <p:nvSpPr>
              <p:cNvPr id="37" name="TextBox 36"/>
              <p:cNvSpPr txBox="1"/>
              <p:nvPr/>
            </p:nvSpPr>
            <p:spPr>
              <a:xfrm>
                <a:off x="4284505" y="4019091"/>
                <a:ext cx="14634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𝑑𝑦</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=−0.5</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4284505" y="4019091"/>
                <a:ext cx="1463414" cy="701218"/>
              </a:xfrm>
              <a:prstGeom prst="rect">
                <a:avLst/>
              </a:prstGeom>
              <a:blipFill>
                <a:blip r:embed="rId4"/>
                <a:stretch>
                  <a:fillRect/>
                </a:stretch>
              </a:blipFill>
            </p:spPr>
            <p:txBody>
              <a:bodyPr/>
              <a:lstStyle/>
              <a:p>
                <a:r>
                  <a:rPr lang="en-GB">
                    <a:noFill/>
                  </a:rPr>
                  <a:t> </a:t>
                </a:r>
              </a:p>
            </p:txBody>
          </p:sp>
        </mc:Fallback>
      </mc:AlternateContent>
      <p:sp>
        <p:nvSpPr>
          <p:cNvPr id="38" name="Rectangle 37"/>
          <p:cNvSpPr/>
          <p:nvPr/>
        </p:nvSpPr>
        <p:spPr>
          <a:xfrm>
            <a:off x="6184174" y="4138867"/>
            <a:ext cx="679994" cy="461665"/>
          </a:xfrm>
          <a:prstGeom prst="rect">
            <a:avLst/>
          </a:prstGeom>
        </p:spPr>
        <p:txBody>
          <a:bodyPr wrap="none">
            <a:spAutoFit/>
          </a:bodyPr>
          <a:lstStyle/>
          <a:p>
            <a:r>
              <a:rPr lang="en-GB" dirty="0"/>
              <a:t>find</a:t>
            </a:r>
          </a:p>
        </p:txBody>
      </p:sp>
      <mc:AlternateContent xmlns:mc="http://schemas.openxmlformats.org/markup-compatibility/2006" xmlns:a14="http://schemas.microsoft.com/office/drawing/2010/main">
        <mc:Choice Requires="a14">
          <p:sp>
            <p:nvSpPr>
              <p:cNvPr id="39" name="TextBox 38"/>
              <p:cNvSpPr txBox="1"/>
              <p:nvPr/>
            </p:nvSpPr>
            <p:spPr>
              <a:xfrm>
                <a:off x="7097069" y="405044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𝑥</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39" name="TextBox 38"/>
              <p:cNvSpPr txBox="1">
                <a:spLocks noRot="1" noChangeAspect="1" noMove="1" noResize="1" noEditPoints="1" noAdjustHandles="1" noChangeArrowheads="1" noChangeShapeType="1" noTextEdit="1"/>
              </p:cNvSpPr>
              <p:nvPr/>
            </p:nvSpPr>
            <p:spPr>
              <a:xfrm>
                <a:off x="7097069" y="4050448"/>
                <a:ext cx="427681" cy="701218"/>
              </a:xfrm>
              <a:prstGeom prst="rect">
                <a:avLst/>
              </a:prstGeom>
              <a:blipFill>
                <a:blip r:embed="rId5"/>
                <a:stretch>
                  <a:fillRect/>
                </a:stretch>
              </a:blipFill>
            </p:spPr>
            <p:txBody>
              <a:bodyPr/>
              <a:lstStyle/>
              <a:p>
                <a:r>
                  <a:rPr lang="en-GB">
                    <a:noFill/>
                  </a:rPr>
                  <a:t> </a:t>
                </a:r>
              </a:p>
            </p:txBody>
          </p:sp>
        </mc:Fallback>
      </mc:AlternateContent>
      <p:sp>
        <p:nvSpPr>
          <p:cNvPr id="40" name="Rectangle 39"/>
          <p:cNvSpPr/>
          <p:nvPr/>
        </p:nvSpPr>
        <p:spPr>
          <a:xfrm>
            <a:off x="6069736" y="4736432"/>
            <a:ext cx="1899879" cy="461665"/>
          </a:xfrm>
          <a:prstGeom prst="rect">
            <a:avLst/>
          </a:prstGeom>
        </p:spPr>
        <p:txBody>
          <a:bodyPr wrap="none">
            <a:spAutoFit/>
          </a:bodyPr>
          <a:lstStyle/>
          <a:p>
            <a:r>
              <a:rPr lang="en-GB" i="1" dirty="0">
                <a:cs typeface="Times New Roman" panose="02020603050405020304" pitchFamily="18" charset="0"/>
              </a:rPr>
              <a:t>x</a:t>
            </a:r>
            <a:r>
              <a:rPr lang="en-GB" baseline="30000" dirty="0">
                <a:cs typeface="Times New Roman" panose="02020603050405020304" pitchFamily="18" charset="0"/>
              </a:rPr>
              <a:t>2</a:t>
            </a:r>
            <a:r>
              <a:rPr lang="en-GB" i="1" dirty="0">
                <a:cs typeface="Times New Roman" panose="02020603050405020304" pitchFamily="18" charset="0"/>
              </a:rPr>
              <a:t> + y</a:t>
            </a:r>
            <a:r>
              <a:rPr lang="en-GB" baseline="30000" dirty="0">
                <a:cs typeface="Times New Roman" panose="02020603050405020304" pitchFamily="18" charset="0"/>
              </a:rPr>
              <a:t>2</a:t>
            </a:r>
            <a:r>
              <a:rPr lang="en-GB" i="1" dirty="0">
                <a:cs typeface="Times New Roman" panose="02020603050405020304" pitchFamily="18" charset="0"/>
              </a:rPr>
              <a:t> = </a:t>
            </a:r>
            <a:r>
              <a:rPr lang="en-GB" dirty="0">
                <a:cs typeface="Times New Roman" panose="02020603050405020304" pitchFamily="18" charset="0"/>
              </a:rPr>
              <a:t>100</a:t>
            </a:r>
            <a:endParaRPr lang="en-GB" dirty="0"/>
          </a:p>
        </p:txBody>
      </p:sp>
      <mc:AlternateContent xmlns:mc="http://schemas.openxmlformats.org/markup-compatibility/2006" xmlns:a14="http://schemas.microsoft.com/office/drawing/2010/main">
        <mc:Choice Requires="a14">
          <p:sp>
            <p:nvSpPr>
              <p:cNvPr id="41" name="Rectangle 40"/>
              <p:cNvSpPr/>
              <p:nvPr/>
            </p:nvSpPr>
            <p:spPr>
              <a:xfrm>
                <a:off x="5409970" y="5172292"/>
                <a:ext cx="2219134" cy="624273"/>
              </a:xfrm>
              <a:prstGeom prst="rect">
                <a:avLst/>
              </a:prstGeom>
            </p:spPr>
            <p:txBody>
              <a:bodyPr wrap="none">
                <a:spAutoFit/>
              </a:bodyPr>
              <a:lstStyle/>
              <a:p>
                <a:r>
                  <a:rPr lang="en-GB" dirty="0">
                    <a:cs typeface="Times New Roman" panose="02020603050405020304" pitchFamily="18" charset="0"/>
                  </a:rPr>
                  <a:t>2</a:t>
                </a:r>
                <a:r>
                  <a:rPr lang="en-GB" i="1" dirty="0">
                    <a:cs typeface="Times New Roman" panose="02020603050405020304" pitchFamily="18" charset="0"/>
                  </a:rPr>
                  <a:t>x</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𝑥</m:t>
                        </m:r>
                      </m:num>
                      <m:den>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𝑡</m:t>
                        </m:r>
                      </m:den>
                    </m:f>
                  </m:oMath>
                </a14:m>
                <a:r>
                  <a:rPr lang="en-GB" i="1" dirty="0">
                    <a:cs typeface="Times New Roman" panose="02020603050405020304" pitchFamily="18" charset="0"/>
                  </a:rPr>
                  <a:t> + 2y</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smtClean="0">
                            <a:latin typeface="Cambria Math" panose="02040503050406030204" pitchFamily="18" charset="0"/>
                            <a:cs typeface="Times New Roman" panose="02020603050405020304" pitchFamily="18" charset="0"/>
                          </a:rPr>
                          <m:t>𝑑𝑦</m:t>
                        </m:r>
                      </m:num>
                      <m:den>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𝑡</m:t>
                        </m:r>
                      </m:den>
                    </m:f>
                  </m:oMath>
                </a14:m>
                <a:r>
                  <a:rPr lang="en-GB" i="1" dirty="0">
                    <a:cs typeface="Times New Roman" panose="02020603050405020304" pitchFamily="18" charset="0"/>
                  </a:rPr>
                  <a:t> = </a:t>
                </a:r>
                <a:r>
                  <a:rPr lang="en-GB" dirty="0">
                    <a:cs typeface="Times New Roman" panose="02020603050405020304" pitchFamily="18" charset="0"/>
                  </a:rPr>
                  <a:t>0</a:t>
                </a:r>
                <a:endParaRPr lang="en-GB" dirty="0"/>
              </a:p>
            </p:txBody>
          </p:sp>
        </mc:Choice>
        <mc:Fallback xmlns="">
          <p:sp>
            <p:nvSpPr>
              <p:cNvPr id="41" name="Rectangle 40"/>
              <p:cNvSpPr>
                <a:spLocks noRot="1" noChangeAspect="1" noMove="1" noResize="1" noEditPoints="1" noAdjustHandles="1" noChangeArrowheads="1" noChangeShapeType="1" noTextEdit="1"/>
              </p:cNvSpPr>
              <p:nvPr/>
            </p:nvSpPr>
            <p:spPr>
              <a:xfrm>
                <a:off x="5409970" y="5172292"/>
                <a:ext cx="2219134" cy="624273"/>
              </a:xfrm>
              <a:prstGeom prst="rect">
                <a:avLst/>
              </a:prstGeom>
              <a:blipFill>
                <a:blip r:embed="rId6"/>
                <a:stretch>
                  <a:fillRect l="-4121" r="-3571" b="-7767"/>
                </a:stretch>
              </a:blipFill>
            </p:spPr>
            <p:txBody>
              <a:bodyPr/>
              <a:lstStyle/>
              <a:p>
                <a:r>
                  <a:rPr lang="en-GB">
                    <a:noFill/>
                  </a:rPr>
                  <a:t> </a:t>
                </a:r>
              </a:p>
            </p:txBody>
          </p:sp>
        </mc:Fallback>
      </mc:AlternateContent>
      <p:sp>
        <p:nvSpPr>
          <p:cNvPr id="42"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43" name="Rectangle 42">
            <a:hlinkClick r:id="rId7"/>
            <a:extLst>
              <a:ext uri="{FF2B5EF4-FFF2-40B4-BE49-F238E27FC236}">
                <a16:creationId xmlns:a16="http://schemas.microsoft.com/office/drawing/2014/main" id="{E1EB2F40-0C2D-431F-876C-A96EBE49375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hlinkClick r:id="rId7"/>
            <a:extLst>
              <a:ext uri="{FF2B5EF4-FFF2-40B4-BE49-F238E27FC236}">
                <a16:creationId xmlns:a16="http://schemas.microsoft.com/office/drawing/2014/main" id="{F6149CCB-7820-487F-99DD-613756937304}"/>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770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77726"/>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5</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6" name="Rectangle 5"/>
          <p:cNvSpPr/>
          <p:nvPr/>
        </p:nvSpPr>
        <p:spPr>
          <a:xfrm>
            <a:off x="1968080" y="4633962"/>
            <a:ext cx="885179" cy="461665"/>
          </a:xfrm>
          <a:prstGeom prst="rect">
            <a:avLst/>
          </a:prstGeom>
        </p:spPr>
        <p:txBody>
          <a:bodyPr wrap="none">
            <a:spAutoFit/>
          </a:bodyPr>
          <a:lstStyle/>
          <a:p>
            <a:r>
              <a:rPr lang="en-GB" dirty="0"/>
              <a:t>10 m </a:t>
            </a:r>
          </a:p>
        </p:txBody>
      </p:sp>
      <p:cxnSp>
        <p:nvCxnSpPr>
          <p:cNvPr id="8" name="Straight Connector 7"/>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43" name="Straight Connector 42"/>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53" name="Text Box 9"/>
          <p:cNvSpPr txBox="1">
            <a:spLocks noChangeArrowheads="1"/>
          </p:cNvSpPr>
          <p:nvPr/>
        </p:nvSpPr>
        <p:spPr bwMode="auto">
          <a:xfrm>
            <a:off x="1122318" y="3301718"/>
            <a:ext cx="7833456" cy="830997"/>
          </a:xfrm>
          <a:prstGeom prst="rect">
            <a:avLst/>
          </a:prstGeom>
          <a:noFill/>
          <a:ln w="9525">
            <a:noFill/>
            <a:miter lim="800000"/>
            <a:headEnd/>
            <a:tailEnd/>
          </a:ln>
        </p:spPr>
        <p:txBody>
          <a:bodyPr wrap="square">
            <a:spAutoFit/>
          </a:bodyPr>
          <a:lstStyle/>
          <a:p>
            <a:r>
              <a:rPr lang="en-GB" dirty="0">
                <a:solidFill>
                  <a:srgbClr val="FF6600"/>
                </a:solidFill>
                <a:latin typeface="+mn-lt"/>
              </a:rPr>
              <a:t>Substitute all known values and solve for the unknown rate of change.</a:t>
            </a:r>
          </a:p>
        </p:txBody>
      </p:sp>
      <p:sp>
        <p:nvSpPr>
          <p:cNvPr id="57" name="Rectangle 56"/>
          <p:cNvSpPr/>
          <p:nvPr/>
        </p:nvSpPr>
        <p:spPr>
          <a:xfrm>
            <a:off x="2208501" y="5653598"/>
            <a:ext cx="338554" cy="461665"/>
          </a:xfrm>
          <a:prstGeom prst="rect">
            <a:avLst/>
          </a:prstGeom>
        </p:spPr>
        <p:txBody>
          <a:bodyPr wrap="none">
            <a:spAutoFit/>
          </a:bodyPr>
          <a:lstStyle/>
          <a:p>
            <a:r>
              <a:rPr lang="en-GB" dirty="0"/>
              <a:t>6</a:t>
            </a:r>
          </a:p>
        </p:txBody>
      </p:sp>
      <p:sp>
        <p:nvSpPr>
          <p:cNvPr id="19" name="Rectangle 18"/>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mc:AlternateContent xmlns:mc="http://schemas.openxmlformats.org/markup-compatibility/2006" xmlns:a14="http://schemas.microsoft.com/office/drawing/2010/main">
        <mc:Choice Requires="a14">
          <p:sp>
            <p:nvSpPr>
              <p:cNvPr id="3" name="TextBox 2"/>
              <p:cNvSpPr txBox="1"/>
              <p:nvPr/>
            </p:nvSpPr>
            <p:spPr>
              <a:xfrm>
                <a:off x="4284505" y="4019091"/>
                <a:ext cx="14634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𝑑𝑦</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=−0.5</m:t>
                      </m:r>
                    </m:oMath>
                  </m:oMathPara>
                </a14:m>
                <a:endParaRPr lang="en-GB" dirty="0"/>
              </a:p>
            </p:txBody>
          </p:sp>
        </mc:Choice>
        <mc:Fallback xmlns="">
          <p:sp>
            <p:nvSpPr>
              <p:cNvPr id="3" name="TextBox 2"/>
              <p:cNvSpPr txBox="1">
                <a:spLocks noRot="1" noChangeAspect="1" noMove="1" noResize="1" noEditPoints="1" noAdjustHandles="1" noChangeArrowheads="1" noChangeShapeType="1" noTextEdit="1"/>
              </p:cNvSpPr>
              <p:nvPr/>
            </p:nvSpPr>
            <p:spPr>
              <a:xfrm>
                <a:off x="4284505" y="4019091"/>
                <a:ext cx="1463414" cy="701218"/>
              </a:xfrm>
              <a:prstGeom prst="rect">
                <a:avLst/>
              </a:prstGeom>
              <a:blipFill>
                <a:blip r:embed="rId4"/>
                <a:stretch>
                  <a:fillRect/>
                </a:stretch>
              </a:blipFill>
            </p:spPr>
            <p:txBody>
              <a:bodyPr/>
              <a:lstStyle/>
              <a:p>
                <a:r>
                  <a:rPr lang="en-GB">
                    <a:noFill/>
                  </a:rPr>
                  <a:t> </a:t>
                </a:r>
              </a:p>
            </p:txBody>
          </p:sp>
        </mc:Fallback>
      </mc:AlternateContent>
      <p:sp>
        <p:nvSpPr>
          <p:cNvPr id="20" name="Rectangle 19"/>
          <p:cNvSpPr/>
          <p:nvPr/>
        </p:nvSpPr>
        <p:spPr>
          <a:xfrm>
            <a:off x="6184174" y="4138867"/>
            <a:ext cx="679994" cy="461665"/>
          </a:xfrm>
          <a:prstGeom prst="rect">
            <a:avLst/>
          </a:prstGeom>
        </p:spPr>
        <p:txBody>
          <a:bodyPr wrap="none">
            <a:spAutoFit/>
          </a:bodyPr>
          <a:lstStyle/>
          <a:p>
            <a:r>
              <a:rPr lang="en-GB" dirty="0"/>
              <a:t>find</a:t>
            </a:r>
          </a:p>
        </p:txBody>
      </p:sp>
      <mc:AlternateContent xmlns:mc="http://schemas.openxmlformats.org/markup-compatibility/2006" xmlns:a14="http://schemas.microsoft.com/office/drawing/2010/main">
        <mc:Choice Requires="a14">
          <p:sp>
            <p:nvSpPr>
              <p:cNvPr id="21" name="TextBox 20"/>
              <p:cNvSpPr txBox="1"/>
              <p:nvPr/>
            </p:nvSpPr>
            <p:spPr>
              <a:xfrm>
                <a:off x="7097069" y="405044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𝑥</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21" name="TextBox 20"/>
              <p:cNvSpPr txBox="1">
                <a:spLocks noRot="1" noChangeAspect="1" noMove="1" noResize="1" noEditPoints="1" noAdjustHandles="1" noChangeArrowheads="1" noChangeShapeType="1" noTextEdit="1"/>
              </p:cNvSpPr>
              <p:nvPr/>
            </p:nvSpPr>
            <p:spPr>
              <a:xfrm>
                <a:off x="7097069" y="4050448"/>
                <a:ext cx="427681" cy="701218"/>
              </a:xfrm>
              <a:prstGeom prst="rect">
                <a:avLst/>
              </a:prstGeom>
              <a:blipFill>
                <a:blip r:embed="rId5"/>
                <a:stretch>
                  <a:fillRect/>
                </a:stretch>
              </a:blipFill>
            </p:spPr>
            <p:txBody>
              <a:bodyPr/>
              <a:lstStyle/>
              <a:p>
                <a:r>
                  <a:rPr lang="en-GB">
                    <a:noFill/>
                  </a:rPr>
                  <a:t> </a:t>
                </a:r>
              </a:p>
            </p:txBody>
          </p:sp>
        </mc:Fallback>
      </mc:AlternateContent>
      <p:sp>
        <p:nvSpPr>
          <p:cNvPr id="22" name="Rectangle 21"/>
          <p:cNvSpPr/>
          <p:nvPr/>
        </p:nvSpPr>
        <p:spPr>
          <a:xfrm>
            <a:off x="6069736" y="4736432"/>
            <a:ext cx="1899879" cy="461665"/>
          </a:xfrm>
          <a:prstGeom prst="rect">
            <a:avLst/>
          </a:prstGeom>
        </p:spPr>
        <p:txBody>
          <a:bodyPr wrap="none">
            <a:spAutoFit/>
          </a:bodyPr>
          <a:lstStyle/>
          <a:p>
            <a:r>
              <a:rPr lang="en-GB" i="1" dirty="0">
                <a:cs typeface="Times New Roman" panose="02020603050405020304" pitchFamily="18" charset="0"/>
              </a:rPr>
              <a:t>x</a:t>
            </a:r>
            <a:r>
              <a:rPr lang="en-GB" baseline="30000" dirty="0">
                <a:cs typeface="Times New Roman" panose="02020603050405020304" pitchFamily="18" charset="0"/>
              </a:rPr>
              <a:t>2</a:t>
            </a:r>
            <a:r>
              <a:rPr lang="en-GB" i="1" dirty="0">
                <a:cs typeface="Times New Roman" panose="02020603050405020304" pitchFamily="18" charset="0"/>
              </a:rPr>
              <a:t> + y</a:t>
            </a:r>
            <a:r>
              <a:rPr lang="en-GB" baseline="30000" dirty="0">
                <a:cs typeface="Times New Roman" panose="02020603050405020304" pitchFamily="18" charset="0"/>
              </a:rPr>
              <a:t>2</a:t>
            </a:r>
            <a:r>
              <a:rPr lang="en-GB" i="1" dirty="0">
                <a:cs typeface="Times New Roman" panose="02020603050405020304" pitchFamily="18" charset="0"/>
              </a:rPr>
              <a:t> = </a:t>
            </a:r>
            <a:r>
              <a:rPr lang="en-GB" dirty="0">
                <a:cs typeface="Times New Roman" panose="02020603050405020304" pitchFamily="18" charset="0"/>
              </a:rPr>
              <a:t>100</a:t>
            </a:r>
            <a:endParaRPr lang="en-GB" dirty="0"/>
          </a:p>
        </p:txBody>
      </p:sp>
      <mc:AlternateContent xmlns:mc="http://schemas.openxmlformats.org/markup-compatibility/2006" xmlns:a14="http://schemas.microsoft.com/office/drawing/2010/main">
        <mc:Choice Requires="a14">
          <p:sp>
            <p:nvSpPr>
              <p:cNvPr id="23" name="Rectangle 22"/>
              <p:cNvSpPr/>
              <p:nvPr/>
            </p:nvSpPr>
            <p:spPr>
              <a:xfrm>
                <a:off x="5409970" y="5172292"/>
                <a:ext cx="2219134" cy="624273"/>
              </a:xfrm>
              <a:prstGeom prst="rect">
                <a:avLst/>
              </a:prstGeom>
            </p:spPr>
            <p:txBody>
              <a:bodyPr wrap="none">
                <a:spAutoFit/>
              </a:bodyPr>
              <a:lstStyle/>
              <a:p>
                <a:r>
                  <a:rPr lang="en-GB" dirty="0">
                    <a:cs typeface="Times New Roman" panose="02020603050405020304" pitchFamily="18" charset="0"/>
                  </a:rPr>
                  <a:t>2</a:t>
                </a:r>
                <a:r>
                  <a:rPr lang="en-GB" i="1" dirty="0">
                    <a:cs typeface="Times New Roman" panose="02020603050405020304" pitchFamily="18" charset="0"/>
                  </a:rPr>
                  <a:t>x</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𝑥</m:t>
                        </m:r>
                      </m:num>
                      <m:den>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𝑡</m:t>
                        </m:r>
                      </m:den>
                    </m:f>
                  </m:oMath>
                </a14:m>
                <a:r>
                  <a:rPr lang="en-GB" i="1" dirty="0">
                    <a:cs typeface="Times New Roman" panose="02020603050405020304" pitchFamily="18" charset="0"/>
                  </a:rPr>
                  <a:t> + 2y</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smtClean="0">
                            <a:latin typeface="Cambria Math" panose="02040503050406030204" pitchFamily="18" charset="0"/>
                            <a:cs typeface="Times New Roman" panose="02020603050405020304" pitchFamily="18" charset="0"/>
                          </a:rPr>
                          <m:t>𝑑𝑦</m:t>
                        </m:r>
                      </m:num>
                      <m:den>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𝑡</m:t>
                        </m:r>
                      </m:den>
                    </m:f>
                  </m:oMath>
                </a14:m>
                <a:r>
                  <a:rPr lang="en-GB" i="1" dirty="0">
                    <a:cs typeface="Times New Roman" panose="02020603050405020304" pitchFamily="18" charset="0"/>
                  </a:rPr>
                  <a:t> = </a:t>
                </a:r>
                <a:r>
                  <a:rPr lang="en-GB" dirty="0">
                    <a:cs typeface="Times New Roman" panose="02020603050405020304" pitchFamily="18" charset="0"/>
                  </a:rPr>
                  <a:t>0</a:t>
                </a:r>
                <a:endParaRPr lang="en-GB" dirty="0"/>
              </a:p>
            </p:txBody>
          </p:sp>
        </mc:Choice>
        <mc:Fallback xmlns="">
          <p:sp>
            <p:nvSpPr>
              <p:cNvPr id="23" name="Rectangle 22"/>
              <p:cNvSpPr>
                <a:spLocks noRot="1" noChangeAspect="1" noMove="1" noResize="1" noEditPoints="1" noAdjustHandles="1" noChangeArrowheads="1" noChangeShapeType="1" noTextEdit="1"/>
              </p:cNvSpPr>
              <p:nvPr/>
            </p:nvSpPr>
            <p:spPr>
              <a:xfrm>
                <a:off x="5409970" y="5172292"/>
                <a:ext cx="2219134" cy="624273"/>
              </a:xfrm>
              <a:prstGeom prst="rect">
                <a:avLst/>
              </a:prstGeom>
              <a:blipFill>
                <a:blip r:embed="rId6"/>
                <a:stretch>
                  <a:fillRect l="-4121" r="-3571" b="-7767"/>
                </a:stretch>
              </a:blipFill>
            </p:spPr>
            <p:txBody>
              <a:bodyPr/>
              <a:lstStyle/>
              <a:p>
                <a:r>
                  <a:rPr lang="en-GB">
                    <a:noFill/>
                  </a:rPr>
                  <a:t> </a:t>
                </a:r>
              </a:p>
            </p:txBody>
          </p:sp>
        </mc:Fallback>
      </mc:AlternateContent>
      <p:cxnSp>
        <p:nvCxnSpPr>
          <p:cNvPr id="5" name="Straight Connector 4"/>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163406" y="4218328"/>
            <a:ext cx="338554" cy="461665"/>
          </a:xfrm>
          <a:prstGeom prst="rect">
            <a:avLst/>
          </a:prstGeom>
        </p:spPr>
        <p:txBody>
          <a:bodyPr wrap="none">
            <a:spAutoFit/>
          </a:bodyPr>
          <a:lstStyle/>
          <a:p>
            <a:r>
              <a:rPr lang="en-GB" dirty="0"/>
              <a:t>8</a:t>
            </a:r>
          </a:p>
        </p:txBody>
      </p:sp>
      <mc:AlternateContent xmlns:mc="http://schemas.openxmlformats.org/markup-compatibility/2006" xmlns:a14="http://schemas.microsoft.com/office/drawing/2010/main">
        <mc:Choice Requires="a14">
          <p:sp>
            <p:nvSpPr>
              <p:cNvPr id="32" name="Rectangle 31"/>
              <p:cNvSpPr/>
              <p:nvPr/>
            </p:nvSpPr>
            <p:spPr>
              <a:xfrm>
                <a:off x="6449144" y="6069754"/>
                <a:ext cx="445776" cy="6766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cs typeface="Times New Roman" panose="02020603050405020304" pitchFamily="18" charset="0"/>
                            </a:rPr>
                          </m:ctrlPr>
                        </m:fPr>
                        <m:num>
                          <m:r>
                            <a:rPr lang="en-GB" sz="2000" i="1" smtClean="0">
                              <a:latin typeface="Cambria Math" panose="02040503050406030204" pitchFamily="18" charset="0"/>
                              <a:cs typeface="Times New Roman" panose="02020603050405020304" pitchFamily="18" charset="0"/>
                            </a:rPr>
                            <m:t>𝑑</m:t>
                          </m:r>
                          <m:r>
                            <a:rPr lang="en-US" sz="2000" b="0" i="1" smtClean="0">
                              <a:latin typeface="Cambria Math" panose="02040503050406030204" pitchFamily="18" charset="0"/>
                              <a:cs typeface="Times New Roman" panose="02020603050405020304" pitchFamily="18" charset="0"/>
                            </a:rPr>
                            <m:t>𝑥</m:t>
                          </m:r>
                        </m:num>
                        <m:den>
                          <m:r>
                            <a:rPr lang="en-GB" sz="2000" i="1" smtClean="0">
                              <a:latin typeface="Cambria Math" panose="02040503050406030204" pitchFamily="18" charset="0"/>
                              <a:cs typeface="Times New Roman" panose="02020603050405020304" pitchFamily="18" charset="0"/>
                            </a:rPr>
                            <m:t>𝑑</m:t>
                          </m:r>
                          <m:r>
                            <a:rPr lang="en-US" sz="2000" b="0" i="1" smtClean="0">
                              <a:latin typeface="Cambria Math" panose="02040503050406030204" pitchFamily="18" charset="0"/>
                              <a:cs typeface="Times New Roman" panose="02020603050405020304" pitchFamily="18" charset="0"/>
                            </a:rPr>
                            <m:t>𝑡</m:t>
                          </m:r>
                        </m:den>
                      </m:f>
                    </m:oMath>
                  </m:oMathPara>
                </a14:m>
                <a:endParaRPr lang="en-GB" sz="2000" dirty="0"/>
              </a:p>
            </p:txBody>
          </p:sp>
        </mc:Choice>
        <mc:Fallback xmlns="">
          <p:sp>
            <p:nvSpPr>
              <p:cNvPr id="32" name="Rectangle 31"/>
              <p:cNvSpPr>
                <a:spLocks noRot="1" noChangeAspect="1" noMove="1" noResize="1" noEditPoints="1" noAdjustHandles="1" noChangeArrowheads="1" noChangeShapeType="1" noTextEdit="1"/>
              </p:cNvSpPr>
              <p:nvPr/>
            </p:nvSpPr>
            <p:spPr>
              <a:xfrm>
                <a:off x="6449144" y="6069754"/>
                <a:ext cx="445776" cy="67666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6993178" y="6107099"/>
                <a:ext cx="599844" cy="616515"/>
              </a:xfrm>
              <a:prstGeom prst="rect">
                <a:avLst/>
              </a:prstGeom>
            </p:spPr>
            <p:txBody>
              <a:bodyPr wrap="none">
                <a:spAutoFit/>
              </a:bodyPr>
              <a:lstStyle/>
              <a:p>
                <a:r>
                  <a:rPr lang="en-GB" i="1" dirty="0">
                    <a:cs typeface="Times New Roman" panose="02020603050405020304" pitchFamily="18" charset="0"/>
                  </a:rPr>
                  <a:t>= </a:t>
                </a:r>
                <a14:m>
                  <m:oMath xmlns:m="http://schemas.openxmlformats.org/officeDocument/2006/math">
                    <m:f>
                      <m:fPr>
                        <m:ctrlPr>
                          <a:rPr lang="en-GB" i="1" dirty="0" smtClean="0">
                            <a:latin typeface="Cambria Math" panose="02040503050406030204" pitchFamily="18" charset="0"/>
                            <a:cs typeface="Times New Roman" panose="02020603050405020304" pitchFamily="18" charset="0"/>
                          </a:rPr>
                        </m:ctrlPr>
                      </m:fPr>
                      <m:num>
                        <m:r>
                          <a:rPr lang="en-US" b="0" i="1" dirty="0" smtClean="0">
                            <a:latin typeface="Cambria Math" panose="02040503050406030204" pitchFamily="18" charset="0"/>
                            <a:cs typeface="Times New Roman" panose="02020603050405020304" pitchFamily="18" charset="0"/>
                          </a:rPr>
                          <m:t>2</m:t>
                        </m:r>
                      </m:num>
                      <m:den>
                        <m:r>
                          <a:rPr lang="en-US" b="0" i="1" dirty="0" smtClean="0">
                            <a:latin typeface="Cambria Math" panose="02040503050406030204" pitchFamily="18" charset="0"/>
                            <a:cs typeface="Times New Roman" panose="02020603050405020304" pitchFamily="18" charset="0"/>
                          </a:rPr>
                          <m:t>3</m:t>
                        </m:r>
                      </m:den>
                    </m:f>
                  </m:oMath>
                </a14:m>
                <a:endParaRPr lang="en-GB" dirty="0"/>
              </a:p>
            </p:txBody>
          </p:sp>
        </mc:Choice>
        <mc:Fallback xmlns="">
          <p:sp>
            <p:nvSpPr>
              <p:cNvPr id="33" name="Rectangle 32"/>
              <p:cNvSpPr>
                <a:spLocks noRot="1" noChangeAspect="1" noMove="1" noResize="1" noEditPoints="1" noAdjustHandles="1" noChangeArrowheads="1" noChangeShapeType="1" noTextEdit="1"/>
              </p:cNvSpPr>
              <p:nvPr/>
            </p:nvSpPr>
            <p:spPr>
              <a:xfrm>
                <a:off x="6993178" y="6107099"/>
                <a:ext cx="599844" cy="616515"/>
              </a:xfrm>
              <a:prstGeom prst="rect">
                <a:avLst/>
              </a:prstGeom>
              <a:blipFill>
                <a:blip r:embed="rId8"/>
                <a:stretch>
                  <a:fillRect l="-15152" b="-8911"/>
                </a:stretch>
              </a:blipFill>
            </p:spPr>
            <p:txBody>
              <a:bodyPr/>
              <a:lstStyle/>
              <a:p>
                <a:r>
                  <a:rPr lang="en-GB">
                    <a:noFill/>
                  </a:rPr>
                  <a:t> </a:t>
                </a:r>
              </a:p>
            </p:txBody>
          </p:sp>
        </mc:Fallback>
      </mc:AlternateContent>
      <p:sp>
        <p:nvSpPr>
          <p:cNvPr id="34" name="Rectangle 33"/>
          <p:cNvSpPr/>
          <p:nvPr/>
        </p:nvSpPr>
        <p:spPr>
          <a:xfrm>
            <a:off x="4174531" y="5762445"/>
            <a:ext cx="697627" cy="461665"/>
          </a:xfrm>
          <a:prstGeom prst="rect">
            <a:avLst/>
          </a:prstGeom>
        </p:spPr>
        <p:txBody>
          <a:bodyPr wrap="none">
            <a:spAutoFit/>
          </a:bodyPr>
          <a:lstStyle/>
          <a:p>
            <a:r>
              <a:rPr lang="en-GB" dirty="0">
                <a:cs typeface="Times New Roman" panose="02020603050405020304" pitchFamily="18" charset="0"/>
              </a:rPr>
              <a:t>2(6)</a:t>
            </a:r>
            <a:endParaRPr lang="en-GB" dirty="0"/>
          </a:p>
        </p:txBody>
      </p:sp>
      <mc:AlternateContent xmlns:mc="http://schemas.openxmlformats.org/markup-compatibility/2006" xmlns:a14="http://schemas.microsoft.com/office/drawing/2010/main">
        <mc:Choice Requires="a14">
          <p:sp>
            <p:nvSpPr>
              <p:cNvPr id="35" name="Rectangle 34"/>
              <p:cNvSpPr/>
              <p:nvPr/>
            </p:nvSpPr>
            <p:spPr>
              <a:xfrm>
                <a:off x="4782383" y="5691825"/>
                <a:ext cx="445776" cy="6766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cs typeface="Times New Roman" panose="02020603050405020304" pitchFamily="18" charset="0"/>
                            </a:rPr>
                          </m:ctrlPr>
                        </m:fPr>
                        <m:num>
                          <m:r>
                            <a:rPr lang="en-GB" sz="2000" i="1" smtClean="0">
                              <a:latin typeface="Cambria Math" panose="02040503050406030204" pitchFamily="18" charset="0"/>
                              <a:cs typeface="Times New Roman" panose="02020603050405020304" pitchFamily="18" charset="0"/>
                            </a:rPr>
                            <m:t>𝑑</m:t>
                          </m:r>
                          <m:r>
                            <a:rPr lang="en-US" sz="2000" b="0" i="1" smtClean="0">
                              <a:latin typeface="Cambria Math" panose="02040503050406030204" pitchFamily="18" charset="0"/>
                              <a:cs typeface="Times New Roman" panose="02020603050405020304" pitchFamily="18" charset="0"/>
                            </a:rPr>
                            <m:t>𝑥</m:t>
                          </m:r>
                        </m:num>
                        <m:den>
                          <m:r>
                            <a:rPr lang="en-GB" sz="2000" i="1" smtClean="0">
                              <a:latin typeface="Cambria Math" panose="02040503050406030204" pitchFamily="18" charset="0"/>
                              <a:cs typeface="Times New Roman" panose="02020603050405020304" pitchFamily="18" charset="0"/>
                            </a:rPr>
                            <m:t>𝑑</m:t>
                          </m:r>
                          <m:r>
                            <a:rPr lang="en-US" sz="2000" b="0" i="1" smtClean="0">
                              <a:latin typeface="Cambria Math" panose="02040503050406030204" pitchFamily="18" charset="0"/>
                              <a:cs typeface="Times New Roman" panose="02020603050405020304" pitchFamily="18" charset="0"/>
                            </a:rPr>
                            <m:t>𝑡</m:t>
                          </m:r>
                        </m:den>
                      </m:f>
                    </m:oMath>
                  </m:oMathPara>
                </a14:m>
                <a:endParaRPr lang="en-GB" sz="2000" dirty="0"/>
              </a:p>
            </p:txBody>
          </p:sp>
        </mc:Choice>
        <mc:Fallback xmlns="">
          <p:sp>
            <p:nvSpPr>
              <p:cNvPr id="35" name="Rectangle 34"/>
              <p:cNvSpPr>
                <a:spLocks noRot="1" noChangeAspect="1" noMove="1" noResize="1" noEditPoints="1" noAdjustHandles="1" noChangeArrowheads="1" noChangeShapeType="1" noTextEdit="1"/>
              </p:cNvSpPr>
              <p:nvPr/>
            </p:nvSpPr>
            <p:spPr>
              <a:xfrm>
                <a:off x="4782383" y="5691825"/>
                <a:ext cx="445776" cy="676660"/>
              </a:xfrm>
              <a:prstGeom prst="rect">
                <a:avLst/>
              </a:prstGeom>
              <a:blipFill>
                <a:blip r:embed="rId9"/>
                <a:stretch>
                  <a:fillRect/>
                </a:stretch>
              </a:blipFill>
            </p:spPr>
            <p:txBody>
              <a:bodyPr/>
              <a:lstStyle/>
              <a:p>
                <a:r>
                  <a:rPr lang="en-GB">
                    <a:noFill/>
                  </a:rPr>
                  <a:t> </a:t>
                </a:r>
              </a:p>
            </p:txBody>
          </p:sp>
        </mc:Fallback>
      </mc:AlternateContent>
      <p:sp>
        <p:nvSpPr>
          <p:cNvPr id="36" name="Rectangle 35"/>
          <p:cNvSpPr/>
          <p:nvPr/>
        </p:nvSpPr>
        <p:spPr>
          <a:xfrm>
            <a:off x="5175123" y="5767758"/>
            <a:ext cx="982961" cy="461665"/>
          </a:xfrm>
          <a:prstGeom prst="rect">
            <a:avLst/>
          </a:prstGeom>
        </p:spPr>
        <p:txBody>
          <a:bodyPr wrap="none">
            <a:spAutoFit/>
          </a:bodyPr>
          <a:lstStyle/>
          <a:p>
            <a:r>
              <a:rPr lang="en-GB" i="1" dirty="0">
                <a:cs typeface="Times New Roman" panose="02020603050405020304" pitchFamily="18" charset="0"/>
              </a:rPr>
              <a:t>+ 2</a:t>
            </a:r>
            <a:r>
              <a:rPr lang="en-GB" dirty="0">
                <a:cs typeface="Times New Roman" panose="02020603050405020304" pitchFamily="18" charset="0"/>
              </a:rPr>
              <a:t>(8)</a:t>
            </a:r>
            <a:endParaRPr lang="en-GB" dirty="0"/>
          </a:p>
        </p:txBody>
      </p:sp>
      <mc:AlternateContent xmlns:mc="http://schemas.openxmlformats.org/markup-compatibility/2006" xmlns:a14="http://schemas.microsoft.com/office/drawing/2010/main">
        <mc:Choice Requires="a14">
          <p:sp>
            <p:nvSpPr>
              <p:cNvPr id="37" name="TextBox 36"/>
              <p:cNvSpPr txBox="1"/>
              <p:nvPr/>
            </p:nvSpPr>
            <p:spPr>
              <a:xfrm>
                <a:off x="6119616" y="5810401"/>
                <a:ext cx="862416" cy="369332"/>
              </a:xfrm>
              <a:prstGeom prst="rect">
                <a:avLst/>
              </a:prstGeom>
              <a:noFill/>
            </p:spPr>
            <p:txBody>
              <a:bodyPr wrap="none" lIns="0" tIns="0" rIns="0" bIns="0" rtlCol="0">
                <a:spAutoFit/>
              </a:bodyPr>
              <a:lstStyle/>
              <a:p>
                <a:r>
                  <a:rPr lang="en-US" b="0" dirty="0"/>
                  <a:t>(</a:t>
                </a:r>
                <a14:m>
                  <m:oMath xmlns:m="http://schemas.openxmlformats.org/officeDocument/2006/math">
                    <m:r>
                      <a:rPr lang="en-US" b="0" i="1" smtClean="0">
                        <a:latin typeface="Cambria Math" panose="02040503050406030204" pitchFamily="18" charset="0"/>
                      </a:rPr>
                      <m:t>−0.5)</m:t>
                    </m:r>
                  </m:oMath>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6119616" y="5810401"/>
                <a:ext cx="862416" cy="369332"/>
              </a:xfrm>
              <a:prstGeom prst="rect">
                <a:avLst/>
              </a:prstGeom>
              <a:blipFill>
                <a:blip r:embed="rId10"/>
                <a:stretch>
                  <a:fillRect l="-21986" t="-24590" r="-16312" b="-49180"/>
                </a:stretch>
              </a:blipFill>
            </p:spPr>
            <p:txBody>
              <a:bodyPr/>
              <a:lstStyle/>
              <a:p>
                <a:r>
                  <a:rPr lang="en-GB">
                    <a:noFill/>
                  </a:rPr>
                  <a:t> </a:t>
                </a:r>
              </a:p>
            </p:txBody>
          </p:sp>
        </mc:Fallback>
      </mc:AlternateContent>
      <p:sp>
        <p:nvSpPr>
          <p:cNvPr id="38" name="Rectangle 37"/>
          <p:cNvSpPr/>
          <p:nvPr/>
        </p:nvSpPr>
        <p:spPr>
          <a:xfrm>
            <a:off x="7005215" y="5738946"/>
            <a:ext cx="623889" cy="461665"/>
          </a:xfrm>
          <a:prstGeom prst="rect">
            <a:avLst/>
          </a:prstGeom>
        </p:spPr>
        <p:txBody>
          <a:bodyPr wrap="none">
            <a:spAutoFit/>
          </a:bodyPr>
          <a:lstStyle/>
          <a:p>
            <a:r>
              <a:rPr lang="en-GB" i="1" dirty="0">
                <a:cs typeface="Times New Roman" panose="02020603050405020304" pitchFamily="18" charset="0"/>
              </a:rPr>
              <a:t>= </a:t>
            </a:r>
            <a:r>
              <a:rPr lang="en-GB" dirty="0">
                <a:cs typeface="Times New Roman" panose="02020603050405020304" pitchFamily="18" charset="0"/>
              </a:rPr>
              <a:t>0</a:t>
            </a:r>
            <a:endParaRPr lang="en-GB" dirty="0"/>
          </a:p>
        </p:txBody>
      </p:sp>
      <p:sp>
        <p:nvSpPr>
          <p:cNvPr id="39"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40" name="Rectangle 39">
            <a:hlinkClick r:id="rId11"/>
            <a:extLst>
              <a:ext uri="{FF2B5EF4-FFF2-40B4-BE49-F238E27FC236}">
                <a16:creationId xmlns:a16="http://schemas.microsoft.com/office/drawing/2014/main" id="{CF363B74-4E45-4DD0-A2F7-F51A9D92F13C}"/>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hlinkClick r:id="rId11"/>
            <a:extLst>
              <a:ext uri="{FF2B5EF4-FFF2-40B4-BE49-F238E27FC236}">
                <a16:creationId xmlns:a16="http://schemas.microsoft.com/office/drawing/2014/main" id="{640268EA-AB06-40D9-A66A-DB4B43241F2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051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50213" y="4126051"/>
            <a:ext cx="121023" cy="1402033"/>
          </a:xfrm>
          <a:prstGeom prst="rect">
            <a:avLst/>
          </a:prstGeom>
          <a:pattFill prst="horzBri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536765" y="5528084"/>
            <a:ext cx="1343473" cy="113951"/>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6"/>
          <p:cNvGrpSpPr>
            <a:grpSpLocks/>
          </p:cNvGrpSpPr>
          <p:nvPr/>
        </p:nvGrpSpPr>
        <p:grpSpPr bwMode="auto">
          <a:xfrm>
            <a:off x="288292" y="1172138"/>
            <a:ext cx="8667482" cy="2076123"/>
            <a:chOff x="634" y="1289"/>
            <a:chExt cx="4491" cy="1242"/>
          </a:xfrm>
        </p:grpSpPr>
        <p:sp>
          <p:nvSpPr>
            <p:cNvPr id="5146" name="Rectangle 7"/>
            <p:cNvSpPr>
              <a:spLocks noChangeArrowheads="1"/>
            </p:cNvSpPr>
            <p:nvPr/>
          </p:nvSpPr>
          <p:spPr bwMode="auto">
            <a:xfrm>
              <a:off x="634" y="1289"/>
              <a:ext cx="4491" cy="1242"/>
            </a:xfrm>
            <a:prstGeom prst="rect">
              <a:avLst/>
            </a:prstGeom>
            <a:solidFill>
              <a:srgbClr val="FFFFCC"/>
            </a:solidFill>
            <a:ln w="28575">
              <a:solidFill>
                <a:schemeClr val="tx1"/>
              </a:solidFill>
              <a:miter lim="800000"/>
              <a:headEnd/>
              <a:tailEnd/>
            </a:ln>
          </p:spPr>
          <p:txBody>
            <a:bodyPr wrap="none" anchor="ctr"/>
            <a:lstStyle/>
            <a:p>
              <a:endParaRPr lang="en-ZA">
                <a:latin typeface="+mn-lt"/>
              </a:endParaRPr>
            </a:p>
          </p:txBody>
        </p:sp>
        <p:sp>
          <p:nvSpPr>
            <p:cNvPr id="5147" name="Text Box 8"/>
            <p:cNvSpPr txBox="1">
              <a:spLocks noChangeArrowheads="1"/>
            </p:cNvSpPr>
            <p:nvPr/>
          </p:nvSpPr>
          <p:spPr bwMode="auto">
            <a:xfrm>
              <a:off x="670" y="1314"/>
              <a:ext cx="4420" cy="1160"/>
            </a:xfrm>
            <a:prstGeom prst="rect">
              <a:avLst/>
            </a:prstGeom>
            <a:solidFill>
              <a:srgbClr val="FFFFCC"/>
            </a:solidFill>
            <a:ln w="9525">
              <a:noFill/>
              <a:miter lim="800000"/>
              <a:headEnd/>
              <a:tailEnd/>
            </a:ln>
          </p:spPr>
          <p:txBody>
            <a:bodyPr wrap="square">
              <a:spAutoFit/>
            </a:bodyPr>
            <a:lstStyle/>
            <a:p>
              <a:r>
                <a:rPr lang="en-GB" dirty="0">
                  <a:solidFill>
                    <a:schemeClr val="tx1"/>
                  </a:solidFill>
                  <a:latin typeface="+mn-lt"/>
                </a:rPr>
                <a:t>A 10 m long industrial ladder is leaning against a wall on a building site. It starts to slip down the wall at a rate of 0.5 ms</a:t>
              </a:r>
              <a:r>
                <a:rPr lang="en-GB" baseline="30000" dirty="0">
                  <a:solidFill>
                    <a:schemeClr val="tx1"/>
                  </a:solidFill>
                  <a:latin typeface="+mn-lt"/>
                </a:rPr>
                <a:t>-1 </a:t>
              </a:r>
              <a:r>
                <a:rPr lang="en-GB" dirty="0">
                  <a:solidFill>
                    <a:schemeClr val="tx1"/>
                  </a:solidFill>
                  <a:latin typeface="+mn-lt"/>
                </a:rPr>
                <a:t>.</a:t>
              </a:r>
            </a:p>
            <a:p>
              <a:r>
                <a:rPr lang="en-GB" dirty="0">
                  <a:latin typeface="+mn-lt"/>
                </a:rPr>
                <a:t>How fast is the foot of the ladder moving along the ground when it is 6 m from the wall?</a:t>
              </a:r>
            </a:p>
          </p:txBody>
        </p:sp>
      </p:grpSp>
      <p:sp>
        <p:nvSpPr>
          <p:cNvPr id="25" name="Text Box 18"/>
          <p:cNvSpPr txBox="1">
            <a:spLocks noChangeArrowheads="1"/>
          </p:cNvSpPr>
          <p:nvPr/>
        </p:nvSpPr>
        <p:spPr bwMode="auto">
          <a:xfrm>
            <a:off x="107646" y="3277726"/>
            <a:ext cx="978153" cy="461665"/>
          </a:xfrm>
          <a:prstGeom prst="rect">
            <a:avLst/>
          </a:prstGeom>
          <a:noFill/>
          <a:ln w="9525">
            <a:noFill/>
            <a:miter lim="800000"/>
            <a:headEnd/>
            <a:tailEnd/>
          </a:ln>
        </p:spPr>
        <p:txBody>
          <a:bodyPr wrap="none">
            <a:spAutoFit/>
          </a:bodyPr>
          <a:lstStyle/>
          <a:p>
            <a:r>
              <a:rPr lang="en-GB" i="1" dirty="0">
                <a:cs typeface="Times New Roman" panose="02020603050405020304" pitchFamily="18" charset="0"/>
              </a:rPr>
              <a:t>Step </a:t>
            </a:r>
            <a:r>
              <a:rPr lang="en-GB" dirty="0">
                <a:latin typeface="+mn-lt"/>
              </a:rPr>
              <a:t>6</a:t>
            </a:r>
          </a:p>
        </p:txBody>
      </p:sp>
      <p:sp>
        <p:nvSpPr>
          <p:cNvPr id="12" name="Text Box 9"/>
          <p:cNvSpPr txBox="1">
            <a:spLocks noChangeArrowheads="1"/>
          </p:cNvSpPr>
          <p:nvPr/>
        </p:nvSpPr>
        <p:spPr bwMode="auto">
          <a:xfrm>
            <a:off x="206487" y="629064"/>
            <a:ext cx="5324910" cy="461665"/>
          </a:xfrm>
          <a:prstGeom prst="rect">
            <a:avLst/>
          </a:prstGeom>
          <a:noFill/>
          <a:ln w="9525">
            <a:noFill/>
            <a:miter lim="800000"/>
            <a:headEnd/>
            <a:tailEnd/>
          </a:ln>
        </p:spPr>
        <p:txBody>
          <a:bodyPr wrap="square">
            <a:spAutoFit/>
          </a:bodyPr>
          <a:lstStyle/>
          <a:p>
            <a:r>
              <a:rPr lang="en-GB" dirty="0">
                <a:latin typeface="+mn-lt"/>
              </a:rPr>
              <a:t>Example 1:</a:t>
            </a:r>
          </a:p>
        </p:txBody>
      </p:sp>
      <p:sp>
        <p:nvSpPr>
          <p:cNvPr id="6" name="Rectangle 5"/>
          <p:cNvSpPr/>
          <p:nvPr/>
        </p:nvSpPr>
        <p:spPr>
          <a:xfrm>
            <a:off x="1968080" y="4633962"/>
            <a:ext cx="885179" cy="461665"/>
          </a:xfrm>
          <a:prstGeom prst="rect">
            <a:avLst/>
          </a:prstGeom>
        </p:spPr>
        <p:txBody>
          <a:bodyPr wrap="none">
            <a:spAutoFit/>
          </a:bodyPr>
          <a:lstStyle/>
          <a:p>
            <a:r>
              <a:rPr lang="en-GB" dirty="0"/>
              <a:t>10 m </a:t>
            </a:r>
          </a:p>
        </p:txBody>
      </p:sp>
      <p:cxnSp>
        <p:nvCxnSpPr>
          <p:cNvPr id="8" name="Straight Connector 7"/>
          <p:cNvCxnSpPr/>
          <p:nvPr/>
        </p:nvCxnSpPr>
        <p:spPr>
          <a:xfrm>
            <a:off x="1671236" y="4431374"/>
            <a:ext cx="711718" cy="1081713"/>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550213" y="5528084"/>
            <a:ext cx="1371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259743" y="4710073"/>
            <a:ext cx="320922" cy="461665"/>
          </a:xfrm>
          <a:prstGeom prst="rect">
            <a:avLst/>
          </a:prstGeom>
        </p:spPr>
        <p:txBody>
          <a:bodyPr wrap="none">
            <a:spAutoFit/>
          </a:bodyPr>
          <a:lstStyle/>
          <a:p>
            <a:r>
              <a:rPr lang="en-GB" i="1" dirty="0">
                <a:cs typeface="Times New Roman" panose="02020603050405020304" pitchFamily="18" charset="0"/>
              </a:rPr>
              <a:t>y</a:t>
            </a:r>
            <a:endParaRPr lang="en-GB" dirty="0"/>
          </a:p>
        </p:txBody>
      </p:sp>
      <p:cxnSp>
        <p:nvCxnSpPr>
          <p:cNvPr id="43" name="Straight Connector 42"/>
          <p:cNvCxnSpPr/>
          <p:nvPr/>
        </p:nvCxnSpPr>
        <p:spPr>
          <a:xfrm>
            <a:off x="2377778" y="5528084"/>
            <a:ext cx="0" cy="182880"/>
          </a:xfrm>
          <a:prstGeom prst="line">
            <a:avLst/>
          </a:prstGeom>
          <a:ln w="22225">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671236" y="4087555"/>
            <a:ext cx="0" cy="1554480"/>
          </a:xfrm>
          <a:prstGeom prst="line">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53" name="Text Box 9"/>
          <p:cNvSpPr txBox="1">
            <a:spLocks noChangeArrowheads="1"/>
          </p:cNvSpPr>
          <p:nvPr/>
        </p:nvSpPr>
        <p:spPr bwMode="auto">
          <a:xfrm>
            <a:off x="1122318" y="3301718"/>
            <a:ext cx="7765907" cy="830997"/>
          </a:xfrm>
          <a:prstGeom prst="rect">
            <a:avLst/>
          </a:prstGeom>
          <a:noFill/>
          <a:ln w="9525">
            <a:noFill/>
            <a:miter lim="800000"/>
            <a:headEnd/>
            <a:tailEnd/>
          </a:ln>
        </p:spPr>
        <p:txBody>
          <a:bodyPr wrap="square">
            <a:spAutoFit/>
          </a:bodyPr>
          <a:lstStyle/>
          <a:p>
            <a:r>
              <a:rPr lang="en-GB" dirty="0">
                <a:solidFill>
                  <a:srgbClr val="FF6600"/>
                </a:solidFill>
                <a:latin typeface="+mn-lt"/>
              </a:rPr>
              <a:t>Interpret the answer in the context of the given problem</a:t>
            </a:r>
          </a:p>
        </p:txBody>
      </p:sp>
      <p:sp>
        <p:nvSpPr>
          <p:cNvPr id="57" name="Rectangle 56"/>
          <p:cNvSpPr/>
          <p:nvPr/>
        </p:nvSpPr>
        <p:spPr>
          <a:xfrm>
            <a:off x="2208501" y="5653598"/>
            <a:ext cx="338554" cy="461665"/>
          </a:xfrm>
          <a:prstGeom prst="rect">
            <a:avLst/>
          </a:prstGeom>
        </p:spPr>
        <p:txBody>
          <a:bodyPr wrap="none">
            <a:spAutoFit/>
          </a:bodyPr>
          <a:lstStyle/>
          <a:p>
            <a:r>
              <a:rPr lang="en-GB" dirty="0"/>
              <a:t>6</a:t>
            </a:r>
          </a:p>
        </p:txBody>
      </p:sp>
      <p:sp>
        <p:nvSpPr>
          <p:cNvPr id="19" name="Rectangle 18"/>
          <p:cNvSpPr/>
          <p:nvPr/>
        </p:nvSpPr>
        <p:spPr>
          <a:xfrm>
            <a:off x="1815480" y="5377476"/>
            <a:ext cx="320922" cy="461665"/>
          </a:xfrm>
          <a:prstGeom prst="rect">
            <a:avLst/>
          </a:prstGeom>
        </p:spPr>
        <p:txBody>
          <a:bodyPr wrap="none">
            <a:spAutoFit/>
          </a:bodyPr>
          <a:lstStyle/>
          <a:p>
            <a:r>
              <a:rPr lang="en-GB" i="1" dirty="0">
                <a:cs typeface="Times New Roman" panose="02020603050405020304" pitchFamily="18" charset="0"/>
              </a:rPr>
              <a:t>x</a:t>
            </a:r>
            <a:endParaRPr lang="en-GB" dirty="0"/>
          </a:p>
        </p:txBody>
      </p:sp>
      <mc:AlternateContent xmlns:mc="http://schemas.openxmlformats.org/markup-compatibility/2006" xmlns:a14="http://schemas.microsoft.com/office/drawing/2010/main">
        <mc:Choice Requires="a14">
          <p:sp>
            <p:nvSpPr>
              <p:cNvPr id="3" name="TextBox 2"/>
              <p:cNvSpPr txBox="1"/>
              <p:nvPr/>
            </p:nvSpPr>
            <p:spPr>
              <a:xfrm>
                <a:off x="4284505" y="4019091"/>
                <a:ext cx="14634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𝑑𝑦</m:t>
                          </m:r>
                        </m:num>
                        <m:den>
                          <m:r>
                            <a:rPr lang="en-GB" i="1" smtClean="0">
                              <a:latin typeface="Cambria Math" panose="02040503050406030204" pitchFamily="18" charset="0"/>
                            </a:rPr>
                            <m:t>𝑑</m:t>
                          </m:r>
                          <m:r>
                            <a:rPr lang="en-US" b="0" i="1" smtClean="0">
                              <a:latin typeface="Cambria Math" panose="02040503050406030204" pitchFamily="18" charset="0"/>
                            </a:rPr>
                            <m:t>𝑡</m:t>
                          </m:r>
                        </m:den>
                      </m:f>
                      <m:r>
                        <a:rPr lang="en-US" b="0" i="1" smtClean="0">
                          <a:latin typeface="Cambria Math" panose="02040503050406030204" pitchFamily="18" charset="0"/>
                        </a:rPr>
                        <m:t>=−0.5</m:t>
                      </m:r>
                    </m:oMath>
                  </m:oMathPara>
                </a14:m>
                <a:endParaRPr lang="en-GB" dirty="0"/>
              </a:p>
            </p:txBody>
          </p:sp>
        </mc:Choice>
        <mc:Fallback xmlns="">
          <p:sp>
            <p:nvSpPr>
              <p:cNvPr id="3" name="TextBox 2"/>
              <p:cNvSpPr txBox="1">
                <a:spLocks noRot="1" noChangeAspect="1" noMove="1" noResize="1" noEditPoints="1" noAdjustHandles="1" noChangeArrowheads="1" noChangeShapeType="1" noTextEdit="1"/>
              </p:cNvSpPr>
              <p:nvPr/>
            </p:nvSpPr>
            <p:spPr>
              <a:xfrm>
                <a:off x="4284505" y="4019091"/>
                <a:ext cx="1463414" cy="701218"/>
              </a:xfrm>
              <a:prstGeom prst="rect">
                <a:avLst/>
              </a:prstGeom>
              <a:blipFill>
                <a:blip r:embed="rId4"/>
                <a:stretch>
                  <a:fillRect/>
                </a:stretch>
              </a:blipFill>
            </p:spPr>
            <p:txBody>
              <a:bodyPr/>
              <a:lstStyle/>
              <a:p>
                <a:r>
                  <a:rPr lang="en-GB">
                    <a:noFill/>
                  </a:rPr>
                  <a:t> </a:t>
                </a:r>
              </a:p>
            </p:txBody>
          </p:sp>
        </mc:Fallback>
      </mc:AlternateContent>
      <p:sp>
        <p:nvSpPr>
          <p:cNvPr id="20" name="Rectangle 19"/>
          <p:cNvSpPr/>
          <p:nvPr/>
        </p:nvSpPr>
        <p:spPr>
          <a:xfrm>
            <a:off x="6184174" y="4138867"/>
            <a:ext cx="679994" cy="461665"/>
          </a:xfrm>
          <a:prstGeom prst="rect">
            <a:avLst/>
          </a:prstGeom>
        </p:spPr>
        <p:txBody>
          <a:bodyPr wrap="none">
            <a:spAutoFit/>
          </a:bodyPr>
          <a:lstStyle/>
          <a:p>
            <a:r>
              <a:rPr lang="en-GB" dirty="0"/>
              <a:t>find</a:t>
            </a:r>
          </a:p>
        </p:txBody>
      </p:sp>
      <mc:AlternateContent xmlns:mc="http://schemas.openxmlformats.org/markup-compatibility/2006" xmlns:a14="http://schemas.microsoft.com/office/drawing/2010/main">
        <mc:Choice Requires="a14">
          <p:sp>
            <p:nvSpPr>
              <p:cNvPr id="21" name="TextBox 20"/>
              <p:cNvSpPr txBox="1"/>
              <p:nvPr/>
            </p:nvSpPr>
            <p:spPr>
              <a:xfrm>
                <a:off x="7097069" y="4050448"/>
                <a:ext cx="427681"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i="1" smtClean="0">
                              <a:latin typeface="Cambria Math" panose="02040503050406030204" pitchFamily="18" charset="0"/>
                            </a:rPr>
                            <m:t>𝑑</m:t>
                          </m:r>
                          <m:r>
                            <a:rPr lang="en-US" b="0" i="1" smtClean="0">
                              <a:latin typeface="Cambria Math" panose="02040503050406030204" pitchFamily="18" charset="0"/>
                            </a:rPr>
                            <m:t>𝑥</m:t>
                          </m:r>
                        </m:num>
                        <m:den>
                          <m:r>
                            <a:rPr lang="en-GB" i="1" smtClean="0">
                              <a:latin typeface="Cambria Math" panose="02040503050406030204" pitchFamily="18" charset="0"/>
                            </a:rPr>
                            <m:t>𝑑</m:t>
                          </m:r>
                          <m:r>
                            <a:rPr lang="en-US" b="0" i="1" smtClean="0">
                              <a:latin typeface="Cambria Math" panose="02040503050406030204" pitchFamily="18" charset="0"/>
                            </a:rPr>
                            <m:t>𝑡</m:t>
                          </m:r>
                        </m:den>
                      </m:f>
                    </m:oMath>
                  </m:oMathPara>
                </a14:m>
                <a:endParaRPr lang="en-GB" dirty="0"/>
              </a:p>
            </p:txBody>
          </p:sp>
        </mc:Choice>
        <mc:Fallback xmlns="">
          <p:sp>
            <p:nvSpPr>
              <p:cNvPr id="21" name="TextBox 20"/>
              <p:cNvSpPr txBox="1">
                <a:spLocks noRot="1" noChangeAspect="1" noMove="1" noResize="1" noEditPoints="1" noAdjustHandles="1" noChangeArrowheads="1" noChangeShapeType="1" noTextEdit="1"/>
              </p:cNvSpPr>
              <p:nvPr/>
            </p:nvSpPr>
            <p:spPr>
              <a:xfrm>
                <a:off x="7097069" y="4050448"/>
                <a:ext cx="427681" cy="701218"/>
              </a:xfrm>
              <a:prstGeom prst="rect">
                <a:avLst/>
              </a:prstGeom>
              <a:blipFill>
                <a:blip r:embed="rId5"/>
                <a:stretch>
                  <a:fillRect/>
                </a:stretch>
              </a:blipFill>
            </p:spPr>
            <p:txBody>
              <a:bodyPr/>
              <a:lstStyle/>
              <a:p>
                <a:r>
                  <a:rPr lang="en-GB">
                    <a:noFill/>
                  </a:rPr>
                  <a:t> </a:t>
                </a:r>
              </a:p>
            </p:txBody>
          </p:sp>
        </mc:Fallback>
      </mc:AlternateContent>
      <p:cxnSp>
        <p:nvCxnSpPr>
          <p:cNvPr id="5" name="Straight Connector 4"/>
          <p:cNvCxnSpPr/>
          <p:nvPr/>
        </p:nvCxnSpPr>
        <p:spPr>
          <a:xfrm>
            <a:off x="1489225" y="4419350"/>
            <a:ext cx="18288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163406" y="4218328"/>
            <a:ext cx="338554" cy="461665"/>
          </a:xfrm>
          <a:prstGeom prst="rect">
            <a:avLst/>
          </a:prstGeom>
        </p:spPr>
        <p:txBody>
          <a:bodyPr wrap="none">
            <a:spAutoFit/>
          </a:bodyPr>
          <a:lstStyle/>
          <a:p>
            <a:r>
              <a:rPr lang="en-GB" dirty="0"/>
              <a:t>8</a:t>
            </a:r>
          </a:p>
        </p:txBody>
      </p:sp>
      <mc:AlternateContent xmlns:mc="http://schemas.openxmlformats.org/markup-compatibility/2006" xmlns:a14="http://schemas.microsoft.com/office/drawing/2010/main">
        <mc:Choice Requires="a14">
          <p:sp>
            <p:nvSpPr>
              <p:cNvPr id="32" name="Rectangle 31"/>
              <p:cNvSpPr/>
              <p:nvPr/>
            </p:nvSpPr>
            <p:spPr>
              <a:xfrm>
                <a:off x="7040301" y="4966295"/>
                <a:ext cx="445776" cy="79355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𝑥</m:t>
                          </m:r>
                        </m:num>
                        <m:den>
                          <m:r>
                            <a:rPr lang="en-GB" i="1" smtClean="0">
                              <a:latin typeface="Cambria Math" panose="02040503050406030204" pitchFamily="18" charset="0"/>
                              <a:cs typeface="Times New Roman" panose="02020603050405020304" pitchFamily="18" charset="0"/>
                            </a:rPr>
                            <m:t>𝑑</m:t>
                          </m:r>
                          <m:r>
                            <a:rPr lang="en-US" b="0" i="1" smtClean="0">
                              <a:latin typeface="Cambria Math" panose="02040503050406030204" pitchFamily="18" charset="0"/>
                              <a:cs typeface="Times New Roman" panose="02020603050405020304" pitchFamily="18" charset="0"/>
                            </a:rPr>
                            <m:t>𝑡</m:t>
                          </m:r>
                        </m:den>
                      </m:f>
                    </m:oMath>
                  </m:oMathPara>
                </a14:m>
                <a:endParaRPr lang="en-GB" dirty="0"/>
              </a:p>
            </p:txBody>
          </p:sp>
        </mc:Choice>
        <mc:Fallback xmlns="">
          <p:sp>
            <p:nvSpPr>
              <p:cNvPr id="32" name="Rectangle 31"/>
              <p:cNvSpPr>
                <a:spLocks noRot="1" noChangeAspect="1" noMove="1" noResize="1" noEditPoints="1" noAdjustHandles="1" noChangeArrowheads="1" noChangeShapeType="1" noTextEdit="1"/>
              </p:cNvSpPr>
              <p:nvPr/>
            </p:nvSpPr>
            <p:spPr>
              <a:xfrm>
                <a:off x="7040301" y="4966295"/>
                <a:ext cx="445776" cy="79355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7584335" y="5003640"/>
                <a:ext cx="599844" cy="616515"/>
              </a:xfrm>
              <a:prstGeom prst="rect">
                <a:avLst/>
              </a:prstGeom>
            </p:spPr>
            <p:txBody>
              <a:bodyPr wrap="none">
                <a:spAutoFit/>
              </a:bodyPr>
              <a:lstStyle/>
              <a:p>
                <a:r>
                  <a:rPr lang="en-GB" i="1" dirty="0">
                    <a:cs typeface="Times New Roman" panose="02020603050405020304" pitchFamily="18" charset="0"/>
                  </a:rPr>
                  <a:t>= </a:t>
                </a:r>
                <a14:m>
                  <m:oMath xmlns:m="http://schemas.openxmlformats.org/officeDocument/2006/math">
                    <m:f>
                      <m:fPr>
                        <m:ctrlPr>
                          <a:rPr lang="en-GB" i="1" dirty="0" smtClean="0">
                            <a:latin typeface="Cambria Math" panose="02040503050406030204" pitchFamily="18" charset="0"/>
                            <a:cs typeface="Times New Roman" panose="02020603050405020304" pitchFamily="18" charset="0"/>
                          </a:rPr>
                        </m:ctrlPr>
                      </m:fPr>
                      <m:num>
                        <m:r>
                          <a:rPr lang="en-US" b="0" i="1" dirty="0" smtClean="0">
                            <a:latin typeface="Cambria Math" panose="02040503050406030204" pitchFamily="18" charset="0"/>
                            <a:cs typeface="Times New Roman" panose="02020603050405020304" pitchFamily="18" charset="0"/>
                          </a:rPr>
                          <m:t>2</m:t>
                        </m:r>
                      </m:num>
                      <m:den>
                        <m:r>
                          <a:rPr lang="en-US" b="0" i="1" dirty="0" smtClean="0">
                            <a:latin typeface="Cambria Math" panose="02040503050406030204" pitchFamily="18" charset="0"/>
                            <a:cs typeface="Times New Roman" panose="02020603050405020304" pitchFamily="18" charset="0"/>
                          </a:rPr>
                          <m:t>3</m:t>
                        </m:r>
                      </m:den>
                    </m:f>
                  </m:oMath>
                </a14:m>
                <a:endParaRPr lang="en-GB" dirty="0"/>
              </a:p>
            </p:txBody>
          </p:sp>
        </mc:Choice>
        <mc:Fallback xmlns="">
          <p:sp>
            <p:nvSpPr>
              <p:cNvPr id="33" name="Rectangle 32"/>
              <p:cNvSpPr>
                <a:spLocks noRot="1" noChangeAspect="1" noMove="1" noResize="1" noEditPoints="1" noAdjustHandles="1" noChangeArrowheads="1" noChangeShapeType="1" noTextEdit="1"/>
              </p:cNvSpPr>
              <p:nvPr/>
            </p:nvSpPr>
            <p:spPr>
              <a:xfrm>
                <a:off x="7584335" y="5003640"/>
                <a:ext cx="599844" cy="616515"/>
              </a:xfrm>
              <a:prstGeom prst="rect">
                <a:avLst/>
              </a:prstGeom>
              <a:blipFill>
                <a:blip r:embed="rId7"/>
                <a:stretch>
                  <a:fillRect l="-15152" b="-8911"/>
                </a:stretch>
              </a:blipFill>
            </p:spPr>
            <p:txBody>
              <a:bodyPr/>
              <a:lstStyle/>
              <a:p>
                <a:r>
                  <a:rPr lang="en-GB">
                    <a:noFill/>
                  </a:rPr>
                  <a:t> </a:t>
                </a:r>
              </a:p>
            </p:txBody>
          </p:sp>
        </mc:Fallback>
      </mc:AlternateContent>
      <p:sp>
        <p:nvSpPr>
          <p:cNvPr id="34" name="Text Box 9"/>
          <p:cNvSpPr txBox="1">
            <a:spLocks noChangeArrowheads="1"/>
          </p:cNvSpPr>
          <p:nvPr/>
        </p:nvSpPr>
        <p:spPr bwMode="auto">
          <a:xfrm>
            <a:off x="3349708" y="5836503"/>
            <a:ext cx="4620490" cy="830997"/>
          </a:xfrm>
          <a:prstGeom prst="rect">
            <a:avLst/>
          </a:prstGeom>
          <a:noFill/>
          <a:ln w="9525">
            <a:noFill/>
            <a:miter lim="800000"/>
            <a:headEnd/>
            <a:tailEnd/>
          </a:ln>
        </p:spPr>
        <p:txBody>
          <a:bodyPr wrap="square">
            <a:spAutoFit/>
          </a:bodyPr>
          <a:lstStyle/>
          <a:p>
            <a:r>
              <a:rPr lang="en-GB" dirty="0">
                <a:solidFill>
                  <a:srgbClr val="FF6600"/>
                </a:solidFill>
                <a:latin typeface="+mn-lt"/>
              </a:rPr>
              <a:t>The ladder is moving along the ground at a rate of 0.667 ms</a:t>
            </a:r>
            <a:r>
              <a:rPr lang="en-GB" baseline="30000" dirty="0">
                <a:solidFill>
                  <a:srgbClr val="FF6600"/>
                </a:solidFill>
                <a:latin typeface="+mn-lt"/>
              </a:rPr>
              <a:t>-1</a:t>
            </a:r>
          </a:p>
        </p:txBody>
      </p:sp>
      <p:sp>
        <p:nvSpPr>
          <p:cNvPr id="35" name="Rectangle 4"/>
          <p:cNvSpPr txBox="1">
            <a:spLocks noChangeArrowheads="1"/>
          </p:cNvSpPr>
          <p:nvPr/>
        </p:nvSpPr>
        <p:spPr>
          <a:xfrm>
            <a:off x="197798" y="11022"/>
            <a:ext cx="7772400" cy="609600"/>
          </a:xfrm>
          <a:prstGeom prst="rect">
            <a:avLst/>
          </a:prstGeom>
          <a:noFill/>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pPr>
            <a:r>
              <a:rPr lang="en-GB" sz="2800" b="1"/>
              <a:t>Related rates</a:t>
            </a:r>
            <a:endParaRPr lang="en-GB" sz="2700" i="1" dirty="0">
              <a:latin typeface="Times New Roman" pitchFamily="18" charset="0"/>
              <a:cs typeface="Times New Roman" pitchFamily="18" charset="0"/>
            </a:endParaRPr>
          </a:p>
        </p:txBody>
      </p:sp>
      <p:sp>
        <p:nvSpPr>
          <p:cNvPr id="36" name="Rectangle 35">
            <a:hlinkClick r:id="rId8"/>
            <a:extLst>
              <a:ext uri="{FF2B5EF4-FFF2-40B4-BE49-F238E27FC236}">
                <a16:creationId xmlns:a16="http://schemas.microsoft.com/office/drawing/2014/main" id="{6EB27694-E603-4189-938A-8646BDE036BE}"/>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hlinkClick r:id="rId8"/>
            <a:extLst>
              <a:ext uri="{FF2B5EF4-FFF2-40B4-BE49-F238E27FC236}">
                <a16:creationId xmlns:a16="http://schemas.microsoft.com/office/drawing/2014/main" id="{B001C222-AD93-4259-BDCF-504D4869C73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817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Custom 3">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F8E14AAE-E93A-4A17-A9BD-3CF3637F990A}" vid="{1C8CFEF6-9068-404E-9A4F-905BFDF90C3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5_IBAA_HL</Template>
  <TotalTime>6941</TotalTime>
  <Words>3038</Words>
  <Application>Microsoft Office PowerPoint</Application>
  <PresentationFormat>On-screen Show (4:3)</PresentationFormat>
  <Paragraphs>307</Paragraphs>
  <Slides>17</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Cambria Math</vt:lpstr>
      <vt:lpstr>Comic Sans MS</vt:lpstr>
      <vt:lpstr>Symbol</vt:lpstr>
      <vt:lpstr>Times New Roman</vt:lpstr>
      <vt:lpstr>Wingdings 2</vt:lpstr>
      <vt:lpstr>Theme1</vt:lpstr>
      <vt:lpstr>Related rates of change</vt:lpstr>
      <vt:lpstr>Related rates</vt:lpstr>
      <vt:lpstr>Related rates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powerpointmaths.com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Related rates of change</dc:title>
  <dc:creator>Mathssupport</dc:creator>
  <cp:lastModifiedBy>Orlando Hurtado</cp:lastModifiedBy>
  <cp:revision>124</cp:revision>
  <dcterms:created xsi:type="dcterms:W3CDTF">2003-10-18T16:09:26Z</dcterms:created>
  <dcterms:modified xsi:type="dcterms:W3CDTF">2022-10-20T15:02:08Z</dcterms:modified>
</cp:coreProperties>
</file>