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61" r:id="rId6"/>
    <p:sldId id="259" r:id="rId7"/>
    <p:sldId id="31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945B6-E1C8-47CC-B3C6-B2E01B5A08F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51186-2F17-4AE4-A619-E931B1E5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115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C0296-6937-4BDC-B02D-CEDB947991BA}" type="slidenum">
              <a:rPr lang="en-GB"/>
              <a:pPr/>
              <a:t>2</a:t>
            </a:fld>
            <a:endParaRPr lang="en-GB"/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3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C0296-6937-4BDC-B02D-CEDB947991BA}" type="slidenum">
              <a:rPr lang="en-GB"/>
              <a:pPr/>
              <a:t>3</a:t>
            </a:fld>
            <a:endParaRPr lang="en-GB"/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41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C0296-6937-4BDC-B02D-CEDB947991BA}" type="slidenum">
              <a:rPr lang="en-GB"/>
              <a:pPr/>
              <a:t>4</a:t>
            </a:fld>
            <a:endParaRPr lang="en-GB"/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26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C0296-6937-4BDC-B02D-CEDB947991BA}" type="slidenum">
              <a:rPr lang="en-GB"/>
              <a:pPr/>
              <a:t>5</a:t>
            </a:fld>
            <a:endParaRPr lang="en-GB"/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92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C0296-6937-4BDC-B02D-CEDB947991BA}" type="slidenum">
              <a:rPr lang="en-GB"/>
              <a:pPr/>
              <a:t>6</a:t>
            </a:fld>
            <a:endParaRPr lang="en-GB"/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0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375895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37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115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3138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58566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4484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701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551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40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0623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5805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7998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15" Type="http://schemas.openxmlformats.org/officeDocument/2006/relationships/image" Target="../media/image9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88975" indent="-688975"/>
            <a:r>
              <a:rPr lang="en-US" dirty="0"/>
              <a:t>LO: To find second, third or higher order derivatives.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000" dirty="0"/>
              <a:t>Higher order derivatives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54004-01A7-4037-87CC-954A8AE6D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4CE9-A1EA-4098-93AB-58C34650CDF8}" type="datetime3">
              <a:rPr lang="en-US" smtClean="0"/>
              <a:t>3 July 2020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549275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Second order derivatives</a:t>
            </a:r>
          </a:p>
        </p:txBody>
      </p:sp>
      <p:sp>
        <p:nvSpPr>
          <p:cNvPr id="988163" name="Text Box 3"/>
          <p:cNvSpPr txBox="1">
            <a:spLocks noChangeArrowheads="1"/>
          </p:cNvSpPr>
          <p:nvPr/>
        </p:nvSpPr>
        <p:spPr bwMode="auto">
          <a:xfrm>
            <a:off x="250825" y="764704"/>
            <a:ext cx="8642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If </a:t>
            </a:r>
            <a:r>
              <a:rPr lang="en-GB" sz="2400" i="1" dirty="0">
                <a:latin typeface="+mn-lt"/>
                <a:cs typeface="Times New Roman" panose="02020603050405020304" pitchFamily="18" charset="0"/>
              </a:rPr>
              <a:t>f</a:t>
            </a:r>
            <a:r>
              <a:rPr lang="en-GB" sz="2400" dirty="0">
                <a:latin typeface="+mn-lt"/>
              </a:rPr>
              <a:t> is a differentiable function, then </a:t>
            </a:r>
            <a:r>
              <a:rPr lang="en-GB" sz="2400" i="1" dirty="0">
                <a:latin typeface="+mn-lt"/>
              </a:rPr>
              <a:t>f </a:t>
            </a:r>
            <a:r>
              <a:rPr lang="en-GB" sz="2400" i="1" dirty="0">
                <a:latin typeface="+mn-lt"/>
                <a:cs typeface="Times New Roman" pitchFamily="18" charset="0"/>
              </a:rPr>
              <a:t>′</a:t>
            </a:r>
            <a:r>
              <a:rPr lang="en-GB" sz="2400" dirty="0">
                <a:latin typeface="+mn-lt"/>
              </a:rPr>
              <a:t>(</a:t>
            </a:r>
            <a:r>
              <a:rPr lang="en-GB" sz="2400" i="1" dirty="0">
                <a:latin typeface="+mn-lt"/>
              </a:rPr>
              <a:t>x</a:t>
            </a:r>
            <a:r>
              <a:rPr lang="en-GB" sz="2400" dirty="0">
                <a:latin typeface="+mn-lt"/>
              </a:rPr>
              <a:t>) is the first derivative of </a:t>
            </a:r>
            <a:r>
              <a:rPr lang="en-GB" sz="2400" i="1" dirty="0">
                <a:latin typeface="+mn-lt"/>
              </a:rPr>
              <a:t>f</a:t>
            </a:r>
            <a:r>
              <a:rPr lang="en-GB" sz="2400" dirty="0">
                <a:latin typeface="+mn-lt"/>
              </a:rPr>
              <a:t>(</a:t>
            </a:r>
            <a:r>
              <a:rPr lang="en-GB" sz="2400" i="1" dirty="0">
                <a:latin typeface="+mn-lt"/>
              </a:rPr>
              <a:t>x</a:t>
            </a:r>
            <a:r>
              <a:rPr lang="en-GB" sz="2400" dirty="0">
                <a:latin typeface="+mn-lt"/>
              </a:rPr>
              <a:t>). 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91606" y="1412776"/>
            <a:ext cx="1770063" cy="736600"/>
            <a:chOff x="780" y="935"/>
            <a:chExt cx="1115" cy="464"/>
          </a:xfrm>
        </p:grpSpPr>
        <p:graphicFrame>
          <p:nvGraphicFramePr>
            <p:cNvPr id="988165" name="Object 5"/>
            <p:cNvGraphicFramePr>
              <a:graphicFrameLocks noChangeAspect="1"/>
            </p:cNvGraphicFramePr>
            <p:nvPr/>
          </p:nvGraphicFramePr>
          <p:xfrm>
            <a:off x="1655" y="935"/>
            <a:ext cx="240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4" imgW="380880" imgH="736560" progId="Equation.DSMT4">
                    <p:embed/>
                  </p:oleObj>
                </mc:Choice>
                <mc:Fallback>
                  <p:oleObj name="Equation" r:id="rId4" imgW="380880" imgH="73656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935"/>
                          <a:ext cx="240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8166" name="Text Box 6"/>
            <p:cNvSpPr txBox="1">
              <a:spLocks noChangeArrowheads="1"/>
            </p:cNvSpPr>
            <p:nvPr/>
          </p:nvSpPr>
          <p:spPr bwMode="auto">
            <a:xfrm>
              <a:off x="1268" y="1034"/>
              <a:ext cx="31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or</a:t>
              </a:r>
            </a:p>
          </p:txBody>
        </p:sp>
        <p:sp>
          <p:nvSpPr>
            <p:cNvPr id="988167" name="Rectangle 7"/>
            <p:cNvSpPr>
              <a:spLocks noChangeArrowheads="1"/>
            </p:cNvSpPr>
            <p:nvPr/>
          </p:nvSpPr>
          <p:spPr bwMode="auto">
            <a:xfrm>
              <a:off x="780" y="1021"/>
              <a:ext cx="4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f </a:t>
              </a:r>
              <a:r>
                <a:rPr lang="en-GB" sz="2400" i="1" dirty="0">
                  <a:latin typeface="Times New Roman" pitchFamily="18" charset="0"/>
                  <a:cs typeface="Times New Roman" pitchFamily="18" charset="0"/>
                </a:rPr>
                <a:t>′</a:t>
              </a:r>
              <a:r>
                <a:rPr lang="en-GB" sz="2400" dirty="0"/>
                <a:t>(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dirty="0"/>
                <a:t>)</a:t>
              </a:r>
            </a:p>
          </p:txBody>
        </p:sp>
      </p:grpSp>
      <p:sp>
        <p:nvSpPr>
          <p:cNvPr id="988168" name="Text Box 8"/>
          <p:cNvSpPr txBox="1">
            <a:spLocks noChangeArrowheads="1"/>
          </p:cNvSpPr>
          <p:nvPr/>
        </p:nvSpPr>
        <p:spPr bwMode="auto">
          <a:xfrm>
            <a:off x="250825" y="3246075"/>
            <a:ext cx="8642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Differentiating the function a second time give us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second order derivative</a:t>
            </a:r>
            <a:r>
              <a:rPr lang="en-GB" sz="2400" dirty="0">
                <a:latin typeface="+mn-lt"/>
              </a:rPr>
              <a:t>. This can be written as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691606" y="4054683"/>
            <a:ext cx="2144713" cy="774700"/>
            <a:chOff x="1145" y="1979"/>
            <a:chExt cx="1351" cy="488"/>
          </a:xfrm>
        </p:grpSpPr>
        <p:graphicFrame>
          <p:nvGraphicFramePr>
            <p:cNvPr id="988170" name="Object 10"/>
            <p:cNvGraphicFramePr>
              <a:graphicFrameLocks noChangeAspect="1"/>
            </p:cNvGraphicFramePr>
            <p:nvPr/>
          </p:nvGraphicFramePr>
          <p:xfrm>
            <a:off x="2144" y="1979"/>
            <a:ext cx="352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6" imgW="558720" imgH="774360" progId="Equation.DSMT4">
                    <p:embed/>
                  </p:oleObj>
                </mc:Choice>
                <mc:Fallback>
                  <p:oleObj name="Equation" r:id="rId6" imgW="558720" imgH="77436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4" y="1979"/>
                          <a:ext cx="352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8171" name="Text Box 11"/>
            <p:cNvSpPr txBox="1">
              <a:spLocks noChangeArrowheads="1"/>
            </p:cNvSpPr>
            <p:nvPr/>
          </p:nvSpPr>
          <p:spPr bwMode="auto">
            <a:xfrm>
              <a:off x="1754" y="2106"/>
              <a:ext cx="31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or</a:t>
              </a:r>
            </a:p>
          </p:txBody>
        </p:sp>
        <p:sp>
          <p:nvSpPr>
            <p:cNvPr id="988172" name="Rectangle 12"/>
            <p:cNvSpPr>
              <a:spLocks noChangeArrowheads="1"/>
            </p:cNvSpPr>
            <p:nvPr/>
          </p:nvSpPr>
          <p:spPr bwMode="auto">
            <a:xfrm>
              <a:off x="1145" y="2105"/>
              <a:ext cx="5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f </a:t>
              </a:r>
              <a:r>
                <a:rPr lang="en-GB" sz="2400" dirty="0">
                  <a:latin typeface="Times New Roman" pitchFamily="18" charset="0"/>
                  <a:cs typeface="Times New Roman" pitchFamily="18" charset="0"/>
                </a:rPr>
                <a:t>′′</a:t>
              </a:r>
              <a:r>
                <a:rPr lang="en-GB" sz="2400" dirty="0"/>
                <a:t>(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dirty="0"/>
                <a:t>)</a:t>
              </a:r>
            </a:p>
          </p:txBody>
        </p:sp>
      </p:grpSp>
      <p:sp>
        <p:nvSpPr>
          <p:cNvPr id="988173" name="Text Box 13"/>
          <p:cNvSpPr txBox="1">
            <a:spLocks noChangeArrowheads="1"/>
          </p:cNvSpPr>
          <p:nvPr/>
        </p:nvSpPr>
        <p:spPr bwMode="auto">
          <a:xfrm>
            <a:off x="250825" y="5013176"/>
            <a:ext cx="8767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second order derivative gives us the rate of change of the gradient of a function.</a:t>
            </a:r>
          </a:p>
        </p:txBody>
      </p:sp>
      <p:sp>
        <p:nvSpPr>
          <p:cNvPr id="988174" name="Text Box 14"/>
          <p:cNvSpPr txBox="1">
            <a:spLocks noChangeArrowheads="1"/>
          </p:cNvSpPr>
          <p:nvPr/>
        </p:nvSpPr>
        <p:spPr bwMode="auto">
          <a:xfrm>
            <a:off x="250825" y="6013301"/>
            <a:ext cx="876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latin typeface="+mn-lt"/>
              </a:rPr>
              <a:t>We can think of it as the gradient of the gradient.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72008" y="2276872"/>
            <a:ext cx="8642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If </a:t>
            </a:r>
            <a:r>
              <a:rPr lang="en-GB" sz="2400" i="1" dirty="0">
                <a:latin typeface="+mn-lt"/>
                <a:cs typeface="Times New Roman" panose="02020603050405020304" pitchFamily="18" charset="0"/>
              </a:rPr>
              <a:t>f</a:t>
            </a:r>
            <a:r>
              <a:rPr lang="en-GB" sz="2400" dirty="0">
                <a:latin typeface="+mn-lt"/>
              </a:rPr>
              <a:t> </a:t>
            </a:r>
            <a:r>
              <a:rPr lang="en-GB" sz="2400" i="1" dirty="0">
                <a:latin typeface="+mn-lt"/>
                <a:cs typeface="Times New Roman" pitchFamily="18" charset="0"/>
              </a:rPr>
              <a:t>′</a:t>
            </a:r>
            <a:r>
              <a:rPr lang="en-GB" sz="2400" dirty="0">
                <a:latin typeface="+mn-lt"/>
              </a:rPr>
              <a:t>(</a:t>
            </a:r>
            <a:r>
              <a:rPr lang="en-GB" sz="2400" i="1" dirty="0">
                <a:latin typeface="+mn-lt"/>
              </a:rPr>
              <a:t>x</a:t>
            </a:r>
            <a:r>
              <a:rPr lang="en-GB" sz="2400" dirty="0">
                <a:latin typeface="+mn-lt"/>
              </a:rPr>
              <a:t>) is a differentiable function, then </a:t>
            </a:r>
            <a:r>
              <a:rPr lang="en-GB" sz="2400" i="1" dirty="0">
                <a:latin typeface="+mn-lt"/>
              </a:rPr>
              <a:t>f </a:t>
            </a:r>
            <a:r>
              <a:rPr lang="en-GB" sz="2400" i="1" dirty="0">
                <a:latin typeface="+mn-lt"/>
                <a:cs typeface="Times New Roman" pitchFamily="18" charset="0"/>
              </a:rPr>
              <a:t>′′</a:t>
            </a:r>
            <a:r>
              <a:rPr lang="en-GB" sz="2400" dirty="0">
                <a:latin typeface="+mn-lt"/>
              </a:rPr>
              <a:t>(</a:t>
            </a:r>
            <a:r>
              <a:rPr lang="en-GB" sz="2400" i="1" dirty="0">
                <a:latin typeface="+mn-lt"/>
              </a:rPr>
              <a:t>x</a:t>
            </a:r>
            <a:r>
              <a:rPr lang="en-GB" sz="2400" dirty="0">
                <a:latin typeface="+mn-lt"/>
              </a:rPr>
              <a:t>) is the derivative of </a:t>
            </a:r>
            <a:r>
              <a:rPr lang="en-GB" sz="2400" i="1" dirty="0">
                <a:latin typeface="+mn-lt"/>
              </a:rPr>
              <a:t>f </a:t>
            </a:r>
            <a:r>
              <a:rPr lang="en-GB" sz="2400" i="1" dirty="0">
                <a:latin typeface="+mn-lt"/>
                <a:cs typeface="Times New Roman" pitchFamily="18" charset="0"/>
              </a:rPr>
              <a:t>′</a:t>
            </a:r>
            <a:r>
              <a:rPr lang="en-GB" sz="2400" dirty="0">
                <a:latin typeface="+mn-lt"/>
              </a:rPr>
              <a:t>(</a:t>
            </a:r>
            <a:r>
              <a:rPr lang="en-GB" sz="2400" i="1" dirty="0">
                <a:latin typeface="+mn-lt"/>
              </a:rPr>
              <a:t>x</a:t>
            </a:r>
            <a:r>
              <a:rPr lang="en-GB" sz="2400" dirty="0">
                <a:latin typeface="+mn-lt"/>
              </a:rPr>
              <a:t>). 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168" grpId="0"/>
      <p:bldP spid="988173" grpId="0"/>
      <p:bldP spid="98817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549275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Higher order derivatives</a:t>
            </a:r>
          </a:p>
        </p:txBody>
      </p:sp>
      <p:sp>
        <p:nvSpPr>
          <p:cNvPr id="988163" name="Text Box 3"/>
          <p:cNvSpPr txBox="1">
            <a:spLocks noChangeArrowheads="1"/>
          </p:cNvSpPr>
          <p:nvPr/>
        </p:nvSpPr>
        <p:spPr bwMode="auto">
          <a:xfrm>
            <a:off x="250825" y="764704"/>
            <a:ext cx="864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Similarly,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88168" name="Text Box 8"/>
          <p:cNvSpPr txBox="1">
            <a:spLocks noChangeArrowheads="1"/>
          </p:cNvSpPr>
          <p:nvPr/>
        </p:nvSpPr>
        <p:spPr bwMode="auto">
          <a:xfrm>
            <a:off x="404714" y="2664323"/>
            <a:ext cx="86423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Since a derivative of a function is a differentiable function we can differentiate and we will have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higher order derivative</a:t>
            </a:r>
            <a:r>
              <a:rPr lang="en-GB" sz="2400" dirty="0">
                <a:latin typeface="+mn-lt"/>
              </a:rPr>
              <a:t>. 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88173" name="Text Box 13"/>
          <p:cNvSpPr txBox="1">
            <a:spLocks noChangeArrowheads="1"/>
          </p:cNvSpPr>
          <p:nvPr/>
        </p:nvSpPr>
        <p:spPr bwMode="auto">
          <a:xfrm>
            <a:off x="395536" y="3969653"/>
            <a:ext cx="87677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Since multiple dash or prime notation begins to lose its efficiency after about the third derivative, for higher derivatives we write </a:t>
            </a:r>
            <a:r>
              <a:rPr lang="en-GB" sz="2400" i="1" dirty="0">
                <a:latin typeface="+mn-lt"/>
                <a:cs typeface="Times New Roman" panose="02020603050405020304" pitchFamily="18" charset="0"/>
              </a:rPr>
              <a:t>f</a:t>
            </a:r>
            <a:r>
              <a:rPr lang="en-GB" sz="2400" dirty="0">
                <a:latin typeface="+mn-lt"/>
              </a:rPr>
              <a:t> </a:t>
            </a:r>
            <a:r>
              <a:rPr lang="en-GB" sz="2400" b="1" baseline="30000" dirty="0">
                <a:latin typeface="+mn-lt"/>
                <a:cs typeface="Times New Roman" pitchFamily="18" charset="0"/>
              </a:rPr>
              <a:t>(</a:t>
            </a:r>
            <a:r>
              <a:rPr lang="en-GB" sz="2400" b="1" i="1" baseline="30000" dirty="0">
                <a:latin typeface="+mn-lt"/>
                <a:cs typeface="Times New Roman" pitchFamily="18" charset="0"/>
              </a:rPr>
              <a:t>n</a:t>
            </a:r>
            <a:r>
              <a:rPr lang="en-GB" sz="2400" b="1" baseline="30000" dirty="0">
                <a:latin typeface="+mn-lt"/>
                <a:cs typeface="Times New Roman" pitchFamily="18" charset="0"/>
              </a:rPr>
              <a:t>)</a:t>
            </a:r>
            <a:r>
              <a:rPr lang="en-GB" sz="2400" dirty="0">
                <a:latin typeface="+mn-lt"/>
              </a:rPr>
              <a:t>(</a:t>
            </a:r>
            <a:r>
              <a:rPr lang="en-GB" sz="2400" i="1" dirty="0">
                <a:latin typeface="+mn-lt"/>
              </a:rPr>
              <a:t>x</a:t>
            </a:r>
            <a:r>
              <a:rPr lang="en-GB" sz="2400" dirty="0">
                <a:latin typeface="+mn-lt"/>
              </a:rPr>
              <a:t>) .</a:t>
            </a:r>
          </a:p>
        </p:txBody>
      </p:sp>
      <p:sp>
        <p:nvSpPr>
          <p:cNvPr id="988174" name="Text Box 14"/>
          <p:cNvSpPr txBox="1">
            <a:spLocks noChangeArrowheads="1"/>
          </p:cNvSpPr>
          <p:nvPr/>
        </p:nvSpPr>
        <p:spPr bwMode="auto">
          <a:xfrm>
            <a:off x="395535" y="5274983"/>
            <a:ext cx="876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We can use either notation.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04714" y="1192476"/>
            <a:ext cx="8642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If </a:t>
            </a:r>
            <a:r>
              <a:rPr lang="en-GB" sz="2400" i="1" dirty="0">
                <a:latin typeface="+mn-lt"/>
                <a:cs typeface="Times New Roman" panose="02020603050405020304" pitchFamily="18" charset="0"/>
              </a:rPr>
              <a:t>f</a:t>
            </a:r>
            <a:r>
              <a:rPr lang="en-GB" sz="2400" dirty="0">
                <a:latin typeface="+mn-lt"/>
              </a:rPr>
              <a:t> </a:t>
            </a:r>
            <a:r>
              <a:rPr lang="en-GB" sz="2400" i="1" dirty="0">
                <a:latin typeface="+mn-lt"/>
                <a:cs typeface="Times New Roman" pitchFamily="18" charset="0"/>
              </a:rPr>
              <a:t>′′</a:t>
            </a:r>
            <a:r>
              <a:rPr lang="en-GB" sz="2400" dirty="0">
                <a:latin typeface="+mn-lt"/>
              </a:rPr>
              <a:t>(</a:t>
            </a:r>
            <a:r>
              <a:rPr lang="en-GB" sz="2400" i="1" dirty="0">
                <a:latin typeface="+mn-lt"/>
              </a:rPr>
              <a:t>x</a:t>
            </a:r>
            <a:r>
              <a:rPr lang="en-GB" sz="2400" dirty="0">
                <a:latin typeface="+mn-lt"/>
              </a:rPr>
              <a:t>) is a differentiable function, then </a:t>
            </a:r>
            <a:r>
              <a:rPr lang="en-GB" sz="2400" i="1" dirty="0">
                <a:latin typeface="+mn-lt"/>
              </a:rPr>
              <a:t>f </a:t>
            </a:r>
            <a:r>
              <a:rPr lang="en-GB" sz="2400" i="1" dirty="0">
                <a:latin typeface="+mn-lt"/>
                <a:cs typeface="Times New Roman" pitchFamily="18" charset="0"/>
              </a:rPr>
              <a:t>′′′</a:t>
            </a:r>
            <a:r>
              <a:rPr lang="en-GB" sz="2400" dirty="0">
                <a:latin typeface="+mn-lt"/>
              </a:rPr>
              <a:t>(</a:t>
            </a:r>
            <a:r>
              <a:rPr lang="en-GB" sz="2400" i="1" dirty="0">
                <a:latin typeface="+mn-lt"/>
              </a:rPr>
              <a:t>x</a:t>
            </a:r>
            <a:r>
              <a:rPr lang="en-GB" sz="2400" dirty="0">
                <a:latin typeface="+mn-lt"/>
              </a:rPr>
              <a:t>) is the derivative of </a:t>
            </a:r>
            <a:r>
              <a:rPr lang="en-GB" sz="2400" i="1" dirty="0">
                <a:latin typeface="+mn-lt"/>
              </a:rPr>
              <a:t>f </a:t>
            </a:r>
            <a:r>
              <a:rPr lang="en-GB" sz="2400" i="1" dirty="0">
                <a:latin typeface="+mn-lt"/>
                <a:cs typeface="Times New Roman" pitchFamily="18" charset="0"/>
              </a:rPr>
              <a:t>′′</a:t>
            </a:r>
            <a:r>
              <a:rPr lang="en-GB" sz="2400" dirty="0">
                <a:latin typeface="+mn-lt"/>
              </a:rPr>
              <a:t>(</a:t>
            </a:r>
            <a:r>
              <a:rPr lang="en-GB" sz="2400" i="1" dirty="0">
                <a:latin typeface="+mn-lt"/>
              </a:rPr>
              <a:t>x</a:t>
            </a:r>
            <a:r>
              <a:rPr lang="en-GB" sz="2400" dirty="0">
                <a:latin typeface="+mn-lt"/>
              </a:rPr>
              <a:t>). 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35127" y="1898452"/>
            <a:ext cx="2318045" cy="741165"/>
            <a:chOff x="2745584" y="2354997"/>
            <a:chExt cx="2318045" cy="741165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2745584" y="2553904"/>
              <a:ext cx="1538289" cy="461963"/>
              <a:chOff x="1574" y="1023"/>
              <a:chExt cx="969" cy="291"/>
            </a:xfrm>
          </p:grpSpPr>
          <p:sp>
            <p:nvSpPr>
              <p:cNvPr id="988166" name="Text Box 6"/>
              <p:cNvSpPr txBox="1">
                <a:spLocks noChangeArrowheads="1"/>
              </p:cNvSpPr>
              <p:nvPr/>
            </p:nvSpPr>
            <p:spPr bwMode="auto">
              <a:xfrm>
                <a:off x="2232" y="1023"/>
                <a:ext cx="31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or</a:t>
                </a:r>
              </a:p>
            </p:txBody>
          </p:sp>
          <p:sp>
            <p:nvSpPr>
              <p:cNvPr id="988167" name="Rectangle 7"/>
              <p:cNvSpPr>
                <a:spLocks noChangeArrowheads="1"/>
              </p:cNvSpPr>
              <p:nvPr/>
            </p:nvSpPr>
            <p:spPr bwMode="auto">
              <a:xfrm>
                <a:off x="1574" y="1023"/>
                <a:ext cx="57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Times New Roman" pitchFamily="18" charset="0"/>
                    <a:cs typeface="Times New Roman" pitchFamily="18" charset="0"/>
                  </a:rPr>
                  <a:t>′′′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4461669" y="2354997"/>
                  <a:ext cx="601960" cy="7411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61669" y="2354997"/>
                  <a:ext cx="601960" cy="7411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2563466" y="5842864"/>
            <a:ext cx="2362597" cy="711092"/>
            <a:chOff x="1763962" y="5845068"/>
            <a:chExt cx="2362597" cy="711092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763962" y="5994506"/>
              <a:ext cx="1525588" cy="476250"/>
              <a:chOff x="1138" y="2068"/>
              <a:chExt cx="961" cy="300"/>
            </a:xfrm>
          </p:grpSpPr>
          <p:sp>
            <p:nvSpPr>
              <p:cNvPr id="988171" name="Text Box 11"/>
              <p:cNvSpPr txBox="1">
                <a:spLocks noChangeArrowheads="1"/>
              </p:cNvSpPr>
              <p:nvPr/>
            </p:nvSpPr>
            <p:spPr bwMode="auto">
              <a:xfrm>
                <a:off x="1788" y="2077"/>
                <a:ext cx="31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or</a:t>
                </a:r>
              </a:p>
            </p:txBody>
          </p:sp>
          <p:sp>
            <p:nvSpPr>
              <p:cNvPr id="988172" name="Rectangle 12"/>
              <p:cNvSpPr>
                <a:spLocks noChangeArrowheads="1"/>
              </p:cNvSpPr>
              <p:nvPr/>
            </p:nvSpPr>
            <p:spPr bwMode="auto">
              <a:xfrm>
                <a:off x="1138" y="2068"/>
                <a:ext cx="60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b="1" baseline="300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GB" sz="2400" b="1" i="1" baseline="300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GB" sz="2400" b="1" baseline="300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504722" y="5845068"/>
                  <a:ext cx="621837" cy="71109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4722" y="5845068"/>
                  <a:ext cx="621837" cy="71109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168644" y="5997065"/>
            <a:ext cx="3579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</a:t>
            </a:r>
            <a:r>
              <a:rPr lang="en-GB" sz="2400" dirty="0"/>
              <a:t> 4, 5, 6, …</a:t>
            </a:r>
          </a:p>
        </p:txBody>
      </p:sp>
    </p:spTree>
    <p:extLst>
      <p:ext uri="{BB962C8B-B14F-4D97-AF65-F5344CB8AC3E}">
        <p14:creationId xmlns:p14="http://schemas.microsoft.com/office/powerpoint/2010/main" val="299798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168" grpId="0"/>
      <p:bldP spid="988173" grpId="0"/>
      <p:bldP spid="988174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549275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Higher order derivatives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88163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642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Given that </a:t>
            </a:r>
            <a:r>
              <a:rPr lang="en-GB" sz="2400" i="1" dirty="0">
                <a:latin typeface="+mn-lt"/>
              </a:rPr>
              <a:t>f(x)</a:t>
            </a:r>
            <a:r>
              <a:rPr lang="en-GB" sz="2400" dirty="0">
                <a:latin typeface="+mn-lt"/>
              </a:rPr>
              <a:t> = 2</a:t>
            </a:r>
            <a:r>
              <a:rPr lang="en-GB" sz="2400" i="1" dirty="0">
                <a:latin typeface="+mn-lt"/>
              </a:rPr>
              <a:t>x</a:t>
            </a:r>
            <a:r>
              <a:rPr lang="en-GB" sz="2400" i="1" baseline="30000" dirty="0">
                <a:latin typeface="+mn-lt"/>
              </a:rPr>
              <a:t>5</a:t>
            </a:r>
            <a:r>
              <a:rPr lang="en-GB" sz="2400" i="1" dirty="0">
                <a:latin typeface="+mn-lt"/>
              </a:rPr>
              <a:t> – </a:t>
            </a:r>
            <a:r>
              <a:rPr lang="en-GB" sz="2400" dirty="0">
                <a:latin typeface="+mn-lt"/>
              </a:rPr>
              <a:t>3</a:t>
            </a:r>
            <a:r>
              <a:rPr lang="en-GB" sz="2400" i="1" dirty="0">
                <a:latin typeface="+mn-lt"/>
              </a:rPr>
              <a:t>x</a:t>
            </a:r>
            <a:r>
              <a:rPr lang="en-GB" sz="2400" baseline="30000" dirty="0">
                <a:latin typeface="+mn-lt"/>
              </a:rPr>
              <a:t>3 </a:t>
            </a:r>
            <a:r>
              <a:rPr lang="en-GB" sz="2400" dirty="0">
                <a:latin typeface="+mn-lt"/>
              </a:rPr>
              <a:t>+ 5x - 4  find the first five derivatives.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2483768" y="1930608"/>
            <a:ext cx="774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421111" y="2890990"/>
            <a:ext cx="841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′′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2483768" y="3715599"/>
            <a:ext cx="909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′′′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2434556" y="4512832"/>
            <a:ext cx="947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GB" sz="2400" b="1" baseline="30000" dirty="0"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2459162" y="5310065"/>
            <a:ext cx="947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GB" sz="2400" b="1" baseline="30000" dirty="0">
                <a:latin typeface="Times New Roman" pitchFamily="18" charset="0"/>
                <a:cs typeface="Times New Roman" pitchFamily="18" charset="0"/>
              </a:rPr>
              <a:t>(5)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</a:p>
        </p:txBody>
      </p:sp>
      <p:sp>
        <p:nvSpPr>
          <p:cNvPr id="40" name="36 Rectángulo"/>
          <p:cNvSpPr/>
          <p:nvPr/>
        </p:nvSpPr>
        <p:spPr>
          <a:xfrm>
            <a:off x="3289280" y="1934706"/>
            <a:ext cx="997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10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>
                <a:latin typeface="Times New Roman" pitchFamily="18" charset="0"/>
              </a:rPr>
              <a:t>4</a:t>
            </a:r>
            <a:endParaRPr lang="en-GB" sz="2400" dirty="0"/>
          </a:p>
        </p:txBody>
      </p:sp>
      <p:sp>
        <p:nvSpPr>
          <p:cNvPr id="42" name="36 Rectángulo"/>
          <p:cNvSpPr/>
          <p:nvPr/>
        </p:nvSpPr>
        <p:spPr>
          <a:xfrm>
            <a:off x="4263897" y="1930906"/>
            <a:ext cx="933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dirty="0"/>
              <a:t>9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/>
              <a:t> </a:t>
            </a:r>
          </a:p>
        </p:txBody>
      </p:sp>
      <p:sp>
        <p:nvSpPr>
          <p:cNvPr id="43" name="36 Rectángulo"/>
          <p:cNvSpPr/>
          <p:nvPr/>
        </p:nvSpPr>
        <p:spPr>
          <a:xfrm>
            <a:off x="5076453" y="1927106"/>
            <a:ext cx="702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+ 5 </a:t>
            </a:r>
          </a:p>
        </p:txBody>
      </p:sp>
      <p:sp>
        <p:nvSpPr>
          <p:cNvPr id="44" name="36 Rectángulo"/>
          <p:cNvSpPr/>
          <p:nvPr/>
        </p:nvSpPr>
        <p:spPr>
          <a:xfrm>
            <a:off x="3276253" y="2920400"/>
            <a:ext cx="104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40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>
                <a:latin typeface="Times New Roman" pitchFamily="18" charset="0"/>
              </a:rPr>
              <a:t>3</a:t>
            </a:r>
            <a:endParaRPr lang="en-GB" sz="2400" dirty="0"/>
          </a:p>
        </p:txBody>
      </p:sp>
      <p:sp>
        <p:nvSpPr>
          <p:cNvPr id="45" name="36 Rectángulo"/>
          <p:cNvSpPr/>
          <p:nvPr/>
        </p:nvSpPr>
        <p:spPr>
          <a:xfrm>
            <a:off x="4250870" y="2916600"/>
            <a:ext cx="9685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dirty="0"/>
              <a:t>18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</a:t>
            </a:r>
          </a:p>
        </p:txBody>
      </p:sp>
      <p:sp>
        <p:nvSpPr>
          <p:cNvPr id="46" name="36 Rectángulo"/>
          <p:cNvSpPr/>
          <p:nvPr/>
        </p:nvSpPr>
        <p:spPr>
          <a:xfrm>
            <a:off x="3276253" y="3784496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120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>
                <a:latin typeface="Times New Roman" pitchFamily="18" charset="0"/>
              </a:rPr>
              <a:t>2</a:t>
            </a:r>
            <a:endParaRPr lang="en-GB" sz="2400" dirty="0"/>
          </a:p>
        </p:txBody>
      </p:sp>
      <p:sp>
        <p:nvSpPr>
          <p:cNvPr id="47" name="36 Rectángulo"/>
          <p:cNvSpPr/>
          <p:nvPr/>
        </p:nvSpPr>
        <p:spPr>
          <a:xfrm>
            <a:off x="4395950" y="3780696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dirty="0"/>
              <a:t>18 </a:t>
            </a:r>
          </a:p>
        </p:txBody>
      </p:sp>
      <p:sp>
        <p:nvSpPr>
          <p:cNvPr id="48" name="36 Rectángulo"/>
          <p:cNvSpPr/>
          <p:nvPr/>
        </p:nvSpPr>
        <p:spPr>
          <a:xfrm>
            <a:off x="3276253" y="4504576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240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49" name="36 Rectángulo"/>
          <p:cNvSpPr/>
          <p:nvPr/>
        </p:nvSpPr>
        <p:spPr>
          <a:xfrm>
            <a:off x="3276253" y="5296664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240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549275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Higher order derivatives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18" name="17 Grupo"/>
          <p:cNvGrpSpPr/>
          <p:nvPr/>
        </p:nvGrpSpPr>
        <p:grpSpPr>
          <a:xfrm>
            <a:off x="250825" y="870466"/>
            <a:ext cx="8642350" cy="619125"/>
            <a:chOff x="250825" y="870466"/>
            <a:chExt cx="8642350" cy="619125"/>
          </a:xfrm>
        </p:grpSpPr>
        <p:sp>
          <p:nvSpPr>
            <p:cNvPr id="988163" name="Text Box 3"/>
            <p:cNvSpPr txBox="1">
              <a:spLocks noChangeArrowheads="1"/>
            </p:cNvSpPr>
            <p:nvPr/>
          </p:nvSpPr>
          <p:spPr bwMode="auto">
            <a:xfrm>
              <a:off x="250825" y="927100"/>
              <a:ext cx="8642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 dirty="0">
                  <a:latin typeface="+mn-lt"/>
                </a:rPr>
                <a:t>Given that </a:t>
              </a:r>
              <a:r>
                <a:rPr lang="en-GB" sz="2400" i="1" dirty="0">
                  <a:latin typeface="+mn-lt"/>
                </a:rPr>
                <a:t>y</a:t>
              </a:r>
              <a:r>
                <a:rPr lang="en-GB" sz="2400" dirty="0">
                  <a:latin typeface="+mn-lt"/>
                </a:rPr>
                <a:t> = 3</a:t>
              </a:r>
              <a:r>
                <a:rPr lang="en-GB" sz="2400" i="1" dirty="0">
                  <a:latin typeface="+mn-lt"/>
                </a:rPr>
                <a:t>x</a:t>
              </a:r>
              <a:r>
                <a:rPr lang="en-GB" sz="2400" i="1" baseline="30000" dirty="0">
                  <a:latin typeface="+mn-lt"/>
                </a:rPr>
                <a:t>5</a:t>
              </a:r>
              <a:r>
                <a:rPr lang="en-GB" sz="2400" i="1" dirty="0">
                  <a:latin typeface="+mn-lt"/>
                </a:rPr>
                <a:t> </a:t>
              </a:r>
              <a:r>
                <a:rPr lang="en-GB" sz="2400" dirty="0">
                  <a:latin typeface="+mn-lt"/>
                </a:rPr>
                <a:t>+      find:  a)         b)          c)</a:t>
              </a:r>
              <a:endParaRPr lang="en-GB" sz="2400" dirty="0">
                <a:solidFill>
                  <a:schemeClr val="tx1"/>
                </a:solidFill>
                <a:latin typeface="+mn-lt"/>
              </a:endParaRP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6964" y="870466"/>
              <a:ext cx="266700" cy="619125"/>
            </a:xfrm>
            <a:prstGeom prst="rect">
              <a:avLst/>
            </a:prstGeom>
            <a:noFill/>
          </p:spPr>
        </p:pic>
      </p:grp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1043608" y="1628800"/>
          <a:ext cx="381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5" imgW="380880" imgH="736560" progId="Equation.DSMT4">
                  <p:embed/>
                </p:oleObj>
              </mc:Choice>
              <mc:Fallback>
                <p:oleObj name="Equation" r:id="rId5" imgW="3808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628800"/>
                        <a:ext cx="381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95536" y="1772816"/>
            <a:ext cx="45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a)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004048" y="1772816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b)</a:t>
            </a:r>
          </a:p>
        </p:txBody>
      </p:sp>
      <p:graphicFrame>
        <p:nvGraphicFramePr>
          <p:cNvPr id="22" name="Object 10"/>
          <p:cNvGraphicFramePr>
            <a:graphicFrameLocks noChangeAspect="1"/>
          </p:cNvGraphicFramePr>
          <p:nvPr/>
        </p:nvGraphicFramePr>
        <p:xfrm>
          <a:off x="5580112" y="1628800"/>
          <a:ext cx="558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7" imgW="558720" imgH="774360" progId="Equation.DSMT4">
                  <p:embed/>
                </p:oleObj>
              </mc:Choice>
              <mc:Fallback>
                <p:oleObj name="Equation" r:id="rId7" imgW="55872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628800"/>
                        <a:ext cx="558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23 Grupo"/>
          <p:cNvGrpSpPr/>
          <p:nvPr/>
        </p:nvGrpSpPr>
        <p:grpSpPr>
          <a:xfrm>
            <a:off x="754881" y="2420888"/>
            <a:ext cx="2809007" cy="619125"/>
            <a:chOff x="250825" y="2420888"/>
            <a:chExt cx="2809007" cy="619125"/>
          </a:xfrm>
        </p:grpSpPr>
        <p:sp>
          <p:nvSpPr>
            <p:cNvPr id="988168" name="Text Box 8"/>
            <p:cNvSpPr txBox="1">
              <a:spLocks noChangeArrowheads="1"/>
            </p:cNvSpPr>
            <p:nvPr/>
          </p:nvSpPr>
          <p:spPr bwMode="auto">
            <a:xfrm>
              <a:off x="250825" y="2473325"/>
              <a:ext cx="28090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y</a:t>
              </a:r>
              <a:r>
                <a:rPr lang="en-GB" sz="2400" dirty="0"/>
                <a:t> = 3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i="1" baseline="30000" dirty="0">
                  <a:latin typeface="Times New Roman" pitchFamily="18" charset="0"/>
                </a:rPr>
                <a:t>5</a:t>
              </a:r>
              <a:r>
                <a:rPr lang="en-GB" sz="2400" i="1" dirty="0">
                  <a:latin typeface="Times New Roman" pitchFamily="18" charset="0"/>
                </a:rPr>
                <a:t> </a:t>
              </a:r>
              <a:r>
                <a:rPr lang="en-GB" sz="2400" dirty="0"/>
                <a:t>+ 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pic>
          <p:nvPicPr>
            <p:cNvPr id="2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9672" y="2420888"/>
              <a:ext cx="266700" cy="619125"/>
            </a:xfrm>
            <a:prstGeom prst="rect">
              <a:avLst/>
            </a:prstGeom>
            <a:noFill/>
          </p:spPr>
        </p:pic>
      </p:grpSp>
      <p:sp>
        <p:nvSpPr>
          <p:cNvPr id="25" name="24 Rectángulo"/>
          <p:cNvSpPr/>
          <p:nvPr/>
        </p:nvSpPr>
        <p:spPr>
          <a:xfrm>
            <a:off x="827584" y="3284984"/>
            <a:ext cx="1989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=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i="1" baseline="30000" dirty="0">
                <a:latin typeface="Times New Roman" pitchFamily="18" charset="0"/>
              </a:rPr>
              <a:t>5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+ 4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i="1" baseline="30000" dirty="0">
                <a:latin typeface="Times New Roman" pitchFamily="18" charset="0"/>
              </a:rPr>
              <a:t>-2</a:t>
            </a:r>
            <a:r>
              <a:rPr lang="en-GB" sz="2400" dirty="0"/>
              <a:t> </a:t>
            </a:r>
          </a:p>
        </p:txBody>
      </p:sp>
      <p:grpSp>
        <p:nvGrpSpPr>
          <p:cNvPr id="28" name="27 Grupo"/>
          <p:cNvGrpSpPr/>
          <p:nvPr/>
        </p:nvGrpSpPr>
        <p:grpSpPr>
          <a:xfrm>
            <a:off x="971600" y="3933056"/>
            <a:ext cx="2265364" cy="736600"/>
            <a:chOff x="971600" y="3933056"/>
            <a:chExt cx="2265364" cy="736600"/>
          </a:xfrm>
        </p:grpSpPr>
        <p:sp>
          <p:nvSpPr>
            <p:cNvPr id="26" name="25 Rectángulo"/>
            <p:cNvSpPr/>
            <p:nvPr/>
          </p:nvSpPr>
          <p:spPr>
            <a:xfrm>
              <a:off x="971600" y="4077072"/>
              <a:ext cx="22653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     </a:t>
              </a:r>
              <a:r>
                <a:rPr lang="en-GB" sz="2400" dirty="0"/>
                <a:t>= 15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i="1" baseline="30000" dirty="0">
                  <a:latin typeface="Times New Roman" pitchFamily="18" charset="0"/>
                </a:rPr>
                <a:t>4</a:t>
              </a:r>
              <a:r>
                <a:rPr lang="en-GB" sz="2400" i="1" dirty="0">
                  <a:latin typeface="Times New Roman" pitchFamily="18" charset="0"/>
                </a:rPr>
                <a:t> </a:t>
              </a:r>
              <a:r>
                <a:rPr lang="en-GB" sz="2400" dirty="0"/>
                <a:t>- 8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i="1" baseline="30000" dirty="0">
                  <a:latin typeface="Times New Roman" pitchFamily="18" charset="0"/>
                </a:rPr>
                <a:t>-3</a:t>
              </a:r>
              <a:r>
                <a:rPr lang="en-GB" sz="2400" dirty="0"/>
                <a:t> </a:t>
              </a:r>
            </a:p>
          </p:txBody>
        </p:sp>
        <p:graphicFrame>
          <p:nvGraphicFramePr>
            <p:cNvPr id="2057" name="Object 3"/>
            <p:cNvGraphicFramePr>
              <a:graphicFrameLocks noChangeAspect="1"/>
            </p:cNvGraphicFramePr>
            <p:nvPr/>
          </p:nvGraphicFramePr>
          <p:xfrm>
            <a:off x="971600" y="3933056"/>
            <a:ext cx="3810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1" name="Equation" r:id="rId9" imgW="380880" imgH="736560" progId="Equation.DSMT4">
                    <p:embed/>
                  </p:oleObj>
                </mc:Choice>
                <mc:Fallback>
                  <p:oleObj name="Equation" r:id="rId9" imgW="380880" imgH="736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1600" y="3933056"/>
                          <a:ext cx="381000" cy="73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5" name="34 Grupo"/>
          <p:cNvGrpSpPr/>
          <p:nvPr/>
        </p:nvGrpSpPr>
        <p:grpSpPr>
          <a:xfrm>
            <a:off x="971600" y="5068664"/>
            <a:ext cx="1850876" cy="736600"/>
            <a:chOff x="971600" y="4725144"/>
            <a:chExt cx="1850876" cy="736600"/>
          </a:xfrm>
        </p:grpSpPr>
        <p:grpSp>
          <p:nvGrpSpPr>
            <p:cNvPr id="29" name="28 Grupo"/>
            <p:cNvGrpSpPr/>
            <p:nvPr/>
          </p:nvGrpSpPr>
          <p:grpSpPr>
            <a:xfrm>
              <a:off x="971600" y="4725144"/>
              <a:ext cx="1587294" cy="736600"/>
              <a:chOff x="971600" y="3933056"/>
              <a:chExt cx="1587294" cy="736600"/>
            </a:xfrm>
          </p:grpSpPr>
          <p:sp>
            <p:nvSpPr>
              <p:cNvPr id="30" name="29 Rectángulo"/>
              <p:cNvSpPr/>
              <p:nvPr/>
            </p:nvSpPr>
            <p:spPr>
              <a:xfrm>
                <a:off x="971600" y="4077072"/>
                <a:ext cx="15872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     </a:t>
                </a:r>
                <a:r>
                  <a:rPr lang="en-GB" sz="2400" dirty="0"/>
                  <a:t>= 15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i="1" baseline="30000" dirty="0">
                    <a:latin typeface="Times New Roman" pitchFamily="18" charset="0"/>
                  </a:rPr>
                  <a:t>4</a:t>
                </a:r>
                <a:r>
                  <a:rPr lang="en-GB" sz="2400" i="1" dirty="0">
                    <a:latin typeface="Times New Roman" pitchFamily="18" charset="0"/>
                  </a:rPr>
                  <a:t> </a:t>
                </a:r>
                <a:r>
                  <a:rPr lang="en-GB" sz="2400" dirty="0"/>
                  <a:t>-</a:t>
                </a:r>
              </a:p>
            </p:txBody>
          </p:sp>
          <p:graphicFrame>
            <p:nvGraphicFramePr>
              <p:cNvPr id="31" name="Object 3"/>
              <p:cNvGraphicFramePr>
                <a:graphicFrameLocks noChangeAspect="1"/>
              </p:cNvGraphicFramePr>
              <p:nvPr/>
            </p:nvGraphicFramePr>
            <p:xfrm>
              <a:off x="971600" y="3933056"/>
              <a:ext cx="381000" cy="736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2" name="Equation" r:id="rId10" imgW="380880" imgH="736560" progId="Equation.DSMT4">
                      <p:embed/>
                    </p:oleObj>
                  </mc:Choice>
                  <mc:Fallback>
                    <p:oleObj name="Equation" r:id="rId10" imgW="380880" imgH="73656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1600" y="3933056"/>
                            <a:ext cx="381000" cy="736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4797152"/>
              <a:ext cx="266700" cy="619125"/>
            </a:xfrm>
            <a:prstGeom prst="rect">
              <a:avLst/>
            </a:prstGeom>
            <a:noFill/>
          </p:spPr>
        </p:pic>
      </p:grp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228184" y="1844824"/>
            <a:ext cx="2137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60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i="1" baseline="30000" dirty="0">
                <a:latin typeface="Times New Roman" pitchFamily="18" charset="0"/>
              </a:rPr>
              <a:t>3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+ 24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i="1" baseline="30000" dirty="0">
                <a:latin typeface="Times New Roman" pitchFamily="18" charset="0"/>
              </a:rPr>
              <a:t>-4</a:t>
            </a:r>
            <a:r>
              <a:rPr lang="en-GB" sz="2400" dirty="0"/>
              <a:t> 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41" name="40 Grupo"/>
          <p:cNvGrpSpPr/>
          <p:nvPr/>
        </p:nvGrpSpPr>
        <p:grpSpPr>
          <a:xfrm>
            <a:off x="6297947" y="2617788"/>
            <a:ext cx="1600944" cy="619125"/>
            <a:chOff x="6300192" y="2924944"/>
            <a:chExt cx="1600944" cy="619125"/>
          </a:xfrm>
        </p:grpSpPr>
        <p:sp>
          <p:nvSpPr>
            <p:cNvPr id="37" name="36 Rectángulo"/>
            <p:cNvSpPr/>
            <p:nvPr/>
          </p:nvSpPr>
          <p:spPr>
            <a:xfrm>
              <a:off x="6300192" y="2996952"/>
              <a:ext cx="14542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/>
                <a:t>= 60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i="1" baseline="30000" dirty="0">
                  <a:latin typeface="Times New Roman" pitchFamily="18" charset="0"/>
                </a:rPr>
                <a:t>3</a:t>
              </a:r>
              <a:r>
                <a:rPr lang="en-GB" sz="2400" i="1" dirty="0">
                  <a:latin typeface="Times New Roman" pitchFamily="18" charset="0"/>
                </a:rPr>
                <a:t> </a:t>
              </a:r>
              <a:r>
                <a:rPr lang="en-GB" sz="2400" dirty="0"/>
                <a:t>+  </a:t>
              </a:r>
            </a:p>
          </p:txBody>
        </p:sp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96336" y="2924944"/>
              <a:ext cx="304800" cy="619125"/>
            </a:xfrm>
            <a:prstGeom prst="rect">
              <a:avLst/>
            </a:prstGeom>
            <a:noFill/>
          </p:spPr>
        </p:pic>
      </p:grp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1202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graphicFrame>
        <p:nvGraphicFramePr>
          <p:cNvPr id="3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81916"/>
              </p:ext>
            </p:extLst>
          </p:nvPr>
        </p:nvGraphicFramePr>
        <p:xfrm>
          <a:off x="4767064" y="791245"/>
          <a:ext cx="381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13" imgW="380880" imgH="736560" progId="Equation.DSMT4">
                  <p:embed/>
                </p:oleObj>
              </mc:Choice>
              <mc:Fallback>
                <p:oleObj name="Equation" r:id="rId13" imgW="3808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064" y="791245"/>
                        <a:ext cx="381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935002"/>
              </p:ext>
            </p:extLst>
          </p:nvPr>
        </p:nvGraphicFramePr>
        <p:xfrm>
          <a:off x="5948784" y="738535"/>
          <a:ext cx="558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14" imgW="558720" imgH="774360" progId="Equation.DSMT4">
                  <p:embed/>
                </p:oleObj>
              </mc:Choice>
              <mc:Fallback>
                <p:oleObj name="Equation" r:id="rId14" imgW="55872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784" y="738535"/>
                        <a:ext cx="558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098419" y="755302"/>
                <a:ext cx="597150" cy="750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+mn-lt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02060"/>
                                  </a:solidFill>
                                  <a:latin typeface="+mn-lt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+mn-lt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+mn-lt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+mn-lt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+mn-lt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+mn-lt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+mn-lt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+mn-lt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8419" y="755302"/>
                <a:ext cx="597150" cy="75059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5073811" y="3621807"/>
            <a:ext cx="4555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c)</a:t>
            </a:r>
          </a:p>
        </p:txBody>
      </p:sp>
      <p:sp>
        <p:nvSpPr>
          <p:cNvPr id="39" name="35 Rectángulo"/>
          <p:cNvSpPr/>
          <p:nvPr/>
        </p:nvSpPr>
        <p:spPr>
          <a:xfrm>
            <a:off x="6297947" y="3693815"/>
            <a:ext cx="2153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180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/>
              <a:t> 96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i="1" baseline="30000" dirty="0">
                <a:latin typeface="Times New Roman" pitchFamily="18" charset="0"/>
              </a:rPr>
              <a:t>-5</a:t>
            </a:r>
            <a:r>
              <a:rPr lang="en-GB" sz="2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695987" y="3526309"/>
                <a:ext cx="601960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987" y="3526309"/>
                <a:ext cx="601960" cy="74116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311279" y="4301356"/>
            <a:ext cx="1801506" cy="693908"/>
            <a:chOff x="6311279" y="4301356"/>
            <a:chExt cx="1801506" cy="693908"/>
          </a:xfrm>
        </p:grpSpPr>
        <p:sp>
          <p:nvSpPr>
            <p:cNvPr id="43" name="36 Rectángulo"/>
            <p:cNvSpPr/>
            <p:nvPr/>
          </p:nvSpPr>
          <p:spPr>
            <a:xfrm>
              <a:off x="6311279" y="4438947"/>
              <a:ext cx="1547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/>
                <a:t>= 180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i="1" baseline="30000" dirty="0">
                  <a:latin typeface="Times New Roman" pitchFamily="18" charset="0"/>
                </a:rPr>
                <a:t>3</a:t>
              </a:r>
              <a:r>
                <a:rPr lang="en-GB" sz="2400" i="1" dirty="0">
                  <a:latin typeface="Times New Roman" pitchFamily="18" charset="0"/>
                </a:rPr>
                <a:t> -</a:t>
              </a:r>
              <a:r>
                <a:rPr lang="en-GB" sz="2400" dirty="0"/>
                <a:t>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7681577" y="4301356"/>
                  <a:ext cx="431208" cy="69390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96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1577" y="4301356"/>
                  <a:ext cx="431208" cy="693908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7628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5" grpId="0"/>
      <p:bldP spid="36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549275"/>
          </a:xfrm>
        </p:spPr>
        <p:txBody>
          <a:bodyPr>
            <a:normAutofit fontScale="90000"/>
          </a:bodyPr>
          <a:lstStyle/>
          <a:p>
            <a:r>
              <a:rPr lang="en-GB" sz="2800"/>
              <a:t>Higher order derivatives</a:t>
            </a:r>
            <a:endParaRPr lang="en-GB" sz="28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95536" y="1772816"/>
            <a:ext cx="45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a)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004048" y="1772816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b)</a:t>
            </a:r>
          </a:p>
        </p:txBody>
      </p:sp>
      <p:sp>
        <p:nvSpPr>
          <p:cNvPr id="988168" name="Text Box 8"/>
          <p:cNvSpPr txBox="1">
            <a:spLocks noChangeArrowheads="1"/>
          </p:cNvSpPr>
          <p:nvPr/>
        </p:nvSpPr>
        <p:spPr bwMode="auto">
          <a:xfrm>
            <a:off x="754881" y="2473325"/>
            <a:ext cx="2809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f(x) =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767903" y="3284984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f(x) =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88163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64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Given that f(x)=               , find: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1043608" y="1844824"/>
            <a:ext cx="833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f’(x)</a:t>
            </a:r>
          </a:p>
        </p:txBody>
      </p:sp>
      <p:sp>
        <p:nvSpPr>
          <p:cNvPr id="39" name="38 Rectángulo"/>
          <p:cNvSpPr/>
          <p:nvPr/>
        </p:nvSpPr>
        <p:spPr>
          <a:xfrm>
            <a:off x="5508104" y="1844824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f”(x)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836712"/>
            <a:ext cx="1228725" cy="676275"/>
          </a:xfrm>
          <a:prstGeom prst="rect">
            <a:avLst/>
          </a:prstGeom>
          <a:noFill/>
        </p:spPr>
      </p:pic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420888"/>
            <a:ext cx="1228725" cy="676275"/>
          </a:xfrm>
          <a:prstGeom prst="rect">
            <a:avLst/>
          </a:prstGeom>
          <a:noFill/>
        </p:spPr>
      </p:pic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212976"/>
            <a:ext cx="1314450" cy="619125"/>
          </a:xfrm>
          <a:prstGeom prst="rect">
            <a:avLst/>
          </a:prstGeom>
          <a:noFill/>
        </p:spPr>
      </p:pic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755576" y="4077072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f’(x) =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77" name="Picture 2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005064"/>
            <a:ext cx="1485900" cy="619125"/>
          </a:xfrm>
          <a:prstGeom prst="rect">
            <a:avLst/>
          </a:prstGeom>
          <a:noFill/>
        </p:spPr>
      </p:pic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80" name="Picture 2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1844824"/>
            <a:ext cx="1724025" cy="619125"/>
          </a:xfrm>
          <a:prstGeom prst="rect">
            <a:avLst/>
          </a:prstGeom>
          <a:noFill/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6372200" y="19168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890245" y="927409"/>
            <a:ext cx="45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a)</a:t>
            </a:r>
          </a:p>
        </p:txBody>
      </p:sp>
      <p:sp>
        <p:nvSpPr>
          <p:cNvPr id="36" name="37 Rectángulo"/>
          <p:cNvSpPr/>
          <p:nvPr/>
        </p:nvSpPr>
        <p:spPr>
          <a:xfrm>
            <a:off x="5508104" y="928972"/>
            <a:ext cx="833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f’(x)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747896" y="925897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b)</a:t>
            </a:r>
          </a:p>
        </p:txBody>
      </p:sp>
      <p:sp>
        <p:nvSpPr>
          <p:cNvPr id="40" name="38 Rectángulo"/>
          <p:cNvSpPr/>
          <p:nvPr/>
        </p:nvSpPr>
        <p:spPr>
          <a:xfrm>
            <a:off x="7227514" y="926914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f”(x)</a:t>
            </a:r>
          </a:p>
        </p:txBody>
      </p:sp>
      <p:sp>
        <p:nvSpPr>
          <p:cNvPr id="41" name="49 Rectángulo"/>
          <p:cNvSpPr/>
          <p:nvPr/>
        </p:nvSpPr>
        <p:spPr>
          <a:xfrm>
            <a:off x="754881" y="4974183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f’(x)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11531" y="4797152"/>
                <a:ext cx="1697195" cy="76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531" y="4797152"/>
                <a:ext cx="1697195" cy="76296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988168" grpId="0"/>
      <p:bldP spid="25" grpId="1"/>
      <p:bldP spid="38" grpId="0" autoUpdateAnimBg="0"/>
      <p:bldP spid="39" grpId="0" autoUpdateAnimBg="0"/>
      <p:bldP spid="50" grpId="1"/>
      <p:bldP spid="57" grpId="0"/>
      <p:bldP spid="4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506</TotalTime>
  <Words>450</Words>
  <Application>Microsoft Office PowerPoint</Application>
  <PresentationFormat>On-screen Show (4:3)</PresentationFormat>
  <Paragraphs>84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Equation</vt:lpstr>
      <vt:lpstr>Higher order derivatives</vt:lpstr>
      <vt:lpstr>Second order derivatives</vt:lpstr>
      <vt:lpstr>Higher order derivatives</vt:lpstr>
      <vt:lpstr>Higher order derivatives</vt:lpstr>
      <vt:lpstr>Higher order derivatives</vt:lpstr>
      <vt:lpstr>Higher order derivatives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order derivatives</dc:title>
  <dc:creator>Mathssupport</dc:creator>
  <cp:lastModifiedBy>Orlando Hurtado</cp:lastModifiedBy>
  <cp:revision>18</cp:revision>
  <dcterms:created xsi:type="dcterms:W3CDTF">2013-01-16T08:13:54Z</dcterms:created>
  <dcterms:modified xsi:type="dcterms:W3CDTF">2020-07-03T12:20:31Z</dcterms:modified>
</cp:coreProperties>
</file>