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315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915B6BDE-491A-43DC-A123-C414F7721F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6784858-0670-48B3-B70F-AB1493B911D0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09462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6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6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2BE791-9AE8-4DC9-A273-F87A55B2BF0A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2798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A3EF876F-7C0D-41E9-AA77-B5DB95C099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7717240-C0E0-4CEE-9B8E-687140C38BC0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1609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DCC27B-C056-4966-AFB1-98BD8A2A314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8300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1798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5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DE0C81-1656-43EA-8960-44B3C5A78A3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794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6050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75CCD34D-EBCC-4ACB-AFCE-1D9FC0B69B5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347DBA3-439E-4E60-8C9D-6D4D40AF319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1763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 algn="l"/>
            <a:r>
              <a:rPr lang="en-US" dirty="0"/>
              <a:t>LO: To perform the cross product of two vectors.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n w="3175">
                  <a:noFill/>
                </a:ln>
              </a:rPr>
              <a:t>Vector product of two vectors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772400" cy="646113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480531-DE06-49D4-970A-21F52952CCFA}"/>
              </a:ext>
            </a:extLst>
          </p:cNvPr>
          <p:cNvSpPr/>
          <p:nvPr/>
        </p:nvSpPr>
        <p:spPr>
          <a:xfrm>
            <a:off x="685799" y="3786355"/>
            <a:ext cx="8219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cross product is defined only for three-dimensional vectors. 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5195DA-6CD3-4473-99DA-25719A8493B8}"/>
              </a:ext>
            </a:extLst>
          </p:cNvPr>
          <p:cNvSpPr/>
          <p:nvPr/>
        </p:nvSpPr>
        <p:spPr>
          <a:xfrm>
            <a:off x="685799" y="1077894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are two ways to take the product of a pair of vectors.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3AD516-6274-4D9C-B965-6AC235366198}"/>
              </a:ext>
            </a:extLst>
          </p:cNvPr>
          <p:cNvSpPr/>
          <p:nvPr/>
        </p:nvSpPr>
        <p:spPr>
          <a:xfrm>
            <a:off x="2792437" y="197924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 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dot product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288C15-5FF4-41E6-85D4-DF5EEA4F0118}"/>
              </a:ext>
            </a:extLst>
          </p:cNvPr>
          <p:cNvSpPr/>
          <p:nvPr/>
        </p:nvSpPr>
        <p:spPr>
          <a:xfrm>
            <a:off x="2792437" y="260998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 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cross product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FAB874-4067-4277-A45C-05A0468B51E7}"/>
              </a:ext>
            </a:extLst>
          </p:cNvPr>
          <p:cNvSpPr/>
          <p:nvPr/>
        </p:nvSpPr>
        <p:spPr>
          <a:xfrm>
            <a:off x="685800" y="4820444"/>
            <a:ext cx="8219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are two three-dimensional vectors, then their cross product, written as 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551C41-7F80-40C5-911C-4D8A3B7E4D78}"/>
              </a:ext>
            </a:extLst>
          </p:cNvPr>
          <p:cNvSpPr/>
          <p:nvPr/>
        </p:nvSpPr>
        <p:spPr>
          <a:xfrm>
            <a:off x="4420772" y="5189776"/>
            <a:ext cx="1104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2B2F19-6374-46FE-9928-006006B41AF5}"/>
              </a:ext>
            </a:extLst>
          </p:cNvPr>
          <p:cNvSpPr/>
          <p:nvPr/>
        </p:nvSpPr>
        <p:spPr>
          <a:xfrm>
            <a:off x="5294728" y="5189775"/>
            <a:ext cx="361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pronounced “u cross v”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8FB652-428E-4FED-8C7D-B1D7C0E80E9B}"/>
              </a:ext>
            </a:extLst>
          </p:cNvPr>
          <p:cNvSpPr/>
          <p:nvPr/>
        </p:nvSpPr>
        <p:spPr>
          <a:xfrm>
            <a:off x="685799" y="5559108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another three-dimensional vector.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0E476C-9F07-4A4C-8A73-A51CDFD96BD0}"/>
              </a:ext>
            </a:extLst>
          </p:cNvPr>
          <p:cNvSpPr/>
          <p:nvPr/>
        </p:nvSpPr>
        <p:spPr>
          <a:xfrm>
            <a:off x="685799" y="3155618"/>
            <a:ext cx="8008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have discussed the dot product in another lesson.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018B0F2-969E-487E-A3FB-73501642A6E1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C57EFF0F-0478-4BE6-985D-A681276635BC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772400" cy="646113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define this cross-product vector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keep in mind that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a vector that is perpendicular to both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01" y="2084464"/>
            <a:ext cx="81873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Since the cross product must be perpendicular to the two unit vectors, it must be equal to the other unit vector or the opposite of that unit vector.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2CE-4847-495E-9653-0F13AA8061F4}"/>
              </a:ext>
            </a:extLst>
          </p:cNvPr>
          <p:cNvSpPr/>
          <p:nvPr/>
        </p:nvSpPr>
        <p:spPr>
          <a:xfrm>
            <a:off x="3646747" y="3285215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9D01B2-1FE4-47F0-AA58-B69CF4CCF17A}"/>
              </a:ext>
            </a:extLst>
          </p:cNvPr>
          <p:cNvSpPr/>
          <p:nvPr/>
        </p:nvSpPr>
        <p:spPr>
          <a:xfrm>
            <a:off x="4572000" y="3285214"/>
            <a:ext cx="712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D00D29-22A6-4DFD-8FAB-7E7C0D047809}"/>
              </a:ext>
            </a:extLst>
          </p:cNvPr>
          <p:cNvSpPr/>
          <p:nvPr/>
        </p:nvSpPr>
        <p:spPr>
          <a:xfrm>
            <a:off x="3646747" y="3715916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1BDFB-674E-4933-B831-DD38DD608E0C}"/>
              </a:ext>
            </a:extLst>
          </p:cNvPr>
          <p:cNvSpPr/>
          <p:nvPr/>
        </p:nvSpPr>
        <p:spPr>
          <a:xfrm>
            <a:off x="4572000" y="3715915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A71B31-794D-4B36-8504-383F0FE59122}"/>
              </a:ext>
            </a:extLst>
          </p:cNvPr>
          <p:cNvSpPr/>
          <p:nvPr/>
        </p:nvSpPr>
        <p:spPr>
          <a:xfrm>
            <a:off x="3646747" y="4208544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9EE746-0D34-40C7-BB74-5559FBC1DFD7}"/>
              </a:ext>
            </a:extLst>
          </p:cNvPr>
          <p:cNvSpPr/>
          <p:nvPr/>
        </p:nvSpPr>
        <p:spPr>
          <a:xfrm>
            <a:off x="4572000" y="4208543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DB157B-4AE0-4785-999C-F2065EC41235}"/>
              </a:ext>
            </a:extLst>
          </p:cNvPr>
          <p:cNvSpPr/>
          <p:nvPr/>
        </p:nvSpPr>
        <p:spPr>
          <a:xfrm>
            <a:off x="4436814" y="504155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BF8302-77F8-4D50-8748-0BC743C77958}"/>
              </a:ext>
            </a:extLst>
          </p:cNvPr>
          <p:cNvSpPr/>
          <p:nvPr/>
        </p:nvSpPr>
        <p:spPr>
          <a:xfrm>
            <a:off x="4962490" y="5874560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59F49A-E359-405B-9FC6-2D7AC15F3E1A}"/>
              </a:ext>
            </a:extLst>
          </p:cNvPr>
          <p:cNvSpPr/>
          <p:nvPr/>
        </p:nvSpPr>
        <p:spPr>
          <a:xfrm>
            <a:off x="3901623" y="5874560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959F841-D423-4AF5-9B0A-D610FB3D6853}"/>
              </a:ext>
            </a:extLst>
          </p:cNvPr>
          <p:cNvSpPr/>
          <p:nvPr/>
        </p:nvSpPr>
        <p:spPr>
          <a:xfrm>
            <a:off x="4648200" y="5299075"/>
            <a:ext cx="508038" cy="673100"/>
          </a:xfrm>
          <a:custGeom>
            <a:avLst/>
            <a:gdLst>
              <a:gd name="connsiteX0" fmla="*/ 0 w 508038"/>
              <a:gd name="connsiteY0" fmla="*/ 0 h 673100"/>
              <a:gd name="connsiteX1" fmla="*/ 127000 w 508038"/>
              <a:gd name="connsiteY1" fmla="*/ 34925 h 673100"/>
              <a:gd name="connsiteX2" fmla="*/ 238125 w 508038"/>
              <a:gd name="connsiteY2" fmla="*/ 88900 h 673100"/>
              <a:gd name="connsiteX3" fmla="*/ 327025 w 508038"/>
              <a:gd name="connsiteY3" fmla="*/ 158750 h 673100"/>
              <a:gd name="connsiteX4" fmla="*/ 403225 w 508038"/>
              <a:gd name="connsiteY4" fmla="*/ 250825 h 673100"/>
              <a:gd name="connsiteX5" fmla="*/ 460375 w 508038"/>
              <a:gd name="connsiteY5" fmla="*/ 346075 h 673100"/>
              <a:gd name="connsiteX6" fmla="*/ 495300 w 508038"/>
              <a:gd name="connsiteY6" fmla="*/ 466725 h 673100"/>
              <a:gd name="connsiteX7" fmla="*/ 508000 w 508038"/>
              <a:gd name="connsiteY7" fmla="*/ 596900 h 673100"/>
              <a:gd name="connsiteX8" fmla="*/ 498475 w 508038"/>
              <a:gd name="connsiteY8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38" h="673100">
                <a:moveTo>
                  <a:pt x="0" y="0"/>
                </a:moveTo>
                <a:cubicBezTo>
                  <a:pt x="43656" y="10054"/>
                  <a:pt x="87313" y="20108"/>
                  <a:pt x="127000" y="34925"/>
                </a:cubicBezTo>
                <a:cubicBezTo>
                  <a:pt x="166687" y="49742"/>
                  <a:pt x="204788" y="68263"/>
                  <a:pt x="238125" y="88900"/>
                </a:cubicBezTo>
                <a:cubicBezTo>
                  <a:pt x="271463" y="109538"/>
                  <a:pt x="299508" y="131763"/>
                  <a:pt x="327025" y="158750"/>
                </a:cubicBezTo>
                <a:cubicBezTo>
                  <a:pt x="354542" y="185738"/>
                  <a:pt x="381000" y="219604"/>
                  <a:pt x="403225" y="250825"/>
                </a:cubicBezTo>
                <a:cubicBezTo>
                  <a:pt x="425450" y="282046"/>
                  <a:pt x="445029" y="310092"/>
                  <a:pt x="460375" y="346075"/>
                </a:cubicBezTo>
                <a:cubicBezTo>
                  <a:pt x="475721" y="382058"/>
                  <a:pt x="487363" y="424921"/>
                  <a:pt x="495300" y="466725"/>
                </a:cubicBezTo>
                <a:cubicBezTo>
                  <a:pt x="503237" y="508529"/>
                  <a:pt x="507471" y="562504"/>
                  <a:pt x="508000" y="596900"/>
                </a:cubicBezTo>
                <a:cubicBezTo>
                  <a:pt x="508529" y="631296"/>
                  <a:pt x="503502" y="652198"/>
                  <a:pt x="498475" y="673100"/>
                </a:cubicBezTo>
              </a:path>
            </a:pathLst>
          </a:custGeom>
          <a:noFill/>
          <a:ln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43C7E9F-BACD-45B8-9088-5F07B274B429}"/>
              </a:ext>
            </a:extLst>
          </p:cNvPr>
          <p:cNvSpPr/>
          <p:nvPr/>
        </p:nvSpPr>
        <p:spPr>
          <a:xfrm rot="7640494">
            <a:off x="4317980" y="5934382"/>
            <a:ext cx="508038" cy="673100"/>
          </a:xfrm>
          <a:custGeom>
            <a:avLst/>
            <a:gdLst>
              <a:gd name="connsiteX0" fmla="*/ 0 w 508038"/>
              <a:gd name="connsiteY0" fmla="*/ 0 h 673100"/>
              <a:gd name="connsiteX1" fmla="*/ 127000 w 508038"/>
              <a:gd name="connsiteY1" fmla="*/ 34925 h 673100"/>
              <a:gd name="connsiteX2" fmla="*/ 238125 w 508038"/>
              <a:gd name="connsiteY2" fmla="*/ 88900 h 673100"/>
              <a:gd name="connsiteX3" fmla="*/ 327025 w 508038"/>
              <a:gd name="connsiteY3" fmla="*/ 158750 h 673100"/>
              <a:gd name="connsiteX4" fmla="*/ 403225 w 508038"/>
              <a:gd name="connsiteY4" fmla="*/ 250825 h 673100"/>
              <a:gd name="connsiteX5" fmla="*/ 460375 w 508038"/>
              <a:gd name="connsiteY5" fmla="*/ 346075 h 673100"/>
              <a:gd name="connsiteX6" fmla="*/ 495300 w 508038"/>
              <a:gd name="connsiteY6" fmla="*/ 466725 h 673100"/>
              <a:gd name="connsiteX7" fmla="*/ 508000 w 508038"/>
              <a:gd name="connsiteY7" fmla="*/ 596900 h 673100"/>
              <a:gd name="connsiteX8" fmla="*/ 498475 w 508038"/>
              <a:gd name="connsiteY8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38" h="673100">
                <a:moveTo>
                  <a:pt x="0" y="0"/>
                </a:moveTo>
                <a:cubicBezTo>
                  <a:pt x="43656" y="10054"/>
                  <a:pt x="87313" y="20108"/>
                  <a:pt x="127000" y="34925"/>
                </a:cubicBezTo>
                <a:cubicBezTo>
                  <a:pt x="166687" y="49742"/>
                  <a:pt x="204788" y="68263"/>
                  <a:pt x="238125" y="88900"/>
                </a:cubicBezTo>
                <a:cubicBezTo>
                  <a:pt x="271463" y="109538"/>
                  <a:pt x="299508" y="131763"/>
                  <a:pt x="327025" y="158750"/>
                </a:cubicBezTo>
                <a:cubicBezTo>
                  <a:pt x="354542" y="185738"/>
                  <a:pt x="381000" y="219604"/>
                  <a:pt x="403225" y="250825"/>
                </a:cubicBezTo>
                <a:cubicBezTo>
                  <a:pt x="425450" y="282046"/>
                  <a:pt x="445029" y="310092"/>
                  <a:pt x="460375" y="346075"/>
                </a:cubicBezTo>
                <a:cubicBezTo>
                  <a:pt x="475721" y="382058"/>
                  <a:pt x="487363" y="424921"/>
                  <a:pt x="495300" y="466725"/>
                </a:cubicBezTo>
                <a:cubicBezTo>
                  <a:pt x="503237" y="508529"/>
                  <a:pt x="507471" y="562504"/>
                  <a:pt x="508000" y="596900"/>
                </a:cubicBezTo>
                <a:cubicBezTo>
                  <a:pt x="508529" y="631296"/>
                  <a:pt x="503502" y="652198"/>
                  <a:pt x="498475" y="673100"/>
                </a:cubicBezTo>
              </a:path>
            </a:pathLst>
          </a:custGeom>
          <a:noFill/>
          <a:ln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6D903DD-CEEE-439E-8891-E6FABA861FA5}"/>
              </a:ext>
            </a:extLst>
          </p:cNvPr>
          <p:cNvSpPr/>
          <p:nvPr/>
        </p:nvSpPr>
        <p:spPr>
          <a:xfrm rot="15247006">
            <a:off x="4009342" y="5291904"/>
            <a:ext cx="508038" cy="673100"/>
          </a:xfrm>
          <a:custGeom>
            <a:avLst/>
            <a:gdLst>
              <a:gd name="connsiteX0" fmla="*/ 0 w 508038"/>
              <a:gd name="connsiteY0" fmla="*/ 0 h 673100"/>
              <a:gd name="connsiteX1" fmla="*/ 127000 w 508038"/>
              <a:gd name="connsiteY1" fmla="*/ 34925 h 673100"/>
              <a:gd name="connsiteX2" fmla="*/ 238125 w 508038"/>
              <a:gd name="connsiteY2" fmla="*/ 88900 h 673100"/>
              <a:gd name="connsiteX3" fmla="*/ 327025 w 508038"/>
              <a:gd name="connsiteY3" fmla="*/ 158750 h 673100"/>
              <a:gd name="connsiteX4" fmla="*/ 403225 w 508038"/>
              <a:gd name="connsiteY4" fmla="*/ 250825 h 673100"/>
              <a:gd name="connsiteX5" fmla="*/ 460375 w 508038"/>
              <a:gd name="connsiteY5" fmla="*/ 346075 h 673100"/>
              <a:gd name="connsiteX6" fmla="*/ 495300 w 508038"/>
              <a:gd name="connsiteY6" fmla="*/ 466725 h 673100"/>
              <a:gd name="connsiteX7" fmla="*/ 508000 w 508038"/>
              <a:gd name="connsiteY7" fmla="*/ 596900 h 673100"/>
              <a:gd name="connsiteX8" fmla="*/ 498475 w 508038"/>
              <a:gd name="connsiteY8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38" h="673100">
                <a:moveTo>
                  <a:pt x="0" y="0"/>
                </a:moveTo>
                <a:cubicBezTo>
                  <a:pt x="43656" y="10054"/>
                  <a:pt x="87313" y="20108"/>
                  <a:pt x="127000" y="34925"/>
                </a:cubicBezTo>
                <a:cubicBezTo>
                  <a:pt x="166687" y="49742"/>
                  <a:pt x="204788" y="68263"/>
                  <a:pt x="238125" y="88900"/>
                </a:cubicBezTo>
                <a:cubicBezTo>
                  <a:pt x="271463" y="109538"/>
                  <a:pt x="299508" y="131763"/>
                  <a:pt x="327025" y="158750"/>
                </a:cubicBezTo>
                <a:cubicBezTo>
                  <a:pt x="354542" y="185738"/>
                  <a:pt x="381000" y="219604"/>
                  <a:pt x="403225" y="250825"/>
                </a:cubicBezTo>
                <a:cubicBezTo>
                  <a:pt x="425450" y="282046"/>
                  <a:pt x="445029" y="310092"/>
                  <a:pt x="460375" y="346075"/>
                </a:cubicBezTo>
                <a:cubicBezTo>
                  <a:pt x="475721" y="382058"/>
                  <a:pt x="487363" y="424921"/>
                  <a:pt x="495300" y="466725"/>
                </a:cubicBezTo>
                <a:cubicBezTo>
                  <a:pt x="503237" y="508529"/>
                  <a:pt x="507471" y="562504"/>
                  <a:pt x="508000" y="596900"/>
                </a:cubicBezTo>
                <a:cubicBezTo>
                  <a:pt x="508529" y="631296"/>
                  <a:pt x="503502" y="652198"/>
                  <a:pt x="498475" y="673100"/>
                </a:cubicBezTo>
              </a:path>
            </a:pathLst>
          </a:custGeom>
          <a:noFill/>
          <a:ln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36E505F-4800-484F-BAA0-2BC960A288A2}"/>
              </a:ext>
            </a:extLst>
          </p:cNvPr>
          <p:cNvSpPr/>
          <p:nvPr/>
        </p:nvSpPr>
        <p:spPr>
          <a:xfrm>
            <a:off x="531405" y="4585787"/>
            <a:ext cx="8219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little cycle diagram can help you remember these results. 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A78A015F-5005-495F-9E3C-4DFD4FA516AF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89DB81B3-8206-4D7B-8C06-F941282701D6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76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10" grpId="0" animBg="1"/>
      <p:bldP spid="24" grpId="0" animBg="1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772400" cy="646113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about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890" y="1385869"/>
            <a:ext cx="81344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must be equal to the opposite of the other unit vector. 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2CE-4847-495E-9653-0F13AA8061F4}"/>
              </a:ext>
            </a:extLst>
          </p:cNvPr>
          <p:cNvSpPr/>
          <p:nvPr/>
        </p:nvSpPr>
        <p:spPr>
          <a:xfrm>
            <a:off x="4390666" y="2263841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9D01B2-1FE4-47F0-AA58-B69CF4CCF17A}"/>
              </a:ext>
            </a:extLst>
          </p:cNvPr>
          <p:cNvSpPr/>
          <p:nvPr/>
        </p:nvSpPr>
        <p:spPr>
          <a:xfrm>
            <a:off x="5315919" y="226384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j 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D00D29-22A6-4DFD-8FAB-7E7C0D047809}"/>
              </a:ext>
            </a:extLst>
          </p:cNvPr>
          <p:cNvSpPr/>
          <p:nvPr/>
        </p:nvSpPr>
        <p:spPr>
          <a:xfrm>
            <a:off x="4390666" y="2694542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1BDFB-674E-4933-B831-DD38DD608E0C}"/>
              </a:ext>
            </a:extLst>
          </p:cNvPr>
          <p:cNvSpPr/>
          <p:nvPr/>
        </p:nvSpPr>
        <p:spPr>
          <a:xfrm>
            <a:off x="5315919" y="2694541"/>
            <a:ext cx="873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A71B31-794D-4B36-8504-383F0FE59122}"/>
              </a:ext>
            </a:extLst>
          </p:cNvPr>
          <p:cNvSpPr/>
          <p:nvPr/>
        </p:nvSpPr>
        <p:spPr>
          <a:xfrm>
            <a:off x="4390666" y="3187170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9EE746-0D34-40C7-BB74-5559FBC1DFD7}"/>
              </a:ext>
            </a:extLst>
          </p:cNvPr>
          <p:cNvSpPr/>
          <p:nvPr/>
        </p:nvSpPr>
        <p:spPr>
          <a:xfrm>
            <a:off x="5315919" y="3187169"/>
            <a:ext cx="942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85D00F-49AF-4653-8E5D-36EB109E3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70" y="4040970"/>
            <a:ext cx="835105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Finally, the cross product of any vector with itself is the zero vector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 . In particular, the cross product of any standard unit vector with itself is the zero vector.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D34F5921-6D29-4199-8233-977E79C4F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863" y="5284067"/>
            <a:ext cx="81344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With this rules we are going to find an expression for the vector product. 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D435DC-7204-4E06-B1D7-25530291A858}"/>
              </a:ext>
            </a:extLst>
          </p:cNvPr>
          <p:cNvSpPr/>
          <p:nvPr/>
        </p:nvSpPr>
        <p:spPr>
          <a:xfrm>
            <a:off x="1699420" y="3187169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77D2DB-0C4C-48F4-99F2-93A6DDD4059F}"/>
              </a:ext>
            </a:extLst>
          </p:cNvPr>
          <p:cNvSpPr/>
          <p:nvPr/>
        </p:nvSpPr>
        <p:spPr>
          <a:xfrm>
            <a:off x="2624673" y="3187168"/>
            <a:ext cx="712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C2E6C9-03CB-46C5-8EA7-3B125900BDC2}"/>
              </a:ext>
            </a:extLst>
          </p:cNvPr>
          <p:cNvSpPr/>
          <p:nvPr/>
        </p:nvSpPr>
        <p:spPr>
          <a:xfrm>
            <a:off x="1852862" y="2725504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CE5865E-BD24-495E-AD09-6674196BFF7A}"/>
              </a:ext>
            </a:extLst>
          </p:cNvPr>
          <p:cNvSpPr/>
          <p:nvPr/>
        </p:nvSpPr>
        <p:spPr>
          <a:xfrm>
            <a:off x="2778115" y="2725503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1D0FB31-F595-4189-9491-49DBA053AB7E}"/>
              </a:ext>
            </a:extLst>
          </p:cNvPr>
          <p:cNvSpPr/>
          <p:nvPr/>
        </p:nvSpPr>
        <p:spPr>
          <a:xfrm>
            <a:off x="1852862" y="2259635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72D638B-5FFA-41DF-80BC-2000651373E3}"/>
              </a:ext>
            </a:extLst>
          </p:cNvPr>
          <p:cNvSpPr/>
          <p:nvPr/>
        </p:nvSpPr>
        <p:spPr>
          <a:xfrm>
            <a:off x="2778115" y="2259634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152672-8C81-4C2E-9BCA-A51DBEF33DC0}"/>
              </a:ext>
            </a:extLst>
          </p:cNvPr>
          <p:cNvCxnSpPr/>
          <p:nvPr/>
        </p:nvCxnSpPr>
        <p:spPr>
          <a:xfrm>
            <a:off x="3533613" y="2530724"/>
            <a:ext cx="743919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E0497B1-1017-41B7-819A-8E860A7D6D15}"/>
              </a:ext>
            </a:extLst>
          </p:cNvPr>
          <p:cNvCxnSpPr/>
          <p:nvPr/>
        </p:nvCxnSpPr>
        <p:spPr>
          <a:xfrm>
            <a:off x="3533613" y="2962093"/>
            <a:ext cx="743919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CBC2996-24BA-49E8-AA18-145194EA2F8B}"/>
              </a:ext>
            </a:extLst>
          </p:cNvPr>
          <p:cNvCxnSpPr/>
          <p:nvPr/>
        </p:nvCxnSpPr>
        <p:spPr>
          <a:xfrm>
            <a:off x="3525863" y="3418002"/>
            <a:ext cx="743919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FB64B3AF-1464-4AE4-AC40-593A6D062850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86D098E2-4E59-4206-A37E-C26C4DFC8875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6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6" grpId="0"/>
      <p:bldP spid="17" grpId="0"/>
      <p:bldP spid="18" grpId="0"/>
      <p:bldP spid="19" grpId="0"/>
      <p:bldP spid="20" grpId="0"/>
      <p:bldP spid="5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EDC34117-8E5A-4DC3-8AD1-84495E08AD26}"/>
              </a:ext>
            </a:extLst>
          </p:cNvPr>
          <p:cNvSpPr/>
          <p:nvPr/>
        </p:nvSpPr>
        <p:spPr>
          <a:xfrm>
            <a:off x="1556367" y="5615398"/>
            <a:ext cx="6954652" cy="446539"/>
          </a:xfrm>
          <a:prstGeom prst="rect">
            <a:avLst/>
          </a:prstGeom>
          <a:solidFill>
            <a:schemeClr val="bg2"/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772400" cy="646113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and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01" y="1429217"/>
            <a:ext cx="2293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2CE-4847-495E-9653-0F13AA8061F4}"/>
              </a:ext>
            </a:extLst>
          </p:cNvPr>
          <p:cNvSpPr/>
          <p:nvPr/>
        </p:nvSpPr>
        <p:spPr>
          <a:xfrm>
            <a:off x="2200528" y="1827252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1BDFB-674E-4933-B831-DD38DD608E0C}"/>
              </a:ext>
            </a:extLst>
          </p:cNvPr>
          <p:cNvSpPr/>
          <p:nvPr/>
        </p:nvSpPr>
        <p:spPr>
          <a:xfrm>
            <a:off x="2992796" y="1825076"/>
            <a:ext cx="2472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B4F52E-1B77-48E9-B62E-E1EAD95B03D1}"/>
              </a:ext>
            </a:extLst>
          </p:cNvPr>
          <p:cNvSpPr/>
          <p:nvPr/>
        </p:nvSpPr>
        <p:spPr>
          <a:xfrm>
            <a:off x="2940280" y="2330172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F5ACBB-DF4E-44D0-81FF-490C1F168451}"/>
              </a:ext>
            </a:extLst>
          </p:cNvPr>
          <p:cNvSpPr/>
          <p:nvPr/>
        </p:nvSpPr>
        <p:spPr>
          <a:xfrm>
            <a:off x="3177036" y="2896810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1D9A06-DD28-4669-B35B-CBD90CFAC2A6}"/>
              </a:ext>
            </a:extLst>
          </p:cNvPr>
          <p:cNvSpPr/>
          <p:nvPr/>
        </p:nvSpPr>
        <p:spPr>
          <a:xfrm>
            <a:off x="3177035" y="3453706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27F79B-0505-462A-A2CA-2F36A748EFCC}"/>
              </a:ext>
            </a:extLst>
          </p:cNvPr>
          <p:cNvSpPr/>
          <p:nvPr/>
        </p:nvSpPr>
        <p:spPr>
          <a:xfrm>
            <a:off x="5740085" y="1825075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k)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4570716-23E9-4DBF-A76A-605A15665282}"/>
              </a:ext>
            </a:extLst>
          </p:cNvPr>
          <p:cNvSpPr/>
          <p:nvPr/>
        </p:nvSpPr>
        <p:spPr>
          <a:xfrm>
            <a:off x="5400378" y="1844674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F201E4-4F2C-4FCA-87BE-F1EB1ED8F338}"/>
              </a:ext>
            </a:extLst>
          </p:cNvPr>
          <p:cNvSpPr/>
          <p:nvPr/>
        </p:nvSpPr>
        <p:spPr>
          <a:xfrm>
            <a:off x="6578287" y="2330172"/>
            <a:ext cx="2029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k)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D450CB-B77D-4C49-A6A0-F3829B1932CA}"/>
              </a:ext>
            </a:extLst>
          </p:cNvPr>
          <p:cNvSpPr/>
          <p:nvPr/>
        </p:nvSpPr>
        <p:spPr>
          <a:xfrm>
            <a:off x="4798160" y="2330172"/>
            <a:ext cx="1883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957545-7F4A-4049-BD7F-9821F8C9BF91}"/>
              </a:ext>
            </a:extLst>
          </p:cNvPr>
          <p:cNvSpPr/>
          <p:nvPr/>
        </p:nvSpPr>
        <p:spPr>
          <a:xfrm>
            <a:off x="6913162" y="2897100"/>
            <a:ext cx="2062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k)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CC4961-5169-4CA0-BA9D-0886D79E1B1C}"/>
              </a:ext>
            </a:extLst>
          </p:cNvPr>
          <p:cNvSpPr/>
          <p:nvPr/>
        </p:nvSpPr>
        <p:spPr>
          <a:xfrm>
            <a:off x="5029313" y="2897100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7A3CC8-AD67-4853-A616-ABBED0CCB9D9}"/>
              </a:ext>
            </a:extLst>
          </p:cNvPr>
          <p:cNvSpPr/>
          <p:nvPr/>
        </p:nvSpPr>
        <p:spPr>
          <a:xfrm>
            <a:off x="5050603" y="3454884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CD488FF-A657-44B8-BEF5-27DD50A154FA}"/>
              </a:ext>
            </a:extLst>
          </p:cNvPr>
          <p:cNvSpPr/>
          <p:nvPr/>
        </p:nvSpPr>
        <p:spPr>
          <a:xfrm>
            <a:off x="6945876" y="3454884"/>
            <a:ext cx="21162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⨯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k)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DEE46-18E3-4EB8-8B86-0149678D8627}"/>
              </a:ext>
            </a:extLst>
          </p:cNvPr>
          <p:cNvSpPr/>
          <p:nvPr/>
        </p:nvSpPr>
        <p:spPr>
          <a:xfrm>
            <a:off x="561372" y="2360061"/>
            <a:ext cx="11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0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CC66D-2031-49C0-B997-9653153016C9}"/>
              </a:ext>
            </a:extLst>
          </p:cNvPr>
          <p:cNvSpPr/>
          <p:nvPr/>
        </p:nvSpPr>
        <p:spPr>
          <a:xfrm>
            <a:off x="552286" y="2041098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45306E-99DE-46AD-9501-EE6711A6B1F4}"/>
              </a:ext>
            </a:extLst>
          </p:cNvPr>
          <p:cNvCxnSpPr>
            <a:cxnSpLocks/>
          </p:cNvCxnSpPr>
          <p:nvPr/>
        </p:nvCxnSpPr>
        <p:spPr>
          <a:xfrm flipV="1">
            <a:off x="3270147" y="2517942"/>
            <a:ext cx="1528013" cy="1941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E97A863-8256-4B27-86CF-12C0012B7704}"/>
              </a:ext>
            </a:extLst>
          </p:cNvPr>
          <p:cNvCxnSpPr>
            <a:cxnSpLocks/>
          </p:cNvCxnSpPr>
          <p:nvPr/>
        </p:nvCxnSpPr>
        <p:spPr>
          <a:xfrm flipV="1">
            <a:off x="5284736" y="3106314"/>
            <a:ext cx="1528013" cy="1941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5FCB52F-3206-472F-936E-6ABF38938010}"/>
              </a:ext>
            </a:extLst>
          </p:cNvPr>
          <p:cNvCxnSpPr>
            <a:cxnSpLocks/>
          </p:cNvCxnSpPr>
          <p:nvPr/>
        </p:nvCxnSpPr>
        <p:spPr>
          <a:xfrm flipV="1">
            <a:off x="7311150" y="3658852"/>
            <a:ext cx="1528013" cy="1941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097737E-B50C-4AB7-930D-204331C92BC9}"/>
              </a:ext>
            </a:extLst>
          </p:cNvPr>
          <p:cNvSpPr/>
          <p:nvPr/>
        </p:nvSpPr>
        <p:spPr>
          <a:xfrm>
            <a:off x="552286" y="2684300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0B822D-E273-4D28-9E53-F2778B6C2C2A}"/>
              </a:ext>
            </a:extLst>
          </p:cNvPr>
          <p:cNvSpPr/>
          <p:nvPr/>
        </p:nvSpPr>
        <p:spPr>
          <a:xfrm>
            <a:off x="1122423" y="2663800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F941F4-DADA-495D-8876-B0D98DA36AF8}"/>
              </a:ext>
            </a:extLst>
          </p:cNvPr>
          <p:cNvSpPr/>
          <p:nvPr/>
        </p:nvSpPr>
        <p:spPr>
          <a:xfrm>
            <a:off x="523987" y="3767396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D11A791-9B01-499B-BF3A-DEA1E9152E1D}"/>
              </a:ext>
            </a:extLst>
          </p:cNvPr>
          <p:cNvSpPr/>
          <p:nvPr/>
        </p:nvSpPr>
        <p:spPr>
          <a:xfrm>
            <a:off x="1094124" y="374689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5A2746-D9F7-4549-91CA-97D838624D4F}"/>
              </a:ext>
            </a:extLst>
          </p:cNvPr>
          <p:cNvSpPr/>
          <p:nvPr/>
        </p:nvSpPr>
        <p:spPr>
          <a:xfrm>
            <a:off x="523987" y="4148323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735BC8-A50C-425E-AB83-31BF31CF7DF8}"/>
              </a:ext>
            </a:extLst>
          </p:cNvPr>
          <p:cNvSpPr/>
          <p:nvPr/>
        </p:nvSpPr>
        <p:spPr>
          <a:xfrm>
            <a:off x="1094124" y="412782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F2210A0-5BAA-4E63-AFE4-782A9C12701E}"/>
              </a:ext>
            </a:extLst>
          </p:cNvPr>
          <p:cNvSpPr/>
          <p:nvPr/>
        </p:nvSpPr>
        <p:spPr>
          <a:xfrm>
            <a:off x="3002788" y="4113252"/>
            <a:ext cx="1308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A296EDD-474F-41FC-93F5-69E285A0E152}"/>
              </a:ext>
            </a:extLst>
          </p:cNvPr>
          <p:cNvSpPr/>
          <p:nvPr/>
        </p:nvSpPr>
        <p:spPr>
          <a:xfrm>
            <a:off x="546237" y="3053355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EE0C977-511D-48F3-BE2D-4B4091EDEEAD}"/>
              </a:ext>
            </a:extLst>
          </p:cNvPr>
          <p:cNvSpPr/>
          <p:nvPr/>
        </p:nvSpPr>
        <p:spPr>
          <a:xfrm>
            <a:off x="1103633" y="3053355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j 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4F6ADCC-D3C8-48C8-A0DC-BFC2E464707C}"/>
              </a:ext>
            </a:extLst>
          </p:cNvPr>
          <p:cNvSpPr/>
          <p:nvPr/>
        </p:nvSpPr>
        <p:spPr>
          <a:xfrm>
            <a:off x="523987" y="4517655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750934-FF33-4532-9559-278D22DC221A}"/>
              </a:ext>
            </a:extLst>
          </p:cNvPr>
          <p:cNvSpPr/>
          <p:nvPr/>
        </p:nvSpPr>
        <p:spPr>
          <a:xfrm>
            <a:off x="1085870" y="4517655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9CC67E6-0D9A-4F96-92B9-BE1FCD280E6C}"/>
              </a:ext>
            </a:extLst>
          </p:cNvPr>
          <p:cNvSpPr/>
          <p:nvPr/>
        </p:nvSpPr>
        <p:spPr>
          <a:xfrm>
            <a:off x="556048" y="3414060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616003-A328-43B4-A043-EB1CBB9A1007}"/>
              </a:ext>
            </a:extLst>
          </p:cNvPr>
          <p:cNvSpPr/>
          <p:nvPr/>
        </p:nvSpPr>
        <p:spPr>
          <a:xfrm>
            <a:off x="1103633" y="3414059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k</a:t>
            </a: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8463583-6985-4D38-9E13-3F9FC70A3638}"/>
              </a:ext>
            </a:extLst>
          </p:cNvPr>
          <p:cNvSpPr/>
          <p:nvPr/>
        </p:nvSpPr>
        <p:spPr>
          <a:xfrm>
            <a:off x="4265347" y="4117185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)j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953CD1E-E2CD-4F36-A248-5C5ED8C24981}"/>
              </a:ext>
            </a:extLst>
          </p:cNvPr>
          <p:cNvSpPr/>
          <p:nvPr/>
        </p:nvSpPr>
        <p:spPr>
          <a:xfrm>
            <a:off x="5400378" y="4117185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–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928F00C-C501-4E22-BC38-8E29E2059E85}"/>
              </a:ext>
            </a:extLst>
          </p:cNvPr>
          <p:cNvSpPr/>
          <p:nvPr/>
        </p:nvSpPr>
        <p:spPr>
          <a:xfrm>
            <a:off x="6649985" y="4117184"/>
            <a:ext cx="2062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AA590F3-2456-4D32-B792-43E5227C8875}"/>
              </a:ext>
            </a:extLst>
          </p:cNvPr>
          <p:cNvSpPr/>
          <p:nvPr/>
        </p:nvSpPr>
        <p:spPr>
          <a:xfrm>
            <a:off x="3254608" y="4570452"/>
            <a:ext cx="1284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)j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0D76B99-A2B6-41E6-9D3B-36076D420E54}"/>
              </a:ext>
            </a:extLst>
          </p:cNvPr>
          <p:cNvSpPr/>
          <p:nvPr/>
        </p:nvSpPr>
        <p:spPr>
          <a:xfrm>
            <a:off x="4487938" y="4566912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8C8166B-4128-4FFE-8B97-8934DFBFF4E1}"/>
              </a:ext>
            </a:extLst>
          </p:cNvPr>
          <p:cNvSpPr/>
          <p:nvPr/>
        </p:nvSpPr>
        <p:spPr>
          <a:xfrm>
            <a:off x="483270" y="5140357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307AD07-28B2-4D65-AAD4-DCCF341240DE}"/>
              </a:ext>
            </a:extLst>
          </p:cNvPr>
          <p:cNvSpPr/>
          <p:nvPr/>
        </p:nvSpPr>
        <p:spPr>
          <a:xfrm>
            <a:off x="2974232" y="5094190"/>
            <a:ext cx="220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2162F46-994F-45DE-B8FF-CF7B8ECAA0C8}"/>
              </a:ext>
            </a:extLst>
          </p:cNvPr>
          <p:cNvSpPr/>
          <p:nvPr/>
        </p:nvSpPr>
        <p:spPr>
          <a:xfrm>
            <a:off x="4960354" y="5091660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)j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14CD44A-0288-4BDC-B5FF-DE02B032869E}"/>
              </a:ext>
            </a:extLst>
          </p:cNvPr>
          <p:cNvSpPr/>
          <p:nvPr/>
        </p:nvSpPr>
        <p:spPr>
          <a:xfrm>
            <a:off x="6960994" y="5092539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D65CD9-8887-4DB3-869E-7278470947C5}"/>
              </a:ext>
            </a:extLst>
          </p:cNvPr>
          <p:cNvSpPr/>
          <p:nvPr/>
        </p:nvSpPr>
        <p:spPr>
          <a:xfrm>
            <a:off x="1556367" y="5553325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C37B60B-A8CF-4C0C-96C4-6027A4267458}"/>
              </a:ext>
            </a:extLst>
          </p:cNvPr>
          <p:cNvSpPr/>
          <p:nvPr/>
        </p:nvSpPr>
        <p:spPr>
          <a:xfrm>
            <a:off x="2432018" y="5602802"/>
            <a:ext cx="220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2C0EA73-3D68-46F0-ABDD-EB57EEDABA44}"/>
              </a:ext>
            </a:extLst>
          </p:cNvPr>
          <p:cNvSpPr/>
          <p:nvPr/>
        </p:nvSpPr>
        <p:spPr>
          <a:xfrm>
            <a:off x="4418140" y="5600272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)j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2B9E146-CF7D-4E09-BB5F-E3A5F68D0E2E}"/>
              </a:ext>
            </a:extLst>
          </p:cNvPr>
          <p:cNvSpPr/>
          <p:nvPr/>
        </p:nvSpPr>
        <p:spPr>
          <a:xfrm>
            <a:off x="6418780" y="5601151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4BE84EF-CEDD-4A4A-A4C8-3032A7F8EE95}"/>
              </a:ext>
            </a:extLst>
          </p:cNvPr>
          <p:cNvSpPr/>
          <p:nvPr/>
        </p:nvSpPr>
        <p:spPr>
          <a:xfrm>
            <a:off x="408456" y="2356966"/>
            <a:ext cx="2295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brackets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>
            <a:hlinkClick r:id="rId2"/>
            <a:extLst>
              <a:ext uri="{FF2B5EF4-FFF2-40B4-BE49-F238E27FC236}">
                <a16:creationId xmlns:a16="http://schemas.microsoft.com/office/drawing/2014/main" id="{5945517A-F4F8-491C-BA82-EF3578377515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8" name="Rectangle 67">
            <a:hlinkClick r:id="rId2"/>
            <a:extLst>
              <a:ext uri="{FF2B5EF4-FFF2-40B4-BE49-F238E27FC236}">
                <a16:creationId xmlns:a16="http://schemas.microsoft.com/office/drawing/2014/main" id="{ADE8BAC8-21B9-4B85-8C55-D7ADD59EB48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1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18" grpId="0"/>
      <p:bldP spid="13" grpId="0"/>
      <p:bldP spid="14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6" grpId="0"/>
      <p:bldP spid="7" grpId="0"/>
      <p:bldP spid="33" grpId="0"/>
      <p:bldP spid="34" grpId="0"/>
      <p:bldP spid="35" grpId="0"/>
      <p:bldP spid="36" grpId="0"/>
      <p:bldP spid="37" grpId="0"/>
      <p:bldP spid="38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EDC34117-8E5A-4DC3-8AD1-84495E08AD26}"/>
              </a:ext>
            </a:extLst>
          </p:cNvPr>
          <p:cNvSpPr/>
          <p:nvPr/>
        </p:nvSpPr>
        <p:spPr>
          <a:xfrm>
            <a:off x="1624951" y="1971324"/>
            <a:ext cx="6954652" cy="446539"/>
          </a:xfrm>
          <a:prstGeom prst="rect">
            <a:avLst/>
          </a:prstGeom>
          <a:solidFill>
            <a:schemeClr val="bg2"/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772400" cy="646113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Given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and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+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+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01" y="1429217"/>
            <a:ext cx="2293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Find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307AD07-28B2-4D65-AAD4-DCCF341240DE}"/>
              </a:ext>
            </a:extLst>
          </p:cNvPr>
          <p:cNvSpPr/>
          <p:nvPr/>
        </p:nvSpPr>
        <p:spPr>
          <a:xfrm>
            <a:off x="1502651" y="2726973"/>
            <a:ext cx="2673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2162F46-994F-45DE-B8FF-CF7B8ECAA0C8}"/>
              </a:ext>
            </a:extLst>
          </p:cNvPr>
          <p:cNvSpPr/>
          <p:nvPr/>
        </p:nvSpPr>
        <p:spPr>
          <a:xfrm>
            <a:off x="3954298" y="2729503"/>
            <a:ext cx="2533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14CD44A-0288-4BDC-B5FF-DE02B032869E}"/>
              </a:ext>
            </a:extLst>
          </p:cNvPr>
          <p:cNvSpPr/>
          <p:nvPr/>
        </p:nvSpPr>
        <p:spPr>
          <a:xfrm>
            <a:off x="6304468" y="2729503"/>
            <a:ext cx="2736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))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D65CD9-8887-4DB3-869E-7278470947C5}"/>
              </a:ext>
            </a:extLst>
          </p:cNvPr>
          <p:cNvSpPr/>
          <p:nvPr/>
        </p:nvSpPr>
        <p:spPr>
          <a:xfrm>
            <a:off x="1624951" y="1909251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Droid Serif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C37B60B-A8CF-4C0C-96C4-6027A4267458}"/>
              </a:ext>
            </a:extLst>
          </p:cNvPr>
          <p:cNvSpPr/>
          <p:nvPr/>
        </p:nvSpPr>
        <p:spPr>
          <a:xfrm>
            <a:off x="2500602" y="1958728"/>
            <a:ext cx="220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2C0EA73-3D68-46F0-ABDD-EB57EEDABA44}"/>
              </a:ext>
            </a:extLst>
          </p:cNvPr>
          <p:cNvSpPr/>
          <p:nvPr/>
        </p:nvSpPr>
        <p:spPr>
          <a:xfrm>
            <a:off x="4486724" y="1956198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)j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2B9E146-CF7D-4E09-BB5F-E3A5F68D0E2E}"/>
              </a:ext>
            </a:extLst>
          </p:cNvPr>
          <p:cNvSpPr/>
          <p:nvPr/>
        </p:nvSpPr>
        <p:spPr>
          <a:xfrm>
            <a:off x="6487364" y="1957077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 –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E62D2EA-988D-47E2-BF36-2E07CDC0A31C}"/>
              </a:ext>
            </a:extLst>
          </p:cNvPr>
          <p:cNvSpPr/>
          <p:nvPr/>
        </p:nvSpPr>
        <p:spPr>
          <a:xfrm>
            <a:off x="1502651" y="3472000"/>
            <a:ext cx="1268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–12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80D39E9-2FFA-43AB-82DD-6E4B8F9E7814}"/>
              </a:ext>
            </a:extLst>
          </p:cNvPr>
          <p:cNvSpPr/>
          <p:nvPr/>
        </p:nvSpPr>
        <p:spPr>
          <a:xfrm>
            <a:off x="2508351" y="3472000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4F482F8-9D9B-4661-85D1-7CFD66A65642}"/>
              </a:ext>
            </a:extLst>
          </p:cNvPr>
          <p:cNvSpPr/>
          <p:nvPr/>
        </p:nvSpPr>
        <p:spPr>
          <a:xfrm>
            <a:off x="3170712" y="3472000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CB43A2E9-7386-4C4F-BF0E-64EB465B5F79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3B4E8888-4C33-4C87-945B-DEAA11D26CBE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7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5</TotalTime>
  <Words>656</Words>
  <Application>Microsoft Office PowerPoint</Application>
  <PresentationFormat>On-screen Show (4:3)</PresentationFormat>
  <Paragraphs>106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Cambria Math</vt:lpstr>
      <vt:lpstr>Comic Sans MS</vt:lpstr>
      <vt:lpstr>Droid Serif</vt:lpstr>
      <vt:lpstr>Times New Roman</vt:lpstr>
      <vt:lpstr>Wingdings</vt:lpstr>
      <vt:lpstr>Wingdings 2</vt:lpstr>
      <vt:lpstr>Theme1</vt:lpstr>
      <vt:lpstr>Vector product of two vectors</vt:lpstr>
      <vt:lpstr>Vector (cross) product</vt:lpstr>
      <vt:lpstr>Vector (cross) product</vt:lpstr>
      <vt:lpstr>Vector (cross) product</vt:lpstr>
      <vt:lpstr>Vector (cross) product</vt:lpstr>
      <vt:lpstr>Vector (cross) product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product of two vectors</dc:title>
  <dc:creator>Mathssupport</dc:creator>
  <cp:lastModifiedBy>Orlando Hurtado</cp:lastModifiedBy>
  <cp:revision>3</cp:revision>
  <dcterms:created xsi:type="dcterms:W3CDTF">2020-04-03T12:37:57Z</dcterms:created>
  <dcterms:modified xsi:type="dcterms:W3CDTF">2020-07-03T10:20:50Z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