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68" r:id="rId4"/>
    <p:sldId id="276" r:id="rId5"/>
    <p:sldId id="277" r:id="rId6"/>
    <p:sldId id="278" r:id="rId7"/>
    <p:sldId id="315" r:id="rId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2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0017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3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2175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4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1632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5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2890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6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2696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4A1FA1B0-834A-4521-A644-E2CA7CBF28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C126458-D434-4ECF-808D-F37411AEDF2E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577582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4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0EAB2C-E360-42F9-A586-F1C89BC07DE3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382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B31EB293-96A1-4AEF-928D-6217A5C5E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E4BF18B-5A7D-4D75-B966-4C9EB73E691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9857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310FFF-7672-4024-999A-0145EBDB6A11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67040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1445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1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3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E01803-01F7-417E-883F-D705B7A3519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9704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0179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CCF7A6BD-F17E-49D3-A3D5-8D16525E70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7255FC3-07EF-4081-A968-E7039ECF2A2C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88032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3413" indent="-633413"/>
            <a:r>
              <a:rPr lang="en-US" dirty="0"/>
              <a:t>LO: Find the coordinates of the point of intersection of two vectors.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3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n w="3175">
                  <a:solidFill>
                    <a:schemeClr val="tx1"/>
                  </a:solidFill>
                </a:ln>
              </a:rPr>
              <a:t>Intersection point of two vectors</a:t>
            </a:r>
            <a:endParaRPr lang="en-US" b="1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638C04C-B292-4EBB-945D-ECBC476BA0DD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63826E7-B947-4937-9AC7-057014C9451F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28524" y="744131"/>
            <a:ext cx="83003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In a </a:t>
            </a:r>
            <a:r>
              <a:rPr lang="en-US" altLang="en-US" b="1" dirty="0">
                <a:solidFill>
                  <a:srgbClr val="FF0000"/>
                </a:solidFill>
              </a:rPr>
              <a:t>two</a:t>
            </a:r>
            <a:r>
              <a:rPr lang="en-US" altLang="en-US" dirty="0"/>
              <a:t> dimensions plane, two lines will either</a:t>
            </a:r>
            <a:endParaRPr lang="en-GB" altLang="en-US" dirty="0"/>
          </a:p>
        </p:txBody>
      </p:sp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1044018" y="1208224"/>
            <a:ext cx="1608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Intersect:</a:t>
            </a:r>
          </a:p>
        </p:txBody>
      </p: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204192" y="80010"/>
            <a:ext cx="5829300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Intersecting lines</a:t>
            </a:r>
            <a:endParaRPr lang="en-GB" altLang="en-US" sz="3200" dirty="0"/>
          </a:p>
        </p:txBody>
      </p:sp>
      <p:sp>
        <p:nvSpPr>
          <p:cNvPr id="107" name="Text Box 22"/>
          <p:cNvSpPr txBox="1">
            <a:spLocks noChangeArrowheads="1"/>
          </p:cNvSpPr>
          <p:nvPr/>
        </p:nvSpPr>
        <p:spPr bwMode="auto">
          <a:xfrm>
            <a:off x="2540915" y="1257341"/>
            <a:ext cx="59879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the value of the parameters is consistent in the two equations</a:t>
            </a:r>
            <a:endParaRPr lang="en-GB" altLang="en-US" b="1" dirty="0">
              <a:solidFill>
                <a:srgbClr val="FF0000"/>
              </a:solidFill>
            </a:endParaRPr>
          </a:p>
        </p:txBody>
      </p:sp>
      <p:sp>
        <p:nvSpPr>
          <p:cNvPr id="110" name="Text Box 22"/>
          <p:cNvSpPr txBox="1">
            <a:spLocks noChangeArrowheads="1"/>
          </p:cNvSpPr>
          <p:nvPr/>
        </p:nvSpPr>
        <p:spPr bwMode="auto">
          <a:xfrm>
            <a:off x="2740332" y="2054662"/>
            <a:ext cx="59195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they have direction vectors that are scalar multiples of each other.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65" name="Text Box 22"/>
          <p:cNvSpPr txBox="1">
            <a:spLocks noChangeArrowheads="1"/>
          </p:cNvSpPr>
          <p:nvPr/>
        </p:nvSpPr>
        <p:spPr bwMode="auto">
          <a:xfrm>
            <a:off x="1044018" y="2073564"/>
            <a:ext cx="1825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Be parallel:</a:t>
            </a: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228524" y="3048060"/>
            <a:ext cx="83003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In a </a:t>
            </a:r>
            <a:r>
              <a:rPr lang="en-US" altLang="en-US" b="1" dirty="0">
                <a:solidFill>
                  <a:srgbClr val="FF0000"/>
                </a:solidFill>
              </a:rPr>
              <a:t>three </a:t>
            </a:r>
            <a:r>
              <a:rPr lang="en-US" altLang="en-US" dirty="0"/>
              <a:t>dimensions plane, two lines will either</a:t>
            </a:r>
            <a:endParaRPr lang="en-GB" altLang="en-US" dirty="0"/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1044018" y="3512153"/>
            <a:ext cx="1608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Intersect:</a:t>
            </a:r>
          </a:p>
        </p:txBody>
      </p:sp>
      <p:sp>
        <p:nvSpPr>
          <p:cNvPr id="68" name="Text Box 22"/>
          <p:cNvSpPr txBox="1">
            <a:spLocks noChangeArrowheads="1"/>
          </p:cNvSpPr>
          <p:nvPr/>
        </p:nvSpPr>
        <p:spPr bwMode="auto">
          <a:xfrm>
            <a:off x="2540915" y="3561270"/>
            <a:ext cx="59879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the value of the parameters is consistent in all three equations</a:t>
            </a:r>
            <a:endParaRPr lang="en-GB" altLang="en-US" b="1" dirty="0">
              <a:solidFill>
                <a:srgbClr val="FF0000"/>
              </a:solidFill>
            </a:endParaRPr>
          </a:p>
        </p:txBody>
      </p:sp>
      <p:sp>
        <p:nvSpPr>
          <p:cNvPr id="69" name="Text Box 22"/>
          <p:cNvSpPr txBox="1">
            <a:spLocks noChangeArrowheads="1"/>
          </p:cNvSpPr>
          <p:nvPr/>
        </p:nvSpPr>
        <p:spPr bwMode="auto">
          <a:xfrm>
            <a:off x="2740332" y="4358591"/>
            <a:ext cx="59195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they have direction vectors that are scalar multiples of each other.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70" name="Text Box 22"/>
          <p:cNvSpPr txBox="1">
            <a:spLocks noChangeArrowheads="1"/>
          </p:cNvSpPr>
          <p:nvPr/>
        </p:nvSpPr>
        <p:spPr bwMode="auto">
          <a:xfrm>
            <a:off x="1044018" y="4377493"/>
            <a:ext cx="1825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Be parallel:</a:t>
            </a:r>
          </a:p>
        </p:txBody>
      </p:sp>
      <p:sp>
        <p:nvSpPr>
          <p:cNvPr id="71" name="Text Box 22"/>
          <p:cNvSpPr txBox="1">
            <a:spLocks noChangeArrowheads="1"/>
          </p:cNvSpPr>
          <p:nvPr/>
        </p:nvSpPr>
        <p:spPr bwMode="auto">
          <a:xfrm>
            <a:off x="2740332" y="5168208"/>
            <a:ext cx="59195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the lines are not parallel and the values are not consistent so the lines do not intersect.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72" name="Text Box 22"/>
          <p:cNvSpPr txBox="1">
            <a:spLocks noChangeArrowheads="1"/>
          </p:cNvSpPr>
          <p:nvPr/>
        </p:nvSpPr>
        <p:spPr bwMode="auto">
          <a:xfrm>
            <a:off x="1044018" y="5187110"/>
            <a:ext cx="1825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Be skew: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E01EADB6-178F-47EF-8B4B-44D546C29455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3A35F524-A1C8-4A9C-B329-C1EE30D81CA9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73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2" grpId="0"/>
      <p:bldP spid="107" grpId="0"/>
      <p:bldP spid="110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161614" y="1130358"/>
            <a:ext cx="40150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Two lines have equations:</a:t>
            </a:r>
            <a:endParaRPr lang="en-GB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4"/>
          <p:cNvSpPr txBox="1">
            <a:spLocks noChangeArrowheads="1"/>
          </p:cNvSpPr>
          <p:nvPr/>
        </p:nvSpPr>
        <p:spPr>
          <a:xfrm>
            <a:off x="204192" y="80010"/>
            <a:ext cx="6774832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Intersecting point of two vectors</a:t>
            </a:r>
            <a:endParaRPr lang="en-GB" altLang="en-US" sz="3200" dirty="0"/>
          </a:p>
        </p:txBody>
      </p:sp>
      <p:sp>
        <p:nvSpPr>
          <p:cNvPr id="93" name="Text Box 77"/>
          <p:cNvSpPr txBox="1">
            <a:spLocks noChangeArrowheads="1"/>
          </p:cNvSpPr>
          <p:nvPr/>
        </p:nvSpPr>
        <p:spPr bwMode="auto">
          <a:xfrm>
            <a:off x="3757173" y="1106242"/>
            <a:ext cx="68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</a:t>
            </a:r>
            <a:r>
              <a:rPr lang="en-GB" altLang="en-US" b="1" baseline="-25000" dirty="0">
                <a:solidFill>
                  <a:srgbClr val="00B050"/>
                </a:solidFill>
              </a:rPr>
              <a:t>1</a:t>
            </a:r>
            <a:r>
              <a:rPr lang="en-GB" altLang="en-US" b="1" dirty="0">
                <a:solidFill>
                  <a:srgbClr val="00B050"/>
                </a:solidFill>
              </a:rPr>
              <a:t> =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4349329" y="725243"/>
            <a:ext cx="544157" cy="1223963"/>
            <a:chOff x="3678086" y="4005064"/>
            <a:chExt cx="544157" cy="1223963"/>
          </a:xfrm>
        </p:grpSpPr>
        <p:sp>
          <p:nvSpPr>
            <p:cNvPr id="114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15" name="Text Box 115"/>
            <p:cNvSpPr txBox="1">
              <a:spLocks noChangeArrowheads="1"/>
            </p:cNvSpPr>
            <p:nvPr/>
          </p:nvSpPr>
          <p:spPr bwMode="auto">
            <a:xfrm>
              <a:off x="376363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Text Box 116"/>
            <p:cNvSpPr txBox="1">
              <a:spLocks noChangeArrowheads="1"/>
            </p:cNvSpPr>
            <p:nvPr/>
          </p:nvSpPr>
          <p:spPr bwMode="auto">
            <a:xfrm>
              <a:off x="3752508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Text Box 116"/>
            <p:cNvSpPr txBox="1">
              <a:spLocks noChangeArrowheads="1"/>
            </p:cNvSpPr>
            <p:nvPr/>
          </p:nvSpPr>
          <p:spPr bwMode="auto">
            <a:xfrm>
              <a:off x="3763463" y="4767064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4" name="Text Box 22"/>
          <p:cNvSpPr txBox="1">
            <a:spLocks noChangeArrowheads="1"/>
          </p:cNvSpPr>
          <p:nvPr/>
        </p:nvSpPr>
        <p:spPr bwMode="auto">
          <a:xfrm>
            <a:off x="4911357" y="1078178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dirty="0"/>
              <a:t>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5446553" y="721577"/>
            <a:ext cx="533400" cy="1264146"/>
            <a:chOff x="3678086" y="4005064"/>
            <a:chExt cx="533400" cy="1264146"/>
          </a:xfrm>
        </p:grpSpPr>
        <p:sp>
          <p:nvSpPr>
            <p:cNvPr id="141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42" name="Text Box 115"/>
            <p:cNvSpPr txBox="1">
              <a:spLocks noChangeArrowheads="1"/>
            </p:cNvSpPr>
            <p:nvPr/>
          </p:nvSpPr>
          <p:spPr bwMode="auto">
            <a:xfrm>
              <a:off x="376924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Text Box 116"/>
            <p:cNvSpPr txBox="1">
              <a:spLocks noChangeArrowheads="1"/>
            </p:cNvSpPr>
            <p:nvPr/>
          </p:nvSpPr>
          <p:spPr bwMode="auto">
            <a:xfrm>
              <a:off x="3753636" y="480754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7" name="Text Box 77"/>
          <p:cNvSpPr txBox="1">
            <a:spLocks noChangeArrowheads="1"/>
          </p:cNvSpPr>
          <p:nvPr/>
        </p:nvSpPr>
        <p:spPr bwMode="auto">
          <a:xfrm>
            <a:off x="6704070" y="1081843"/>
            <a:ext cx="68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</a:t>
            </a:r>
            <a:r>
              <a:rPr lang="en-GB" altLang="en-US" b="1" baseline="-25000" dirty="0">
                <a:solidFill>
                  <a:srgbClr val="00B050"/>
                </a:solidFill>
              </a:rPr>
              <a:t>2</a:t>
            </a:r>
            <a:r>
              <a:rPr lang="en-GB" altLang="en-US" b="1" dirty="0">
                <a:solidFill>
                  <a:srgbClr val="00B050"/>
                </a:solidFill>
              </a:rPr>
              <a:t> =</a:t>
            </a:r>
          </a:p>
        </p:txBody>
      </p:sp>
      <p:grpSp>
        <p:nvGrpSpPr>
          <p:cNvPr id="158" name="Group 157"/>
          <p:cNvGrpSpPr/>
          <p:nvPr/>
        </p:nvGrpSpPr>
        <p:grpSpPr>
          <a:xfrm>
            <a:off x="7296226" y="700844"/>
            <a:ext cx="533400" cy="1223963"/>
            <a:chOff x="3678086" y="4005064"/>
            <a:chExt cx="533400" cy="1223963"/>
          </a:xfrm>
        </p:grpSpPr>
        <p:sp>
          <p:nvSpPr>
            <p:cNvPr id="159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60" name="Text Box 115"/>
            <p:cNvSpPr txBox="1">
              <a:spLocks noChangeArrowheads="1"/>
            </p:cNvSpPr>
            <p:nvPr/>
          </p:nvSpPr>
          <p:spPr bwMode="auto">
            <a:xfrm>
              <a:off x="376363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Text Box 116"/>
            <p:cNvSpPr txBox="1">
              <a:spLocks noChangeArrowheads="1"/>
            </p:cNvSpPr>
            <p:nvPr/>
          </p:nvSpPr>
          <p:spPr bwMode="auto">
            <a:xfrm>
              <a:off x="3752508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Text Box 116"/>
            <p:cNvSpPr txBox="1">
              <a:spLocks noChangeArrowheads="1"/>
            </p:cNvSpPr>
            <p:nvPr/>
          </p:nvSpPr>
          <p:spPr bwMode="auto">
            <a:xfrm>
              <a:off x="3763463" y="4767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3" name="Text Box 22"/>
          <p:cNvSpPr txBox="1">
            <a:spLocks noChangeArrowheads="1"/>
          </p:cNvSpPr>
          <p:nvPr/>
        </p:nvSpPr>
        <p:spPr bwMode="auto">
          <a:xfrm>
            <a:off x="7817913" y="1053779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en-US" dirty="0"/>
              <a:t>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grpSp>
        <p:nvGrpSpPr>
          <p:cNvPr id="164" name="Group 163"/>
          <p:cNvGrpSpPr/>
          <p:nvPr/>
        </p:nvGrpSpPr>
        <p:grpSpPr>
          <a:xfrm>
            <a:off x="8353109" y="697178"/>
            <a:ext cx="533400" cy="1264146"/>
            <a:chOff x="3678086" y="4005064"/>
            <a:chExt cx="533400" cy="1264146"/>
          </a:xfrm>
        </p:grpSpPr>
        <p:sp>
          <p:nvSpPr>
            <p:cNvPr id="165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66" name="Text Box 115"/>
            <p:cNvSpPr txBox="1">
              <a:spLocks noChangeArrowheads="1"/>
            </p:cNvSpPr>
            <p:nvPr/>
          </p:nvSpPr>
          <p:spPr bwMode="auto">
            <a:xfrm>
              <a:off x="376924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7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8" name="Text Box 116"/>
            <p:cNvSpPr txBox="1">
              <a:spLocks noChangeArrowheads="1"/>
            </p:cNvSpPr>
            <p:nvPr/>
          </p:nvSpPr>
          <p:spPr bwMode="auto">
            <a:xfrm>
              <a:off x="3767083" y="480754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9" name="Text Box 22"/>
          <p:cNvSpPr txBox="1">
            <a:spLocks noChangeArrowheads="1"/>
          </p:cNvSpPr>
          <p:nvPr/>
        </p:nvSpPr>
        <p:spPr bwMode="auto">
          <a:xfrm>
            <a:off x="213978" y="2013503"/>
            <a:ext cx="856817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Show that the lines intersect and find the coordinates of the point of intersection.</a:t>
            </a:r>
            <a:endParaRPr lang="en-GB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Text Box 22"/>
          <p:cNvSpPr txBox="1">
            <a:spLocks noChangeArrowheads="1"/>
          </p:cNvSpPr>
          <p:nvPr/>
        </p:nvSpPr>
        <p:spPr bwMode="auto">
          <a:xfrm>
            <a:off x="6029800" y="1130357"/>
            <a:ext cx="774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and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71" name="Text Box 22"/>
          <p:cNvSpPr txBox="1">
            <a:spLocks noChangeArrowheads="1"/>
          </p:cNvSpPr>
          <p:nvPr/>
        </p:nvSpPr>
        <p:spPr bwMode="auto">
          <a:xfrm>
            <a:off x="248808" y="2777265"/>
            <a:ext cx="85241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i="1" dirty="0">
                <a:solidFill>
                  <a:srgbClr val="FF6600"/>
                </a:solidFill>
              </a:rPr>
              <a:t>r</a:t>
            </a:r>
            <a:r>
              <a:rPr lang="en-GB" altLang="en-US" sz="1800" baseline="-25000" dirty="0">
                <a:solidFill>
                  <a:srgbClr val="FF6600"/>
                </a:solidFill>
              </a:rPr>
              <a:t>1</a:t>
            </a:r>
            <a:r>
              <a:rPr lang="en-GB" altLang="en-US" sz="1800" dirty="0">
                <a:solidFill>
                  <a:srgbClr val="FF6600"/>
                </a:solidFill>
              </a:rPr>
              <a:t> and </a:t>
            </a:r>
            <a:r>
              <a:rPr lang="en-GB" altLang="en-US" sz="1800" b="1" i="1" dirty="0">
                <a:solidFill>
                  <a:srgbClr val="FF6600"/>
                </a:solidFill>
              </a:rPr>
              <a:t>r</a:t>
            </a:r>
            <a:r>
              <a:rPr lang="en-GB" altLang="en-US" sz="1800" baseline="-25000" dirty="0">
                <a:solidFill>
                  <a:srgbClr val="FF6600"/>
                </a:solidFill>
              </a:rPr>
              <a:t>2</a:t>
            </a:r>
            <a:r>
              <a:rPr lang="en-GB" altLang="en-US" sz="1800" dirty="0">
                <a:solidFill>
                  <a:srgbClr val="FF6600"/>
                </a:solidFill>
              </a:rPr>
              <a:t> intersect if there is a value of </a:t>
            </a:r>
            <a:r>
              <a:rPr lang="en-GB" altLang="en-US" sz="1800" i="1" dirty="0">
                <a:solidFill>
                  <a:srgbClr val="FF6600"/>
                </a:solidFill>
              </a:rPr>
              <a:t>t</a:t>
            </a:r>
            <a:r>
              <a:rPr lang="en-GB" altLang="en-US" sz="1800" dirty="0">
                <a:solidFill>
                  <a:srgbClr val="FF6600"/>
                </a:solidFill>
              </a:rPr>
              <a:t> and a value of </a:t>
            </a:r>
            <a:r>
              <a:rPr lang="en-GB" altLang="en-US" sz="1800" i="1" dirty="0">
                <a:solidFill>
                  <a:srgbClr val="FF6600"/>
                </a:solidFill>
              </a:rPr>
              <a:t>s</a:t>
            </a:r>
            <a:r>
              <a:rPr lang="en-GB" altLang="en-US" sz="1800" dirty="0">
                <a:solidFill>
                  <a:srgbClr val="FF6600"/>
                </a:solidFill>
              </a:rPr>
              <a:t> such that </a:t>
            </a:r>
            <a:r>
              <a:rPr lang="en-GB" altLang="en-US" sz="1800" b="1" i="1" dirty="0">
                <a:solidFill>
                  <a:srgbClr val="FF6600"/>
                </a:solidFill>
              </a:rPr>
              <a:t>r</a:t>
            </a:r>
            <a:r>
              <a:rPr lang="en-GB" altLang="en-US" sz="1800" baseline="-25000" dirty="0">
                <a:solidFill>
                  <a:srgbClr val="FF6600"/>
                </a:solidFill>
              </a:rPr>
              <a:t>1</a:t>
            </a:r>
            <a:r>
              <a:rPr lang="en-GB" altLang="en-US" sz="1800" dirty="0">
                <a:solidFill>
                  <a:srgbClr val="FF6600"/>
                </a:solidFill>
              </a:rPr>
              <a:t> = </a:t>
            </a:r>
            <a:r>
              <a:rPr lang="en-GB" altLang="en-US" sz="1800" b="1" i="1" dirty="0">
                <a:solidFill>
                  <a:srgbClr val="FF6600"/>
                </a:solidFill>
              </a:rPr>
              <a:t>r</a:t>
            </a:r>
            <a:r>
              <a:rPr lang="en-GB" altLang="en-US" sz="1800" baseline="-25000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172" name="Text Box 22"/>
          <p:cNvSpPr txBox="1">
            <a:spLocks noChangeArrowheads="1"/>
          </p:cNvSpPr>
          <p:nvPr/>
        </p:nvSpPr>
        <p:spPr bwMode="auto">
          <a:xfrm>
            <a:off x="258139" y="3167748"/>
            <a:ext cx="38406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6600"/>
                </a:solidFill>
              </a:rPr>
              <a:t>Equating the components of each vector</a:t>
            </a:r>
          </a:p>
        </p:txBody>
      </p:sp>
      <p:sp>
        <p:nvSpPr>
          <p:cNvPr id="173" name="Text Box 22"/>
          <p:cNvSpPr txBox="1">
            <a:spLocks noChangeArrowheads="1"/>
          </p:cNvSpPr>
          <p:nvPr/>
        </p:nvSpPr>
        <p:spPr bwMode="auto">
          <a:xfrm>
            <a:off x="5039934" y="3167748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3 +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6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74" name="Text Box 22"/>
          <p:cNvSpPr txBox="1">
            <a:spLocks noChangeArrowheads="1"/>
          </p:cNvSpPr>
          <p:nvPr/>
        </p:nvSpPr>
        <p:spPr bwMode="auto">
          <a:xfrm>
            <a:off x="5562927" y="3629413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2 + 4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75" name="Text Box 22"/>
          <p:cNvSpPr txBox="1">
            <a:spLocks noChangeArrowheads="1"/>
          </p:cNvSpPr>
          <p:nvPr/>
        </p:nvSpPr>
        <p:spPr bwMode="auto">
          <a:xfrm>
            <a:off x="5096055" y="4049006"/>
            <a:ext cx="17079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-1 +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</a:t>
            </a:r>
            <a:r>
              <a:rPr lang="en-GB" altLang="en-US" sz="3200" dirty="0">
                <a:solidFill>
                  <a:schemeClr val="tx1"/>
                </a:solidFill>
                <a:cs typeface="Arial" charset="0"/>
              </a:rPr>
              <a:t>8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" name="Rectangle 2"/>
          <p:cNvSpPr/>
          <p:nvPr/>
        </p:nvSpPr>
        <p:spPr>
          <a:xfrm>
            <a:off x="7214741" y="3163402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cs typeface="Arial" charset="0"/>
                <a:sym typeface="Wingdings" panose="05000000000000000000" pitchFamily="2" charset="2"/>
              </a:rPr>
              <a:t>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7217610" y="3665586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cs typeface="Arial" charset="0"/>
                <a:sym typeface="Wingdings" panose="05000000000000000000" pitchFamily="2" charset="2"/>
              </a:rPr>
              <a:t>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7214741" y="4113646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cs typeface="Arial" charset="0"/>
                <a:sym typeface="Wingdings" panose="05000000000000000000" pitchFamily="2" charset="2"/>
              </a:rPr>
              <a:t>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78" name="Text Box 22"/>
          <p:cNvSpPr txBox="1">
            <a:spLocks noChangeArrowheads="1"/>
          </p:cNvSpPr>
          <p:nvPr/>
        </p:nvSpPr>
        <p:spPr bwMode="auto">
          <a:xfrm>
            <a:off x="248809" y="4343400"/>
            <a:ext cx="21716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6600"/>
                </a:solidFill>
              </a:rPr>
              <a:t>Solving for s and t in </a:t>
            </a:r>
            <a:r>
              <a:rPr lang="en-GB" altLang="en-US" sz="1800" dirty="0">
                <a:solidFill>
                  <a:srgbClr val="FF0000"/>
                </a:solidFill>
                <a:cs typeface="Arial" charset="0"/>
                <a:sym typeface="Wingdings" panose="05000000000000000000" pitchFamily="2" charset="2"/>
              </a:rPr>
              <a:t></a:t>
            </a:r>
            <a:r>
              <a:rPr lang="en-GB" altLang="en-US" sz="18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GB" altLang="en-US" sz="1800" dirty="0">
                <a:solidFill>
                  <a:srgbClr val="FF6600"/>
                </a:solidFill>
              </a:rPr>
              <a:t>and  </a:t>
            </a:r>
            <a:r>
              <a:rPr lang="en-GB" altLang="en-US" sz="1800" dirty="0">
                <a:solidFill>
                  <a:srgbClr val="FF0000"/>
                </a:solidFill>
                <a:cs typeface="Arial" charset="0"/>
                <a:sym typeface="Wingdings" panose="05000000000000000000" pitchFamily="2" charset="2"/>
              </a:rPr>
              <a:t>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179" name="Text Box 22"/>
          <p:cNvSpPr txBox="1">
            <a:spLocks noChangeArrowheads="1"/>
          </p:cNvSpPr>
          <p:nvPr/>
        </p:nvSpPr>
        <p:spPr bwMode="auto">
          <a:xfrm>
            <a:off x="2956161" y="4712732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</a:t>
            </a:r>
            <a:r>
              <a:rPr lang="en-GB" altLang="en-US" dirty="0">
                <a:solidFill>
                  <a:schemeClr val="tx1"/>
                </a:solidFill>
                <a:cs typeface="Arial" charset="0"/>
              </a:rPr>
              <a:t>3</a:t>
            </a:r>
            <a:endParaRPr lang="en-GB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0" name="Text Box 22"/>
          <p:cNvSpPr txBox="1">
            <a:spLocks noChangeArrowheads="1"/>
          </p:cNvSpPr>
          <p:nvPr/>
        </p:nvSpPr>
        <p:spPr bwMode="auto">
          <a:xfrm>
            <a:off x="4534910" y="4712731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3 = 2 + 4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1" name="Text Box 22"/>
              <p:cNvSpPr txBox="1">
                <a:spLocks noChangeArrowheads="1"/>
              </p:cNvSpPr>
              <p:nvPr/>
            </p:nvSpPr>
            <p:spPr bwMode="auto">
              <a:xfrm>
                <a:off x="4584309" y="5205174"/>
                <a:ext cx="1707935" cy="613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GB" altLang="en-US" dirty="0">
                    <a:solidFill>
                      <a:schemeClr val="tx1"/>
                    </a:solidFill>
                    <a:latin typeface="+mn-lt"/>
                    <a:cs typeface="Arial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4</m:t>
                        </m:r>
                      </m:den>
                    </m:f>
                  </m:oMath>
                </a14:m>
                <a:endParaRPr lang="en-GB" alt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1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4309" y="5205174"/>
                <a:ext cx="1707935" cy="613886"/>
              </a:xfrm>
              <a:prstGeom prst="rect">
                <a:avLst/>
              </a:prstGeom>
              <a:blipFill>
                <a:blip r:embed="rId3"/>
                <a:stretch>
                  <a:fillRect l="-5357" b="-990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2" name="Text Box 22"/>
              <p:cNvSpPr txBox="1">
                <a:spLocks noChangeArrowheads="1"/>
              </p:cNvSpPr>
              <p:nvPr/>
            </p:nvSpPr>
            <p:spPr bwMode="auto">
              <a:xfrm>
                <a:off x="6527635" y="4675065"/>
                <a:ext cx="2245321" cy="645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  <a:latin typeface="+mn-lt"/>
                    <a:cs typeface="Arial" charset="0"/>
                  </a:rPr>
                  <a:t>-1 + 3 = 8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fPr>
                          <m:num>
                            <m:r>
                              <a:rPr lang="en-US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endParaRPr lang="en-GB" alt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2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27635" y="4675065"/>
                <a:ext cx="2245321" cy="645048"/>
              </a:xfrm>
              <a:prstGeom prst="rect">
                <a:avLst/>
              </a:prstGeom>
              <a:blipFill>
                <a:blip r:embed="rId4"/>
                <a:stretch>
                  <a:fillRect l="-4348" b="-75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3" name="Text Box 22"/>
          <p:cNvSpPr txBox="1">
            <a:spLocks noChangeArrowheads="1"/>
          </p:cNvSpPr>
          <p:nvPr/>
        </p:nvSpPr>
        <p:spPr bwMode="auto">
          <a:xfrm>
            <a:off x="7214741" y="5174396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2 = 2</a:t>
            </a:r>
            <a:endParaRPr lang="en-GB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Text Box 22"/>
          <p:cNvSpPr txBox="1">
            <a:spLocks noChangeArrowheads="1"/>
          </p:cNvSpPr>
          <p:nvPr/>
        </p:nvSpPr>
        <p:spPr bwMode="auto">
          <a:xfrm>
            <a:off x="383023" y="5798403"/>
            <a:ext cx="80814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Since the value of s and t are consistent for all three equations the two lines must intersect.</a:t>
            </a:r>
            <a:endParaRPr lang="en-GB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Text Box 22"/>
          <p:cNvSpPr txBox="1">
            <a:spLocks noChangeArrowheads="1"/>
          </p:cNvSpPr>
          <p:nvPr/>
        </p:nvSpPr>
        <p:spPr bwMode="auto">
          <a:xfrm>
            <a:off x="291581" y="5195548"/>
            <a:ext cx="26645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6600"/>
                </a:solidFill>
              </a:rPr>
              <a:t>Substituting s and t in </a:t>
            </a:r>
            <a:r>
              <a:rPr lang="en-GB" altLang="en-US" sz="1800" dirty="0">
                <a:solidFill>
                  <a:srgbClr val="FF0000"/>
                </a:solidFill>
                <a:cs typeface="Arial" charset="0"/>
                <a:sym typeface="Wingdings" panose="05000000000000000000" pitchFamily="2" charset="2"/>
              </a:rPr>
              <a:t>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6" name="Rectangle 45">
            <a:hlinkClick r:id="rId5"/>
            <a:extLst>
              <a:ext uri="{FF2B5EF4-FFF2-40B4-BE49-F238E27FC236}">
                <a16:creationId xmlns:a16="http://schemas.microsoft.com/office/drawing/2014/main" id="{BCE4B979-A399-4BD6-8880-3AAC3250E936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7" name="Rectangle 46">
            <a:hlinkClick r:id="rId5"/>
            <a:extLst>
              <a:ext uri="{FF2B5EF4-FFF2-40B4-BE49-F238E27FC236}">
                <a16:creationId xmlns:a16="http://schemas.microsoft.com/office/drawing/2014/main" id="{9E148B12-9187-421C-99DA-2DFAE445768F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1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-0.27847 0.2025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24" y="1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-0.10608 0.1400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3" y="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85185E-6 L 0.17431 0.0601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/>
      <p:bldP spid="171" grpId="0"/>
      <p:bldP spid="172" grpId="0"/>
      <p:bldP spid="173" grpId="0"/>
      <p:bldP spid="173" grpId="1"/>
      <p:bldP spid="174" grpId="0"/>
      <p:bldP spid="174" grpId="1"/>
      <p:bldP spid="175" grpId="0"/>
      <p:bldP spid="175" grpId="1"/>
      <p:bldP spid="3" grpId="0"/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3" grpId="0"/>
      <p:bldP spid="184" grpId="0"/>
      <p:bldP spid="1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161614" y="1130358"/>
            <a:ext cx="40150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Two lines have equations:</a:t>
            </a:r>
            <a:endParaRPr lang="en-GB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4"/>
          <p:cNvSpPr txBox="1">
            <a:spLocks noChangeArrowheads="1"/>
          </p:cNvSpPr>
          <p:nvPr/>
        </p:nvSpPr>
        <p:spPr>
          <a:xfrm>
            <a:off x="204192" y="80010"/>
            <a:ext cx="6774832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Intersecting point of two vectors</a:t>
            </a:r>
            <a:endParaRPr lang="en-GB" altLang="en-US" sz="3200" dirty="0"/>
          </a:p>
        </p:txBody>
      </p:sp>
      <p:sp>
        <p:nvSpPr>
          <p:cNvPr id="93" name="Text Box 77"/>
          <p:cNvSpPr txBox="1">
            <a:spLocks noChangeArrowheads="1"/>
          </p:cNvSpPr>
          <p:nvPr/>
        </p:nvSpPr>
        <p:spPr bwMode="auto">
          <a:xfrm>
            <a:off x="3757173" y="1106242"/>
            <a:ext cx="68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</a:t>
            </a:r>
            <a:r>
              <a:rPr lang="en-GB" altLang="en-US" b="1" baseline="-25000" dirty="0">
                <a:solidFill>
                  <a:srgbClr val="00B050"/>
                </a:solidFill>
              </a:rPr>
              <a:t>1</a:t>
            </a:r>
            <a:r>
              <a:rPr lang="en-GB" altLang="en-US" b="1" dirty="0">
                <a:solidFill>
                  <a:srgbClr val="00B050"/>
                </a:solidFill>
              </a:rPr>
              <a:t> =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4403117" y="725243"/>
            <a:ext cx="544157" cy="1223963"/>
            <a:chOff x="3678086" y="4005064"/>
            <a:chExt cx="544157" cy="1223963"/>
          </a:xfrm>
        </p:grpSpPr>
        <p:sp>
          <p:nvSpPr>
            <p:cNvPr id="114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15" name="Text Box 115"/>
            <p:cNvSpPr txBox="1">
              <a:spLocks noChangeArrowheads="1"/>
            </p:cNvSpPr>
            <p:nvPr/>
          </p:nvSpPr>
          <p:spPr bwMode="auto">
            <a:xfrm>
              <a:off x="376363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Text Box 116"/>
            <p:cNvSpPr txBox="1">
              <a:spLocks noChangeArrowheads="1"/>
            </p:cNvSpPr>
            <p:nvPr/>
          </p:nvSpPr>
          <p:spPr bwMode="auto">
            <a:xfrm>
              <a:off x="3752508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Text Box 116"/>
            <p:cNvSpPr txBox="1">
              <a:spLocks noChangeArrowheads="1"/>
            </p:cNvSpPr>
            <p:nvPr/>
          </p:nvSpPr>
          <p:spPr bwMode="auto">
            <a:xfrm>
              <a:off x="3763463" y="4767064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4" name="Text Box 22"/>
          <p:cNvSpPr txBox="1">
            <a:spLocks noChangeArrowheads="1"/>
          </p:cNvSpPr>
          <p:nvPr/>
        </p:nvSpPr>
        <p:spPr bwMode="auto">
          <a:xfrm>
            <a:off x="4911357" y="1078178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dirty="0"/>
              <a:t>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5446553" y="721577"/>
            <a:ext cx="533400" cy="1264146"/>
            <a:chOff x="3678086" y="4005064"/>
            <a:chExt cx="533400" cy="1264146"/>
          </a:xfrm>
        </p:grpSpPr>
        <p:sp>
          <p:nvSpPr>
            <p:cNvPr id="141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42" name="Text Box 115"/>
            <p:cNvSpPr txBox="1">
              <a:spLocks noChangeArrowheads="1"/>
            </p:cNvSpPr>
            <p:nvPr/>
          </p:nvSpPr>
          <p:spPr bwMode="auto">
            <a:xfrm>
              <a:off x="376924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Text Box 116"/>
            <p:cNvSpPr txBox="1">
              <a:spLocks noChangeArrowheads="1"/>
            </p:cNvSpPr>
            <p:nvPr/>
          </p:nvSpPr>
          <p:spPr bwMode="auto">
            <a:xfrm>
              <a:off x="3753636" y="480754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7" name="Text Box 77"/>
          <p:cNvSpPr txBox="1">
            <a:spLocks noChangeArrowheads="1"/>
          </p:cNvSpPr>
          <p:nvPr/>
        </p:nvSpPr>
        <p:spPr bwMode="auto">
          <a:xfrm>
            <a:off x="6704070" y="1081843"/>
            <a:ext cx="68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</a:t>
            </a:r>
            <a:r>
              <a:rPr lang="en-GB" altLang="en-US" b="1" baseline="-25000" dirty="0">
                <a:solidFill>
                  <a:srgbClr val="00B050"/>
                </a:solidFill>
              </a:rPr>
              <a:t>2</a:t>
            </a:r>
            <a:r>
              <a:rPr lang="en-GB" altLang="en-US" b="1" dirty="0">
                <a:solidFill>
                  <a:srgbClr val="00B050"/>
                </a:solidFill>
              </a:rPr>
              <a:t> =</a:t>
            </a:r>
          </a:p>
        </p:txBody>
      </p:sp>
      <p:grpSp>
        <p:nvGrpSpPr>
          <p:cNvPr id="158" name="Group 157"/>
          <p:cNvGrpSpPr/>
          <p:nvPr/>
        </p:nvGrpSpPr>
        <p:grpSpPr>
          <a:xfrm>
            <a:off x="7336567" y="700844"/>
            <a:ext cx="533400" cy="1223963"/>
            <a:chOff x="3664639" y="4005064"/>
            <a:chExt cx="533400" cy="1223963"/>
          </a:xfrm>
        </p:grpSpPr>
        <p:sp>
          <p:nvSpPr>
            <p:cNvPr id="159" name="AutoShape 113"/>
            <p:cNvSpPr>
              <a:spLocks noChangeArrowheads="1"/>
            </p:cNvSpPr>
            <p:nvPr/>
          </p:nvSpPr>
          <p:spPr bwMode="auto">
            <a:xfrm>
              <a:off x="3664639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60" name="Text Box 115"/>
            <p:cNvSpPr txBox="1">
              <a:spLocks noChangeArrowheads="1"/>
            </p:cNvSpPr>
            <p:nvPr/>
          </p:nvSpPr>
          <p:spPr bwMode="auto">
            <a:xfrm>
              <a:off x="376363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Text Box 116"/>
            <p:cNvSpPr txBox="1">
              <a:spLocks noChangeArrowheads="1"/>
            </p:cNvSpPr>
            <p:nvPr/>
          </p:nvSpPr>
          <p:spPr bwMode="auto">
            <a:xfrm>
              <a:off x="3752508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Text Box 116"/>
            <p:cNvSpPr txBox="1">
              <a:spLocks noChangeArrowheads="1"/>
            </p:cNvSpPr>
            <p:nvPr/>
          </p:nvSpPr>
          <p:spPr bwMode="auto">
            <a:xfrm>
              <a:off x="3763463" y="4767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3" name="Text Box 22"/>
          <p:cNvSpPr txBox="1">
            <a:spLocks noChangeArrowheads="1"/>
          </p:cNvSpPr>
          <p:nvPr/>
        </p:nvSpPr>
        <p:spPr bwMode="auto">
          <a:xfrm>
            <a:off x="7817913" y="1053779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en-US" dirty="0"/>
              <a:t>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grpSp>
        <p:nvGrpSpPr>
          <p:cNvPr id="164" name="Group 163"/>
          <p:cNvGrpSpPr/>
          <p:nvPr/>
        </p:nvGrpSpPr>
        <p:grpSpPr>
          <a:xfrm>
            <a:off x="8353109" y="697178"/>
            <a:ext cx="533400" cy="1264146"/>
            <a:chOff x="3678086" y="4005064"/>
            <a:chExt cx="533400" cy="1264146"/>
          </a:xfrm>
        </p:grpSpPr>
        <p:sp>
          <p:nvSpPr>
            <p:cNvPr id="165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66" name="Text Box 115"/>
            <p:cNvSpPr txBox="1">
              <a:spLocks noChangeArrowheads="1"/>
            </p:cNvSpPr>
            <p:nvPr/>
          </p:nvSpPr>
          <p:spPr bwMode="auto">
            <a:xfrm>
              <a:off x="376924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7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8" name="Text Box 116"/>
            <p:cNvSpPr txBox="1">
              <a:spLocks noChangeArrowheads="1"/>
            </p:cNvSpPr>
            <p:nvPr/>
          </p:nvSpPr>
          <p:spPr bwMode="auto">
            <a:xfrm>
              <a:off x="3767083" y="480754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9" name="Text Box 22"/>
          <p:cNvSpPr txBox="1">
            <a:spLocks noChangeArrowheads="1"/>
          </p:cNvSpPr>
          <p:nvPr/>
        </p:nvSpPr>
        <p:spPr bwMode="auto">
          <a:xfrm>
            <a:off x="213978" y="2013503"/>
            <a:ext cx="8081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To find the point of intersection:</a:t>
            </a:r>
            <a:endParaRPr lang="en-GB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Text Box 22"/>
          <p:cNvSpPr txBox="1">
            <a:spLocks noChangeArrowheads="1"/>
          </p:cNvSpPr>
          <p:nvPr/>
        </p:nvSpPr>
        <p:spPr bwMode="auto">
          <a:xfrm>
            <a:off x="6029800" y="1130357"/>
            <a:ext cx="774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and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71" name="Text Box 22"/>
          <p:cNvSpPr txBox="1">
            <a:spLocks noChangeArrowheads="1"/>
          </p:cNvSpPr>
          <p:nvPr/>
        </p:nvSpPr>
        <p:spPr bwMode="auto">
          <a:xfrm>
            <a:off x="248808" y="2777265"/>
            <a:ext cx="36373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6600"/>
                </a:solidFill>
              </a:rPr>
              <a:t>Substitute the value of </a:t>
            </a:r>
            <a:r>
              <a:rPr lang="en-GB" altLang="en-US" sz="1800" i="1" dirty="0">
                <a:solidFill>
                  <a:srgbClr val="FF6600"/>
                </a:solidFill>
              </a:rPr>
              <a:t>s</a:t>
            </a:r>
            <a:r>
              <a:rPr lang="en-GB" altLang="en-US" sz="1800" dirty="0">
                <a:solidFill>
                  <a:srgbClr val="FF6600"/>
                </a:solidFill>
              </a:rPr>
              <a:t> into </a:t>
            </a:r>
            <a:r>
              <a:rPr lang="en-GB" altLang="en-US" sz="1800" b="1" i="1" dirty="0">
                <a:solidFill>
                  <a:srgbClr val="FF6600"/>
                </a:solidFill>
              </a:rPr>
              <a:t>r</a:t>
            </a:r>
            <a:r>
              <a:rPr lang="en-GB" altLang="en-US" sz="1800" baseline="-25000" dirty="0">
                <a:solidFill>
                  <a:srgbClr val="FF6600"/>
                </a:solidFill>
              </a:rPr>
              <a:t>1</a:t>
            </a:r>
            <a:r>
              <a:rPr lang="en-GB" altLang="en-US" sz="1800" dirty="0">
                <a:solidFill>
                  <a:srgbClr val="FF6600"/>
                </a:solidFill>
              </a:rPr>
              <a:t> </a:t>
            </a:r>
            <a:endParaRPr lang="en-GB" altLang="en-US" sz="1800" baseline="-25000" dirty="0">
              <a:solidFill>
                <a:srgbClr val="FF6600"/>
              </a:solidFill>
            </a:endParaRPr>
          </a:p>
        </p:txBody>
      </p:sp>
      <p:sp>
        <p:nvSpPr>
          <p:cNvPr id="172" name="Text Box 22"/>
          <p:cNvSpPr txBox="1">
            <a:spLocks noChangeArrowheads="1"/>
          </p:cNvSpPr>
          <p:nvPr/>
        </p:nvSpPr>
        <p:spPr bwMode="auto">
          <a:xfrm>
            <a:off x="258139" y="3869123"/>
            <a:ext cx="38406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6600"/>
                </a:solidFill>
              </a:rPr>
              <a:t>Equating the components of each vector</a:t>
            </a:r>
          </a:p>
        </p:txBody>
      </p:sp>
      <p:sp>
        <p:nvSpPr>
          <p:cNvPr id="173" name="Text Box 22"/>
          <p:cNvSpPr txBox="1">
            <a:spLocks noChangeArrowheads="1"/>
          </p:cNvSpPr>
          <p:nvPr/>
        </p:nvSpPr>
        <p:spPr bwMode="auto">
          <a:xfrm>
            <a:off x="4386132" y="3874855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GB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3 + 3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79" name="Text Box 22"/>
          <p:cNvSpPr txBox="1">
            <a:spLocks noChangeArrowheads="1"/>
          </p:cNvSpPr>
          <p:nvPr/>
        </p:nvSpPr>
        <p:spPr bwMode="auto">
          <a:xfrm>
            <a:off x="5959012" y="3855718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</a:t>
            </a:r>
            <a:r>
              <a:rPr lang="en-GB" altLang="en-US" dirty="0">
                <a:solidFill>
                  <a:schemeClr val="tx1"/>
                </a:solidFill>
                <a:cs typeface="Arial" charset="0"/>
              </a:rPr>
              <a:t>6</a:t>
            </a:r>
            <a:endParaRPr lang="en-GB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Text Box 22"/>
          <p:cNvSpPr txBox="1">
            <a:spLocks noChangeArrowheads="1"/>
          </p:cNvSpPr>
          <p:nvPr/>
        </p:nvSpPr>
        <p:spPr bwMode="auto">
          <a:xfrm>
            <a:off x="329517" y="5172605"/>
            <a:ext cx="8081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Therefore the coordinates of the point of intersection are:</a:t>
            </a:r>
            <a:endParaRPr lang="en-GB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 Box 77"/>
          <p:cNvSpPr txBox="1">
            <a:spLocks noChangeArrowheads="1"/>
          </p:cNvSpPr>
          <p:nvPr/>
        </p:nvSpPr>
        <p:spPr bwMode="auto">
          <a:xfrm>
            <a:off x="3711466" y="2765107"/>
            <a:ext cx="68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</a:t>
            </a:r>
            <a:r>
              <a:rPr lang="en-GB" altLang="en-US" b="1" baseline="-25000" dirty="0">
                <a:solidFill>
                  <a:srgbClr val="00B050"/>
                </a:solidFill>
              </a:rPr>
              <a:t>1</a:t>
            </a:r>
            <a:r>
              <a:rPr lang="en-GB" altLang="en-US" b="1" dirty="0">
                <a:solidFill>
                  <a:srgbClr val="00B050"/>
                </a:solidFill>
              </a:rPr>
              <a:t> =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375487" y="2406998"/>
            <a:ext cx="544157" cy="1223963"/>
            <a:chOff x="3678086" y="4005064"/>
            <a:chExt cx="544157" cy="1223963"/>
          </a:xfrm>
        </p:grpSpPr>
        <p:sp>
          <p:nvSpPr>
            <p:cNvPr id="47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8" name="Text Box 115"/>
            <p:cNvSpPr txBox="1">
              <a:spLocks noChangeArrowheads="1"/>
            </p:cNvSpPr>
            <p:nvPr/>
          </p:nvSpPr>
          <p:spPr bwMode="auto">
            <a:xfrm>
              <a:off x="376363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 Box 116"/>
            <p:cNvSpPr txBox="1">
              <a:spLocks noChangeArrowheads="1"/>
            </p:cNvSpPr>
            <p:nvPr/>
          </p:nvSpPr>
          <p:spPr bwMode="auto">
            <a:xfrm>
              <a:off x="3752508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 Box 116"/>
            <p:cNvSpPr txBox="1">
              <a:spLocks noChangeArrowheads="1"/>
            </p:cNvSpPr>
            <p:nvPr/>
          </p:nvSpPr>
          <p:spPr bwMode="auto">
            <a:xfrm>
              <a:off x="3763463" y="4767064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" name="Text Box 22"/>
          <p:cNvSpPr txBox="1">
            <a:spLocks noChangeArrowheads="1"/>
          </p:cNvSpPr>
          <p:nvPr/>
        </p:nvSpPr>
        <p:spPr bwMode="auto">
          <a:xfrm>
            <a:off x="5937515" y="2759933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dirty="0">
                <a:solidFill>
                  <a:schemeClr val="tx1"/>
                </a:solidFill>
                <a:cs typeface="Arial" charset="0"/>
              </a:rPr>
              <a:t>3</a:t>
            </a:r>
            <a:r>
              <a:rPr lang="en-GB" altLang="en-US" dirty="0"/>
              <a:t>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6539946" y="2403332"/>
            <a:ext cx="533400" cy="1264146"/>
            <a:chOff x="3678086" y="4005064"/>
            <a:chExt cx="533400" cy="1264146"/>
          </a:xfrm>
        </p:grpSpPr>
        <p:sp>
          <p:nvSpPr>
            <p:cNvPr id="53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54" name="Text Box 115"/>
            <p:cNvSpPr txBox="1">
              <a:spLocks noChangeArrowheads="1"/>
            </p:cNvSpPr>
            <p:nvPr/>
          </p:nvSpPr>
          <p:spPr bwMode="auto">
            <a:xfrm>
              <a:off x="376924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ext Box 116"/>
            <p:cNvSpPr txBox="1">
              <a:spLocks noChangeArrowheads="1"/>
            </p:cNvSpPr>
            <p:nvPr/>
          </p:nvSpPr>
          <p:spPr bwMode="auto">
            <a:xfrm>
              <a:off x="3753636" y="480754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472111" y="2438678"/>
            <a:ext cx="533400" cy="1264146"/>
            <a:chOff x="3678086" y="4005064"/>
            <a:chExt cx="533400" cy="1264146"/>
          </a:xfrm>
        </p:grpSpPr>
        <p:sp>
          <p:nvSpPr>
            <p:cNvPr id="58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59" name="Text Box 115"/>
            <p:cNvSpPr txBox="1">
              <a:spLocks noChangeArrowheads="1"/>
            </p:cNvSpPr>
            <p:nvPr/>
          </p:nvSpPr>
          <p:spPr bwMode="auto">
            <a:xfrm>
              <a:off x="3769247" y="4005064"/>
              <a:ext cx="3209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altLang="en-US" sz="2400" i="1" baseline="-25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3209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altLang="en-US" sz="2400" i="1" baseline="-25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 Box 116"/>
            <p:cNvSpPr txBox="1">
              <a:spLocks noChangeArrowheads="1"/>
            </p:cNvSpPr>
            <p:nvPr/>
          </p:nvSpPr>
          <p:spPr bwMode="auto">
            <a:xfrm>
              <a:off x="3753636" y="4807545"/>
              <a:ext cx="30489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GB" altLang="en-US" sz="2400" i="1" baseline="-25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2" name="Text Box 77"/>
          <p:cNvSpPr txBox="1">
            <a:spLocks noChangeArrowheads="1"/>
          </p:cNvSpPr>
          <p:nvPr/>
        </p:nvSpPr>
        <p:spPr bwMode="auto">
          <a:xfrm>
            <a:off x="4978810" y="2757420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64" name="Text Box 22"/>
          <p:cNvSpPr txBox="1">
            <a:spLocks noChangeArrowheads="1"/>
          </p:cNvSpPr>
          <p:nvPr/>
        </p:nvSpPr>
        <p:spPr bwMode="auto">
          <a:xfrm>
            <a:off x="4394666" y="4255860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GB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0 + 3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65" name="Text Box 22"/>
          <p:cNvSpPr txBox="1">
            <a:spLocks noChangeArrowheads="1"/>
          </p:cNvSpPr>
          <p:nvPr/>
        </p:nvSpPr>
        <p:spPr bwMode="auto">
          <a:xfrm>
            <a:off x="5967546" y="4236723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</a:t>
            </a:r>
            <a:r>
              <a:rPr lang="en-GB" altLang="en-US" dirty="0">
                <a:solidFill>
                  <a:schemeClr val="tx1"/>
                </a:solidFill>
                <a:cs typeface="Arial" charset="0"/>
              </a:rPr>
              <a:t>3</a:t>
            </a:r>
            <a:endParaRPr lang="en-GB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 Box 22"/>
          <p:cNvSpPr txBox="1">
            <a:spLocks noChangeArrowheads="1"/>
          </p:cNvSpPr>
          <p:nvPr/>
        </p:nvSpPr>
        <p:spPr bwMode="auto">
          <a:xfrm>
            <a:off x="4370245" y="4645365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GB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-1 + 3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5943125" y="4626228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</a:t>
            </a:r>
            <a:r>
              <a:rPr lang="en-GB" altLang="en-US" dirty="0">
                <a:solidFill>
                  <a:schemeClr val="tx1"/>
                </a:solidFill>
                <a:cs typeface="Arial" charset="0"/>
              </a:rPr>
              <a:t>2</a:t>
            </a:r>
            <a:endParaRPr lang="en-GB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21942" y="576418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(6, 3, 2) </a:t>
            </a:r>
            <a:endParaRPr lang="en-GB" sz="2400" dirty="0"/>
          </a:p>
        </p:txBody>
      </p:sp>
      <p:sp>
        <p:nvSpPr>
          <p:cNvPr id="68" name="Rectangle 67">
            <a:hlinkClick r:id="rId3"/>
            <a:extLst>
              <a:ext uri="{FF2B5EF4-FFF2-40B4-BE49-F238E27FC236}">
                <a16:creationId xmlns:a16="http://schemas.microsoft.com/office/drawing/2014/main" id="{71A9108A-BB44-4D07-A2B1-D6FE2AAAFD16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9" name="Rectangle 68">
            <a:hlinkClick r:id="rId3"/>
            <a:extLst>
              <a:ext uri="{FF2B5EF4-FFF2-40B4-BE49-F238E27FC236}">
                <a16:creationId xmlns:a16="http://schemas.microsoft.com/office/drawing/2014/main" id="{1ADC7B69-381E-4C9A-B503-233AEBE9F57C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19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172" grpId="0"/>
      <p:bldP spid="173" grpId="0"/>
      <p:bldP spid="179" grpId="0"/>
      <p:bldP spid="184" grpId="0"/>
      <p:bldP spid="45" grpId="0"/>
      <p:bldP spid="51" grpId="0"/>
      <p:bldP spid="62" grpId="0"/>
      <p:bldP spid="64" grpId="0"/>
      <p:bldP spid="65" grpId="0"/>
      <p:bldP spid="66" grpId="0"/>
      <p:bldP spid="6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161614" y="1130358"/>
            <a:ext cx="40150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Two lines have equations:</a:t>
            </a:r>
            <a:endParaRPr lang="en-GB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4"/>
          <p:cNvSpPr txBox="1">
            <a:spLocks noChangeArrowheads="1"/>
          </p:cNvSpPr>
          <p:nvPr/>
        </p:nvSpPr>
        <p:spPr>
          <a:xfrm>
            <a:off x="204192" y="80010"/>
            <a:ext cx="6774832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Intersecting point of two vectors</a:t>
            </a:r>
            <a:endParaRPr lang="en-GB" altLang="en-US" sz="3200" dirty="0"/>
          </a:p>
        </p:txBody>
      </p:sp>
      <p:sp>
        <p:nvSpPr>
          <p:cNvPr id="93" name="Text Box 77"/>
          <p:cNvSpPr txBox="1">
            <a:spLocks noChangeArrowheads="1"/>
          </p:cNvSpPr>
          <p:nvPr/>
        </p:nvSpPr>
        <p:spPr bwMode="auto">
          <a:xfrm>
            <a:off x="3757173" y="1106242"/>
            <a:ext cx="68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</a:t>
            </a:r>
            <a:r>
              <a:rPr lang="en-GB" altLang="en-US" b="1" baseline="-25000" dirty="0">
                <a:solidFill>
                  <a:srgbClr val="00B050"/>
                </a:solidFill>
              </a:rPr>
              <a:t>1</a:t>
            </a:r>
            <a:r>
              <a:rPr lang="en-GB" altLang="en-US" b="1" dirty="0">
                <a:solidFill>
                  <a:srgbClr val="00B050"/>
                </a:solidFill>
              </a:rPr>
              <a:t> =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4403117" y="725243"/>
            <a:ext cx="544157" cy="1223963"/>
            <a:chOff x="3678086" y="4005064"/>
            <a:chExt cx="544157" cy="1223963"/>
          </a:xfrm>
        </p:grpSpPr>
        <p:sp>
          <p:nvSpPr>
            <p:cNvPr id="114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15" name="Text Box 115"/>
            <p:cNvSpPr txBox="1">
              <a:spLocks noChangeArrowheads="1"/>
            </p:cNvSpPr>
            <p:nvPr/>
          </p:nvSpPr>
          <p:spPr bwMode="auto">
            <a:xfrm>
              <a:off x="376363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Text Box 116"/>
            <p:cNvSpPr txBox="1">
              <a:spLocks noChangeArrowheads="1"/>
            </p:cNvSpPr>
            <p:nvPr/>
          </p:nvSpPr>
          <p:spPr bwMode="auto">
            <a:xfrm>
              <a:off x="3752508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Text Box 116"/>
            <p:cNvSpPr txBox="1">
              <a:spLocks noChangeArrowheads="1"/>
            </p:cNvSpPr>
            <p:nvPr/>
          </p:nvSpPr>
          <p:spPr bwMode="auto">
            <a:xfrm>
              <a:off x="3763463" y="4767064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4" name="Text Box 22"/>
          <p:cNvSpPr txBox="1">
            <a:spLocks noChangeArrowheads="1"/>
          </p:cNvSpPr>
          <p:nvPr/>
        </p:nvSpPr>
        <p:spPr bwMode="auto">
          <a:xfrm>
            <a:off x="4911357" y="1078178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dirty="0"/>
              <a:t>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5446553" y="721577"/>
            <a:ext cx="533400" cy="1264146"/>
            <a:chOff x="3678086" y="4005064"/>
            <a:chExt cx="533400" cy="1264146"/>
          </a:xfrm>
        </p:grpSpPr>
        <p:sp>
          <p:nvSpPr>
            <p:cNvPr id="141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42" name="Text Box 115"/>
            <p:cNvSpPr txBox="1">
              <a:spLocks noChangeArrowheads="1"/>
            </p:cNvSpPr>
            <p:nvPr/>
          </p:nvSpPr>
          <p:spPr bwMode="auto">
            <a:xfrm>
              <a:off x="376924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Text Box 116"/>
            <p:cNvSpPr txBox="1">
              <a:spLocks noChangeArrowheads="1"/>
            </p:cNvSpPr>
            <p:nvPr/>
          </p:nvSpPr>
          <p:spPr bwMode="auto">
            <a:xfrm>
              <a:off x="3753636" y="480754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7" name="Text Box 77"/>
          <p:cNvSpPr txBox="1">
            <a:spLocks noChangeArrowheads="1"/>
          </p:cNvSpPr>
          <p:nvPr/>
        </p:nvSpPr>
        <p:spPr bwMode="auto">
          <a:xfrm>
            <a:off x="6704070" y="1081843"/>
            <a:ext cx="68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</a:t>
            </a:r>
            <a:r>
              <a:rPr lang="en-GB" altLang="en-US" b="1" baseline="-25000" dirty="0">
                <a:solidFill>
                  <a:srgbClr val="00B050"/>
                </a:solidFill>
              </a:rPr>
              <a:t>2</a:t>
            </a:r>
            <a:r>
              <a:rPr lang="en-GB" altLang="en-US" b="1" dirty="0">
                <a:solidFill>
                  <a:srgbClr val="00B050"/>
                </a:solidFill>
              </a:rPr>
              <a:t> =</a:t>
            </a:r>
          </a:p>
        </p:txBody>
      </p:sp>
      <p:grpSp>
        <p:nvGrpSpPr>
          <p:cNvPr id="158" name="Group 157"/>
          <p:cNvGrpSpPr/>
          <p:nvPr/>
        </p:nvGrpSpPr>
        <p:grpSpPr>
          <a:xfrm>
            <a:off x="7336567" y="700844"/>
            <a:ext cx="533400" cy="1223963"/>
            <a:chOff x="3664639" y="4005064"/>
            <a:chExt cx="533400" cy="1223963"/>
          </a:xfrm>
        </p:grpSpPr>
        <p:sp>
          <p:nvSpPr>
            <p:cNvPr id="159" name="AutoShape 113"/>
            <p:cNvSpPr>
              <a:spLocks noChangeArrowheads="1"/>
            </p:cNvSpPr>
            <p:nvPr/>
          </p:nvSpPr>
          <p:spPr bwMode="auto">
            <a:xfrm>
              <a:off x="3664639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60" name="Text Box 115"/>
            <p:cNvSpPr txBox="1">
              <a:spLocks noChangeArrowheads="1"/>
            </p:cNvSpPr>
            <p:nvPr/>
          </p:nvSpPr>
          <p:spPr bwMode="auto">
            <a:xfrm>
              <a:off x="376363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Text Box 116"/>
            <p:cNvSpPr txBox="1">
              <a:spLocks noChangeArrowheads="1"/>
            </p:cNvSpPr>
            <p:nvPr/>
          </p:nvSpPr>
          <p:spPr bwMode="auto">
            <a:xfrm>
              <a:off x="3752508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Text Box 116"/>
            <p:cNvSpPr txBox="1">
              <a:spLocks noChangeArrowheads="1"/>
            </p:cNvSpPr>
            <p:nvPr/>
          </p:nvSpPr>
          <p:spPr bwMode="auto">
            <a:xfrm>
              <a:off x="3763463" y="4767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3" name="Text Box 22"/>
          <p:cNvSpPr txBox="1">
            <a:spLocks noChangeArrowheads="1"/>
          </p:cNvSpPr>
          <p:nvPr/>
        </p:nvSpPr>
        <p:spPr bwMode="auto">
          <a:xfrm>
            <a:off x="7817913" y="1053779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en-US" dirty="0"/>
              <a:t>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grpSp>
        <p:nvGrpSpPr>
          <p:cNvPr id="164" name="Group 163"/>
          <p:cNvGrpSpPr/>
          <p:nvPr/>
        </p:nvGrpSpPr>
        <p:grpSpPr>
          <a:xfrm>
            <a:off x="8353109" y="697178"/>
            <a:ext cx="533400" cy="1264146"/>
            <a:chOff x="3678086" y="4005064"/>
            <a:chExt cx="533400" cy="1264146"/>
          </a:xfrm>
        </p:grpSpPr>
        <p:sp>
          <p:nvSpPr>
            <p:cNvPr id="165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66" name="Text Box 115"/>
            <p:cNvSpPr txBox="1">
              <a:spLocks noChangeArrowheads="1"/>
            </p:cNvSpPr>
            <p:nvPr/>
          </p:nvSpPr>
          <p:spPr bwMode="auto">
            <a:xfrm>
              <a:off x="376924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7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8" name="Text Box 116"/>
            <p:cNvSpPr txBox="1">
              <a:spLocks noChangeArrowheads="1"/>
            </p:cNvSpPr>
            <p:nvPr/>
          </p:nvSpPr>
          <p:spPr bwMode="auto">
            <a:xfrm>
              <a:off x="3767083" y="480754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9" name="Text Box 22"/>
          <p:cNvSpPr txBox="1">
            <a:spLocks noChangeArrowheads="1"/>
          </p:cNvSpPr>
          <p:nvPr/>
        </p:nvSpPr>
        <p:spPr bwMode="auto">
          <a:xfrm>
            <a:off x="213978" y="2013503"/>
            <a:ext cx="8081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To find the point of intersection:</a:t>
            </a:r>
            <a:endParaRPr lang="en-GB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Text Box 22"/>
          <p:cNvSpPr txBox="1">
            <a:spLocks noChangeArrowheads="1"/>
          </p:cNvSpPr>
          <p:nvPr/>
        </p:nvSpPr>
        <p:spPr bwMode="auto">
          <a:xfrm>
            <a:off x="6029800" y="1130357"/>
            <a:ext cx="774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and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71" name="Text Box 22"/>
          <p:cNvSpPr txBox="1">
            <a:spLocks noChangeArrowheads="1"/>
          </p:cNvSpPr>
          <p:nvPr/>
        </p:nvSpPr>
        <p:spPr bwMode="auto">
          <a:xfrm>
            <a:off x="248808" y="2777265"/>
            <a:ext cx="36373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6600"/>
                </a:solidFill>
              </a:rPr>
              <a:t>We can substitute the value of </a:t>
            </a:r>
            <a:r>
              <a:rPr lang="en-GB" altLang="en-US" sz="1800" i="1" dirty="0">
                <a:solidFill>
                  <a:srgbClr val="FF6600"/>
                </a:solidFill>
              </a:rPr>
              <a:t>t</a:t>
            </a:r>
            <a:r>
              <a:rPr lang="en-GB" altLang="en-US" sz="1800" dirty="0">
                <a:solidFill>
                  <a:srgbClr val="FF6600"/>
                </a:solidFill>
              </a:rPr>
              <a:t> into </a:t>
            </a:r>
            <a:r>
              <a:rPr lang="en-GB" altLang="en-US" sz="1800" b="1" i="1" dirty="0">
                <a:solidFill>
                  <a:srgbClr val="FF6600"/>
                </a:solidFill>
              </a:rPr>
              <a:t>r</a:t>
            </a:r>
            <a:r>
              <a:rPr lang="en-GB" altLang="en-US" sz="1800" baseline="-25000" dirty="0">
                <a:solidFill>
                  <a:srgbClr val="FF6600"/>
                </a:solidFill>
              </a:rPr>
              <a:t>2</a:t>
            </a:r>
            <a:r>
              <a:rPr lang="en-GB" altLang="en-US" sz="1800" dirty="0">
                <a:solidFill>
                  <a:srgbClr val="FF6600"/>
                </a:solidFill>
              </a:rPr>
              <a:t> </a:t>
            </a:r>
            <a:endParaRPr lang="en-GB" altLang="en-US" sz="1800" baseline="-25000" dirty="0">
              <a:solidFill>
                <a:srgbClr val="FF6600"/>
              </a:solidFill>
            </a:endParaRPr>
          </a:p>
        </p:txBody>
      </p:sp>
      <p:sp>
        <p:nvSpPr>
          <p:cNvPr id="172" name="Text Box 22"/>
          <p:cNvSpPr txBox="1">
            <a:spLocks noChangeArrowheads="1"/>
          </p:cNvSpPr>
          <p:nvPr/>
        </p:nvSpPr>
        <p:spPr bwMode="auto">
          <a:xfrm>
            <a:off x="258139" y="3869123"/>
            <a:ext cx="38406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6600"/>
                </a:solidFill>
              </a:rPr>
              <a:t>Equating the components of each vector</a:t>
            </a:r>
          </a:p>
        </p:txBody>
      </p:sp>
      <p:sp>
        <p:nvSpPr>
          <p:cNvPr id="173" name="Text Box 22"/>
          <p:cNvSpPr txBox="1">
            <a:spLocks noChangeArrowheads="1"/>
          </p:cNvSpPr>
          <p:nvPr/>
        </p:nvSpPr>
        <p:spPr bwMode="auto">
          <a:xfrm>
            <a:off x="4386132" y="3874855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GB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6 + 0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79" name="Text Box 22"/>
          <p:cNvSpPr txBox="1">
            <a:spLocks noChangeArrowheads="1"/>
          </p:cNvSpPr>
          <p:nvPr/>
        </p:nvSpPr>
        <p:spPr bwMode="auto">
          <a:xfrm>
            <a:off x="6174164" y="3855718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</a:t>
            </a:r>
            <a:r>
              <a:rPr lang="en-GB" altLang="en-US" dirty="0">
                <a:solidFill>
                  <a:schemeClr val="tx1"/>
                </a:solidFill>
                <a:cs typeface="Arial" charset="0"/>
              </a:rPr>
              <a:t>6</a:t>
            </a:r>
            <a:endParaRPr lang="en-GB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Text Box 22"/>
          <p:cNvSpPr txBox="1">
            <a:spLocks noChangeArrowheads="1"/>
          </p:cNvSpPr>
          <p:nvPr/>
        </p:nvSpPr>
        <p:spPr bwMode="auto">
          <a:xfrm>
            <a:off x="329517" y="5333969"/>
            <a:ext cx="80814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This gives the same coordinates and it’s a useful way of checking the answers</a:t>
            </a:r>
            <a:endParaRPr lang="en-GB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 Box 77"/>
          <p:cNvSpPr txBox="1">
            <a:spLocks noChangeArrowheads="1"/>
          </p:cNvSpPr>
          <p:nvPr/>
        </p:nvSpPr>
        <p:spPr bwMode="auto">
          <a:xfrm>
            <a:off x="3711466" y="2765107"/>
            <a:ext cx="68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</a:t>
            </a:r>
            <a:r>
              <a:rPr lang="en-GB" altLang="en-US" b="1" baseline="-25000" dirty="0">
                <a:solidFill>
                  <a:srgbClr val="00B050"/>
                </a:solidFill>
              </a:rPr>
              <a:t>2</a:t>
            </a:r>
            <a:r>
              <a:rPr lang="en-GB" altLang="en-US" b="1" dirty="0">
                <a:solidFill>
                  <a:srgbClr val="00B050"/>
                </a:solidFill>
              </a:rPr>
              <a:t> =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375487" y="2406998"/>
            <a:ext cx="533400" cy="1223963"/>
            <a:chOff x="3678086" y="4005064"/>
            <a:chExt cx="533400" cy="1223963"/>
          </a:xfrm>
        </p:grpSpPr>
        <p:sp>
          <p:nvSpPr>
            <p:cNvPr id="47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48" name="Text Box 115"/>
            <p:cNvSpPr txBox="1">
              <a:spLocks noChangeArrowheads="1"/>
            </p:cNvSpPr>
            <p:nvPr/>
          </p:nvSpPr>
          <p:spPr bwMode="auto">
            <a:xfrm>
              <a:off x="376363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 Box 116"/>
            <p:cNvSpPr txBox="1">
              <a:spLocks noChangeArrowheads="1"/>
            </p:cNvSpPr>
            <p:nvPr/>
          </p:nvSpPr>
          <p:spPr bwMode="auto">
            <a:xfrm>
              <a:off x="3752508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 Box 116"/>
            <p:cNvSpPr txBox="1">
              <a:spLocks noChangeArrowheads="1"/>
            </p:cNvSpPr>
            <p:nvPr/>
          </p:nvSpPr>
          <p:spPr bwMode="auto">
            <a:xfrm>
              <a:off x="3763463" y="4767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22"/>
              <p:cNvSpPr txBox="1">
                <a:spLocks noChangeArrowheads="1"/>
              </p:cNvSpPr>
              <p:nvPr/>
            </p:nvSpPr>
            <p:spPr bwMode="auto">
              <a:xfrm>
                <a:off x="5937515" y="2759933"/>
                <a:ext cx="955043" cy="613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US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num>
                      <m:den>
                        <m:r>
                          <a:rPr lang="en-US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altLang="en-US" dirty="0"/>
                  <a:t> </a:t>
                </a:r>
                <a:endParaRPr lang="en-GB" alt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1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37515" y="2759933"/>
                <a:ext cx="955043" cy="613886"/>
              </a:xfrm>
              <a:prstGeom prst="rect">
                <a:avLst/>
              </a:prstGeom>
              <a:blipFill rotWithShape="0">
                <a:blip r:embed="rId3"/>
                <a:stretch>
                  <a:fillRect l="-9554" b="-10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6539946" y="2403332"/>
            <a:ext cx="533400" cy="1264146"/>
            <a:chOff x="3678086" y="4005064"/>
            <a:chExt cx="533400" cy="1264146"/>
          </a:xfrm>
        </p:grpSpPr>
        <p:sp>
          <p:nvSpPr>
            <p:cNvPr id="53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54" name="Text Box 115"/>
            <p:cNvSpPr txBox="1">
              <a:spLocks noChangeArrowheads="1"/>
            </p:cNvSpPr>
            <p:nvPr/>
          </p:nvSpPr>
          <p:spPr bwMode="auto">
            <a:xfrm>
              <a:off x="376924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ext Box 116"/>
            <p:cNvSpPr txBox="1">
              <a:spLocks noChangeArrowheads="1"/>
            </p:cNvSpPr>
            <p:nvPr/>
          </p:nvSpPr>
          <p:spPr bwMode="auto">
            <a:xfrm>
              <a:off x="3753636" y="480754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472111" y="2438678"/>
            <a:ext cx="533400" cy="1264146"/>
            <a:chOff x="3678086" y="4005064"/>
            <a:chExt cx="533400" cy="1264146"/>
          </a:xfrm>
        </p:grpSpPr>
        <p:sp>
          <p:nvSpPr>
            <p:cNvPr id="58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59" name="Text Box 115"/>
            <p:cNvSpPr txBox="1">
              <a:spLocks noChangeArrowheads="1"/>
            </p:cNvSpPr>
            <p:nvPr/>
          </p:nvSpPr>
          <p:spPr bwMode="auto">
            <a:xfrm>
              <a:off x="3769247" y="4005064"/>
              <a:ext cx="3209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altLang="en-US" sz="2400" i="1" baseline="-25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3209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altLang="en-US" sz="2400" i="1" baseline="-25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 Box 116"/>
            <p:cNvSpPr txBox="1">
              <a:spLocks noChangeArrowheads="1"/>
            </p:cNvSpPr>
            <p:nvPr/>
          </p:nvSpPr>
          <p:spPr bwMode="auto">
            <a:xfrm>
              <a:off x="3753636" y="4807545"/>
              <a:ext cx="30489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GB" altLang="en-US" sz="2400" i="1" baseline="-25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2" name="Text Box 77"/>
          <p:cNvSpPr txBox="1">
            <a:spLocks noChangeArrowheads="1"/>
          </p:cNvSpPr>
          <p:nvPr/>
        </p:nvSpPr>
        <p:spPr bwMode="auto">
          <a:xfrm>
            <a:off x="4978810" y="2757420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22"/>
              <p:cNvSpPr txBox="1">
                <a:spLocks noChangeArrowheads="1"/>
              </p:cNvSpPr>
              <p:nvPr/>
            </p:nvSpPr>
            <p:spPr bwMode="auto">
              <a:xfrm>
                <a:off x="4394666" y="4255860"/>
                <a:ext cx="1986760" cy="613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  <a:latin typeface="+mn-lt"/>
                    <a:cs typeface="Arial" charset="0"/>
                  </a:rPr>
                  <a:t> </a:t>
                </a:r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altLang="en-US" dirty="0">
                    <a:solidFill>
                      <a:schemeClr val="tx1"/>
                    </a:solidFill>
                    <a:latin typeface="+mn-lt"/>
                    <a:cs typeface="Arial" charset="0"/>
                  </a:rPr>
                  <a:t> = 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US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num>
                      <m:den>
                        <m:r>
                          <a:rPr lang="en-US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altLang="en-US" dirty="0">
                    <a:solidFill>
                      <a:schemeClr val="tx1"/>
                    </a:solidFill>
                    <a:latin typeface="+mn-lt"/>
                    <a:cs typeface="Arial" charset="0"/>
                  </a:rPr>
                  <a:t> (4) </a:t>
                </a:r>
                <a:endParaRPr lang="en-GB" alt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4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94666" y="4255860"/>
                <a:ext cx="1986760" cy="613886"/>
              </a:xfrm>
              <a:prstGeom prst="rect">
                <a:avLst/>
              </a:prstGeom>
              <a:blipFill rotWithShape="0">
                <a:blip r:embed="rId4"/>
                <a:stretch>
                  <a:fillRect l="-307" r="-3988" b="-990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 Box 22"/>
          <p:cNvSpPr txBox="1">
            <a:spLocks noChangeArrowheads="1"/>
          </p:cNvSpPr>
          <p:nvPr/>
        </p:nvSpPr>
        <p:spPr bwMode="auto">
          <a:xfrm>
            <a:off x="6191702" y="4317053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</a:t>
            </a:r>
            <a:r>
              <a:rPr lang="en-GB" altLang="en-US" dirty="0">
                <a:solidFill>
                  <a:schemeClr val="tx1"/>
                </a:solidFill>
                <a:cs typeface="Arial" charset="0"/>
              </a:rPr>
              <a:t>3</a:t>
            </a:r>
            <a:endParaRPr lang="en-GB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 Box 22"/>
              <p:cNvSpPr txBox="1">
                <a:spLocks noChangeArrowheads="1"/>
              </p:cNvSpPr>
              <p:nvPr/>
            </p:nvSpPr>
            <p:spPr bwMode="auto">
              <a:xfrm>
                <a:off x="4370245" y="4820176"/>
                <a:ext cx="1882637" cy="613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  <a:latin typeface="+mn-lt"/>
                    <a:cs typeface="Arial" charset="0"/>
                  </a:rPr>
                  <a:t> </a:t>
                </a:r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GB" altLang="en-US" dirty="0">
                    <a:solidFill>
                      <a:schemeClr val="tx1"/>
                    </a:solidFill>
                    <a:latin typeface="+mn-lt"/>
                    <a:cs typeface="Arial" charset="0"/>
                  </a:rPr>
                  <a:t> = 0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US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num>
                      <m:den>
                        <m:r>
                          <a:rPr lang="en-US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altLang="en-US" dirty="0">
                    <a:solidFill>
                      <a:schemeClr val="tx1"/>
                    </a:solidFill>
                    <a:latin typeface="+mn-lt"/>
                    <a:cs typeface="Arial" charset="0"/>
                  </a:rPr>
                  <a:t> (8) </a:t>
                </a:r>
                <a:endParaRPr lang="en-GB" alt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6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70245" y="4820176"/>
                <a:ext cx="1882637" cy="613886"/>
              </a:xfrm>
              <a:prstGeom prst="rect">
                <a:avLst/>
              </a:prstGeom>
              <a:blipFill rotWithShape="0">
                <a:blip r:embed="rId5"/>
                <a:stretch>
                  <a:fillRect l="-324" r="-8738" b="-11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6261416" y="4799282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</a:t>
            </a:r>
            <a:r>
              <a:rPr lang="en-GB" altLang="en-US" dirty="0">
                <a:solidFill>
                  <a:schemeClr val="tx1"/>
                </a:solidFill>
                <a:cs typeface="Arial" charset="0"/>
              </a:rPr>
              <a:t>2</a:t>
            </a:r>
            <a:endParaRPr lang="en-GB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21942" y="5925545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(6, 3, 2) </a:t>
            </a:r>
            <a:endParaRPr lang="en-GB" sz="2400" dirty="0"/>
          </a:p>
        </p:txBody>
      </p:sp>
      <p:sp>
        <p:nvSpPr>
          <p:cNvPr id="68" name="Rectangle 67">
            <a:hlinkClick r:id="rId6"/>
            <a:extLst>
              <a:ext uri="{FF2B5EF4-FFF2-40B4-BE49-F238E27FC236}">
                <a16:creationId xmlns:a16="http://schemas.microsoft.com/office/drawing/2014/main" id="{23B5FA60-0FBF-414A-8AF5-E093B73DB235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9" name="Rectangle 68">
            <a:hlinkClick r:id="rId6"/>
            <a:extLst>
              <a:ext uri="{FF2B5EF4-FFF2-40B4-BE49-F238E27FC236}">
                <a16:creationId xmlns:a16="http://schemas.microsoft.com/office/drawing/2014/main" id="{6CEE73C4-8A0D-45A2-B84E-F11FB845C5FB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08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172" grpId="0"/>
      <p:bldP spid="173" grpId="0"/>
      <p:bldP spid="179" grpId="0"/>
      <p:bldP spid="184" grpId="0"/>
      <p:bldP spid="45" grpId="0"/>
      <p:bldP spid="51" grpId="0"/>
      <p:bldP spid="62" grpId="0"/>
      <p:bldP spid="64" grpId="0"/>
      <p:bldP spid="65" grpId="0"/>
      <p:bldP spid="66" grpId="0"/>
      <p:bldP spid="6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161614" y="1130358"/>
            <a:ext cx="40150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Two lines have equations:</a:t>
            </a:r>
            <a:endParaRPr lang="en-GB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4"/>
          <p:cNvSpPr txBox="1">
            <a:spLocks noChangeArrowheads="1"/>
          </p:cNvSpPr>
          <p:nvPr/>
        </p:nvSpPr>
        <p:spPr>
          <a:xfrm>
            <a:off x="204192" y="80010"/>
            <a:ext cx="6774832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Intersecting point of two vectors</a:t>
            </a:r>
            <a:endParaRPr lang="en-GB" altLang="en-US" sz="3200" dirty="0"/>
          </a:p>
        </p:txBody>
      </p:sp>
      <p:sp>
        <p:nvSpPr>
          <p:cNvPr id="93" name="Text Box 77"/>
          <p:cNvSpPr txBox="1">
            <a:spLocks noChangeArrowheads="1"/>
          </p:cNvSpPr>
          <p:nvPr/>
        </p:nvSpPr>
        <p:spPr bwMode="auto">
          <a:xfrm>
            <a:off x="3757173" y="1106242"/>
            <a:ext cx="68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</a:t>
            </a:r>
            <a:r>
              <a:rPr lang="en-GB" altLang="en-US" b="1" baseline="-25000" dirty="0">
                <a:solidFill>
                  <a:srgbClr val="00B050"/>
                </a:solidFill>
              </a:rPr>
              <a:t>1</a:t>
            </a:r>
            <a:r>
              <a:rPr lang="en-GB" altLang="en-US" b="1" dirty="0">
                <a:solidFill>
                  <a:srgbClr val="00B050"/>
                </a:solidFill>
              </a:rPr>
              <a:t> =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4349329" y="725243"/>
            <a:ext cx="533400" cy="1223963"/>
            <a:chOff x="3678086" y="4005064"/>
            <a:chExt cx="533400" cy="1223963"/>
          </a:xfrm>
        </p:grpSpPr>
        <p:sp>
          <p:nvSpPr>
            <p:cNvPr id="114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15" name="Text Box 115"/>
            <p:cNvSpPr txBox="1">
              <a:spLocks noChangeArrowheads="1"/>
            </p:cNvSpPr>
            <p:nvPr/>
          </p:nvSpPr>
          <p:spPr bwMode="auto">
            <a:xfrm>
              <a:off x="376363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Text Box 116"/>
            <p:cNvSpPr txBox="1">
              <a:spLocks noChangeArrowheads="1"/>
            </p:cNvSpPr>
            <p:nvPr/>
          </p:nvSpPr>
          <p:spPr bwMode="auto">
            <a:xfrm>
              <a:off x="3752508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Text Box 116"/>
            <p:cNvSpPr txBox="1">
              <a:spLocks noChangeArrowheads="1"/>
            </p:cNvSpPr>
            <p:nvPr/>
          </p:nvSpPr>
          <p:spPr bwMode="auto">
            <a:xfrm>
              <a:off x="3763463" y="4767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4" name="Text Box 22"/>
          <p:cNvSpPr txBox="1">
            <a:spLocks noChangeArrowheads="1"/>
          </p:cNvSpPr>
          <p:nvPr/>
        </p:nvSpPr>
        <p:spPr bwMode="auto">
          <a:xfrm>
            <a:off x="4911357" y="1078178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dirty="0"/>
              <a:t>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5446553" y="721577"/>
            <a:ext cx="549941" cy="1264146"/>
            <a:chOff x="3678086" y="4005064"/>
            <a:chExt cx="549941" cy="1264146"/>
          </a:xfrm>
        </p:grpSpPr>
        <p:sp>
          <p:nvSpPr>
            <p:cNvPr id="141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42" name="Text Box 115"/>
            <p:cNvSpPr txBox="1">
              <a:spLocks noChangeArrowheads="1"/>
            </p:cNvSpPr>
            <p:nvPr/>
          </p:nvSpPr>
          <p:spPr bwMode="auto">
            <a:xfrm>
              <a:off x="3769247" y="4005064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Text Box 116"/>
            <p:cNvSpPr txBox="1">
              <a:spLocks noChangeArrowheads="1"/>
            </p:cNvSpPr>
            <p:nvPr/>
          </p:nvSpPr>
          <p:spPr bwMode="auto">
            <a:xfrm>
              <a:off x="3753636" y="480754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7" name="Text Box 77"/>
          <p:cNvSpPr txBox="1">
            <a:spLocks noChangeArrowheads="1"/>
          </p:cNvSpPr>
          <p:nvPr/>
        </p:nvSpPr>
        <p:spPr bwMode="auto">
          <a:xfrm>
            <a:off x="6704070" y="1081843"/>
            <a:ext cx="68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</a:t>
            </a:r>
            <a:r>
              <a:rPr lang="en-GB" altLang="en-US" b="1" baseline="-25000" dirty="0">
                <a:solidFill>
                  <a:srgbClr val="00B050"/>
                </a:solidFill>
              </a:rPr>
              <a:t>2</a:t>
            </a:r>
            <a:r>
              <a:rPr lang="en-GB" altLang="en-US" b="1" dirty="0">
                <a:solidFill>
                  <a:srgbClr val="00B050"/>
                </a:solidFill>
              </a:rPr>
              <a:t> =</a:t>
            </a:r>
          </a:p>
        </p:txBody>
      </p:sp>
      <p:grpSp>
        <p:nvGrpSpPr>
          <p:cNvPr id="158" name="Group 157"/>
          <p:cNvGrpSpPr/>
          <p:nvPr/>
        </p:nvGrpSpPr>
        <p:grpSpPr>
          <a:xfrm>
            <a:off x="7296226" y="700844"/>
            <a:ext cx="533400" cy="1223963"/>
            <a:chOff x="3678086" y="4005064"/>
            <a:chExt cx="533400" cy="1223963"/>
          </a:xfrm>
        </p:grpSpPr>
        <p:sp>
          <p:nvSpPr>
            <p:cNvPr id="159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60" name="Text Box 115"/>
            <p:cNvSpPr txBox="1">
              <a:spLocks noChangeArrowheads="1"/>
            </p:cNvSpPr>
            <p:nvPr/>
          </p:nvSpPr>
          <p:spPr bwMode="auto">
            <a:xfrm>
              <a:off x="376363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Text Box 116"/>
            <p:cNvSpPr txBox="1">
              <a:spLocks noChangeArrowheads="1"/>
            </p:cNvSpPr>
            <p:nvPr/>
          </p:nvSpPr>
          <p:spPr bwMode="auto">
            <a:xfrm>
              <a:off x="3752508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Text Box 116"/>
            <p:cNvSpPr txBox="1">
              <a:spLocks noChangeArrowheads="1"/>
            </p:cNvSpPr>
            <p:nvPr/>
          </p:nvSpPr>
          <p:spPr bwMode="auto">
            <a:xfrm>
              <a:off x="3763463" y="4767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3" name="Text Box 22"/>
          <p:cNvSpPr txBox="1">
            <a:spLocks noChangeArrowheads="1"/>
          </p:cNvSpPr>
          <p:nvPr/>
        </p:nvSpPr>
        <p:spPr bwMode="auto">
          <a:xfrm>
            <a:off x="7817913" y="1053779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en-US" dirty="0"/>
              <a:t>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grpSp>
        <p:nvGrpSpPr>
          <p:cNvPr id="164" name="Group 163"/>
          <p:cNvGrpSpPr/>
          <p:nvPr/>
        </p:nvGrpSpPr>
        <p:grpSpPr>
          <a:xfrm>
            <a:off x="8353109" y="697178"/>
            <a:ext cx="533400" cy="1264146"/>
            <a:chOff x="3678086" y="4005064"/>
            <a:chExt cx="533400" cy="1264146"/>
          </a:xfrm>
        </p:grpSpPr>
        <p:sp>
          <p:nvSpPr>
            <p:cNvPr id="165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66" name="Text Box 115"/>
            <p:cNvSpPr txBox="1">
              <a:spLocks noChangeArrowheads="1"/>
            </p:cNvSpPr>
            <p:nvPr/>
          </p:nvSpPr>
          <p:spPr bwMode="auto">
            <a:xfrm>
              <a:off x="376924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7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8" name="Text Box 116"/>
            <p:cNvSpPr txBox="1">
              <a:spLocks noChangeArrowheads="1"/>
            </p:cNvSpPr>
            <p:nvPr/>
          </p:nvSpPr>
          <p:spPr bwMode="auto">
            <a:xfrm>
              <a:off x="3767083" y="480754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9" name="Text Box 22"/>
          <p:cNvSpPr txBox="1">
            <a:spLocks noChangeArrowheads="1"/>
          </p:cNvSpPr>
          <p:nvPr/>
        </p:nvSpPr>
        <p:spPr bwMode="auto">
          <a:xfrm>
            <a:off x="213978" y="2013503"/>
            <a:ext cx="8081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Show that the lines are skew.</a:t>
            </a:r>
            <a:endParaRPr lang="en-GB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Text Box 22"/>
          <p:cNvSpPr txBox="1">
            <a:spLocks noChangeArrowheads="1"/>
          </p:cNvSpPr>
          <p:nvPr/>
        </p:nvSpPr>
        <p:spPr bwMode="auto">
          <a:xfrm>
            <a:off x="6029800" y="1130357"/>
            <a:ext cx="774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and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71" name="Text Box 22"/>
          <p:cNvSpPr txBox="1">
            <a:spLocks noChangeArrowheads="1"/>
          </p:cNvSpPr>
          <p:nvPr/>
        </p:nvSpPr>
        <p:spPr bwMode="auto">
          <a:xfrm>
            <a:off x="248808" y="2777265"/>
            <a:ext cx="85241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i="1" dirty="0">
                <a:solidFill>
                  <a:srgbClr val="FF6600"/>
                </a:solidFill>
              </a:rPr>
              <a:t>r</a:t>
            </a:r>
            <a:r>
              <a:rPr lang="en-GB" altLang="en-US" sz="1800" baseline="-25000" dirty="0">
                <a:solidFill>
                  <a:srgbClr val="FF6600"/>
                </a:solidFill>
              </a:rPr>
              <a:t>1</a:t>
            </a:r>
            <a:r>
              <a:rPr lang="en-GB" altLang="en-US" sz="1800" dirty="0">
                <a:solidFill>
                  <a:srgbClr val="FF6600"/>
                </a:solidFill>
              </a:rPr>
              <a:t> and </a:t>
            </a:r>
            <a:r>
              <a:rPr lang="en-GB" altLang="en-US" sz="1800" b="1" i="1" dirty="0">
                <a:solidFill>
                  <a:srgbClr val="FF6600"/>
                </a:solidFill>
              </a:rPr>
              <a:t>r</a:t>
            </a:r>
            <a:r>
              <a:rPr lang="en-GB" altLang="en-US" sz="1800" baseline="-25000" dirty="0">
                <a:solidFill>
                  <a:srgbClr val="FF6600"/>
                </a:solidFill>
              </a:rPr>
              <a:t>2</a:t>
            </a:r>
            <a:r>
              <a:rPr lang="en-GB" altLang="en-US" sz="1800" dirty="0">
                <a:solidFill>
                  <a:srgbClr val="FF6600"/>
                </a:solidFill>
              </a:rPr>
              <a:t> intersect if there is a value of </a:t>
            </a:r>
            <a:r>
              <a:rPr lang="en-GB" altLang="en-US" sz="1800" i="1" dirty="0">
                <a:solidFill>
                  <a:srgbClr val="FF6600"/>
                </a:solidFill>
              </a:rPr>
              <a:t>t</a:t>
            </a:r>
            <a:r>
              <a:rPr lang="en-GB" altLang="en-US" sz="1800" dirty="0">
                <a:solidFill>
                  <a:srgbClr val="FF6600"/>
                </a:solidFill>
              </a:rPr>
              <a:t> and a value of </a:t>
            </a:r>
            <a:r>
              <a:rPr lang="en-GB" altLang="en-US" sz="1800" i="1" dirty="0">
                <a:solidFill>
                  <a:srgbClr val="FF6600"/>
                </a:solidFill>
              </a:rPr>
              <a:t>s</a:t>
            </a:r>
            <a:r>
              <a:rPr lang="en-GB" altLang="en-US" sz="1800" dirty="0">
                <a:solidFill>
                  <a:srgbClr val="FF6600"/>
                </a:solidFill>
              </a:rPr>
              <a:t> such that </a:t>
            </a:r>
            <a:r>
              <a:rPr lang="en-GB" altLang="en-US" sz="1800" b="1" i="1" dirty="0">
                <a:solidFill>
                  <a:srgbClr val="FF6600"/>
                </a:solidFill>
              </a:rPr>
              <a:t>r</a:t>
            </a:r>
            <a:r>
              <a:rPr lang="en-GB" altLang="en-US" sz="1800" baseline="-25000" dirty="0">
                <a:solidFill>
                  <a:srgbClr val="FF6600"/>
                </a:solidFill>
              </a:rPr>
              <a:t>1</a:t>
            </a:r>
            <a:r>
              <a:rPr lang="en-GB" altLang="en-US" sz="1800" dirty="0">
                <a:solidFill>
                  <a:srgbClr val="FF6600"/>
                </a:solidFill>
              </a:rPr>
              <a:t> = </a:t>
            </a:r>
            <a:r>
              <a:rPr lang="en-GB" altLang="en-US" sz="1800" b="1" i="1" dirty="0">
                <a:solidFill>
                  <a:srgbClr val="FF6600"/>
                </a:solidFill>
              </a:rPr>
              <a:t>r</a:t>
            </a:r>
            <a:r>
              <a:rPr lang="en-GB" altLang="en-US" sz="1800" baseline="-25000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172" name="Text Box 22"/>
          <p:cNvSpPr txBox="1">
            <a:spLocks noChangeArrowheads="1"/>
          </p:cNvSpPr>
          <p:nvPr/>
        </p:nvSpPr>
        <p:spPr bwMode="auto">
          <a:xfrm>
            <a:off x="258139" y="3167748"/>
            <a:ext cx="38406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6600"/>
                </a:solidFill>
              </a:rPr>
              <a:t>Equating the components of each vector</a:t>
            </a:r>
          </a:p>
        </p:txBody>
      </p:sp>
      <p:sp>
        <p:nvSpPr>
          <p:cNvPr id="173" name="Text Box 22"/>
          <p:cNvSpPr txBox="1">
            <a:spLocks noChangeArrowheads="1"/>
          </p:cNvSpPr>
          <p:nvPr/>
        </p:nvSpPr>
        <p:spPr bwMode="auto">
          <a:xfrm>
            <a:off x="5039934" y="3167748"/>
            <a:ext cx="2165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3 -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1 +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74" name="Text Box 22"/>
          <p:cNvSpPr txBox="1">
            <a:spLocks noChangeArrowheads="1"/>
          </p:cNvSpPr>
          <p:nvPr/>
        </p:nvSpPr>
        <p:spPr bwMode="auto">
          <a:xfrm>
            <a:off x="5562927" y="3629413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4 +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75" name="Text Box 22"/>
          <p:cNvSpPr txBox="1">
            <a:spLocks noChangeArrowheads="1"/>
          </p:cNvSpPr>
          <p:nvPr/>
        </p:nvSpPr>
        <p:spPr bwMode="auto">
          <a:xfrm>
            <a:off x="4910289" y="4048646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5 + 2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" name="Rectangle 2"/>
          <p:cNvSpPr/>
          <p:nvPr/>
        </p:nvSpPr>
        <p:spPr>
          <a:xfrm>
            <a:off x="7214741" y="3163402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cs typeface="Arial" charset="0"/>
                <a:sym typeface="Wingdings" panose="05000000000000000000" pitchFamily="2" charset="2"/>
              </a:rPr>
              <a:t>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7217610" y="3665586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cs typeface="Arial" charset="0"/>
                <a:sym typeface="Wingdings" panose="05000000000000000000" pitchFamily="2" charset="2"/>
              </a:rPr>
              <a:t>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7214741" y="4113646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cs typeface="Arial" charset="0"/>
                <a:sym typeface="Wingdings" panose="05000000000000000000" pitchFamily="2" charset="2"/>
              </a:rPr>
              <a:t>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78" name="Text Box 22"/>
          <p:cNvSpPr txBox="1">
            <a:spLocks noChangeArrowheads="1"/>
          </p:cNvSpPr>
          <p:nvPr/>
        </p:nvSpPr>
        <p:spPr bwMode="auto">
          <a:xfrm>
            <a:off x="248809" y="4408400"/>
            <a:ext cx="38406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6600"/>
                </a:solidFill>
              </a:rPr>
              <a:t>Solving for s and t</a:t>
            </a:r>
          </a:p>
        </p:txBody>
      </p:sp>
      <p:sp>
        <p:nvSpPr>
          <p:cNvPr id="179" name="Text Box 22"/>
          <p:cNvSpPr txBox="1">
            <a:spLocks noChangeArrowheads="1"/>
          </p:cNvSpPr>
          <p:nvPr/>
        </p:nvSpPr>
        <p:spPr bwMode="auto">
          <a:xfrm>
            <a:off x="2726771" y="4343400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+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2</a:t>
            </a:r>
            <a:endParaRPr lang="en-GB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0" name="Text Box 22"/>
          <p:cNvSpPr txBox="1">
            <a:spLocks noChangeArrowheads="1"/>
          </p:cNvSpPr>
          <p:nvPr/>
        </p:nvSpPr>
        <p:spPr bwMode="auto">
          <a:xfrm>
            <a:off x="7002097" y="5190781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11 </a:t>
            </a:r>
            <a:r>
              <a:rPr lang="en-GB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-1</a:t>
            </a:r>
            <a:endParaRPr lang="en-GB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Text Box 22"/>
          <p:cNvSpPr txBox="1">
            <a:spLocks noChangeArrowheads="1"/>
          </p:cNvSpPr>
          <p:nvPr/>
        </p:nvSpPr>
        <p:spPr bwMode="auto">
          <a:xfrm>
            <a:off x="3067238" y="5201730"/>
            <a:ext cx="1282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3</a:t>
            </a:r>
            <a:endParaRPr lang="en-GB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Text Box 22"/>
          <p:cNvSpPr txBox="1">
            <a:spLocks noChangeArrowheads="1"/>
          </p:cNvSpPr>
          <p:nvPr/>
        </p:nvSpPr>
        <p:spPr bwMode="auto">
          <a:xfrm>
            <a:off x="6148129" y="4740065"/>
            <a:ext cx="22453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5 + 2(3) = -1</a:t>
            </a:r>
            <a:endParaRPr lang="en-GB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Text Box 22"/>
          <p:cNvSpPr txBox="1">
            <a:spLocks noChangeArrowheads="1"/>
          </p:cNvSpPr>
          <p:nvPr/>
        </p:nvSpPr>
        <p:spPr bwMode="auto">
          <a:xfrm>
            <a:off x="383023" y="5790946"/>
            <a:ext cx="80814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Since the value of s and t are not consistent for all three equations the two lines do not intersect, they are skew.</a:t>
            </a:r>
            <a:endParaRPr lang="en-GB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2634510" y="4805065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-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4</a:t>
            </a:r>
            <a:endParaRPr lang="en-GB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4697862" y="5201730"/>
            <a:ext cx="1282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-1</a:t>
            </a:r>
            <a:endParaRPr lang="en-GB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4272018" y="4805065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3 - 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 = 4</a:t>
            </a:r>
            <a:endParaRPr lang="en-GB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>
            <a:hlinkClick r:id="rId3"/>
            <a:extLst>
              <a:ext uri="{FF2B5EF4-FFF2-40B4-BE49-F238E27FC236}">
                <a16:creationId xmlns:a16="http://schemas.microsoft.com/office/drawing/2014/main" id="{3425EA6A-1067-499D-AAC7-53D71BFFCA05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9" name="Rectangle 48">
            <a:hlinkClick r:id="rId3"/>
            <a:extLst>
              <a:ext uri="{FF2B5EF4-FFF2-40B4-BE49-F238E27FC236}">
                <a16:creationId xmlns:a16="http://schemas.microsoft.com/office/drawing/2014/main" id="{F2BFDDFD-5D68-4EC8-89E0-25F71D8A4518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10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-0.27847 0.2025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24" y="1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-0.2908 0.1814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49" y="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0.17431 0.06019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172" grpId="0"/>
      <p:bldP spid="173" grpId="0"/>
      <p:bldP spid="173" grpId="1"/>
      <p:bldP spid="173" grpId="2"/>
      <p:bldP spid="174" grpId="0"/>
      <p:bldP spid="174" grpId="1"/>
      <p:bldP spid="174" grpId="2"/>
      <p:bldP spid="175" grpId="0"/>
      <p:bldP spid="175" grpId="1"/>
      <p:bldP spid="3" grpId="0"/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4" grpId="0"/>
      <p:bldP spid="45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5</TotalTime>
  <Words>1324</Words>
  <Application>Microsoft Office PowerPoint</Application>
  <PresentationFormat>On-screen Show (4:3)</PresentationFormat>
  <Paragraphs>193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Intersection point of two vectors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Intersection point of two vectors</dc:title>
  <dc:creator>Mathssupport</dc:creator>
  <cp:lastModifiedBy>Orlando Hurtado</cp:lastModifiedBy>
  <cp:revision>3</cp:revision>
  <dcterms:created xsi:type="dcterms:W3CDTF">2020-04-03T09:50:54Z</dcterms:created>
  <dcterms:modified xsi:type="dcterms:W3CDTF">2020-07-03T10:17:41Z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