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notesMasterIdLst>
    <p:notesMasterId r:id="rId9"/>
  </p:notesMasterIdLst>
  <p:handoutMasterIdLst>
    <p:handoutMasterId r:id="rId10"/>
  </p:handoutMasterIdLst>
  <p:sldIdLst>
    <p:sldId id="256" r:id="rId2"/>
    <p:sldId id="266" r:id="rId3"/>
    <p:sldId id="268" r:id="rId4"/>
    <p:sldId id="276" r:id="rId5"/>
    <p:sldId id="277" r:id="rId6"/>
    <p:sldId id="278" r:id="rId7"/>
    <p:sldId id="315" r:id="rId8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CC0099"/>
    <a:srgbClr val="99CCFF"/>
    <a:srgbClr val="FF7C80"/>
    <a:srgbClr val="3366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68" d="100"/>
          <a:sy n="68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B19CAC-4ADF-40D9-80E2-CF329D1A44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51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0EA90-397B-41BE-BFFD-EAEE08333F1D}" type="datetimeFigureOut">
              <a:rPr lang="en-US" smtClean="0"/>
              <a:t>7/3/2020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23FFAF-1E6C-494C-BB6B-3F3017F4A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89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F60AEB3-86FB-439D-96CB-CA895CA58870}" type="slidenum">
              <a:rPr lang="en-GB" altLang="en-US" sz="1200">
                <a:solidFill>
                  <a:schemeClr val="tx1"/>
                </a:solidFill>
              </a:rPr>
              <a:pPr/>
              <a:t>2</a:t>
            </a:fld>
            <a:endParaRPr lang="en-GB" altLang="en-US" sz="1200">
              <a:solidFill>
                <a:schemeClr val="tx1"/>
              </a:solidFill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/>
              <a:t>Explain that adding these two vectors is like moving right 5 and up 3 and then moving right 3 and down 2. The net effect is a movement right 8 and up 1. Point out that we can add the horizontal components together to get the horizontal component of the resultant vector (5 + 3 = 8) and we can add the vertical components together to get the vertical component of the resultant vector (3 + –2 = 1).</a:t>
            </a:r>
          </a:p>
          <a:p>
            <a:pPr eaLnBrk="1" hangingPunct="1"/>
            <a:r>
              <a:rPr lang="en-GB" altLang="en-US"/>
              <a:t>In the vector diagram the start of vector </a:t>
            </a:r>
            <a:r>
              <a:rPr lang="en-GB" altLang="en-US" b="1"/>
              <a:t>b</a:t>
            </a:r>
            <a:r>
              <a:rPr lang="en-GB" altLang="en-US"/>
              <a:t> is placed at the end of vector </a:t>
            </a:r>
            <a:r>
              <a:rPr lang="en-GB" altLang="en-US" b="1"/>
              <a:t>a</a:t>
            </a:r>
            <a:r>
              <a:rPr lang="en-GB" altLang="en-US"/>
              <a:t>. The resultant vector, </a:t>
            </a:r>
            <a:r>
              <a:rPr lang="en-GB" altLang="en-US" b="1"/>
              <a:t>a</a:t>
            </a:r>
            <a:r>
              <a:rPr lang="en-GB" altLang="en-US"/>
              <a:t> + </a:t>
            </a:r>
            <a:r>
              <a:rPr lang="en-GB" altLang="en-US" b="1"/>
              <a:t>b</a:t>
            </a:r>
            <a:r>
              <a:rPr lang="en-GB" altLang="en-US"/>
              <a:t>, goes from the start of </a:t>
            </a:r>
            <a:r>
              <a:rPr lang="en-GB" altLang="en-US" b="1"/>
              <a:t>a</a:t>
            </a:r>
            <a:r>
              <a:rPr lang="en-GB" altLang="en-US"/>
              <a:t> to the end of</a:t>
            </a:r>
            <a:r>
              <a:rPr lang="en-GB" altLang="en-US" b="1"/>
              <a:t> b</a:t>
            </a:r>
            <a:r>
              <a:rPr lang="en-GB" altLang="en-US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200175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F60AEB3-86FB-439D-96CB-CA895CA58870}" type="slidenum">
              <a:rPr lang="en-GB" altLang="en-US" sz="1200">
                <a:solidFill>
                  <a:schemeClr val="tx1"/>
                </a:solidFill>
              </a:rPr>
              <a:pPr/>
              <a:t>3</a:t>
            </a:fld>
            <a:endParaRPr lang="en-GB" altLang="en-US" sz="1200">
              <a:solidFill>
                <a:schemeClr val="tx1"/>
              </a:solidFill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/>
              <a:t>Explain that adding these two vectors is like moving right 5 and up 3 and then moving right 3 and down 2. The net effect is a movement right 8 and up 1. Point out that we can add the horizontal components together to get the horizontal component of the resultant vector (5 + 3 = 8) and we can add the vertical components together to get the vertical component of the resultant vector (3 + –2 = 1).</a:t>
            </a:r>
          </a:p>
          <a:p>
            <a:pPr eaLnBrk="1" hangingPunct="1"/>
            <a:r>
              <a:rPr lang="en-GB" altLang="en-US"/>
              <a:t>In the vector diagram the start of vector </a:t>
            </a:r>
            <a:r>
              <a:rPr lang="en-GB" altLang="en-US" b="1"/>
              <a:t>b</a:t>
            </a:r>
            <a:r>
              <a:rPr lang="en-GB" altLang="en-US"/>
              <a:t> is placed at the end of vector </a:t>
            </a:r>
            <a:r>
              <a:rPr lang="en-GB" altLang="en-US" b="1"/>
              <a:t>a</a:t>
            </a:r>
            <a:r>
              <a:rPr lang="en-GB" altLang="en-US"/>
              <a:t>. The resultant vector, </a:t>
            </a:r>
            <a:r>
              <a:rPr lang="en-GB" altLang="en-US" b="1"/>
              <a:t>a</a:t>
            </a:r>
            <a:r>
              <a:rPr lang="en-GB" altLang="en-US"/>
              <a:t> + </a:t>
            </a:r>
            <a:r>
              <a:rPr lang="en-GB" altLang="en-US" b="1"/>
              <a:t>b</a:t>
            </a:r>
            <a:r>
              <a:rPr lang="en-GB" altLang="en-US"/>
              <a:t>, goes from the start of </a:t>
            </a:r>
            <a:r>
              <a:rPr lang="en-GB" altLang="en-US" b="1"/>
              <a:t>a</a:t>
            </a:r>
            <a:r>
              <a:rPr lang="en-GB" altLang="en-US"/>
              <a:t> to the end of</a:t>
            </a:r>
            <a:r>
              <a:rPr lang="en-GB" altLang="en-US" b="1"/>
              <a:t> b</a:t>
            </a:r>
            <a:r>
              <a:rPr lang="en-GB" altLang="en-US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221753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F60AEB3-86FB-439D-96CB-CA895CA58870}" type="slidenum">
              <a:rPr lang="en-GB" altLang="en-US" sz="1200">
                <a:solidFill>
                  <a:schemeClr val="tx1"/>
                </a:solidFill>
              </a:rPr>
              <a:pPr/>
              <a:t>4</a:t>
            </a:fld>
            <a:endParaRPr lang="en-GB" altLang="en-US" sz="1200">
              <a:solidFill>
                <a:schemeClr val="tx1"/>
              </a:solidFill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/>
              <a:t>Explain that adding these two vectors is like moving right 5 and up 3 and then moving right 3 and down 2. The net effect is a movement right 8 and up 1. Point out that we can add the horizontal components together to get the horizontal component of the resultant vector (5 + 3 = 8) and we can add the vertical components together to get the vertical component of the resultant vector (3 + –2 = 1).</a:t>
            </a:r>
          </a:p>
          <a:p>
            <a:pPr eaLnBrk="1" hangingPunct="1"/>
            <a:r>
              <a:rPr lang="en-GB" altLang="en-US"/>
              <a:t>In the vector diagram the start of vector </a:t>
            </a:r>
            <a:r>
              <a:rPr lang="en-GB" altLang="en-US" b="1"/>
              <a:t>b</a:t>
            </a:r>
            <a:r>
              <a:rPr lang="en-GB" altLang="en-US"/>
              <a:t> is placed at the end of vector </a:t>
            </a:r>
            <a:r>
              <a:rPr lang="en-GB" altLang="en-US" b="1"/>
              <a:t>a</a:t>
            </a:r>
            <a:r>
              <a:rPr lang="en-GB" altLang="en-US"/>
              <a:t>. The resultant vector, </a:t>
            </a:r>
            <a:r>
              <a:rPr lang="en-GB" altLang="en-US" b="1"/>
              <a:t>a</a:t>
            </a:r>
            <a:r>
              <a:rPr lang="en-GB" altLang="en-US"/>
              <a:t> + </a:t>
            </a:r>
            <a:r>
              <a:rPr lang="en-GB" altLang="en-US" b="1"/>
              <a:t>b</a:t>
            </a:r>
            <a:r>
              <a:rPr lang="en-GB" altLang="en-US"/>
              <a:t>, goes from the start of </a:t>
            </a:r>
            <a:r>
              <a:rPr lang="en-GB" altLang="en-US" b="1"/>
              <a:t>a</a:t>
            </a:r>
            <a:r>
              <a:rPr lang="en-GB" altLang="en-US"/>
              <a:t> to the end of</a:t>
            </a:r>
            <a:r>
              <a:rPr lang="en-GB" altLang="en-US" b="1"/>
              <a:t> b</a:t>
            </a:r>
            <a:r>
              <a:rPr lang="en-GB" altLang="en-US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516327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F60AEB3-86FB-439D-96CB-CA895CA58870}" type="slidenum">
              <a:rPr lang="en-GB" altLang="en-US" sz="1200">
                <a:solidFill>
                  <a:schemeClr val="tx1"/>
                </a:solidFill>
              </a:rPr>
              <a:pPr/>
              <a:t>5</a:t>
            </a:fld>
            <a:endParaRPr lang="en-GB" altLang="en-US" sz="1200">
              <a:solidFill>
                <a:schemeClr val="tx1"/>
              </a:solidFill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/>
              <a:t>Explain that adding these two vectors is like moving right 5 and up 3 and then moving right 3 and down 2. The net effect is a movement right 8 and up 1. Point out that we can add the horizontal components together to get the horizontal component of the resultant vector (5 + 3 = 8) and we can add the vertical components together to get the vertical component of the resultant vector (3 + –2 = 1).</a:t>
            </a:r>
          </a:p>
          <a:p>
            <a:pPr eaLnBrk="1" hangingPunct="1"/>
            <a:r>
              <a:rPr lang="en-GB" altLang="en-US"/>
              <a:t>In the vector diagram the start of vector </a:t>
            </a:r>
            <a:r>
              <a:rPr lang="en-GB" altLang="en-US" b="1"/>
              <a:t>b</a:t>
            </a:r>
            <a:r>
              <a:rPr lang="en-GB" altLang="en-US"/>
              <a:t> is placed at the end of vector </a:t>
            </a:r>
            <a:r>
              <a:rPr lang="en-GB" altLang="en-US" b="1"/>
              <a:t>a</a:t>
            </a:r>
            <a:r>
              <a:rPr lang="en-GB" altLang="en-US"/>
              <a:t>. The resultant vector, </a:t>
            </a:r>
            <a:r>
              <a:rPr lang="en-GB" altLang="en-US" b="1"/>
              <a:t>a</a:t>
            </a:r>
            <a:r>
              <a:rPr lang="en-GB" altLang="en-US"/>
              <a:t> + </a:t>
            </a:r>
            <a:r>
              <a:rPr lang="en-GB" altLang="en-US" b="1"/>
              <a:t>b</a:t>
            </a:r>
            <a:r>
              <a:rPr lang="en-GB" altLang="en-US"/>
              <a:t>, goes from the start of </a:t>
            </a:r>
            <a:r>
              <a:rPr lang="en-GB" altLang="en-US" b="1"/>
              <a:t>a</a:t>
            </a:r>
            <a:r>
              <a:rPr lang="en-GB" altLang="en-US"/>
              <a:t> to the end of</a:t>
            </a:r>
            <a:r>
              <a:rPr lang="en-GB" altLang="en-US" b="1"/>
              <a:t> b</a:t>
            </a:r>
            <a:r>
              <a:rPr lang="en-GB" altLang="en-US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328905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F60AEB3-86FB-439D-96CB-CA895CA58870}" type="slidenum">
              <a:rPr lang="en-GB" altLang="en-US" sz="1200">
                <a:solidFill>
                  <a:schemeClr val="tx1"/>
                </a:solidFill>
              </a:rPr>
              <a:pPr/>
              <a:t>6</a:t>
            </a:fld>
            <a:endParaRPr lang="en-GB" altLang="en-US" sz="1200">
              <a:solidFill>
                <a:schemeClr val="tx1"/>
              </a:solidFill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/>
              <a:t>Explain that adding these two vectors is like moving right 5 and up 3 and then moving right 3 and down 2. The net effect is a movement right 8 and up 1. Point out that we can add the horizontal components together to get the horizontal component of the resultant vector (5 + 3 = 8) and we can add the vertical components together to get the vertical component of the resultant vector (3 + –2 = 1).</a:t>
            </a:r>
          </a:p>
          <a:p>
            <a:pPr eaLnBrk="1" hangingPunct="1"/>
            <a:r>
              <a:rPr lang="en-GB" altLang="en-US"/>
              <a:t>In the vector diagram the start of vector </a:t>
            </a:r>
            <a:r>
              <a:rPr lang="en-GB" altLang="en-US" b="1"/>
              <a:t>b</a:t>
            </a:r>
            <a:r>
              <a:rPr lang="en-GB" altLang="en-US"/>
              <a:t> is placed at the end of vector </a:t>
            </a:r>
            <a:r>
              <a:rPr lang="en-GB" altLang="en-US" b="1"/>
              <a:t>a</a:t>
            </a:r>
            <a:r>
              <a:rPr lang="en-GB" altLang="en-US"/>
              <a:t>. The resultant vector, </a:t>
            </a:r>
            <a:r>
              <a:rPr lang="en-GB" altLang="en-US" b="1"/>
              <a:t>a</a:t>
            </a:r>
            <a:r>
              <a:rPr lang="en-GB" altLang="en-US"/>
              <a:t> + </a:t>
            </a:r>
            <a:r>
              <a:rPr lang="en-GB" altLang="en-US" b="1"/>
              <a:t>b</a:t>
            </a:r>
            <a:r>
              <a:rPr lang="en-GB" altLang="en-US"/>
              <a:t>, goes from the start of </a:t>
            </a:r>
            <a:r>
              <a:rPr lang="en-GB" altLang="en-US" b="1"/>
              <a:t>a</a:t>
            </a:r>
            <a:r>
              <a:rPr lang="en-GB" altLang="en-US"/>
              <a:t> to the end of</a:t>
            </a:r>
            <a:r>
              <a:rPr lang="en-GB" altLang="en-US" b="1"/>
              <a:t> b</a:t>
            </a:r>
            <a:r>
              <a:rPr lang="en-GB" altLang="en-US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126965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C5FDF6F-438B-4719-B23F-CF9DE862B1F0}" type="datetime3">
              <a:rPr lang="en-US" smtClean="0"/>
              <a:pPr/>
              <a:t>3 July 2020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pic>
        <p:nvPicPr>
          <p:cNvPr id="16" name="Picture 15" descr="A close up of a cage&#10;&#10;Description automatically generated">
            <a:extLst>
              <a:ext uri="{FF2B5EF4-FFF2-40B4-BE49-F238E27FC236}">
                <a16:creationId xmlns:a16="http://schemas.microsoft.com/office/drawing/2014/main" id="{4A1FA1B0-834A-4521-A644-E2CA7CBF287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BC126458-D434-4ECF-808D-F37411AEDF2E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5775820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984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28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70EAB2C-E360-42F9-A586-F1C89BC07DE3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53825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pic>
        <p:nvPicPr>
          <p:cNvPr id="14" name="Picture 13" descr="A close up of a cage&#10;&#10;Description automatically generated">
            <a:extLst>
              <a:ext uri="{FF2B5EF4-FFF2-40B4-BE49-F238E27FC236}">
                <a16:creationId xmlns:a16="http://schemas.microsoft.com/office/drawing/2014/main" id="{B31EB293-96A1-4AEF-928D-6217A5C5E84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DE4BF18B-5A7D-4D75-B966-4C9EB73E6919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298572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5310FFF-7672-4024-999A-0145EBDB6A11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670401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014451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017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833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5E01803-01F7-417E-883F-D705B7A3519F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697041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401799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7/3/2020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>
                <a:solidFill>
                  <a:schemeClr val="tx2">
                    <a:shade val="90000"/>
                  </a:schemeClr>
                </a:solidFill>
              </a:rPr>
              <a:t>www.mathssupport.org</a:t>
            </a:r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pic>
        <p:nvPicPr>
          <p:cNvPr id="12" name="Picture 11" descr="A close up of a cage&#10;&#10;Description automatically generated">
            <a:extLst>
              <a:ext uri="{FF2B5EF4-FFF2-40B4-BE49-F238E27FC236}">
                <a16:creationId xmlns:a16="http://schemas.microsoft.com/office/drawing/2014/main" id="{CCF7A6BD-F17E-49D3-A3D5-8D16525E709A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B7255FC3-07EF-4081-A968-E7039ECF2A2C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880327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mathssupport.org/" TargetMode="Externa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633413" indent="-633413"/>
            <a:r>
              <a:rPr lang="en-US" dirty="0"/>
              <a:t>LO: Find the coordinates of the point of intersection of two vectors.</a:t>
            </a:r>
            <a:endParaRPr lang="en-GB" dirty="0"/>
          </a:p>
          <a:p>
            <a:pPr marL="2743200" indent="-2743200" algn="l"/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486400" y="457200"/>
            <a:ext cx="3200400" cy="457200"/>
          </a:xfrm>
        </p:spPr>
        <p:txBody>
          <a:bodyPr/>
          <a:lstStyle/>
          <a:p>
            <a:fld id="{418FB1FA-1B83-4CC8-939D-C627A9A0057A}" type="datetime3">
              <a:rPr lang="en-US" sz="2400" smtClean="0"/>
              <a:t>3 July 2020</a:t>
            </a:fld>
            <a:endParaRPr lang="en-US" sz="24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676400"/>
            <a:ext cx="7848600" cy="1295400"/>
          </a:xfrm>
        </p:spPr>
        <p:txBody>
          <a:bodyPr>
            <a:normAutofit fontScale="90000"/>
          </a:bodyPr>
          <a:lstStyle/>
          <a:p>
            <a:r>
              <a:rPr lang="en-GB" b="1" dirty="0">
                <a:ln w="3175">
                  <a:solidFill>
                    <a:schemeClr val="tx1"/>
                  </a:solidFill>
                </a:ln>
              </a:rPr>
              <a:t>Intersection point of two vectors</a:t>
            </a:r>
            <a:endParaRPr lang="en-US" b="1" dirty="0">
              <a:ln w="3175">
                <a:solidFill>
                  <a:schemeClr val="tx1"/>
                </a:solidFill>
              </a:ln>
            </a:endParaRPr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9638C04C-B292-4EBB-945D-ECBC476BA0DD}"/>
              </a:ext>
            </a:extLst>
          </p:cNvPr>
          <p:cNvSpPr/>
          <p:nvPr/>
        </p:nvSpPr>
        <p:spPr>
          <a:xfrm>
            <a:off x="8077200" y="6153442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563826E7-B947-4937-9AC7-057014C9451F}"/>
              </a:ext>
            </a:extLst>
          </p:cNvPr>
          <p:cNvSpPr/>
          <p:nvPr/>
        </p:nvSpPr>
        <p:spPr>
          <a:xfrm>
            <a:off x="800100" y="6582506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228524" y="744131"/>
            <a:ext cx="830033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In a </a:t>
            </a:r>
            <a:r>
              <a:rPr lang="en-US" altLang="en-US" b="1" dirty="0">
                <a:solidFill>
                  <a:srgbClr val="FF0000"/>
                </a:solidFill>
              </a:rPr>
              <a:t>two</a:t>
            </a:r>
            <a:r>
              <a:rPr lang="en-US" altLang="en-US" dirty="0"/>
              <a:t> dimensions plane, two lines will either</a:t>
            </a:r>
            <a:endParaRPr lang="en-GB" altLang="en-US" dirty="0"/>
          </a:p>
        </p:txBody>
      </p:sp>
      <p:sp>
        <p:nvSpPr>
          <p:cNvPr id="604182" name="Text Box 22"/>
          <p:cNvSpPr txBox="1">
            <a:spLocks noChangeArrowheads="1"/>
          </p:cNvSpPr>
          <p:nvPr/>
        </p:nvSpPr>
        <p:spPr bwMode="auto">
          <a:xfrm>
            <a:off x="1044018" y="1208224"/>
            <a:ext cx="160835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Intersect:</a:t>
            </a:r>
          </a:p>
        </p:txBody>
      </p:sp>
      <p:sp>
        <p:nvSpPr>
          <p:cNvPr id="92" name="Rectangle 4"/>
          <p:cNvSpPr txBox="1">
            <a:spLocks noChangeArrowheads="1"/>
          </p:cNvSpPr>
          <p:nvPr/>
        </p:nvSpPr>
        <p:spPr>
          <a:xfrm>
            <a:off x="204192" y="80010"/>
            <a:ext cx="5829300" cy="632223"/>
          </a:xfrm>
          <a:prstGeom prst="rect">
            <a:avLst/>
          </a:prstGeom>
          <a:noFill/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sz="3200" dirty="0">
                <a:solidFill>
                  <a:srgbClr val="5B0091"/>
                </a:solidFill>
              </a:rPr>
              <a:t>Intersecting lines</a:t>
            </a:r>
            <a:endParaRPr lang="en-GB" altLang="en-US" sz="3200" dirty="0"/>
          </a:p>
        </p:txBody>
      </p:sp>
      <p:sp>
        <p:nvSpPr>
          <p:cNvPr id="107" name="Text Box 22"/>
          <p:cNvSpPr txBox="1">
            <a:spLocks noChangeArrowheads="1"/>
          </p:cNvSpPr>
          <p:nvPr/>
        </p:nvSpPr>
        <p:spPr bwMode="auto">
          <a:xfrm>
            <a:off x="2540915" y="1257341"/>
            <a:ext cx="598794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If the value of the parameters is consistent in the two equations</a:t>
            </a:r>
            <a:endParaRPr lang="en-GB" altLang="en-US" b="1" dirty="0">
              <a:solidFill>
                <a:srgbClr val="FF0000"/>
              </a:solidFill>
            </a:endParaRPr>
          </a:p>
        </p:txBody>
      </p:sp>
      <p:sp>
        <p:nvSpPr>
          <p:cNvPr id="110" name="Text Box 22"/>
          <p:cNvSpPr txBox="1">
            <a:spLocks noChangeArrowheads="1"/>
          </p:cNvSpPr>
          <p:nvPr/>
        </p:nvSpPr>
        <p:spPr bwMode="auto">
          <a:xfrm>
            <a:off x="2740332" y="2054662"/>
            <a:ext cx="591957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If they have direction vectors that are scalar multiples of each other.</a:t>
            </a:r>
            <a:endParaRPr lang="en-GB" altLang="en-US" b="1" dirty="0">
              <a:solidFill>
                <a:srgbClr val="0070C0"/>
              </a:solidFill>
            </a:endParaRPr>
          </a:p>
        </p:txBody>
      </p:sp>
      <p:sp>
        <p:nvSpPr>
          <p:cNvPr id="65" name="Text Box 22"/>
          <p:cNvSpPr txBox="1">
            <a:spLocks noChangeArrowheads="1"/>
          </p:cNvSpPr>
          <p:nvPr/>
        </p:nvSpPr>
        <p:spPr bwMode="auto">
          <a:xfrm>
            <a:off x="1044018" y="2073564"/>
            <a:ext cx="18257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Be parallel:</a:t>
            </a:r>
          </a:p>
        </p:txBody>
      </p:sp>
      <p:sp>
        <p:nvSpPr>
          <p:cNvPr id="66" name="Text Box 5"/>
          <p:cNvSpPr txBox="1">
            <a:spLocks noChangeArrowheads="1"/>
          </p:cNvSpPr>
          <p:nvPr/>
        </p:nvSpPr>
        <p:spPr bwMode="auto">
          <a:xfrm>
            <a:off x="228524" y="3048060"/>
            <a:ext cx="830033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In a </a:t>
            </a:r>
            <a:r>
              <a:rPr lang="en-US" altLang="en-US" b="1" dirty="0">
                <a:solidFill>
                  <a:srgbClr val="FF0000"/>
                </a:solidFill>
              </a:rPr>
              <a:t>three </a:t>
            </a:r>
            <a:r>
              <a:rPr lang="en-US" altLang="en-US" dirty="0"/>
              <a:t>dimensions plane, two lines will either</a:t>
            </a:r>
            <a:endParaRPr lang="en-GB" altLang="en-US" dirty="0"/>
          </a:p>
        </p:txBody>
      </p:sp>
      <p:sp>
        <p:nvSpPr>
          <p:cNvPr id="67" name="Text Box 22"/>
          <p:cNvSpPr txBox="1">
            <a:spLocks noChangeArrowheads="1"/>
          </p:cNvSpPr>
          <p:nvPr/>
        </p:nvSpPr>
        <p:spPr bwMode="auto">
          <a:xfrm>
            <a:off x="1044018" y="3512153"/>
            <a:ext cx="160835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Intersect:</a:t>
            </a:r>
          </a:p>
        </p:txBody>
      </p:sp>
      <p:sp>
        <p:nvSpPr>
          <p:cNvPr id="68" name="Text Box 22"/>
          <p:cNvSpPr txBox="1">
            <a:spLocks noChangeArrowheads="1"/>
          </p:cNvSpPr>
          <p:nvPr/>
        </p:nvSpPr>
        <p:spPr bwMode="auto">
          <a:xfrm>
            <a:off x="2540915" y="3561270"/>
            <a:ext cx="598794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If the value of the parameters is consistent in all three equations</a:t>
            </a:r>
            <a:endParaRPr lang="en-GB" altLang="en-US" b="1" dirty="0">
              <a:solidFill>
                <a:srgbClr val="FF0000"/>
              </a:solidFill>
            </a:endParaRPr>
          </a:p>
        </p:txBody>
      </p:sp>
      <p:sp>
        <p:nvSpPr>
          <p:cNvPr id="69" name="Text Box 22"/>
          <p:cNvSpPr txBox="1">
            <a:spLocks noChangeArrowheads="1"/>
          </p:cNvSpPr>
          <p:nvPr/>
        </p:nvSpPr>
        <p:spPr bwMode="auto">
          <a:xfrm>
            <a:off x="2740332" y="4358591"/>
            <a:ext cx="591957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If they have direction vectors that are scalar multiples of each other.</a:t>
            </a:r>
            <a:endParaRPr lang="en-GB" altLang="en-US" b="1" dirty="0">
              <a:solidFill>
                <a:srgbClr val="0070C0"/>
              </a:solidFill>
            </a:endParaRPr>
          </a:p>
        </p:txBody>
      </p:sp>
      <p:sp>
        <p:nvSpPr>
          <p:cNvPr id="70" name="Text Box 22"/>
          <p:cNvSpPr txBox="1">
            <a:spLocks noChangeArrowheads="1"/>
          </p:cNvSpPr>
          <p:nvPr/>
        </p:nvSpPr>
        <p:spPr bwMode="auto">
          <a:xfrm>
            <a:off x="1044018" y="4377493"/>
            <a:ext cx="18257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Be parallel:</a:t>
            </a:r>
          </a:p>
        </p:txBody>
      </p:sp>
      <p:sp>
        <p:nvSpPr>
          <p:cNvPr id="71" name="Text Box 22"/>
          <p:cNvSpPr txBox="1">
            <a:spLocks noChangeArrowheads="1"/>
          </p:cNvSpPr>
          <p:nvPr/>
        </p:nvSpPr>
        <p:spPr bwMode="auto">
          <a:xfrm>
            <a:off x="2740332" y="5168208"/>
            <a:ext cx="5919574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If the lines are not parallel and the values are not consistent so the lines do not intersect.</a:t>
            </a:r>
            <a:endParaRPr lang="en-GB" altLang="en-US" b="1" dirty="0">
              <a:solidFill>
                <a:srgbClr val="0070C0"/>
              </a:solidFill>
            </a:endParaRPr>
          </a:p>
        </p:txBody>
      </p:sp>
      <p:sp>
        <p:nvSpPr>
          <p:cNvPr id="72" name="Text Box 22"/>
          <p:cNvSpPr txBox="1">
            <a:spLocks noChangeArrowheads="1"/>
          </p:cNvSpPr>
          <p:nvPr/>
        </p:nvSpPr>
        <p:spPr bwMode="auto">
          <a:xfrm>
            <a:off x="1044018" y="5187110"/>
            <a:ext cx="18257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Be skew:</a:t>
            </a:r>
          </a:p>
        </p:txBody>
      </p:sp>
      <p:sp>
        <p:nvSpPr>
          <p:cNvPr id="15" name="Rectangle 14">
            <a:hlinkClick r:id="rId3"/>
            <a:extLst>
              <a:ext uri="{FF2B5EF4-FFF2-40B4-BE49-F238E27FC236}">
                <a16:creationId xmlns:a16="http://schemas.microsoft.com/office/drawing/2014/main" id="{E01EADB6-178F-47EF-8B4B-44D546C29455}"/>
              </a:ext>
            </a:extLst>
          </p:cNvPr>
          <p:cNvSpPr/>
          <p:nvPr/>
        </p:nvSpPr>
        <p:spPr>
          <a:xfrm>
            <a:off x="8077200" y="6153442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16" name="Rectangle 15">
            <a:hlinkClick r:id="rId3"/>
            <a:extLst>
              <a:ext uri="{FF2B5EF4-FFF2-40B4-BE49-F238E27FC236}">
                <a16:creationId xmlns:a16="http://schemas.microsoft.com/office/drawing/2014/main" id="{3A35F524-A1C8-4A9C-B329-C1EE30D81CA9}"/>
              </a:ext>
            </a:extLst>
          </p:cNvPr>
          <p:cNvSpPr/>
          <p:nvPr/>
        </p:nvSpPr>
        <p:spPr>
          <a:xfrm>
            <a:off x="800100" y="6582506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2732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2" grpId="0"/>
      <p:bldP spid="107" grpId="0"/>
      <p:bldP spid="110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2" name="Text Box 22"/>
          <p:cNvSpPr txBox="1">
            <a:spLocks noChangeArrowheads="1"/>
          </p:cNvSpPr>
          <p:nvPr/>
        </p:nvSpPr>
        <p:spPr bwMode="auto">
          <a:xfrm>
            <a:off x="161614" y="1130358"/>
            <a:ext cx="401502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Two lines have equations:</a:t>
            </a:r>
            <a:endParaRPr lang="en-GB" b="1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Rectangle 4"/>
          <p:cNvSpPr txBox="1">
            <a:spLocks noChangeArrowheads="1"/>
          </p:cNvSpPr>
          <p:nvPr/>
        </p:nvSpPr>
        <p:spPr>
          <a:xfrm>
            <a:off x="204192" y="80010"/>
            <a:ext cx="6774832" cy="632223"/>
          </a:xfrm>
          <a:prstGeom prst="rect">
            <a:avLst/>
          </a:prstGeom>
          <a:noFill/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sz="3200" dirty="0">
                <a:solidFill>
                  <a:srgbClr val="5B0091"/>
                </a:solidFill>
              </a:rPr>
              <a:t>Intersecting point of two vectors</a:t>
            </a:r>
            <a:endParaRPr lang="en-GB" altLang="en-US" sz="3200" dirty="0"/>
          </a:p>
        </p:txBody>
      </p:sp>
      <p:sp>
        <p:nvSpPr>
          <p:cNvPr id="93" name="Text Box 77"/>
          <p:cNvSpPr txBox="1">
            <a:spLocks noChangeArrowheads="1"/>
          </p:cNvSpPr>
          <p:nvPr/>
        </p:nvSpPr>
        <p:spPr bwMode="auto">
          <a:xfrm>
            <a:off x="3757173" y="1106242"/>
            <a:ext cx="683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rgbClr val="00B050"/>
                </a:solidFill>
              </a:rPr>
              <a:t>r</a:t>
            </a:r>
            <a:r>
              <a:rPr lang="en-GB" altLang="en-US" b="1" baseline="-25000" dirty="0">
                <a:solidFill>
                  <a:srgbClr val="00B050"/>
                </a:solidFill>
              </a:rPr>
              <a:t>1</a:t>
            </a:r>
            <a:r>
              <a:rPr lang="en-GB" altLang="en-US" b="1" dirty="0">
                <a:solidFill>
                  <a:srgbClr val="00B050"/>
                </a:solidFill>
              </a:rPr>
              <a:t> =</a:t>
            </a:r>
          </a:p>
        </p:txBody>
      </p:sp>
      <p:grpSp>
        <p:nvGrpSpPr>
          <p:cNvPr id="97" name="Group 96"/>
          <p:cNvGrpSpPr/>
          <p:nvPr/>
        </p:nvGrpSpPr>
        <p:grpSpPr>
          <a:xfrm>
            <a:off x="4349329" y="725243"/>
            <a:ext cx="544157" cy="1223963"/>
            <a:chOff x="3678086" y="4005064"/>
            <a:chExt cx="544157" cy="1223963"/>
          </a:xfrm>
        </p:grpSpPr>
        <p:sp>
          <p:nvSpPr>
            <p:cNvPr id="114" name="AutoShape 113"/>
            <p:cNvSpPr>
              <a:spLocks noChangeArrowheads="1"/>
            </p:cNvSpPr>
            <p:nvPr/>
          </p:nvSpPr>
          <p:spPr bwMode="auto">
            <a:xfrm>
              <a:off x="3678086" y="4005064"/>
              <a:ext cx="533400" cy="1223963"/>
            </a:xfrm>
            <a:prstGeom prst="bracketPair">
              <a:avLst>
                <a:gd name="adj" fmla="val 16667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115" name="Text Box 115"/>
            <p:cNvSpPr txBox="1">
              <a:spLocks noChangeArrowheads="1"/>
            </p:cNvSpPr>
            <p:nvPr/>
          </p:nvSpPr>
          <p:spPr bwMode="auto">
            <a:xfrm>
              <a:off x="3763637" y="4005064"/>
              <a:ext cx="35618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400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endParaRPr lang="en-GB" altLang="en-US" sz="2400" baseline="-25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2" name="Text Box 116"/>
            <p:cNvSpPr txBox="1">
              <a:spLocks noChangeArrowheads="1"/>
            </p:cNvSpPr>
            <p:nvPr/>
          </p:nvSpPr>
          <p:spPr bwMode="auto">
            <a:xfrm>
              <a:off x="3752508" y="4386064"/>
              <a:ext cx="35618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400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</a:t>
              </a:r>
              <a:endParaRPr lang="en-GB" altLang="en-US" sz="2400" baseline="-25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3" name="Text Box 116"/>
            <p:cNvSpPr txBox="1">
              <a:spLocks noChangeArrowheads="1"/>
            </p:cNvSpPr>
            <p:nvPr/>
          </p:nvSpPr>
          <p:spPr bwMode="auto">
            <a:xfrm>
              <a:off x="3763463" y="4767064"/>
              <a:ext cx="45878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400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-1</a:t>
              </a:r>
              <a:endParaRPr lang="en-GB" altLang="en-US" sz="2400" baseline="-25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34" name="Text Box 22"/>
          <p:cNvSpPr txBox="1">
            <a:spLocks noChangeArrowheads="1"/>
          </p:cNvSpPr>
          <p:nvPr/>
        </p:nvSpPr>
        <p:spPr bwMode="auto">
          <a:xfrm>
            <a:off x="4911357" y="1078178"/>
            <a:ext cx="95504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+ </a:t>
            </a:r>
            <a:r>
              <a:rPr lang="en-GB" alt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GB" altLang="en-US" dirty="0"/>
              <a:t> </a:t>
            </a:r>
            <a:endParaRPr lang="en-GB" altLang="en-US" b="1" dirty="0">
              <a:solidFill>
                <a:srgbClr val="0070C0"/>
              </a:solidFill>
            </a:endParaRPr>
          </a:p>
        </p:txBody>
      </p:sp>
      <p:grpSp>
        <p:nvGrpSpPr>
          <p:cNvPr id="135" name="Group 134"/>
          <p:cNvGrpSpPr/>
          <p:nvPr/>
        </p:nvGrpSpPr>
        <p:grpSpPr>
          <a:xfrm>
            <a:off x="5446553" y="721577"/>
            <a:ext cx="533400" cy="1264146"/>
            <a:chOff x="3678086" y="4005064"/>
            <a:chExt cx="533400" cy="1264146"/>
          </a:xfrm>
        </p:grpSpPr>
        <p:sp>
          <p:nvSpPr>
            <p:cNvPr id="141" name="AutoShape 113"/>
            <p:cNvSpPr>
              <a:spLocks noChangeArrowheads="1"/>
            </p:cNvSpPr>
            <p:nvPr/>
          </p:nvSpPr>
          <p:spPr bwMode="auto">
            <a:xfrm>
              <a:off x="3678086" y="4005064"/>
              <a:ext cx="533400" cy="1223963"/>
            </a:xfrm>
            <a:prstGeom prst="bracketPair">
              <a:avLst>
                <a:gd name="adj" fmla="val 16667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142" name="Text Box 115"/>
            <p:cNvSpPr txBox="1">
              <a:spLocks noChangeArrowheads="1"/>
            </p:cNvSpPr>
            <p:nvPr/>
          </p:nvSpPr>
          <p:spPr bwMode="auto">
            <a:xfrm>
              <a:off x="3769247" y="4005064"/>
              <a:ext cx="35618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400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en-GB" altLang="en-US" sz="2400" baseline="-25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3" name="Text Box 116"/>
            <p:cNvSpPr txBox="1">
              <a:spLocks noChangeArrowheads="1"/>
            </p:cNvSpPr>
            <p:nvPr/>
          </p:nvSpPr>
          <p:spPr bwMode="auto">
            <a:xfrm>
              <a:off x="3750937" y="4386064"/>
              <a:ext cx="35618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400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en-GB" altLang="en-US" sz="2400" baseline="-25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4" name="Text Box 116"/>
            <p:cNvSpPr txBox="1">
              <a:spLocks noChangeArrowheads="1"/>
            </p:cNvSpPr>
            <p:nvPr/>
          </p:nvSpPr>
          <p:spPr bwMode="auto">
            <a:xfrm>
              <a:off x="3753636" y="4807545"/>
              <a:ext cx="35618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400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en-GB" altLang="en-US" sz="2400" baseline="-25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57" name="Text Box 77"/>
          <p:cNvSpPr txBox="1">
            <a:spLocks noChangeArrowheads="1"/>
          </p:cNvSpPr>
          <p:nvPr/>
        </p:nvSpPr>
        <p:spPr bwMode="auto">
          <a:xfrm>
            <a:off x="6704070" y="1081843"/>
            <a:ext cx="683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rgbClr val="00B050"/>
                </a:solidFill>
              </a:rPr>
              <a:t>r</a:t>
            </a:r>
            <a:r>
              <a:rPr lang="en-GB" altLang="en-US" b="1" baseline="-25000" dirty="0">
                <a:solidFill>
                  <a:srgbClr val="00B050"/>
                </a:solidFill>
              </a:rPr>
              <a:t>2</a:t>
            </a:r>
            <a:r>
              <a:rPr lang="en-GB" altLang="en-US" b="1" dirty="0">
                <a:solidFill>
                  <a:srgbClr val="00B050"/>
                </a:solidFill>
              </a:rPr>
              <a:t> =</a:t>
            </a:r>
          </a:p>
        </p:txBody>
      </p:sp>
      <p:grpSp>
        <p:nvGrpSpPr>
          <p:cNvPr id="158" name="Group 157"/>
          <p:cNvGrpSpPr/>
          <p:nvPr/>
        </p:nvGrpSpPr>
        <p:grpSpPr>
          <a:xfrm>
            <a:off x="7296226" y="700844"/>
            <a:ext cx="533400" cy="1223963"/>
            <a:chOff x="3678086" y="4005064"/>
            <a:chExt cx="533400" cy="1223963"/>
          </a:xfrm>
        </p:grpSpPr>
        <p:sp>
          <p:nvSpPr>
            <p:cNvPr id="159" name="AutoShape 113"/>
            <p:cNvSpPr>
              <a:spLocks noChangeArrowheads="1"/>
            </p:cNvSpPr>
            <p:nvPr/>
          </p:nvSpPr>
          <p:spPr bwMode="auto">
            <a:xfrm>
              <a:off x="3678086" y="4005064"/>
              <a:ext cx="533400" cy="1223963"/>
            </a:xfrm>
            <a:prstGeom prst="bracketPair">
              <a:avLst>
                <a:gd name="adj" fmla="val 16667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160" name="Text Box 115"/>
            <p:cNvSpPr txBox="1">
              <a:spLocks noChangeArrowheads="1"/>
            </p:cNvSpPr>
            <p:nvPr/>
          </p:nvSpPr>
          <p:spPr bwMode="auto">
            <a:xfrm>
              <a:off x="3763637" y="4005064"/>
              <a:ext cx="35618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400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6</a:t>
              </a:r>
              <a:endParaRPr lang="en-GB" altLang="en-US" sz="2400" baseline="-25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1" name="Text Box 116"/>
            <p:cNvSpPr txBox="1">
              <a:spLocks noChangeArrowheads="1"/>
            </p:cNvSpPr>
            <p:nvPr/>
          </p:nvSpPr>
          <p:spPr bwMode="auto">
            <a:xfrm>
              <a:off x="3752508" y="4386064"/>
              <a:ext cx="35618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400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en-GB" altLang="en-US" sz="2400" baseline="-25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2" name="Text Box 116"/>
            <p:cNvSpPr txBox="1">
              <a:spLocks noChangeArrowheads="1"/>
            </p:cNvSpPr>
            <p:nvPr/>
          </p:nvSpPr>
          <p:spPr bwMode="auto">
            <a:xfrm>
              <a:off x="3763463" y="4767064"/>
              <a:ext cx="35618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400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</a:t>
              </a:r>
              <a:endParaRPr lang="en-GB" altLang="en-US" sz="2400" baseline="-25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63" name="Text Box 22"/>
          <p:cNvSpPr txBox="1">
            <a:spLocks noChangeArrowheads="1"/>
          </p:cNvSpPr>
          <p:nvPr/>
        </p:nvSpPr>
        <p:spPr bwMode="auto">
          <a:xfrm>
            <a:off x="7817913" y="1053779"/>
            <a:ext cx="95504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+ </a:t>
            </a:r>
            <a:r>
              <a:rPr lang="en-GB" alt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GB" altLang="en-US" dirty="0"/>
              <a:t> </a:t>
            </a:r>
            <a:endParaRPr lang="en-GB" altLang="en-US" b="1" dirty="0">
              <a:solidFill>
                <a:srgbClr val="0070C0"/>
              </a:solidFill>
            </a:endParaRPr>
          </a:p>
        </p:txBody>
      </p:sp>
      <p:grpSp>
        <p:nvGrpSpPr>
          <p:cNvPr id="164" name="Group 163"/>
          <p:cNvGrpSpPr/>
          <p:nvPr/>
        </p:nvGrpSpPr>
        <p:grpSpPr>
          <a:xfrm>
            <a:off x="8353109" y="697178"/>
            <a:ext cx="533400" cy="1264146"/>
            <a:chOff x="3678086" y="4005064"/>
            <a:chExt cx="533400" cy="1264146"/>
          </a:xfrm>
        </p:grpSpPr>
        <p:sp>
          <p:nvSpPr>
            <p:cNvPr id="165" name="AutoShape 113"/>
            <p:cNvSpPr>
              <a:spLocks noChangeArrowheads="1"/>
            </p:cNvSpPr>
            <p:nvPr/>
          </p:nvSpPr>
          <p:spPr bwMode="auto">
            <a:xfrm>
              <a:off x="3678086" y="4005064"/>
              <a:ext cx="533400" cy="1223963"/>
            </a:xfrm>
            <a:prstGeom prst="bracketPair">
              <a:avLst>
                <a:gd name="adj" fmla="val 16667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166" name="Text Box 115"/>
            <p:cNvSpPr txBox="1">
              <a:spLocks noChangeArrowheads="1"/>
            </p:cNvSpPr>
            <p:nvPr/>
          </p:nvSpPr>
          <p:spPr bwMode="auto">
            <a:xfrm>
              <a:off x="3769247" y="4005064"/>
              <a:ext cx="35618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400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</a:t>
              </a:r>
              <a:endParaRPr lang="en-GB" altLang="en-US" sz="2400" baseline="-25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7" name="Text Box 116"/>
            <p:cNvSpPr txBox="1">
              <a:spLocks noChangeArrowheads="1"/>
            </p:cNvSpPr>
            <p:nvPr/>
          </p:nvSpPr>
          <p:spPr bwMode="auto">
            <a:xfrm>
              <a:off x="3750937" y="4386064"/>
              <a:ext cx="35618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400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  <a:endParaRPr lang="en-GB" altLang="en-US" sz="2400" baseline="-25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8" name="Text Box 116"/>
            <p:cNvSpPr txBox="1">
              <a:spLocks noChangeArrowheads="1"/>
            </p:cNvSpPr>
            <p:nvPr/>
          </p:nvSpPr>
          <p:spPr bwMode="auto">
            <a:xfrm>
              <a:off x="3767083" y="4807545"/>
              <a:ext cx="35618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400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8</a:t>
              </a:r>
              <a:endParaRPr lang="en-GB" altLang="en-US" sz="2400" baseline="-25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69" name="Text Box 22"/>
          <p:cNvSpPr txBox="1">
            <a:spLocks noChangeArrowheads="1"/>
          </p:cNvSpPr>
          <p:nvPr/>
        </p:nvSpPr>
        <p:spPr bwMode="auto">
          <a:xfrm>
            <a:off x="213978" y="2013503"/>
            <a:ext cx="856817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Show that the lines intersect and find the coordinates of the point of intersection.</a:t>
            </a:r>
            <a:endParaRPr lang="en-GB" b="1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0" name="Text Box 22"/>
          <p:cNvSpPr txBox="1">
            <a:spLocks noChangeArrowheads="1"/>
          </p:cNvSpPr>
          <p:nvPr/>
        </p:nvSpPr>
        <p:spPr bwMode="auto">
          <a:xfrm>
            <a:off x="6029800" y="1130357"/>
            <a:ext cx="77419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and</a:t>
            </a:r>
            <a:endParaRPr lang="en-GB" altLang="en-US" b="1" dirty="0">
              <a:solidFill>
                <a:srgbClr val="0070C0"/>
              </a:solidFill>
            </a:endParaRPr>
          </a:p>
        </p:txBody>
      </p:sp>
      <p:sp>
        <p:nvSpPr>
          <p:cNvPr id="171" name="Text Box 22"/>
          <p:cNvSpPr txBox="1">
            <a:spLocks noChangeArrowheads="1"/>
          </p:cNvSpPr>
          <p:nvPr/>
        </p:nvSpPr>
        <p:spPr bwMode="auto">
          <a:xfrm>
            <a:off x="248808" y="2777265"/>
            <a:ext cx="852414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sz="1800" b="1" i="1" dirty="0">
                <a:solidFill>
                  <a:srgbClr val="FF6600"/>
                </a:solidFill>
              </a:rPr>
              <a:t>r</a:t>
            </a:r>
            <a:r>
              <a:rPr lang="en-GB" altLang="en-US" sz="1800" baseline="-25000" dirty="0">
                <a:solidFill>
                  <a:srgbClr val="FF6600"/>
                </a:solidFill>
              </a:rPr>
              <a:t>1</a:t>
            </a:r>
            <a:r>
              <a:rPr lang="en-GB" altLang="en-US" sz="1800" dirty="0">
                <a:solidFill>
                  <a:srgbClr val="FF6600"/>
                </a:solidFill>
              </a:rPr>
              <a:t> and </a:t>
            </a:r>
            <a:r>
              <a:rPr lang="en-GB" altLang="en-US" sz="1800" b="1" i="1" dirty="0">
                <a:solidFill>
                  <a:srgbClr val="FF6600"/>
                </a:solidFill>
              </a:rPr>
              <a:t>r</a:t>
            </a:r>
            <a:r>
              <a:rPr lang="en-GB" altLang="en-US" sz="1800" baseline="-25000" dirty="0">
                <a:solidFill>
                  <a:srgbClr val="FF6600"/>
                </a:solidFill>
              </a:rPr>
              <a:t>2</a:t>
            </a:r>
            <a:r>
              <a:rPr lang="en-GB" altLang="en-US" sz="1800" dirty="0">
                <a:solidFill>
                  <a:srgbClr val="FF6600"/>
                </a:solidFill>
              </a:rPr>
              <a:t> intersect if there is a value of </a:t>
            </a:r>
            <a:r>
              <a:rPr lang="en-GB" altLang="en-US" sz="1800" i="1" dirty="0">
                <a:solidFill>
                  <a:srgbClr val="FF6600"/>
                </a:solidFill>
              </a:rPr>
              <a:t>t</a:t>
            </a:r>
            <a:r>
              <a:rPr lang="en-GB" altLang="en-US" sz="1800" dirty="0">
                <a:solidFill>
                  <a:srgbClr val="FF6600"/>
                </a:solidFill>
              </a:rPr>
              <a:t> and a value of </a:t>
            </a:r>
            <a:r>
              <a:rPr lang="en-GB" altLang="en-US" sz="1800" i="1" dirty="0">
                <a:solidFill>
                  <a:srgbClr val="FF6600"/>
                </a:solidFill>
              </a:rPr>
              <a:t>s</a:t>
            </a:r>
            <a:r>
              <a:rPr lang="en-GB" altLang="en-US" sz="1800" dirty="0">
                <a:solidFill>
                  <a:srgbClr val="FF6600"/>
                </a:solidFill>
              </a:rPr>
              <a:t> such that </a:t>
            </a:r>
            <a:r>
              <a:rPr lang="en-GB" altLang="en-US" sz="1800" b="1" i="1" dirty="0">
                <a:solidFill>
                  <a:srgbClr val="FF6600"/>
                </a:solidFill>
              </a:rPr>
              <a:t>r</a:t>
            </a:r>
            <a:r>
              <a:rPr lang="en-GB" altLang="en-US" sz="1800" baseline="-25000" dirty="0">
                <a:solidFill>
                  <a:srgbClr val="FF6600"/>
                </a:solidFill>
              </a:rPr>
              <a:t>1</a:t>
            </a:r>
            <a:r>
              <a:rPr lang="en-GB" altLang="en-US" sz="1800" dirty="0">
                <a:solidFill>
                  <a:srgbClr val="FF6600"/>
                </a:solidFill>
              </a:rPr>
              <a:t> = </a:t>
            </a:r>
            <a:r>
              <a:rPr lang="en-GB" altLang="en-US" sz="1800" b="1" i="1" dirty="0">
                <a:solidFill>
                  <a:srgbClr val="FF6600"/>
                </a:solidFill>
              </a:rPr>
              <a:t>r</a:t>
            </a:r>
            <a:r>
              <a:rPr lang="en-GB" altLang="en-US" sz="1800" baseline="-25000" dirty="0">
                <a:solidFill>
                  <a:srgbClr val="FF6600"/>
                </a:solidFill>
              </a:rPr>
              <a:t>2</a:t>
            </a:r>
          </a:p>
        </p:txBody>
      </p:sp>
      <p:sp>
        <p:nvSpPr>
          <p:cNvPr id="172" name="Text Box 22"/>
          <p:cNvSpPr txBox="1">
            <a:spLocks noChangeArrowheads="1"/>
          </p:cNvSpPr>
          <p:nvPr/>
        </p:nvSpPr>
        <p:spPr bwMode="auto">
          <a:xfrm>
            <a:off x="258139" y="3167748"/>
            <a:ext cx="384063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sz="1800" dirty="0">
                <a:solidFill>
                  <a:srgbClr val="FF6600"/>
                </a:solidFill>
              </a:rPr>
              <a:t>Equating the components of each vector</a:t>
            </a:r>
          </a:p>
        </p:txBody>
      </p:sp>
      <p:sp>
        <p:nvSpPr>
          <p:cNvPr id="173" name="Text Box 22"/>
          <p:cNvSpPr txBox="1">
            <a:spLocks noChangeArrowheads="1"/>
          </p:cNvSpPr>
          <p:nvPr/>
        </p:nvSpPr>
        <p:spPr bwMode="auto">
          <a:xfrm>
            <a:off x="5039934" y="3167748"/>
            <a:ext cx="170793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chemeClr val="tx1"/>
                </a:solidFill>
                <a:latin typeface="+mn-lt"/>
                <a:cs typeface="Arial" charset="0"/>
              </a:rPr>
              <a:t>3 + </a:t>
            </a:r>
            <a:r>
              <a:rPr lang="en-GB" alt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GB" altLang="en-US" dirty="0">
                <a:solidFill>
                  <a:schemeClr val="tx1"/>
                </a:solidFill>
                <a:latin typeface="+mn-lt"/>
                <a:cs typeface="Arial" charset="0"/>
              </a:rPr>
              <a:t> = 6</a:t>
            </a:r>
            <a:endParaRPr lang="en-GB" altLang="en-US" b="1" dirty="0">
              <a:solidFill>
                <a:srgbClr val="0070C0"/>
              </a:solidFill>
            </a:endParaRPr>
          </a:p>
        </p:txBody>
      </p:sp>
      <p:sp>
        <p:nvSpPr>
          <p:cNvPr id="174" name="Text Box 22"/>
          <p:cNvSpPr txBox="1">
            <a:spLocks noChangeArrowheads="1"/>
          </p:cNvSpPr>
          <p:nvPr/>
        </p:nvSpPr>
        <p:spPr bwMode="auto">
          <a:xfrm>
            <a:off x="5562927" y="3629413"/>
            <a:ext cx="170793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GB" altLang="en-US" dirty="0">
                <a:solidFill>
                  <a:schemeClr val="tx1"/>
                </a:solidFill>
                <a:latin typeface="+mn-lt"/>
                <a:cs typeface="Arial" charset="0"/>
              </a:rPr>
              <a:t> = 2 + 4</a:t>
            </a:r>
            <a:r>
              <a:rPr lang="en-GB" alt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175" name="Text Box 22"/>
          <p:cNvSpPr txBox="1">
            <a:spLocks noChangeArrowheads="1"/>
          </p:cNvSpPr>
          <p:nvPr/>
        </p:nvSpPr>
        <p:spPr bwMode="auto">
          <a:xfrm>
            <a:off x="5096055" y="4049006"/>
            <a:ext cx="170793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chemeClr val="tx1"/>
                </a:solidFill>
                <a:latin typeface="+mn-lt"/>
                <a:cs typeface="Arial" charset="0"/>
              </a:rPr>
              <a:t>-1 + </a:t>
            </a:r>
            <a:r>
              <a:rPr lang="en-GB" alt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GB" altLang="en-US" dirty="0">
                <a:solidFill>
                  <a:schemeClr val="tx1"/>
                </a:solidFill>
                <a:latin typeface="+mn-lt"/>
                <a:cs typeface="Arial" charset="0"/>
              </a:rPr>
              <a:t> = </a:t>
            </a:r>
            <a:r>
              <a:rPr lang="en-GB" altLang="en-US" sz="3200" dirty="0">
                <a:solidFill>
                  <a:schemeClr val="tx1"/>
                </a:solidFill>
                <a:cs typeface="Arial" charset="0"/>
              </a:rPr>
              <a:t>8</a:t>
            </a:r>
            <a:r>
              <a:rPr lang="en-GB" alt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3" name="Rectangle 2"/>
          <p:cNvSpPr/>
          <p:nvPr/>
        </p:nvSpPr>
        <p:spPr>
          <a:xfrm>
            <a:off x="7214741" y="3163402"/>
            <a:ext cx="4587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solidFill>
                  <a:srgbClr val="FF0000"/>
                </a:solidFill>
                <a:cs typeface="Arial" charset="0"/>
                <a:sym typeface="Wingdings" panose="05000000000000000000" pitchFamily="2" charset="2"/>
              </a:rPr>
              <a:t>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176" name="Rectangle 175"/>
          <p:cNvSpPr/>
          <p:nvPr/>
        </p:nvSpPr>
        <p:spPr>
          <a:xfrm>
            <a:off x="7217610" y="3665586"/>
            <a:ext cx="4587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solidFill>
                  <a:srgbClr val="FF0000"/>
                </a:solidFill>
                <a:cs typeface="Arial" charset="0"/>
                <a:sym typeface="Wingdings" panose="05000000000000000000" pitchFamily="2" charset="2"/>
              </a:rPr>
              <a:t>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177" name="Rectangle 176"/>
          <p:cNvSpPr/>
          <p:nvPr/>
        </p:nvSpPr>
        <p:spPr>
          <a:xfrm>
            <a:off x="7214741" y="4113646"/>
            <a:ext cx="4587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solidFill>
                  <a:srgbClr val="FF0000"/>
                </a:solidFill>
                <a:cs typeface="Arial" charset="0"/>
                <a:sym typeface="Wingdings" panose="05000000000000000000" pitchFamily="2" charset="2"/>
              </a:rPr>
              <a:t>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178" name="Text Box 22"/>
          <p:cNvSpPr txBox="1">
            <a:spLocks noChangeArrowheads="1"/>
          </p:cNvSpPr>
          <p:nvPr/>
        </p:nvSpPr>
        <p:spPr bwMode="auto">
          <a:xfrm>
            <a:off x="248809" y="4343400"/>
            <a:ext cx="217166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sz="1800" dirty="0">
                <a:solidFill>
                  <a:srgbClr val="FF6600"/>
                </a:solidFill>
              </a:rPr>
              <a:t>Solving for s and t in </a:t>
            </a:r>
            <a:r>
              <a:rPr lang="en-GB" altLang="en-US" sz="1800" dirty="0">
                <a:solidFill>
                  <a:srgbClr val="FF0000"/>
                </a:solidFill>
                <a:cs typeface="Arial" charset="0"/>
                <a:sym typeface="Wingdings" panose="05000000000000000000" pitchFamily="2" charset="2"/>
              </a:rPr>
              <a:t></a:t>
            </a:r>
            <a:r>
              <a:rPr lang="en-GB" altLang="en-US" sz="1800" dirty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en-GB" altLang="en-US" sz="1800" dirty="0">
                <a:solidFill>
                  <a:srgbClr val="FF6600"/>
                </a:solidFill>
              </a:rPr>
              <a:t>and  </a:t>
            </a:r>
            <a:r>
              <a:rPr lang="en-GB" altLang="en-US" sz="1800" dirty="0">
                <a:solidFill>
                  <a:srgbClr val="FF0000"/>
                </a:solidFill>
                <a:cs typeface="Arial" charset="0"/>
                <a:sym typeface="Wingdings" panose="05000000000000000000" pitchFamily="2" charset="2"/>
              </a:rPr>
              <a:t></a:t>
            </a:r>
            <a:endParaRPr lang="en-GB" sz="1800" dirty="0">
              <a:solidFill>
                <a:srgbClr val="FF0000"/>
              </a:solidFill>
            </a:endParaRPr>
          </a:p>
        </p:txBody>
      </p:sp>
      <p:sp>
        <p:nvSpPr>
          <p:cNvPr id="179" name="Text Box 22"/>
          <p:cNvSpPr txBox="1">
            <a:spLocks noChangeArrowheads="1"/>
          </p:cNvSpPr>
          <p:nvPr/>
        </p:nvSpPr>
        <p:spPr bwMode="auto">
          <a:xfrm>
            <a:off x="2956161" y="4712732"/>
            <a:ext cx="170793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chemeClr val="tx1"/>
                </a:solidFill>
                <a:latin typeface="+mn-lt"/>
                <a:cs typeface="Arial" charset="0"/>
              </a:rPr>
              <a:t> </a:t>
            </a:r>
            <a:r>
              <a:rPr lang="en-GB" alt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GB" altLang="en-US" dirty="0">
                <a:solidFill>
                  <a:schemeClr val="tx1"/>
                </a:solidFill>
                <a:latin typeface="+mn-lt"/>
                <a:cs typeface="Arial" charset="0"/>
              </a:rPr>
              <a:t> = </a:t>
            </a:r>
            <a:r>
              <a:rPr lang="en-GB" altLang="en-US" dirty="0">
                <a:solidFill>
                  <a:schemeClr val="tx1"/>
                </a:solidFill>
                <a:cs typeface="Arial" charset="0"/>
              </a:rPr>
              <a:t>3</a:t>
            </a:r>
            <a:endParaRPr lang="en-GB" altLang="en-US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0" name="Text Box 22"/>
          <p:cNvSpPr txBox="1">
            <a:spLocks noChangeArrowheads="1"/>
          </p:cNvSpPr>
          <p:nvPr/>
        </p:nvSpPr>
        <p:spPr bwMode="auto">
          <a:xfrm>
            <a:off x="4534910" y="4712731"/>
            <a:ext cx="170793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chemeClr val="tx1"/>
                </a:solidFill>
                <a:latin typeface="+mn-lt"/>
                <a:cs typeface="Arial" charset="0"/>
              </a:rPr>
              <a:t>3 = 2 + 4</a:t>
            </a:r>
            <a:r>
              <a:rPr lang="en-GB" alt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1" name="Text Box 22"/>
              <p:cNvSpPr txBox="1">
                <a:spLocks noChangeArrowheads="1"/>
              </p:cNvSpPr>
              <p:nvPr/>
            </p:nvSpPr>
            <p:spPr bwMode="auto">
              <a:xfrm>
                <a:off x="4584309" y="5205174"/>
                <a:ext cx="1707935" cy="6138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altLang="en-US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lang="en-GB" altLang="en-US" dirty="0">
                    <a:solidFill>
                      <a:schemeClr val="tx1"/>
                    </a:solidFill>
                    <a:latin typeface="+mn-lt"/>
                    <a:cs typeface="Arial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charset="0"/>
                          </a:rPr>
                        </m:ctrlPr>
                      </m:fPr>
                      <m:num>
                        <m:r>
                          <a:rPr lang="en-US" alt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charset="0"/>
                          </a:rPr>
                          <m:t>1</m:t>
                        </m:r>
                      </m:num>
                      <m:den>
                        <m:r>
                          <a:rPr lang="en-US" alt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charset="0"/>
                          </a:rPr>
                          <m:t>4</m:t>
                        </m:r>
                      </m:den>
                    </m:f>
                  </m:oMath>
                </a14:m>
                <a:endParaRPr lang="en-GB" altLang="en-US" b="1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81" name="Text 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84309" y="5205174"/>
                <a:ext cx="1707935" cy="613886"/>
              </a:xfrm>
              <a:prstGeom prst="rect">
                <a:avLst/>
              </a:prstGeom>
              <a:blipFill>
                <a:blip r:embed="rId3"/>
                <a:stretch>
                  <a:fillRect l="-5357" b="-9901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2" name="Text Box 22"/>
              <p:cNvSpPr txBox="1">
                <a:spLocks noChangeArrowheads="1"/>
              </p:cNvSpPr>
              <p:nvPr/>
            </p:nvSpPr>
            <p:spPr bwMode="auto">
              <a:xfrm>
                <a:off x="6527635" y="4675065"/>
                <a:ext cx="2245321" cy="6450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altLang="en-US" dirty="0">
                    <a:solidFill>
                      <a:schemeClr val="tx1"/>
                    </a:solidFill>
                    <a:latin typeface="+mn-lt"/>
                    <a:cs typeface="Arial" charset="0"/>
                  </a:rPr>
                  <a:t>-1 + 3 = 8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alt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GB" alt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charset="0"/>
                              </a:rPr>
                            </m:ctrlPr>
                          </m:fPr>
                          <m:num>
                            <m:r>
                              <a:rPr lang="en-US" alt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alt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charset="0"/>
                              </a:rPr>
                              <m:t>4</m:t>
                            </m:r>
                          </m:den>
                        </m:f>
                      </m:e>
                    </m:d>
                  </m:oMath>
                </a14:m>
                <a:endParaRPr lang="en-GB" altLang="en-US" b="1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82" name="Text 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527635" y="4675065"/>
                <a:ext cx="2245321" cy="645048"/>
              </a:xfrm>
              <a:prstGeom prst="rect">
                <a:avLst/>
              </a:prstGeom>
              <a:blipFill>
                <a:blip r:embed="rId4"/>
                <a:stretch>
                  <a:fillRect l="-4348" b="-7547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3" name="Text Box 22"/>
          <p:cNvSpPr txBox="1">
            <a:spLocks noChangeArrowheads="1"/>
          </p:cNvSpPr>
          <p:nvPr/>
        </p:nvSpPr>
        <p:spPr bwMode="auto">
          <a:xfrm>
            <a:off x="7214741" y="5174396"/>
            <a:ext cx="170793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chemeClr val="tx1"/>
                </a:solidFill>
                <a:latin typeface="+mn-lt"/>
                <a:cs typeface="Arial" charset="0"/>
              </a:rPr>
              <a:t>2 = 2</a:t>
            </a:r>
            <a:endParaRPr lang="en-GB" altLang="en-US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4" name="Text Box 22"/>
          <p:cNvSpPr txBox="1">
            <a:spLocks noChangeArrowheads="1"/>
          </p:cNvSpPr>
          <p:nvPr/>
        </p:nvSpPr>
        <p:spPr bwMode="auto">
          <a:xfrm>
            <a:off x="383023" y="5798403"/>
            <a:ext cx="808145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Since the value of s and t are consistent for all three equations the two lines must intersect.</a:t>
            </a:r>
            <a:endParaRPr lang="en-GB" b="1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5" name="Text Box 22"/>
          <p:cNvSpPr txBox="1">
            <a:spLocks noChangeArrowheads="1"/>
          </p:cNvSpPr>
          <p:nvPr/>
        </p:nvSpPr>
        <p:spPr bwMode="auto">
          <a:xfrm>
            <a:off x="291581" y="5195548"/>
            <a:ext cx="266458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sz="1800" dirty="0">
                <a:solidFill>
                  <a:srgbClr val="FF6600"/>
                </a:solidFill>
              </a:rPr>
              <a:t>Substituting s and t in </a:t>
            </a:r>
            <a:r>
              <a:rPr lang="en-GB" altLang="en-US" sz="1800" dirty="0">
                <a:solidFill>
                  <a:srgbClr val="FF0000"/>
                </a:solidFill>
                <a:cs typeface="Arial" charset="0"/>
                <a:sym typeface="Wingdings" panose="05000000000000000000" pitchFamily="2" charset="2"/>
              </a:rPr>
              <a:t></a:t>
            </a:r>
            <a:endParaRPr lang="en-GB" sz="1800" dirty="0">
              <a:solidFill>
                <a:srgbClr val="FF0000"/>
              </a:solidFill>
            </a:endParaRPr>
          </a:p>
        </p:txBody>
      </p:sp>
      <p:sp>
        <p:nvSpPr>
          <p:cNvPr id="46" name="Rectangle 45">
            <a:hlinkClick r:id="rId5"/>
            <a:extLst>
              <a:ext uri="{FF2B5EF4-FFF2-40B4-BE49-F238E27FC236}">
                <a16:creationId xmlns:a16="http://schemas.microsoft.com/office/drawing/2014/main" id="{BCE4B979-A399-4BD6-8880-3AAC3250E936}"/>
              </a:ext>
            </a:extLst>
          </p:cNvPr>
          <p:cNvSpPr/>
          <p:nvPr/>
        </p:nvSpPr>
        <p:spPr>
          <a:xfrm>
            <a:off x="8077200" y="6153442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47" name="Rectangle 46">
            <a:hlinkClick r:id="rId5"/>
            <a:extLst>
              <a:ext uri="{FF2B5EF4-FFF2-40B4-BE49-F238E27FC236}">
                <a16:creationId xmlns:a16="http://schemas.microsoft.com/office/drawing/2014/main" id="{9E148B12-9187-421C-99DA-2DFAE445768F}"/>
              </a:ext>
            </a:extLst>
          </p:cNvPr>
          <p:cNvSpPr/>
          <p:nvPr/>
        </p:nvSpPr>
        <p:spPr>
          <a:xfrm>
            <a:off x="800100" y="6582506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2914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3.7037E-7 L -0.27847 0.20255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924" y="10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1.48148E-6 L -0.10608 0.14005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13" y="69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1.85185E-6 L 0.17431 0.06019 " pathEditMode="relative" rAng="0" ptsTypes="AA">
                                      <p:cBhvr>
                                        <p:cTn id="70" dur="20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15" y="30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" grpId="0"/>
      <p:bldP spid="171" grpId="0"/>
      <p:bldP spid="172" grpId="0"/>
      <p:bldP spid="173" grpId="0"/>
      <p:bldP spid="173" grpId="1"/>
      <p:bldP spid="174" grpId="0"/>
      <p:bldP spid="174" grpId="1"/>
      <p:bldP spid="175" grpId="0"/>
      <p:bldP spid="175" grpId="1"/>
      <p:bldP spid="3" grpId="0"/>
      <p:bldP spid="176" grpId="0"/>
      <p:bldP spid="177" grpId="0"/>
      <p:bldP spid="178" grpId="0"/>
      <p:bldP spid="179" grpId="0"/>
      <p:bldP spid="180" grpId="0"/>
      <p:bldP spid="181" grpId="0"/>
      <p:bldP spid="182" grpId="0"/>
      <p:bldP spid="183" grpId="0"/>
      <p:bldP spid="184" grpId="0"/>
      <p:bldP spid="18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2" name="Text Box 22"/>
          <p:cNvSpPr txBox="1">
            <a:spLocks noChangeArrowheads="1"/>
          </p:cNvSpPr>
          <p:nvPr/>
        </p:nvSpPr>
        <p:spPr bwMode="auto">
          <a:xfrm>
            <a:off x="161614" y="1130358"/>
            <a:ext cx="401502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Two lines have equations:</a:t>
            </a:r>
            <a:endParaRPr lang="en-GB" b="1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Rectangle 4"/>
          <p:cNvSpPr txBox="1">
            <a:spLocks noChangeArrowheads="1"/>
          </p:cNvSpPr>
          <p:nvPr/>
        </p:nvSpPr>
        <p:spPr>
          <a:xfrm>
            <a:off x="204192" y="80010"/>
            <a:ext cx="6774832" cy="632223"/>
          </a:xfrm>
          <a:prstGeom prst="rect">
            <a:avLst/>
          </a:prstGeom>
          <a:noFill/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sz="3200" dirty="0">
                <a:solidFill>
                  <a:srgbClr val="5B0091"/>
                </a:solidFill>
              </a:rPr>
              <a:t>Intersecting point of two vectors</a:t>
            </a:r>
            <a:endParaRPr lang="en-GB" altLang="en-US" sz="3200" dirty="0"/>
          </a:p>
        </p:txBody>
      </p:sp>
      <p:sp>
        <p:nvSpPr>
          <p:cNvPr id="93" name="Text Box 77"/>
          <p:cNvSpPr txBox="1">
            <a:spLocks noChangeArrowheads="1"/>
          </p:cNvSpPr>
          <p:nvPr/>
        </p:nvSpPr>
        <p:spPr bwMode="auto">
          <a:xfrm>
            <a:off x="3757173" y="1106242"/>
            <a:ext cx="683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rgbClr val="00B050"/>
                </a:solidFill>
              </a:rPr>
              <a:t>r</a:t>
            </a:r>
            <a:r>
              <a:rPr lang="en-GB" altLang="en-US" b="1" baseline="-25000" dirty="0">
                <a:solidFill>
                  <a:srgbClr val="00B050"/>
                </a:solidFill>
              </a:rPr>
              <a:t>1</a:t>
            </a:r>
            <a:r>
              <a:rPr lang="en-GB" altLang="en-US" b="1" dirty="0">
                <a:solidFill>
                  <a:srgbClr val="00B050"/>
                </a:solidFill>
              </a:rPr>
              <a:t> =</a:t>
            </a:r>
          </a:p>
        </p:txBody>
      </p:sp>
      <p:grpSp>
        <p:nvGrpSpPr>
          <p:cNvPr id="97" name="Group 96"/>
          <p:cNvGrpSpPr/>
          <p:nvPr/>
        </p:nvGrpSpPr>
        <p:grpSpPr>
          <a:xfrm>
            <a:off x="4403117" y="725243"/>
            <a:ext cx="544157" cy="1223963"/>
            <a:chOff x="3678086" y="4005064"/>
            <a:chExt cx="544157" cy="1223963"/>
          </a:xfrm>
        </p:grpSpPr>
        <p:sp>
          <p:nvSpPr>
            <p:cNvPr id="114" name="AutoShape 113"/>
            <p:cNvSpPr>
              <a:spLocks noChangeArrowheads="1"/>
            </p:cNvSpPr>
            <p:nvPr/>
          </p:nvSpPr>
          <p:spPr bwMode="auto">
            <a:xfrm>
              <a:off x="3678086" y="4005064"/>
              <a:ext cx="533400" cy="1223963"/>
            </a:xfrm>
            <a:prstGeom prst="bracketPair">
              <a:avLst>
                <a:gd name="adj" fmla="val 16667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115" name="Text Box 115"/>
            <p:cNvSpPr txBox="1">
              <a:spLocks noChangeArrowheads="1"/>
            </p:cNvSpPr>
            <p:nvPr/>
          </p:nvSpPr>
          <p:spPr bwMode="auto">
            <a:xfrm>
              <a:off x="3763637" y="4005064"/>
              <a:ext cx="35618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400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endParaRPr lang="en-GB" altLang="en-US" sz="2400" baseline="-25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2" name="Text Box 116"/>
            <p:cNvSpPr txBox="1">
              <a:spLocks noChangeArrowheads="1"/>
            </p:cNvSpPr>
            <p:nvPr/>
          </p:nvSpPr>
          <p:spPr bwMode="auto">
            <a:xfrm>
              <a:off x="3752508" y="4386064"/>
              <a:ext cx="35618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400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</a:t>
              </a:r>
              <a:endParaRPr lang="en-GB" altLang="en-US" sz="2400" baseline="-25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3" name="Text Box 116"/>
            <p:cNvSpPr txBox="1">
              <a:spLocks noChangeArrowheads="1"/>
            </p:cNvSpPr>
            <p:nvPr/>
          </p:nvSpPr>
          <p:spPr bwMode="auto">
            <a:xfrm>
              <a:off x="3763463" y="4767064"/>
              <a:ext cx="45878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400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-1</a:t>
              </a:r>
              <a:endParaRPr lang="en-GB" altLang="en-US" sz="2400" baseline="-25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34" name="Text Box 22"/>
          <p:cNvSpPr txBox="1">
            <a:spLocks noChangeArrowheads="1"/>
          </p:cNvSpPr>
          <p:nvPr/>
        </p:nvSpPr>
        <p:spPr bwMode="auto">
          <a:xfrm>
            <a:off x="4911357" y="1078178"/>
            <a:ext cx="95504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+ </a:t>
            </a:r>
            <a:r>
              <a:rPr lang="en-GB" alt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GB" altLang="en-US" dirty="0"/>
              <a:t> </a:t>
            </a:r>
            <a:endParaRPr lang="en-GB" altLang="en-US" b="1" dirty="0">
              <a:solidFill>
                <a:srgbClr val="0070C0"/>
              </a:solidFill>
            </a:endParaRPr>
          </a:p>
        </p:txBody>
      </p:sp>
      <p:grpSp>
        <p:nvGrpSpPr>
          <p:cNvPr id="135" name="Group 134"/>
          <p:cNvGrpSpPr/>
          <p:nvPr/>
        </p:nvGrpSpPr>
        <p:grpSpPr>
          <a:xfrm>
            <a:off x="5446553" y="721577"/>
            <a:ext cx="533400" cy="1264146"/>
            <a:chOff x="3678086" y="4005064"/>
            <a:chExt cx="533400" cy="1264146"/>
          </a:xfrm>
        </p:grpSpPr>
        <p:sp>
          <p:nvSpPr>
            <p:cNvPr id="141" name="AutoShape 113"/>
            <p:cNvSpPr>
              <a:spLocks noChangeArrowheads="1"/>
            </p:cNvSpPr>
            <p:nvPr/>
          </p:nvSpPr>
          <p:spPr bwMode="auto">
            <a:xfrm>
              <a:off x="3678086" y="4005064"/>
              <a:ext cx="533400" cy="1223963"/>
            </a:xfrm>
            <a:prstGeom prst="bracketPair">
              <a:avLst>
                <a:gd name="adj" fmla="val 16667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142" name="Text Box 115"/>
            <p:cNvSpPr txBox="1">
              <a:spLocks noChangeArrowheads="1"/>
            </p:cNvSpPr>
            <p:nvPr/>
          </p:nvSpPr>
          <p:spPr bwMode="auto">
            <a:xfrm>
              <a:off x="3769247" y="4005064"/>
              <a:ext cx="35618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400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en-GB" altLang="en-US" sz="2400" baseline="-25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3" name="Text Box 116"/>
            <p:cNvSpPr txBox="1">
              <a:spLocks noChangeArrowheads="1"/>
            </p:cNvSpPr>
            <p:nvPr/>
          </p:nvSpPr>
          <p:spPr bwMode="auto">
            <a:xfrm>
              <a:off x="3750937" y="4386064"/>
              <a:ext cx="35618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400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en-GB" altLang="en-US" sz="2400" baseline="-25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4" name="Text Box 116"/>
            <p:cNvSpPr txBox="1">
              <a:spLocks noChangeArrowheads="1"/>
            </p:cNvSpPr>
            <p:nvPr/>
          </p:nvSpPr>
          <p:spPr bwMode="auto">
            <a:xfrm>
              <a:off x="3753636" y="4807545"/>
              <a:ext cx="35618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400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en-GB" altLang="en-US" sz="2400" baseline="-25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57" name="Text Box 77"/>
          <p:cNvSpPr txBox="1">
            <a:spLocks noChangeArrowheads="1"/>
          </p:cNvSpPr>
          <p:nvPr/>
        </p:nvSpPr>
        <p:spPr bwMode="auto">
          <a:xfrm>
            <a:off x="6704070" y="1081843"/>
            <a:ext cx="683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rgbClr val="00B050"/>
                </a:solidFill>
              </a:rPr>
              <a:t>r</a:t>
            </a:r>
            <a:r>
              <a:rPr lang="en-GB" altLang="en-US" b="1" baseline="-25000" dirty="0">
                <a:solidFill>
                  <a:srgbClr val="00B050"/>
                </a:solidFill>
              </a:rPr>
              <a:t>2</a:t>
            </a:r>
            <a:r>
              <a:rPr lang="en-GB" altLang="en-US" b="1" dirty="0">
                <a:solidFill>
                  <a:srgbClr val="00B050"/>
                </a:solidFill>
              </a:rPr>
              <a:t> =</a:t>
            </a:r>
          </a:p>
        </p:txBody>
      </p:sp>
      <p:grpSp>
        <p:nvGrpSpPr>
          <p:cNvPr id="158" name="Group 157"/>
          <p:cNvGrpSpPr/>
          <p:nvPr/>
        </p:nvGrpSpPr>
        <p:grpSpPr>
          <a:xfrm>
            <a:off x="7336567" y="700844"/>
            <a:ext cx="533400" cy="1223963"/>
            <a:chOff x="3664639" y="4005064"/>
            <a:chExt cx="533400" cy="1223963"/>
          </a:xfrm>
        </p:grpSpPr>
        <p:sp>
          <p:nvSpPr>
            <p:cNvPr id="159" name="AutoShape 113"/>
            <p:cNvSpPr>
              <a:spLocks noChangeArrowheads="1"/>
            </p:cNvSpPr>
            <p:nvPr/>
          </p:nvSpPr>
          <p:spPr bwMode="auto">
            <a:xfrm>
              <a:off x="3664639" y="4005064"/>
              <a:ext cx="533400" cy="1223963"/>
            </a:xfrm>
            <a:prstGeom prst="bracketPair">
              <a:avLst>
                <a:gd name="adj" fmla="val 16667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160" name="Text Box 115"/>
            <p:cNvSpPr txBox="1">
              <a:spLocks noChangeArrowheads="1"/>
            </p:cNvSpPr>
            <p:nvPr/>
          </p:nvSpPr>
          <p:spPr bwMode="auto">
            <a:xfrm>
              <a:off x="3763637" y="4005064"/>
              <a:ext cx="35618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400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6</a:t>
              </a:r>
              <a:endParaRPr lang="en-GB" altLang="en-US" sz="2400" baseline="-25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1" name="Text Box 116"/>
            <p:cNvSpPr txBox="1">
              <a:spLocks noChangeArrowheads="1"/>
            </p:cNvSpPr>
            <p:nvPr/>
          </p:nvSpPr>
          <p:spPr bwMode="auto">
            <a:xfrm>
              <a:off x="3752508" y="4386064"/>
              <a:ext cx="35618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400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en-GB" altLang="en-US" sz="2400" baseline="-25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2" name="Text Box 116"/>
            <p:cNvSpPr txBox="1">
              <a:spLocks noChangeArrowheads="1"/>
            </p:cNvSpPr>
            <p:nvPr/>
          </p:nvSpPr>
          <p:spPr bwMode="auto">
            <a:xfrm>
              <a:off x="3763463" y="4767064"/>
              <a:ext cx="35618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400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</a:t>
              </a:r>
              <a:endParaRPr lang="en-GB" altLang="en-US" sz="2400" baseline="-25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63" name="Text Box 22"/>
          <p:cNvSpPr txBox="1">
            <a:spLocks noChangeArrowheads="1"/>
          </p:cNvSpPr>
          <p:nvPr/>
        </p:nvSpPr>
        <p:spPr bwMode="auto">
          <a:xfrm>
            <a:off x="7817913" y="1053779"/>
            <a:ext cx="95504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+ </a:t>
            </a:r>
            <a:r>
              <a:rPr lang="en-GB" alt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GB" altLang="en-US" dirty="0"/>
              <a:t> </a:t>
            </a:r>
            <a:endParaRPr lang="en-GB" altLang="en-US" b="1" dirty="0">
              <a:solidFill>
                <a:srgbClr val="0070C0"/>
              </a:solidFill>
            </a:endParaRPr>
          </a:p>
        </p:txBody>
      </p:sp>
      <p:grpSp>
        <p:nvGrpSpPr>
          <p:cNvPr id="164" name="Group 163"/>
          <p:cNvGrpSpPr/>
          <p:nvPr/>
        </p:nvGrpSpPr>
        <p:grpSpPr>
          <a:xfrm>
            <a:off x="8353109" y="697178"/>
            <a:ext cx="533400" cy="1264146"/>
            <a:chOff x="3678086" y="4005064"/>
            <a:chExt cx="533400" cy="1264146"/>
          </a:xfrm>
        </p:grpSpPr>
        <p:sp>
          <p:nvSpPr>
            <p:cNvPr id="165" name="AutoShape 113"/>
            <p:cNvSpPr>
              <a:spLocks noChangeArrowheads="1"/>
            </p:cNvSpPr>
            <p:nvPr/>
          </p:nvSpPr>
          <p:spPr bwMode="auto">
            <a:xfrm>
              <a:off x="3678086" y="4005064"/>
              <a:ext cx="533400" cy="1223963"/>
            </a:xfrm>
            <a:prstGeom prst="bracketPair">
              <a:avLst>
                <a:gd name="adj" fmla="val 16667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166" name="Text Box 115"/>
            <p:cNvSpPr txBox="1">
              <a:spLocks noChangeArrowheads="1"/>
            </p:cNvSpPr>
            <p:nvPr/>
          </p:nvSpPr>
          <p:spPr bwMode="auto">
            <a:xfrm>
              <a:off x="3769247" y="4005064"/>
              <a:ext cx="35618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400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</a:t>
              </a:r>
              <a:endParaRPr lang="en-GB" altLang="en-US" sz="2400" baseline="-25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7" name="Text Box 116"/>
            <p:cNvSpPr txBox="1">
              <a:spLocks noChangeArrowheads="1"/>
            </p:cNvSpPr>
            <p:nvPr/>
          </p:nvSpPr>
          <p:spPr bwMode="auto">
            <a:xfrm>
              <a:off x="3750937" y="4386064"/>
              <a:ext cx="35618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400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  <a:endParaRPr lang="en-GB" altLang="en-US" sz="2400" baseline="-25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8" name="Text Box 116"/>
            <p:cNvSpPr txBox="1">
              <a:spLocks noChangeArrowheads="1"/>
            </p:cNvSpPr>
            <p:nvPr/>
          </p:nvSpPr>
          <p:spPr bwMode="auto">
            <a:xfrm>
              <a:off x="3767083" y="4807545"/>
              <a:ext cx="35618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400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8</a:t>
              </a:r>
              <a:endParaRPr lang="en-GB" altLang="en-US" sz="2400" baseline="-25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69" name="Text Box 22"/>
          <p:cNvSpPr txBox="1">
            <a:spLocks noChangeArrowheads="1"/>
          </p:cNvSpPr>
          <p:nvPr/>
        </p:nvSpPr>
        <p:spPr bwMode="auto">
          <a:xfrm>
            <a:off x="213978" y="2013503"/>
            <a:ext cx="80814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To find the point of intersection:</a:t>
            </a:r>
            <a:endParaRPr lang="en-GB" b="1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0" name="Text Box 22"/>
          <p:cNvSpPr txBox="1">
            <a:spLocks noChangeArrowheads="1"/>
          </p:cNvSpPr>
          <p:nvPr/>
        </p:nvSpPr>
        <p:spPr bwMode="auto">
          <a:xfrm>
            <a:off x="6029800" y="1130357"/>
            <a:ext cx="77419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and</a:t>
            </a:r>
            <a:endParaRPr lang="en-GB" altLang="en-US" b="1" dirty="0">
              <a:solidFill>
                <a:srgbClr val="0070C0"/>
              </a:solidFill>
            </a:endParaRPr>
          </a:p>
        </p:txBody>
      </p:sp>
      <p:sp>
        <p:nvSpPr>
          <p:cNvPr id="171" name="Text Box 22"/>
          <p:cNvSpPr txBox="1">
            <a:spLocks noChangeArrowheads="1"/>
          </p:cNvSpPr>
          <p:nvPr/>
        </p:nvSpPr>
        <p:spPr bwMode="auto">
          <a:xfrm>
            <a:off x="248808" y="2777265"/>
            <a:ext cx="363739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sz="1800" dirty="0">
                <a:solidFill>
                  <a:srgbClr val="FF6600"/>
                </a:solidFill>
              </a:rPr>
              <a:t>Substitute the value of </a:t>
            </a:r>
            <a:r>
              <a:rPr lang="en-GB" altLang="en-US" sz="1800" i="1" dirty="0">
                <a:solidFill>
                  <a:srgbClr val="FF6600"/>
                </a:solidFill>
              </a:rPr>
              <a:t>s</a:t>
            </a:r>
            <a:r>
              <a:rPr lang="en-GB" altLang="en-US" sz="1800" dirty="0">
                <a:solidFill>
                  <a:srgbClr val="FF6600"/>
                </a:solidFill>
              </a:rPr>
              <a:t> into </a:t>
            </a:r>
            <a:r>
              <a:rPr lang="en-GB" altLang="en-US" sz="1800" b="1" i="1" dirty="0">
                <a:solidFill>
                  <a:srgbClr val="FF6600"/>
                </a:solidFill>
              </a:rPr>
              <a:t>r</a:t>
            </a:r>
            <a:r>
              <a:rPr lang="en-GB" altLang="en-US" sz="1800" baseline="-25000" dirty="0">
                <a:solidFill>
                  <a:srgbClr val="FF6600"/>
                </a:solidFill>
              </a:rPr>
              <a:t>1</a:t>
            </a:r>
            <a:r>
              <a:rPr lang="en-GB" altLang="en-US" sz="1800" dirty="0">
                <a:solidFill>
                  <a:srgbClr val="FF6600"/>
                </a:solidFill>
              </a:rPr>
              <a:t> </a:t>
            </a:r>
            <a:endParaRPr lang="en-GB" altLang="en-US" sz="1800" baseline="-25000" dirty="0">
              <a:solidFill>
                <a:srgbClr val="FF6600"/>
              </a:solidFill>
            </a:endParaRPr>
          </a:p>
        </p:txBody>
      </p:sp>
      <p:sp>
        <p:nvSpPr>
          <p:cNvPr id="172" name="Text Box 22"/>
          <p:cNvSpPr txBox="1">
            <a:spLocks noChangeArrowheads="1"/>
          </p:cNvSpPr>
          <p:nvPr/>
        </p:nvSpPr>
        <p:spPr bwMode="auto">
          <a:xfrm>
            <a:off x="258139" y="3869123"/>
            <a:ext cx="384063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sz="1800" dirty="0">
                <a:solidFill>
                  <a:srgbClr val="FF6600"/>
                </a:solidFill>
              </a:rPr>
              <a:t>Equating the components of each vector</a:t>
            </a:r>
          </a:p>
        </p:txBody>
      </p:sp>
      <p:sp>
        <p:nvSpPr>
          <p:cNvPr id="173" name="Text Box 22"/>
          <p:cNvSpPr txBox="1">
            <a:spLocks noChangeArrowheads="1"/>
          </p:cNvSpPr>
          <p:nvPr/>
        </p:nvSpPr>
        <p:spPr bwMode="auto">
          <a:xfrm>
            <a:off x="4386132" y="3874855"/>
            <a:ext cx="170793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chemeClr val="tx1"/>
                </a:solidFill>
                <a:latin typeface="+mn-lt"/>
                <a:cs typeface="Arial" charset="0"/>
              </a:rPr>
              <a:t> </a:t>
            </a:r>
            <a:r>
              <a:rPr lang="en-GB" altLang="en-US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dirty="0">
                <a:solidFill>
                  <a:schemeClr val="tx1"/>
                </a:solidFill>
                <a:latin typeface="+mn-lt"/>
                <a:cs typeface="Arial" charset="0"/>
              </a:rPr>
              <a:t> = 3 + 3 </a:t>
            </a:r>
            <a:endParaRPr lang="en-GB" altLang="en-US" b="1" dirty="0">
              <a:solidFill>
                <a:srgbClr val="0070C0"/>
              </a:solidFill>
            </a:endParaRPr>
          </a:p>
        </p:txBody>
      </p:sp>
      <p:sp>
        <p:nvSpPr>
          <p:cNvPr id="179" name="Text Box 22"/>
          <p:cNvSpPr txBox="1">
            <a:spLocks noChangeArrowheads="1"/>
          </p:cNvSpPr>
          <p:nvPr/>
        </p:nvSpPr>
        <p:spPr bwMode="auto">
          <a:xfrm>
            <a:off x="5959012" y="3855718"/>
            <a:ext cx="170793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chemeClr val="tx1"/>
                </a:solidFill>
                <a:latin typeface="+mn-lt"/>
                <a:cs typeface="Arial" charset="0"/>
              </a:rPr>
              <a:t> </a:t>
            </a:r>
            <a:r>
              <a:rPr lang="en-GB" alt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dirty="0">
                <a:solidFill>
                  <a:schemeClr val="tx1"/>
                </a:solidFill>
                <a:latin typeface="+mn-lt"/>
                <a:cs typeface="Arial" charset="0"/>
              </a:rPr>
              <a:t> = </a:t>
            </a:r>
            <a:r>
              <a:rPr lang="en-GB" altLang="en-US" dirty="0">
                <a:solidFill>
                  <a:schemeClr val="tx1"/>
                </a:solidFill>
                <a:cs typeface="Arial" charset="0"/>
              </a:rPr>
              <a:t>6</a:t>
            </a:r>
            <a:endParaRPr lang="en-GB" altLang="en-US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4" name="Text Box 22"/>
          <p:cNvSpPr txBox="1">
            <a:spLocks noChangeArrowheads="1"/>
          </p:cNvSpPr>
          <p:nvPr/>
        </p:nvSpPr>
        <p:spPr bwMode="auto">
          <a:xfrm>
            <a:off x="329517" y="5172605"/>
            <a:ext cx="80814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Therefore the coordinates of the point of intersection are:</a:t>
            </a:r>
            <a:endParaRPr lang="en-GB" b="1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Text Box 77"/>
          <p:cNvSpPr txBox="1">
            <a:spLocks noChangeArrowheads="1"/>
          </p:cNvSpPr>
          <p:nvPr/>
        </p:nvSpPr>
        <p:spPr bwMode="auto">
          <a:xfrm>
            <a:off x="3711466" y="2765107"/>
            <a:ext cx="683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rgbClr val="00B050"/>
                </a:solidFill>
              </a:rPr>
              <a:t>r</a:t>
            </a:r>
            <a:r>
              <a:rPr lang="en-GB" altLang="en-US" b="1" baseline="-25000" dirty="0">
                <a:solidFill>
                  <a:srgbClr val="00B050"/>
                </a:solidFill>
              </a:rPr>
              <a:t>1</a:t>
            </a:r>
            <a:r>
              <a:rPr lang="en-GB" altLang="en-US" b="1" dirty="0">
                <a:solidFill>
                  <a:srgbClr val="00B050"/>
                </a:solidFill>
              </a:rPr>
              <a:t> =</a:t>
            </a:r>
          </a:p>
        </p:txBody>
      </p:sp>
      <p:grpSp>
        <p:nvGrpSpPr>
          <p:cNvPr id="46" name="Group 45"/>
          <p:cNvGrpSpPr/>
          <p:nvPr/>
        </p:nvGrpSpPr>
        <p:grpSpPr>
          <a:xfrm>
            <a:off x="5375487" y="2406998"/>
            <a:ext cx="544157" cy="1223963"/>
            <a:chOff x="3678086" y="4005064"/>
            <a:chExt cx="544157" cy="1223963"/>
          </a:xfrm>
        </p:grpSpPr>
        <p:sp>
          <p:nvSpPr>
            <p:cNvPr id="47" name="AutoShape 113"/>
            <p:cNvSpPr>
              <a:spLocks noChangeArrowheads="1"/>
            </p:cNvSpPr>
            <p:nvPr/>
          </p:nvSpPr>
          <p:spPr bwMode="auto">
            <a:xfrm>
              <a:off x="3678086" y="4005064"/>
              <a:ext cx="533400" cy="1223963"/>
            </a:xfrm>
            <a:prstGeom prst="bracketPair">
              <a:avLst>
                <a:gd name="adj" fmla="val 16667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48" name="Text Box 115"/>
            <p:cNvSpPr txBox="1">
              <a:spLocks noChangeArrowheads="1"/>
            </p:cNvSpPr>
            <p:nvPr/>
          </p:nvSpPr>
          <p:spPr bwMode="auto">
            <a:xfrm>
              <a:off x="3763637" y="4005064"/>
              <a:ext cx="35618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400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endParaRPr lang="en-GB" altLang="en-US" sz="2400" baseline="-25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" name="Text Box 116"/>
            <p:cNvSpPr txBox="1">
              <a:spLocks noChangeArrowheads="1"/>
            </p:cNvSpPr>
            <p:nvPr/>
          </p:nvSpPr>
          <p:spPr bwMode="auto">
            <a:xfrm>
              <a:off x="3752508" y="4386064"/>
              <a:ext cx="35618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400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</a:t>
              </a:r>
              <a:endParaRPr lang="en-GB" altLang="en-US" sz="2400" baseline="-25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0" name="Text Box 116"/>
            <p:cNvSpPr txBox="1">
              <a:spLocks noChangeArrowheads="1"/>
            </p:cNvSpPr>
            <p:nvPr/>
          </p:nvSpPr>
          <p:spPr bwMode="auto">
            <a:xfrm>
              <a:off x="3763463" y="4767064"/>
              <a:ext cx="45878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400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-1</a:t>
              </a:r>
              <a:endParaRPr lang="en-GB" altLang="en-US" sz="2400" baseline="-25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51" name="Text Box 22"/>
          <p:cNvSpPr txBox="1">
            <a:spLocks noChangeArrowheads="1"/>
          </p:cNvSpPr>
          <p:nvPr/>
        </p:nvSpPr>
        <p:spPr bwMode="auto">
          <a:xfrm>
            <a:off x="5937515" y="2759933"/>
            <a:ext cx="95504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+ </a:t>
            </a:r>
            <a:r>
              <a:rPr lang="en-GB" altLang="en-US" dirty="0">
                <a:solidFill>
                  <a:schemeClr val="tx1"/>
                </a:solidFill>
                <a:cs typeface="Arial" charset="0"/>
              </a:rPr>
              <a:t>3</a:t>
            </a:r>
            <a:r>
              <a:rPr lang="en-GB" altLang="en-US" dirty="0"/>
              <a:t> </a:t>
            </a:r>
            <a:endParaRPr lang="en-GB" altLang="en-US" b="1" dirty="0">
              <a:solidFill>
                <a:srgbClr val="0070C0"/>
              </a:solidFill>
            </a:endParaRPr>
          </a:p>
        </p:txBody>
      </p:sp>
      <p:grpSp>
        <p:nvGrpSpPr>
          <p:cNvPr id="52" name="Group 51"/>
          <p:cNvGrpSpPr/>
          <p:nvPr/>
        </p:nvGrpSpPr>
        <p:grpSpPr>
          <a:xfrm>
            <a:off x="6539946" y="2403332"/>
            <a:ext cx="533400" cy="1264146"/>
            <a:chOff x="3678086" y="4005064"/>
            <a:chExt cx="533400" cy="1264146"/>
          </a:xfrm>
        </p:grpSpPr>
        <p:sp>
          <p:nvSpPr>
            <p:cNvPr id="53" name="AutoShape 113"/>
            <p:cNvSpPr>
              <a:spLocks noChangeArrowheads="1"/>
            </p:cNvSpPr>
            <p:nvPr/>
          </p:nvSpPr>
          <p:spPr bwMode="auto">
            <a:xfrm>
              <a:off x="3678086" y="4005064"/>
              <a:ext cx="533400" cy="1223963"/>
            </a:xfrm>
            <a:prstGeom prst="bracketPair">
              <a:avLst>
                <a:gd name="adj" fmla="val 16667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54" name="Text Box 115"/>
            <p:cNvSpPr txBox="1">
              <a:spLocks noChangeArrowheads="1"/>
            </p:cNvSpPr>
            <p:nvPr/>
          </p:nvSpPr>
          <p:spPr bwMode="auto">
            <a:xfrm>
              <a:off x="3769247" y="4005064"/>
              <a:ext cx="35618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400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en-GB" altLang="en-US" sz="2400" baseline="-25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5" name="Text Box 116"/>
            <p:cNvSpPr txBox="1">
              <a:spLocks noChangeArrowheads="1"/>
            </p:cNvSpPr>
            <p:nvPr/>
          </p:nvSpPr>
          <p:spPr bwMode="auto">
            <a:xfrm>
              <a:off x="3750937" y="4386064"/>
              <a:ext cx="35618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400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en-GB" altLang="en-US" sz="2400" baseline="-25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6" name="Text Box 116"/>
            <p:cNvSpPr txBox="1">
              <a:spLocks noChangeArrowheads="1"/>
            </p:cNvSpPr>
            <p:nvPr/>
          </p:nvSpPr>
          <p:spPr bwMode="auto">
            <a:xfrm>
              <a:off x="3753636" y="4807545"/>
              <a:ext cx="35618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400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en-GB" altLang="en-US" sz="2400" baseline="-25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4472111" y="2438678"/>
            <a:ext cx="533400" cy="1264146"/>
            <a:chOff x="3678086" y="4005064"/>
            <a:chExt cx="533400" cy="1264146"/>
          </a:xfrm>
        </p:grpSpPr>
        <p:sp>
          <p:nvSpPr>
            <p:cNvPr id="58" name="AutoShape 113"/>
            <p:cNvSpPr>
              <a:spLocks noChangeArrowheads="1"/>
            </p:cNvSpPr>
            <p:nvPr/>
          </p:nvSpPr>
          <p:spPr bwMode="auto">
            <a:xfrm>
              <a:off x="3678086" y="4005064"/>
              <a:ext cx="533400" cy="1223963"/>
            </a:xfrm>
            <a:prstGeom prst="bracketPair">
              <a:avLst>
                <a:gd name="adj" fmla="val 16667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59" name="Text Box 115"/>
            <p:cNvSpPr txBox="1">
              <a:spLocks noChangeArrowheads="1"/>
            </p:cNvSpPr>
            <p:nvPr/>
          </p:nvSpPr>
          <p:spPr bwMode="auto">
            <a:xfrm>
              <a:off x="3769247" y="4005064"/>
              <a:ext cx="320922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400" i="1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endParaRPr lang="en-GB" altLang="en-US" sz="2400" i="1" baseline="-250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0" name="Text Box 116"/>
            <p:cNvSpPr txBox="1">
              <a:spLocks noChangeArrowheads="1"/>
            </p:cNvSpPr>
            <p:nvPr/>
          </p:nvSpPr>
          <p:spPr bwMode="auto">
            <a:xfrm>
              <a:off x="3750937" y="4386064"/>
              <a:ext cx="320922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400" i="1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y</a:t>
              </a:r>
              <a:endParaRPr lang="en-GB" altLang="en-US" sz="2400" i="1" baseline="-250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1" name="Text Box 116"/>
            <p:cNvSpPr txBox="1">
              <a:spLocks noChangeArrowheads="1"/>
            </p:cNvSpPr>
            <p:nvPr/>
          </p:nvSpPr>
          <p:spPr bwMode="auto">
            <a:xfrm>
              <a:off x="3753636" y="4807545"/>
              <a:ext cx="304892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400" i="1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z</a:t>
              </a:r>
              <a:endParaRPr lang="en-GB" altLang="en-US" sz="2400" i="1" baseline="-250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62" name="Text Box 77"/>
          <p:cNvSpPr txBox="1">
            <a:spLocks noChangeArrowheads="1"/>
          </p:cNvSpPr>
          <p:nvPr/>
        </p:nvSpPr>
        <p:spPr bwMode="auto">
          <a:xfrm>
            <a:off x="4978810" y="2757420"/>
            <a:ext cx="364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rgbClr val="00B050"/>
                </a:solidFill>
              </a:rPr>
              <a:t>=</a:t>
            </a:r>
          </a:p>
        </p:txBody>
      </p:sp>
      <p:sp>
        <p:nvSpPr>
          <p:cNvPr id="64" name="Text Box 22"/>
          <p:cNvSpPr txBox="1">
            <a:spLocks noChangeArrowheads="1"/>
          </p:cNvSpPr>
          <p:nvPr/>
        </p:nvSpPr>
        <p:spPr bwMode="auto">
          <a:xfrm>
            <a:off x="4394666" y="4255860"/>
            <a:ext cx="170793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chemeClr val="tx1"/>
                </a:solidFill>
                <a:latin typeface="+mn-lt"/>
                <a:cs typeface="Arial" charset="0"/>
              </a:rPr>
              <a:t> </a:t>
            </a:r>
            <a:r>
              <a:rPr lang="en-GB" altLang="en-US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altLang="en-US" dirty="0">
                <a:solidFill>
                  <a:schemeClr val="tx1"/>
                </a:solidFill>
                <a:latin typeface="+mn-lt"/>
                <a:cs typeface="Arial" charset="0"/>
              </a:rPr>
              <a:t> = 0 + 3 </a:t>
            </a:r>
            <a:endParaRPr lang="en-GB" altLang="en-US" b="1" dirty="0">
              <a:solidFill>
                <a:srgbClr val="0070C0"/>
              </a:solidFill>
            </a:endParaRPr>
          </a:p>
        </p:txBody>
      </p:sp>
      <p:sp>
        <p:nvSpPr>
          <p:cNvPr id="65" name="Text Box 22"/>
          <p:cNvSpPr txBox="1">
            <a:spLocks noChangeArrowheads="1"/>
          </p:cNvSpPr>
          <p:nvPr/>
        </p:nvSpPr>
        <p:spPr bwMode="auto">
          <a:xfrm>
            <a:off x="5967546" y="4236723"/>
            <a:ext cx="170793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chemeClr val="tx1"/>
                </a:solidFill>
                <a:latin typeface="+mn-lt"/>
                <a:cs typeface="Arial" charset="0"/>
              </a:rPr>
              <a:t> </a:t>
            </a:r>
            <a:r>
              <a:rPr lang="en-GB" alt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altLang="en-US" dirty="0">
                <a:solidFill>
                  <a:schemeClr val="tx1"/>
                </a:solidFill>
                <a:latin typeface="+mn-lt"/>
                <a:cs typeface="Arial" charset="0"/>
              </a:rPr>
              <a:t> = </a:t>
            </a:r>
            <a:r>
              <a:rPr lang="en-GB" altLang="en-US" dirty="0">
                <a:solidFill>
                  <a:schemeClr val="tx1"/>
                </a:solidFill>
                <a:cs typeface="Arial" charset="0"/>
              </a:rPr>
              <a:t>3</a:t>
            </a:r>
            <a:endParaRPr lang="en-GB" altLang="en-US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6" name="Text Box 22"/>
          <p:cNvSpPr txBox="1">
            <a:spLocks noChangeArrowheads="1"/>
          </p:cNvSpPr>
          <p:nvPr/>
        </p:nvSpPr>
        <p:spPr bwMode="auto">
          <a:xfrm>
            <a:off x="4370245" y="4645365"/>
            <a:ext cx="170793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chemeClr val="tx1"/>
                </a:solidFill>
                <a:latin typeface="+mn-lt"/>
                <a:cs typeface="Arial" charset="0"/>
              </a:rPr>
              <a:t> </a:t>
            </a:r>
            <a:r>
              <a:rPr lang="en-GB" altLang="en-US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GB" altLang="en-US" dirty="0">
                <a:solidFill>
                  <a:schemeClr val="tx1"/>
                </a:solidFill>
                <a:latin typeface="+mn-lt"/>
                <a:cs typeface="Arial" charset="0"/>
              </a:rPr>
              <a:t> = -1 + 3 </a:t>
            </a:r>
            <a:endParaRPr lang="en-GB" altLang="en-US" b="1" dirty="0">
              <a:solidFill>
                <a:srgbClr val="0070C0"/>
              </a:solidFill>
            </a:endParaRPr>
          </a:p>
        </p:txBody>
      </p:sp>
      <p:sp>
        <p:nvSpPr>
          <p:cNvPr id="67" name="Text Box 22"/>
          <p:cNvSpPr txBox="1">
            <a:spLocks noChangeArrowheads="1"/>
          </p:cNvSpPr>
          <p:nvPr/>
        </p:nvSpPr>
        <p:spPr bwMode="auto">
          <a:xfrm>
            <a:off x="5943125" y="4626228"/>
            <a:ext cx="170793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chemeClr val="tx1"/>
                </a:solidFill>
                <a:latin typeface="+mn-lt"/>
                <a:cs typeface="Arial" charset="0"/>
              </a:rPr>
              <a:t> </a:t>
            </a:r>
            <a:r>
              <a:rPr lang="en-GB" alt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GB" altLang="en-US" dirty="0">
                <a:solidFill>
                  <a:schemeClr val="tx1"/>
                </a:solidFill>
                <a:latin typeface="+mn-lt"/>
                <a:cs typeface="Arial" charset="0"/>
              </a:rPr>
              <a:t> = </a:t>
            </a:r>
            <a:r>
              <a:rPr lang="en-GB" altLang="en-US" dirty="0">
                <a:solidFill>
                  <a:schemeClr val="tx1"/>
                </a:solidFill>
                <a:cs typeface="Arial" charset="0"/>
              </a:rPr>
              <a:t>2</a:t>
            </a:r>
            <a:endParaRPr lang="en-GB" altLang="en-US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121942" y="5764181"/>
            <a:ext cx="14157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/>
              <a:t>(6, 3, 2) </a:t>
            </a:r>
            <a:endParaRPr lang="en-GB" sz="2400" dirty="0"/>
          </a:p>
        </p:txBody>
      </p:sp>
      <p:sp>
        <p:nvSpPr>
          <p:cNvPr id="68" name="Rectangle 67">
            <a:hlinkClick r:id="rId3"/>
            <a:extLst>
              <a:ext uri="{FF2B5EF4-FFF2-40B4-BE49-F238E27FC236}">
                <a16:creationId xmlns:a16="http://schemas.microsoft.com/office/drawing/2014/main" id="{71A9108A-BB44-4D07-A2B1-D6FE2AAAFD16}"/>
              </a:ext>
            </a:extLst>
          </p:cNvPr>
          <p:cNvSpPr/>
          <p:nvPr/>
        </p:nvSpPr>
        <p:spPr>
          <a:xfrm>
            <a:off x="8077200" y="6153442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69" name="Rectangle 68">
            <a:hlinkClick r:id="rId3"/>
            <a:extLst>
              <a:ext uri="{FF2B5EF4-FFF2-40B4-BE49-F238E27FC236}">
                <a16:creationId xmlns:a16="http://schemas.microsoft.com/office/drawing/2014/main" id="{1ADC7B69-381E-4C9A-B503-233AEBE9F57C}"/>
              </a:ext>
            </a:extLst>
          </p:cNvPr>
          <p:cNvSpPr/>
          <p:nvPr/>
        </p:nvSpPr>
        <p:spPr>
          <a:xfrm>
            <a:off x="800100" y="6582506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6191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" grpId="0"/>
      <p:bldP spid="172" grpId="0"/>
      <p:bldP spid="173" grpId="0"/>
      <p:bldP spid="179" grpId="0"/>
      <p:bldP spid="184" grpId="0"/>
      <p:bldP spid="45" grpId="0"/>
      <p:bldP spid="51" grpId="0"/>
      <p:bldP spid="62" grpId="0"/>
      <p:bldP spid="64" grpId="0"/>
      <p:bldP spid="65" grpId="0"/>
      <p:bldP spid="66" grpId="0"/>
      <p:bldP spid="67" grpId="0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2" name="Text Box 22"/>
          <p:cNvSpPr txBox="1">
            <a:spLocks noChangeArrowheads="1"/>
          </p:cNvSpPr>
          <p:nvPr/>
        </p:nvSpPr>
        <p:spPr bwMode="auto">
          <a:xfrm>
            <a:off x="161614" y="1130358"/>
            <a:ext cx="401502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Two lines have equations:</a:t>
            </a:r>
            <a:endParaRPr lang="en-GB" b="1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Rectangle 4"/>
          <p:cNvSpPr txBox="1">
            <a:spLocks noChangeArrowheads="1"/>
          </p:cNvSpPr>
          <p:nvPr/>
        </p:nvSpPr>
        <p:spPr>
          <a:xfrm>
            <a:off x="204192" y="80010"/>
            <a:ext cx="6774832" cy="632223"/>
          </a:xfrm>
          <a:prstGeom prst="rect">
            <a:avLst/>
          </a:prstGeom>
          <a:noFill/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sz="3200" dirty="0">
                <a:solidFill>
                  <a:srgbClr val="5B0091"/>
                </a:solidFill>
              </a:rPr>
              <a:t>Intersecting point of two vectors</a:t>
            </a:r>
            <a:endParaRPr lang="en-GB" altLang="en-US" sz="3200" dirty="0"/>
          </a:p>
        </p:txBody>
      </p:sp>
      <p:sp>
        <p:nvSpPr>
          <p:cNvPr id="93" name="Text Box 77"/>
          <p:cNvSpPr txBox="1">
            <a:spLocks noChangeArrowheads="1"/>
          </p:cNvSpPr>
          <p:nvPr/>
        </p:nvSpPr>
        <p:spPr bwMode="auto">
          <a:xfrm>
            <a:off x="3757173" y="1106242"/>
            <a:ext cx="683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rgbClr val="00B050"/>
                </a:solidFill>
              </a:rPr>
              <a:t>r</a:t>
            </a:r>
            <a:r>
              <a:rPr lang="en-GB" altLang="en-US" b="1" baseline="-25000" dirty="0">
                <a:solidFill>
                  <a:srgbClr val="00B050"/>
                </a:solidFill>
              </a:rPr>
              <a:t>1</a:t>
            </a:r>
            <a:r>
              <a:rPr lang="en-GB" altLang="en-US" b="1" dirty="0">
                <a:solidFill>
                  <a:srgbClr val="00B050"/>
                </a:solidFill>
              </a:rPr>
              <a:t> =</a:t>
            </a:r>
          </a:p>
        </p:txBody>
      </p:sp>
      <p:grpSp>
        <p:nvGrpSpPr>
          <p:cNvPr id="97" name="Group 96"/>
          <p:cNvGrpSpPr/>
          <p:nvPr/>
        </p:nvGrpSpPr>
        <p:grpSpPr>
          <a:xfrm>
            <a:off x="4403117" y="725243"/>
            <a:ext cx="544157" cy="1223963"/>
            <a:chOff x="3678086" y="4005064"/>
            <a:chExt cx="544157" cy="1223963"/>
          </a:xfrm>
        </p:grpSpPr>
        <p:sp>
          <p:nvSpPr>
            <p:cNvPr id="114" name="AutoShape 113"/>
            <p:cNvSpPr>
              <a:spLocks noChangeArrowheads="1"/>
            </p:cNvSpPr>
            <p:nvPr/>
          </p:nvSpPr>
          <p:spPr bwMode="auto">
            <a:xfrm>
              <a:off x="3678086" y="4005064"/>
              <a:ext cx="533400" cy="1223963"/>
            </a:xfrm>
            <a:prstGeom prst="bracketPair">
              <a:avLst>
                <a:gd name="adj" fmla="val 16667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115" name="Text Box 115"/>
            <p:cNvSpPr txBox="1">
              <a:spLocks noChangeArrowheads="1"/>
            </p:cNvSpPr>
            <p:nvPr/>
          </p:nvSpPr>
          <p:spPr bwMode="auto">
            <a:xfrm>
              <a:off x="3763637" y="4005064"/>
              <a:ext cx="35618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400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endParaRPr lang="en-GB" altLang="en-US" sz="2400" baseline="-25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2" name="Text Box 116"/>
            <p:cNvSpPr txBox="1">
              <a:spLocks noChangeArrowheads="1"/>
            </p:cNvSpPr>
            <p:nvPr/>
          </p:nvSpPr>
          <p:spPr bwMode="auto">
            <a:xfrm>
              <a:off x="3752508" y="4386064"/>
              <a:ext cx="35618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400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</a:t>
              </a:r>
              <a:endParaRPr lang="en-GB" altLang="en-US" sz="2400" baseline="-25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3" name="Text Box 116"/>
            <p:cNvSpPr txBox="1">
              <a:spLocks noChangeArrowheads="1"/>
            </p:cNvSpPr>
            <p:nvPr/>
          </p:nvSpPr>
          <p:spPr bwMode="auto">
            <a:xfrm>
              <a:off x="3763463" y="4767064"/>
              <a:ext cx="45878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400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-1</a:t>
              </a:r>
              <a:endParaRPr lang="en-GB" altLang="en-US" sz="2400" baseline="-25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34" name="Text Box 22"/>
          <p:cNvSpPr txBox="1">
            <a:spLocks noChangeArrowheads="1"/>
          </p:cNvSpPr>
          <p:nvPr/>
        </p:nvSpPr>
        <p:spPr bwMode="auto">
          <a:xfrm>
            <a:off x="4911357" y="1078178"/>
            <a:ext cx="95504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+ </a:t>
            </a:r>
            <a:r>
              <a:rPr lang="en-GB" alt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GB" altLang="en-US" dirty="0"/>
              <a:t> </a:t>
            </a:r>
            <a:endParaRPr lang="en-GB" altLang="en-US" b="1" dirty="0">
              <a:solidFill>
                <a:srgbClr val="0070C0"/>
              </a:solidFill>
            </a:endParaRPr>
          </a:p>
        </p:txBody>
      </p:sp>
      <p:grpSp>
        <p:nvGrpSpPr>
          <p:cNvPr id="135" name="Group 134"/>
          <p:cNvGrpSpPr/>
          <p:nvPr/>
        </p:nvGrpSpPr>
        <p:grpSpPr>
          <a:xfrm>
            <a:off x="5446553" y="721577"/>
            <a:ext cx="533400" cy="1264146"/>
            <a:chOff x="3678086" y="4005064"/>
            <a:chExt cx="533400" cy="1264146"/>
          </a:xfrm>
        </p:grpSpPr>
        <p:sp>
          <p:nvSpPr>
            <p:cNvPr id="141" name="AutoShape 113"/>
            <p:cNvSpPr>
              <a:spLocks noChangeArrowheads="1"/>
            </p:cNvSpPr>
            <p:nvPr/>
          </p:nvSpPr>
          <p:spPr bwMode="auto">
            <a:xfrm>
              <a:off x="3678086" y="4005064"/>
              <a:ext cx="533400" cy="1223963"/>
            </a:xfrm>
            <a:prstGeom prst="bracketPair">
              <a:avLst>
                <a:gd name="adj" fmla="val 16667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142" name="Text Box 115"/>
            <p:cNvSpPr txBox="1">
              <a:spLocks noChangeArrowheads="1"/>
            </p:cNvSpPr>
            <p:nvPr/>
          </p:nvSpPr>
          <p:spPr bwMode="auto">
            <a:xfrm>
              <a:off x="3769247" y="4005064"/>
              <a:ext cx="35618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400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en-GB" altLang="en-US" sz="2400" baseline="-25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3" name="Text Box 116"/>
            <p:cNvSpPr txBox="1">
              <a:spLocks noChangeArrowheads="1"/>
            </p:cNvSpPr>
            <p:nvPr/>
          </p:nvSpPr>
          <p:spPr bwMode="auto">
            <a:xfrm>
              <a:off x="3750937" y="4386064"/>
              <a:ext cx="35618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400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en-GB" altLang="en-US" sz="2400" baseline="-25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4" name="Text Box 116"/>
            <p:cNvSpPr txBox="1">
              <a:spLocks noChangeArrowheads="1"/>
            </p:cNvSpPr>
            <p:nvPr/>
          </p:nvSpPr>
          <p:spPr bwMode="auto">
            <a:xfrm>
              <a:off x="3753636" y="4807545"/>
              <a:ext cx="35618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400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en-GB" altLang="en-US" sz="2400" baseline="-25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57" name="Text Box 77"/>
          <p:cNvSpPr txBox="1">
            <a:spLocks noChangeArrowheads="1"/>
          </p:cNvSpPr>
          <p:nvPr/>
        </p:nvSpPr>
        <p:spPr bwMode="auto">
          <a:xfrm>
            <a:off x="6704070" y="1081843"/>
            <a:ext cx="683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rgbClr val="00B050"/>
                </a:solidFill>
              </a:rPr>
              <a:t>r</a:t>
            </a:r>
            <a:r>
              <a:rPr lang="en-GB" altLang="en-US" b="1" baseline="-25000" dirty="0">
                <a:solidFill>
                  <a:srgbClr val="00B050"/>
                </a:solidFill>
              </a:rPr>
              <a:t>2</a:t>
            </a:r>
            <a:r>
              <a:rPr lang="en-GB" altLang="en-US" b="1" dirty="0">
                <a:solidFill>
                  <a:srgbClr val="00B050"/>
                </a:solidFill>
              </a:rPr>
              <a:t> =</a:t>
            </a:r>
          </a:p>
        </p:txBody>
      </p:sp>
      <p:grpSp>
        <p:nvGrpSpPr>
          <p:cNvPr id="158" name="Group 157"/>
          <p:cNvGrpSpPr/>
          <p:nvPr/>
        </p:nvGrpSpPr>
        <p:grpSpPr>
          <a:xfrm>
            <a:off x="7336567" y="700844"/>
            <a:ext cx="533400" cy="1223963"/>
            <a:chOff x="3664639" y="4005064"/>
            <a:chExt cx="533400" cy="1223963"/>
          </a:xfrm>
        </p:grpSpPr>
        <p:sp>
          <p:nvSpPr>
            <p:cNvPr id="159" name="AutoShape 113"/>
            <p:cNvSpPr>
              <a:spLocks noChangeArrowheads="1"/>
            </p:cNvSpPr>
            <p:nvPr/>
          </p:nvSpPr>
          <p:spPr bwMode="auto">
            <a:xfrm>
              <a:off x="3664639" y="4005064"/>
              <a:ext cx="533400" cy="1223963"/>
            </a:xfrm>
            <a:prstGeom prst="bracketPair">
              <a:avLst>
                <a:gd name="adj" fmla="val 16667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160" name="Text Box 115"/>
            <p:cNvSpPr txBox="1">
              <a:spLocks noChangeArrowheads="1"/>
            </p:cNvSpPr>
            <p:nvPr/>
          </p:nvSpPr>
          <p:spPr bwMode="auto">
            <a:xfrm>
              <a:off x="3763637" y="4005064"/>
              <a:ext cx="35618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400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6</a:t>
              </a:r>
              <a:endParaRPr lang="en-GB" altLang="en-US" sz="2400" baseline="-25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1" name="Text Box 116"/>
            <p:cNvSpPr txBox="1">
              <a:spLocks noChangeArrowheads="1"/>
            </p:cNvSpPr>
            <p:nvPr/>
          </p:nvSpPr>
          <p:spPr bwMode="auto">
            <a:xfrm>
              <a:off x="3752508" y="4386064"/>
              <a:ext cx="35618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400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en-GB" altLang="en-US" sz="2400" baseline="-25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2" name="Text Box 116"/>
            <p:cNvSpPr txBox="1">
              <a:spLocks noChangeArrowheads="1"/>
            </p:cNvSpPr>
            <p:nvPr/>
          </p:nvSpPr>
          <p:spPr bwMode="auto">
            <a:xfrm>
              <a:off x="3763463" y="4767064"/>
              <a:ext cx="35618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400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</a:t>
              </a:r>
              <a:endParaRPr lang="en-GB" altLang="en-US" sz="2400" baseline="-25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63" name="Text Box 22"/>
          <p:cNvSpPr txBox="1">
            <a:spLocks noChangeArrowheads="1"/>
          </p:cNvSpPr>
          <p:nvPr/>
        </p:nvSpPr>
        <p:spPr bwMode="auto">
          <a:xfrm>
            <a:off x="7817913" y="1053779"/>
            <a:ext cx="95504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+ </a:t>
            </a:r>
            <a:r>
              <a:rPr lang="en-GB" alt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GB" altLang="en-US" dirty="0"/>
              <a:t> </a:t>
            </a:r>
            <a:endParaRPr lang="en-GB" altLang="en-US" b="1" dirty="0">
              <a:solidFill>
                <a:srgbClr val="0070C0"/>
              </a:solidFill>
            </a:endParaRPr>
          </a:p>
        </p:txBody>
      </p:sp>
      <p:grpSp>
        <p:nvGrpSpPr>
          <p:cNvPr id="164" name="Group 163"/>
          <p:cNvGrpSpPr/>
          <p:nvPr/>
        </p:nvGrpSpPr>
        <p:grpSpPr>
          <a:xfrm>
            <a:off x="8353109" y="697178"/>
            <a:ext cx="533400" cy="1264146"/>
            <a:chOff x="3678086" y="4005064"/>
            <a:chExt cx="533400" cy="1264146"/>
          </a:xfrm>
        </p:grpSpPr>
        <p:sp>
          <p:nvSpPr>
            <p:cNvPr id="165" name="AutoShape 113"/>
            <p:cNvSpPr>
              <a:spLocks noChangeArrowheads="1"/>
            </p:cNvSpPr>
            <p:nvPr/>
          </p:nvSpPr>
          <p:spPr bwMode="auto">
            <a:xfrm>
              <a:off x="3678086" y="4005064"/>
              <a:ext cx="533400" cy="1223963"/>
            </a:xfrm>
            <a:prstGeom prst="bracketPair">
              <a:avLst>
                <a:gd name="adj" fmla="val 16667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166" name="Text Box 115"/>
            <p:cNvSpPr txBox="1">
              <a:spLocks noChangeArrowheads="1"/>
            </p:cNvSpPr>
            <p:nvPr/>
          </p:nvSpPr>
          <p:spPr bwMode="auto">
            <a:xfrm>
              <a:off x="3769247" y="4005064"/>
              <a:ext cx="35618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400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</a:t>
              </a:r>
              <a:endParaRPr lang="en-GB" altLang="en-US" sz="2400" baseline="-25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7" name="Text Box 116"/>
            <p:cNvSpPr txBox="1">
              <a:spLocks noChangeArrowheads="1"/>
            </p:cNvSpPr>
            <p:nvPr/>
          </p:nvSpPr>
          <p:spPr bwMode="auto">
            <a:xfrm>
              <a:off x="3750937" y="4386064"/>
              <a:ext cx="35618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400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  <a:endParaRPr lang="en-GB" altLang="en-US" sz="2400" baseline="-25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8" name="Text Box 116"/>
            <p:cNvSpPr txBox="1">
              <a:spLocks noChangeArrowheads="1"/>
            </p:cNvSpPr>
            <p:nvPr/>
          </p:nvSpPr>
          <p:spPr bwMode="auto">
            <a:xfrm>
              <a:off x="3767083" y="4807545"/>
              <a:ext cx="35618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400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8</a:t>
              </a:r>
              <a:endParaRPr lang="en-GB" altLang="en-US" sz="2400" baseline="-25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69" name="Text Box 22"/>
          <p:cNvSpPr txBox="1">
            <a:spLocks noChangeArrowheads="1"/>
          </p:cNvSpPr>
          <p:nvPr/>
        </p:nvSpPr>
        <p:spPr bwMode="auto">
          <a:xfrm>
            <a:off x="213978" y="2013503"/>
            <a:ext cx="80814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To find the point of intersection:</a:t>
            </a:r>
            <a:endParaRPr lang="en-GB" b="1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0" name="Text Box 22"/>
          <p:cNvSpPr txBox="1">
            <a:spLocks noChangeArrowheads="1"/>
          </p:cNvSpPr>
          <p:nvPr/>
        </p:nvSpPr>
        <p:spPr bwMode="auto">
          <a:xfrm>
            <a:off x="6029800" y="1130357"/>
            <a:ext cx="77419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and</a:t>
            </a:r>
            <a:endParaRPr lang="en-GB" altLang="en-US" b="1" dirty="0">
              <a:solidFill>
                <a:srgbClr val="0070C0"/>
              </a:solidFill>
            </a:endParaRPr>
          </a:p>
        </p:txBody>
      </p:sp>
      <p:sp>
        <p:nvSpPr>
          <p:cNvPr id="171" name="Text Box 22"/>
          <p:cNvSpPr txBox="1">
            <a:spLocks noChangeArrowheads="1"/>
          </p:cNvSpPr>
          <p:nvPr/>
        </p:nvSpPr>
        <p:spPr bwMode="auto">
          <a:xfrm>
            <a:off x="248808" y="2777265"/>
            <a:ext cx="363739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sz="1800" dirty="0">
                <a:solidFill>
                  <a:srgbClr val="FF6600"/>
                </a:solidFill>
              </a:rPr>
              <a:t>We can substitute the value of </a:t>
            </a:r>
            <a:r>
              <a:rPr lang="en-GB" altLang="en-US" sz="1800" i="1" dirty="0">
                <a:solidFill>
                  <a:srgbClr val="FF6600"/>
                </a:solidFill>
              </a:rPr>
              <a:t>t</a:t>
            </a:r>
            <a:r>
              <a:rPr lang="en-GB" altLang="en-US" sz="1800" dirty="0">
                <a:solidFill>
                  <a:srgbClr val="FF6600"/>
                </a:solidFill>
              </a:rPr>
              <a:t> into </a:t>
            </a:r>
            <a:r>
              <a:rPr lang="en-GB" altLang="en-US" sz="1800" b="1" i="1" dirty="0">
                <a:solidFill>
                  <a:srgbClr val="FF6600"/>
                </a:solidFill>
              </a:rPr>
              <a:t>r</a:t>
            </a:r>
            <a:r>
              <a:rPr lang="en-GB" altLang="en-US" sz="1800" baseline="-25000" dirty="0">
                <a:solidFill>
                  <a:srgbClr val="FF6600"/>
                </a:solidFill>
              </a:rPr>
              <a:t>2</a:t>
            </a:r>
            <a:r>
              <a:rPr lang="en-GB" altLang="en-US" sz="1800" dirty="0">
                <a:solidFill>
                  <a:srgbClr val="FF6600"/>
                </a:solidFill>
              </a:rPr>
              <a:t> </a:t>
            </a:r>
            <a:endParaRPr lang="en-GB" altLang="en-US" sz="1800" baseline="-25000" dirty="0">
              <a:solidFill>
                <a:srgbClr val="FF6600"/>
              </a:solidFill>
            </a:endParaRPr>
          </a:p>
        </p:txBody>
      </p:sp>
      <p:sp>
        <p:nvSpPr>
          <p:cNvPr id="172" name="Text Box 22"/>
          <p:cNvSpPr txBox="1">
            <a:spLocks noChangeArrowheads="1"/>
          </p:cNvSpPr>
          <p:nvPr/>
        </p:nvSpPr>
        <p:spPr bwMode="auto">
          <a:xfrm>
            <a:off x="258139" y="3869123"/>
            <a:ext cx="384063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sz="1800" dirty="0">
                <a:solidFill>
                  <a:srgbClr val="FF6600"/>
                </a:solidFill>
              </a:rPr>
              <a:t>Equating the components of each vector</a:t>
            </a:r>
          </a:p>
        </p:txBody>
      </p:sp>
      <p:sp>
        <p:nvSpPr>
          <p:cNvPr id="173" name="Text Box 22"/>
          <p:cNvSpPr txBox="1">
            <a:spLocks noChangeArrowheads="1"/>
          </p:cNvSpPr>
          <p:nvPr/>
        </p:nvSpPr>
        <p:spPr bwMode="auto">
          <a:xfrm>
            <a:off x="4386132" y="3874855"/>
            <a:ext cx="170793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chemeClr val="tx1"/>
                </a:solidFill>
                <a:latin typeface="+mn-lt"/>
                <a:cs typeface="Arial" charset="0"/>
              </a:rPr>
              <a:t> </a:t>
            </a:r>
            <a:r>
              <a:rPr lang="en-GB" altLang="en-US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dirty="0">
                <a:solidFill>
                  <a:schemeClr val="tx1"/>
                </a:solidFill>
                <a:latin typeface="+mn-lt"/>
                <a:cs typeface="Arial" charset="0"/>
              </a:rPr>
              <a:t> = 6 + 0 </a:t>
            </a:r>
            <a:endParaRPr lang="en-GB" altLang="en-US" b="1" dirty="0">
              <a:solidFill>
                <a:srgbClr val="0070C0"/>
              </a:solidFill>
            </a:endParaRPr>
          </a:p>
        </p:txBody>
      </p:sp>
      <p:sp>
        <p:nvSpPr>
          <p:cNvPr id="179" name="Text Box 22"/>
          <p:cNvSpPr txBox="1">
            <a:spLocks noChangeArrowheads="1"/>
          </p:cNvSpPr>
          <p:nvPr/>
        </p:nvSpPr>
        <p:spPr bwMode="auto">
          <a:xfrm>
            <a:off x="6174164" y="3855718"/>
            <a:ext cx="170793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chemeClr val="tx1"/>
                </a:solidFill>
                <a:latin typeface="+mn-lt"/>
                <a:cs typeface="Arial" charset="0"/>
              </a:rPr>
              <a:t> </a:t>
            </a:r>
            <a:r>
              <a:rPr lang="en-GB" alt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dirty="0">
                <a:solidFill>
                  <a:schemeClr val="tx1"/>
                </a:solidFill>
                <a:latin typeface="+mn-lt"/>
                <a:cs typeface="Arial" charset="0"/>
              </a:rPr>
              <a:t> = </a:t>
            </a:r>
            <a:r>
              <a:rPr lang="en-GB" altLang="en-US" dirty="0">
                <a:solidFill>
                  <a:schemeClr val="tx1"/>
                </a:solidFill>
                <a:cs typeface="Arial" charset="0"/>
              </a:rPr>
              <a:t>6</a:t>
            </a:r>
            <a:endParaRPr lang="en-GB" altLang="en-US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4" name="Text Box 22"/>
          <p:cNvSpPr txBox="1">
            <a:spLocks noChangeArrowheads="1"/>
          </p:cNvSpPr>
          <p:nvPr/>
        </p:nvSpPr>
        <p:spPr bwMode="auto">
          <a:xfrm>
            <a:off x="329517" y="5333969"/>
            <a:ext cx="808145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This gives the same coordinates and it’s a useful way of checking the answers</a:t>
            </a:r>
            <a:endParaRPr lang="en-GB" b="1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Text Box 77"/>
          <p:cNvSpPr txBox="1">
            <a:spLocks noChangeArrowheads="1"/>
          </p:cNvSpPr>
          <p:nvPr/>
        </p:nvSpPr>
        <p:spPr bwMode="auto">
          <a:xfrm>
            <a:off x="3711466" y="2765107"/>
            <a:ext cx="683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rgbClr val="00B050"/>
                </a:solidFill>
              </a:rPr>
              <a:t>r</a:t>
            </a:r>
            <a:r>
              <a:rPr lang="en-GB" altLang="en-US" b="1" baseline="-25000" dirty="0">
                <a:solidFill>
                  <a:srgbClr val="00B050"/>
                </a:solidFill>
              </a:rPr>
              <a:t>2</a:t>
            </a:r>
            <a:r>
              <a:rPr lang="en-GB" altLang="en-US" b="1" dirty="0">
                <a:solidFill>
                  <a:srgbClr val="00B050"/>
                </a:solidFill>
              </a:rPr>
              <a:t> =</a:t>
            </a:r>
          </a:p>
        </p:txBody>
      </p:sp>
      <p:grpSp>
        <p:nvGrpSpPr>
          <p:cNvPr id="46" name="Group 45"/>
          <p:cNvGrpSpPr/>
          <p:nvPr/>
        </p:nvGrpSpPr>
        <p:grpSpPr>
          <a:xfrm>
            <a:off x="5375487" y="2406998"/>
            <a:ext cx="533400" cy="1223963"/>
            <a:chOff x="3678086" y="4005064"/>
            <a:chExt cx="533400" cy="1223963"/>
          </a:xfrm>
        </p:grpSpPr>
        <p:sp>
          <p:nvSpPr>
            <p:cNvPr id="47" name="AutoShape 113"/>
            <p:cNvSpPr>
              <a:spLocks noChangeArrowheads="1"/>
            </p:cNvSpPr>
            <p:nvPr/>
          </p:nvSpPr>
          <p:spPr bwMode="auto">
            <a:xfrm>
              <a:off x="3678086" y="4005064"/>
              <a:ext cx="533400" cy="1223963"/>
            </a:xfrm>
            <a:prstGeom prst="bracketPair">
              <a:avLst>
                <a:gd name="adj" fmla="val 16667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48" name="Text Box 115"/>
            <p:cNvSpPr txBox="1">
              <a:spLocks noChangeArrowheads="1"/>
            </p:cNvSpPr>
            <p:nvPr/>
          </p:nvSpPr>
          <p:spPr bwMode="auto">
            <a:xfrm>
              <a:off x="3763637" y="4005064"/>
              <a:ext cx="35618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400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6</a:t>
              </a:r>
              <a:endParaRPr lang="en-GB" altLang="en-US" sz="2400" baseline="-25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" name="Text Box 116"/>
            <p:cNvSpPr txBox="1">
              <a:spLocks noChangeArrowheads="1"/>
            </p:cNvSpPr>
            <p:nvPr/>
          </p:nvSpPr>
          <p:spPr bwMode="auto">
            <a:xfrm>
              <a:off x="3752508" y="4386064"/>
              <a:ext cx="35618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400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en-GB" altLang="en-US" sz="2400" baseline="-25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0" name="Text Box 116"/>
            <p:cNvSpPr txBox="1">
              <a:spLocks noChangeArrowheads="1"/>
            </p:cNvSpPr>
            <p:nvPr/>
          </p:nvSpPr>
          <p:spPr bwMode="auto">
            <a:xfrm>
              <a:off x="3763463" y="4767064"/>
              <a:ext cx="35618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400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</a:t>
              </a:r>
              <a:endParaRPr lang="en-GB" altLang="en-US" sz="2400" baseline="-25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 Box 22"/>
              <p:cNvSpPr txBox="1">
                <a:spLocks noChangeArrowheads="1"/>
              </p:cNvSpPr>
              <p:nvPr/>
            </p:nvSpPr>
            <p:spPr bwMode="auto">
              <a:xfrm>
                <a:off x="5937515" y="2759933"/>
                <a:ext cx="955043" cy="6138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altLang="en-US" dirty="0"/>
                  <a:t>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charset="0"/>
                          </a:rPr>
                        </m:ctrlPr>
                      </m:fPr>
                      <m:num>
                        <m:r>
                          <a:rPr lang="en-US" alt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charset="0"/>
                          </a:rPr>
                          <m:t>1</m:t>
                        </m:r>
                      </m:num>
                      <m:den>
                        <m:r>
                          <a:rPr lang="en-US" alt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altLang="en-US" dirty="0"/>
                  <a:t> </a:t>
                </a:r>
                <a:endParaRPr lang="en-GB" altLang="en-US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51" name="Text 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937515" y="2759933"/>
                <a:ext cx="955043" cy="613886"/>
              </a:xfrm>
              <a:prstGeom prst="rect">
                <a:avLst/>
              </a:prstGeom>
              <a:blipFill rotWithShape="0">
                <a:blip r:embed="rId3"/>
                <a:stretch>
                  <a:fillRect l="-9554" b="-10000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2" name="Group 51"/>
          <p:cNvGrpSpPr/>
          <p:nvPr/>
        </p:nvGrpSpPr>
        <p:grpSpPr>
          <a:xfrm>
            <a:off x="6539946" y="2403332"/>
            <a:ext cx="533400" cy="1264146"/>
            <a:chOff x="3678086" y="4005064"/>
            <a:chExt cx="533400" cy="1264146"/>
          </a:xfrm>
        </p:grpSpPr>
        <p:sp>
          <p:nvSpPr>
            <p:cNvPr id="53" name="AutoShape 113"/>
            <p:cNvSpPr>
              <a:spLocks noChangeArrowheads="1"/>
            </p:cNvSpPr>
            <p:nvPr/>
          </p:nvSpPr>
          <p:spPr bwMode="auto">
            <a:xfrm>
              <a:off x="3678086" y="4005064"/>
              <a:ext cx="533400" cy="1223963"/>
            </a:xfrm>
            <a:prstGeom prst="bracketPair">
              <a:avLst>
                <a:gd name="adj" fmla="val 16667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54" name="Text Box 115"/>
            <p:cNvSpPr txBox="1">
              <a:spLocks noChangeArrowheads="1"/>
            </p:cNvSpPr>
            <p:nvPr/>
          </p:nvSpPr>
          <p:spPr bwMode="auto">
            <a:xfrm>
              <a:off x="3769247" y="4005064"/>
              <a:ext cx="35618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400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</a:t>
              </a:r>
              <a:endParaRPr lang="en-GB" altLang="en-US" sz="2400" baseline="-25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5" name="Text Box 116"/>
            <p:cNvSpPr txBox="1">
              <a:spLocks noChangeArrowheads="1"/>
            </p:cNvSpPr>
            <p:nvPr/>
          </p:nvSpPr>
          <p:spPr bwMode="auto">
            <a:xfrm>
              <a:off x="3750937" y="4386064"/>
              <a:ext cx="35618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400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  <a:endParaRPr lang="en-GB" altLang="en-US" sz="2400" baseline="-25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6" name="Text Box 116"/>
            <p:cNvSpPr txBox="1">
              <a:spLocks noChangeArrowheads="1"/>
            </p:cNvSpPr>
            <p:nvPr/>
          </p:nvSpPr>
          <p:spPr bwMode="auto">
            <a:xfrm>
              <a:off x="3753636" y="4807545"/>
              <a:ext cx="35618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400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8</a:t>
              </a:r>
              <a:endParaRPr lang="en-GB" altLang="en-US" sz="2400" baseline="-25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4472111" y="2438678"/>
            <a:ext cx="533400" cy="1264146"/>
            <a:chOff x="3678086" y="4005064"/>
            <a:chExt cx="533400" cy="1264146"/>
          </a:xfrm>
        </p:grpSpPr>
        <p:sp>
          <p:nvSpPr>
            <p:cNvPr id="58" name="AutoShape 113"/>
            <p:cNvSpPr>
              <a:spLocks noChangeArrowheads="1"/>
            </p:cNvSpPr>
            <p:nvPr/>
          </p:nvSpPr>
          <p:spPr bwMode="auto">
            <a:xfrm>
              <a:off x="3678086" y="4005064"/>
              <a:ext cx="533400" cy="1223963"/>
            </a:xfrm>
            <a:prstGeom prst="bracketPair">
              <a:avLst>
                <a:gd name="adj" fmla="val 16667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59" name="Text Box 115"/>
            <p:cNvSpPr txBox="1">
              <a:spLocks noChangeArrowheads="1"/>
            </p:cNvSpPr>
            <p:nvPr/>
          </p:nvSpPr>
          <p:spPr bwMode="auto">
            <a:xfrm>
              <a:off x="3769247" y="4005064"/>
              <a:ext cx="320922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400" i="1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endParaRPr lang="en-GB" altLang="en-US" sz="2400" i="1" baseline="-250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0" name="Text Box 116"/>
            <p:cNvSpPr txBox="1">
              <a:spLocks noChangeArrowheads="1"/>
            </p:cNvSpPr>
            <p:nvPr/>
          </p:nvSpPr>
          <p:spPr bwMode="auto">
            <a:xfrm>
              <a:off x="3750937" y="4386064"/>
              <a:ext cx="320922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400" i="1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y</a:t>
              </a:r>
              <a:endParaRPr lang="en-GB" altLang="en-US" sz="2400" i="1" baseline="-250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1" name="Text Box 116"/>
            <p:cNvSpPr txBox="1">
              <a:spLocks noChangeArrowheads="1"/>
            </p:cNvSpPr>
            <p:nvPr/>
          </p:nvSpPr>
          <p:spPr bwMode="auto">
            <a:xfrm>
              <a:off x="3753636" y="4807545"/>
              <a:ext cx="304892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400" i="1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z</a:t>
              </a:r>
              <a:endParaRPr lang="en-GB" altLang="en-US" sz="2400" i="1" baseline="-250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62" name="Text Box 77"/>
          <p:cNvSpPr txBox="1">
            <a:spLocks noChangeArrowheads="1"/>
          </p:cNvSpPr>
          <p:nvPr/>
        </p:nvSpPr>
        <p:spPr bwMode="auto">
          <a:xfrm>
            <a:off x="4978810" y="2757420"/>
            <a:ext cx="364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rgbClr val="00B050"/>
                </a:solidFill>
              </a:rPr>
              <a:t>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 Box 22"/>
              <p:cNvSpPr txBox="1">
                <a:spLocks noChangeArrowheads="1"/>
              </p:cNvSpPr>
              <p:nvPr/>
            </p:nvSpPr>
            <p:spPr bwMode="auto">
              <a:xfrm>
                <a:off x="4394666" y="4255860"/>
                <a:ext cx="1986760" cy="6138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altLang="en-US" dirty="0">
                    <a:solidFill>
                      <a:schemeClr val="tx1"/>
                    </a:solidFill>
                    <a:latin typeface="+mn-lt"/>
                    <a:cs typeface="Arial" charset="0"/>
                  </a:rPr>
                  <a:t> </a:t>
                </a:r>
                <a:r>
                  <a:rPr lang="en-GB" altLang="en-US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GB" altLang="en-US" dirty="0">
                    <a:solidFill>
                      <a:schemeClr val="tx1"/>
                    </a:solidFill>
                    <a:latin typeface="+mn-lt"/>
                    <a:cs typeface="Arial" charset="0"/>
                  </a:rPr>
                  <a:t> = 2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charset="0"/>
                          </a:rPr>
                        </m:ctrlPr>
                      </m:fPr>
                      <m:num>
                        <m:r>
                          <a:rPr lang="en-US" alt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charset="0"/>
                          </a:rPr>
                          <m:t>1</m:t>
                        </m:r>
                      </m:num>
                      <m:den>
                        <m:r>
                          <a:rPr lang="en-US" alt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altLang="en-US" dirty="0">
                    <a:solidFill>
                      <a:schemeClr val="tx1"/>
                    </a:solidFill>
                    <a:latin typeface="+mn-lt"/>
                    <a:cs typeface="Arial" charset="0"/>
                  </a:rPr>
                  <a:t> (4) </a:t>
                </a:r>
                <a:endParaRPr lang="en-GB" altLang="en-US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64" name="Text 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394666" y="4255860"/>
                <a:ext cx="1986760" cy="613886"/>
              </a:xfrm>
              <a:prstGeom prst="rect">
                <a:avLst/>
              </a:prstGeom>
              <a:blipFill rotWithShape="0">
                <a:blip r:embed="rId4"/>
                <a:stretch>
                  <a:fillRect l="-307" r="-3988" b="-9901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Text Box 22"/>
          <p:cNvSpPr txBox="1">
            <a:spLocks noChangeArrowheads="1"/>
          </p:cNvSpPr>
          <p:nvPr/>
        </p:nvSpPr>
        <p:spPr bwMode="auto">
          <a:xfrm>
            <a:off x="6191702" y="4317053"/>
            <a:ext cx="170793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chemeClr val="tx1"/>
                </a:solidFill>
                <a:latin typeface="+mn-lt"/>
                <a:cs typeface="Arial" charset="0"/>
              </a:rPr>
              <a:t> </a:t>
            </a:r>
            <a:r>
              <a:rPr lang="en-GB" alt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altLang="en-US" dirty="0">
                <a:solidFill>
                  <a:schemeClr val="tx1"/>
                </a:solidFill>
                <a:latin typeface="+mn-lt"/>
                <a:cs typeface="Arial" charset="0"/>
              </a:rPr>
              <a:t> = </a:t>
            </a:r>
            <a:r>
              <a:rPr lang="en-GB" altLang="en-US" dirty="0">
                <a:solidFill>
                  <a:schemeClr val="tx1"/>
                </a:solidFill>
                <a:cs typeface="Arial" charset="0"/>
              </a:rPr>
              <a:t>3</a:t>
            </a:r>
            <a:endParaRPr lang="en-GB" altLang="en-US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 Box 22"/>
              <p:cNvSpPr txBox="1">
                <a:spLocks noChangeArrowheads="1"/>
              </p:cNvSpPr>
              <p:nvPr/>
            </p:nvSpPr>
            <p:spPr bwMode="auto">
              <a:xfrm>
                <a:off x="4370245" y="4820176"/>
                <a:ext cx="1882637" cy="6138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altLang="en-US" dirty="0">
                    <a:solidFill>
                      <a:schemeClr val="tx1"/>
                    </a:solidFill>
                    <a:latin typeface="+mn-lt"/>
                    <a:cs typeface="Arial" charset="0"/>
                  </a:rPr>
                  <a:t> </a:t>
                </a:r>
                <a:r>
                  <a:rPr lang="en-GB" altLang="en-US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z</a:t>
                </a:r>
                <a:r>
                  <a:rPr lang="en-GB" altLang="en-US" dirty="0">
                    <a:solidFill>
                      <a:schemeClr val="tx1"/>
                    </a:solidFill>
                    <a:latin typeface="+mn-lt"/>
                    <a:cs typeface="Arial" charset="0"/>
                  </a:rPr>
                  <a:t> = 0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charset="0"/>
                          </a:rPr>
                        </m:ctrlPr>
                      </m:fPr>
                      <m:num>
                        <m:r>
                          <a:rPr lang="en-US" alt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charset="0"/>
                          </a:rPr>
                          <m:t>1</m:t>
                        </m:r>
                      </m:num>
                      <m:den>
                        <m:r>
                          <a:rPr lang="en-US" alt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altLang="en-US" dirty="0">
                    <a:solidFill>
                      <a:schemeClr val="tx1"/>
                    </a:solidFill>
                    <a:latin typeface="+mn-lt"/>
                    <a:cs typeface="Arial" charset="0"/>
                  </a:rPr>
                  <a:t> (8) </a:t>
                </a:r>
                <a:endParaRPr lang="en-GB" altLang="en-US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66" name="Text 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370245" y="4820176"/>
                <a:ext cx="1882637" cy="613886"/>
              </a:xfrm>
              <a:prstGeom prst="rect">
                <a:avLst/>
              </a:prstGeom>
              <a:blipFill rotWithShape="0">
                <a:blip r:embed="rId5"/>
                <a:stretch>
                  <a:fillRect l="-324" r="-8738" b="-11000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Text Box 22"/>
          <p:cNvSpPr txBox="1">
            <a:spLocks noChangeArrowheads="1"/>
          </p:cNvSpPr>
          <p:nvPr/>
        </p:nvSpPr>
        <p:spPr bwMode="auto">
          <a:xfrm>
            <a:off x="6261416" y="4799282"/>
            <a:ext cx="170793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chemeClr val="tx1"/>
                </a:solidFill>
                <a:latin typeface="+mn-lt"/>
                <a:cs typeface="Arial" charset="0"/>
              </a:rPr>
              <a:t> </a:t>
            </a:r>
            <a:r>
              <a:rPr lang="en-GB" alt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GB" altLang="en-US" dirty="0">
                <a:solidFill>
                  <a:schemeClr val="tx1"/>
                </a:solidFill>
                <a:latin typeface="+mn-lt"/>
                <a:cs typeface="Arial" charset="0"/>
              </a:rPr>
              <a:t> = </a:t>
            </a:r>
            <a:r>
              <a:rPr lang="en-GB" altLang="en-US" dirty="0">
                <a:solidFill>
                  <a:schemeClr val="tx1"/>
                </a:solidFill>
                <a:cs typeface="Arial" charset="0"/>
              </a:rPr>
              <a:t>2</a:t>
            </a:r>
            <a:endParaRPr lang="en-GB" altLang="en-US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121942" y="5925545"/>
            <a:ext cx="14157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/>
              <a:t>(6, 3, 2) </a:t>
            </a:r>
            <a:endParaRPr lang="en-GB" sz="2400" dirty="0"/>
          </a:p>
        </p:txBody>
      </p:sp>
      <p:sp>
        <p:nvSpPr>
          <p:cNvPr id="68" name="Rectangle 67">
            <a:hlinkClick r:id="rId6"/>
            <a:extLst>
              <a:ext uri="{FF2B5EF4-FFF2-40B4-BE49-F238E27FC236}">
                <a16:creationId xmlns:a16="http://schemas.microsoft.com/office/drawing/2014/main" id="{23B5FA60-0FBF-414A-8AF5-E093B73DB235}"/>
              </a:ext>
            </a:extLst>
          </p:cNvPr>
          <p:cNvSpPr/>
          <p:nvPr/>
        </p:nvSpPr>
        <p:spPr>
          <a:xfrm>
            <a:off x="8077200" y="6153442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69" name="Rectangle 68">
            <a:hlinkClick r:id="rId6"/>
            <a:extLst>
              <a:ext uri="{FF2B5EF4-FFF2-40B4-BE49-F238E27FC236}">
                <a16:creationId xmlns:a16="http://schemas.microsoft.com/office/drawing/2014/main" id="{6CEE73C4-8A0D-45A2-B84E-F11FB845C5FB}"/>
              </a:ext>
            </a:extLst>
          </p:cNvPr>
          <p:cNvSpPr/>
          <p:nvPr/>
        </p:nvSpPr>
        <p:spPr>
          <a:xfrm>
            <a:off x="800100" y="6582506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7089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" grpId="0"/>
      <p:bldP spid="172" grpId="0"/>
      <p:bldP spid="173" grpId="0"/>
      <p:bldP spid="179" grpId="0"/>
      <p:bldP spid="184" grpId="0"/>
      <p:bldP spid="45" grpId="0"/>
      <p:bldP spid="51" grpId="0"/>
      <p:bldP spid="62" grpId="0"/>
      <p:bldP spid="64" grpId="0"/>
      <p:bldP spid="65" grpId="0"/>
      <p:bldP spid="66" grpId="0"/>
      <p:bldP spid="67" grpId="0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2" name="Text Box 22"/>
          <p:cNvSpPr txBox="1">
            <a:spLocks noChangeArrowheads="1"/>
          </p:cNvSpPr>
          <p:nvPr/>
        </p:nvSpPr>
        <p:spPr bwMode="auto">
          <a:xfrm>
            <a:off x="161614" y="1130358"/>
            <a:ext cx="401502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Two lines have equations:</a:t>
            </a:r>
            <a:endParaRPr lang="en-GB" b="1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Rectangle 4"/>
          <p:cNvSpPr txBox="1">
            <a:spLocks noChangeArrowheads="1"/>
          </p:cNvSpPr>
          <p:nvPr/>
        </p:nvSpPr>
        <p:spPr>
          <a:xfrm>
            <a:off x="204192" y="80010"/>
            <a:ext cx="6774832" cy="632223"/>
          </a:xfrm>
          <a:prstGeom prst="rect">
            <a:avLst/>
          </a:prstGeom>
          <a:noFill/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sz="3200" dirty="0">
                <a:solidFill>
                  <a:srgbClr val="5B0091"/>
                </a:solidFill>
              </a:rPr>
              <a:t>Intersecting point of two vectors</a:t>
            </a:r>
            <a:endParaRPr lang="en-GB" altLang="en-US" sz="3200" dirty="0"/>
          </a:p>
        </p:txBody>
      </p:sp>
      <p:sp>
        <p:nvSpPr>
          <p:cNvPr id="93" name="Text Box 77"/>
          <p:cNvSpPr txBox="1">
            <a:spLocks noChangeArrowheads="1"/>
          </p:cNvSpPr>
          <p:nvPr/>
        </p:nvSpPr>
        <p:spPr bwMode="auto">
          <a:xfrm>
            <a:off x="3757173" y="1106242"/>
            <a:ext cx="683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rgbClr val="00B050"/>
                </a:solidFill>
              </a:rPr>
              <a:t>r</a:t>
            </a:r>
            <a:r>
              <a:rPr lang="en-GB" altLang="en-US" b="1" baseline="-25000" dirty="0">
                <a:solidFill>
                  <a:srgbClr val="00B050"/>
                </a:solidFill>
              </a:rPr>
              <a:t>1</a:t>
            </a:r>
            <a:r>
              <a:rPr lang="en-GB" altLang="en-US" b="1" dirty="0">
                <a:solidFill>
                  <a:srgbClr val="00B050"/>
                </a:solidFill>
              </a:rPr>
              <a:t> =</a:t>
            </a:r>
          </a:p>
        </p:txBody>
      </p:sp>
      <p:grpSp>
        <p:nvGrpSpPr>
          <p:cNvPr id="97" name="Group 96"/>
          <p:cNvGrpSpPr/>
          <p:nvPr/>
        </p:nvGrpSpPr>
        <p:grpSpPr>
          <a:xfrm>
            <a:off x="4349329" y="725243"/>
            <a:ext cx="533400" cy="1223963"/>
            <a:chOff x="3678086" y="4005064"/>
            <a:chExt cx="533400" cy="1223963"/>
          </a:xfrm>
        </p:grpSpPr>
        <p:sp>
          <p:nvSpPr>
            <p:cNvPr id="114" name="AutoShape 113"/>
            <p:cNvSpPr>
              <a:spLocks noChangeArrowheads="1"/>
            </p:cNvSpPr>
            <p:nvPr/>
          </p:nvSpPr>
          <p:spPr bwMode="auto">
            <a:xfrm>
              <a:off x="3678086" y="4005064"/>
              <a:ext cx="533400" cy="1223963"/>
            </a:xfrm>
            <a:prstGeom prst="bracketPair">
              <a:avLst>
                <a:gd name="adj" fmla="val 16667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115" name="Text Box 115"/>
            <p:cNvSpPr txBox="1">
              <a:spLocks noChangeArrowheads="1"/>
            </p:cNvSpPr>
            <p:nvPr/>
          </p:nvSpPr>
          <p:spPr bwMode="auto">
            <a:xfrm>
              <a:off x="3763637" y="4005064"/>
              <a:ext cx="35618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400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endParaRPr lang="en-GB" altLang="en-US" sz="2400" baseline="-25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2" name="Text Box 116"/>
            <p:cNvSpPr txBox="1">
              <a:spLocks noChangeArrowheads="1"/>
            </p:cNvSpPr>
            <p:nvPr/>
          </p:nvSpPr>
          <p:spPr bwMode="auto">
            <a:xfrm>
              <a:off x="3752508" y="4386064"/>
              <a:ext cx="35618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400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</a:t>
              </a:r>
              <a:endParaRPr lang="en-GB" altLang="en-US" sz="2400" baseline="-25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3" name="Text Box 116"/>
            <p:cNvSpPr txBox="1">
              <a:spLocks noChangeArrowheads="1"/>
            </p:cNvSpPr>
            <p:nvPr/>
          </p:nvSpPr>
          <p:spPr bwMode="auto">
            <a:xfrm>
              <a:off x="3763463" y="4767064"/>
              <a:ext cx="35618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400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  <a:endParaRPr lang="en-GB" altLang="en-US" sz="2400" baseline="-25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34" name="Text Box 22"/>
          <p:cNvSpPr txBox="1">
            <a:spLocks noChangeArrowheads="1"/>
          </p:cNvSpPr>
          <p:nvPr/>
        </p:nvSpPr>
        <p:spPr bwMode="auto">
          <a:xfrm>
            <a:off x="4911357" y="1078178"/>
            <a:ext cx="95504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+ </a:t>
            </a:r>
            <a:r>
              <a:rPr lang="en-GB" alt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GB" altLang="en-US" dirty="0"/>
              <a:t> </a:t>
            </a:r>
            <a:endParaRPr lang="en-GB" altLang="en-US" b="1" dirty="0">
              <a:solidFill>
                <a:srgbClr val="0070C0"/>
              </a:solidFill>
            </a:endParaRPr>
          </a:p>
        </p:txBody>
      </p:sp>
      <p:grpSp>
        <p:nvGrpSpPr>
          <p:cNvPr id="135" name="Group 134"/>
          <p:cNvGrpSpPr/>
          <p:nvPr/>
        </p:nvGrpSpPr>
        <p:grpSpPr>
          <a:xfrm>
            <a:off x="5446553" y="721577"/>
            <a:ext cx="549941" cy="1264146"/>
            <a:chOff x="3678086" y="4005064"/>
            <a:chExt cx="549941" cy="1264146"/>
          </a:xfrm>
        </p:grpSpPr>
        <p:sp>
          <p:nvSpPr>
            <p:cNvPr id="141" name="AutoShape 113"/>
            <p:cNvSpPr>
              <a:spLocks noChangeArrowheads="1"/>
            </p:cNvSpPr>
            <p:nvPr/>
          </p:nvSpPr>
          <p:spPr bwMode="auto">
            <a:xfrm>
              <a:off x="3678086" y="4005064"/>
              <a:ext cx="533400" cy="1223963"/>
            </a:xfrm>
            <a:prstGeom prst="bracketPair">
              <a:avLst>
                <a:gd name="adj" fmla="val 16667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142" name="Text Box 115"/>
            <p:cNvSpPr txBox="1">
              <a:spLocks noChangeArrowheads="1"/>
            </p:cNvSpPr>
            <p:nvPr/>
          </p:nvSpPr>
          <p:spPr bwMode="auto">
            <a:xfrm>
              <a:off x="3769247" y="4005064"/>
              <a:ext cx="45878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400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-1</a:t>
              </a:r>
              <a:endParaRPr lang="en-GB" altLang="en-US" sz="2400" baseline="-25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3" name="Text Box 116"/>
            <p:cNvSpPr txBox="1">
              <a:spLocks noChangeArrowheads="1"/>
            </p:cNvSpPr>
            <p:nvPr/>
          </p:nvSpPr>
          <p:spPr bwMode="auto">
            <a:xfrm>
              <a:off x="3750937" y="4386064"/>
              <a:ext cx="35618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400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en-GB" altLang="en-US" sz="2400" baseline="-25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4" name="Text Box 116"/>
            <p:cNvSpPr txBox="1">
              <a:spLocks noChangeArrowheads="1"/>
            </p:cNvSpPr>
            <p:nvPr/>
          </p:nvSpPr>
          <p:spPr bwMode="auto">
            <a:xfrm>
              <a:off x="3753636" y="4807545"/>
              <a:ext cx="35618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400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en-GB" altLang="en-US" sz="2400" baseline="-25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57" name="Text Box 77"/>
          <p:cNvSpPr txBox="1">
            <a:spLocks noChangeArrowheads="1"/>
          </p:cNvSpPr>
          <p:nvPr/>
        </p:nvSpPr>
        <p:spPr bwMode="auto">
          <a:xfrm>
            <a:off x="6704070" y="1081843"/>
            <a:ext cx="683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rgbClr val="00B050"/>
                </a:solidFill>
              </a:rPr>
              <a:t>r</a:t>
            </a:r>
            <a:r>
              <a:rPr lang="en-GB" altLang="en-US" b="1" baseline="-25000" dirty="0">
                <a:solidFill>
                  <a:srgbClr val="00B050"/>
                </a:solidFill>
              </a:rPr>
              <a:t>2</a:t>
            </a:r>
            <a:r>
              <a:rPr lang="en-GB" altLang="en-US" b="1" dirty="0">
                <a:solidFill>
                  <a:srgbClr val="00B050"/>
                </a:solidFill>
              </a:rPr>
              <a:t> =</a:t>
            </a:r>
          </a:p>
        </p:txBody>
      </p:sp>
      <p:grpSp>
        <p:nvGrpSpPr>
          <p:cNvPr id="158" name="Group 157"/>
          <p:cNvGrpSpPr/>
          <p:nvPr/>
        </p:nvGrpSpPr>
        <p:grpSpPr>
          <a:xfrm>
            <a:off x="7296226" y="700844"/>
            <a:ext cx="533400" cy="1223963"/>
            <a:chOff x="3678086" y="4005064"/>
            <a:chExt cx="533400" cy="1223963"/>
          </a:xfrm>
        </p:grpSpPr>
        <p:sp>
          <p:nvSpPr>
            <p:cNvPr id="159" name="AutoShape 113"/>
            <p:cNvSpPr>
              <a:spLocks noChangeArrowheads="1"/>
            </p:cNvSpPr>
            <p:nvPr/>
          </p:nvSpPr>
          <p:spPr bwMode="auto">
            <a:xfrm>
              <a:off x="3678086" y="4005064"/>
              <a:ext cx="533400" cy="1223963"/>
            </a:xfrm>
            <a:prstGeom prst="bracketPair">
              <a:avLst>
                <a:gd name="adj" fmla="val 16667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160" name="Text Box 115"/>
            <p:cNvSpPr txBox="1">
              <a:spLocks noChangeArrowheads="1"/>
            </p:cNvSpPr>
            <p:nvPr/>
          </p:nvSpPr>
          <p:spPr bwMode="auto">
            <a:xfrm>
              <a:off x="3763637" y="4005064"/>
              <a:ext cx="35618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400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en-GB" altLang="en-US" sz="2400" baseline="-25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1" name="Text Box 116"/>
            <p:cNvSpPr txBox="1">
              <a:spLocks noChangeArrowheads="1"/>
            </p:cNvSpPr>
            <p:nvPr/>
          </p:nvSpPr>
          <p:spPr bwMode="auto">
            <a:xfrm>
              <a:off x="3752508" y="4386064"/>
              <a:ext cx="35618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400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  <a:endParaRPr lang="en-GB" altLang="en-US" sz="2400" baseline="-25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2" name="Text Box 116"/>
            <p:cNvSpPr txBox="1">
              <a:spLocks noChangeArrowheads="1"/>
            </p:cNvSpPr>
            <p:nvPr/>
          </p:nvSpPr>
          <p:spPr bwMode="auto">
            <a:xfrm>
              <a:off x="3763463" y="4767064"/>
              <a:ext cx="35618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400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</a:t>
              </a:r>
              <a:endParaRPr lang="en-GB" altLang="en-US" sz="2400" baseline="-25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63" name="Text Box 22"/>
          <p:cNvSpPr txBox="1">
            <a:spLocks noChangeArrowheads="1"/>
          </p:cNvSpPr>
          <p:nvPr/>
        </p:nvSpPr>
        <p:spPr bwMode="auto">
          <a:xfrm>
            <a:off x="7817913" y="1053779"/>
            <a:ext cx="95504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+ </a:t>
            </a:r>
            <a:r>
              <a:rPr lang="en-GB" alt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GB" altLang="en-US" dirty="0"/>
              <a:t> </a:t>
            </a:r>
            <a:endParaRPr lang="en-GB" altLang="en-US" b="1" dirty="0">
              <a:solidFill>
                <a:srgbClr val="0070C0"/>
              </a:solidFill>
            </a:endParaRPr>
          </a:p>
        </p:txBody>
      </p:sp>
      <p:grpSp>
        <p:nvGrpSpPr>
          <p:cNvPr id="164" name="Group 163"/>
          <p:cNvGrpSpPr/>
          <p:nvPr/>
        </p:nvGrpSpPr>
        <p:grpSpPr>
          <a:xfrm>
            <a:off x="8353109" y="697178"/>
            <a:ext cx="533400" cy="1264146"/>
            <a:chOff x="3678086" y="4005064"/>
            <a:chExt cx="533400" cy="1264146"/>
          </a:xfrm>
        </p:grpSpPr>
        <p:sp>
          <p:nvSpPr>
            <p:cNvPr id="165" name="AutoShape 113"/>
            <p:cNvSpPr>
              <a:spLocks noChangeArrowheads="1"/>
            </p:cNvSpPr>
            <p:nvPr/>
          </p:nvSpPr>
          <p:spPr bwMode="auto">
            <a:xfrm>
              <a:off x="3678086" y="4005064"/>
              <a:ext cx="533400" cy="1223963"/>
            </a:xfrm>
            <a:prstGeom prst="bracketPair">
              <a:avLst>
                <a:gd name="adj" fmla="val 16667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166" name="Text Box 115"/>
            <p:cNvSpPr txBox="1">
              <a:spLocks noChangeArrowheads="1"/>
            </p:cNvSpPr>
            <p:nvPr/>
          </p:nvSpPr>
          <p:spPr bwMode="auto">
            <a:xfrm>
              <a:off x="3769247" y="4005064"/>
              <a:ext cx="35618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400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en-GB" altLang="en-US" sz="2400" baseline="-25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7" name="Text Box 116"/>
            <p:cNvSpPr txBox="1">
              <a:spLocks noChangeArrowheads="1"/>
            </p:cNvSpPr>
            <p:nvPr/>
          </p:nvSpPr>
          <p:spPr bwMode="auto">
            <a:xfrm>
              <a:off x="3750937" y="4386064"/>
              <a:ext cx="35618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400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en-GB" altLang="en-US" sz="2400" baseline="-25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8" name="Text Box 116"/>
            <p:cNvSpPr txBox="1">
              <a:spLocks noChangeArrowheads="1"/>
            </p:cNvSpPr>
            <p:nvPr/>
          </p:nvSpPr>
          <p:spPr bwMode="auto">
            <a:xfrm>
              <a:off x="3767083" y="4807545"/>
              <a:ext cx="35618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400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en-GB" altLang="en-US" sz="2400" baseline="-25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69" name="Text Box 22"/>
          <p:cNvSpPr txBox="1">
            <a:spLocks noChangeArrowheads="1"/>
          </p:cNvSpPr>
          <p:nvPr/>
        </p:nvSpPr>
        <p:spPr bwMode="auto">
          <a:xfrm>
            <a:off x="213978" y="2013503"/>
            <a:ext cx="80814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Show that the lines are skew.</a:t>
            </a:r>
            <a:endParaRPr lang="en-GB" b="1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0" name="Text Box 22"/>
          <p:cNvSpPr txBox="1">
            <a:spLocks noChangeArrowheads="1"/>
          </p:cNvSpPr>
          <p:nvPr/>
        </p:nvSpPr>
        <p:spPr bwMode="auto">
          <a:xfrm>
            <a:off x="6029800" y="1130357"/>
            <a:ext cx="77419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and</a:t>
            </a:r>
            <a:endParaRPr lang="en-GB" altLang="en-US" b="1" dirty="0">
              <a:solidFill>
                <a:srgbClr val="0070C0"/>
              </a:solidFill>
            </a:endParaRPr>
          </a:p>
        </p:txBody>
      </p:sp>
      <p:sp>
        <p:nvSpPr>
          <p:cNvPr id="171" name="Text Box 22"/>
          <p:cNvSpPr txBox="1">
            <a:spLocks noChangeArrowheads="1"/>
          </p:cNvSpPr>
          <p:nvPr/>
        </p:nvSpPr>
        <p:spPr bwMode="auto">
          <a:xfrm>
            <a:off x="248808" y="2777265"/>
            <a:ext cx="852414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sz="1800" b="1" i="1" dirty="0">
                <a:solidFill>
                  <a:srgbClr val="FF6600"/>
                </a:solidFill>
              </a:rPr>
              <a:t>r</a:t>
            </a:r>
            <a:r>
              <a:rPr lang="en-GB" altLang="en-US" sz="1800" baseline="-25000" dirty="0">
                <a:solidFill>
                  <a:srgbClr val="FF6600"/>
                </a:solidFill>
              </a:rPr>
              <a:t>1</a:t>
            </a:r>
            <a:r>
              <a:rPr lang="en-GB" altLang="en-US" sz="1800" dirty="0">
                <a:solidFill>
                  <a:srgbClr val="FF6600"/>
                </a:solidFill>
              </a:rPr>
              <a:t> and </a:t>
            </a:r>
            <a:r>
              <a:rPr lang="en-GB" altLang="en-US" sz="1800" b="1" i="1" dirty="0">
                <a:solidFill>
                  <a:srgbClr val="FF6600"/>
                </a:solidFill>
              </a:rPr>
              <a:t>r</a:t>
            </a:r>
            <a:r>
              <a:rPr lang="en-GB" altLang="en-US" sz="1800" baseline="-25000" dirty="0">
                <a:solidFill>
                  <a:srgbClr val="FF6600"/>
                </a:solidFill>
              </a:rPr>
              <a:t>2</a:t>
            </a:r>
            <a:r>
              <a:rPr lang="en-GB" altLang="en-US" sz="1800" dirty="0">
                <a:solidFill>
                  <a:srgbClr val="FF6600"/>
                </a:solidFill>
              </a:rPr>
              <a:t> intersect if there is a value of </a:t>
            </a:r>
            <a:r>
              <a:rPr lang="en-GB" altLang="en-US" sz="1800" i="1" dirty="0">
                <a:solidFill>
                  <a:srgbClr val="FF6600"/>
                </a:solidFill>
              </a:rPr>
              <a:t>t</a:t>
            </a:r>
            <a:r>
              <a:rPr lang="en-GB" altLang="en-US" sz="1800" dirty="0">
                <a:solidFill>
                  <a:srgbClr val="FF6600"/>
                </a:solidFill>
              </a:rPr>
              <a:t> and a value of </a:t>
            </a:r>
            <a:r>
              <a:rPr lang="en-GB" altLang="en-US" sz="1800" i="1" dirty="0">
                <a:solidFill>
                  <a:srgbClr val="FF6600"/>
                </a:solidFill>
              </a:rPr>
              <a:t>s</a:t>
            </a:r>
            <a:r>
              <a:rPr lang="en-GB" altLang="en-US" sz="1800" dirty="0">
                <a:solidFill>
                  <a:srgbClr val="FF6600"/>
                </a:solidFill>
              </a:rPr>
              <a:t> such that </a:t>
            </a:r>
            <a:r>
              <a:rPr lang="en-GB" altLang="en-US" sz="1800" b="1" i="1" dirty="0">
                <a:solidFill>
                  <a:srgbClr val="FF6600"/>
                </a:solidFill>
              </a:rPr>
              <a:t>r</a:t>
            </a:r>
            <a:r>
              <a:rPr lang="en-GB" altLang="en-US" sz="1800" baseline="-25000" dirty="0">
                <a:solidFill>
                  <a:srgbClr val="FF6600"/>
                </a:solidFill>
              </a:rPr>
              <a:t>1</a:t>
            </a:r>
            <a:r>
              <a:rPr lang="en-GB" altLang="en-US" sz="1800" dirty="0">
                <a:solidFill>
                  <a:srgbClr val="FF6600"/>
                </a:solidFill>
              </a:rPr>
              <a:t> = </a:t>
            </a:r>
            <a:r>
              <a:rPr lang="en-GB" altLang="en-US" sz="1800" b="1" i="1" dirty="0">
                <a:solidFill>
                  <a:srgbClr val="FF6600"/>
                </a:solidFill>
              </a:rPr>
              <a:t>r</a:t>
            </a:r>
            <a:r>
              <a:rPr lang="en-GB" altLang="en-US" sz="1800" baseline="-25000" dirty="0">
                <a:solidFill>
                  <a:srgbClr val="FF6600"/>
                </a:solidFill>
              </a:rPr>
              <a:t>2</a:t>
            </a:r>
          </a:p>
        </p:txBody>
      </p:sp>
      <p:sp>
        <p:nvSpPr>
          <p:cNvPr id="172" name="Text Box 22"/>
          <p:cNvSpPr txBox="1">
            <a:spLocks noChangeArrowheads="1"/>
          </p:cNvSpPr>
          <p:nvPr/>
        </p:nvSpPr>
        <p:spPr bwMode="auto">
          <a:xfrm>
            <a:off x="258139" y="3167748"/>
            <a:ext cx="384063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sz="1800" dirty="0">
                <a:solidFill>
                  <a:srgbClr val="FF6600"/>
                </a:solidFill>
              </a:rPr>
              <a:t>Equating the components of each vector</a:t>
            </a:r>
          </a:p>
        </p:txBody>
      </p:sp>
      <p:sp>
        <p:nvSpPr>
          <p:cNvPr id="173" name="Text Box 22"/>
          <p:cNvSpPr txBox="1">
            <a:spLocks noChangeArrowheads="1"/>
          </p:cNvSpPr>
          <p:nvPr/>
        </p:nvSpPr>
        <p:spPr bwMode="auto">
          <a:xfrm>
            <a:off x="5039934" y="3167748"/>
            <a:ext cx="216547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chemeClr val="tx1"/>
                </a:solidFill>
                <a:latin typeface="+mn-lt"/>
                <a:cs typeface="Arial" charset="0"/>
              </a:rPr>
              <a:t>3 - </a:t>
            </a:r>
            <a:r>
              <a:rPr lang="en-GB" alt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GB" altLang="en-US" dirty="0">
                <a:solidFill>
                  <a:schemeClr val="tx1"/>
                </a:solidFill>
                <a:latin typeface="+mn-lt"/>
                <a:cs typeface="Arial" charset="0"/>
              </a:rPr>
              <a:t> = 1 + </a:t>
            </a:r>
            <a:r>
              <a:rPr lang="en-GB" alt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174" name="Text Box 22"/>
          <p:cNvSpPr txBox="1">
            <a:spLocks noChangeArrowheads="1"/>
          </p:cNvSpPr>
          <p:nvPr/>
        </p:nvSpPr>
        <p:spPr bwMode="auto">
          <a:xfrm>
            <a:off x="5562927" y="3629413"/>
            <a:ext cx="170793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GB" altLang="en-US" dirty="0">
                <a:solidFill>
                  <a:schemeClr val="tx1"/>
                </a:solidFill>
                <a:latin typeface="+mn-lt"/>
                <a:cs typeface="Arial" charset="0"/>
              </a:rPr>
              <a:t> = 4 + </a:t>
            </a:r>
            <a:r>
              <a:rPr lang="en-GB" alt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175" name="Text Box 22"/>
          <p:cNvSpPr txBox="1">
            <a:spLocks noChangeArrowheads="1"/>
          </p:cNvSpPr>
          <p:nvPr/>
        </p:nvSpPr>
        <p:spPr bwMode="auto">
          <a:xfrm>
            <a:off x="4910289" y="4048646"/>
            <a:ext cx="170793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chemeClr val="tx1"/>
                </a:solidFill>
                <a:latin typeface="+mn-lt"/>
                <a:cs typeface="Arial" charset="0"/>
              </a:rPr>
              <a:t>5 + 2</a:t>
            </a:r>
            <a:r>
              <a:rPr lang="en-GB" alt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GB" altLang="en-US" dirty="0">
                <a:solidFill>
                  <a:schemeClr val="tx1"/>
                </a:solidFill>
                <a:latin typeface="+mn-lt"/>
                <a:cs typeface="Arial" charset="0"/>
              </a:rPr>
              <a:t> = </a:t>
            </a:r>
            <a:r>
              <a:rPr lang="en-GB" alt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3" name="Rectangle 2"/>
          <p:cNvSpPr/>
          <p:nvPr/>
        </p:nvSpPr>
        <p:spPr>
          <a:xfrm>
            <a:off x="7214741" y="3163402"/>
            <a:ext cx="4587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solidFill>
                  <a:srgbClr val="FF0000"/>
                </a:solidFill>
                <a:cs typeface="Arial" charset="0"/>
                <a:sym typeface="Wingdings" panose="05000000000000000000" pitchFamily="2" charset="2"/>
              </a:rPr>
              <a:t>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176" name="Rectangle 175"/>
          <p:cNvSpPr/>
          <p:nvPr/>
        </p:nvSpPr>
        <p:spPr>
          <a:xfrm>
            <a:off x="7217610" y="3665586"/>
            <a:ext cx="4587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solidFill>
                  <a:srgbClr val="FF0000"/>
                </a:solidFill>
                <a:cs typeface="Arial" charset="0"/>
                <a:sym typeface="Wingdings" panose="05000000000000000000" pitchFamily="2" charset="2"/>
              </a:rPr>
              <a:t>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177" name="Rectangle 176"/>
          <p:cNvSpPr/>
          <p:nvPr/>
        </p:nvSpPr>
        <p:spPr>
          <a:xfrm>
            <a:off x="7214741" y="4113646"/>
            <a:ext cx="4587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solidFill>
                  <a:srgbClr val="FF0000"/>
                </a:solidFill>
                <a:cs typeface="Arial" charset="0"/>
                <a:sym typeface="Wingdings" panose="05000000000000000000" pitchFamily="2" charset="2"/>
              </a:rPr>
              <a:t>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178" name="Text Box 22"/>
          <p:cNvSpPr txBox="1">
            <a:spLocks noChangeArrowheads="1"/>
          </p:cNvSpPr>
          <p:nvPr/>
        </p:nvSpPr>
        <p:spPr bwMode="auto">
          <a:xfrm>
            <a:off x="248809" y="4408400"/>
            <a:ext cx="384063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sz="1800" dirty="0">
                <a:solidFill>
                  <a:srgbClr val="FF6600"/>
                </a:solidFill>
              </a:rPr>
              <a:t>Solving for s and t</a:t>
            </a:r>
          </a:p>
        </p:txBody>
      </p:sp>
      <p:sp>
        <p:nvSpPr>
          <p:cNvPr id="179" name="Text Box 22"/>
          <p:cNvSpPr txBox="1">
            <a:spLocks noChangeArrowheads="1"/>
          </p:cNvSpPr>
          <p:nvPr/>
        </p:nvSpPr>
        <p:spPr bwMode="auto">
          <a:xfrm>
            <a:off x="2726771" y="4343400"/>
            <a:ext cx="170793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GB" altLang="en-US" dirty="0">
                <a:solidFill>
                  <a:schemeClr val="tx1"/>
                </a:solidFill>
                <a:latin typeface="+mn-lt"/>
                <a:cs typeface="Arial" charset="0"/>
              </a:rPr>
              <a:t> + </a:t>
            </a:r>
            <a:r>
              <a:rPr lang="en-GB" alt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GB" altLang="en-US" dirty="0">
                <a:solidFill>
                  <a:schemeClr val="tx1"/>
                </a:solidFill>
                <a:latin typeface="+mn-lt"/>
                <a:cs typeface="Arial" charset="0"/>
              </a:rPr>
              <a:t> = 2</a:t>
            </a:r>
            <a:endParaRPr lang="en-GB" altLang="en-US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0" name="Text Box 22"/>
          <p:cNvSpPr txBox="1">
            <a:spLocks noChangeArrowheads="1"/>
          </p:cNvSpPr>
          <p:nvPr/>
        </p:nvSpPr>
        <p:spPr bwMode="auto">
          <a:xfrm>
            <a:off x="7002097" y="5190781"/>
            <a:ext cx="170793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chemeClr val="tx1"/>
                </a:solidFill>
                <a:latin typeface="+mn-lt"/>
                <a:cs typeface="Arial" charset="0"/>
              </a:rPr>
              <a:t>11 </a:t>
            </a:r>
            <a:r>
              <a:rPr lang="en-GB" alt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≠</a:t>
            </a:r>
            <a:r>
              <a:rPr lang="en-GB" altLang="en-US" dirty="0">
                <a:solidFill>
                  <a:schemeClr val="tx1"/>
                </a:solidFill>
                <a:latin typeface="+mn-lt"/>
                <a:cs typeface="Arial" charset="0"/>
              </a:rPr>
              <a:t> -1</a:t>
            </a:r>
            <a:endParaRPr lang="en-GB" altLang="en-US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1" name="Text Box 22"/>
          <p:cNvSpPr txBox="1">
            <a:spLocks noChangeArrowheads="1"/>
          </p:cNvSpPr>
          <p:nvPr/>
        </p:nvSpPr>
        <p:spPr bwMode="auto">
          <a:xfrm>
            <a:off x="3067238" y="5201730"/>
            <a:ext cx="128209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GB" altLang="en-US" dirty="0">
                <a:solidFill>
                  <a:schemeClr val="tx1"/>
                </a:solidFill>
                <a:latin typeface="+mn-lt"/>
                <a:cs typeface="Arial" charset="0"/>
              </a:rPr>
              <a:t> = 3</a:t>
            </a:r>
            <a:endParaRPr lang="en-GB" altLang="en-US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2" name="Text Box 22"/>
          <p:cNvSpPr txBox="1">
            <a:spLocks noChangeArrowheads="1"/>
          </p:cNvSpPr>
          <p:nvPr/>
        </p:nvSpPr>
        <p:spPr bwMode="auto">
          <a:xfrm>
            <a:off x="6148129" y="4740065"/>
            <a:ext cx="224532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chemeClr val="tx1"/>
                </a:solidFill>
                <a:latin typeface="+mn-lt"/>
                <a:cs typeface="Arial" charset="0"/>
              </a:rPr>
              <a:t>5 + 2(3) = -1</a:t>
            </a:r>
            <a:endParaRPr lang="en-GB" altLang="en-US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4" name="Text Box 22"/>
          <p:cNvSpPr txBox="1">
            <a:spLocks noChangeArrowheads="1"/>
          </p:cNvSpPr>
          <p:nvPr/>
        </p:nvSpPr>
        <p:spPr bwMode="auto">
          <a:xfrm>
            <a:off x="383023" y="5790946"/>
            <a:ext cx="808145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Since the value of s and t are not consistent for all three equations the two lines do not intersect, they are skew.</a:t>
            </a:r>
            <a:endParaRPr lang="en-GB" b="1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Text Box 22"/>
          <p:cNvSpPr txBox="1">
            <a:spLocks noChangeArrowheads="1"/>
          </p:cNvSpPr>
          <p:nvPr/>
        </p:nvSpPr>
        <p:spPr bwMode="auto">
          <a:xfrm>
            <a:off x="2634510" y="4805065"/>
            <a:ext cx="170793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chemeClr val="tx1"/>
                </a:solidFill>
                <a:latin typeface="+mn-lt"/>
                <a:cs typeface="Arial" charset="0"/>
              </a:rPr>
              <a:t> </a:t>
            </a:r>
            <a:r>
              <a:rPr lang="en-GB" alt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GB" altLang="en-US" dirty="0">
                <a:solidFill>
                  <a:schemeClr val="tx1"/>
                </a:solidFill>
                <a:latin typeface="+mn-lt"/>
                <a:cs typeface="Arial" charset="0"/>
              </a:rPr>
              <a:t> - </a:t>
            </a:r>
            <a:r>
              <a:rPr lang="en-GB" alt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GB" altLang="en-US" dirty="0">
                <a:solidFill>
                  <a:schemeClr val="tx1"/>
                </a:solidFill>
                <a:latin typeface="+mn-lt"/>
                <a:cs typeface="Arial" charset="0"/>
              </a:rPr>
              <a:t> = 4</a:t>
            </a:r>
            <a:endParaRPr lang="en-GB" altLang="en-US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Text Box 22"/>
          <p:cNvSpPr txBox="1">
            <a:spLocks noChangeArrowheads="1"/>
          </p:cNvSpPr>
          <p:nvPr/>
        </p:nvSpPr>
        <p:spPr bwMode="auto">
          <a:xfrm>
            <a:off x="4697862" y="5201730"/>
            <a:ext cx="128209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GB" altLang="en-US" dirty="0">
                <a:solidFill>
                  <a:schemeClr val="tx1"/>
                </a:solidFill>
                <a:latin typeface="+mn-lt"/>
                <a:cs typeface="Arial" charset="0"/>
              </a:rPr>
              <a:t> = -1</a:t>
            </a:r>
            <a:endParaRPr lang="en-GB" altLang="en-US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Text Box 22"/>
          <p:cNvSpPr txBox="1">
            <a:spLocks noChangeArrowheads="1"/>
          </p:cNvSpPr>
          <p:nvPr/>
        </p:nvSpPr>
        <p:spPr bwMode="auto">
          <a:xfrm>
            <a:off x="4272018" y="4805065"/>
            <a:ext cx="170793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chemeClr val="tx1"/>
                </a:solidFill>
                <a:latin typeface="+mn-lt"/>
                <a:cs typeface="Arial" charset="0"/>
              </a:rPr>
              <a:t> 3 - </a:t>
            </a:r>
            <a:r>
              <a:rPr lang="en-GB" alt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GB" altLang="en-US" dirty="0">
                <a:solidFill>
                  <a:schemeClr val="tx1"/>
                </a:solidFill>
                <a:latin typeface="+mn-lt"/>
                <a:cs typeface="Arial" charset="0"/>
              </a:rPr>
              <a:t> = 4</a:t>
            </a:r>
            <a:endParaRPr lang="en-GB" altLang="en-US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Rectangle 47">
            <a:hlinkClick r:id="rId3"/>
            <a:extLst>
              <a:ext uri="{FF2B5EF4-FFF2-40B4-BE49-F238E27FC236}">
                <a16:creationId xmlns:a16="http://schemas.microsoft.com/office/drawing/2014/main" id="{3425EA6A-1067-499D-AAC7-53D71BFFCA05}"/>
              </a:ext>
            </a:extLst>
          </p:cNvPr>
          <p:cNvSpPr/>
          <p:nvPr/>
        </p:nvSpPr>
        <p:spPr>
          <a:xfrm>
            <a:off x="8077200" y="6153442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49" name="Rectangle 48">
            <a:hlinkClick r:id="rId3"/>
            <a:extLst>
              <a:ext uri="{FF2B5EF4-FFF2-40B4-BE49-F238E27FC236}">
                <a16:creationId xmlns:a16="http://schemas.microsoft.com/office/drawing/2014/main" id="{F2BFDDFD-5D68-4EC8-89E0-25F71D8A4518}"/>
              </a:ext>
            </a:extLst>
          </p:cNvPr>
          <p:cNvSpPr/>
          <p:nvPr/>
        </p:nvSpPr>
        <p:spPr>
          <a:xfrm>
            <a:off x="800100" y="6582506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0108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3.7037E-7 L -0.27847 0.20255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924" y="10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1.48148E-6 L -0.2908 0.18148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549" y="90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2.59259E-6 L 0.17431 0.06019 " pathEditMode="relative" rAng="0" ptsTypes="AA">
                                      <p:cBhvr>
                                        <p:cTn id="78" dur="20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15" y="30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" grpId="0"/>
      <p:bldP spid="172" grpId="0"/>
      <p:bldP spid="173" grpId="0"/>
      <p:bldP spid="173" grpId="1"/>
      <p:bldP spid="173" grpId="2"/>
      <p:bldP spid="174" grpId="0"/>
      <p:bldP spid="174" grpId="1"/>
      <p:bldP spid="174" grpId="2"/>
      <p:bldP spid="175" grpId="0"/>
      <p:bldP spid="175" grpId="1"/>
      <p:bldP spid="3" grpId="0"/>
      <p:bldP spid="176" grpId="0"/>
      <p:bldP spid="177" grpId="0"/>
      <p:bldP spid="178" grpId="0"/>
      <p:bldP spid="179" grpId="0"/>
      <p:bldP spid="180" grpId="0"/>
      <p:bldP spid="181" grpId="0"/>
      <p:bldP spid="182" grpId="0"/>
      <p:bldP spid="184" grpId="0"/>
      <p:bldP spid="45" grpId="0"/>
      <p:bldP spid="46" grpId="0"/>
      <p:bldP spid="4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9386976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Custom 3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F8E14AAE-E93A-4A17-A9BD-3CF3637F990A}" vid="{1C8CFEF6-9068-404E-9A4F-905BFDF90C3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5_IBAA_HL</Template>
  <TotalTime>5</TotalTime>
  <Words>1324</Words>
  <Application>Microsoft Office PowerPoint</Application>
  <PresentationFormat>On-screen Show (4:3)</PresentationFormat>
  <Paragraphs>193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Cambria Math</vt:lpstr>
      <vt:lpstr>Comic Sans MS</vt:lpstr>
      <vt:lpstr>Times New Roman</vt:lpstr>
      <vt:lpstr>Wingdings 2</vt:lpstr>
      <vt:lpstr>Theme1</vt:lpstr>
      <vt:lpstr>Intersection point of two vectors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Intersection point of two vectors</dc:title>
  <dc:creator>Mathssupport</dc:creator>
  <cp:lastModifiedBy>Orlando Hurtado</cp:lastModifiedBy>
  <cp:revision>3</cp:revision>
  <dcterms:created xsi:type="dcterms:W3CDTF">2020-04-03T09:50:54Z</dcterms:created>
  <dcterms:modified xsi:type="dcterms:W3CDTF">2020-07-03T10:17:41Z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howTimer">
    <vt:bool>true</vt:bool>
  </property>
  <property fmtid="{D5CDD505-2E9C-101B-9397-08002B2CF9AE}" pid="3" name="ShowPercent">
    <vt:bool>true</vt:bool>
  </property>
</Properties>
</file>