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73" r:id="rId4"/>
    <p:sldId id="276" r:id="rId5"/>
    <p:sldId id="268" r:id="rId6"/>
    <p:sldId id="275" r:id="rId7"/>
    <p:sldId id="277" r:id="rId8"/>
    <p:sldId id="269" r:id="rId9"/>
    <p:sldId id="274" r:id="rId10"/>
    <p:sldId id="315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001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17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7432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175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6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3504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0783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003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737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909B0BB7-CCC5-47AC-BAE8-7F1BDADBE3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A419783-52BC-4597-8293-1A7DEBCFD52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56047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2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1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00FBDA-27A1-4775-AC7D-438AB4D4556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091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39D51A6C-FB08-4197-A85F-40AA52EE53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65A946F-3BA0-41C3-96F1-C180633714A3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3467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64C3D6-63ED-495B-9EE7-1E004C445FC2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940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2627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9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A67DFA-07D1-4C00-B018-170757173752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9976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6471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52533CF9-FA5B-4638-8046-3EF0E056E85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3C97038-A8FA-45F2-975C-85EB41F3020A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542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Find the vector equation of a line passing through two points.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>
                <a:ln w="3175">
                  <a:noFill/>
                </a:ln>
              </a:rPr>
              <a:t>Vector equation of the line</a:t>
            </a:r>
            <a:endParaRPr lang="en-US" dirty="0">
              <a:ln w="3175">
                <a:noFill/>
              </a:ln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8525" y="744131"/>
            <a:ext cx="3824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We have a Straight line L</a:t>
            </a:r>
            <a:endParaRPr lang="en-GB" altLang="en-US" dirty="0"/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3772028" y="1141214"/>
            <a:ext cx="5269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Suppose the line passes through a point A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grpSp>
        <p:nvGrpSpPr>
          <p:cNvPr id="97" name="Group 91"/>
          <p:cNvGrpSpPr>
            <a:grpSpLocks/>
          </p:cNvGrpSpPr>
          <p:nvPr/>
        </p:nvGrpSpPr>
        <p:grpSpPr bwMode="auto">
          <a:xfrm>
            <a:off x="543978" y="1769165"/>
            <a:ext cx="1471678" cy="893302"/>
            <a:chOff x="1056" y="3072"/>
            <a:chExt cx="1200" cy="720"/>
          </a:xfrm>
        </p:grpSpPr>
        <p:grpSp>
          <p:nvGrpSpPr>
            <p:cNvPr id="98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100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01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104" name="Line 82"/>
          <p:cNvSpPr>
            <a:spLocks noChangeShapeType="1"/>
          </p:cNvSpPr>
          <p:nvPr/>
        </p:nvSpPr>
        <p:spPr bwMode="auto">
          <a:xfrm>
            <a:off x="1286277" y="1497358"/>
            <a:ext cx="2027634" cy="806054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grpSp>
        <p:nvGrpSpPr>
          <p:cNvPr id="5" name="Group 4"/>
          <p:cNvGrpSpPr/>
          <p:nvPr/>
        </p:nvGrpSpPr>
        <p:grpSpPr>
          <a:xfrm>
            <a:off x="2155762" y="1370601"/>
            <a:ext cx="488583" cy="384291"/>
            <a:chOff x="2091180" y="1210840"/>
            <a:chExt cx="958685" cy="687727"/>
          </a:xfrm>
        </p:grpSpPr>
        <p:sp>
          <p:nvSpPr>
            <p:cNvPr id="117" name="Line 82"/>
            <p:cNvSpPr>
              <a:spLocks noChangeShapeType="1"/>
            </p:cNvSpPr>
            <p:nvPr/>
          </p:nvSpPr>
          <p:spPr bwMode="auto">
            <a:xfrm>
              <a:off x="2091180" y="1532798"/>
              <a:ext cx="958685" cy="36576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3" name="Line 83"/>
            <p:cNvSpPr>
              <a:spLocks noChangeShapeType="1"/>
            </p:cNvSpPr>
            <p:nvPr/>
          </p:nvSpPr>
          <p:spPr bwMode="auto">
            <a:xfrm>
              <a:off x="2459070" y="1679501"/>
              <a:ext cx="157566" cy="556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5" name="Text Box 84"/>
            <p:cNvSpPr txBox="1">
              <a:spLocks noChangeArrowheads="1"/>
            </p:cNvSpPr>
            <p:nvPr/>
          </p:nvSpPr>
          <p:spPr bwMode="auto">
            <a:xfrm>
              <a:off x="2514034" y="1210840"/>
              <a:ext cx="332883" cy="660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u</a:t>
              </a:r>
            </a:p>
          </p:txBody>
        </p:sp>
      </p:grpSp>
      <p:sp>
        <p:nvSpPr>
          <p:cNvPr id="123" name="Text Box 22"/>
          <p:cNvSpPr txBox="1">
            <a:spLocks noChangeArrowheads="1"/>
          </p:cNvSpPr>
          <p:nvPr/>
        </p:nvSpPr>
        <p:spPr bwMode="auto">
          <a:xfrm>
            <a:off x="196991" y="2982121"/>
            <a:ext cx="39175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R is any point on the line</a:t>
            </a:r>
          </a:p>
        </p:txBody>
      </p:sp>
      <p:sp>
        <p:nvSpPr>
          <p:cNvPr id="131" name="Text Box 22"/>
          <p:cNvSpPr txBox="1">
            <a:spLocks noChangeArrowheads="1"/>
          </p:cNvSpPr>
          <p:nvPr/>
        </p:nvSpPr>
        <p:spPr bwMode="auto">
          <a:xfrm>
            <a:off x="184858" y="3433483"/>
            <a:ext cx="83440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Any point R on the line L can be found by starting at the origin then moving through the vector </a:t>
            </a:r>
            <a:r>
              <a:rPr lang="en-GB" altLang="en-US" b="1" dirty="0">
                <a:solidFill>
                  <a:srgbClr val="FF0000"/>
                </a:solidFill>
              </a:rPr>
              <a:t>a</a:t>
            </a:r>
            <a:r>
              <a:rPr lang="en-GB" altLang="en-US" dirty="0"/>
              <a:t> to reach the line</a:t>
            </a:r>
          </a:p>
        </p:txBody>
      </p:sp>
      <p:sp>
        <p:nvSpPr>
          <p:cNvPr id="96" name="Text Box 84"/>
          <p:cNvSpPr txBox="1">
            <a:spLocks noChangeArrowheads="1"/>
          </p:cNvSpPr>
          <p:nvPr/>
        </p:nvSpPr>
        <p:spPr bwMode="auto">
          <a:xfrm>
            <a:off x="1863935" y="14468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" name="Oval 3"/>
          <p:cNvSpPr/>
          <p:nvPr/>
        </p:nvSpPr>
        <p:spPr>
          <a:xfrm>
            <a:off x="1969502" y="1755552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 Box 22"/>
          <p:cNvSpPr txBox="1">
            <a:spLocks noChangeArrowheads="1"/>
          </p:cNvSpPr>
          <p:nvPr/>
        </p:nvSpPr>
        <p:spPr bwMode="auto">
          <a:xfrm>
            <a:off x="3759164" y="2050276"/>
            <a:ext cx="5269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point A has a position vector </a:t>
            </a:r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8" name="Text Box 77"/>
          <p:cNvSpPr txBox="1">
            <a:spLocks noChangeArrowheads="1"/>
          </p:cNvSpPr>
          <p:nvPr/>
        </p:nvSpPr>
        <p:spPr bwMode="auto">
          <a:xfrm>
            <a:off x="405143" y="2618472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0" name="Text Box 22"/>
          <p:cNvSpPr txBox="1">
            <a:spLocks noChangeArrowheads="1"/>
          </p:cNvSpPr>
          <p:nvPr/>
        </p:nvSpPr>
        <p:spPr bwMode="auto">
          <a:xfrm>
            <a:off x="3759164" y="2525901"/>
            <a:ext cx="5269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line is parallel to a vector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118" name="Oval 117"/>
          <p:cNvSpPr/>
          <p:nvPr/>
        </p:nvSpPr>
        <p:spPr>
          <a:xfrm>
            <a:off x="2869429" y="2104217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 Box 84"/>
          <p:cNvSpPr txBox="1">
            <a:spLocks noChangeArrowheads="1"/>
          </p:cNvSpPr>
          <p:nvPr/>
        </p:nvSpPr>
        <p:spPr bwMode="auto">
          <a:xfrm>
            <a:off x="2819693" y="1828489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127917" y="2965716"/>
            <a:ext cx="4914773" cy="534812"/>
            <a:chOff x="4127917" y="2965716"/>
            <a:chExt cx="4914773" cy="534812"/>
          </a:xfrm>
        </p:grpSpPr>
        <p:grpSp>
          <p:nvGrpSpPr>
            <p:cNvPr id="8" name="Group 7"/>
            <p:cNvGrpSpPr/>
            <p:nvPr/>
          </p:nvGrpSpPr>
          <p:grpSpPr>
            <a:xfrm>
              <a:off x="4127917" y="3038863"/>
              <a:ext cx="603050" cy="461665"/>
              <a:chOff x="4127917" y="3038863"/>
              <a:chExt cx="603050" cy="461665"/>
            </a:xfrm>
          </p:grpSpPr>
          <p:sp>
            <p:nvSpPr>
              <p:cNvPr id="132" name="Text Box 53"/>
              <p:cNvSpPr txBox="1">
                <a:spLocks noChangeArrowheads="1"/>
              </p:cNvSpPr>
              <p:nvPr/>
            </p:nvSpPr>
            <p:spPr bwMode="auto">
              <a:xfrm>
                <a:off x="4127917" y="3038863"/>
                <a:ext cx="6030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GB" sz="2400" dirty="0">
                    <a:solidFill>
                      <a:srgbClr val="010066"/>
                    </a:solidFill>
                    <a:latin typeface="+mn-lt"/>
                    <a:cs typeface="Arial" charset="0"/>
                  </a:rPr>
                  <a:t>AR</a:t>
                </a:r>
              </a:p>
            </p:txBody>
          </p:sp>
          <p:sp>
            <p:nvSpPr>
              <p:cNvPr id="167" name="Line 54"/>
              <p:cNvSpPr>
                <a:spLocks noChangeShapeType="1"/>
              </p:cNvSpPr>
              <p:nvPr/>
            </p:nvSpPr>
            <p:spPr bwMode="auto">
              <a:xfrm>
                <a:off x="4239375" y="3085298"/>
                <a:ext cx="376238" cy="0"/>
              </a:xfrm>
              <a:prstGeom prst="line">
                <a:avLst/>
              </a:prstGeom>
              <a:noFill/>
              <a:ln w="19050">
                <a:solidFill>
                  <a:srgbClr val="01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168" name="Text Box 22"/>
            <p:cNvSpPr txBox="1">
              <a:spLocks noChangeArrowheads="1"/>
            </p:cNvSpPr>
            <p:nvPr/>
          </p:nvSpPr>
          <p:spPr bwMode="auto">
            <a:xfrm>
              <a:off x="4727071" y="2965716"/>
              <a:ext cx="43156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is parallel to the vector </a:t>
              </a:r>
              <a:r>
                <a:rPr lang="en-GB" altLang="en-US" b="1" dirty="0">
                  <a:solidFill>
                    <a:srgbClr val="0070C0"/>
                  </a:solidFill>
                </a:rPr>
                <a:t>u</a:t>
              </a:r>
            </a:p>
          </p:txBody>
        </p:sp>
      </p:grpSp>
      <p:sp>
        <p:nvSpPr>
          <p:cNvPr id="169" name="Text Box 84"/>
          <p:cNvSpPr txBox="1">
            <a:spLocks noChangeArrowheads="1"/>
          </p:cNvSpPr>
          <p:nvPr/>
        </p:nvSpPr>
        <p:spPr bwMode="auto">
          <a:xfrm>
            <a:off x="1295966" y="1235129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L</a:t>
            </a:r>
          </a:p>
        </p:txBody>
      </p:sp>
      <p:grpSp>
        <p:nvGrpSpPr>
          <p:cNvPr id="170" name="Group 91"/>
          <p:cNvGrpSpPr>
            <a:grpSpLocks/>
          </p:cNvGrpSpPr>
          <p:nvPr/>
        </p:nvGrpSpPr>
        <p:grpSpPr bwMode="auto">
          <a:xfrm>
            <a:off x="552664" y="2124909"/>
            <a:ext cx="2316763" cy="539116"/>
            <a:chOff x="1056" y="3275"/>
            <a:chExt cx="1352" cy="517"/>
          </a:xfrm>
        </p:grpSpPr>
        <p:grpSp>
          <p:nvGrpSpPr>
            <p:cNvPr id="175" name="Group 74"/>
            <p:cNvGrpSpPr>
              <a:grpSpLocks/>
            </p:cNvGrpSpPr>
            <p:nvPr/>
          </p:nvGrpSpPr>
          <p:grpSpPr bwMode="auto">
            <a:xfrm>
              <a:off x="1056" y="3275"/>
              <a:ext cx="1352" cy="517"/>
              <a:chOff x="1056" y="3275"/>
              <a:chExt cx="1352" cy="517"/>
            </a:xfrm>
          </p:grpSpPr>
          <p:sp>
            <p:nvSpPr>
              <p:cNvPr id="177" name="Line 75"/>
              <p:cNvSpPr>
                <a:spLocks noChangeShapeType="1"/>
              </p:cNvSpPr>
              <p:nvPr/>
            </p:nvSpPr>
            <p:spPr bwMode="auto">
              <a:xfrm flipV="1">
                <a:off x="1056" y="3275"/>
                <a:ext cx="1352" cy="517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80" name="Line 76"/>
              <p:cNvSpPr>
                <a:spLocks noChangeShapeType="1"/>
              </p:cNvSpPr>
              <p:nvPr/>
            </p:nvSpPr>
            <p:spPr bwMode="auto">
              <a:xfrm flipV="1">
                <a:off x="1714" y="3498"/>
                <a:ext cx="105" cy="42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176" name="Text Box 77"/>
            <p:cNvSpPr txBox="1">
              <a:spLocks noChangeArrowheads="1"/>
            </p:cNvSpPr>
            <p:nvPr/>
          </p:nvSpPr>
          <p:spPr bwMode="auto">
            <a:xfrm>
              <a:off x="1766" y="3424"/>
              <a:ext cx="17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B050"/>
                  </a:solidFill>
                </a:rPr>
                <a:t>r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630" y="4386627"/>
            <a:ext cx="603050" cy="461665"/>
            <a:chOff x="99630" y="4386627"/>
            <a:chExt cx="603050" cy="461665"/>
          </a:xfrm>
        </p:grpSpPr>
        <p:sp>
          <p:nvSpPr>
            <p:cNvPr id="181" name="Text Box 53"/>
            <p:cNvSpPr txBox="1">
              <a:spLocks noChangeArrowheads="1"/>
            </p:cNvSpPr>
            <p:nvPr/>
          </p:nvSpPr>
          <p:spPr bwMode="auto">
            <a:xfrm>
              <a:off x="99630" y="4386627"/>
              <a:ext cx="603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AR</a:t>
              </a:r>
            </a:p>
          </p:txBody>
        </p:sp>
        <p:sp>
          <p:nvSpPr>
            <p:cNvPr id="182" name="Line 54"/>
            <p:cNvSpPr>
              <a:spLocks noChangeShapeType="1"/>
            </p:cNvSpPr>
            <p:nvPr/>
          </p:nvSpPr>
          <p:spPr bwMode="auto">
            <a:xfrm>
              <a:off x="211088" y="4433062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83" name="Text Box 22"/>
          <p:cNvSpPr txBox="1">
            <a:spLocks noChangeArrowheads="1"/>
          </p:cNvSpPr>
          <p:nvPr/>
        </p:nvSpPr>
        <p:spPr bwMode="auto">
          <a:xfrm>
            <a:off x="698784" y="4313480"/>
            <a:ext cx="5005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is scalar multiple of the vector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53486" y="4386627"/>
            <a:ext cx="603050" cy="461665"/>
            <a:chOff x="5253486" y="4386627"/>
            <a:chExt cx="603050" cy="461665"/>
          </a:xfrm>
        </p:grpSpPr>
        <p:sp>
          <p:nvSpPr>
            <p:cNvPr id="184" name="Text Box 53"/>
            <p:cNvSpPr txBox="1">
              <a:spLocks noChangeArrowheads="1"/>
            </p:cNvSpPr>
            <p:nvPr/>
          </p:nvSpPr>
          <p:spPr bwMode="auto">
            <a:xfrm>
              <a:off x="5253486" y="4386627"/>
              <a:ext cx="603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AR</a:t>
              </a:r>
            </a:p>
          </p:txBody>
        </p:sp>
        <p:sp>
          <p:nvSpPr>
            <p:cNvPr id="185" name="Line 54"/>
            <p:cNvSpPr>
              <a:spLocks noChangeShapeType="1"/>
            </p:cNvSpPr>
            <p:nvPr/>
          </p:nvSpPr>
          <p:spPr bwMode="auto">
            <a:xfrm>
              <a:off x="5364944" y="4433062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86" name="Text Box 22"/>
          <p:cNvSpPr txBox="1">
            <a:spLocks noChangeArrowheads="1"/>
          </p:cNvSpPr>
          <p:nvPr/>
        </p:nvSpPr>
        <p:spPr bwMode="auto">
          <a:xfrm>
            <a:off x="5897773" y="4340007"/>
            <a:ext cx="32512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is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times the vector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40915" y="4848292"/>
            <a:ext cx="603050" cy="461665"/>
            <a:chOff x="2540915" y="4848292"/>
            <a:chExt cx="603050" cy="461665"/>
          </a:xfrm>
        </p:grpSpPr>
        <p:sp>
          <p:nvSpPr>
            <p:cNvPr id="187" name="Text Box 53"/>
            <p:cNvSpPr txBox="1">
              <a:spLocks noChangeArrowheads="1"/>
            </p:cNvSpPr>
            <p:nvPr/>
          </p:nvSpPr>
          <p:spPr bwMode="auto">
            <a:xfrm>
              <a:off x="2540915" y="4848292"/>
              <a:ext cx="603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AR</a:t>
              </a:r>
            </a:p>
          </p:txBody>
        </p:sp>
        <p:sp>
          <p:nvSpPr>
            <p:cNvPr id="188" name="Line 54"/>
            <p:cNvSpPr>
              <a:spLocks noChangeShapeType="1"/>
            </p:cNvSpPr>
            <p:nvPr/>
          </p:nvSpPr>
          <p:spPr bwMode="auto">
            <a:xfrm>
              <a:off x="2652373" y="4894727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89" name="Text Box 22"/>
          <p:cNvSpPr txBox="1">
            <a:spLocks noChangeArrowheads="1"/>
          </p:cNvSpPr>
          <p:nvPr/>
        </p:nvSpPr>
        <p:spPr bwMode="auto">
          <a:xfrm>
            <a:off x="3201327" y="4781829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190" name="Text Box 22"/>
          <p:cNvSpPr txBox="1">
            <a:spLocks noChangeArrowheads="1"/>
          </p:cNvSpPr>
          <p:nvPr/>
        </p:nvSpPr>
        <p:spPr bwMode="auto">
          <a:xfrm>
            <a:off x="184857" y="5177106"/>
            <a:ext cx="83440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Also any point R on the line L can be found by starting at the origin then moving through the vector </a:t>
            </a:r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dirty="0"/>
              <a:t> to reach the line</a:t>
            </a:r>
          </a:p>
        </p:txBody>
      </p:sp>
      <p:sp>
        <p:nvSpPr>
          <p:cNvPr id="191" name="Text Box 5"/>
          <p:cNvSpPr txBox="1">
            <a:spLocks noChangeArrowheads="1"/>
          </p:cNvSpPr>
          <p:nvPr/>
        </p:nvSpPr>
        <p:spPr bwMode="auto">
          <a:xfrm>
            <a:off x="228525" y="6010531"/>
            <a:ext cx="11224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Hence</a:t>
            </a:r>
            <a:endParaRPr lang="en-GB" altLang="en-US" dirty="0"/>
          </a:p>
        </p:txBody>
      </p:sp>
      <p:sp>
        <p:nvSpPr>
          <p:cNvPr id="192" name="Text Box 77"/>
          <p:cNvSpPr txBox="1">
            <a:spLocks noChangeArrowheads="1"/>
          </p:cNvSpPr>
          <p:nvPr/>
        </p:nvSpPr>
        <p:spPr bwMode="auto">
          <a:xfrm>
            <a:off x="1359316" y="6008103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903879" y="6059648"/>
            <a:ext cx="623889" cy="461665"/>
            <a:chOff x="1903879" y="6059648"/>
            <a:chExt cx="623889" cy="461665"/>
          </a:xfrm>
        </p:grpSpPr>
        <p:sp>
          <p:nvSpPr>
            <p:cNvPr id="193" name="Text Box 53"/>
            <p:cNvSpPr txBox="1">
              <a:spLocks noChangeArrowheads="1"/>
            </p:cNvSpPr>
            <p:nvPr/>
          </p:nvSpPr>
          <p:spPr bwMode="auto">
            <a:xfrm>
              <a:off x="1903879" y="6059648"/>
              <a:ext cx="62388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OR</a:t>
              </a:r>
            </a:p>
          </p:txBody>
        </p:sp>
        <p:sp>
          <p:nvSpPr>
            <p:cNvPr id="194" name="Line 54"/>
            <p:cNvSpPr>
              <a:spLocks noChangeShapeType="1"/>
            </p:cNvSpPr>
            <p:nvPr/>
          </p:nvSpPr>
          <p:spPr bwMode="auto">
            <a:xfrm>
              <a:off x="2015337" y="6106083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758335" y="6012459"/>
            <a:ext cx="654346" cy="461665"/>
            <a:chOff x="2758335" y="6012459"/>
            <a:chExt cx="654346" cy="461665"/>
          </a:xfrm>
        </p:grpSpPr>
        <p:sp>
          <p:nvSpPr>
            <p:cNvPr id="195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54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OA</a:t>
              </a:r>
            </a:p>
          </p:txBody>
        </p:sp>
        <p:sp>
          <p:nvSpPr>
            <p:cNvPr id="196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47014" y="6018136"/>
            <a:ext cx="603050" cy="461665"/>
            <a:chOff x="3447014" y="6018136"/>
            <a:chExt cx="603050" cy="461665"/>
          </a:xfrm>
        </p:grpSpPr>
        <p:sp>
          <p:nvSpPr>
            <p:cNvPr id="197" name="Text Box 53"/>
            <p:cNvSpPr txBox="1">
              <a:spLocks noChangeArrowheads="1"/>
            </p:cNvSpPr>
            <p:nvPr/>
          </p:nvSpPr>
          <p:spPr bwMode="auto">
            <a:xfrm>
              <a:off x="3447014" y="6018136"/>
              <a:ext cx="603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AR</a:t>
              </a:r>
            </a:p>
          </p:txBody>
        </p:sp>
        <p:sp>
          <p:nvSpPr>
            <p:cNvPr id="198" name="Line 54"/>
            <p:cNvSpPr>
              <a:spLocks noChangeShapeType="1"/>
            </p:cNvSpPr>
            <p:nvPr/>
          </p:nvSpPr>
          <p:spPr bwMode="auto">
            <a:xfrm>
              <a:off x="3558472" y="6064571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99" name="Text Box 22"/>
          <p:cNvSpPr txBox="1">
            <a:spLocks noChangeArrowheads="1"/>
          </p:cNvSpPr>
          <p:nvPr/>
        </p:nvSpPr>
        <p:spPr bwMode="auto">
          <a:xfrm>
            <a:off x="2439338" y="6059648"/>
            <a:ext cx="300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200" name="Text Box 22"/>
          <p:cNvSpPr txBox="1">
            <a:spLocks noChangeArrowheads="1"/>
          </p:cNvSpPr>
          <p:nvPr/>
        </p:nvSpPr>
        <p:spPr bwMode="auto">
          <a:xfrm>
            <a:off x="3234450" y="6008102"/>
            <a:ext cx="300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202" name="Text Box 84"/>
          <p:cNvSpPr txBox="1">
            <a:spLocks noChangeArrowheads="1"/>
          </p:cNvSpPr>
          <p:nvPr/>
        </p:nvSpPr>
        <p:spPr bwMode="auto">
          <a:xfrm>
            <a:off x="2058770" y="1848783"/>
            <a:ext cx="5547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1800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203" name="Text Box 77"/>
          <p:cNvSpPr txBox="1">
            <a:spLocks noChangeArrowheads="1"/>
          </p:cNvSpPr>
          <p:nvPr/>
        </p:nvSpPr>
        <p:spPr bwMode="auto">
          <a:xfrm>
            <a:off x="4356858" y="596672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04" name="Text Box 22"/>
          <p:cNvSpPr txBox="1">
            <a:spLocks noChangeArrowheads="1"/>
          </p:cNvSpPr>
          <p:nvPr/>
        </p:nvSpPr>
        <p:spPr bwMode="auto">
          <a:xfrm>
            <a:off x="4689162" y="5987412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205" name="Text Box 22"/>
          <p:cNvSpPr txBox="1">
            <a:spLocks noChangeArrowheads="1"/>
          </p:cNvSpPr>
          <p:nvPr/>
        </p:nvSpPr>
        <p:spPr bwMode="auto">
          <a:xfrm>
            <a:off x="4091007" y="5966719"/>
            <a:ext cx="300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D83ED677-A51B-4D79-BB0F-123796CDEC26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8E45C2C7-5D4A-4331-AD26-F288E0EEF388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104" grpId="0" animBg="1"/>
      <p:bldP spid="123" grpId="0"/>
      <p:bldP spid="131" grpId="0"/>
      <p:bldP spid="96" grpId="0"/>
      <p:bldP spid="4" grpId="0" animBg="1"/>
      <p:bldP spid="107" grpId="0"/>
      <p:bldP spid="108" grpId="0"/>
      <p:bldP spid="110" grpId="0"/>
      <p:bldP spid="118" grpId="0" animBg="1"/>
      <p:bldP spid="119" grpId="0"/>
      <p:bldP spid="169" grpId="0"/>
      <p:bldP spid="183" grpId="0"/>
      <p:bldP spid="186" grpId="0"/>
      <p:bldP spid="189" grpId="0"/>
      <p:bldP spid="190" grpId="0"/>
      <p:bldP spid="191" grpId="0"/>
      <p:bldP spid="192" grpId="0"/>
      <p:bldP spid="199" grpId="0"/>
      <p:bldP spid="200" grpId="0"/>
      <p:bldP spid="202" grpId="0"/>
      <p:bldP spid="203" grpId="0"/>
      <p:bldP spid="204" grpId="0"/>
      <p:bldP spid="2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3874340" y="712233"/>
            <a:ext cx="5269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vector equation of the line is given by: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grpSp>
        <p:nvGrpSpPr>
          <p:cNvPr id="97" name="Group 91"/>
          <p:cNvGrpSpPr>
            <a:grpSpLocks/>
          </p:cNvGrpSpPr>
          <p:nvPr/>
        </p:nvGrpSpPr>
        <p:grpSpPr bwMode="auto">
          <a:xfrm>
            <a:off x="1167952" y="1072892"/>
            <a:ext cx="950015" cy="763392"/>
            <a:chOff x="1056" y="3072"/>
            <a:chExt cx="1200" cy="720"/>
          </a:xfrm>
        </p:grpSpPr>
        <p:grpSp>
          <p:nvGrpSpPr>
            <p:cNvPr id="98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100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01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104" name="Line 82"/>
          <p:cNvSpPr>
            <a:spLocks noChangeShapeType="1"/>
          </p:cNvSpPr>
          <p:nvPr/>
        </p:nvSpPr>
        <p:spPr bwMode="auto">
          <a:xfrm>
            <a:off x="1388589" y="801085"/>
            <a:ext cx="2027634" cy="806054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grpSp>
        <p:nvGrpSpPr>
          <p:cNvPr id="5" name="Group 4"/>
          <p:cNvGrpSpPr/>
          <p:nvPr/>
        </p:nvGrpSpPr>
        <p:grpSpPr>
          <a:xfrm>
            <a:off x="2258074" y="674328"/>
            <a:ext cx="488583" cy="384291"/>
            <a:chOff x="2091180" y="1210840"/>
            <a:chExt cx="958685" cy="687727"/>
          </a:xfrm>
        </p:grpSpPr>
        <p:sp>
          <p:nvSpPr>
            <p:cNvPr id="117" name="Line 82"/>
            <p:cNvSpPr>
              <a:spLocks noChangeShapeType="1"/>
            </p:cNvSpPr>
            <p:nvPr/>
          </p:nvSpPr>
          <p:spPr bwMode="auto">
            <a:xfrm>
              <a:off x="2091180" y="1532798"/>
              <a:ext cx="958685" cy="36576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3" name="Line 83"/>
            <p:cNvSpPr>
              <a:spLocks noChangeShapeType="1"/>
            </p:cNvSpPr>
            <p:nvPr/>
          </p:nvSpPr>
          <p:spPr bwMode="auto">
            <a:xfrm>
              <a:off x="2459070" y="1679501"/>
              <a:ext cx="157566" cy="556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5" name="Text Box 84"/>
            <p:cNvSpPr txBox="1">
              <a:spLocks noChangeArrowheads="1"/>
            </p:cNvSpPr>
            <p:nvPr/>
          </p:nvSpPr>
          <p:spPr bwMode="auto">
            <a:xfrm>
              <a:off x="2514034" y="1210840"/>
              <a:ext cx="332883" cy="660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u</a:t>
              </a:r>
            </a:p>
          </p:txBody>
        </p:sp>
      </p:grpSp>
      <p:sp>
        <p:nvSpPr>
          <p:cNvPr id="96" name="Text Box 84"/>
          <p:cNvSpPr txBox="1">
            <a:spLocks noChangeArrowheads="1"/>
          </p:cNvSpPr>
          <p:nvPr/>
        </p:nvSpPr>
        <p:spPr bwMode="auto">
          <a:xfrm>
            <a:off x="1966247" y="750549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" name="Oval 3"/>
          <p:cNvSpPr/>
          <p:nvPr/>
        </p:nvSpPr>
        <p:spPr>
          <a:xfrm>
            <a:off x="2071814" y="1059279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 Box 77"/>
          <p:cNvSpPr txBox="1">
            <a:spLocks noChangeArrowheads="1"/>
          </p:cNvSpPr>
          <p:nvPr/>
        </p:nvSpPr>
        <p:spPr bwMode="auto">
          <a:xfrm>
            <a:off x="928979" y="1725005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0" name="Text Box 22"/>
          <p:cNvSpPr txBox="1">
            <a:spLocks noChangeArrowheads="1"/>
          </p:cNvSpPr>
          <p:nvPr/>
        </p:nvSpPr>
        <p:spPr bwMode="auto">
          <a:xfrm>
            <a:off x="418348" y="2007168"/>
            <a:ext cx="1605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Where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2971741" y="1407944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 Box 84"/>
          <p:cNvSpPr txBox="1">
            <a:spLocks noChangeArrowheads="1"/>
          </p:cNvSpPr>
          <p:nvPr/>
        </p:nvSpPr>
        <p:spPr bwMode="auto">
          <a:xfrm>
            <a:off x="2799173" y="109127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168" name="Text Box 22"/>
          <p:cNvSpPr txBox="1">
            <a:spLocks noChangeArrowheads="1"/>
          </p:cNvSpPr>
          <p:nvPr/>
        </p:nvSpPr>
        <p:spPr bwMode="auto">
          <a:xfrm>
            <a:off x="1453260" y="2008951"/>
            <a:ext cx="75252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</a:t>
            </a:r>
            <a:r>
              <a:rPr lang="en-GB" altLang="en-US" b="1" dirty="0">
                <a:solidFill>
                  <a:srgbClr val="0070C0"/>
                </a:solidFill>
              </a:rPr>
              <a:t> </a:t>
            </a:r>
            <a:r>
              <a:rPr lang="en-GB" altLang="en-US" dirty="0"/>
              <a:t>is the general position vector of a point R on the line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69" name="Text Box 84"/>
          <p:cNvSpPr txBox="1">
            <a:spLocks noChangeArrowheads="1"/>
          </p:cNvSpPr>
          <p:nvPr/>
        </p:nvSpPr>
        <p:spPr bwMode="auto">
          <a:xfrm>
            <a:off x="1398278" y="538856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L</a:t>
            </a:r>
          </a:p>
        </p:txBody>
      </p:sp>
      <p:grpSp>
        <p:nvGrpSpPr>
          <p:cNvPr id="170" name="Group 91"/>
          <p:cNvGrpSpPr>
            <a:grpSpLocks/>
          </p:cNvGrpSpPr>
          <p:nvPr/>
        </p:nvGrpSpPr>
        <p:grpSpPr bwMode="auto">
          <a:xfrm>
            <a:off x="1167952" y="1428636"/>
            <a:ext cx="1803786" cy="393635"/>
            <a:chOff x="1056" y="3275"/>
            <a:chExt cx="1352" cy="517"/>
          </a:xfrm>
        </p:grpSpPr>
        <p:grpSp>
          <p:nvGrpSpPr>
            <p:cNvPr id="175" name="Group 74"/>
            <p:cNvGrpSpPr>
              <a:grpSpLocks/>
            </p:cNvGrpSpPr>
            <p:nvPr/>
          </p:nvGrpSpPr>
          <p:grpSpPr bwMode="auto">
            <a:xfrm>
              <a:off x="1056" y="3275"/>
              <a:ext cx="1352" cy="517"/>
              <a:chOff x="1056" y="3275"/>
              <a:chExt cx="1352" cy="517"/>
            </a:xfrm>
          </p:grpSpPr>
          <p:sp>
            <p:nvSpPr>
              <p:cNvPr id="177" name="Line 75"/>
              <p:cNvSpPr>
                <a:spLocks noChangeShapeType="1"/>
              </p:cNvSpPr>
              <p:nvPr/>
            </p:nvSpPr>
            <p:spPr bwMode="auto">
              <a:xfrm flipV="1">
                <a:off x="1056" y="3275"/>
                <a:ext cx="1352" cy="517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80" name="Line 76"/>
              <p:cNvSpPr>
                <a:spLocks noChangeShapeType="1"/>
              </p:cNvSpPr>
              <p:nvPr/>
            </p:nvSpPr>
            <p:spPr bwMode="auto">
              <a:xfrm flipV="1">
                <a:off x="1714" y="3498"/>
                <a:ext cx="105" cy="42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176" name="Text Box 77"/>
            <p:cNvSpPr txBox="1">
              <a:spLocks noChangeArrowheads="1"/>
            </p:cNvSpPr>
            <p:nvPr/>
          </p:nvSpPr>
          <p:spPr bwMode="auto">
            <a:xfrm>
              <a:off x="1766" y="3424"/>
              <a:ext cx="17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B050"/>
                  </a:solidFill>
                </a:rPr>
                <a:t>r</a:t>
              </a:r>
            </a:p>
          </p:txBody>
        </p:sp>
      </p:grpSp>
      <p:sp>
        <p:nvSpPr>
          <p:cNvPr id="202" name="Text Box 84"/>
          <p:cNvSpPr txBox="1">
            <a:spLocks noChangeArrowheads="1"/>
          </p:cNvSpPr>
          <p:nvPr/>
        </p:nvSpPr>
        <p:spPr bwMode="auto">
          <a:xfrm>
            <a:off x="2161082" y="1152510"/>
            <a:ext cx="515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1800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57" name="Text Box 77"/>
          <p:cNvSpPr txBox="1">
            <a:spLocks noChangeArrowheads="1"/>
          </p:cNvSpPr>
          <p:nvPr/>
        </p:nvSpPr>
        <p:spPr bwMode="auto">
          <a:xfrm>
            <a:off x="4717925" y="1524909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58" name="Text Box 77"/>
          <p:cNvSpPr txBox="1">
            <a:spLocks noChangeArrowheads="1"/>
          </p:cNvSpPr>
          <p:nvPr/>
        </p:nvSpPr>
        <p:spPr bwMode="auto">
          <a:xfrm>
            <a:off x="5317365" y="15251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5649669" y="1545842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1453260" y="2405367"/>
            <a:ext cx="72723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  <a:r>
              <a:rPr lang="en-GB" altLang="en-US" b="1" dirty="0">
                <a:solidFill>
                  <a:srgbClr val="0070C0"/>
                </a:solidFill>
              </a:rPr>
              <a:t> </a:t>
            </a:r>
            <a:r>
              <a:rPr lang="en-GB" altLang="en-US" dirty="0"/>
              <a:t>is a given position vector of a point A on the line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1445426" y="3328697"/>
            <a:ext cx="5732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b="1" dirty="0">
                <a:solidFill>
                  <a:srgbClr val="0070C0"/>
                </a:solidFill>
              </a:rPr>
              <a:t> </a:t>
            </a:r>
            <a:r>
              <a:rPr lang="en-GB" altLang="en-US" dirty="0"/>
              <a:t>is called the parameter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34" name="Text Box 84">
            <a:extLst>
              <a:ext uri="{FF2B5EF4-FFF2-40B4-BE49-F238E27FC236}">
                <a16:creationId xmlns:a16="http://schemas.microsoft.com/office/drawing/2014/main" id="{6A4C5562-2946-4598-A35C-44A4BA0D9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555" y="960096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F6AC4FE-D33B-41BD-92F3-D56E2F1CBFB5}"/>
              </a:ext>
            </a:extLst>
          </p:cNvPr>
          <p:cNvSpPr/>
          <p:nvPr/>
        </p:nvSpPr>
        <p:spPr>
          <a:xfrm>
            <a:off x="2618122" y="1268826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EC5DBBB-3D96-4FBD-A786-80F76BD28BA5}"/>
              </a:ext>
            </a:extLst>
          </p:cNvPr>
          <p:cNvGrpSpPr/>
          <p:nvPr/>
        </p:nvGrpSpPr>
        <p:grpSpPr>
          <a:xfrm>
            <a:off x="1480665" y="2840437"/>
            <a:ext cx="7525223" cy="495618"/>
            <a:chOff x="-3445381" y="2926280"/>
            <a:chExt cx="7726923" cy="495618"/>
          </a:xfrm>
        </p:grpSpPr>
        <p:sp>
          <p:nvSpPr>
            <p:cNvPr id="115" name="Text Box 22">
              <a:extLst>
                <a:ext uri="{FF2B5EF4-FFF2-40B4-BE49-F238E27FC236}">
                  <a16:creationId xmlns:a16="http://schemas.microsoft.com/office/drawing/2014/main" id="{9D7C5F37-E049-44C5-B798-74008F66D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445381" y="2930498"/>
              <a:ext cx="77269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>
                  <a:solidFill>
                    <a:srgbClr val="0070C0"/>
                  </a:solidFill>
                </a:rPr>
                <a:t>u </a:t>
              </a:r>
              <a:r>
                <a:rPr lang="en-GB" altLang="en-US" dirty="0"/>
                <a:t>is the direction vector       parallel to the line</a:t>
              </a:r>
              <a:endParaRPr lang="en-GB" altLang="en-US" b="1" dirty="0">
                <a:solidFill>
                  <a:srgbClr val="0070C0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7688ACF-CB7A-4EB2-BEE0-FD3D73F2B2FD}"/>
                </a:ext>
              </a:extLst>
            </p:cNvPr>
            <p:cNvGrpSpPr/>
            <p:nvPr/>
          </p:nvGrpSpPr>
          <p:grpSpPr>
            <a:xfrm>
              <a:off x="-127888" y="2926280"/>
              <a:ext cx="3911744" cy="495618"/>
              <a:chOff x="5782126" y="3438767"/>
              <a:chExt cx="2990996" cy="495618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24742F15-6A9F-4F48-AFDA-11DA6408903D}"/>
                  </a:ext>
                </a:extLst>
              </p:cNvPr>
              <p:cNvGrpSpPr/>
              <p:nvPr/>
            </p:nvGrpSpPr>
            <p:grpSpPr>
              <a:xfrm>
                <a:off x="5782126" y="3472720"/>
                <a:ext cx="603050" cy="461665"/>
                <a:chOff x="2009091" y="6036905"/>
                <a:chExt cx="603050" cy="461665"/>
              </a:xfrm>
            </p:grpSpPr>
            <p:sp>
              <p:nvSpPr>
                <p:cNvPr id="38" name="Text Box 53">
                  <a:extLst>
                    <a:ext uri="{FF2B5EF4-FFF2-40B4-BE49-F238E27FC236}">
                      <a16:creationId xmlns:a16="http://schemas.microsoft.com/office/drawing/2014/main" id="{417793EB-694D-47B9-A99D-CF8887B1216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09091" y="6036905"/>
                  <a:ext cx="60305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GB" sz="2400" dirty="0">
                      <a:solidFill>
                        <a:srgbClr val="010066"/>
                      </a:solidFill>
                      <a:latin typeface="+mn-lt"/>
                      <a:cs typeface="Arial" charset="0"/>
                    </a:rPr>
                    <a:t>AB</a:t>
                  </a:r>
                </a:p>
              </p:txBody>
            </p:sp>
            <p:sp>
              <p:nvSpPr>
                <p:cNvPr id="39" name="Line 54">
                  <a:extLst>
                    <a:ext uri="{FF2B5EF4-FFF2-40B4-BE49-F238E27FC236}">
                      <a16:creationId xmlns:a16="http://schemas.microsoft.com/office/drawing/2014/main" id="{3D5A844B-21B5-41D1-9091-1F78FF65B9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79989" y="6058894"/>
                  <a:ext cx="376238" cy="0"/>
                </a:xfrm>
                <a:prstGeom prst="line">
                  <a:avLst/>
                </a:prstGeom>
                <a:noFill/>
                <a:ln w="19050">
                  <a:solidFill>
                    <a:srgbClr val="010066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>
                    <a:latin typeface="+mn-lt"/>
                    <a:cs typeface="Arial" charset="0"/>
                  </a:endParaRPr>
                </a:p>
              </p:txBody>
            </p:sp>
          </p:grpSp>
          <p:sp>
            <p:nvSpPr>
              <p:cNvPr id="43" name="Text Box 53">
                <a:extLst>
                  <a:ext uri="{FF2B5EF4-FFF2-40B4-BE49-F238E27FC236}">
                    <a16:creationId xmlns:a16="http://schemas.microsoft.com/office/drawing/2014/main" id="{C3C54E89-FA6E-4C4E-8E37-6A1294FA2E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70072" y="3438767"/>
                <a:ext cx="6030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GB" sz="2400" dirty="0">
                    <a:solidFill>
                      <a:srgbClr val="010066"/>
                    </a:solidFill>
                    <a:latin typeface="+mn-lt"/>
                    <a:cs typeface="Arial" charset="0"/>
                  </a:rPr>
                  <a:t>AR</a:t>
                </a:r>
              </a:p>
            </p:txBody>
          </p:sp>
        </p:grpSp>
      </p:grpSp>
      <p:sp>
        <p:nvSpPr>
          <p:cNvPr id="45" name="Text Box 22">
            <a:extLst>
              <a:ext uri="{FF2B5EF4-FFF2-40B4-BE49-F238E27FC236}">
                <a16:creationId xmlns:a16="http://schemas.microsoft.com/office/drawing/2014/main" id="{FC87C132-8AA1-4DC6-93E1-C435ECDF6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48" y="3763768"/>
            <a:ext cx="84302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 line AB lies on the plane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· y</a:t>
            </a:r>
            <a:r>
              <a:rPr lang="en-GB" altLang="en-US" dirty="0"/>
              <a:t>, then you can represent the vector in component form</a:t>
            </a:r>
          </a:p>
        </p:txBody>
      </p:sp>
      <p:sp>
        <p:nvSpPr>
          <p:cNvPr id="46" name="Text Box 77">
            <a:extLst>
              <a:ext uri="{FF2B5EF4-FFF2-40B4-BE49-F238E27FC236}">
                <a16:creationId xmlns:a16="http://schemas.microsoft.com/office/drawing/2014/main" id="{37C2C015-9D5C-44BD-899E-FF36FAB11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081" y="4775711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47" name="Group 112">
            <a:extLst>
              <a:ext uri="{FF2B5EF4-FFF2-40B4-BE49-F238E27FC236}">
                <a16:creationId xmlns:a16="http://schemas.microsoft.com/office/drawing/2014/main" id="{34B14348-BB9D-4E0C-A740-0C891195895A}"/>
              </a:ext>
            </a:extLst>
          </p:cNvPr>
          <p:cNvGrpSpPr>
            <a:grpSpLocks/>
          </p:cNvGrpSpPr>
          <p:nvPr/>
        </p:nvGrpSpPr>
        <p:grpSpPr bwMode="auto">
          <a:xfrm>
            <a:off x="1085624" y="4591164"/>
            <a:ext cx="533400" cy="838200"/>
            <a:chOff x="4032" y="3048"/>
            <a:chExt cx="336" cy="528"/>
          </a:xfrm>
        </p:grpSpPr>
        <p:sp>
          <p:nvSpPr>
            <p:cNvPr id="48" name="AutoShape 113">
              <a:extLst>
                <a:ext uri="{FF2B5EF4-FFF2-40B4-BE49-F238E27FC236}">
                  <a16:creationId xmlns:a16="http://schemas.microsoft.com/office/drawing/2014/main" id="{3688C341-0E18-4AED-A52A-E18908D1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9" name="Group 114">
              <a:extLst>
                <a:ext uri="{FF2B5EF4-FFF2-40B4-BE49-F238E27FC236}">
                  <a16:creationId xmlns:a16="http://schemas.microsoft.com/office/drawing/2014/main" id="{025AA343-BF86-4998-970A-CAB7B85D83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183" cy="473"/>
              <a:chOff x="4094" y="3072"/>
              <a:chExt cx="183" cy="473"/>
            </a:xfrm>
          </p:grpSpPr>
          <p:sp>
            <p:nvSpPr>
              <p:cNvPr id="50" name="Text Box 115">
                <a:extLst>
                  <a:ext uri="{FF2B5EF4-FFF2-40B4-BE49-F238E27FC236}">
                    <a16:creationId xmlns:a16="http://schemas.microsoft.com/office/drawing/2014/main" id="{C1BA3CA7-3CAC-4B9E-908A-58772DEB7E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xt Box 116">
                <a:extLst>
                  <a:ext uri="{FF2B5EF4-FFF2-40B4-BE49-F238E27FC236}">
                    <a16:creationId xmlns:a16="http://schemas.microsoft.com/office/drawing/2014/main" id="{323305F8-3CCA-4C0A-B5AB-25A14B6866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2" name="Text Box 77">
            <a:extLst>
              <a:ext uri="{FF2B5EF4-FFF2-40B4-BE49-F238E27FC236}">
                <a16:creationId xmlns:a16="http://schemas.microsoft.com/office/drawing/2014/main" id="{99F9D6A0-E9AD-4286-92F2-2555345F0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930" y="4775711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 =</a:t>
            </a:r>
          </a:p>
        </p:txBody>
      </p:sp>
      <p:grpSp>
        <p:nvGrpSpPr>
          <p:cNvPr id="53" name="Group 112">
            <a:extLst>
              <a:ext uri="{FF2B5EF4-FFF2-40B4-BE49-F238E27FC236}">
                <a16:creationId xmlns:a16="http://schemas.microsoft.com/office/drawing/2014/main" id="{CDAE117F-AC3C-4999-91F8-4DCB5CE8B6BC}"/>
              </a:ext>
            </a:extLst>
          </p:cNvPr>
          <p:cNvGrpSpPr>
            <a:grpSpLocks/>
          </p:cNvGrpSpPr>
          <p:nvPr/>
        </p:nvGrpSpPr>
        <p:grpSpPr bwMode="auto">
          <a:xfrm>
            <a:off x="2532473" y="4591164"/>
            <a:ext cx="533400" cy="838200"/>
            <a:chOff x="4032" y="3048"/>
            <a:chExt cx="336" cy="528"/>
          </a:xfrm>
        </p:grpSpPr>
        <p:sp>
          <p:nvSpPr>
            <p:cNvPr id="54" name="AutoShape 113">
              <a:extLst>
                <a:ext uri="{FF2B5EF4-FFF2-40B4-BE49-F238E27FC236}">
                  <a16:creationId xmlns:a16="http://schemas.microsoft.com/office/drawing/2014/main" id="{A6825D83-B305-45FB-864B-0D156B838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55" name="Group 114">
              <a:extLst>
                <a:ext uri="{FF2B5EF4-FFF2-40B4-BE49-F238E27FC236}">
                  <a16:creationId xmlns:a16="http://schemas.microsoft.com/office/drawing/2014/main" id="{5669660A-9026-48BA-938A-4A763CE6EE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5" cy="473"/>
              <a:chOff x="4094" y="3072"/>
              <a:chExt cx="235" cy="473"/>
            </a:xfrm>
          </p:grpSpPr>
          <p:sp>
            <p:nvSpPr>
              <p:cNvPr id="56" name="Text Box 115">
                <a:extLst>
                  <a:ext uri="{FF2B5EF4-FFF2-40B4-BE49-F238E27FC236}">
                    <a16:creationId xmlns:a16="http://schemas.microsoft.com/office/drawing/2014/main" id="{B207362B-AEE0-447A-AD9C-C25829C083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2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Text Box 116">
                <a:extLst>
                  <a:ext uri="{FF2B5EF4-FFF2-40B4-BE49-F238E27FC236}">
                    <a16:creationId xmlns:a16="http://schemas.microsoft.com/office/drawing/2014/main" id="{B7D9D606-EE2E-43DD-B907-9A9200CD1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64" name="Text Box 77">
            <a:extLst>
              <a:ext uri="{FF2B5EF4-FFF2-40B4-BE49-F238E27FC236}">
                <a16:creationId xmlns:a16="http://schemas.microsoft.com/office/drawing/2014/main" id="{65D79657-C180-471E-B14D-75C8E855F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057" y="4775711"/>
            <a:ext cx="636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u =</a:t>
            </a:r>
          </a:p>
        </p:txBody>
      </p:sp>
      <p:grpSp>
        <p:nvGrpSpPr>
          <p:cNvPr id="65" name="Group 112">
            <a:extLst>
              <a:ext uri="{FF2B5EF4-FFF2-40B4-BE49-F238E27FC236}">
                <a16:creationId xmlns:a16="http://schemas.microsoft.com/office/drawing/2014/main" id="{CD8667FE-9C61-4E85-BB82-DB12D2A2B01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4591164"/>
            <a:ext cx="533400" cy="838200"/>
            <a:chOff x="4032" y="3048"/>
            <a:chExt cx="336" cy="528"/>
          </a:xfrm>
        </p:grpSpPr>
        <p:sp>
          <p:nvSpPr>
            <p:cNvPr id="66" name="AutoShape 113">
              <a:extLst>
                <a:ext uri="{FF2B5EF4-FFF2-40B4-BE49-F238E27FC236}">
                  <a16:creationId xmlns:a16="http://schemas.microsoft.com/office/drawing/2014/main" id="{436654CD-93E3-4247-B892-A4F37A506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67" name="Group 114">
              <a:extLst>
                <a:ext uri="{FF2B5EF4-FFF2-40B4-BE49-F238E27FC236}">
                  <a16:creationId xmlns:a16="http://schemas.microsoft.com/office/drawing/2014/main" id="{D1CAE960-BD92-4A96-9E27-E6206EF10D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9" cy="473"/>
              <a:chOff x="4094" y="3072"/>
              <a:chExt cx="239" cy="473"/>
            </a:xfrm>
          </p:grpSpPr>
          <p:sp>
            <p:nvSpPr>
              <p:cNvPr id="68" name="Text Box 115">
                <a:extLst>
                  <a:ext uri="{FF2B5EF4-FFF2-40B4-BE49-F238E27FC236}">
                    <a16:creationId xmlns:a16="http://schemas.microsoft.com/office/drawing/2014/main" id="{199E0C17-B5D6-4A98-92C0-302E07198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116">
                <a:extLst>
                  <a:ext uri="{FF2B5EF4-FFF2-40B4-BE49-F238E27FC236}">
                    <a16:creationId xmlns:a16="http://schemas.microsoft.com/office/drawing/2014/main" id="{82B92047-7B22-40C6-8C9D-BB32611D20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85" name="Text Box 22">
            <a:extLst>
              <a:ext uri="{FF2B5EF4-FFF2-40B4-BE49-F238E27FC236}">
                <a16:creationId xmlns:a16="http://schemas.microsoft.com/office/drawing/2014/main" id="{FEB2B5A5-5238-4C57-9665-D6F9B1C9A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702" y="4799003"/>
            <a:ext cx="813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86" name="Group 112">
            <a:extLst>
              <a:ext uri="{FF2B5EF4-FFF2-40B4-BE49-F238E27FC236}">
                <a16:creationId xmlns:a16="http://schemas.microsoft.com/office/drawing/2014/main" id="{A078CB54-AA6D-4AD8-96A4-03EC56D81055}"/>
              </a:ext>
            </a:extLst>
          </p:cNvPr>
          <p:cNvGrpSpPr>
            <a:grpSpLocks/>
          </p:cNvGrpSpPr>
          <p:nvPr/>
        </p:nvGrpSpPr>
        <p:grpSpPr bwMode="auto">
          <a:xfrm>
            <a:off x="6093083" y="4604206"/>
            <a:ext cx="533400" cy="838200"/>
            <a:chOff x="4032" y="3048"/>
            <a:chExt cx="336" cy="528"/>
          </a:xfrm>
        </p:grpSpPr>
        <p:sp>
          <p:nvSpPr>
            <p:cNvPr id="87" name="AutoShape 113">
              <a:extLst>
                <a:ext uri="{FF2B5EF4-FFF2-40B4-BE49-F238E27FC236}">
                  <a16:creationId xmlns:a16="http://schemas.microsoft.com/office/drawing/2014/main" id="{D6B4DE1B-7A4A-44C2-B126-DE4CB45F3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88" name="Group 114">
              <a:extLst>
                <a:ext uri="{FF2B5EF4-FFF2-40B4-BE49-F238E27FC236}">
                  <a16:creationId xmlns:a16="http://schemas.microsoft.com/office/drawing/2014/main" id="{FBA1257E-966C-44A3-B9BD-EDF244CB61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183" cy="473"/>
              <a:chOff x="4094" y="3072"/>
              <a:chExt cx="183" cy="473"/>
            </a:xfrm>
          </p:grpSpPr>
          <p:sp>
            <p:nvSpPr>
              <p:cNvPr id="89" name="Text Box 115">
                <a:extLst>
                  <a:ext uri="{FF2B5EF4-FFF2-40B4-BE49-F238E27FC236}">
                    <a16:creationId xmlns:a16="http://schemas.microsoft.com/office/drawing/2014/main" id="{3D6EA13A-80F0-449E-B07D-7F01516EA0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Text Box 116">
                <a:extLst>
                  <a:ext uri="{FF2B5EF4-FFF2-40B4-BE49-F238E27FC236}">
                    <a16:creationId xmlns:a16="http://schemas.microsoft.com/office/drawing/2014/main" id="{D6F52A54-803C-4EC0-89D9-46C00E9ADB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1" name="Group 112">
            <a:extLst>
              <a:ext uri="{FF2B5EF4-FFF2-40B4-BE49-F238E27FC236}">
                <a16:creationId xmlns:a16="http://schemas.microsoft.com/office/drawing/2014/main" id="{5DA71EBB-AB58-4026-B148-0EA44411DDDD}"/>
              </a:ext>
            </a:extLst>
          </p:cNvPr>
          <p:cNvGrpSpPr>
            <a:grpSpLocks/>
          </p:cNvGrpSpPr>
          <p:nvPr/>
        </p:nvGrpSpPr>
        <p:grpSpPr bwMode="auto">
          <a:xfrm>
            <a:off x="7163120" y="4591164"/>
            <a:ext cx="533400" cy="838200"/>
            <a:chOff x="4032" y="3048"/>
            <a:chExt cx="336" cy="528"/>
          </a:xfrm>
        </p:grpSpPr>
        <p:sp>
          <p:nvSpPr>
            <p:cNvPr id="93" name="AutoShape 113">
              <a:extLst>
                <a:ext uri="{FF2B5EF4-FFF2-40B4-BE49-F238E27FC236}">
                  <a16:creationId xmlns:a16="http://schemas.microsoft.com/office/drawing/2014/main" id="{88816608-F1B4-4460-B010-730B5D63E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94" name="Group 114">
              <a:extLst>
                <a:ext uri="{FF2B5EF4-FFF2-40B4-BE49-F238E27FC236}">
                  <a16:creationId xmlns:a16="http://schemas.microsoft.com/office/drawing/2014/main" id="{BE10A4ED-04C7-4139-89BE-00548CFE3C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5" cy="473"/>
              <a:chOff x="4094" y="3072"/>
              <a:chExt cx="235" cy="473"/>
            </a:xfrm>
          </p:grpSpPr>
          <p:sp>
            <p:nvSpPr>
              <p:cNvPr id="95" name="Text Box 115">
                <a:extLst>
                  <a:ext uri="{FF2B5EF4-FFF2-40B4-BE49-F238E27FC236}">
                    <a16:creationId xmlns:a16="http://schemas.microsoft.com/office/drawing/2014/main" id="{C57879E2-C707-423E-ACA1-1521C47BA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2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Text Box 116">
                <a:extLst>
                  <a:ext uri="{FF2B5EF4-FFF2-40B4-BE49-F238E27FC236}">
                    <a16:creationId xmlns:a16="http://schemas.microsoft.com/office/drawing/2014/main" id="{949A4A26-D224-446F-AC06-0851BAA26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6" name="Group 112">
            <a:extLst>
              <a:ext uri="{FF2B5EF4-FFF2-40B4-BE49-F238E27FC236}">
                <a16:creationId xmlns:a16="http://schemas.microsoft.com/office/drawing/2014/main" id="{82445EBD-00A0-4ADE-9CD4-E510E01640E4}"/>
              </a:ext>
            </a:extLst>
          </p:cNvPr>
          <p:cNvGrpSpPr>
            <a:grpSpLocks/>
          </p:cNvGrpSpPr>
          <p:nvPr/>
        </p:nvGrpSpPr>
        <p:grpSpPr bwMode="auto">
          <a:xfrm>
            <a:off x="8321238" y="4604206"/>
            <a:ext cx="533400" cy="838200"/>
            <a:chOff x="4032" y="3048"/>
            <a:chExt cx="336" cy="528"/>
          </a:xfrm>
        </p:grpSpPr>
        <p:sp>
          <p:nvSpPr>
            <p:cNvPr id="107" name="AutoShape 113">
              <a:extLst>
                <a:ext uri="{FF2B5EF4-FFF2-40B4-BE49-F238E27FC236}">
                  <a16:creationId xmlns:a16="http://schemas.microsoft.com/office/drawing/2014/main" id="{4B9136C7-7AA9-4CA6-A6F4-FC832792F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09" name="Group 114">
              <a:extLst>
                <a:ext uri="{FF2B5EF4-FFF2-40B4-BE49-F238E27FC236}">
                  <a16:creationId xmlns:a16="http://schemas.microsoft.com/office/drawing/2014/main" id="{82431F3E-933C-4F3B-805A-DCF463D41B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9" cy="473"/>
              <a:chOff x="4094" y="3072"/>
              <a:chExt cx="239" cy="473"/>
            </a:xfrm>
          </p:grpSpPr>
          <p:sp>
            <p:nvSpPr>
              <p:cNvPr id="111" name="Text Box 115">
                <a:extLst>
                  <a:ext uri="{FF2B5EF4-FFF2-40B4-BE49-F238E27FC236}">
                    <a16:creationId xmlns:a16="http://schemas.microsoft.com/office/drawing/2014/main" id="{254D5717-59F9-4EF8-881D-094A8B2C72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Text Box 116">
                <a:extLst>
                  <a:ext uri="{FF2B5EF4-FFF2-40B4-BE49-F238E27FC236}">
                    <a16:creationId xmlns:a16="http://schemas.microsoft.com/office/drawing/2014/main" id="{7211D0AF-911A-452E-8833-13C01BA2B0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3" name="Text Box 77">
            <a:extLst>
              <a:ext uri="{FF2B5EF4-FFF2-40B4-BE49-F238E27FC236}">
                <a16:creationId xmlns:a16="http://schemas.microsoft.com/office/drawing/2014/main" id="{2E6D6367-9465-4AED-9B2C-241D0D108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180" y="479900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14" name="Text Box 77">
            <a:extLst>
              <a:ext uri="{FF2B5EF4-FFF2-40B4-BE49-F238E27FC236}">
                <a16:creationId xmlns:a16="http://schemas.microsoft.com/office/drawing/2014/main" id="{BF266407-1DCB-4F8A-9338-EE7171094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626" y="4799002"/>
            <a:ext cx="445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altLang="en-US" b="1" dirty="0">
              <a:solidFill>
                <a:srgbClr val="00B050"/>
              </a:solidFill>
            </a:endParaRPr>
          </a:p>
        </p:txBody>
      </p:sp>
      <p:sp>
        <p:nvSpPr>
          <p:cNvPr id="116" name="Text Box 22">
            <a:extLst>
              <a:ext uri="{FF2B5EF4-FFF2-40B4-BE49-F238E27FC236}">
                <a16:creationId xmlns:a16="http://schemas.microsoft.com/office/drawing/2014/main" id="{6F4E30DE-988E-499D-9345-2832AE174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992" y="5458410"/>
            <a:ext cx="6957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gives a pair of </a:t>
            </a:r>
            <a:r>
              <a:rPr lang="en-GB" altLang="en-US" b="1" dirty="0"/>
              <a:t>parametric equations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0" name="Text Box 115">
            <a:extLst>
              <a:ext uri="{FF2B5EF4-FFF2-40B4-BE49-F238E27FC236}">
                <a16:creationId xmlns:a16="http://schemas.microsoft.com/office/drawing/2014/main" id="{B04D3813-75C2-440E-B7D9-87FF1744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632" y="581627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 Box 115">
            <a:extLst>
              <a:ext uri="{FF2B5EF4-FFF2-40B4-BE49-F238E27FC236}">
                <a16:creationId xmlns:a16="http://schemas.microsoft.com/office/drawing/2014/main" id="{04ECF752-7CE8-4797-B80F-E01442DD7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719" y="5794597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 Box 115">
            <a:extLst>
              <a:ext uri="{FF2B5EF4-FFF2-40B4-BE49-F238E27FC236}">
                <a16:creationId xmlns:a16="http://schemas.microsoft.com/office/drawing/2014/main" id="{780A114C-9194-4694-AF3F-323985839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187" y="584211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22">
            <a:extLst>
              <a:ext uri="{FF2B5EF4-FFF2-40B4-BE49-F238E27FC236}">
                <a16:creationId xmlns:a16="http://schemas.microsoft.com/office/drawing/2014/main" id="{A1F9CC89-10A6-41B7-AE9A-A4F5EBB08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384" y="5857336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4" name="Text Box 77">
            <a:extLst>
              <a:ext uri="{FF2B5EF4-FFF2-40B4-BE49-F238E27FC236}">
                <a16:creationId xmlns:a16="http://schemas.microsoft.com/office/drawing/2014/main" id="{A1CE6F88-5D3B-4295-A920-4B47EA9D9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690" y="584825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25" name="Text Box 115">
            <a:extLst>
              <a:ext uri="{FF2B5EF4-FFF2-40B4-BE49-F238E27FC236}">
                <a16:creationId xmlns:a16="http://schemas.microsoft.com/office/drawing/2014/main" id="{D7E7278A-9AE3-4AA0-BB05-7985842A8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008" y="6277941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 Box 115">
            <a:extLst>
              <a:ext uri="{FF2B5EF4-FFF2-40B4-BE49-F238E27FC236}">
                <a16:creationId xmlns:a16="http://schemas.microsoft.com/office/drawing/2014/main" id="{330484D9-2F91-4CD7-ADBC-7DCC326A2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095" y="6256262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 Box 115">
            <a:extLst>
              <a:ext uri="{FF2B5EF4-FFF2-40B4-BE49-F238E27FC236}">
                <a16:creationId xmlns:a16="http://schemas.microsoft.com/office/drawing/2014/main" id="{52A7EEA6-37CF-481A-B023-2D8E0577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1563" y="6303778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 Box 22">
            <a:extLst>
              <a:ext uri="{FF2B5EF4-FFF2-40B4-BE49-F238E27FC236}">
                <a16:creationId xmlns:a16="http://schemas.microsoft.com/office/drawing/2014/main" id="{EEE1A4A4-C378-4EAC-888F-CFD59250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760" y="6319001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9" name="Text Box 77">
            <a:extLst>
              <a:ext uri="{FF2B5EF4-FFF2-40B4-BE49-F238E27FC236}">
                <a16:creationId xmlns:a16="http://schemas.microsoft.com/office/drawing/2014/main" id="{40F3FEDC-C17E-4DFC-A769-F0F07A8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066" y="630991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D4DB4B-59E2-4A5F-8415-AD28C3B2A8F3}"/>
              </a:ext>
            </a:extLst>
          </p:cNvPr>
          <p:cNvSpPr/>
          <p:nvPr/>
        </p:nvSpPr>
        <p:spPr>
          <a:xfrm>
            <a:off x="4031162" y="6068123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or</a:t>
            </a:r>
            <a:endParaRPr lang="en-GB" sz="2400" dirty="0"/>
          </a:p>
        </p:txBody>
      </p:sp>
      <p:sp>
        <p:nvSpPr>
          <p:cNvPr id="130" name="Text Box 22">
            <a:extLst>
              <a:ext uri="{FF2B5EF4-FFF2-40B4-BE49-F238E27FC236}">
                <a16:creationId xmlns:a16="http://schemas.microsoft.com/office/drawing/2014/main" id="{D523BA24-3C00-4DCA-AF20-1F1116F6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029" y="6079085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31" name="Text Box 77">
            <a:extLst>
              <a:ext uri="{FF2B5EF4-FFF2-40B4-BE49-F238E27FC236}">
                <a16:creationId xmlns:a16="http://schemas.microsoft.com/office/drawing/2014/main" id="{AC8F6B46-5D57-4A9E-8B41-FD0F72E82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685" y="607294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32" name="Text Box 115">
            <a:extLst>
              <a:ext uri="{FF2B5EF4-FFF2-40B4-BE49-F238E27FC236}">
                <a16:creationId xmlns:a16="http://schemas.microsoft.com/office/drawing/2014/main" id="{8125388C-ECCE-40B2-8995-97BF5881C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902" y="5857335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 Box 115">
            <a:extLst>
              <a:ext uri="{FF2B5EF4-FFF2-40B4-BE49-F238E27FC236}">
                <a16:creationId xmlns:a16="http://schemas.microsoft.com/office/drawing/2014/main" id="{606375E6-7329-42AC-A6EB-7AAA5502A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7453" y="625233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C26710-768E-4D46-9CE7-B75C2582C859}"/>
              </a:ext>
            </a:extLst>
          </p:cNvPr>
          <p:cNvCxnSpPr/>
          <p:nvPr/>
        </p:nvCxnSpPr>
        <p:spPr>
          <a:xfrm>
            <a:off x="5139887" y="6331407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 Box 77">
            <a:extLst>
              <a:ext uri="{FF2B5EF4-FFF2-40B4-BE49-F238E27FC236}">
                <a16:creationId xmlns:a16="http://schemas.microsoft.com/office/drawing/2014/main" id="{1C95D3DF-8EA1-4C35-BC05-E39319226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641" y="607308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35" name="Text Box 115">
            <a:extLst>
              <a:ext uri="{FF2B5EF4-FFF2-40B4-BE49-F238E27FC236}">
                <a16:creationId xmlns:a16="http://schemas.microsoft.com/office/drawing/2014/main" id="{5F615BC0-02DC-431F-B571-DA3918384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0858" y="5857479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 Box 115">
            <a:extLst>
              <a:ext uri="{FF2B5EF4-FFF2-40B4-BE49-F238E27FC236}">
                <a16:creationId xmlns:a16="http://schemas.microsoft.com/office/drawing/2014/main" id="{A91CE22B-1AE7-482F-92B2-A1A6FDBC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8409" y="625248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63C391F-5F66-4253-ADA7-50F996237799}"/>
              </a:ext>
            </a:extLst>
          </p:cNvPr>
          <p:cNvCxnSpPr/>
          <p:nvPr/>
        </p:nvCxnSpPr>
        <p:spPr>
          <a:xfrm>
            <a:off x="6330843" y="6331551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>
            <a:hlinkClick r:id="rId3"/>
            <a:extLst>
              <a:ext uri="{FF2B5EF4-FFF2-40B4-BE49-F238E27FC236}">
                <a16:creationId xmlns:a16="http://schemas.microsoft.com/office/drawing/2014/main" id="{3E77F779-9E2A-42AA-B9DF-E91134093FF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39" name="Rectangle 138">
            <a:hlinkClick r:id="rId3"/>
            <a:extLst>
              <a:ext uri="{FF2B5EF4-FFF2-40B4-BE49-F238E27FC236}">
                <a16:creationId xmlns:a16="http://schemas.microsoft.com/office/drawing/2014/main" id="{12A738C5-F53D-47B6-897F-DEE38A9384D4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54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110" grpId="0"/>
      <p:bldP spid="168" grpId="0"/>
      <p:bldP spid="57" grpId="0"/>
      <p:bldP spid="58" grpId="0"/>
      <p:bldP spid="59" grpId="0"/>
      <p:bldP spid="60" grpId="0"/>
      <p:bldP spid="62" grpId="0"/>
      <p:bldP spid="45" grpId="0"/>
      <p:bldP spid="46" grpId="0"/>
      <p:bldP spid="52" grpId="0"/>
      <p:bldP spid="64" grpId="0"/>
      <p:bldP spid="85" grpId="0"/>
      <p:bldP spid="113" grpId="0"/>
      <p:bldP spid="114" grpId="0"/>
      <p:bldP spid="116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6" grpId="0"/>
      <p:bldP spid="130" grpId="0"/>
      <p:bldP spid="131" grpId="0"/>
      <p:bldP spid="132" grpId="0"/>
      <p:bldP spid="133" grpId="0"/>
      <p:bldP spid="134" grpId="0"/>
      <p:bldP spid="135" grpId="0"/>
      <p:bldP spid="1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sp>
        <p:nvSpPr>
          <p:cNvPr id="46" name="Text Box 77">
            <a:extLst>
              <a:ext uri="{FF2B5EF4-FFF2-40B4-BE49-F238E27FC236}">
                <a16:creationId xmlns:a16="http://schemas.microsoft.com/office/drawing/2014/main" id="{37C2C015-9D5C-44BD-899E-FF36FAB11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98" y="896780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47" name="Group 112">
            <a:extLst>
              <a:ext uri="{FF2B5EF4-FFF2-40B4-BE49-F238E27FC236}">
                <a16:creationId xmlns:a16="http://schemas.microsoft.com/office/drawing/2014/main" id="{34B14348-BB9D-4E0C-A740-0C891195895A}"/>
              </a:ext>
            </a:extLst>
          </p:cNvPr>
          <p:cNvGrpSpPr>
            <a:grpSpLocks/>
          </p:cNvGrpSpPr>
          <p:nvPr/>
        </p:nvGrpSpPr>
        <p:grpSpPr bwMode="auto">
          <a:xfrm>
            <a:off x="937941" y="712233"/>
            <a:ext cx="533400" cy="838200"/>
            <a:chOff x="4032" y="3048"/>
            <a:chExt cx="336" cy="528"/>
          </a:xfrm>
        </p:grpSpPr>
        <p:sp>
          <p:nvSpPr>
            <p:cNvPr id="48" name="AutoShape 113">
              <a:extLst>
                <a:ext uri="{FF2B5EF4-FFF2-40B4-BE49-F238E27FC236}">
                  <a16:creationId xmlns:a16="http://schemas.microsoft.com/office/drawing/2014/main" id="{3688C341-0E18-4AED-A52A-E18908D1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9" name="Group 114">
              <a:extLst>
                <a:ext uri="{FF2B5EF4-FFF2-40B4-BE49-F238E27FC236}">
                  <a16:creationId xmlns:a16="http://schemas.microsoft.com/office/drawing/2014/main" id="{025AA343-BF86-4998-970A-CAB7B85D83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183" cy="473"/>
              <a:chOff x="4094" y="3072"/>
              <a:chExt cx="183" cy="473"/>
            </a:xfrm>
          </p:grpSpPr>
          <p:sp>
            <p:nvSpPr>
              <p:cNvPr id="50" name="Text Box 115">
                <a:extLst>
                  <a:ext uri="{FF2B5EF4-FFF2-40B4-BE49-F238E27FC236}">
                    <a16:creationId xmlns:a16="http://schemas.microsoft.com/office/drawing/2014/main" id="{C1BA3CA7-3CAC-4B9E-908A-58772DEB7E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xt Box 116">
                <a:extLst>
                  <a:ext uri="{FF2B5EF4-FFF2-40B4-BE49-F238E27FC236}">
                    <a16:creationId xmlns:a16="http://schemas.microsoft.com/office/drawing/2014/main" id="{323305F8-3CCA-4C0A-B5AB-25A14B6866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2" name="Text Box 77">
            <a:extLst>
              <a:ext uri="{FF2B5EF4-FFF2-40B4-BE49-F238E27FC236}">
                <a16:creationId xmlns:a16="http://schemas.microsoft.com/office/drawing/2014/main" id="{99F9D6A0-E9AD-4286-92F2-2555345F0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247" y="896780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 =</a:t>
            </a:r>
          </a:p>
        </p:txBody>
      </p:sp>
      <p:grpSp>
        <p:nvGrpSpPr>
          <p:cNvPr id="53" name="Group 112">
            <a:extLst>
              <a:ext uri="{FF2B5EF4-FFF2-40B4-BE49-F238E27FC236}">
                <a16:creationId xmlns:a16="http://schemas.microsoft.com/office/drawing/2014/main" id="{CDAE117F-AC3C-4999-91F8-4DCB5CE8B6BC}"/>
              </a:ext>
            </a:extLst>
          </p:cNvPr>
          <p:cNvGrpSpPr>
            <a:grpSpLocks/>
          </p:cNvGrpSpPr>
          <p:nvPr/>
        </p:nvGrpSpPr>
        <p:grpSpPr bwMode="auto">
          <a:xfrm>
            <a:off x="2384790" y="712233"/>
            <a:ext cx="533400" cy="838200"/>
            <a:chOff x="4032" y="3048"/>
            <a:chExt cx="336" cy="528"/>
          </a:xfrm>
        </p:grpSpPr>
        <p:sp>
          <p:nvSpPr>
            <p:cNvPr id="54" name="AutoShape 113">
              <a:extLst>
                <a:ext uri="{FF2B5EF4-FFF2-40B4-BE49-F238E27FC236}">
                  <a16:creationId xmlns:a16="http://schemas.microsoft.com/office/drawing/2014/main" id="{A6825D83-B305-45FB-864B-0D156B838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55" name="Group 114">
              <a:extLst>
                <a:ext uri="{FF2B5EF4-FFF2-40B4-BE49-F238E27FC236}">
                  <a16:creationId xmlns:a16="http://schemas.microsoft.com/office/drawing/2014/main" id="{5669660A-9026-48BA-938A-4A763CE6EE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5" cy="473"/>
              <a:chOff x="4094" y="3072"/>
              <a:chExt cx="235" cy="473"/>
            </a:xfrm>
          </p:grpSpPr>
          <p:sp>
            <p:nvSpPr>
              <p:cNvPr id="56" name="Text Box 115">
                <a:extLst>
                  <a:ext uri="{FF2B5EF4-FFF2-40B4-BE49-F238E27FC236}">
                    <a16:creationId xmlns:a16="http://schemas.microsoft.com/office/drawing/2014/main" id="{B207362B-AEE0-447A-AD9C-C25829C083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2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Text Box 116">
                <a:extLst>
                  <a:ext uri="{FF2B5EF4-FFF2-40B4-BE49-F238E27FC236}">
                    <a16:creationId xmlns:a16="http://schemas.microsoft.com/office/drawing/2014/main" id="{B7D9D606-EE2E-43DD-B907-9A9200CD1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64" name="Text Box 77">
            <a:extLst>
              <a:ext uri="{FF2B5EF4-FFF2-40B4-BE49-F238E27FC236}">
                <a16:creationId xmlns:a16="http://schemas.microsoft.com/office/drawing/2014/main" id="{65D79657-C180-471E-B14D-75C8E855F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374" y="896780"/>
            <a:ext cx="636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u =</a:t>
            </a:r>
          </a:p>
        </p:txBody>
      </p:sp>
      <p:grpSp>
        <p:nvGrpSpPr>
          <p:cNvPr id="65" name="Group 112">
            <a:extLst>
              <a:ext uri="{FF2B5EF4-FFF2-40B4-BE49-F238E27FC236}">
                <a16:creationId xmlns:a16="http://schemas.microsoft.com/office/drawing/2014/main" id="{CD8667FE-9C61-4E85-BB82-DB12D2A2B015}"/>
              </a:ext>
            </a:extLst>
          </p:cNvPr>
          <p:cNvGrpSpPr>
            <a:grpSpLocks/>
          </p:cNvGrpSpPr>
          <p:nvPr/>
        </p:nvGrpSpPr>
        <p:grpSpPr bwMode="auto">
          <a:xfrm>
            <a:off x="3890917" y="712233"/>
            <a:ext cx="533400" cy="838200"/>
            <a:chOff x="4032" y="3048"/>
            <a:chExt cx="336" cy="528"/>
          </a:xfrm>
        </p:grpSpPr>
        <p:sp>
          <p:nvSpPr>
            <p:cNvPr id="66" name="AutoShape 113">
              <a:extLst>
                <a:ext uri="{FF2B5EF4-FFF2-40B4-BE49-F238E27FC236}">
                  <a16:creationId xmlns:a16="http://schemas.microsoft.com/office/drawing/2014/main" id="{436654CD-93E3-4247-B892-A4F37A506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67" name="Group 114">
              <a:extLst>
                <a:ext uri="{FF2B5EF4-FFF2-40B4-BE49-F238E27FC236}">
                  <a16:creationId xmlns:a16="http://schemas.microsoft.com/office/drawing/2014/main" id="{D1CAE960-BD92-4A96-9E27-E6206EF10D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9" cy="473"/>
              <a:chOff x="4094" y="3072"/>
              <a:chExt cx="239" cy="473"/>
            </a:xfrm>
          </p:grpSpPr>
          <p:sp>
            <p:nvSpPr>
              <p:cNvPr id="68" name="Text Box 115">
                <a:extLst>
                  <a:ext uri="{FF2B5EF4-FFF2-40B4-BE49-F238E27FC236}">
                    <a16:creationId xmlns:a16="http://schemas.microsoft.com/office/drawing/2014/main" id="{199E0C17-B5D6-4A98-92C0-302E07198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116">
                <a:extLst>
                  <a:ext uri="{FF2B5EF4-FFF2-40B4-BE49-F238E27FC236}">
                    <a16:creationId xmlns:a16="http://schemas.microsoft.com/office/drawing/2014/main" id="{82B92047-7B22-40C6-8C9D-BB32611D20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85" name="Text Box 22">
            <a:extLst>
              <a:ext uri="{FF2B5EF4-FFF2-40B4-BE49-F238E27FC236}">
                <a16:creationId xmlns:a16="http://schemas.microsoft.com/office/drawing/2014/main" id="{FEB2B5A5-5238-4C57-9665-D6F9B1C9A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019" y="920072"/>
            <a:ext cx="813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86" name="Group 112">
            <a:extLst>
              <a:ext uri="{FF2B5EF4-FFF2-40B4-BE49-F238E27FC236}">
                <a16:creationId xmlns:a16="http://schemas.microsoft.com/office/drawing/2014/main" id="{A078CB54-AA6D-4AD8-96A4-03EC56D81055}"/>
              </a:ext>
            </a:extLst>
          </p:cNvPr>
          <p:cNvGrpSpPr>
            <a:grpSpLocks/>
          </p:cNvGrpSpPr>
          <p:nvPr/>
        </p:nvGrpSpPr>
        <p:grpSpPr bwMode="auto">
          <a:xfrm>
            <a:off x="5945400" y="725275"/>
            <a:ext cx="533400" cy="838200"/>
            <a:chOff x="4032" y="3048"/>
            <a:chExt cx="336" cy="528"/>
          </a:xfrm>
        </p:grpSpPr>
        <p:sp>
          <p:nvSpPr>
            <p:cNvPr id="87" name="AutoShape 113">
              <a:extLst>
                <a:ext uri="{FF2B5EF4-FFF2-40B4-BE49-F238E27FC236}">
                  <a16:creationId xmlns:a16="http://schemas.microsoft.com/office/drawing/2014/main" id="{D6B4DE1B-7A4A-44C2-B126-DE4CB45F3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88" name="Group 114">
              <a:extLst>
                <a:ext uri="{FF2B5EF4-FFF2-40B4-BE49-F238E27FC236}">
                  <a16:creationId xmlns:a16="http://schemas.microsoft.com/office/drawing/2014/main" id="{FBA1257E-966C-44A3-B9BD-EDF244CB61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183" cy="473"/>
              <a:chOff x="4094" y="3072"/>
              <a:chExt cx="183" cy="473"/>
            </a:xfrm>
          </p:grpSpPr>
          <p:sp>
            <p:nvSpPr>
              <p:cNvPr id="89" name="Text Box 115">
                <a:extLst>
                  <a:ext uri="{FF2B5EF4-FFF2-40B4-BE49-F238E27FC236}">
                    <a16:creationId xmlns:a16="http://schemas.microsoft.com/office/drawing/2014/main" id="{3D6EA13A-80F0-449E-B07D-7F01516EA0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0" name="Text Box 116">
                <a:extLst>
                  <a:ext uri="{FF2B5EF4-FFF2-40B4-BE49-F238E27FC236}">
                    <a16:creationId xmlns:a16="http://schemas.microsoft.com/office/drawing/2014/main" id="{D6F52A54-803C-4EC0-89D9-46C00E9ADB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18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endParaRPr lang="en-GB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1" name="Group 112">
            <a:extLst>
              <a:ext uri="{FF2B5EF4-FFF2-40B4-BE49-F238E27FC236}">
                <a16:creationId xmlns:a16="http://schemas.microsoft.com/office/drawing/2014/main" id="{5DA71EBB-AB58-4026-B148-0EA44411DDDD}"/>
              </a:ext>
            </a:extLst>
          </p:cNvPr>
          <p:cNvGrpSpPr>
            <a:grpSpLocks/>
          </p:cNvGrpSpPr>
          <p:nvPr/>
        </p:nvGrpSpPr>
        <p:grpSpPr bwMode="auto">
          <a:xfrm>
            <a:off x="7015437" y="712233"/>
            <a:ext cx="533400" cy="838200"/>
            <a:chOff x="4032" y="3048"/>
            <a:chExt cx="336" cy="528"/>
          </a:xfrm>
        </p:grpSpPr>
        <p:sp>
          <p:nvSpPr>
            <p:cNvPr id="93" name="AutoShape 113">
              <a:extLst>
                <a:ext uri="{FF2B5EF4-FFF2-40B4-BE49-F238E27FC236}">
                  <a16:creationId xmlns:a16="http://schemas.microsoft.com/office/drawing/2014/main" id="{88816608-F1B4-4460-B010-730B5D63E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94" name="Group 114">
              <a:extLst>
                <a:ext uri="{FF2B5EF4-FFF2-40B4-BE49-F238E27FC236}">
                  <a16:creationId xmlns:a16="http://schemas.microsoft.com/office/drawing/2014/main" id="{BE10A4ED-04C7-4139-89BE-00548CFE3C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5" cy="473"/>
              <a:chOff x="4094" y="3072"/>
              <a:chExt cx="235" cy="473"/>
            </a:xfrm>
          </p:grpSpPr>
          <p:sp>
            <p:nvSpPr>
              <p:cNvPr id="95" name="Text Box 115">
                <a:extLst>
                  <a:ext uri="{FF2B5EF4-FFF2-40B4-BE49-F238E27FC236}">
                    <a16:creationId xmlns:a16="http://schemas.microsoft.com/office/drawing/2014/main" id="{C57879E2-C707-423E-ACA1-1521C47BA9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2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Text Box 116">
                <a:extLst>
                  <a:ext uri="{FF2B5EF4-FFF2-40B4-BE49-F238E27FC236}">
                    <a16:creationId xmlns:a16="http://schemas.microsoft.com/office/drawing/2014/main" id="{949A4A26-D224-446F-AC06-0851BAA26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6" name="Group 112">
            <a:extLst>
              <a:ext uri="{FF2B5EF4-FFF2-40B4-BE49-F238E27FC236}">
                <a16:creationId xmlns:a16="http://schemas.microsoft.com/office/drawing/2014/main" id="{82445EBD-00A0-4ADE-9CD4-E510E01640E4}"/>
              </a:ext>
            </a:extLst>
          </p:cNvPr>
          <p:cNvGrpSpPr>
            <a:grpSpLocks/>
          </p:cNvGrpSpPr>
          <p:nvPr/>
        </p:nvGrpSpPr>
        <p:grpSpPr bwMode="auto">
          <a:xfrm>
            <a:off x="8173555" y="725275"/>
            <a:ext cx="533400" cy="838200"/>
            <a:chOff x="4032" y="3048"/>
            <a:chExt cx="336" cy="528"/>
          </a:xfrm>
        </p:grpSpPr>
        <p:sp>
          <p:nvSpPr>
            <p:cNvPr id="107" name="AutoShape 113">
              <a:extLst>
                <a:ext uri="{FF2B5EF4-FFF2-40B4-BE49-F238E27FC236}">
                  <a16:creationId xmlns:a16="http://schemas.microsoft.com/office/drawing/2014/main" id="{4B9136C7-7AA9-4CA6-A6F4-FC832792F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09" name="Group 114">
              <a:extLst>
                <a:ext uri="{FF2B5EF4-FFF2-40B4-BE49-F238E27FC236}">
                  <a16:creationId xmlns:a16="http://schemas.microsoft.com/office/drawing/2014/main" id="{82431F3E-933C-4F3B-805A-DCF463D41B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" y="3048"/>
              <a:ext cx="239" cy="473"/>
              <a:chOff x="4094" y="3072"/>
              <a:chExt cx="239" cy="473"/>
            </a:xfrm>
          </p:grpSpPr>
          <p:sp>
            <p:nvSpPr>
              <p:cNvPr id="111" name="Text Box 115">
                <a:extLst>
                  <a:ext uri="{FF2B5EF4-FFF2-40B4-BE49-F238E27FC236}">
                    <a16:creationId xmlns:a16="http://schemas.microsoft.com/office/drawing/2014/main" id="{254D5717-59F9-4EF8-881D-094A8B2C72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Text Box 116">
                <a:extLst>
                  <a:ext uri="{FF2B5EF4-FFF2-40B4-BE49-F238E27FC236}">
                    <a16:creationId xmlns:a16="http://schemas.microsoft.com/office/drawing/2014/main" id="{7211D0AF-911A-452E-8833-13C01BA2B0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i="1" baseline="-25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GB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13" name="Text Box 77">
            <a:extLst>
              <a:ext uri="{FF2B5EF4-FFF2-40B4-BE49-F238E27FC236}">
                <a16:creationId xmlns:a16="http://schemas.microsoft.com/office/drawing/2014/main" id="{2E6D6367-9465-4AED-9B2C-241D0D108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497" y="92007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14" name="Text Box 77">
            <a:extLst>
              <a:ext uri="{FF2B5EF4-FFF2-40B4-BE49-F238E27FC236}">
                <a16:creationId xmlns:a16="http://schemas.microsoft.com/office/drawing/2014/main" id="{BF266407-1DCB-4F8A-9338-EE7171094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943" y="920071"/>
            <a:ext cx="445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altLang="en-US" b="1" dirty="0">
              <a:solidFill>
                <a:srgbClr val="00B050"/>
              </a:solidFill>
            </a:endParaRPr>
          </a:p>
        </p:txBody>
      </p:sp>
      <p:sp>
        <p:nvSpPr>
          <p:cNvPr id="116" name="Text Box 22">
            <a:extLst>
              <a:ext uri="{FF2B5EF4-FFF2-40B4-BE49-F238E27FC236}">
                <a16:creationId xmlns:a16="http://schemas.microsoft.com/office/drawing/2014/main" id="{6F4E30DE-988E-499D-9345-2832AE174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842" y="1589574"/>
            <a:ext cx="6437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gives a pair of </a:t>
            </a:r>
            <a:r>
              <a:rPr lang="en-GB" altLang="en-US" b="1" dirty="0"/>
              <a:t>parametric equations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0" name="Text Box 115">
            <a:extLst>
              <a:ext uri="{FF2B5EF4-FFF2-40B4-BE49-F238E27FC236}">
                <a16:creationId xmlns:a16="http://schemas.microsoft.com/office/drawing/2014/main" id="{B04D3813-75C2-440E-B7D9-87FF1744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8482" y="19474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 Box 115">
            <a:extLst>
              <a:ext uri="{FF2B5EF4-FFF2-40B4-BE49-F238E27FC236}">
                <a16:creationId xmlns:a16="http://schemas.microsoft.com/office/drawing/2014/main" id="{04ECF752-7CE8-4797-B80F-E01442DD7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5569" y="1925761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 Box 115">
            <a:extLst>
              <a:ext uri="{FF2B5EF4-FFF2-40B4-BE49-F238E27FC236}">
                <a16:creationId xmlns:a16="http://schemas.microsoft.com/office/drawing/2014/main" id="{780A114C-9194-4694-AF3F-323985839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037" y="19732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22">
            <a:extLst>
              <a:ext uri="{FF2B5EF4-FFF2-40B4-BE49-F238E27FC236}">
                <a16:creationId xmlns:a16="http://schemas.microsoft.com/office/drawing/2014/main" id="{A1F9CC89-10A6-41B7-AE9A-A4F5EBB08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234" y="1988500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4" name="Text Box 77">
            <a:extLst>
              <a:ext uri="{FF2B5EF4-FFF2-40B4-BE49-F238E27FC236}">
                <a16:creationId xmlns:a16="http://schemas.microsoft.com/office/drawing/2014/main" id="{A1CE6F88-5D3B-4295-A920-4B47EA9D9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540" y="197941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25" name="Text Box 115">
            <a:extLst>
              <a:ext uri="{FF2B5EF4-FFF2-40B4-BE49-F238E27FC236}">
                <a16:creationId xmlns:a16="http://schemas.microsoft.com/office/drawing/2014/main" id="{D7E7278A-9AE3-4AA0-BB05-7985842A8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4858" y="2409105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 Box 115">
            <a:extLst>
              <a:ext uri="{FF2B5EF4-FFF2-40B4-BE49-F238E27FC236}">
                <a16:creationId xmlns:a16="http://schemas.microsoft.com/office/drawing/2014/main" id="{330484D9-2F91-4CD7-ADBC-7DCC326A2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945" y="2387426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 Box 115">
            <a:extLst>
              <a:ext uri="{FF2B5EF4-FFF2-40B4-BE49-F238E27FC236}">
                <a16:creationId xmlns:a16="http://schemas.microsoft.com/office/drawing/2014/main" id="{52A7EEA6-37CF-481A-B023-2D8E0577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13" y="2434942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 Box 22">
            <a:extLst>
              <a:ext uri="{FF2B5EF4-FFF2-40B4-BE49-F238E27FC236}">
                <a16:creationId xmlns:a16="http://schemas.microsoft.com/office/drawing/2014/main" id="{EEE1A4A4-C378-4EAC-888F-CFD59250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7610" y="2450165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9" name="Text Box 77">
            <a:extLst>
              <a:ext uri="{FF2B5EF4-FFF2-40B4-BE49-F238E27FC236}">
                <a16:creationId xmlns:a16="http://schemas.microsoft.com/office/drawing/2014/main" id="{40F3FEDC-C17E-4DFC-A769-F0F07A8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7916" y="244108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D4DB4B-59E2-4A5F-8415-AD28C3B2A8F3}"/>
              </a:ext>
            </a:extLst>
          </p:cNvPr>
          <p:cNvSpPr/>
          <p:nvPr/>
        </p:nvSpPr>
        <p:spPr>
          <a:xfrm>
            <a:off x="4062012" y="2199287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or</a:t>
            </a:r>
            <a:endParaRPr lang="en-GB" sz="2400" dirty="0"/>
          </a:p>
        </p:txBody>
      </p:sp>
      <p:sp>
        <p:nvSpPr>
          <p:cNvPr id="130" name="Text Box 22">
            <a:extLst>
              <a:ext uri="{FF2B5EF4-FFF2-40B4-BE49-F238E27FC236}">
                <a16:creationId xmlns:a16="http://schemas.microsoft.com/office/drawing/2014/main" id="{D523BA24-3C00-4DCA-AF20-1F1116F6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9879" y="2210249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31" name="Text Box 77">
            <a:extLst>
              <a:ext uri="{FF2B5EF4-FFF2-40B4-BE49-F238E27FC236}">
                <a16:creationId xmlns:a16="http://schemas.microsoft.com/office/drawing/2014/main" id="{AC8F6B46-5D57-4A9E-8B41-FD0F72E82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535" y="220410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32" name="Text Box 115">
            <a:extLst>
              <a:ext uri="{FF2B5EF4-FFF2-40B4-BE49-F238E27FC236}">
                <a16:creationId xmlns:a16="http://schemas.microsoft.com/office/drawing/2014/main" id="{8125388C-ECCE-40B2-8995-97BF5881C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0752" y="1988499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 Box 115">
            <a:extLst>
              <a:ext uri="{FF2B5EF4-FFF2-40B4-BE49-F238E27FC236}">
                <a16:creationId xmlns:a16="http://schemas.microsoft.com/office/drawing/2014/main" id="{606375E6-7329-42AC-A6EB-7AAA5502A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303" y="238350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C26710-768E-4D46-9CE7-B75C2582C859}"/>
              </a:ext>
            </a:extLst>
          </p:cNvPr>
          <p:cNvCxnSpPr/>
          <p:nvPr/>
        </p:nvCxnSpPr>
        <p:spPr>
          <a:xfrm>
            <a:off x="5170737" y="2462571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 Box 77">
            <a:extLst>
              <a:ext uri="{FF2B5EF4-FFF2-40B4-BE49-F238E27FC236}">
                <a16:creationId xmlns:a16="http://schemas.microsoft.com/office/drawing/2014/main" id="{1C95D3DF-8EA1-4C35-BC05-E39319226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7491" y="220425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35" name="Text Box 115">
            <a:extLst>
              <a:ext uri="{FF2B5EF4-FFF2-40B4-BE49-F238E27FC236}">
                <a16:creationId xmlns:a16="http://schemas.microsoft.com/office/drawing/2014/main" id="{5F615BC0-02DC-431F-B571-DA3918384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708" y="1988643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 Box 115">
            <a:extLst>
              <a:ext uri="{FF2B5EF4-FFF2-40B4-BE49-F238E27FC236}">
                <a16:creationId xmlns:a16="http://schemas.microsoft.com/office/drawing/2014/main" id="{A91CE22B-1AE7-482F-92B2-A1A6FDBC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259" y="238364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63C391F-5F66-4253-ADA7-50F996237799}"/>
              </a:ext>
            </a:extLst>
          </p:cNvPr>
          <p:cNvCxnSpPr/>
          <p:nvPr/>
        </p:nvCxnSpPr>
        <p:spPr>
          <a:xfrm>
            <a:off x="6361693" y="2462715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 Box 22">
            <a:extLst>
              <a:ext uri="{FF2B5EF4-FFF2-40B4-BE49-F238E27FC236}">
                <a16:creationId xmlns:a16="http://schemas.microsoft.com/office/drawing/2014/main" id="{18D82C0D-8DA7-44AF-9C72-4F53A518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42" y="2808030"/>
            <a:ext cx="89588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both components of the vector are non-zero we can rearrange the equation to obtain a </a:t>
            </a:r>
            <a:r>
              <a:rPr lang="en-GB" altLang="en-US" b="1" dirty="0"/>
              <a:t>Cartesian equation </a:t>
            </a:r>
            <a:r>
              <a:rPr lang="en-GB" altLang="en-US" dirty="0"/>
              <a:t>of the line AB</a:t>
            </a:r>
          </a:p>
        </p:txBody>
      </p:sp>
      <p:sp>
        <p:nvSpPr>
          <p:cNvPr id="139" name="Text Box 115">
            <a:extLst>
              <a:ext uri="{FF2B5EF4-FFF2-40B4-BE49-F238E27FC236}">
                <a16:creationId xmlns:a16="http://schemas.microsoft.com/office/drawing/2014/main" id="{90FF7170-449A-482F-814A-94C0FDE8A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9879" y="3794648"/>
            <a:ext cx="1072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 Box 115">
            <a:extLst>
              <a:ext uri="{FF2B5EF4-FFF2-40B4-BE49-F238E27FC236}">
                <a16:creationId xmlns:a16="http://schemas.microsoft.com/office/drawing/2014/main" id="{BED52C2B-C00A-466D-93D8-1AD94EDA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771" y="363100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 Box 77">
            <a:extLst>
              <a:ext uri="{FF2B5EF4-FFF2-40B4-BE49-F238E27FC236}">
                <a16:creationId xmlns:a16="http://schemas.microsoft.com/office/drawing/2014/main" id="{AD5C7099-085E-469F-9044-A4E1BF606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9079" y="386184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42" name="Text Box 115">
            <a:extLst>
              <a:ext uri="{FF2B5EF4-FFF2-40B4-BE49-F238E27FC236}">
                <a16:creationId xmlns:a16="http://schemas.microsoft.com/office/drawing/2014/main" id="{A7AE07DA-77DC-43C9-AB72-A947D7E2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014" y="3828798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 Box 115">
            <a:extLst>
              <a:ext uri="{FF2B5EF4-FFF2-40B4-BE49-F238E27FC236}">
                <a16:creationId xmlns:a16="http://schemas.microsoft.com/office/drawing/2014/main" id="{7A33BC3A-E1DB-4003-B007-E9700F31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281" y="398434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B2FCF1D-F5ED-4107-B7BE-1CCD8A57A328}"/>
              </a:ext>
            </a:extLst>
          </p:cNvPr>
          <p:cNvCxnSpPr/>
          <p:nvPr/>
        </p:nvCxnSpPr>
        <p:spPr>
          <a:xfrm>
            <a:off x="4055286" y="4105264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 Box 22">
            <a:extLst>
              <a:ext uri="{FF2B5EF4-FFF2-40B4-BE49-F238E27FC236}">
                <a16:creationId xmlns:a16="http://schemas.microsoft.com/office/drawing/2014/main" id="{1556514D-4A67-489C-BEB7-F91275CA8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86" y="4404944"/>
            <a:ext cx="7580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can be reduced to the form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mx + c </a:t>
            </a:r>
            <a:r>
              <a:rPr lang="en-GB" altLang="en-US" dirty="0"/>
              <a:t>where</a:t>
            </a:r>
            <a:endParaRPr lang="en-GB" altLang="en-US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 Box 115">
            <a:extLst>
              <a:ext uri="{FF2B5EF4-FFF2-40B4-BE49-F238E27FC236}">
                <a16:creationId xmlns:a16="http://schemas.microsoft.com/office/drawing/2014/main" id="{098B12C7-3CD2-4A54-A10C-0D12B1457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20" y="4690700"/>
            <a:ext cx="516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 Box 115">
            <a:extLst>
              <a:ext uri="{FF2B5EF4-FFF2-40B4-BE49-F238E27FC236}">
                <a16:creationId xmlns:a16="http://schemas.microsoft.com/office/drawing/2014/main" id="{F25D60A2-1DED-4228-B6A0-6FFB52BA8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394" y="50848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D1FEC94-8E3E-4201-AE03-532C1E855B5B}"/>
              </a:ext>
            </a:extLst>
          </p:cNvPr>
          <p:cNvCxnSpPr/>
          <p:nvPr/>
        </p:nvCxnSpPr>
        <p:spPr>
          <a:xfrm>
            <a:off x="1704544" y="517881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3EC3D8C-C1F0-471C-A607-9F8578CE04CC}"/>
              </a:ext>
            </a:extLst>
          </p:cNvPr>
          <p:cNvSpPr/>
          <p:nvPr/>
        </p:nvSpPr>
        <p:spPr>
          <a:xfrm>
            <a:off x="1041421" y="4947984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=</a:t>
            </a:r>
            <a:endParaRPr lang="en-GB" sz="2400" dirty="0"/>
          </a:p>
        </p:txBody>
      </p:sp>
      <p:sp>
        <p:nvSpPr>
          <p:cNvPr id="149" name="Text Box 22">
            <a:extLst>
              <a:ext uri="{FF2B5EF4-FFF2-40B4-BE49-F238E27FC236}">
                <a16:creationId xmlns:a16="http://schemas.microsoft.com/office/drawing/2014/main" id="{DE0CB147-918C-452F-8473-E4231E17D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175" y="4948048"/>
            <a:ext cx="4344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Is the gradient of the line and</a:t>
            </a:r>
            <a:endParaRPr lang="en-GB" altLang="en-US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Text Box 115">
            <a:extLst>
              <a:ext uri="{FF2B5EF4-FFF2-40B4-BE49-F238E27FC236}">
                <a16:creationId xmlns:a16="http://schemas.microsoft.com/office/drawing/2014/main" id="{A03C2630-53D3-4770-9D4E-2D3ED7B9D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795" y="551955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 Box 115">
            <a:extLst>
              <a:ext uri="{FF2B5EF4-FFF2-40B4-BE49-F238E27FC236}">
                <a16:creationId xmlns:a16="http://schemas.microsoft.com/office/drawing/2014/main" id="{4D3E9A01-AE23-4DF9-9BE8-F9AE94A00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2770" y="590620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C5499A6E-81BF-49FF-89CB-7F44BF19C2AE}"/>
              </a:ext>
            </a:extLst>
          </p:cNvPr>
          <p:cNvCxnSpPr/>
          <p:nvPr/>
        </p:nvCxnSpPr>
        <p:spPr>
          <a:xfrm>
            <a:off x="2290310" y="5993816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1C87C9D-8A46-4E47-A903-F2E41557777D}"/>
              </a:ext>
            </a:extLst>
          </p:cNvPr>
          <p:cNvSpPr/>
          <p:nvPr/>
        </p:nvSpPr>
        <p:spPr>
          <a:xfrm>
            <a:off x="1041421" y="5764703"/>
            <a:ext cx="606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</a:t>
            </a:r>
            <a:endParaRPr lang="en-GB" sz="2400" dirty="0"/>
          </a:p>
        </p:txBody>
      </p:sp>
      <p:sp>
        <p:nvSpPr>
          <p:cNvPr id="154" name="Text Box 22">
            <a:extLst>
              <a:ext uri="{FF2B5EF4-FFF2-40B4-BE49-F238E27FC236}">
                <a16:creationId xmlns:a16="http://schemas.microsoft.com/office/drawing/2014/main" id="{AAF0E638-7721-4385-947B-8995F5B71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677" y="5764703"/>
            <a:ext cx="4344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Is the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- intercept</a:t>
            </a:r>
            <a:endParaRPr lang="en-GB" altLang="en-US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Text Box 115">
            <a:extLst>
              <a:ext uri="{FF2B5EF4-FFF2-40B4-BE49-F238E27FC236}">
                <a16:creationId xmlns:a16="http://schemas.microsoft.com/office/drawing/2014/main" id="{0430E80F-DD25-4175-9580-CEB6705B8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774" y="5710844"/>
            <a:ext cx="628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 Box 115">
            <a:extLst>
              <a:ext uri="{FF2B5EF4-FFF2-40B4-BE49-F238E27FC236}">
                <a16:creationId xmlns:a16="http://schemas.microsoft.com/office/drawing/2014/main" id="{56D1BEE6-BC01-4541-B982-E5A3EAE7B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4972" y="5750391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>
            <a:hlinkClick r:id="rId3"/>
            <a:extLst>
              <a:ext uri="{FF2B5EF4-FFF2-40B4-BE49-F238E27FC236}">
                <a16:creationId xmlns:a16="http://schemas.microsoft.com/office/drawing/2014/main" id="{392CECED-8077-4832-BE2D-39D261871FDE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1" name="Rectangle 80">
            <a:hlinkClick r:id="rId3"/>
            <a:extLst>
              <a:ext uri="{FF2B5EF4-FFF2-40B4-BE49-F238E27FC236}">
                <a16:creationId xmlns:a16="http://schemas.microsoft.com/office/drawing/2014/main" id="{D46EE6D2-AD5D-475E-B558-47AFF2A31383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4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9" grpId="0"/>
      <p:bldP spid="140" grpId="0"/>
      <p:bldP spid="141" grpId="0"/>
      <p:bldP spid="142" grpId="0"/>
      <p:bldP spid="143" grpId="0"/>
      <p:bldP spid="145" grpId="0"/>
      <p:bldP spid="146" grpId="0"/>
      <p:bldP spid="147" grpId="0"/>
      <p:bldP spid="7" grpId="0"/>
      <p:bldP spid="149" grpId="0"/>
      <p:bldP spid="150" grpId="0"/>
      <p:bldP spid="151" grpId="0"/>
      <p:bldP spid="153" grpId="0"/>
      <p:bldP spid="154" grpId="0"/>
      <p:bldP spid="155" grpId="0"/>
      <p:bldP spid="1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314929" y="738632"/>
            <a:ext cx="80814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(a) Find the vector equation of the line passing through the point (1, 5) and parallel to the vector </a:t>
            </a:r>
            <a:r>
              <a:rPr lang="en-GB" dirty="0"/>
              <a:t>3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/>
              <a:t> + 2</a:t>
            </a:r>
            <a:r>
              <a:rPr lang="en-GB" baseline="-25000" dirty="0"/>
              <a:t> 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4" name="Rectangle 3"/>
          <p:cNvSpPr/>
          <p:nvPr/>
        </p:nvSpPr>
        <p:spPr>
          <a:xfrm>
            <a:off x="3779049" y="1590036"/>
            <a:ext cx="147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548664" y="1644627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5618892" y="1626662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grpSp>
        <p:nvGrpSpPr>
          <p:cNvPr id="64" name="Group 91"/>
          <p:cNvGrpSpPr>
            <a:grpSpLocks/>
          </p:cNvGrpSpPr>
          <p:nvPr/>
        </p:nvGrpSpPr>
        <p:grpSpPr bwMode="auto">
          <a:xfrm>
            <a:off x="535435" y="2378099"/>
            <a:ext cx="1471678" cy="893302"/>
            <a:chOff x="1056" y="3072"/>
            <a:chExt cx="1200" cy="720"/>
          </a:xfrm>
        </p:grpSpPr>
        <p:grpSp>
          <p:nvGrpSpPr>
            <p:cNvPr id="65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67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68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66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69" name="Line 82"/>
          <p:cNvSpPr>
            <a:spLocks noChangeShapeType="1"/>
          </p:cNvSpPr>
          <p:nvPr/>
        </p:nvSpPr>
        <p:spPr bwMode="auto">
          <a:xfrm>
            <a:off x="1277734" y="2106292"/>
            <a:ext cx="2027634" cy="806054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grpSp>
        <p:nvGrpSpPr>
          <p:cNvPr id="70" name="Group 69"/>
          <p:cNvGrpSpPr/>
          <p:nvPr/>
        </p:nvGrpSpPr>
        <p:grpSpPr>
          <a:xfrm>
            <a:off x="2220350" y="2143928"/>
            <a:ext cx="488583" cy="384291"/>
            <a:chOff x="2091180" y="1210840"/>
            <a:chExt cx="958685" cy="687727"/>
          </a:xfrm>
        </p:grpSpPr>
        <p:sp>
          <p:nvSpPr>
            <p:cNvPr id="71" name="Line 82"/>
            <p:cNvSpPr>
              <a:spLocks noChangeShapeType="1"/>
            </p:cNvSpPr>
            <p:nvPr/>
          </p:nvSpPr>
          <p:spPr bwMode="auto">
            <a:xfrm>
              <a:off x="2091180" y="1532798"/>
              <a:ext cx="958685" cy="36576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72" name="Line 83"/>
            <p:cNvSpPr>
              <a:spLocks noChangeShapeType="1"/>
            </p:cNvSpPr>
            <p:nvPr/>
          </p:nvSpPr>
          <p:spPr bwMode="auto">
            <a:xfrm>
              <a:off x="2459070" y="1679501"/>
              <a:ext cx="157566" cy="556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73" name="Text Box 84"/>
            <p:cNvSpPr txBox="1">
              <a:spLocks noChangeArrowheads="1"/>
            </p:cNvSpPr>
            <p:nvPr/>
          </p:nvSpPr>
          <p:spPr bwMode="auto">
            <a:xfrm>
              <a:off x="2514034" y="1210840"/>
              <a:ext cx="332883" cy="660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u</a:t>
              </a:r>
            </a:p>
          </p:txBody>
        </p:sp>
      </p:grpSp>
      <p:sp>
        <p:nvSpPr>
          <p:cNvPr id="74" name="Text Box 84"/>
          <p:cNvSpPr txBox="1">
            <a:spLocks noChangeArrowheads="1"/>
          </p:cNvSpPr>
          <p:nvPr/>
        </p:nvSpPr>
        <p:spPr bwMode="auto">
          <a:xfrm>
            <a:off x="1854966" y="1959276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75" name="Oval 74"/>
          <p:cNvSpPr/>
          <p:nvPr/>
        </p:nvSpPr>
        <p:spPr>
          <a:xfrm>
            <a:off x="1960959" y="2364486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 Box 77"/>
          <p:cNvSpPr txBox="1">
            <a:spLocks noChangeArrowheads="1"/>
          </p:cNvSpPr>
          <p:nvPr/>
        </p:nvSpPr>
        <p:spPr bwMode="auto">
          <a:xfrm>
            <a:off x="396600" y="3227406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" name="Oval 76"/>
          <p:cNvSpPr/>
          <p:nvPr/>
        </p:nvSpPr>
        <p:spPr>
          <a:xfrm>
            <a:off x="2860886" y="2713151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 Box 84"/>
          <p:cNvSpPr txBox="1">
            <a:spLocks noChangeArrowheads="1"/>
          </p:cNvSpPr>
          <p:nvPr/>
        </p:nvSpPr>
        <p:spPr bwMode="auto">
          <a:xfrm>
            <a:off x="2688321" y="2752843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79" name="Text Box 84"/>
          <p:cNvSpPr txBox="1">
            <a:spLocks noChangeArrowheads="1"/>
          </p:cNvSpPr>
          <p:nvPr/>
        </p:nvSpPr>
        <p:spPr bwMode="auto">
          <a:xfrm>
            <a:off x="1287423" y="1844063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L</a:t>
            </a:r>
          </a:p>
        </p:txBody>
      </p:sp>
      <p:grpSp>
        <p:nvGrpSpPr>
          <p:cNvPr id="80" name="Group 91"/>
          <p:cNvGrpSpPr>
            <a:grpSpLocks/>
          </p:cNvGrpSpPr>
          <p:nvPr/>
        </p:nvGrpSpPr>
        <p:grpSpPr bwMode="auto">
          <a:xfrm>
            <a:off x="544121" y="2733843"/>
            <a:ext cx="2316763" cy="539116"/>
            <a:chOff x="1056" y="3275"/>
            <a:chExt cx="1352" cy="517"/>
          </a:xfrm>
        </p:grpSpPr>
        <p:grpSp>
          <p:nvGrpSpPr>
            <p:cNvPr id="81" name="Group 74"/>
            <p:cNvGrpSpPr>
              <a:grpSpLocks/>
            </p:cNvGrpSpPr>
            <p:nvPr/>
          </p:nvGrpSpPr>
          <p:grpSpPr bwMode="auto">
            <a:xfrm>
              <a:off x="1056" y="3275"/>
              <a:ext cx="1352" cy="517"/>
              <a:chOff x="1056" y="3275"/>
              <a:chExt cx="1352" cy="517"/>
            </a:xfrm>
          </p:grpSpPr>
          <p:sp>
            <p:nvSpPr>
              <p:cNvPr id="83" name="Line 75"/>
              <p:cNvSpPr>
                <a:spLocks noChangeShapeType="1"/>
              </p:cNvSpPr>
              <p:nvPr/>
            </p:nvSpPr>
            <p:spPr bwMode="auto">
              <a:xfrm flipV="1">
                <a:off x="1056" y="3275"/>
                <a:ext cx="1352" cy="517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84" name="Line 76"/>
              <p:cNvSpPr>
                <a:spLocks noChangeShapeType="1"/>
              </p:cNvSpPr>
              <p:nvPr/>
            </p:nvSpPr>
            <p:spPr bwMode="auto">
              <a:xfrm flipV="1">
                <a:off x="1714" y="3498"/>
                <a:ext cx="105" cy="42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82" name="Text Box 77"/>
            <p:cNvSpPr txBox="1">
              <a:spLocks noChangeArrowheads="1"/>
            </p:cNvSpPr>
            <p:nvPr/>
          </p:nvSpPr>
          <p:spPr bwMode="auto">
            <a:xfrm>
              <a:off x="1766" y="3424"/>
              <a:ext cx="17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B050"/>
                  </a:solidFill>
                </a:rPr>
                <a:t>r</a:t>
              </a:r>
            </a:p>
          </p:txBody>
        </p:sp>
      </p:grpSp>
      <p:sp>
        <p:nvSpPr>
          <p:cNvPr id="86" name="Text Box 77"/>
          <p:cNvSpPr txBox="1">
            <a:spLocks noChangeArrowheads="1"/>
          </p:cNvSpPr>
          <p:nvPr/>
        </p:nvSpPr>
        <p:spPr bwMode="auto">
          <a:xfrm>
            <a:off x="6411708" y="109323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87" name="Text Box 77"/>
          <p:cNvSpPr txBox="1">
            <a:spLocks noChangeArrowheads="1"/>
          </p:cNvSpPr>
          <p:nvPr/>
        </p:nvSpPr>
        <p:spPr bwMode="auto">
          <a:xfrm>
            <a:off x="7011148" y="10956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7343452" y="130256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2" name="Rectangle 1"/>
          <p:cNvSpPr/>
          <p:nvPr/>
        </p:nvSpPr>
        <p:spPr>
          <a:xfrm>
            <a:off x="2025270" y="1928178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(1, 5) </a:t>
            </a:r>
            <a:endParaRPr lang="en-GB" dirty="0"/>
          </a:p>
        </p:txBody>
      </p:sp>
      <p:grpSp>
        <p:nvGrpSpPr>
          <p:cNvPr id="89" name="Group 88"/>
          <p:cNvGrpSpPr/>
          <p:nvPr/>
        </p:nvGrpSpPr>
        <p:grpSpPr>
          <a:xfrm>
            <a:off x="3567852" y="2297206"/>
            <a:ext cx="654346" cy="461665"/>
            <a:chOff x="2758335" y="6012459"/>
            <a:chExt cx="654346" cy="461665"/>
          </a:xfrm>
        </p:grpSpPr>
        <p:sp>
          <p:nvSpPr>
            <p:cNvPr id="90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54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OA</a:t>
              </a:r>
            </a:p>
          </p:txBody>
        </p:sp>
        <p:sp>
          <p:nvSpPr>
            <p:cNvPr id="91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92" name="Group 117"/>
          <p:cNvGrpSpPr>
            <a:grpSpLocks/>
          </p:cNvGrpSpPr>
          <p:nvPr/>
        </p:nvGrpSpPr>
        <p:grpSpPr bwMode="auto">
          <a:xfrm>
            <a:off x="4138616" y="2128422"/>
            <a:ext cx="950913" cy="838200"/>
            <a:chOff x="1705" y="2976"/>
            <a:chExt cx="599" cy="528"/>
          </a:xfrm>
        </p:grpSpPr>
        <p:sp>
          <p:nvSpPr>
            <p:cNvPr id="94" name="Text Box 111"/>
            <p:cNvSpPr txBox="1">
              <a:spLocks noChangeArrowheads="1"/>
            </p:cNvSpPr>
            <p:nvPr/>
          </p:nvSpPr>
          <p:spPr bwMode="auto">
            <a:xfrm>
              <a:off x="1705" y="3096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98" name="Group 112"/>
            <p:cNvGrpSpPr>
              <a:grpSpLocks/>
            </p:cNvGrpSpPr>
            <p:nvPr/>
          </p:nvGrpSpPr>
          <p:grpSpPr bwMode="auto">
            <a:xfrm>
              <a:off x="1968" y="2976"/>
              <a:ext cx="336" cy="528"/>
              <a:chOff x="4032" y="3048"/>
              <a:chExt cx="336" cy="528"/>
            </a:xfrm>
          </p:grpSpPr>
          <p:sp>
            <p:nvSpPr>
              <p:cNvPr id="99" name="AutoShape 113"/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00" name="Group 114"/>
              <p:cNvGrpSpPr>
                <a:grpSpLocks/>
              </p:cNvGrpSpPr>
              <p:nvPr/>
            </p:nvGrpSpPr>
            <p:grpSpPr bwMode="auto">
              <a:xfrm>
                <a:off x="4094" y="3048"/>
                <a:ext cx="205" cy="473"/>
                <a:chOff x="4094" y="3072"/>
                <a:chExt cx="205" cy="473"/>
              </a:xfrm>
            </p:grpSpPr>
            <p:sp>
              <p:nvSpPr>
                <p:cNvPr id="101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096" y="3072"/>
                  <a:ext cx="182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1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02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094" y="3312"/>
                  <a:ext cx="205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5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103" name="Group 102"/>
          <p:cNvGrpSpPr/>
          <p:nvPr/>
        </p:nvGrpSpPr>
        <p:grpSpPr>
          <a:xfrm>
            <a:off x="5916758" y="2292015"/>
            <a:ext cx="603050" cy="461665"/>
            <a:chOff x="2758335" y="6012459"/>
            <a:chExt cx="603050" cy="461665"/>
          </a:xfrm>
        </p:grpSpPr>
        <p:sp>
          <p:nvSpPr>
            <p:cNvPr id="104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030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AR</a:t>
              </a:r>
            </a:p>
          </p:txBody>
        </p:sp>
        <p:sp>
          <p:nvSpPr>
            <p:cNvPr id="105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106" name="Group 117"/>
          <p:cNvGrpSpPr>
            <a:grpSpLocks/>
          </p:cNvGrpSpPr>
          <p:nvPr/>
        </p:nvGrpSpPr>
        <p:grpSpPr bwMode="auto">
          <a:xfrm>
            <a:off x="6410552" y="2099309"/>
            <a:ext cx="1100138" cy="838200"/>
            <a:chOff x="1611" y="2976"/>
            <a:chExt cx="693" cy="528"/>
          </a:xfrm>
        </p:grpSpPr>
        <p:sp>
          <p:nvSpPr>
            <p:cNvPr id="107" name="Text Box 111"/>
            <p:cNvSpPr txBox="1">
              <a:spLocks noChangeArrowheads="1"/>
            </p:cNvSpPr>
            <p:nvPr/>
          </p:nvSpPr>
          <p:spPr bwMode="auto">
            <a:xfrm>
              <a:off x="1611" y="3119"/>
              <a:ext cx="2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+mn-lt"/>
                  <a:cs typeface="Arial" charset="0"/>
                </a:rPr>
                <a:t>=</a:t>
              </a:r>
              <a:endParaRPr lang="en-GB" dirty="0">
                <a:latin typeface="+mn-lt"/>
                <a:cs typeface="Arial" charset="0"/>
              </a:endParaRPr>
            </a:p>
          </p:txBody>
        </p:sp>
        <p:grpSp>
          <p:nvGrpSpPr>
            <p:cNvPr id="108" name="Group 112"/>
            <p:cNvGrpSpPr>
              <a:grpSpLocks/>
            </p:cNvGrpSpPr>
            <p:nvPr/>
          </p:nvGrpSpPr>
          <p:grpSpPr bwMode="auto">
            <a:xfrm>
              <a:off x="1968" y="2976"/>
              <a:ext cx="336" cy="528"/>
              <a:chOff x="4032" y="3048"/>
              <a:chExt cx="336" cy="528"/>
            </a:xfrm>
          </p:grpSpPr>
          <p:sp>
            <p:nvSpPr>
              <p:cNvPr id="109" name="AutoShape 113"/>
              <p:cNvSpPr>
                <a:spLocks noChangeArrowheads="1"/>
              </p:cNvSpPr>
              <p:nvPr/>
            </p:nvSpPr>
            <p:spPr bwMode="auto">
              <a:xfrm>
                <a:off x="4032" y="3048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grpSp>
            <p:nvGrpSpPr>
              <p:cNvPr id="110" name="Group 114"/>
              <p:cNvGrpSpPr>
                <a:grpSpLocks/>
              </p:cNvGrpSpPr>
              <p:nvPr/>
            </p:nvGrpSpPr>
            <p:grpSpPr bwMode="auto">
              <a:xfrm>
                <a:off x="4094" y="3048"/>
                <a:ext cx="207" cy="473"/>
                <a:chOff x="4094" y="3072"/>
                <a:chExt cx="207" cy="473"/>
              </a:xfrm>
            </p:grpSpPr>
            <p:sp>
              <p:nvSpPr>
                <p:cNvPr id="111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096" y="3072"/>
                  <a:ext cx="205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3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  <p:sp>
              <p:nvSpPr>
                <p:cNvPr id="112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4094" y="3312"/>
                  <a:ext cx="205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dirty="0">
                      <a:latin typeface="+mn-lt"/>
                      <a:cs typeface="Arial" charset="0"/>
                    </a:rPr>
                    <a:t>2</a:t>
                  </a:r>
                  <a:endParaRPr lang="en-GB" dirty="0">
                    <a:latin typeface="+mn-lt"/>
                    <a:cs typeface="Arial" charset="0"/>
                  </a:endParaRPr>
                </a:p>
              </p:txBody>
            </p:sp>
          </p:grpSp>
        </p:grpSp>
      </p:grpSp>
      <p:sp>
        <p:nvSpPr>
          <p:cNvPr id="113" name="Text Box 77"/>
          <p:cNvSpPr txBox="1">
            <a:spLocks noChangeArrowheads="1"/>
          </p:cNvSpPr>
          <p:nvPr/>
        </p:nvSpPr>
        <p:spPr bwMode="auto">
          <a:xfrm>
            <a:off x="2838631" y="3329129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116" name="Group 112"/>
          <p:cNvGrpSpPr>
            <a:grpSpLocks/>
          </p:cNvGrpSpPr>
          <p:nvPr/>
        </p:nvGrpSpPr>
        <p:grpSpPr bwMode="auto">
          <a:xfrm>
            <a:off x="3506174" y="3144582"/>
            <a:ext cx="533400" cy="838200"/>
            <a:chOff x="4032" y="3048"/>
            <a:chExt cx="336" cy="528"/>
          </a:xfrm>
        </p:grpSpPr>
        <p:sp>
          <p:nvSpPr>
            <p:cNvPr id="117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18" name="Group 114"/>
            <p:cNvGrpSpPr>
              <a:grpSpLocks/>
            </p:cNvGrpSpPr>
            <p:nvPr/>
          </p:nvGrpSpPr>
          <p:grpSpPr bwMode="auto">
            <a:xfrm>
              <a:off x="4094" y="3048"/>
              <a:ext cx="205" cy="473"/>
              <a:chOff x="4094" y="3072"/>
              <a:chExt cx="205" cy="473"/>
            </a:xfrm>
          </p:grpSpPr>
          <p:sp>
            <p:nvSpPr>
              <p:cNvPr id="119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1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120" name="Text Box 116"/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5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21" name="Text Box 22"/>
          <p:cNvSpPr txBox="1">
            <a:spLocks noChangeArrowheads="1"/>
          </p:cNvSpPr>
          <p:nvPr/>
        </p:nvSpPr>
        <p:spPr bwMode="auto">
          <a:xfrm>
            <a:off x="4174818" y="3329128"/>
            <a:ext cx="634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124" name="Group 112"/>
          <p:cNvGrpSpPr>
            <a:grpSpLocks/>
          </p:cNvGrpSpPr>
          <p:nvPr/>
        </p:nvGrpSpPr>
        <p:grpSpPr bwMode="auto">
          <a:xfrm>
            <a:off x="4763153" y="3144582"/>
            <a:ext cx="533400" cy="838200"/>
            <a:chOff x="4032" y="3048"/>
            <a:chExt cx="336" cy="528"/>
          </a:xfrm>
        </p:grpSpPr>
        <p:sp>
          <p:nvSpPr>
            <p:cNvPr id="125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26" name="Group 114"/>
            <p:cNvGrpSpPr>
              <a:grpSpLocks/>
            </p:cNvGrpSpPr>
            <p:nvPr/>
          </p:nvGrpSpPr>
          <p:grpSpPr bwMode="auto">
            <a:xfrm>
              <a:off x="4094" y="3048"/>
              <a:ext cx="207" cy="473"/>
              <a:chOff x="4094" y="3072"/>
              <a:chExt cx="207" cy="473"/>
            </a:xfrm>
          </p:grpSpPr>
          <p:sp>
            <p:nvSpPr>
              <p:cNvPr id="127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>
                    <a:latin typeface="+mn-lt"/>
                    <a:cs typeface="Arial" charset="0"/>
                  </a:rPr>
                  <a:t>3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128" name="Text Box 116"/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>
                    <a:latin typeface="+mn-lt"/>
                    <a:cs typeface="Arial" charset="0"/>
                  </a:rPr>
                  <a:t>2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129" name="Text Box 22"/>
          <p:cNvSpPr txBox="1">
            <a:spLocks noChangeArrowheads="1"/>
          </p:cNvSpPr>
          <p:nvPr/>
        </p:nvSpPr>
        <p:spPr bwMode="auto">
          <a:xfrm>
            <a:off x="569968" y="4120708"/>
            <a:ext cx="5949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(b) Find the parametric equations.</a:t>
            </a:r>
          </a:p>
        </p:txBody>
      </p:sp>
      <p:sp>
        <p:nvSpPr>
          <p:cNvPr id="130" name="Text Box 77"/>
          <p:cNvSpPr txBox="1">
            <a:spLocks noChangeArrowheads="1"/>
          </p:cNvSpPr>
          <p:nvPr/>
        </p:nvSpPr>
        <p:spPr bwMode="auto">
          <a:xfrm>
            <a:off x="5748903" y="3315011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6238348" y="3293425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Text Box 22"/>
          <p:cNvSpPr txBox="1">
            <a:spLocks noChangeArrowheads="1"/>
          </p:cNvSpPr>
          <p:nvPr/>
        </p:nvSpPr>
        <p:spPr bwMode="auto">
          <a:xfrm>
            <a:off x="7374055" y="3287748"/>
            <a:ext cx="634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882116" y="3294749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6" name="Group 112"/>
          <p:cNvGrpSpPr>
            <a:grpSpLocks/>
          </p:cNvGrpSpPr>
          <p:nvPr/>
        </p:nvGrpSpPr>
        <p:grpSpPr bwMode="auto">
          <a:xfrm>
            <a:off x="2784156" y="2084408"/>
            <a:ext cx="350838" cy="549275"/>
            <a:chOff x="4147" y="3256"/>
            <a:chExt cx="221" cy="346"/>
          </a:xfrm>
        </p:grpSpPr>
        <p:sp>
          <p:nvSpPr>
            <p:cNvPr id="137" name="AutoShape 113"/>
            <p:cNvSpPr>
              <a:spLocks noChangeArrowheads="1"/>
            </p:cNvSpPr>
            <p:nvPr/>
          </p:nvSpPr>
          <p:spPr bwMode="auto">
            <a:xfrm>
              <a:off x="4147" y="3275"/>
              <a:ext cx="221" cy="301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138" name="Group 114"/>
            <p:cNvGrpSpPr>
              <a:grpSpLocks/>
            </p:cNvGrpSpPr>
            <p:nvPr/>
          </p:nvGrpSpPr>
          <p:grpSpPr bwMode="auto">
            <a:xfrm>
              <a:off x="4156" y="3256"/>
              <a:ext cx="192" cy="346"/>
              <a:chOff x="4156" y="3280"/>
              <a:chExt cx="192" cy="346"/>
            </a:xfrm>
          </p:grpSpPr>
          <p:sp>
            <p:nvSpPr>
              <p:cNvPr id="139" name="Text Box 115"/>
              <p:cNvSpPr txBox="1">
                <a:spLocks noChangeArrowheads="1"/>
              </p:cNvSpPr>
              <p:nvPr/>
            </p:nvSpPr>
            <p:spPr bwMode="auto">
              <a:xfrm>
                <a:off x="4156" y="3280"/>
                <a:ext cx="1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400" dirty="0">
                    <a:latin typeface="+mn-lt"/>
                    <a:cs typeface="Arial" charset="0"/>
                  </a:rPr>
                  <a:t>3</a:t>
                </a:r>
                <a:endParaRPr lang="en-GB" sz="1400" dirty="0">
                  <a:latin typeface="+mn-lt"/>
                  <a:cs typeface="Arial" charset="0"/>
                </a:endParaRPr>
              </a:p>
            </p:txBody>
          </p:sp>
          <p:sp>
            <p:nvSpPr>
              <p:cNvPr id="140" name="Text Box 116"/>
              <p:cNvSpPr txBox="1">
                <a:spLocks noChangeArrowheads="1"/>
              </p:cNvSpPr>
              <p:nvPr/>
            </p:nvSpPr>
            <p:spPr bwMode="auto">
              <a:xfrm>
                <a:off x="4163" y="3432"/>
                <a:ext cx="1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400" dirty="0">
                    <a:latin typeface="+mn-lt"/>
                    <a:cs typeface="Arial" charset="0"/>
                  </a:rPr>
                  <a:t>2</a:t>
                </a:r>
                <a:endParaRPr lang="en-GB" sz="1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5" name="Text Box 22"/>
          <p:cNvSpPr txBox="1">
            <a:spLocks noChangeArrowheads="1"/>
          </p:cNvSpPr>
          <p:nvPr/>
        </p:nvSpPr>
        <p:spPr bwMode="auto">
          <a:xfrm>
            <a:off x="6658099" y="2273398"/>
            <a:ext cx="317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C6B983-4504-4441-9372-E58E9DBB9702}"/>
              </a:ext>
            </a:extLst>
          </p:cNvPr>
          <p:cNvSpPr/>
          <p:nvPr/>
        </p:nvSpPr>
        <p:spPr>
          <a:xfrm>
            <a:off x="5353868" y="3361177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or</a:t>
            </a:r>
            <a:endParaRPr lang="en-GB" dirty="0"/>
          </a:p>
        </p:txBody>
      </p:sp>
      <p:sp>
        <p:nvSpPr>
          <p:cNvPr id="93" name="Text Box 115">
            <a:extLst>
              <a:ext uri="{FF2B5EF4-FFF2-40B4-BE49-F238E27FC236}">
                <a16:creationId xmlns:a16="http://schemas.microsoft.com/office/drawing/2014/main" id="{50E9F6F5-8C1F-41CD-924A-27FD0531C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42" y="458075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 Box 115">
            <a:extLst>
              <a:ext uri="{FF2B5EF4-FFF2-40B4-BE49-F238E27FC236}">
                <a16:creationId xmlns:a16="http://schemas.microsoft.com/office/drawing/2014/main" id="{88D5B80C-615D-45E9-B9E9-2D68F6F3C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0959" y="456984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Text Box 22">
            <a:extLst>
              <a:ext uri="{FF2B5EF4-FFF2-40B4-BE49-F238E27FC236}">
                <a16:creationId xmlns:a16="http://schemas.microsoft.com/office/drawing/2014/main" id="{BE67824E-AE8B-4460-85AB-316AB945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119" y="4578928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2" name="Text Box 77">
            <a:extLst>
              <a:ext uri="{FF2B5EF4-FFF2-40B4-BE49-F238E27FC236}">
                <a16:creationId xmlns:a16="http://schemas.microsoft.com/office/drawing/2014/main" id="{2D1BBF1E-8622-4CF6-902D-3A97D86ED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069" y="458453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23" name="Text Box 115">
            <a:extLst>
              <a:ext uri="{FF2B5EF4-FFF2-40B4-BE49-F238E27FC236}">
                <a16:creationId xmlns:a16="http://schemas.microsoft.com/office/drawing/2014/main" id="{1622A019-8E30-4464-B601-61149C341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948" y="4548775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 Box 115">
            <a:extLst>
              <a:ext uri="{FF2B5EF4-FFF2-40B4-BE49-F238E27FC236}">
                <a16:creationId xmlns:a16="http://schemas.microsoft.com/office/drawing/2014/main" id="{C8AF2F06-BC46-4EDC-A3F8-B3E45D46E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58491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Text Box 115">
            <a:extLst>
              <a:ext uri="{FF2B5EF4-FFF2-40B4-BE49-F238E27FC236}">
                <a16:creationId xmlns:a16="http://schemas.microsoft.com/office/drawing/2014/main" id="{87FC7930-16F5-4826-8838-299A42A69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246" y="4589134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Text Box 22">
            <a:extLst>
              <a:ext uri="{FF2B5EF4-FFF2-40B4-BE49-F238E27FC236}">
                <a16:creationId xmlns:a16="http://schemas.microsoft.com/office/drawing/2014/main" id="{918DF811-0CD1-472F-82F6-F16977649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701" y="4589835"/>
            <a:ext cx="451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42" name="Text Box 77">
            <a:extLst>
              <a:ext uri="{FF2B5EF4-FFF2-40B4-BE49-F238E27FC236}">
                <a16:creationId xmlns:a16="http://schemas.microsoft.com/office/drawing/2014/main" id="{02B597C7-D238-483D-B6FF-520D8C134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006" y="458075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43" name="Text Box 22">
            <a:extLst>
              <a:ext uri="{FF2B5EF4-FFF2-40B4-BE49-F238E27FC236}">
                <a16:creationId xmlns:a16="http://schemas.microsoft.com/office/drawing/2014/main" id="{67A68779-EA2D-46AB-A6A5-811FA35F4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696" y="4576109"/>
            <a:ext cx="460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44" name="Text Box 115">
            <a:extLst>
              <a:ext uri="{FF2B5EF4-FFF2-40B4-BE49-F238E27FC236}">
                <a16:creationId xmlns:a16="http://schemas.microsoft.com/office/drawing/2014/main" id="{FF8FCA86-A7AE-4E4B-9544-6068A5D4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342" y="4565574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 Box 22">
            <a:extLst>
              <a:ext uri="{FF2B5EF4-FFF2-40B4-BE49-F238E27FC236}">
                <a16:creationId xmlns:a16="http://schemas.microsoft.com/office/drawing/2014/main" id="{275E7E0A-003D-42D9-A7C7-330386803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514" y="4572251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46" name="Text Box 22">
            <a:extLst>
              <a:ext uri="{FF2B5EF4-FFF2-40B4-BE49-F238E27FC236}">
                <a16:creationId xmlns:a16="http://schemas.microsoft.com/office/drawing/2014/main" id="{1118FECC-F391-42D0-9555-A19DA72F9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54" y="5060392"/>
            <a:ext cx="5949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(c) Find a Cartesian equation.</a:t>
            </a:r>
          </a:p>
        </p:txBody>
      </p:sp>
      <p:sp>
        <p:nvSpPr>
          <p:cNvPr id="147" name="Text Box 115">
            <a:extLst>
              <a:ext uri="{FF2B5EF4-FFF2-40B4-BE49-F238E27FC236}">
                <a16:creationId xmlns:a16="http://schemas.microsoft.com/office/drawing/2014/main" id="{3B1EE48F-15C8-438D-9D61-3A0CC3B96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1128" y="5914337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Text Box 115">
            <a:extLst>
              <a:ext uri="{FF2B5EF4-FFF2-40B4-BE49-F238E27FC236}">
                <a16:creationId xmlns:a16="http://schemas.microsoft.com/office/drawing/2014/main" id="{B37C9D36-782D-4389-B73A-1DE7671F4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9579" y="5918117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Text Box 77">
            <a:extLst>
              <a:ext uri="{FF2B5EF4-FFF2-40B4-BE49-F238E27FC236}">
                <a16:creationId xmlns:a16="http://schemas.microsoft.com/office/drawing/2014/main" id="{14E8E97E-A785-4313-AD62-CD79798C1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0538" y="607266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51" name="Text Box 115">
            <a:extLst>
              <a:ext uri="{FF2B5EF4-FFF2-40B4-BE49-F238E27FC236}">
                <a16:creationId xmlns:a16="http://schemas.microsoft.com/office/drawing/2014/main" id="{E28CEB91-E7A3-435D-AAFE-E1A1DDCF1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9374" y="5856356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Text Box 115">
            <a:extLst>
              <a:ext uri="{FF2B5EF4-FFF2-40B4-BE49-F238E27FC236}">
                <a16:creationId xmlns:a16="http://schemas.microsoft.com/office/drawing/2014/main" id="{41A25EC7-E34D-424A-9798-79F627697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895" y="5892714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Text Box 115">
            <a:extLst>
              <a:ext uri="{FF2B5EF4-FFF2-40B4-BE49-F238E27FC236}">
                <a16:creationId xmlns:a16="http://schemas.microsoft.com/office/drawing/2014/main" id="{79DF09B9-FF5C-483D-858B-4689D39FB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263" y="628304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Text Box 115">
            <a:extLst>
              <a:ext uri="{FF2B5EF4-FFF2-40B4-BE49-F238E27FC236}">
                <a16:creationId xmlns:a16="http://schemas.microsoft.com/office/drawing/2014/main" id="{20D2086F-386D-45D2-BC71-8007AC03F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136" y="628304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B9AA5259-B791-4F86-96FC-E91354ACB096}"/>
              </a:ext>
            </a:extLst>
          </p:cNvPr>
          <p:cNvCxnSpPr/>
          <p:nvPr/>
        </p:nvCxnSpPr>
        <p:spPr>
          <a:xfrm>
            <a:off x="1439106" y="6313890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C8DA85FC-738F-44AE-8A70-4A07FDBBC4D6}"/>
              </a:ext>
            </a:extLst>
          </p:cNvPr>
          <p:cNvCxnSpPr/>
          <p:nvPr/>
        </p:nvCxnSpPr>
        <p:spPr>
          <a:xfrm>
            <a:off x="2619352" y="6313890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 Box 115">
            <a:extLst>
              <a:ext uri="{FF2B5EF4-FFF2-40B4-BE49-F238E27FC236}">
                <a16:creationId xmlns:a16="http://schemas.microsoft.com/office/drawing/2014/main" id="{2874ADD6-CDFC-404F-88FB-BC848CE63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3260" y="6050757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Text Box 115">
            <a:extLst>
              <a:ext uri="{FF2B5EF4-FFF2-40B4-BE49-F238E27FC236}">
                <a16:creationId xmlns:a16="http://schemas.microsoft.com/office/drawing/2014/main" id="{63D31283-D753-45D6-9EC9-4F6AE9664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8074" y="583591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Text Box 22">
            <a:extLst>
              <a:ext uri="{FF2B5EF4-FFF2-40B4-BE49-F238E27FC236}">
                <a16:creationId xmlns:a16="http://schemas.microsoft.com/office/drawing/2014/main" id="{97D6F819-3829-4F15-93B5-CEC4DEC87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9027" y="6078091"/>
            <a:ext cx="460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65" name="Text Box 77">
            <a:extLst>
              <a:ext uri="{FF2B5EF4-FFF2-40B4-BE49-F238E27FC236}">
                <a16:creationId xmlns:a16="http://schemas.microsoft.com/office/drawing/2014/main" id="{38666734-34D3-4978-BDEC-92483E9E6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6318" y="608273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66" name="Text Box 22">
            <a:extLst>
              <a:ext uri="{FF2B5EF4-FFF2-40B4-BE49-F238E27FC236}">
                <a16:creationId xmlns:a16="http://schemas.microsoft.com/office/drawing/2014/main" id="{61073C5F-6029-4C07-A044-05B09FA24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795" y="6050756"/>
            <a:ext cx="460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alt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Text Box 115">
            <a:extLst>
              <a:ext uri="{FF2B5EF4-FFF2-40B4-BE49-F238E27FC236}">
                <a16:creationId xmlns:a16="http://schemas.microsoft.com/office/drawing/2014/main" id="{7DBA9EEB-8E84-4ECE-8394-DF8AED6D0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1677" y="628370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CDE08A36-2E63-408D-85F4-62D685D6B51D}"/>
              </a:ext>
            </a:extLst>
          </p:cNvPr>
          <p:cNvCxnSpPr/>
          <p:nvPr/>
        </p:nvCxnSpPr>
        <p:spPr>
          <a:xfrm>
            <a:off x="5974471" y="632998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 Box 115">
            <a:extLst>
              <a:ext uri="{FF2B5EF4-FFF2-40B4-BE49-F238E27FC236}">
                <a16:creationId xmlns:a16="http://schemas.microsoft.com/office/drawing/2014/main" id="{39A81CD1-7DB1-419C-80B8-B720877EE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4582" y="581992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 Box 115">
            <a:extLst>
              <a:ext uri="{FF2B5EF4-FFF2-40B4-BE49-F238E27FC236}">
                <a16:creationId xmlns:a16="http://schemas.microsoft.com/office/drawing/2014/main" id="{04234688-8B81-4F37-9F96-8D34AE1FC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8998" y="626771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DC6D09FE-5F89-44D4-925C-3E719DC4BB76}"/>
              </a:ext>
            </a:extLst>
          </p:cNvPr>
          <p:cNvCxnSpPr/>
          <p:nvPr/>
        </p:nvCxnSpPr>
        <p:spPr>
          <a:xfrm>
            <a:off x="7001792" y="631399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 Box 22">
            <a:extLst>
              <a:ext uri="{FF2B5EF4-FFF2-40B4-BE49-F238E27FC236}">
                <a16:creationId xmlns:a16="http://schemas.microsoft.com/office/drawing/2014/main" id="{F31540DD-859E-4373-9D7F-C11AA4669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739" y="5504086"/>
            <a:ext cx="3530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Rearranging for </a:t>
            </a:r>
            <a:r>
              <a:rPr lang="en-GB" altLang="en-US" sz="1800" dirty="0">
                <a:solidFill>
                  <a:srgbClr val="FF6600"/>
                </a:solidFill>
                <a:latin typeface="Symbol" panose="05050102010706020507" pitchFamily="18" charset="2"/>
              </a:rPr>
              <a:t>l</a:t>
            </a:r>
            <a:r>
              <a:rPr lang="en-GB" altLang="en-US" sz="1800" dirty="0">
                <a:solidFill>
                  <a:srgbClr val="FF6600"/>
                </a:solidFill>
              </a:rPr>
              <a:t> and equating</a:t>
            </a:r>
          </a:p>
        </p:txBody>
      </p:sp>
      <p:sp>
        <p:nvSpPr>
          <p:cNvPr id="173" name="Text Box 22">
            <a:extLst>
              <a:ext uri="{FF2B5EF4-FFF2-40B4-BE49-F238E27FC236}">
                <a16:creationId xmlns:a16="http://schemas.microsoft.com/office/drawing/2014/main" id="{BE88C6B1-FFE4-4C67-811F-B3F69E9E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6456" y="5514005"/>
            <a:ext cx="3530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Solving for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4" name="Rectangle 113">
            <a:hlinkClick r:id="rId3"/>
            <a:extLst>
              <a:ext uri="{FF2B5EF4-FFF2-40B4-BE49-F238E27FC236}">
                <a16:creationId xmlns:a16="http://schemas.microsoft.com/office/drawing/2014/main" id="{2951AA9F-0F7C-474A-92BB-0B739AD4A2B1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9" name="Rectangle 148">
            <a:hlinkClick r:id="rId3"/>
            <a:extLst>
              <a:ext uri="{FF2B5EF4-FFF2-40B4-BE49-F238E27FC236}">
                <a16:creationId xmlns:a16="http://schemas.microsoft.com/office/drawing/2014/main" id="{5A755B1F-2DAA-4BED-A3C9-2969E2D4A8E7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1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4" grpId="0"/>
      <p:bldP spid="95" grpId="0"/>
      <p:bldP spid="96" grpId="0"/>
      <p:bldP spid="69" grpId="0" animBg="1"/>
      <p:bldP spid="74" grpId="0"/>
      <p:bldP spid="75" grpId="0" animBg="1"/>
      <p:bldP spid="76" grpId="0"/>
      <p:bldP spid="77" grpId="0" animBg="1"/>
      <p:bldP spid="78" grpId="0"/>
      <p:bldP spid="79" grpId="0"/>
      <p:bldP spid="2" grpId="0"/>
      <p:bldP spid="113" grpId="0"/>
      <p:bldP spid="121" grpId="0"/>
      <p:bldP spid="129" grpId="0"/>
      <p:bldP spid="130" grpId="0"/>
      <p:bldP spid="131" grpId="0"/>
      <p:bldP spid="132" grpId="0"/>
      <p:bldP spid="133" grpId="0"/>
      <p:bldP spid="85" grpId="0"/>
      <p:bldP spid="3" grpId="0"/>
      <p:bldP spid="93" grpId="0"/>
      <p:bldP spid="97" grpId="0"/>
      <p:bldP spid="115" grpId="0"/>
      <p:bldP spid="122" grpId="0"/>
      <p:bldP spid="123" grpId="0"/>
      <p:bldP spid="134" grpId="0"/>
      <p:bldP spid="135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50" grpId="0"/>
      <p:bldP spid="151" grpId="0"/>
      <p:bldP spid="152" grpId="0"/>
      <p:bldP spid="153" grpId="0"/>
      <p:bldP spid="157" grpId="0"/>
      <p:bldP spid="161" grpId="0"/>
      <p:bldP spid="163" grpId="0"/>
      <p:bldP spid="164" grpId="0"/>
      <p:bldP spid="165" grpId="0"/>
      <p:bldP spid="166" grpId="0"/>
      <p:bldP spid="167" grpId="0"/>
      <p:bldP spid="169" grpId="0"/>
      <p:bldP spid="170" grpId="0"/>
      <p:bldP spid="172" grpId="0"/>
      <p:bldP spid="1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76504" y="1003329"/>
            <a:ext cx="7997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Does the point (3, -2) lie on the line with equation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sp>
        <p:nvSpPr>
          <p:cNvPr id="31" name="Text Box 77"/>
          <p:cNvSpPr txBox="1">
            <a:spLocks noChangeArrowheads="1"/>
          </p:cNvSpPr>
          <p:nvPr/>
        </p:nvSpPr>
        <p:spPr bwMode="auto">
          <a:xfrm>
            <a:off x="5489852" y="1658860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32" name="Group 112"/>
          <p:cNvGrpSpPr>
            <a:grpSpLocks/>
          </p:cNvGrpSpPr>
          <p:nvPr/>
        </p:nvGrpSpPr>
        <p:grpSpPr bwMode="auto">
          <a:xfrm>
            <a:off x="6157395" y="1474313"/>
            <a:ext cx="533400" cy="838200"/>
            <a:chOff x="4032" y="3048"/>
            <a:chExt cx="336" cy="528"/>
          </a:xfrm>
        </p:grpSpPr>
        <p:sp>
          <p:nvSpPr>
            <p:cNvPr id="33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34" name="Group 114"/>
            <p:cNvGrpSpPr>
              <a:grpSpLocks/>
            </p:cNvGrpSpPr>
            <p:nvPr/>
          </p:nvGrpSpPr>
          <p:grpSpPr bwMode="auto">
            <a:xfrm>
              <a:off x="4094" y="3048"/>
              <a:ext cx="207" cy="473"/>
              <a:chOff x="4094" y="3072"/>
              <a:chExt cx="207" cy="473"/>
            </a:xfrm>
          </p:grpSpPr>
          <p:sp>
            <p:nvSpPr>
              <p:cNvPr id="35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2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36" name="Text Box 116"/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18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1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6826039" y="1658859"/>
            <a:ext cx="634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38" name="Group 112"/>
          <p:cNvGrpSpPr>
            <a:grpSpLocks/>
          </p:cNvGrpSpPr>
          <p:nvPr/>
        </p:nvGrpSpPr>
        <p:grpSpPr bwMode="auto">
          <a:xfrm>
            <a:off x="7414374" y="1474313"/>
            <a:ext cx="533400" cy="838200"/>
            <a:chOff x="4032" y="3048"/>
            <a:chExt cx="336" cy="528"/>
          </a:xfrm>
        </p:grpSpPr>
        <p:sp>
          <p:nvSpPr>
            <p:cNvPr id="39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0" name="Group 114"/>
            <p:cNvGrpSpPr>
              <a:grpSpLocks/>
            </p:cNvGrpSpPr>
            <p:nvPr/>
          </p:nvGrpSpPr>
          <p:grpSpPr bwMode="auto">
            <a:xfrm>
              <a:off x="4094" y="3048"/>
              <a:ext cx="266" cy="473"/>
              <a:chOff x="4094" y="3072"/>
              <a:chExt cx="266" cy="473"/>
            </a:xfrm>
          </p:grpSpPr>
          <p:sp>
            <p:nvSpPr>
              <p:cNvPr id="41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1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42" name="Text Box 116"/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-3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43" name="Text Box 77"/>
          <p:cNvSpPr txBox="1">
            <a:spLocks noChangeArrowheads="1"/>
          </p:cNvSpPr>
          <p:nvPr/>
        </p:nvSpPr>
        <p:spPr bwMode="auto">
          <a:xfrm>
            <a:off x="5691876" y="271288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=</a:t>
            </a:r>
          </a:p>
        </p:txBody>
      </p:sp>
      <p:grpSp>
        <p:nvGrpSpPr>
          <p:cNvPr id="44" name="Group 112"/>
          <p:cNvGrpSpPr>
            <a:grpSpLocks/>
          </p:cNvGrpSpPr>
          <p:nvPr/>
        </p:nvGrpSpPr>
        <p:grpSpPr bwMode="auto">
          <a:xfrm>
            <a:off x="6125216" y="2556715"/>
            <a:ext cx="533400" cy="838200"/>
            <a:chOff x="4032" y="3048"/>
            <a:chExt cx="336" cy="528"/>
          </a:xfrm>
        </p:grpSpPr>
        <p:sp>
          <p:nvSpPr>
            <p:cNvPr id="45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46" name="Group 114"/>
            <p:cNvGrpSpPr>
              <a:grpSpLocks/>
            </p:cNvGrpSpPr>
            <p:nvPr/>
          </p:nvGrpSpPr>
          <p:grpSpPr bwMode="auto">
            <a:xfrm>
              <a:off x="4094" y="3048"/>
              <a:ext cx="207" cy="473"/>
              <a:chOff x="4094" y="3072"/>
              <a:chExt cx="207" cy="473"/>
            </a:xfrm>
          </p:grpSpPr>
          <p:sp>
            <p:nvSpPr>
              <p:cNvPr id="47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2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48" name="Text Box 116"/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18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1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6793860" y="2741261"/>
            <a:ext cx="634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50" name="Group 112"/>
          <p:cNvGrpSpPr>
            <a:grpSpLocks/>
          </p:cNvGrpSpPr>
          <p:nvPr/>
        </p:nvGrpSpPr>
        <p:grpSpPr bwMode="auto">
          <a:xfrm>
            <a:off x="7382195" y="2556715"/>
            <a:ext cx="533400" cy="838200"/>
            <a:chOff x="4032" y="3048"/>
            <a:chExt cx="336" cy="528"/>
          </a:xfrm>
        </p:grpSpPr>
        <p:sp>
          <p:nvSpPr>
            <p:cNvPr id="51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52" name="Group 114"/>
            <p:cNvGrpSpPr>
              <a:grpSpLocks/>
            </p:cNvGrpSpPr>
            <p:nvPr/>
          </p:nvGrpSpPr>
          <p:grpSpPr bwMode="auto">
            <a:xfrm>
              <a:off x="4094" y="3048"/>
              <a:ext cx="266" cy="473"/>
              <a:chOff x="4094" y="3072"/>
              <a:chExt cx="266" cy="473"/>
            </a:xfrm>
          </p:grpSpPr>
          <p:sp>
            <p:nvSpPr>
              <p:cNvPr id="53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18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1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54" name="Text Box 116"/>
              <p:cNvSpPr txBox="1">
                <a:spLocks noChangeArrowheads="1"/>
              </p:cNvSpPr>
              <p:nvPr/>
            </p:nvSpPr>
            <p:spPr bwMode="auto">
              <a:xfrm>
                <a:off x="4094" y="3312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-3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grpSp>
        <p:nvGrpSpPr>
          <p:cNvPr id="55" name="Group 112"/>
          <p:cNvGrpSpPr>
            <a:grpSpLocks/>
          </p:cNvGrpSpPr>
          <p:nvPr/>
        </p:nvGrpSpPr>
        <p:grpSpPr bwMode="auto">
          <a:xfrm>
            <a:off x="5112573" y="2552993"/>
            <a:ext cx="533400" cy="838200"/>
            <a:chOff x="4032" y="3048"/>
            <a:chExt cx="336" cy="528"/>
          </a:xfrm>
        </p:grpSpPr>
        <p:sp>
          <p:nvSpPr>
            <p:cNvPr id="56" name="AutoShape 113"/>
            <p:cNvSpPr>
              <a:spLocks noChangeArrowheads="1"/>
            </p:cNvSpPr>
            <p:nvPr/>
          </p:nvSpPr>
          <p:spPr bwMode="auto">
            <a:xfrm>
              <a:off x="4032" y="3048"/>
              <a:ext cx="336" cy="528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grpSp>
          <p:nvGrpSpPr>
            <p:cNvPr id="57" name="Group 114"/>
            <p:cNvGrpSpPr>
              <a:grpSpLocks/>
            </p:cNvGrpSpPr>
            <p:nvPr/>
          </p:nvGrpSpPr>
          <p:grpSpPr bwMode="auto">
            <a:xfrm>
              <a:off x="4049" y="3048"/>
              <a:ext cx="266" cy="473"/>
              <a:chOff x="4049" y="3072"/>
              <a:chExt cx="266" cy="473"/>
            </a:xfrm>
          </p:grpSpPr>
          <p:sp>
            <p:nvSpPr>
              <p:cNvPr id="58" name="Text Box 115"/>
              <p:cNvSpPr txBox="1">
                <a:spLocks noChangeArrowheads="1"/>
              </p:cNvSpPr>
              <p:nvPr/>
            </p:nvSpPr>
            <p:spPr bwMode="auto">
              <a:xfrm>
                <a:off x="4096" y="3072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3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  <p:sp>
            <p:nvSpPr>
              <p:cNvPr id="59" name="Text Box 116"/>
              <p:cNvSpPr txBox="1">
                <a:spLocks noChangeArrowheads="1"/>
              </p:cNvSpPr>
              <p:nvPr/>
            </p:nvSpPr>
            <p:spPr bwMode="auto">
              <a:xfrm>
                <a:off x="4049" y="3312"/>
                <a:ext cx="26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>
                    <a:latin typeface="+mn-lt"/>
                    <a:cs typeface="Arial" charset="0"/>
                  </a:rPr>
                  <a:t>-2</a:t>
                </a:r>
                <a:endParaRPr lang="en-GB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3811479" y="3891697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3 = 2 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6563791" y="3891696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-2 = 1 - 3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 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3273439" y="4446603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3 - 2 =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74" name="Text Box 22"/>
          <p:cNvSpPr txBox="1">
            <a:spLocks noChangeArrowheads="1"/>
          </p:cNvSpPr>
          <p:nvPr/>
        </p:nvSpPr>
        <p:spPr bwMode="auto">
          <a:xfrm>
            <a:off x="3865115" y="4970377"/>
            <a:ext cx="11666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= 1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0" name="Text Box 22"/>
          <p:cNvSpPr txBox="1">
            <a:spLocks noChangeArrowheads="1"/>
          </p:cNvSpPr>
          <p:nvPr/>
        </p:nvSpPr>
        <p:spPr bwMode="auto">
          <a:xfrm>
            <a:off x="5945904" y="4370480"/>
            <a:ext cx="17079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- 2 - 1 =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1" name="Text Box 22"/>
          <p:cNvSpPr txBox="1">
            <a:spLocks noChangeArrowheads="1"/>
          </p:cNvSpPr>
          <p:nvPr/>
        </p:nvSpPr>
        <p:spPr bwMode="auto">
          <a:xfrm>
            <a:off x="6690795" y="5231259"/>
            <a:ext cx="11666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chemeClr val="tx1"/>
                </a:solidFill>
                <a:latin typeface="+mn-lt"/>
                <a:cs typeface="Arial" charset="0"/>
              </a:rPr>
              <a:t>= 1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2" name="Text Box 22"/>
          <p:cNvSpPr txBox="1">
            <a:spLocks noChangeArrowheads="1"/>
          </p:cNvSpPr>
          <p:nvPr/>
        </p:nvSpPr>
        <p:spPr bwMode="auto">
          <a:xfrm>
            <a:off x="2392641" y="5807710"/>
            <a:ext cx="4265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b="1" dirty="0">
                <a:solidFill>
                  <a:srgbClr val="0070C0"/>
                </a:solidFill>
              </a:rPr>
              <a:t> </a:t>
            </a:r>
            <a:r>
              <a:rPr lang="en-GB" altLang="en-US" dirty="0"/>
              <a:t>= 1 for both components,</a:t>
            </a:r>
          </a:p>
          <a:p>
            <a:r>
              <a:rPr lang="en-GB" altLang="en-US" dirty="0"/>
              <a:t> So, (3, -2) lies on the line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3" name="Text Box 22"/>
          <p:cNvSpPr txBox="1">
            <a:spLocks noChangeArrowheads="1"/>
          </p:cNvSpPr>
          <p:nvPr/>
        </p:nvSpPr>
        <p:spPr bwMode="auto">
          <a:xfrm>
            <a:off x="434842" y="2634815"/>
            <a:ext cx="38406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The position vector of any point on the line is r</a:t>
            </a:r>
          </a:p>
        </p:txBody>
      </p:sp>
      <p:sp>
        <p:nvSpPr>
          <p:cNvPr id="94" name="Text Box 22"/>
          <p:cNvSpPr txBox="1">
            <a:spLocks noChangeArrowheads="1"/>
          </p:cNvSpPr>
          <p:nvPr/>
        </p:nvSpPr>
        <p:spPr bwMode="auto">
          <a:xfrm>
            <a:off x="1908191" y="3984029"/>
            <a:ext cx="920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Then</a:t>
            </a: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5573125" y="3961771"/>
            <a:ext cx="920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and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6059606" y="4763069"/>
            <a:ext cx="83251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264562" y="480017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cs typeface="Arial" charset="0"/>
              </a:rPr>
              <a:t>- 3</a:t>
            </a:r>
            <a:endParaRPr lang="en-US" sz="2400" dirty="0"/>
          </a:p>
        </p:txBody>
      </p:sp>
      <p:sp>
        <p:nvSpPr>
          <p:cNvPr id="64" name="Rectangle 63">
            <a:hlinkClick r:id="rId3"/>
            <a:extLst>
              <a:ext uri="{FF2B5EF4-FFF2-40B4-BE49-F238E27FC236}">
                <a16:creationId xmlns:a16="http://schemas.microsoft.com/office/drawing/2014/main" id="{C454DC65-4F21-49EB-84C7-781C89BB06B1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7" name="Rectangle 66">
            <a:hlinkClick r:id="rId3"/>
            <a:extLst>
              <a:ext uri="{FF2B5EF4-FFF2-40B4-BE49-F238E27FC236}">
                <a16:creationId xmlns:a16="http://schemas.microsoft.com/office/drawing/2014/main" id="{EF6788BA-F03E-4AEA-88EC-165558C4FDC2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65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31" grpId="0"/>
      <p:bldP spid="37" grpId="0"/>
      <p:bldP spid="43" grpId="0"/>
      <p:bldP spid="49" grpId="0"/>
      <p:bldP spid="60" grpId="0"/>
      <p:bldP spid="61" grpId="0"/>
      <p:bldP spid="62" grpId="0"/>
      <p:bldP spid="74" grpId="0"/>
      <p:bldP spid="90" grpId="0"/>
      <p:bldP spid="91" grpId="0"/>
      <p:bldP spid="92" grpId="0"/>
      <p:bldP spid="93" grpId="0"/>
      <p:bldP spid="94" grpId="0"/>
      <p:bldP spid="96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4216183" y="697664"/>
            <a:ext cx="52696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the line AB lies in 3-D space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grpSp>
        <p:nvGrpSpPr>
          <p:cNvPr id="97" name="Group 91"/>
          <p:cNvGrpSpPr>
            <a:grpSpLocks/>
          </p:cNvGrpSpPr>
          <p:nvPr/>
        </p:nvGrpSpPr>
        <p:grpSpPr bwMode="auto">
          <a:xfrm>
            <a:off x="1167952" y="1072892"/>
            <a:ext cx="950015" cy="763392"/>
            <a:chOff x="1056" y="3072"/>
            <a:chExt cx="1200" cy="720"/>
          </a:xfrm>
        </p:grpSpPr>
        <p:grpSp>
          <p:nvGrpSpPr>
            <p:cNvPr id="98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100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01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104" name="Line 82"/>
          <p:cNvSpPr>
            <a:spLocks noChangeShapeType="1"/>
          </p:cNvSpPr>
          <p:nvPr/>
        </p:nvSpPr>
        <p:spPr bwMode="auto">
          <a:xfrm>
            <a:off x="1388589" y="801085"/>
            <a:ext cx="2027634" cy="806054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grpSp>
        <p:nvGrpSpPr>
          <p:cNvPr id="5" name="Group 4"/>
          <p:cNvGrpSpPr/>
          <p:nvPr/>
        </p:nvGrpSpPr>
        <p:grpSpPr>
          <a:xfrm>
            <a:off x="2258074" y="674328"/>
            <a:ext cx="488583" cy="384291"/>
            <a:chOff x="2091180" y="1210840"/>
            <a:chExt cx="958685" cy="687727"/>
          </a:xfrm>
        </p:grpSpPr>
        <p:sp>
          <p:nvSpPr>
            <p:cNvPr id="117" name="Line 82"/>
            <p:cNvSpPr>
              <a:spLocks noChangeShapeType="1"/>
            </p:cNvSpPr>
            <p:nvPr/>
          </p:nvSpPr>
          <p:spPr bwMode="auto">
            <a:xfrm>
              <a:off x="2091180" y="1532798"/>
              <a:ext cx="958685" cy="36576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3" name="Line 83"/>
            <p:cNvSpPr>
              <a:spLocks noChangeShapeType="1"/>
            </p:cNvSpPr>
            <p:nvPr/>
          </p:nvSpPr>
          <p:spPr bwMode="auto">
            <a:xfrm>
              <a:off x="2459070" y="1679501"/>
              <a:ext cx="157566" cy="556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5" name="Text Box 84"/>
            <p:cNvSpPr txBox="1">
              <a:spLocks noChangeArrowheads="1"/>
            </p:cNvSpPr>
            <p:nvPr/>
          </p:nvSpPr>
          <p:spPr bwMode="auto">
            <a:xfrm>
              <a:off x="2514034" y="1210840"/>
              <a:ext cx="332883" cy="660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u</a:t>
              </a:r>
            </a:p>
          </p:txBody>
        </p:sp>
      </p:grpSp>
      <p:sp>
        <p:nvSpPr>
          <p:cNvPr id="96" name="Text Box 84"/>
          <p:cNvSpPr txBox="1">
            <a:spLocks noChangeArrowheads="1"/>
          </p:cNvSpPr>
          <p:nvPr/>
        </p:nvSpPr>
        <p:spPr bwMode="auto">
          <a:xfrm>
            <a:off x="1966247" y="750549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" name="Oval 3"/>
          <p:cNvSpPr/>
          <p:nvPr/>
        </p:nvSpPr>
        <p:spPr>
          <a:xfrm>
            <a:off x="2071814" y="1059279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 Box 77"/>
          <p:cNvSpPr txBox="1">
            <a:spLocks noChangeArrowheads="1"/>
          </p:cNvSpPr>
          <p:nvPr/>
        </p:nvSpPr>
        <p:spPr bwMode="auto">
          <a:xfrm>
            <a:off x="928979" y="1725005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8" name="Oval 117"/>
          <p:cNvSpPr/>
          <p:nvPr/>
        </p:nvSpPr>
        <p:spPr>
          <a:xfrm>
            <a:off x="2971741" y="1407944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 Box 84"/>
          <p:cNvSpPr txBox="1">
            <a:spLocks noChangeArrowheads="1"/>
          </p:cNvSpPr>
          <p:nvPr/>
        </p:nvSpPr>
        <p:spPr bwMode="auto">
          <a:xfrm>
            <a:off x="2799173" y="109127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169" name="Text Box 84"/>
          <p:cNvSpPr txBox="1">
            <a:spLocks noChangeArrowheads="1"/>
          </p:cNvSpPr>
          <p:nvPr/>
        </p:nvSpPr>
        <p:spPr bwMode="auto">
          <a:xfrm>
            <a:off x="1398278" y="538856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L</a:t>
            </a:r>
          </a:p>
        </p:txBody>
      </p:sp>
      <p:grpSp>
        <p:nvGrpSpPr>
          <p:cNvPr id="170" name="Group 91"/>
          <p:cNvGrpSpPr>
            <a:grpSpLocks/>
          </p:cNvGrpSpPr>
          <p:nvPr/>
        </p:nvGrpSpPr>
        <p:grpSpPr bwMode="auto">
          <a:xfrm>
            <a:off x="1167952" y="1428636"/>
            <a:ext cx="1803786" cy="393635"/>
            <a:chOff x="1056" y="3275"/>
            <a:chExt cx="1352" cy="517"/>
          </a:xfrm>
        </p:grpSpPr>
        <p:grpSp>
          <p:nvGrpSpPr>
            <p:cNvPr id="175" name="Group 74"/>
            <p:cNvGrpSpPr>
              <a:grpSpLocks/>
            </p:cNvGrpSpPr>
            <p:nvPr/>
          </p:nvGrpSpPr>
          <p:grpSpPr bwMode="auto">
            <a:xfrm>
              <a:off x="1056" y="3275"/>
              <a:ext cx="1352" cy="517"/>
              <a:chOff x="1056" y="3275"/>
              <a:chExt cx="1352" cy="517"/>
            </a:xfrm>
          </p:grpSpPr>
          <p:sp>
            <p:nvSpPr>
              <p:cNvPr id="177" name="Line 75"/>
              <p:cNvSpPr>
                <a:spLocks noChangeShapeType="1"/>
              </p:cNvSpPr>
              <p:nvPr/>
            </p:nvSpPr>
            <p:spPr bwMode="auto">
              <a:xfrm flipV="1">
                <a:off x="1056" y="3275"/>
                <a:ext cx="1352" cy="517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80" name="Line 76"/>
              <p:cNvSpPr>
                <a:spLocks noChangeShapeType="1"/>
              </p:cNvSpPr>
              <p:nvPr/>
            </p:nvSpPr>
            <p:spPr bwMode="auto">
              <a:xfrm flipV="1">
                <a:off x="1714" y="3498"/>
                <a:ext cx="105" cy="42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176" name="Text Box 77"/>
            <p:cNvSpPr txBox="1">
              <a:spLocks noChangeArrowheads="1"/>
            </p:cNvSpPr>
            <p:nvPr/>
          </p:nvSpPr>
          <p:spPr bwMode="auto">
            <a:xfrm>
              <a:off x="1766" y="3424"/>
              <a:ext cx="17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B050"/>
                  </a:solidFill>
                </a:rPr>
                <a:t>r</a:t>
              </a:r>
            </a:p>
          </p:txBody>
        </p:sp>
      </p:grpSp>
      <p:sp>
        <p:nvSpPr>
          <p:cNvPr id="202" name="Text Box 84"/>
          <p:cNvSpPr txBox="1">
            <a:spLocks noChangeArrowheads="1"/>
          </p:cNvSpPr>
          <p:nvPr/>
        </p:nvSpPr>
        <p:spPr bwMode="auto">
          <a:xfrm>
            <a:off x="2161082" y="1152510"/>
            <a:ext cx="5156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i="1" dirty="0">
                <a:solidFill>
                  <a:srgbClr val="0070C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1800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57" name="Text Box 77"/>
          <p:cNvSpPr txBox="1">
            <a:spLocks noChangeArrowheads="1"/>
          </p:cNvSpPr>
          <p:nvPr/>
        </p:nvSpPr>
        <p:spPr bwMode="auto">
          <a:xfrm>
            <a:off x="5055703" y="1201898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58" name="Text Box 77"/>
          <p:cNvSpPr txBox="1">
            <a:spLocks noChangeArrowheads="1"/>
          </p:cNvSpPr>
          <p:nvPr/>
        </p:nvSpPr>
        <p:spPr bwMode="auto">
          <a:xfrm>
            <a:off x="5655143" y="120213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5987447" y="1222831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34" name="Text Box 84">
            <a:extLst>
              <a:ext uri="{FF2B5EF4-FFF2-40B4-BE49-F238E27FC236}">
                <a16:creationId xmlns:a16="http://schemas.microsoft.com/office/drawing/2014/main" id="{6A4C5562-2946-4598-A35C-44A4BA0D9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555" y="960096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F6AC4FE-D33B-41BD-92F3-D56E2F1CBFB5}"/>
              </a:ext>
            </a:extLst>
          </p:cNvPr>
          <p:cNvSpPr/>
          <p:nvPr/>
        </p:nvSpPr>
        <p:spPr>
          <a:xfrm>
            <a:off x="2618122" y="1268826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FC87C132-8AA1-4DC6-93E1-C435ECDF6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93" y="3188485"/>
            <a:ext cx="85966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vector equation can be transformed into three </a:t>
            </a:r>
            <a:r>
              <a:rPr lang="en-GB" altLang="en-US" b="1" dirty="0"/>
              <a:t>parametric equations</a:t>
            </a:r>
          </a:p>
        </p:txBody>
      </p:sp>
      <p:sp>
        <p:nvSpPr>
          <p:cNvPr id="46" name="Text Box 77">
            <a:extLst>
              <a:ext uri="{FF2B5EF4-FFF2-40B4-BE49-F238E27FC236}">
                <a16:creationId xmlns:a16="http://schemas.microsoft.com/office/drawing/2014/main" id="{37C2C015-9D5C-44BD-899E-FF36FAB11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47" y="2230741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52" name="Text Box 77">
            <a:extLst>
              <a:ext uri="{FF2B5EF4-FFF2-40B4-BE49-F238E27FC236}">
                <a16:creationId xmlns:a16="http://schemas.microsoft.com/office/drawing/2014/main" id="{99F9D6A0-E9AD-4286-92F2-2555345F0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096" y="2230741"/>
            <a:ext cx="6206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 =</a:t>
            </a:r>
          </a:p>
        </p:txBody>
      </p:sp>
      <p:sp>
        <p:nvSpPr>
          <p:cNvPr id="64" name="Text Box 77">
            <a:extLst>
              <a:ext uri="{FF2B5EF4-FFF2-40B4-BE49-F238E27FC236}">
                <a16:creationId xmlns:a16="http://schemas.microsoft.com/office/drawing/2014/main" id="{65D79657-C180-471E-B14D-75C8E855F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223" y="2230741"/>
            <a:ext cx="636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u =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FEB2B5A5-5238-4C57-9665-D6F9B1C9A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140" y="2297297"/>
            <a:ext cx="813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13" name="Text Box 77">
            <a:extLst>
              <a:ext uri="{FF2B5EF4-FFF2-40B4-BE49-F238E27FC236}">
                <a16:creationId xmlns:a16="http://schemas.microsoft.com/office/drawing/2014/main" id="{2E6D6367-9465-4AED-9B2C-241D0D108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618" y="229729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14" name="Text Box 77">
            <a:extLst>
              <a:ext uri="{FF2B5EF4-FFF2-40B4-BE49-F238E27FC236}">
                <a16:creationId xmlns:a16="http://schemas.microsoft.com/office/drawing/2014/main" id="{BF266407-1DCB-4F8A-9338-EE7171094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064" y="2297296"/>
            <a:ext cx="445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altLang="en-US" b="1" dirty="0">
              <a:solidFill>
                <a:srgbClr val="00B050"/>
              </a:solidFill>
            </a:endParaRPr>
          </a:p>
        </p:txBody>
      </p:sp>
      <p:sp>
        <p:nvSpPr>
          <p:cNvPr id="116" name="Text Box 22">
            <a:extLst>
              <a:ext uri="{FF2B5EF4-FFF2-40B4-BE49-F238E27FC236}">
                <a16:creationId xmlns:a16="http://schemas.microsoft.com/office/drawing/2014/main" id="{6F4E30DE-988E-499D-9345-2832AE174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5" y="5151264"/>
            <a:ext cx="84828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all the components of the vector are non-zero, eliminate the parameter to obtain the </a:t>
            </a:r>
            <a:r>
              <a:rPr lang="en-GB" altLang="en-US" b="1" dirty="0"/>
              <a:t>Cartesian equations </a:t>
            </a:r>
            <a:r>
              <a:rPr lang="en-GB" altLang="en-US" dirty="0"/>
              <a:t>of the line AB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120" name="Text Box 115">
            <a:extLst>
              <a:ext uri="{FF2B5EF4-FFF2-40B4-BE49-F238E27FC236}">
                <a16:creationId xmlns:a16="http://schemas.microsoft.com/office/drawing/2014/main" id="{B04D3813-75C2-440E-B7D9-87FF1744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567" y="3874664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 Box 115">
            <a:extLst>
              <a:ext uri="{FF2B5EF4-FFF2-40B4-BE49-F238E27FC236}">
                <a16:creationId xmlns:a16="http://schemas.microsoft.com/office/drawing/2014/main" id="{04ECF752-7CE8-4797-B80F-E01442DD7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654" y="3852985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 Box 115">
            <a:extLst>
              <a:ext uri="{FF2B5EF4-FFF2-40B4-BE49-F238E27FC236}">
                <a16:creationId xmlns:a16="http://schemas.microsoft.com/office/drawing/2014/main" id="{780A114C-9194-4694-AF3F-323985839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122" y="390050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22">
            <a:extLst>
              <a:ext uri="{FF2B5EF4-FFF2-40B4-BE49-F238E27FC236}">
                <a16:creationId xmlns:a16="http://schemas.microsoft.com/office/drawing/2014/main" id="{A1F9CC89-10A6-41B7-AE9A-A4F5EBB08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319" y="3915724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4" name="Text Box 77">
            <a:extLst>
              <a:ext uri="{FF2B5EF4-FFF2-40B4-BE49-F238E27FC236}">
                <a16:creationId xmlns:a16="http://schemas.microsoft.com/office/drawing/2014/main" id="{A1CE6F88-5D3B-4295-A920-4B47EA9D9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625" y="390664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25" name="Text Box 115">
            <a:extLst>
              <a:ext uri="{FF2B5EF4-FFF2-40B4-BE49-F238E27FC236}">
                <a16:creationId xmlns:a16="http://schemas.microsoft.com/office/drawing/2014/main" id="{D7E7278A-9AE3-4AA0-BB05-7985842A8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389" y="389846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 Box 115">
            <a:extLst>
              <a:ext uri="{FF2B5EF4-FFF2-40B4-BE49-F238E27FC236}">
                <a16:creationId xmlns:a16="http://schemas.microsoft.com/office/drawing/2014/main" id="{330484D9-2F91-4CD7-ADBC-7DCC326A2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476" y="3876783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 Box 115">
            <a:extLst>
              <a:ext uri="{FF2B5EF4-FFF2-40B4-BE49-F238E27FC236}">
                <a16:creationId xmlns:a16="http://schemas.microsoft.com/office/drawing/2014/main" id="{52A7EEA6-37CF-481A-B023-2D8E0577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944" y="392429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 Box 22">
            <a:extLst>
              <a:ext uri="{FF2B5EF4-FFF2-40B4-BE49-F238E27FC236}">
                <a16:creationId xmlns:a16="http://schemas.microsoft.com/office/drawing/2014/main" id="{EEE1A4A4-C378-4EAC-888F-CFD59250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141" y="3939522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9" name="Text Box 77">
            <a:extLst>
              <a:ext uri="{FF2B5EF4-FFF2-40B4-BE49-F238E27FC236}">
                <a16:creationId xmlns:a16="http://schemas.microsoft.com/office/drawing/2014/main" id="{40F3FEDC-C17E-4DFC-A769-F0F07A8E1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9447" y="393043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D4DB4B-59E2-4A5F-8415-AD28C3B2A8F3}"/>
              </a:ext>
            </a:extLst>
          </p:cNvPr>
          <p:cNvSpPr/>
          <p:nvPr/>
        </p:nvSpPr>
        <p:spPr>
          <a:xfrm>
            <a:off x="759655" y="4564315"/>
            <a:ext cx="126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Where</a:t>
            </a:r>
            <a:endParaRPr lang="en-GB" sz="2400" dirty="0"/>
          </a:p>
        </p:txBody>
      </p:sp>
      <p:sp>
        <p:nvSpPr>
          <p:cNvPr id="130" name="Text Box 22">
            <a:extLst>
              <a:ext uri="{FF2B5EF4-FFF2-40B4-BE49-F238E27FC236}">
                <a16:creationId xmlns:a16="http://schemas.microsoft.com/office/drawing/2014/main" id="{D523BA24-3C00-4DCA-AF20-1F1116F6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9168" y="4575277"/>
            <a:ext cx="508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31" name="Text Box 77">
            <a:extLst>
              <a:ext uri="{FF2B5EF4-FFF2-40B4-BE49-F238E27FC236}">
                <a16:creationId xmlns:a16="http://schemas.microsoft.com/office/drawing/2014/main" id="{AC8F6B46-5D57-4A9E-8B41-FD0F72E82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824" y="456913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32" name="Text Box 115">
            <a:extLst>
              <a:ext uri="{FF2B5EF4-FFF2-40B4-BE49-F238E27FC236}">
                <a16:creationId xmlns:a16="http://schemas.microsoft.com/office/drawing/2014/main" id="{8125388C-ECCE-40B2-8995-97BF5881C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041" y="4353527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 Box 115">
            <a:extLst>
              <a:ext uri="{FF2B5EF4-FFF2-40B4-BE49-F238E27FC236}">
                <a16:creationId xmlns:a16="http://schemas.microsoft.com/office/drawing/2014/main" id="{606375E6-7329-42AC-A6EB-7AAA5502A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592" y="474852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C26710-768E-4D46-9CE7-B75C2582C859}"/>
              </a:ext>
            </a:extLst>
          </p:cNvPr>
          <p:cNvCxnSpPr/>
          <p:nvPr/>
        </p:nvCxnSpPr>
        <p:spPr>
          <a:xfrm>
            <a:off x="2620026" y="4827599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 Box 77">
            <a:extLst>
              <a:ext uri="{FF2B5EF4-FFF2-40B4-BE49-F238E27FC236}">
                <a16:creationId xmlns:a16="http://schemas.microsoft.com/office/drawing/2014/main" id="{1C95D3DF-8EA1-4C35-BC05-E39319226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6780" y="456928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35" name="Text Box 115">
            <a:extLst>
              <a:ext uri="{FF2B5EF4-FFF2-40B4-BE49-F238E27FC236}">
                <a16:creationId xmlns:a16="http://schemas.microsoft.com/office/drawing/2014/main" id="{5F615BC0-02DC-431F-B571-DA3918384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997" y="4353671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 Box 115">
            <a:extLst>
              <a:ext uri="{FF2B5EF4-FFF2-40B4-BE49-F238E27FC236}">
                <a16:creationId xmlns:a16="http://schemas.microsoft.com/office/drawing/2014/main" id="{A91CE22B-1AE7-482F-92B2-A1A6FDBC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8548" y="474867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63C391F-5F66-4253-ADA7-50F996237799}"/>
              </a:ext>
            </a:extLst>
          </p:cNvPr>
          <p:cNvCxnSpPr/>
          <p:nvPr/>
        </p:nvCxnSpPr>
        <p:spPr>
          <a:xfrm>
            <a:off x="3810982" y="4827743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DE5CC8B2-337D-4F45-B103-9C731384C25D}"/>
              </a:ext>
            </a:extLst>
          </p:cNvPr>
          <p:cNvGrpSpPr/>
          <p:nvPr/>
        </p:nvGrpSpPr>
        <p:grpSpPr>
          <a:xfrm>
            <a:off x="1130790" y="1920240"/>
            <a:ext cx="533400" cy="1192292"/>
            <a:chOff x="1130790" y="1920240"/>
            <a:chExt cx="533400" cy="1192292"/>
          </a:xfrm>
        </p:grpSpPr>
        <p:sp>
          <p:nvSpPr>
            <p:cNvPr id="48" name="AutoShape 113">
              <a:extLst>
                <a:ext uri="{FF2B5EF4-FFF2-40B4-BE49-F238E27FC236}">
                  <a16:creationId xmlns:a16="http://schemas.microsoft.com/office/drawing/2014/main" id="{3688C341-0E18-4AED-A52A-E18908D1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790" y="2060375"/>
              <a:ext cx="533400" cy="1004442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0" name="Text Box 115">
              <a:extLst>
                <a:ext uri="{FF2B5EF4-FFF2-40B4-BE49-F238E27FC236}">
                  <a16:creationId xmlns:a16="http://schemas.microsoft.com/office/drawing/2014/main" id="{C1BA3CA7-3CAC-4B9E-908A-58772DEB7E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5296" y="1920240"/>
              <a:ext cx="287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116">
              <a:extLst>
                <a:ext uri="{FF2B5EF4-FFF2-40B4-BE49-F238E27FC236}">
                  <a16:creationId xmlns:a16="http://schemas.microsoft.com/office/drawing/2014/main" id="{323305F8-3CCA-4C0A-B5AB-25A14B686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9215" y="2328607"/>
              <a:ext cx="28733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Text Box 116">
              <a:extLst>
                <a:ext uri="{FF2B5EF4-FFF2-40B4-BE49-F238E27FC236}">
                  <a16:creationId xmlns:a16="http://schemas.microsoft.com/office/drawing/2014/main" id="{0172583A-A320-48DA-B577-9BDDF916F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6040" y="2743200"/>
              <a:ext cx="27443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607EF2E-0718-4779-B1AC-5514B9699716}"/>
              </a:ext>
            </a:extLst>
          </p:cNvPr>
          <p:cNvGrpSpPr/>
          <p:nvPr/>
        </p:nvGrpSpPr>
        <p:grpSpPr>
          <a:xfrm>
            <a:off x="2577639" y="1920240"/>
            <a:ext cx="533400" cy="1192292"/>
            <a:chOff x="2577639" y="1920240"/>
            <a:chExt cx="533400" cy="1192292"/>
          </a:xfrm>
        </p:grpSpPr>
        <p:sp>
          <p:nvSpPr>
            <p:cNvPr id="54" name="AutoShape 113">
              <a:extLst>
                <a:ext uri="{FF2B5EF4-FFF2-40B4-BE49-F238E27FC236}">
                  <a16:creationId xmlns:a16="http://schemas.microsoft.com/office/drawing/2014/main" id="{A6825D83-B305-45FB-864B-0D156B838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39" y="2091098"/>
              <a:ext cx="533400" cy="972142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56" name="Text Box 115">
              <a:extLst>
                <a:ext uri="{FF2B5EF4-FFF2-40B4-BE49-F238E27FC236}">
                  <a16:creationId xmlns:a16="http://schemas.microsoft.com/office/drawing/2014/main" id="{B207362B-AEE0-447A-AD9C-C25829C083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9239" y="1920240"/>
              <a:ext cx="363538" cy="428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 Box 116">
              <a:extLst>
                <a:ext uri="{FF2B5EF4-FFF2-40B4-BE49-F238E27FC236}">
                  <a16:creationId xmlns:a16="http://schemas.microsoft.com/office/drawing/2014/main" id="{B7D9D606-EE2E-43DD-B907-9A9200CD1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9192" y="2331720"/>
              <a:ext cx="373063" cy="428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Text Box 116">
              <a:extLst>
                <a:ext uri="{FF2B5EF4-FFF2-40B4-BE49-F238E27FC236}">
                  <a16:creationId xmlns:a16="http://schemas.microsoft.com/office/drawing/2014/main" id="{EA6BAE37-F5A0-468B-A24D-A16FE3CC03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9192" y="2743200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D52BE3D-F23D-4E61-A745-A72CDEEF70BD}"/>
              </a:ext>
            </a:extLst>
          </p:cNvPr>
          <p:cNvGrpSpPr/>
          <p:nvPr/>
        </p:nvGrpSpPr>
        <p:grpSpPr>
          <a:xfrm>
            <a:off x="4083766" y="1920240"/>
            <a:ext cx="533400" cy="1192848"/>
            <a:chOff x="4083766" y="1920240"/>
            <a:chExt cx="533400" cy="1192848"/>
          </a:xfrm>
        </p:grpSpPr>
        <p:sp>
          <p:nvSpPr>
            <p:cNvPr id="66" name="AutoShape 113">
              <a:extLst>
                <a:ext uri="{FF2B5EF4-FFF2-40B4-BE49-F238E27FC236}">
                  <a16:creationId xmlns:a16="http://schemas.microsoft.com/office/drawing/2014/main" id="{436654CD-93E3-4247-B892-A4F37A506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766" y="2060215"/>
              <a:ext cx="533400" cy="1002680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8" name="Text Box 115">
              <a:extLst>
                <a:ext uri="{FF2B5EF4-FFF2-40B4-BE49-F238E27FC236}">
                  <a16:creationId xmlns:a16="http://schemas.microsoft.com/office/drawing/2014/main" id="{199E0C17-B5D6-4A98-92C0-302E07198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5366" y="1920240"/>
              <a:ext cx="376238" cy="442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 Box 116">
              <a:extLst>
                <a:ext uri="{FF2B5EF4-FFF2-40B4-BE49-F238E27FC236}">
                  <a16:creationId xmlns:a16="http://schemas.microsoft.com/office/drawing/2014/main" id="{82B92047-7B22-40C6-8C9D-BB32611D2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952" y="2327976"/>
              <a:ext cx="376238" cy="442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Text Box 116">
              <a:extLst>
                <a:ext uri="{FF2B5EF4-FFF2-40B4-BE49-F238E27FC236}">
                  <a16:creationId xmlns:a16="http://schemas.microsoft.com/office/drawing/2014/main" id="{7B90C37A-0D28-41D7-8BFB-6A72F8857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952" y="2743200"/>
              <a:ext cx="3762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GB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1F16D3-9A85-4C95-BD9B-88BEBB6D9662}"/>
              </a:ext>
            </a:extLst>
          </p:cNvPr>
          <p:cNvGrpSpPr/>
          <p:nvPr/>
        </p:nvGrpSpPr>
        <p:grpSpPr>
          <a:xfrm>
            <a:off x="5746521" y="1920240"/>
            <a:ext cx="533400" cy="1192292"/>
            <a:chOff x="5746521" y="1920240"/>
            <a:chExt cx="533400" cy="1192292"/>
          </a:xfrm>
        </p:grpSpPr>
        <p:sp>
          <p:nvSpPr>
            <p:cNvPr id="87" name="AutoShape 113">
              <a:extLst>
                <a:ext uri="{FF2B5EF4-FFF2-40B4-BE49-F238E27FC236}">
                  <a16:creationId xmlns:a16="http://schemas.microsoft.com/office/drawing/2014/main" id="{D6B4DE1B-7A4A-44C2-B126-DE4CB45F3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6521" y="2031376"/>
              <a:ext cx="533400" cy="1005840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89" name="Text Box 115">
              <a:extLst>
                <a:ext uri="{FF2B5EF4-FFF2-40B4-BE49-F238E27FC236}">
                  <a16:creationId xmlns:a16="http://schemas.microsoft.com/office/drawing/2014/main" id="{3D6EA13A-80F0-449E-B07D-7F01516EA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8121" y="1920240"/>
              <a:ext cx="287338" cy="480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116">
              <a:extLst>
                <a:ext uri="{FF2B5EF4-FFF2-40B4-BE49-F238E27FC236}">
                  <a16:creationId xmlns:a16="http://schemas.microsoft.com/office/drawing/2014/main" id="{D6F52A54-803C-4EC0-89D9-46C00E9ADB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2160" y="2331720"/>
              <a:ext cx="287338" cy="480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Text Box 116">
              <a:extLst>
                <a:ext uri="{FF2B5EF4-FFF2-40B4-BE49-F238E27FC236}">
                  <a16:creationId xmlns:a16="http://schemas.microsoft.com/office/drawing/2014/main" id="{8FCD8F3F-EF64-4220-B74B-7F48FB547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2160" y="2743200"/>
              <a:ext cx="27443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GB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FAB7FA3-A7B3-4C8B-99C0-875EFD75E1A1}"/>
              </a:ext>
            </a:extLst>
          </p:cNvPr>
          <p:cNvGrpSpPr/>
          <p:nvPr/>
        </p:nvGrpSpPr>
        <p:grpSpPr>
          <a:xfrm>
            <a:off x="6816558" y="1920240"/>
            <a:ext cx="533400" cy="1192292"/>
            <a:chOff x="6816558" y="1920240"/>
            <a:chExt cx="533400" cy="1192292"/>
          </a:xfrm>
        </p:grpSpPr>
        <p:sp>
          <p:nvSpPr>
            <p:cNvPr id="93" name="AutoShape 113">
              <a:extLst>
                <a:ext uri="{FF2B5EF4-FFF2-40B4-BE49-F238E27FC236}">
                  <a16:creationId xmlns:a16="http://schemas.microsoft.com/office/drawing/2014/main" id="{88816608-F1B4-4460-B010-730B5D63E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6558" y="2031376"/>
              <a:ext cx="533400" cy="1005840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5" name="Text Box 115">
              <a:extLst>
                <a:ext uri="{FF2B5EF4-FFF2-40B4-BE49-F238E27FC236}">
                  <a16:creationId xmlns:a16="http://schemas.microsoft.com/office/drawing/2014/main" id="{C57879E2-C707-423E-ACA1-1521C47BA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8158" y="1920240"/>
              <a:ext cx="363538" cy="480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Text Box 116">
              <a:extLst>
                <a:ext uri="{FF2B5EF4-FFF2-40B4-BE49-F238E27FC236}">
                  <a16:creationId xmlns:a16="http://schemas.microsoft.com/office/drawing/2014/main" id="{949A4A26-D224-446F-AC06-0851BAA26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2008" y="2331720"/>
              <a:ext cx="373063" cy="480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Text Box 116">
              <a:extLst>
                <a:ext uri="{FF2B5EF4-FFF2-40B4-BE49-F238E27FC236}">
                  <a16:creationId xmlns:a16="http://schemas.microsoft.com/office/drawing/2014/main" id="{0E921D35-E8B6-4060-B3B5-E4FA4D57E7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2008" y="2743200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i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08DA173-AEF5-4EF0-BAAE-EFA73F449B0D}"/>
              </a:ext>
            </a:extLst>
          </p:cNvPr>
          <p:cNvGrpSpPr/>
          <p:nvPr/>
        </p:nvGrpSpPr>
        <p:grpSpPr>
          <a:xfrm>
            <a:off x="7974676" y="1920240"/>
            <a:ext cx="533400" cy="1192292"/>
            <a:chOff x="7974676" y="1920240"/>
            <a:chExt cx="533400" cy="1192292"/>
          </a:xfrm>
        </p:grpSpPr>
        <p:sp>
          <p:nvSpPr>
            <p:cNvPr id="107" name="AutoShape 113">
              <a:extLst>
                <a:ext uri="{FF2B5EF4-FFF2-40B4-BE49-F238E27FC236}">
                  <a16:creationId xmlns:a16="http://schemas.microsoft.com/office/drawing/2014/main" id="{4B9136C7-7AA9-4CA6-A6F4-FC832792F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4676" y="2045444"/>
              <a:ext cx="533400" cy="1005840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1" name="Text Box 115">
              <a:extLst>
                <a:ext uri="{FF2B5EF4-FFF2-40B4-BE49-F238E27FC236}">
                  <a16:creationId xmlns:a16="http://schemas.microsoft.com/office/drawing/2014/main" id="{254D5717-59F9-4EF8-881D-094A8B2C7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6276" y="1920240"/>
              <a:ext cx="376238" cy="480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Text Box 116">
              <a:extLst>
                <a:ext uri="{FF2B5EF4-FFF2-40B4-BE49-F238E27FC236}">
                  <a16:creationId xmlns:a16="http://schemas.microsoft.com/office/drawing/2014/main" id="{7211D0AF-911A-452E-8833-13C01BA2B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3101" y="2331720"/>
              <a:ext cx="376238" cy="480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GB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Text Box 116">
              <a:extLst>
                <a:ext uri="{FF2B5EF4-FFF2-40B4-BE49-F238E27FC236}">
                  <a16:creationId xmlns:a16="http://schemas.microsoft.com/office/drawing/2014/main" id="{8111DE7B-7E63-4B11-825F-D51EA56CF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3101" y="2743200"/>
              <a:ext cx="3770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i="1" baseline="-25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GB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4" name="Text Box 115">
            <a:extLst>
              <a:ext uri="{FF2B5EF4-FFF2-40B4-BE49-F238E27FC236}">
                <a16:creationId xmlns:a16="http://schemas.microsoft.com/office/drawing/2014/main" id="{DEBF2724-420E-43C2-AFCC-EC6ECA86F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999" y="3868506"/>
            <a:ext cx="304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 Box 115">
            <a:extLst>
              <a:ext uri="{FF2B5EF4-FFF2-40B4-BE49-F238E27FC236}">
                <a16:creationId xmlns:a16="http://schemas.microsoft.com/office/drawing/2014/main" id="{21A37196-EDE1-43ED-B81B-A0C629E57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9086" y="3846827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 Box 115">
            <a:extLst>
              <a:ext uri="{FF2B5EF4-FFF2-40B4-BE49-F238E27FC236}">
                <a16:creationId xmlns:a16="http://schemas.microsoft.com/office/drawing/2014/main" id="{29EFADAC-64F7-4B81-9747-ACF4B6307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9554" y="389434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 Box 22">
            <a:extLst>
              <a:ext uri="{FF2B5EF4-FFF2-40B4-BE49-F238E27FC236}">
                <a16:creationId xmlns:a16="http://schemas.microsoft.com/office/drawing/2014/main" id="{3B842C26-5B33-45DF-815A-28BB13A2B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751" y="3909566"/>
            <a:ext cx="638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48" name="Text Box 77">
            <a:extLst>
              <a:ext uri="{FF2B5EF4-FFF2-40B4-BE49-F238E27FC236}">
                <a16:creationId xmlns:a16="http://schemas.microsoft.com/office/drawing/2014/main" id="{5310A220-F55B-45A5-8566-EFCD97FB4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5057" y="390048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49" name="Text Box 77">
            <a:extLst>
              <a:ext uri="{FF2B5EF4-FFF2-40B4-BE49-F238E27FC236}">
                <a16:creationId xmlns:a16="http://schemas.microsoft.com/office/drawing/2014/main" id="{7999A046-6A3B-4B1F-BF44-6A0264BF0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885" y="458154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50" name="Text Box 115">
            <a:extLst>
              <a:ext uri="{FF2B5EF4-FFF2-40B4-BE49-F238E27FC236}">
                <a16:creationId xmlns:a16="http://schemas.microsoft.com/office/drawing/2014/main" id="{AD8F12A7-915A-4739-B1CA-0BC15594B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2102" y="4365934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 Box 115">
            <a:extLst>
              <a:ext uri="{FF2B5EF4-FFF2-40B4-BE49-F238E27FC236}">
                <a16:creationId xmlns:a16="http://schemas.microsoft.com/office/drawing/2014/main" id="{FCAC6635-C5A6-4FBA-9BA3-46AD4695D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653" y="476093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F3AD91FF-F016-45A9-9305-3C3540CC1A28}"/>
              </a:ext>
            </a:extLst>
          </p:cNvPr>
          <p:cNvCxnSpPr/>
          <p:nvPr/>
        </p:nvCxnSpPr>
        <p:spPr>
          <a:xfrm>
            <a:off x="5032087" y="4840006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 Box 115">
            <a:extLst>
              <a:ext uri="{FF2B5EF4-FFF2-40B4-BE49-F238E27FC236}">
                <a16:creationId xmlns:a16="http://schemas.microsoft.com/office/drawing/2014/main" id="{1DBFF428-6539-42F1-B87B-A67572310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053" y="5917008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Text Box 115">
            <a:extLst>
              <a:ext uri="{FF2B5EF4-FFF2-40B4-BE49-F238E27FC236}">
                <a16:creationId xmlns:a16="http://schemas.microsoft.com/office/drawing/2014/main" id="{40719FE0-4714-4E3B-B8D3-18A3BD87E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604" y="631201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87CC2A5B-A76D-4222-A56A-A7959A1EC6A1}"/>
              </a:ext>
            </a:extLst>
          </p:cNvPr>
          <p:cNvCxnSpPr/>
          <p:nvPr/>
        </p:nvCxnSpPr>
        <p:spPr>
          <a:xfrm>
            <a:off x="2737038" y="6391080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 Box 77">
            <a:extLst>
              <a:ext uri="{FF2B5EF4-FFF2-40B4-BE49-F238E27FC236}">
                <a16:creationId xmlns:a16="http://schemas.microsoft.com/office/drawing/2014/main" id="{7130A5C2-86E0-409D-BD2E-AAA2E9CFA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792" y="613276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57" name="Text Box 115">
            <a:extLst>
              <a:ext uri="{FF2B5EF4-FFF2-40B4-BE49-F238E27FC236}">
                <a16:creationId xmlns:a16="http://schemas.microsoft.com/office/drawing/2014/main" id="{42FAA00C-E463-477F-B7F0-EE6EEB4FB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009" y="5917152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Text Box 115">
            <a:extLst>
              <a:ext uri="{FF2B5EF4-FFF2-40B4-BE49-F238E27FC236}">
                <a16:creationId xmlns:a16="http://schemas.microsoft.com/office/drawing/2014/main" id="{4343C0C5-0913-46DB-905F-E5C69C3B6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560" y="6312154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07A5EC1F-CF63-4D05-8ED3-367C6DE313F7}"/>
              </a:ext>
            </a:extLst>
          </p:cNvPr>
          <p:cNvCxnSpPr/>
          <p:nvPr/>
        </p:nvCxnSpPr>
        <p:spPr>
          <a:xfrm>
            <a:off x="3927994" y="6391224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 Box 77">
            <a:extLst>
              <a:ext uri="{FF2B5EF4-FFF2-40B4-BE49-F238E27FC236}">
                <a16:creationId xmlns:a16="http://schemas.microsoft.com/office/drawing/2014/main" id="{388E8414-818C-49F2-81E1-E42DD47BA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897" y="614502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61" name="Text Box 115">
            <a:extLst>
              <a:ext uri="{FF2B5EF4-FFF2-40B4-BE49-F238E27FC236}">
                <a16:creationId xmlns:a16="http://schemas.microsoft.com/office/drawing/2014/main" id="{89D75DCE-4037-4B3B-913B-64DBC4DD8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114" y="5929415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Text Box 115">
            <a:extLst>
              <a:ext uri="{FF2B5EF4-FFF2-40B4-BE49-F238E27FC236}">
                <a16:creationId xmlns:a16="http://schemas.microsoft.com/office/drawing/2014/main" id="{916AD07D-3F2C-4F4A-ABB6-8AFC17F42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665" y="632441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i="1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B064621D-A7B6-4420-9DEB-965720E20703}"/>
              </a:ext>
            </a:extLst>
          </p:cNvPr>
          <p:cNvCxnSpPr/>
          <p:nvPr/>
        </p:nvCxnSpPr>
        <p:spPr>
          <a:xfrm>
            <a:off x="5149099" y="6403487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>
            <a:hlinkClick r:id="rId3"/>
            <a:extLst>
              <a:ext uri="{FF2B5EF4-FFF2-40B4-BE49-F238E27FC236}">
                <a16:creationId xmlns:a16="http://schemas.microsoft.com/office/drawing/2014/main" id="{DA8E5251-1F42-44B1-BBD7-01F5D009D9C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0" name="Rectangle 109">
            <a:hlinkClick r:id="rId3"/>
            <a:extLst>
              <a:ext uri="{FF2B5EF4-FFF2-40B4-BE49-F238E27FC236}">
                <a16:creationId xmlns:a16="http://schemas.microsoft.com/office/drawing/2014/main" id="{09C1230F-8C96-4193-B357-C0B72C98FAAC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7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57" grpId="0"/>
      <p:bldP spid="58" grpId="0"/>
      <p:bldP spid="59" grpId="0"/>
      <p:bldP spid="45" grpId="0"/>
      <p:bldP spid="46" grpId="0"/>
      <p:bldP spid="52" grpId="0"/>
      <p:bldP spid="64" grpId="0"/>
      <p:bldP spid="85" grpId="0"/>
      <p:bldP spid="113" grpId="0"/>
      <p:bldP spid="114" grpId="0"/>
      <p:bldP spid="116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6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3" grpId="0"/>
      <p:bldP spid="154" grpId="0"/>
      <p:bldP spid="156" grpId="0"/>
      <p:bldP spid="157" grpId="0"/>
      <p:bldP spid="158" grpId="0"/>
      <p:bldP spid="160" grpId="0"/>
      <p:bldP spid="161" grpId="0"/>
      <p:bldP spid="1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418859" y="732925"/>
            <a:ext cx="79971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vector equation of the line passing through the point (1, -2, 3) and parallel to the vector </a:t>
            </a:r>
            <a:r>
              <a:rPr lang="en-GB" dirty="0"/>
              <a:t>4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/>
              <a:t> + 5</a:t>
            </a:r>
            <a:r>
              <a:rPr lang="en-GB" baseline="-25000" dirty="0"/>
              <a:t> 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- </a:t>
            </a:r>
            <a:r>
              <a:rPr lang="en-GB" dirty="0"/>
              <a:t>6</a:t>
            </a:r>
            <a:r>
              <a:rPr lang="en-GB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4" name="Rectangle 3"/>
          <p:cNvSpPr/>
          <p:nvPr/>
        </p:nvSpPr>
        <p:spPr>
          <a:xfrm>
            <a:off x="559228" y="2055546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329573" y="2130466"/>
            <a:ext cx="636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1370999" y="1674546"/>
            <a:ext cx="533400" cy="1223963"/>
            <a:chOff x="3678086" y="4005064"/>
            <a:chExt cx="533400" cy="1223963"/>
          </a:xfrm>
        </p:grpSpPr>
        <p:sp>
          <p:nvSpPr>
            <p:cNvPr id="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6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16"/>
            <p:cNvSpPr txBox="1">
              <a:spLocks noChangeArrowheads="1"/>
            </p:cNvSpPr>
            <p:nvPr/>
          </p:nvSpPr>
          <p:spPr bwMode="auto">
            <a:xfrm>
              <a:off x="3712167" y="4386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079011" y="1674546"/>
            <a:ext cx="533400" cy="1264146"/>
            <a:chOff x="3678086" y="4005064"/>
            <a:chExt cx="533400" cy="1264146"/>
          </a:xfrm>
        </p:grpSpPr>
        <p:sp>
          <p:nvSpPr>
            <p:cNvPr id="70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1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16"/>
            <p:cNvSpPr txBox="1">
              <a:spLocks noChangeArrowheads="1"/>
            </p:cNvSpPr>
            <p:nvPr/>
          </p:nvSpPr>
          <p:spPr bwMode="auto">
            <a:xfrm>
              <a:off x="3713295" y="4807545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-6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6718666" y="176945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76" name="Text Box 77"/>
          <p:cNvSpPr txBox="1">
            <a:spLocks noChangeArrowheads="1"/>
          </p:cNvSpPr>
          <p:nvPr/>
        </p:nvSpPr>
        <p:spPr bwMode="auto">
          <a:xfrm>
            <a:off x="7318106" y="17718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7" name="Text Box 22"/>
          <p:cNvSpPr txBox="1">
            <a:spLocks noChangeArrowheads="1"/>
          </p:cNvSpPr>
          <p:nvPr/>
        </p:nvSpPr>
        <p:spPr bwMode="auto">
          <a:xfrm>
            <a:off x="7650410" y="197878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78" name="Text Box 77"/>
          <p:cNvSpPr txBox="1">
            <a:spLocks noChangeArrowheads="1"/>
          </p:cNvSpPr>
          <p:nvPr/>
        </p:nvSpPr>
        <p:spPr bwMode="auto">
          <a:xfrm>
            <a:off x="4712146" y="2095728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04302" y="1714729"/>
            <a:ext cx="533400" cy="1223963"/>
            <a:chOff x="3678086" y="4005064"/>
            <a:chExt cx="533400" cy="1223963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1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 Box 116"/>
            <p:cNvSpPr txBox="1">
              <a:spLocks noChangeArrowheads="1"/>
            </p:cNvSpPr>
            <p:nvPr/>
          </p:nvSpPr>
          <p:spPr bwMode="auto">
            <a:xfrm>
              <a:off x="3712167" y="4386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Text Box 116"/>
            <p:cNvSpPr txBox="1">
              <a:spLocks noChangeArrowheads="1"/>
            </p:cNvSpPr>
            <p:nvPr/>
          </p:nvSpPr>
          <p:spPr bwMode="auto">
            <a:xfrm>
              <a:off x="3763463" y="4767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4" name="Text Box 22"/>
          <p:cNvSpPr txBox="1">
            <a:spLocks noChangeArrowheads="1"/>
          </p:cNvSpPr>
          <p:nvPr/>
        </p:nvSpPr>
        <p:spPr bwMode="auto">
          <a:xfrm>
            <a:off x="5973906" y="2067664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6565374" y="1711063"/>
            <a:ext cx="533400" cy="1264146"/>
            <a:chOff x="3678086" y="4005064"/>
            <a:chExt cx="533400" cy="1264146"/>
          </a:xfrm>
        </p:grpSpPr>
        <p:sp>
          <p:nvSpPr>
            <p:cNvPr id="86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70C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7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 Box 116"/>
            <p:cNvSpPr txBox="1">
              <a:spLocks noChangeArrowheads="1"/>
            </p:cNvSpPr>
            <p:nvPr/>
          </p:nvSpPr>
          <p:spPr bwMode="auto">
            <a:xfrm>
              <a:off x="3713295" y="4807545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-6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Text Box 22">
            <a:extLst>
              <a:ext uri="{FF2B5EF4-FFF2-40B4-BE49-F238E27FC236}">
                <a16:creationId xmlns:a16="http://schemas.microsoft.com/office/drawing/2014/main" id="{20B1E28E-43C2-499F-B4BF-1E2F7F1CD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21" y="3207935"/>
            <a:ext cx="5949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(b) Find the parametric equations.</a:t>
            </a:r>
          </a:p>
        </p:txBody>
      </p:sp>
      <p:sp>
        <p:nvSpPr>
          <p:cNvPr id="32" name="Text Box 115">
            <a:extLst>
              <a:ext uri="{FF2B5EF4-FFF2-40B4-BE49-F238E27FC236}">
                <a16:creationId xmlns:a16="http://schemas.microsoft.com/office/drawing/2014/main" id="{2C0414A9-6CB3-47B2-96B0-44A02A2B9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795" y="3667979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15">
            <a:extLst>
              <a:ext uri="{FF2B5EF4-FFF2-40B4-BE49-F238E27FC236}">
                <a16:creationId xmlns:a16="http://schemas.microsoft.com/office/drawing/2014/main" id="{AB6D3108-AEC2-4869-94A1-7F5CC853D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912" y="365707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22">
            <a:extLst>
              <a:ext uri="{FF2B5EF4-FFF2-40B4-BE49-F238E27FC236}">
                <a16:creationId xmlns:a16="http://schemas.microsoft.com/office/drawing/2014/main" id="{8386C6FC-D9E9-492C-BB6C-052ADE7A5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072" y="3666155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35" name="Text Box 77">
            <a:extLst>
              <a:ext uri="{FF2B5EF4-FFF2-40B4-BE49-F238E27FC236}">
                <a16:creationId xmlns:a16="http://schemas.microsoft.com/office/drawing/2014/main" id="{2BDF152A-9C6E-4DEF-B6BF-4A980DC30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022" y="367175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36" name="Text Box 115">
            <a:extLst>
              <a:ext uri="{FF2B5EF4-FFF2-40B4-BE49-F238E27FC236}">
                <a16:creationId xmlns:a16="http://schemas.microsoft.com/office/drawing/2014/main" id="{E1F1E03A-4A2F-4426-B472-F4628D40C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901" y="363600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15">
            <a:extLst>
              <a:ext uri="{FF2B5EF4-FFF2-40B4-BE49-F238E27FC236}">
                <a16:creationId xmlns:a16="http://schemas.microsoft.com/office/drawing/2014/main" id="{EFC73CD4-DC62-44AA-904A-6A1B33856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953" y="367214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–2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15">
            <a:extLst>
              <a:ext uri="{FF2B5EF4-FFF2-40B4-BE49-F238E27FC236}">
                <a16:creationId xmlns:a16="http://schemas.microsoft.com/office/drawing/2014/main" id="{CF64F977-D114-4D69-8972-FEF07E1DC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199" y="367636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22">
            <a:extLst>
              <a:ext uri="{FF2B5EF4-FFF2-40B4-BE49-F238E27FC236}">
                <a16:creationId xmlns:a16="http://schemas.microsoft.com/office/drawing/2014/main" id="{5442A434-4D06-4A77-9F9B-895831440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858" y="3677062"/>
            <a:ext cx="451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40" name="Text Box 77">
            <a:extLst>
              <a:ext uri="{FF2B5EF4-FFF2-40B4-BE49-F238E27FC236}">
                <a16:creationId xmlns:a16="http://schemas.microsoft.com/office/drawing/2014/main" id="{59F7A482-4BA0-4C84-854A-560C14D0F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959" y="366797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41" name="Text Box 22">
            <a:extLst>
              <a:ext uri="{FF2B5EF4-FFF2-40B4-BE49-F238E27FC236}">
                <a16:creationId xmlns:a16="http://schemas.microsoft.com/office/drawing/2014/main" id="{7744C7D8-E319-4BF3-B109-706ADFBD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649" y="3663336"/>
            <a:ext cx="460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42" name="Text Box 115">
            <a:extLst>
              <a:ext uri="{FF2B5EF4-FFF2-40B4-BE49-F238E27FC236}">
                <a16:creationId xmlns:a16="http://schemas.microsoft.com/office/drawing/2014/main" id="{03D10474-EA26-4981-B9B4-E47E0D78E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295" y="365280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2">
            <a:extLst>
              <a:ext uri="{FF2B5EF4-FFF2-40B4-BE49-F238E27FC236}">
                <a16:creationId xmlns:a16="http://schemas.microsoft.com/office/drawing/2014/main" id="{16DFA504-676B-47F2-A9C8-7694986E8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467" y="3659478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44" name="Text Box 22">
            <a:extLst>
              <a:ext uri="{FF2B5EF4-FFF2-40B4-BE49-F238E27FC236}">
                <a16:creationId xmlns:a16="http://schemas.microsoft.com/office/drawing/2014/main" id="{70BB7AA8-F760-4BF8-A503-7A7F3C874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07" y="4147619"/>
            <a:ext cx="5949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(c) Find the Cartesian equations.</a:t>
            </a:r>
          </a:p>
        </p:txBody>
      </p:sp>
      <p:sp>
        <p:nvSpPr>
          <p:cNvPr id="45" name="Text Box 115">
            <a:extLst>
              <a:ext uri="{FF2B5EF4-FFF2-40B4-BE49-F238E27FC236}">
                <a16:creationId xmlns:a16="http://schemas.microsoft.com/office/drawing/2014/main" id="{3CE26A7E-E681-4FF7-8C3B-AC37A947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317" y="5167913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115">
            <a:extLst>
              <a:ext uri="{FF2B5EF4-FFF2-40B4-BE49-F238E27FC236}">
                <a16:creationId xmlns:a16="http://schemas.microsoft.com/office/drawing/2014/main" id="{D168105D-11CF-489F-AFA5-8AA0786B6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768" y="5171693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77">
            <a:extLst>
              <a:ext uri="{FF2B5EF4-FFF2-40B4-BE49-F238E27FC236}">
                <a16:creationId xmlns:a16="http://schemas.microsoft.com/office/drawing/2014/main" id="{864AF718-1321-4E99-A890-37EC2B69D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1727" y="532624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48" name="Text Box 115">
            <a:extLst>
              <a:ext uri="{FF2B5EF4-FFF2-40B4-BE49-F238E27FC236}">
                <a16:creationId xmlns:a16="http://schemas.microsoft.com/office/drawing/2014/main" id="{46709914-35FB-46C8-B7C0-B8F91B8BC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563" y="5109932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115">
            <a:extLst>
              <a:ext uri="{FF2B5EF4-FFF2-40B4-BE49-F238E27FC236}">
                <a16:creationId xmlns:a16="http://schemas.microsoft.com/office/drawing/2014/main" id="{BBFB7A7A-2B11-4B15-9271-268CF36AA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676" y="5146290"/>
            <a:ext cx="588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115">
            <a:extLst>
              <a:ext uri="{FF2B5EF4-FFF2-40B4-BE49-F238E27FC236}">
                <a16:creationId xmlns:a16="http://schemas.microsoft.com/office/drawing/2014/main" id="{2D35F7E3-16E2-465A-89DD-5A37572B6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452" y="5536619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115">
            <a:extLst>
              <a:ext uri="{FF2B5EF4-FFF2-40B4-BE49-F238E27FC236}">
                <a16:creationId xmlns:a16="http://schemas.microsoft.com/office/drawing/2014/main" id="{252EF73E-97DA-4E8B-9DB1-A6048CA6D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325" y="5536619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BE383DC-9130-425B-9500-94D830697CE8}"/>
              </a:ext>
            </a:extLst>
          </p:cNvPr>
          <p:cNvCxnSpPr/>
          <p:nvPr/>
        </p:nvCxnSpPr>
        <p:spPr>
          <a:xfrm>
            <a:off x="2490295" y="5567466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449F1F4-559B-4D98-8C0B-2CF72F5548BD}"/>
              </a:ext>
            </a:extLst>
          </p:cNvPr>
          <p:cNvCxnSpPr/>
          <p:nvPr/>
        </p:nvCxnSpPr>
        <p:spPr>
          <a:xfrm>
            <a:off x="3670541" y="5567466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22">
            <a:extLst>
              <a:ext uri="{FF2B5EF4-FFF2-40B4-BE49-F238E27FC236}">
                <a16:creationId xmlns:a16="http://schemas.microsoft.com/office/drawing/2014/main" id="{C46A5C88-C977-4BCA-B38E-2FF92E433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692" y="4591313"/>
            <a:ext cx="3530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Rearranging for </a:t>
            </a:r>
            <a:r>
              <a:rPr lang="en-GB" altLang="en-US" sz="1800" dirty="0">
                <a:solidFill>
                  <a:srgbClr val="FF6600"/>
                </a:solidFill>
                <a:latin typeface="Symbol" panose="05050102010706020507" pitchFamily="18" charset="2"/>
              </a:rPr>
              <a:t>l</a:t>
            </a:r>
            <a:r>
              <a:rPr lang="en-GB" altLang="en-US" sz="1800" dirty="0">
                <a:solidFill>
                  <a:srgbClr val="FF6600"/>
                </a:solidFill>
              </a:rPr>
              <a:t> and equating</a:t>
            </a:r>
          </a:p>
        </p:txBody>
      </p:sp>
      <p:sp>
        <p:nvSpPr>
          <p:cNvPr id="91" name="Text Box 115">
            <a:extLst>
              <a:ext uri="{FF2B5EF4-FFF2-40B4-BE49-F238E27FC236}">
                <a16:creationId xmlns:a16="http://schemas.microsoft.com/office/drawing/2014/main" id="{78085251-0C46-47EB-9F83-BC9C9FBF3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780" y="3666900"/>
            <a:ext cx="304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 Box 115">
            <a:extLst>
              <a:ext uri="{FF2B5EF4-FFF2-40B4-BE49-F238E27FC236}">
                <a16:creationId xmlns:a16="http://schemas.microsoft.com/office/drawing/2014/main" id="{50109B1C-00C0-4A3D-B092-8610B5953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897" y="365599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 Box 22">
            <a:extLst>
              <a:ext uri="{FF2B5EF4-FFF2-40B4-BE49-F238E27FC236}">
                <a16:creationId xmlns:a16="http://schemas.microsoft.com/office/drawing/2014/main" id="{E842F9EF-30B7-4C69-A140-1F7FBB75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057" y="3665076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–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4" name="Text Box 77">
            <a:extLst>
              <a:ext uri="{FF2B5EF4-FFF2-40B4-BE49-F238E27FC236}">
                <a16:creationId xmlns:a16="http://schemas.microsoft.com/office/drawing/2014/main" id="{7399EFB2-346B-4713-9C17-E606FA95B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0007" y="36706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96" name="Text Box 115">
            <a:extLst>
              <a:ext uri="{FF2B5EF4-FFF2-40B4-BE49-F238E27FC236}">
                <a16:creationId xmlns:a16="http://schemas.microsoft.com/office/drawing/2014/main" id="{1D16DAA3-1524-402F-A8A1-4E0DEB680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7280" y="365172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 Box 22">
            <a:extLst>
              <a:ext uri="{FF2B5EF4-FFF2-40B4-BE49-F238E27FC236}">
                <a16:creationId xmlns:a16="http://schemas.microsoft.com/office/drawing/2014/main" id="{88403E8D-7A3D-4299-B902-5EB7600A7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452" y="3658399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98" name="Text Box 77">
            <a:extLst>
              <a:ext uri="{FF2B5EF4-FFF2-40B4-BE49-F238E27FC236}">
                <a16:creationId xmlns:a16="http://schemas.microsoft.com/office/drawing/2014/main" id="{618570E4-B8F0-4E83-9296-5D08AE346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830" y="5326243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99" name="Text Box 115">
            <a:extLst>
              <a:ext uri="{FF2B5EF4-FFF2-40B4-BE49-F238E27FC236}">
                <a16:creationId xmlns:a16="http://schemas.microsoft.com/office/drawing/2014/main" id="{0CF49F48-B2E8-41C7-8CFC-A1729D631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555" y="5109931"/>
            <a:ext cx="5357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 Box 115">
            <a:extLst>
              <a:ext uri="{FF2B5EF4-FFF2-40B4-BE49-F238E27FC236}">
                <a16:creationId xmlns:a16="http://schemas.microsoft.com/office/drawing/2014/main" id="{392E381F-DC4A-4152-A1B6-A8812808B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627" y="514629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 Box 115">
            <a:extLst>
              <a:ext uri="{FF2B5EF4-FFF2-40B4-BE49-F238E27FC236}">
                <a16:creationId xmlns:a16="http://schemas.microsoft.com/office/drawing/2014/main" id="{55E7F4B1-4612-45A9-A084-486592C24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555" y="5536619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6319C1D-2FE7-4CD7-A160-B93EDE3AB0FD}"/>
              </a:ext>
            </a:extLst>
          </p:cNvPr>
          <p:cNvCxnSpPr/>
          <p:nvPr/>
        </p:nvCxnSpPr>
        <p:spPr>
          <a:xfrm>
            <a:off x="4860644" y="5567466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hlinkClick r:id="rId3"/>
            <a:extLst>
              <a:ext uri="{FF2B5EF4-FFF2-40B4-BE49-F238E27FC236}">
                <a16:creationId xmlns:a16="http://schemas.microsoft.com/office/drawing/2014/main" id="{24B92E5B-8178-4941-AA11-B274268C21B8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3" name="Rectangle 102">
            <a:hlinkClick r:id="rId3"/>
            <a:extLst>
              <a:ext uri="{FF2B5EF4-FFF2-40B4-BE49-F238E27FC236}">
                <a16:creationId xmlns:a16="http://schemas.microsoft.com/office/drawing/2014/main" id="{C1548D87-E6B6-47CB-A3F8-83D287B81AC3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7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5" grpId="0"/>
      <p:bldP spid="75" grpId="0"/>
      <p:bldP spid="76" grpId="0"/>
      <p:bldP spid="77" grpId="0"/>
      <p:bldP spid="78" grpId="0"/>
      <p:bldP spid="84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90" grpId="0"/>
      <p:bldP spid="91" grpId="0"/>
      <p:bldP spid="92" grpId="0"/>
      <p:bldP spid="93" grpId="0"/>
      <p:bldP spid="94" grpId="0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09192" y="680386"/>
            <a:ext cx="79971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vector equation of the line passing through the point A=(0, 1, -1) and R=(5, -1, 3) </a:t>
            </a:r>
            <a:endParaRPr lang="en-GB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051" y="205715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383678" y="201484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Vector equation of the line</a:t>
            </a:r>
            <a:endParaRPr lang="en-GB" altLang="en-US" sz="32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1859364" y="1678744"/>
            <a:ext cx="533400" cy="1223963"/>
            <a:chOff x="3678086" y="4005064"/>
            <a:chExt cx="533400" cy="1223963"/>
          </a:xfrm>
        </p:grpSpPr>
        <p:sp>
          <p:nvSpPr>
            <p:cNvPr id="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66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16"/>
            <p:cNvSpPr txBox="1">
              <a:spLocks noChangeArrowheads="1"/>
            </p:cNvSpPr>
            <p:nvPr/>
          </p:nvSpPr>
          <p:spPr bwMode="auto">
            <a:xfrm>
              <a:off x="3766759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116"/>
            <p:cNvSpPr txBox="1">
              <a:spLocks noChangeArrowheads="1"/>
            </p:cNvSpPr>
            <p:nvPr/>
          </p:nvSpPr>
          <p:spPr bwMode="auto">
            <a:xfrm>
              <a:off x="3736167" y="4767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873604" y="1629646"/>
            <a:ext cx="533400" cy="1272763"/>
            <a:chOff x="3678086" y="4005064"/>
            <a:chExt cx="533400" cy="1272763"/>
          </a:xfrm>
        </p:grpSpPr>
        <p:sp>
          <p:nvSpPr>
            <p:cNvPr id="70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1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16"/>
            <p:cNvSpPr txBox="1">
              <a:spLocks noChangeArrowheads="1"/>
            </p:cNvSpPr>
            <p:nvPr/>
          </p:nvSpPr>
          <p:spPr bwMode="auto">
            <a:xfrm>
              <a:off x="3766692" y="4816162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6051630" y="2483914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sp>
        <p:nvSpPr>
          <p:cNvPr id="76" name="Text Box 77"/>
          <p:cNvSpPr txBox="1">
            <a:spLocks noChangeArrowheads="1"/>
          </p:cNvSpPr>
          <p:nvPr/>
        </p:nvSpPr>
        <p:spPr bwMode="auto">
          <a:xfrm>
            <a:off x="6651070" y="248415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7" name="Text Box 22"/>
          <p:cNvSpPr txBox="1">
            <a:spLocks noChangeArrowheads="1"/>
          </p:cNvSpPr>
          <p:nvPr/>
        </p:nvSpPr>
        <p:spPr bwMode="auto">
          <a:xfrm>
            <a:off x="6983374" y="2504847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78" name="Text Box 77"/>
          <p:cNvSpPr txBox="1">
            <a:spLocks noChangeArrowheads="1"/>
          </p:cNvSpPr>
          <p:nvPr/>
        </p:nvSpPr>
        <p:spPr bwMode="auto">
          <a:xfrm>
            <a:off x="5481736" y="3444174"/>
            <a:ext cx="569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B050"/>
                </a:solidFill>
              </a:rPr>
              <a:t>r =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6073892" y="3063175"/>
            <a:ext cx="533400" cy="1223963"/>
            <a:chOff x="3678086" y="4005064"/>
            <a:chExt cx="533400" cy="1223963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1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 Box 116"/>
            <p:cNvSpPr txBox="1">
              <a:spLocks noChangeArrowheads="1"/>
            </p:cNvSpPr>
            <p:nvPr/>
          </p:nvSpPr>
          <p:spPr bwMode="auto">
            <a:xfrm>
              <a:off x="3754371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Text Box 116"/>
            <p:cNvSpPr txBox="1">
              <a:spLocks noChangeArrowheads="1"/>
            </p:cNvSpPr>
            <p:nvPr/>
          </p:nvSpPr>
          <p:spPr bwMode="auto">
            <a:xfrm>
              <a:off x="3695223" y="4767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4" name="Text Box 22"/>
          <p:cNvSpPr txBox="1">
            <a:spLocks noChangeArrowheads="1"/>
          </p:cNvSpPr>
          <p:nvPr/>
        </p:nvSpPr>
        <p:spPr bwMode="auto">
          <a:xfrm>
            <a:off x="6743496" y="3416110"/>
            <a:ext cx="955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 </a:t>
            </a:r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GB" altLang="en-US" dirty="0"/>
              <a:t>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7377168" y="3059509"/>
            <a:ext cx="533400" cy="1264146"/>
            <a:chOff x="3706222" y="4005064"/>
            <a:chExt cx="533400" cy="1264146"/>
          </a:xfrm>
        </p:grpSpPr>
        <p:sp>
          <p:nvSpPr>
            <p:cNvPr id="86" name="AutoShape 113"/>
            <p:cNvSpPr>
              <a:spLocks noChangeArrowheads="1"/>
            </p:cNvSpPr>
            <p:nvPr/>
          </p:nvSpPr>
          <p:spPr bwMode="auto">
            <a:xfrm>
              <a:off x="3706222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70C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87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 Box 116"/>
            <p:cNvSpPr txBox="1">
              <a:spLocks noChangeArrowheads="1"/>
            </p:cNvSpPr>
            <p:nvPr/>
          </p:nvSpPr>
          <p:spPr bwMode="auto">
            <a:xfrm>
              <a:off x="3781535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9672" y="2082845"/>
            <a:ext cx="654346" cy="461665"/>
            <a:chOff x="2758335" y="6012459"/>
            <a:chExt cx="654346" cy="461665"/>
          </a:xfrm>
        </p:grpSpPr>
        <p:sp>
          <p:nvSpPr>
            <p:cNvPr id="32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54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OA</a:t>
              </a:r>
            </a:p>
          </p:txBody>
        </p:sp>
        <p:sp>
          <p:nvSpPr>
            <p:cNvPr id="33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75516" y="2010644"/>
            <a:ext cx="623889" cy="461665"/>
            <a:chOff x="2758335" y="6012459"/>
            <a:chExt cx="623889" cy="461665"/>
          </a:xfrm>
        </p:grpSpPr>
        <p:sp>
          <p:nvSpPr>
            <p:cNvPr id="35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2388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OR</a:t>
              </a:r>
            </a:p>
          </p:txBody>
        </p:sp>
        <p:sp>
          <p:nvSpPr>
            <p:cNvPr id="36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37" name="Group 91"/>
          <p:cNvGrpSpPr>
            <a:grpSpLocks/>
          </p:cNvGrpSpPr>
          <p:nvPr/>
        </p:nvGrpSpPr>
        <p:grpSpPr bwMode="auto">
          <a:xfrm>
            <a:off x="5396763" y="1633751"/>
            <a:ext cx="1471678" cy="893302"/>
            <a:chOff x="1056" y="3072"/>
            <a:chExt cx="1200" cy="720"/>
          </a:xfrm>
        </p:grpSpPr>
        <p:grpSp>
          <p:nvGrpSpPr>
            <p:cNvPr id="38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40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41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39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sp>
        <p:nvSpPr>
          <p:cNvPr id="42" name="Line 82"/>
          <p:cNvSpPr>
            <a:spLocks noChangeShapeType="1"/>
          </p:cNvSpPr>
          <p:nvPr/>
        </p:nvSpPr>
        <p:spPr bwMode="auto">
          <a:xfrm>
            <a:off x="6139062" y="1361944"/>
            <a:ext cx="2027634" cy="806054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grpSp>
        <p:nvGrpSpPr>
          <p:cNvPr id="43" name="Group 42"/>
          <p:cNvGrpSpPr/>
          <p:nvPr/>
        </p:nvGrpSpPr>
        <p:grpSpPr>
          <a:xfrm>
            <a:off x="7081678" y="1399580"/>
            <a:ext cx="488583" cy="384291"/>
            <a:chOff x="2091180" y="1210840"/>
            <a:chExt cx="958685" cy="687727"/>
          </a:xfrm>
        </p:grpSpPr>
        <p:sp>
          <p:nvSpPr>
            <p:cNvPr id="44" name="Line 82"/>
            <p:cNvSpPr>
              <a:spLocks noChangeShapeType="1"/>
            </p:cNvSpPr>
            <p:nvPr/>
          </p:nvSpPr>
          <p:spPr bwMode="auto">
            <a:xfrm>
              <a:off x="2091180" y="1532798"/>
              <a:ext cx="958685" cy="365769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45" name="Line 83"/>
            <p:cNvSpPr>
              <a:spLocks noChangeShapeType="1"/>
            </p:cNvSpPr>
            <p:nvPr/>
          </p:nvSpPr>
          <p:spPr bwMode="auto">
            <a:xfrm>
              <a:off x="2459070" y="1679501"/>
              <a:ext cx="157566" cy="5568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46" name="Text Box 84"/>
            <p:cNvSpPr txBox="1">
              <a:spLocks noChangeArrowheads="1"/>
            </p:cNvSpPr>
            <p:nvPr/>
          </p:nvSpPr>
          <p:spPr bwMode="auto">
            <a:xfrm>
              <a:off x="2514034" y="1210840"/>
              <a:ext cx="332883" cy="660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u</a:t>
              </a:r>
            </a:p>
          </p:txBody>
        </p:sp>
      </p:grp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6716294" y="121492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8" name="Oval 47"/>
          <p:cNvSpPr/>
          <p:nvPr/>
        </p:nvSpPr>
        <p:spPr>
          <a:xfrm>
            <a:off x="6822287" y="1620138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 Box 77"/>
          <p:cNvSpPr txBox="1">
            <a:spLocks noChangeArrowheads="1"/>
          </p:cNvSpPr>
          <p:nvPr/>
        </p:nvSpPr>
        <p:spPr bwMode="auto">
          <a:xfrm>
            <a:off x="5257928" y="2483058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0" name="Oval 49"/>
          <p:cNvSpPr/>
          <p:nvPr/>
        </p:nvSpPr>
        <p:spPr>
          <a:xfrm>
            <a:off x="7722214" y="1968803"/>
            <a:ext cx="45719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 Box 84"/>
          <p:cNvSpPr txBox="1">
            <a:spLocks noChangeArrowheads="1"/>
          </p:cNvSpPr>
          <p:nvPr/>
        </p:nvSpPr>
        <p:spPr bwMode="auto">
          <a:xfrm>
            <a:off x="6148751" y="1099715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L</a:t>
            </a:r>
          </a:p>
        </p:txBody>
      </p:sp>
      <p:grpSp>
        <p:nvGrpSpPr>
          <p:cNvPr id="53" name="Group 91"/>
          <p:cNvGrpSpPr>
            <a:grpSpLocks/>
          </p:cNvGrpSpPr>
          <p:nvPr/>
        </p:nvGrpSpPr>
        <p:grpSpPr bwMode="auto">
          <a:xfrm>
            <a:off x="5405449" y="1989495"/>
            <a:ext cx="2316763" cy="539116"/>
            <a:chOff x="1056" y="3275"/>
            <a:chExt cx="1352" cy="517"/>
          </a:xfrm>
        </p:grpSpPr>
        <p:grpSp>
          <p:nvGrpSpPr>
            <p:cNvPr id="54" name="Group 74"/>
            <p:cNvGrpSpPr>
              <a:grpSpLocks/>
            </p:cNvGrpSpPr>
            <p:nvPr/>
          </p:nvGrpSpPr>
          <p:grpSpPr bwMode="auto">
            <a:xfrm>
              <a:off x="1056" y="3275"/>
              <a:ext cx="1352" cy="517"/>
              <a:chOff x="1056" y="3275"/>
              <a:chExt cx="1352" cy="517"/>
            </a:xfrm>
          </p:grpSpPr>
          <p:sp>
            <p:nvSpPr>
              <p:cNvPr id="56" name="Line 75"/>
              <p:cNvSpPr>
                <a:spLocks noChangeShapeType="1"/>
              </p:cNvSpPr>
              <p:nvPr/>
            </p:nvSpPr>
            <p:spPr bwMode="auto">
              <a:xfrm flipV="1">
                <a:off x="1056" y="3275"/>
                <a:ext cx="1352" cy="517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57" name="Line 76"/>
              <p:cNvSpPr>
                <a:spLocks noChangeShapeType="1"/>
              </p:cNvSpPr>
              <p:nvPr/>
            </p:nvSpPr>
            <p:spPr bwMode="auto">
              <a:xfrm flipV="1">
                <a:off x="1714" y="3498"/>
                <a:ext cx="105" cy="42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55" name="Text Box 77"/>
            <p:cNvSpPr txBox="1">
              <a:spLocks noChangeArrowheads="1"/>
            </p:cNvSpPr>
            <p:nvPr/>
          </p:nvSpPr>
          <p:spPr bwMode="auto">
            <a:xfrm>
              <a:off x="1766" y="3424"/>
              <a:ext cx="17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B050"/>
                  </a:solidFill>
                </a:rPr>
                <a:t>r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6886598" y="1183830"/>
            <a:ext cx="1135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(0, 1, -1) </a:t>
            </a:r>
            <a:endParaRPr lang="en-GB" dirty="0"/>
          </a:p>
        </p:txBody>
      </p:sp>
      <p:sp>
        <p:nvSpPr>
          <p:cNvPr id="90" name="Text Box 84"/>
          <p:cNvSpPr txBox="1">
            <a:spLocks noChangeArrowheads="1"/>
          </p:cNvSpPr>
          <p:nvPr/>
        </p:nvSpPr>
        <p:spPr bwMode="auto">
          <a:xfrm>
            <a:off x="7606500" y="1683756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91" name="Rectangle 90"/>
          <p:cNvSpPr/>
          <p:nvPr/>
        </p:nvSpPr>
        <p:spPr>
          <a:xfrm>
            <a:off x="7776804" y="165265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(5, -1, 3) </a:t>
            </a:r>
            <a:endParaRPr lang="en-GB" dirty="0"/>
          </a:p>
        </p:txBody>
      </p:sp>
      <p:sp>
        <p:nvSpPr>
          <p:cNvPr id="92" name="Text Box 77"/>
          <p:cNvSpPr txBox="1">
            <a:spLocks noChangeArrowheads="1"/>
          </p:cNvSpPr>
          <p:nvPr/>
        </p:nvSpPr>
        <p:spPr bwMode="auto">
          <a:xfrm>
            <a:off x="1274322" y="203256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494240" y="205715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910120" y="345345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2841176" y="2910607"/>
            <a:ext cx="533400" cy="1272763"/>
            <a:chOff x="3678086" y="4005064"/>
            <a:chExt cx="533400" cy="1272763"/>
          </a:xfrm>
        </p:grpSpPr>
        <p:sp>
          <p:nvSpPr>
            <p:cNvPr id="97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70C0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98" name="Text Box 115"/>
            <p:cNvSpPr txBox="1">
              <a:spLocks noChangeArrowheads="1"/>
            </p:cNvSpPr>
            <p:nvPr/>
          </p:nvSpPr>
          <p:spPr bwMode="auto">
            <a:xfrm>
              <a:off x="376924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 Box 116"/>
            <p:cNvSpPr txBox="1">
              <a:spLocks noChangeArrowheads="1"/>
            </p:cNvSpPr>
            <p:nvPr/>
          </p:nvSpPr>
          <p:spPr bwMode="auto">
            <a:xfrm>
              <a:off x="3766692" y="4816162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01958" y="3449260"/>
            <a:ext cx="623889" cy="461665"/>
            <a:chOff x="2758335" y="6012459"/>
            <a:chExt cx="623889" cy="461665"/>
          </a:xfrm>
        </p:grpSpPr>
        <p:sp>
          <p:nvSpPr>
            <p:cNvPr id="102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2388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AR</a:t>
              </a:r>
            </a:p>
          </p:txBody>
        </p:sp>
        <p:sp>
          <p:nvSpPr>
            <p:cNvPr id="103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247673" y="3435649"/>
            <a:ext cx="623889" cy="461665"/>
            <a:chOff x="2758335" y="6012459"/>
            <a:chExt cx="623889" cy="461665"/>
          </a:xfrm>
        </p:grpSpPr>
        <p:sp>
          <p:nvSpPr>
            <p:cNvPr id="105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2388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OR</a:t>
              </a:r>
            </a:p>
          </p:txBody>
        </p:sp>
        <p:sp>
          <p:nvSpPr>
            <p:cNvPr id="106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1842641" y="340782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2026154" y="3423273"/>
            <a:ext cx="654346" cy="461665"/>
            <a:chOff x="2758335" y="6012459"/>
            <a:chExt cx="654346" cy="461665"/>
          </a:xfrm>
        </p:grpSpPr>
        <p:sp>
          <p:nvSpPr>
            <p:cNvPr id="109" name="Text Box 53"/>
            <p:cNvSpPr txBox="1">
              <a:spLocks noChangeArrowheads="1"/>
            </p:cNvSpPr>
            <p:nvPr/>
          </p:nvSpPr>
          <p:spPr bwMode="auto">
            <a:xfrm>
              <a:off x="2758335" y="6012459"/>
              <a:ext cx="6543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dirty="0">
                  <a:solidFill>
                    <a:srgbClr val="010066"/>
                  </a:solidFill>
                  <a:latin typeface="+mn-lt"/>
                  <a:cs typeface="Arial" charset="0"/>
                </a:rPr>
                <a:t>OA</a:t>
              </a:r>
            </a:p>
          </p:txBody>
        </p:sp>
        <p:sp>
          <p:nvSpPr>
            <p:cNvPr id="110" name="Line 54"/>
            <p:cNvSpPr>
              <a:spLocks noChangeShapeType="1"/>
            </p:cNvSpPr>
            <p:nvPr/>
          </p:nvSpPr>
          <p:spPr bwMode="auto">
            <a:xfrm>
              <a:off x="2869793" y="6058894"/>
              <a:ext cx="376238" cy="0"/>
            </a:xfrm>
            <a:prstGeom prst="line">
              <a:avLst/>
            </a:prstGeom>
            <a:noFill/>
            <a:ln w="19050">
              <a:solidFill>
                <a:srgbClr val="01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111" name="Rectangle 110"/>
          <p:cNvSpPr/>
          <p:nvPr/>
        </p:nvSpPr>
        <p:spPr>
          <a:xfrm>
            <a:off x="2536041" y="336248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446480" y="32916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 Box 77"/>
          <p:cNvSpPr txBox="1">
            <a:spLocks noChangeArrowheads="1"/>
          </p:cNvSpPr>
          <p:nvPr/>
        </p:nvSpPr>
        <p:spPr bwMode="auto">
          <a:xfrm>
            <a:off x="3720751" y="3267024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u</a:t>
            </a:r>
          </a:p>
        </p:txBody>
      </p:sp>
      <p:sp>
        <p:nvSpPr>
          <p:cNvPr id="114" name="Text Box 22">
            <a:extLst>
              <a:ext uri="{FF2B5EF4-FFF2-40B4-BE49-F238E27FC236}">
                <a16:creationId xmlns:a16="http://schemas.microsoft.com/office/drawing/2014/main" id="{5863DCF8-7F30-4296-8845-FBD5F2963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07" y="4109156"/>
            <a:ext cx="5949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(b) Find the parametric equations.</a:t>
            </a:r>
          </a:p>
        </p:txBody>
      </p:sp>
      <p:sp>
        <p:nvSpPr>
          <p:cNvPr id="115" name="Text Box 115">
            <a:extLst>
              <a:ext uri="{FF2B5EF4-FFF2-40B4-BE49-F238E27FC236}">
                <a16:creationId xmlns:a16="http://schemas.microsoft.com/office/drawing/2014/main" id="{2102DF27-D070-49A2-90CC-BD55D106C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481" y="456920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Text Box 77">
            <a:extLst>
              <a:ext uri="{FF2B5EF4-FFF2-40B4-BE49-F238E27FC236}">
                <a16:creationId xmlns:a16="http://schemas.microsoft.com/office/drawing/2014/main" id="{39CDB138-8C40-4121-9999-045002747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708" y="45729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19" name="Text Box 115">
            <a:extLst>
              <a:ext uri="{FF2B5EF4-FFF2-40B4-BE49-F238E27FC236}">
                <a16:creationId xmlns:a16="http://schemas.microsoft.com/office/drawing/2014/main" id="{685B29A2-9BB7-4A8C-8354-656B3CF26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587" y="4537223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 Box 115">
            <a:extLst>
              <a:ext uri="{FF2B5EF4-FFF2-40B4-BE49-F238E27FC236}">
                <a16:creationId xmlns:a16="http://schemas.microsoft.com/office/drawing/2014/main" id="{AB6C3ACA-6D47-4D21-92B0-BD98CBB1F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639" y="4573364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 Box 115">
            <a:extLst>
              <a:ext uri="{FF2B5EF4-FFF2-40B4-BE49-F238E27FC236}">
                <a16:creationId xmlns:a16="http://schemas.microsoft.com/office/drawing/2014/main" id="{F2EAAF35-C7E8-4593-A681-3704D0312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885" y="457758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 Box 22">
            <a:extLst>
              <a:ext uri="{FF2B5EF4-FFF2-40B4-BE49-F238E27FC236}">
                <a16:creationId xmlns:a16="http://schemas.microsoft.com/office/drawing/2014/main" id="{3F96674E-3DF7-41A3-BAB2-926F53E98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544" y="4578283"/>
            <a:ext cx="451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– 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3" name="Text Box 77">
            <a:extLst>
              <a:ext uri="{FF2B5EF4-FFF2-40B4-BE49-F238E27FC236}">
                <a16:creationId xmlns:a16="http://schemas.microsoft.com/office/drawing/2014/main" id="{E9168106-1B11-490F-9C91-4F59877AA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645" y="456920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24" name="Text Box 22">
            <a:extLst>
              <a:ext uri="{FF2B5EF4-FFF2-40B4-BE49-F238E27FC236}">
                <a16:creationId xmlns:a16="http://schemas.microsoft.com/office/drawing/2014/main" id="{D94563B6-D435-4FEC-9B8E-C7FC96066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241" y="4572980"/>
            <a:ext cx="3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5" name="Text Box 115">
            <a:extLst>
              <a:ext uri="{FF2B5EF4-FFF2-40B4-BE49-F238E27FC236}">
                <a16:creationId xmlns:a16="http://schemas.microsoft.com/office/drawing/2014/main" id="{9729228C-0026-445C-A8D5-BE6B4603C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638" y="4568172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 Box 22">
            <a:extLst>
              <a:ext uri="{FF2B5EF4-FFF2-40B4-BE49-F238E27FC236}">
                <a16:creationId xmlns:a16="http://schemas.microsoft.com/office/drawing/2014/main" id="{11021AF1-5D72-4B32-9B80-BD6C5AE92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810" y="4574849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27" name="Text Box 22">
            <a:extLst>
              <a:ext uri="{FF2B5EF4-FFF2-40B4-BE49-F238E27FC236}">
                <a16:creationId xmlns:a16="http://schemas.microsoft.com/office/drawing/2014/main" id="{DCC6F451-A4DC-48A1-9D37-74671DDF9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893" y="5048840"/>
            <a:ext cx="5949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(c) Find the Cartesian equations.</a:t>
            </a:r>
          </a:p>
        </p:txBody>
      </p:sp>
      <p:sp>
        <p:nvSpPr>
          <p:cNvPr id="128" name="Text Box 115">
            <a:extLst>
              <a:ext uri="{FF2B5EF4-FFF2-40B4-BE49-F238E27FC236}">
                <a16:creationId xmlns:a16="http://schemas.microsoft.com/office/drawing/2014/main" id="{7186F428-F639-4C2C-8335-DF74194C6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0505" y="5946781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Text Box 77">
            <a:extLst>
              <a:ext uri="{FF2B5EF4-FFF2-40B4-BE49-F238E27FC236}">
                <a16:creationId xmlns:a16="http://schemas.microsoft.com/office/drawing/2014/main" id="{6139A205-CCFC-44EC-AEEE-2AFFF81A4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3413" y="611492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31" name="Text Box 115">
            <a:extLst>
              <a:ext uri="{FF2B5EF4-FFF2-40B4-BE49-F238E27FC236}">
                <a16:creationId xmlns:a16="http://schemas.microsoft.com/office/drawing/2014/main" id="{949B62EB-1F17-4AEF-9410-0614AC95B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644" y="5861866"/>
            <a:ext cx="55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Text Box 115">
            <a:extLst>
              <a:ext uri="{FF2B5EF4-FFF2-40B4-BE49-F238E27FC236}">
                <a16:creationId xmlns:a16="http://schemas.microsoft.com/office/drawing/2014/main" id="{C711149C-7CFF-42BB-9593-C4FE3256D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716" y="592053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 Box 115">
            <a:extLst>
              <a:ext uri="{FF2B5EF4-FFF2-40B4-BE49-F238E27FC236}">
                <a16:creationId xmlns:a16="http://schemas.microsoft.com/office/drawing/2014/main" id="{677CA6DE-40E5-4830-83EA-C6CCBD373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38" y="632529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 Box 115">
            <a:extLst>
              <a:ext uri="{FF2B5EF4-FFF2-40B4-BE49-F238E27FC236}">
                <a16:creationId xmlns:a16="http://schemas.microsoft.com/office/drawing/2014/main" id="{619B6489-5CD9-49EF-863C-9B13280DE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5308" y="632442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AB73CD4-5EEA-419B-A1AE-0C85BE76B7B1}"/>
              </a:ext>
            </a:extLst>
          </p:cNvPr>
          <p:cNvCxnSpPr/>
          <p:nvPr/>
        </p:nvCxnSpPr>
        <p:spPr>
          <a:xfrm>
            <a:off x="2974810" y="6367958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CD8F892-8226-4453-8D61-6E38AC36B519}"/>
              </a:ext>
            </a:extLst>
          </p:cNvPr>
          <p:cNvCxnSpPr/>
          <p:nvPr/>
        </p:nvCxnSpPr>
        <p:spPr>
          <a:xfrm>
            <a:off x="3702227" y="6356143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 Box 22">
            <a:extLst>
              <a:ext uri="{FF2B5EF4-FFF2-40B4-BE49-F238E27FC236}">
                <a16:creationId xmlns:a16="http://schemas.microsoft.com/office/drawing/2014/main" id="{FC1E5420-7890-4A1C-B821-59BC9AE5C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78" y="5492534"/>
            <a:ext cx="35308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6600"/>
                </a:solidFill>
              </a:rPr>
              <a:t>Rearranging for </a:t>
            </a:r>
            <a:r>
              <a:rPr lang="en-GB" altLang="en-US" sz="1800" dirty="0">
                <a:solidFill>
                  <a:srgbClr val="FF6600"/>
                </a:solidFill>
                <a:latin typeface="Symbol" panose="05050102010706020507" pitchFamily="18" charset="2"/>
              </a:rPr>
              <a:t>l</a:t>
            </a:r>
            <a:r>
              <a:rPr lang="en-GB" altLang="en-US" sz="1800" dirty="0">
                <a:solidFill>
                  <a:srgbClr val="FF6600"/>
                </a:solidFill>
              </a:rPr>
              <a:t> and equating</a:t>
            </a:r>
          </a:p>
        </p:txBody>
      </p:sp>
      <p:sp>
        <p:nvSpPr>
          <p:cNvPr id="138" name="Text Box 115">
            <a:extLst>
              <a:ext uri="{FF2B5EF4-FFF2-40B4-BE49-F238E27FC236}">
                <a16:creationId xmlns:a16="http://schemas.microsoft.com/office/drawing/2014/main" id="{2457B42A-98F4-4542-B480-F3186F34F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466" y="4568121"/>
            <a:ext cx="304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ext Box 115">
            <a:extLst>
              <a:ext uri="{FF2B5EF4-FFF2-40B4-BE49-F238E27FC236}">
                <a16:creationId xmlns:a16="http://schemas.microsoft.com/office/drawing/2014/main" id="{8763C9E4-E1D6-44A0-AB8A-3C00A19F2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583" y="455721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Text Box 22">
            <a:extLst>
              <a:ext uri="{FF2B5EF4-FFF2-40B4-BE49-F238E27FC236}">
                <a16:creationId xmlns:a16="http://schemas.microsoft.com/office/drawing/2014/main" id="{6F21B96E-A4C9-40CF-8BA1-ECE947D04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743" y="4566297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41" name="Text Box 77">
            <a:extLst>
              <a:ext uri="{FF2B5EF4-FFF2-40B4-BE49-F238E27FC236}">
                <a16:creationId xmlns:a16="http://schemas.microsoft.com/office/drawing/2014/main" id="{17FA4A69-ACD6-4282-9DFB-642258077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693" y="4571901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42" name="Text Box 115">
            <a:extLst>
              <a:ext uri="{FF2B5EF4-FFF2-40B4-BE49-F238E27FC236}">
                <a16:creationId xmlns:a16="http://schemas.microsoft.com/office/drawing/2014/main" id="{C9DA89CE-9299-4AB2-B1F7-72FC465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966" y="4552943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 Box 22">
            <a:extLst>
              <a:ext uri="{FF2B5EF4-FFF2-40B4-BE49-F238E27FC236}">
                <a16:creationId xmlns:a16="http://schemas.microsoft.com/office/drawing/2014/main" id="{224A4FC3-6DC4-4081-8E8A-6DA457652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3138" y="4559620"/>
            <a:ext cx="382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endParaRPr lang="en-GB" altLang="en-US" b="1" dirty="0">
              <a:solidFill>
                <a:srgbClr val="0070C0"/>
              </a:solidFill>
            </a:endParaRPr>
          </a:p>
        </p:txBody>
      </p:sp>
      <p:sp>
        <p:nvSpPr>
          <p:cNvPr id="144" name="Text Box 77">
            <a:extLst>
              <a:ext uri="{FF2B5EF4-FFF2-40B4-BE49-F238E27FC236}">
                <a16:creationId xmlns:a16="http://schemas.microsoft.com/office/drawing/2014/main" id="{C8A2F03B-ACB4-463D-85FA-CF504FB79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516" y="611492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45" name="Text Box 115">
            <a:extLst>
              <a:ext uri="{FF2B5EF4-FFF2-40B4-BE49-F238E27FC236}">
                <a16:creationId xmlns:a16="http://schemas.microsoft.com/office/drawing/2014/main" id="{8316C2D0-D0F8-45A8-BD8B-57B9F21C9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735" y="5882664"/>
            <a:ext cx="304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4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 Box 115">
            <a:extLst>
              <a:ext uri="{FF2B5EF4-FFF2-40B4-BE49-F238E27FC236}">
                <a16:creationId xmlns:a16="http://schemas.microsoft.com/office/drawing/2014/main" id="{D9A178C9-FFF1-45FB-90D1-D87F5D44D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2451" y="5906293"/>
            <a:ext cx="588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  <a:endParaRPr lang="en-GB" sz="2400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 Box 115">
            <a:extLst>
              <a:ext uri="{FF2B5EF4-FFF2-40B4-BE49-F238E27FC236}">
                <a16:creationId xmlns:a16="http://schemas.microsoft.com/office/drawing/2014/main" id="{BA897903-0B64-4E9D-9D0E-8227405ED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241" y="632529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2400" baseline="-25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93DF627-973E-460F-894C-20AAFD9B1A8C}"/>
              </a:ext>
            </a:extLst>
          </p:cNvPr>
          <p:cNvCxnSpPr/>
          <p:nvPr/>
        </p:nvCxnSpPr>
        <p:spPr>
          <a:xfrm>
            <a:off x="4892330" y="6356143"/>
            <a:ext cx="75241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>
            <a:hlinkClick r:id="rId3"/>
            <a:extLst>
              <a:ext uri="{FF2B5EF4-FFF2-40B4-BE49-F238E27FC236}">
                <a16:creationId xmlns:a16="http://schemas.microsoft.com/office/drawing/2014/main" id="{458C2509-AA38-4D6A-BCEB-F6C35BA63DC7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7" name="Rectangle 116">
            <a:hlinkClick r:id="rId3"/>
            <a:extLst>
              <a:ext uri="{FF2B5EF4-FFF2-40B4-BE49-F238E27FC236}">
                <a16:creationId xmlns:a16="http://schemas.microsoft.com/office/drawing/2014/main" id="{E0FF7162-081B-49FD-8D1E-61B8038A355A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6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4" grpId="0"/>
      <p:bldP spid="95" grpId="0"/>
      <p:bldP spid="75" grpId="0"/>
      <p:bldP spid="76" grpId="0"/>
      <p:bldP spid="77" grpId="0"/>
      <p:bldP spid="78" grpId="0"/>
      <p:bldP spid="84" grpId="0"/>
      <p:bldP spid="42" grpId="0" animBg="1"/>
      <p:bldP spid="47" grpId="0"/>
      <p:bldP spid="48" grpId="0" animBg="1"/>
      <p:bldP spid="49" grpId="0"/>
      <p:bldP spid="50" grpId="0" animBg="1"/>
      <p:bldP spid="52" grpId="0"/>
      <p:bldP spid="58" grpId="0"/>
      <p:bldP spid="90" grpId="0"/>
      <p:bldP spid="91" grpId="0"/>
      <p:bldP spid="92" grpId="0"/>
      <p:bldP spid="93" grpId="0"/>
      <p:bldP spid="94" grpId="0"/>
      <p:bldP spid="107" grpId="0"/>
      <p:bldP spid="111" grpId="0"/>
      <p:bldP spid="112" grpId="0"/>
      <p:bldP spid="113" grpId="0"/>
      <p:bldP spid="114" grpId="0"/>
      <p:bldP spid="115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30" grpId="0"/>
      <p:bldP spid="131" grpId="0"/>
      <p:bldP spid="132" grpId="0"/>
      <p:bldP spid="133" grpId="0"/>
      <p:bldP spid="134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3</TotalTime>
  <Words>2135</Words>
  <Application>Microsoft Office PowerPoint</Application>
  <PresentationFormat>On-screen Show (4:3)</PresentationFormat>
  <Paragraphs>478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Vector equation of the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equation of the line</dc:title>
  <dc:creator>Mathssupport</dc:creator>
  <cp:lastModifiedBy>Orlando Hurtado</cp:lastModifiedBy>
  <cp:revision>4</cp:revision>
  <dcterms:created xsi:type="dcterms:W3CDTF">2020-04-03T09:45:10Z</dcterms:created>
  <dcterms:modified xsi:type="dcterms:W3CDTF">2020-07-03T10:15:18Z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