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67" r:id="rId5"/>
    <p:sldId id="266" r:id="rId6"/>
    <p:sldId id="268" r:id="rId7"/>
    <p:sldId id="269" r:id="rId8"/>
    <p:sldId id="270" r:id="rId9"/>
    <p:sldId id="271" r:id="rId10"/>
    <p:sldId id="272" r:id="rId11"/>
    <p:sldId id="315" r:id="rId1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200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175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26351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0017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6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175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7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003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8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571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9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4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10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977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22C259C3-A05D-4B6D-A31F-67F270D0E4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582A595-48BA-48B1-97D4-F63EA5331CA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3729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4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7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6E170D-3510-4F46-93EC-D4AA08ABE798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0759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C66F4497-E5EC-4F18-B0E4-74E6DE7FBA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A61DC6A-4ECB-40CC-874B-BE4EABDA7511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1473888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BDABC4-C7ED-4001-9DCE-DD492F7B31C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53677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053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8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6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4D2D73-D0C9-4C89-8FB1-FDDCB6D64C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67214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25625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8848B0E2-DD2C-4884-B475-A808F4618E2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404C6B1-B44C-4955-9BEF-25B87EF845BC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4011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077200" cy="1600200"/>
          </a:xfrm>
        </p:spPr>
        <p:txBody>
          <a:bodyPr>
            <a:normAutofit/>
          </a:bodyPr>
          <a:lstStyle/>
          <a:p>
            <a:pPr marL="576263" indent="-576263"/>
            <a:r>
              <a:rPr lang="en-US" dirty="0"/>
              <a:t>LO: Use the scalar product to determine whether two vectors are perpendicular, parallel or neither, or find the angle between the vectors</a:t>
            </a:r>
            <a:endParaRPr lang="en-GB" dirty="0"/>
          </a:p>
          <a:p>
            <a:pPr marL="2743200" indent="-274320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  <a:ln w="6350">
            <a:noFill/>
          </a:ln>
        </p:spPr>
        <p:txBody>
          <a:bodyPr/>
          <a:lstStyle/>
          <a:p>
            <a:r>
              <a:rPr lang="en-GB" dirty="0">
                <a:ln w="3175">
                  <a:noFill/>
                </a:ln>
              </a:rPr>
              <a:t>Scalar product</a:t>
            </a:r>
            <a:endParaRPr lang="en-US" dirty="0">
              <a:ln w="3175">
                <a:noFill/>
              </a:ln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Coincident vectors: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1" y="80010"/>
            <a:ext cx="8376137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Special properties of the 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047250" y="107779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84"/>
          <p:cNvSpPr txBox="1">
            <a:spLocks noChangeArrowheads="1"/>
          </p:cNvSpPr>
          <p:nvPr/>
        </p:nvSpPr>
        <p:spPr bwMode="auto">
          <a:xfrm>
            <a:off x="6260116" y="105613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6" name="Text Box 84"/>
          <p:cNvSpPr txBox="1">
            <a:spLocks noChangeArrowheads="1"/>
          </p:cNvSpPr>
          <p:nvPr/>
        </p:nvSpPr>
        <p:spPr bwMode="auto">
          <a:xfrm>
            <a:off x="6603773" y="1077798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|a|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7032432" y="10574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2853" y="106065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2015720" y="1781116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  <a:r>
              <a:rPr lang="en-GB" altLang="en-US" dirty="0"/>
              <a:t> = 0</a:t>
            </a:r>
            <a:r>
              <a:rPr lang="en-GB" altLang="en-US" baseline="30000" dirty="0"/>
              <a:t>o</a:t>
            </a:r>
            <a:endParaRPr lang="en-GB" altLang="en-US" i="1" baseline="30000" dirty="0">
              <a:latin typeface="Symbol" panose="05050102010706020507" pitchFamily="18" charset="2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7038288" y="1056131"/>
            <a:ext cx="10356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 </a:t>
            </a:r>
            <a:r>
              <a:rPr lang="en-GB" altLang="en-US" sz="2400" dirty="0"/>
              <a:t>0</a:t>
            </a:r>
            <a:r>
              <a:rPr lang="en-GB" altLang="en-US" sz="2400" baseline="30000" dirty="0"/>
              <a:t>o</a:t>
            </a:r>
            <a:endParaRPr lang="en-GB" altLang="en-US" sz="2400" i="1" baseline="30000" dirty="0">
              <a:latin typeface="Symbol" panose="05050102010706020507" pitchFamily="18" charset="2"/>
            </a:endParaRPr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1945717" y="2322448"/>
            <a:ext cx="1711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0</a:t>
            </a:r>
            <a:r>
              <a:rPr lang="en-GB" altLang="en-US" sz="2400" baseline="30000" dirty="0">
                <a:latin typeface="Symbol" panose="05050102010706020507" pitchFamily="18" charset="2"/>
              </a:rPr>
              <a:t>o </a:t>
            </a:r>
            <a:r>
              <a:rPr lang="en-GB" altLang="en-US" sz="2400" dirty="0">
                <a:latin typeface="Symbol" panose="05050102010706020507" pitchFamily="18" charset="2"/>
              </a:rPr>
              <a:t>=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47250" y="1743740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4"/>
          <p:cNvSpPr txBox="1">
            <a:spLocks noChangeArrowheads="1"/>
          </p:cNvSpPr>
          <p:nvPr/>
        </p:nvSpPr>
        <p:spPr bwMode="auto">
          <a:xfrm>
            <a:off x="6260116" y="1722073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6603773" y="1743740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|a|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032432" y="17753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2853" y="172659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60448" y="236103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76051" y="234389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2142282" y="3687723"/>
            <a:ext cx="609202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For coincident vectors </a:t>
            </a:r>
          </a:p>
          <a:p>
            <a:pPr algn="ctr"/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a 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baseline="30000" dirty="0"/>
              <a:t>2</a:t>
            </a:r>
            <a:endParaRPr lang="en-GB" baseline="30000" dirty="0"/>
          </a:p>
        </p:txBody>
      </p:sp>
      <p:sp>
        <p:nvSpPr>
          <p:cNvPr id="22" name="Text Box 84"/>
          <p:cNvSpPr txBox="1">
            <a:spLocks noChangeArrowheads="1"/>
          </p:cNvSpPr>
          <p:nvPr/>
        </p:nvSpPr>
        <p:spPr bwMode="auto">
          <a:xfrm>
            <a:off x="6204560" y="231473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6548217" y="2336404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|a|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85692" y="2810694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01295" y="279354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90867" y="2829842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b="1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400" baseline="30000" dirty="0"/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BADB9E24-175C-4C84-B00B-4B564FEC043C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C83C1A3D-1412-47BD-B256-B6DB608E1FBD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28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7" grpId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40" grpId="0"/>
      <p:bldP spid="41" grpId="0" animBg="1"/>
      <p:bldP spid="22" grpId="0"/>
      <p:bldP spid="23" grpId="0"/>
      <p:bldP spid="24" grpId="0"/>
      <p:bldP spid="37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9375"/>
            <a:ext cx="5829300" cy="6334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altLang="en-US" sz="3200" dirty="0">
                <a:solidFill>
                  <a:srgbClr val="5B0091"/>
                </a:solidFill>
              </a:rPr>
              <a:t>Scalar product</a:t>
            </a:r>
            <a:endParaRPr lang="en-GB" altLang="en-US" sz="3200" dirty="0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42539" y="971789"/>
            <a:ext cx="78136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There are two kinds of multiplication involving vectors</a:t>
            </a:r>
            <a:endParaRPr lang="en-GB" altLang="en-US" dirty="0"/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42539" y="1635172"/>
            <a:ext cx="80635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first is known as the </a:t>
            </a:r>
            <a:r>
              <a:rPr lang="en-GB" b="1" dirty="0"/>
              <a:t>scalar product </a:t>
            </a:r>
            <a:r>
              <a:rPr lang="en-GB" dirty="0"/>
              <a:t>or </a:t>
            </a:r>
            <a:r>
              <a:rPr lang="en-GB" b="1" dirty="0"/>
              <a:t>dot product </a:t>
            </a:r>
            <a:r>
              <a:rPr lang="en-GB" dirty="0"/>
              <a:t>or</a:t>
            </a:r>
            <a:r>
              <a:rPr lang="en-GB" b="1" dirty="0"/>
              <a:t> inner product</a:t>
            </a:r>
            <a:r>
              <a:rPr lang="en-GB" dirty="0"/>
              <a:t>.</a:t>
            </a:r>
            <a:endParaRPr lang="en-GB" altLang="en-US" dirty="0"/>
          </a:p>
        </p:txBody>
      </p:sp>
      <p:sp>
        <p:nvSpPr>
          <p:cNvPr id="3" name="Rectangle 2"/>
          <p:cNvSpPr/>
          <p:nvPr/>
        </p:nvSpPr>
        <p:spPr>
          <a:xfrm>
            <a:off x="542538" y="2637619"/>
            <a:ext cx="79156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so-called because when the scalar product of two vectors is calculated the result is a </a:t>
            </a:r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scalar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42537" y="3745224"/>
            <a:ext cx="7813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second product is known as the </a:t>
            </a:r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vector product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672353" y="4391555"/>
            <a:ext cx="77858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this is calculated the result is a </a:t>
            </a:r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vector.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2353" y="5129828"/>
            <a:ext cx="77858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course we consider only the </a:t>
            </a:r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scalar product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b="1" dirty="0">
              <a:latin typeface="LCIRCLEW10"/>
            </a:endParaRPr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78FC6885-8E7D-42BF-BE45-AE59EB13F5E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6BEFE7CC-80A3-4FF0-86AA-B7B0FEF44BCB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2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3" grpId="0"/>
      <p:bldP spid="4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Consider two vectors: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959423" y="940833"/>
            <a:ext cx="3137298" cy="656034"/>
            <a:chOff x="1488" y="1347"/>
            <a:chExt cx="2635" cy="551"/>
          </a:xfrm>
        </p:grpSpPr>
        <p:sp>
          <p:nvSpPr>
            <p:cNvPr id="24657" name="Text Box 8"/>
            <p:cNvSpPr txBox="1">
              <a:spLocks noChangeArrowheads="1"/>
            </p:cNvSpPr>
            <p:nvPr/>
          </p:nvSpPr>
          <p:spPr bwMode="auto">
            <a:xfrm>
              <a:off x="1488" y="1412"/>
              <a:ext cx="299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a</a:t>
              </a:r>
            </a:p>
          </p:txBody>
        </p:sp>
        <p:sp>
          <p:nvSpPr>
            <p:cNvPr id="24658" name="Text Box 9"/>
            <p:cNvSpPr txBox="1">
              <a:spLocks noChangeArrowheads="1"/>
            </p:cNvSpPr>
            <p:nvPr/>
          </p:nvSpPr>
          <p:spPr bwMode="auto">
            <a:xfrm>
              <a:off x="1765" y="1467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dirty="0"/>
                <a:t>=</a:t>
              </a:r>
              <a:endParaRPr lang="en-GB" altLang="en-US" sz="1800" dirty="0"/>
            </a:p>
          </p:txBody>
        </p:sp>
        <p:grpSp>
          <p:nvGrpSpPr>
            <p:cNvPr id="24659" name="Group 10"/>
            <p:cNvGrpSpPr>
              <a:grpSpLocks/>
            </p:cNvGrpSpPr>
            <p:nvPr/>
          </p:nvGrpSpPr>
          <p:grpSpPr bwMode="auto">
            <a:xfrm>
              <a:off x="2047" y="1347"/>
              <a:ext cx="347" cy="551"/>
              <a:chOff x="2208" y="1392"/>
              <a:chExt cx="347" cy="551"/>
            </a:xfrm>
          </p:grpSpPr>
          <p:sp>
            <p:nvSpPr>
              <p:cNvPr id="24667" name="AutoShape 11"/>
              <p:cNvSpPr>
                <a:spLocks noChangeArrowheads="1"/>
              </p:cNvSpPr>
              <p:nvPr/>
            </p:nvSpPr>
            <p:spPr bwMode="auto">
              <a:xfrm>
                <a:off x="2208" y="1392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24668" name="Text Box 12"/>
              <p:cNvSpPr txBox="1">
                <a:spLocks noChangeArrowheads="1"/>
              </p:cNvSpPr>
              <p:nvPr/>
            </p:nvSpPr>
            <p:spPr bwMode="auto">
              <a:xfrm>
                <a:off x="2221" y="1393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/>
                  <a:t>a</a:t>
                </a:r>
                <a:r>
                  <a:rPr lang="en-US" altLang="en-US" sz="1800" baseline="-25000" dirty="0"/>
                  <a:t>1</a:t>
                </a:r>
                <a:endParaRPr lang="en-GB" altLang="en-US" sz="1800" baseline="-25000" dirty="0"/>
              </a:p>
            </p:txBody>
          </p:sp>
          <p:sp>
            <p:nvSpPr>
              <p:cNvPr id="24669" name="Text Box 13"/>
              <p:cNvSpPr txBox="1">
                <a:spLocks noChangeArrowheads="1"/>
              </p:cNvSpPr>
              <p:nvPr/>
            </p:nvSpPr>
            <p:spPr bwMode="auto">
              <a:xfrm>
                <a:off x="2221" y="1633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/>
                  <a:t>a</a:t>
                </a:r>
                <a:r>
                  <a:rPr lang="en-US" altLang="en-US" sz="1800" baseline="-25000" dirty="0"/>
                  <a:t>2</a:t>
                </a:r>
                <a:endParaRPr lang="en-GB" altLang="en-US" sz="1800" baseline="-25000" dirty="0"/>
              </a:p>
            </p:txBody>
          </p:sp>
        </p:grpSp>
        <p:sp>
          <p:nvSpPr>
            <p:cNvPr id="24660" name="Text Box 14"/>
            <p:cNvSpPr txBox="1">
              <a:spLocks noChangeArrowheads="1"/>
            </p:cNvSpPr>
            <p:nvPr/>
          </p:nvSpPr>
          <p:spPr bwMode="auto">
            <a:xfrm>
              <a:off x="2599" y="1413"/>
              <a:ext cx="58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dirty="0"/>
                <a:t>and</a:t>
              </a:r>
            </a:p>
          </p:txBody>
        </p:sp>
        <p:sp>
          <p:nvSpPr>
            <p:cNvPr id="24661" name="Text Box 15"/>
            <p:cNvSpPr txBox="1">
              <a:spLocks noChangeArrowheads="1"/>
            </p:cNvSpPr>
            <p:nvPr/>
          </p:nvSpPr>
          <p:spPr bwMode="auto">
            <a:xfrm>
              <a:off x="3253" y="1434"/>
              <a:ext cx="31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b="1" dirty="0"/>
                <a:t>b</a:t>
              </a:r>
            </a:p>
          </p:txBody>
        </p:sp>
        <p:sp>
          <p:nvSpPr>
            <p:cNvPr id="24662" name="Text Box 16"/>
            <p:cNvSpPr txBox="1">
              <a:spLocks noChangeArrowheads="1"/>
            </p:cNvSpPr>
            <p:nvPr/>
          </p:nvSpPr>
          <p:spPr bwMode="auto">
            <a:xfrm>
              <a:off x="3516" y="1467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/>
                <a:t>=</a:t>
              </a:r>
              <a:endParaRPr lang="en-GB" altLang="en-US" sz="1800"/>
            </a:p>
          </p:txBody>
        </p:sp>
        <p:grpSp>
          <p:nvGrpSpPr>
            <p:cNvPr id="24663" name="Group 17"/>
            <p:cNvGrpSpPr>
              <a:grpSpLocks/>
            </p:cNvGrpSpPr>
            <p:nvPr/>
          </p:nvGrpSpPr>
          <p:grpSpPr bwMode="auto">
            <a:xfrm>
              <a:off x="3775" y="1347"/>
              <a:ext cx="348" cy="550"/>
              <a:chOff x="2712" y="1392"/>
              <a:chExt cx="348" cy="550"/>
            </a:xfrm>
          </p:grpSpPr>
          <p:sp>
            <p:nvSpPr>
              <p:cNvPr id="24664" name="AutoShape 18"/>
              <p:cNvSpPr>
                <a:spLocks noChangeArrowheads="1"/>
              </p:cNvSpPr>
              <p:nvPr/>
            </p:nvSpPr>
            <p:spPr bwMode="auto">
              <a:xfrm>
                <a:off x="2712" y="1392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24665" name="Text Box 19"/>
              <p:cNvSpPr txBox="1">
                <a:spLocks noChangeArrowheads="1"/>
              </p:cNvSpPr>
              <p:nvPr/>
            </p:nvSpPr>
            <p:spPr bwMode="auto">
              <a:xfrm>
                <a:off x="2725" y="1392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/>
                  <a:t>b</a:t>
                </a:r>
                <a:r>
                  <a:rPr lang="en-US" altLang="en-US" sz="1800" baseline="-25000" dirty="0"/>
                  <a:t>1</a:t>
                </a:r>
                <a:endParaRPr lang="en-GB" altLang="en-US" sz="1800" baseline="-25000" dirty="0"/>
              </a:p>
            </p:txBody>
          </p:sp>
          <p:sp>
            <p:nvSpPr>
              <p:cNvPr id="24666" name="Text Box 20"/>
              <p:cNvSpPr txBox="1">
                <a:spLocks noChangeArrowheads="1"/>
              </p:cNvSpPr>
              <p:nvPr/>
            </p:nvSpPr>
            <p:spPr bwMode="auto">
              <a:xfrm>
                <a:off x="2726" y="1632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/>
                  <a:t>b</a:t>
                </a:r>
                <a:r>
                  <a:rPr lang="en-US" altLang="en-US" sz="1800" baseline="-25000" dirty="0"/>
                  <a:t>2</a:t>
                </a:r>
                <a:endParaRPr lang="en-GB" altLang="en-US" sz="1800" baseline="-25000" dirty="0"/>
              </a:p>
            </p:txBody>
          </p:sp>
        </p:grpSp>
      </p:grpSp>
      <p:sp>
        <p:nvSpPr>
          <p:cNvPr id="604181" name="Text Box 21"/>
          <p:cNvSpPr txBox="1">
            <a:spLocks noChangeArrowheads="1"/>
          </p:cNvSpPr>
          <p:nvPr/>
        </p:nvSpPr>
        <p:spPr bwMode="auto">
          <a:xfrm>
            <a:off x="3553125" y="1949071"/>
            <a:ext cx="202225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Find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b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35561" y="3880196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Similarly if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>
                <a:solidFill>
                  <a:srgbClr val="5B0091"/>
                </a:solidFill>
              </a:rPr>
              <a:t>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325833" y="2850025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560634" y="3821427"/>
            <a:ext cx="1853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a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494022" y="3821427"/>
            <a:ext cx="1879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b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4564250" y="3803462"/>
            <a:ext cx="902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325833" y="4904092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Rectangle 24">
            <a:hlinkClick r:id="rId3"/>
            <a:extLst>
              <a:ext uri="{FF2B5EF4-FFF2-40B4-BE49-F238E27FC236}">
                <a16:creationId xmlns:a16="http://schemas.microsoft.com/office/drawing/2014/main" id="{B4190BA0-1BF9-4188-AC3A-959753B92788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902DA975-3427-4CD4-8940-412EEA2C4119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1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1" grpId="0" animBg="1"/>
      <p:bldP spid="604182" grpId="0"/>
      <p:bldP spid="3" grpId="0"/>
      <p:bldP spid="4" grpId="0"/>
      <p:bldP spid="95" grpId="0"/>
      <p:bldP spid="96" grpId="0"/>
      <p:bldP spid="9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Consider two vectors:</a:t>
            </a:r>
          </a:p>
        </p:txBody>
      </p:sp>
      <p:sp>
        <p:nvSpPr>
          <p:cNvPr id="604181" name="Text Box 21"/>
          <p:cNvSpPr txBox="1">
            <a:spLocks noChangeArrowheads="1"/>
          </p:cNvSpPr>
          <p:nvPr/>
        </p:nvSpPr>
        <p:spPr bwMode="auto">
          <a:xfrm>
            <a:off x="3721473" y="2190258"/>
            <a:ext cx="2022250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Find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b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464451" y="3757297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Similarly if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>
                <a:solidFill>
                  <a:srgbClr val="5B0091"/>
                </a:solidFill>
              </a:rPr>
              <a:t>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167326" y="2943392"/>
            <a:ext cx="3655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2064742" y="3787476"/>
            <a:ext cx="2727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a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a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743723" y="3797509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b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4907154" y="3787476"/>
            <a:ext cx="902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4845142" y="598159"/>
            <a:ext cx="533400" cy="1223963"/>
            <a:chOff x="3678086" y="4005064"/>
            <a:chExt cx="533400" cy="1223963"/>
          </a:xfrm>
        </p:grpSpPr>
        <p:sp>
          <p:nvSpPr>
            <p:cNvPr id="101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2" name="Text Box 115"/>
            <p:cNvSpPr txBox="1">
              <a:spLocks noChangeArrowheads="1"/>
            </p:cNvSpPr>
            <p:nvPr/>
          </p:nvSpPr>
          <p:spPr bwMode="auto">
            <a:xfrm>
              <a:off x="3751111" y="4005064"/>
              <a:ext cx="3978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baseline="-25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Text Box 116"/>
            <p:cNvSpPr txBox="1">
              <a:spLocks noChangeArrowheads="1"/>
            </p:cNvSpPr>
            <p:nvPr/>
          </p:nvSpPr>
          <p:spPr bwMode="auto">
            <a:xfrm>
              <a:off x="3738411" y="4386064"/>
              <a:ext cx="3978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baseline="-25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Text Box 116"/>
            <p:cNvSpPr txBox="1">
              <a:spLocks noChangeArrowheads="1"/>
            </p:cNvSpPr>
            <p:nvPr/>
          </p:nvSpPr>
          <p:spPr bwMode="auto">
            <a:xfrm>
              <a:off x="3742835" y="4807545"/>
              <a:ext cx="3978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baseline="-25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6" name="Text Box 8"/>
          <p:cNvSpPr txBox="1">
            <a:spLocks noChangeArrowheads="1"/>
          </p:cNvSpPr>
          <p:nvPr/>
        </p:nvSpPr>
        <p:spPr bwMode="auto">
          <a:xfrm>
            <a:off x="3864273" y="100457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/>
              <a:t>a</a:t>
            </a:r>
          </a:p>
        </p:txBody>
      </p:sp>
      <p:sp>
        <p:nvSpPr>
          <p:cNvPr id="107" name="Text Box 9"/>
          <p:cNvSpPr txBox="1">
            <a:spLocks noChangeArrowheads="1"/>
          </p:cNvSpPr>
          <p:nvPr/>
        </p:nvSpPr>
        <p:spPr bwMode="auto">
          <a:xfrm>
            <a:off x="4194076" y="1004572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7353782" y="596992"/>
            <a:ext cx="533400" cy="1223963"/>
            <a:chOff x="3678086" y="4005064"/>
            <a:chExt cx="533400" cy="1223963"/>
          </a:xfrm>
        </p:grpSpPr>
        <p:sp>
          <p:nvSpPr>
            <p:cNvPr id="109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0" name="Text Box 115"/>
            <p:cNvSpPr txBox="1">
              <a:spLocks noChangeArrowheads="1"/>
            </p:cNvSpPr>
            <p:nvPr/>
          </p:nvSpPr>
          <p:spPr bwMode="auto">
            <a:xfrm>
              <a:off x="3751111" y="4005064"/>
              <a:ext cx="3978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altLang="en-US" baseline="-25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GB" altLang="en-US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Text Box 116"/>
            <p:cNvSpPr txBox="1">
              <a:spLocks noChangeArrowheads="1"/>
            </p:cNvSpPr>
            <p:nvPr/>
          </p:nvSpPr>
          <p:spPr bwMode="auto">
            <a:xfrm>
              <a:off x="3738411" y="4386064"/>
              <a:ext cx="3978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altLang="en-US" baseline="-25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Text Box 116"/>
            <p:cNvSpPr txBox="1">
              <a:spLocks noChangeArrowheads="1"/>
            </p:cNvSpPr>
            <p:nvPr/>
          </p:nvSpPr>
          <p:spPr bwMode="auto">
            <a:xfrm>
              <a:off x="3742835" y="4807545"/>
              <a:ext cx="39786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r>
                <a:rPr lang="en-US" altLang="en-US" baseline="-250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6372913" y="1003405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/>
              <a:t>b</a:t>
            </a:r>
          </a:p>
        </p:txBody>
      </p:sp>
      <p:sp>
        <p:nvSpPr>
          <p:cNvPr id="114" name="Text Box 9"/>
          <p:cNvSpPr txBox="1">
            <a:spLocks noChangeArrowheads="1"/>
          </p:cNvSpPr>
          <p:nvPr/>
        </p:nvSpPr>
        <p:spPr bwMode="auto">
          <a:xfrm>
            <a:off x="6702716" y="100340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=</a:t>
            </a:r>
            <a:endParaRPr lang="en-GB" altLang="en-US" dirty="0"/>
          </a:p>
        </p:txBody>
      </p:sp>
      <p:sp>
        <p:nvSpPr>
          <p:cNvPr id="40" name="Text Box 14"/>
          <p:cNvSpPr txBox="1">
            <a:spLocks noChangeArrowheads="1"/>
          </p:cNvSpPr>
          <p:nvPr/>
        </p:nvSpPr>
        <p:spPr bwMode="auto">
          <a:xfrm>
            <a:off x="5552649" y="1003405"/>
            <a:ext cx="69889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167326" y="4870942"/>
            <a:ext cx="3655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63DA5589-36DE-435A-9210-E554F1608623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771A3595-9DAE-4891-A492-A5298246DBD5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58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1" grpId="0" animBg="1"/>
      <p:bldP spid="604182" grpId="0"/>
      <p:bldP spid="3" grpId="0"/>
      <p:bldP spid="4" grpId="0"/>
      <p:bldP spid="95" grpId="0"/>
      <p:bldP spid="96" grpId="0"/>
      <p:bldP spid="106" grpId="0"/>
      <p:bldP spid="107" grpId="0"/>
      <p:bldP spid="113" grpId="0"/>
      <p:bldP spid="114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970115" y="5786435"/>
            <a:ext cx="2138850" cy="806700"/>
          </a:xfrm>
          <a:prstGeom prst="rect">
            <a:avLst/>
          </a:prstGeom>
          <a:solidFill>
            <a:srgbClr val="FFFFCC"/>
          </a:solidFill>
          <a:ln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28525" y="744131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Consider two vectors: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44997" y="1373456"/>
            <a:ext cx="1078707" cy="656034"/>
            <a:chOff x="1488" y="1347"/>
            <a:chExt cx="906" cy="551"/>
          </a:xfrm>
        </p:grpSpPr>
        <p:sp>
          <p:nvSpPr>
            <p:cNvPr id="24657" name="Text Box 8"/>
            <p:cNvSpPr txBox="1">
              <a:spLocks noChangeArrowheads="1"/>
            </p:cNvSpPr>
            <p:nvPr/>
          </p:nvSpPr>
          <p:spPr bwMode="auto">
            <a:xfrm>
              <a:off x="1488" y="1467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24658" name="Text Box 9"/>
            <p:cNvSpPr txBox="1">
              <a:spLocks noChangeArrowheads="1"/>
            </p:cNvSpPr>
            <p:nvPr/>
          </p:nvSpPr>
          <p:spPr bwMode="auto">
            <a:xfrm>
              <a:off x="1765" y="1467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dirty="0"/>
                <a:t>=</a:t>
              </a:r>
              <a:endParaRPr lang="en-GB" altLang="en-US" sz="1800" dirty="0"/>
            </a:p>
          </p:txBody>
        </p:sp>
        <p:grpSp>
          <p:nvGrpSpPr>
            <p:cNvPr id="24659" name="Group 10"/>
            <p:cNvGrpSpPr>
              <a:grpSpLocks/>
            </p:cNvGrpSpPr>
            <p:nvPr/>
          </p:nvGrpSpPr>
          <p:grpSpPr bwMode="auto">
            <a:xfrm>
              <a:off x="2047" y="1347"/>
              <a:ext cx="347" cy="551"/>
              <a:chOff x="2208" y="1392"/>
              <a:chExt cx="347" cy="551"/>
            </a:xfrm>
          </p:grpSpPr>
          <p:sp>
            <p:nvSpPr>
              <p:cNvPr id="24667" name="AutoShape 11"/>
              <p:cNvSpPr>
                <a:spLocks noChangeArrowheads="1"/>
              </p:cNvSpPr>
              <p:nvPr/>
            </p:nvSpPr>
            <p:spPr bwMode="auto">
              <a:xfrm>
                <a:off x="2208" y="1392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24668" name="Text Box 12"/>
              <p:cNvSpPr txBox="1">
                <a:spLocks noChangeArrowheads="1"/>
              </p:cNvSpPr>
              <p:nvPr/>
            </p:nvSpPr>
            <p:spPr bwMode="auto">
              <a:xfrm>
                <a:off x="2221" y="1393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FF0000"/>
                    </a:solidFill>
                  </a:rPr>
                  <a:t>a</a:t>
                </a:r>
                <a:r>
                  <a:rPr lang="en-US" altLang="en-US" sz="1800" baseline="-25000" dirty="0">
                    <a:solidFill>
                      <a:srgbClr val="FF0000"/>
                    </a:solidFill>
                  </a:rPr>
                  <a:t>1</a:t>
                </a:r>
                <a:endParaRPr lang="en-GB" altLang="en-US" sz="18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669" name="Text Box 13"/>
              <p:cNvSpPr txBox="1">
                <a:spLocks noChangeArrowheads="1"/>
              </p:cNvSpPr>
              <p:nvPr/>
            </p:nvSpPr>
            <p:spPr bwMode="auto">
              <a:xfrm>
                <a:off x="2221" y="1633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FF0000"/>
                    </a:solidFill>
                  </a:rPr>
                  <a:t>a</a:t>
                </a:r>
                <a:r>
                  <a:rPr lang="en-US" altLang="en-US" sz="1800" baseline="-25000" dirty="0">
                    <a:solidFill>
                      <a:srgbClr val="FF0000"/>
                    </a:solidFill>
                  </a:rPr>
                  <a:t>2</a:t>
                </a:r>
                <a:endParaRPr lang="en-GB" altLang="en-US" sz="1800" baseline="-25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604181" name="Text Box 21"/>
          <p:cNvSpPr txBox="1">
            <a:spLocks noChangeArrowheads="1"/>
          </p:cNvSpPr>
          <p:nvPr/>
        </p:nvSpPr>
        <p:spPr bwMode="auto">
          <a:xfrm>
            <a:off x="2056804" y="2140301"/>
            <a:ext cx="551479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Find the angle between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dirty="0">
                <a:sym typeface="Wingdings" panose="05000000000000000000" pitchFamily="2" charset="2"/>
              </a:rPr>
              <a:t>and</a:t>
            </a:r>
            <a:r>
              <a:rPr lang="en-GB" altLang="en-US" dirty="0"/>
              <a:t> </a:t>
            </a:r>
            <a:r>
              <a:rPr lang="en-GB" altLang="en-US" b="1" dirty="0"/>
              <a:t>b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3555122" y="2622935"/>
            <a:ext cx="5269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translate the vectors so that they both emanate from the same point</a:t>
            </a:r>
          </a:p>
        </p:txBody>
      </p:sp>
      <p:grpSp>
        <p:nvGrpSpPr>
          <p:cNvPr id="24602" name="Group 74"/>
          <p:cNvGrpSpPr>
            <a:grpSpLocks/>
          </p:cNvGrpSpPr>
          <p:nvPr/>
        </p:nvGrpSpPr>
        <p:grpSpPr bwMode="auto">
          <a:xfrm>
            <a:off x="785140" y="3084150"/>
            <a:ext cx="1428750" cy="857250"/>
            <a:chOff x="1056" y="3072"/>
            <a:chExt cx="1200" cy="720"/>
          </a:xfrm>
        </p:grpSpPr>
        <p:sp>
          <p:nvSpPr>
            <p:cNvPr id="24604" name="Line 75"/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605" name="Line 76"/>
            <p:cNvSpPr>
              <a:spLocks noChangeShapeType="1"/>
            </p:cNvSpPr>
            <p:nvPr/>
          </p:nvSpPr>
          <p:spPr bwMode="auto">
            <a:xfrm flipV="1">
              <a:off x="1608" y="3403"/>
              <a:ext cx="96" cy="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grpSp>
        <p:nvGrpSpPr>
          <p:cNvPr id="24598" name="Group 78"/>
          <p:cNvGrpSpPr>
            <a:grpSpLocks/>
          </p:cNvGrpSpPr>
          <p:nvPr/>
        </p:nvGrpSpPr>
        <p:grpSpPr bwMode="auto">
          <a:xfrm flipV="1">
            <a:off x="2222301" y="3088901"/>
            <a:ext cx="857250" cy="571500"/>
            <a:chOff x="1056" y="3072"/>
            <a:chExt cx="1200" cy="720"/>
          </a:xfrm>
        </p:grpSpPr>
        <p:sp>
          <p:nvSpPr>
            <p:cNvPr id="24600" name="Line 79"/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601" name="Line 80"/>
            <p:cNvSpPr>
              <a:spLocks noChangeShapeType="1"/>
            </p:cNvSpPr>
            <p:nvPr/>
          </p:nvSpPr>
          <p:spPr bwMode="auto">
            <a:xfrm flipV="1">
              <a:off x="1608" y="3403"/>
              <a:ext cx="96" cy="5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822126" y="3660399"/>
            <a:ext cx="2286000" cy="285750"/>
            <a:chOff x="1056" y="3552"/>
            <a:chExt cx="1920" cy="240"/>
          </a:xfrm>
        </p:grpSpPr>
        <p:sp>
          <p:nvSpPr>
            <p:cNvPr id="24596" name="Line 82"/>
            <p:cNvSpPr>
              <a:spLocks noChangeShapeType="1"/>
            </p:cNvSpPr>
            <p:nvPr/>
          </p:nvSpPr>
          <p:spPr bwMode="auto">
            <a:xfrm flipV="1">
              <a:off x="1056" y="3552"/>
              <a:ext cx="1920" cy="24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595" name="Line 83"/>
            <p:cNvSpPr>
              <a:spLocks noChangeShapeType="1"/>
            </p:cNvSpPr>
            <p:nvPr/>
          </p:nvSpPr>
          <p:spPr bwMode="auto">
            <a:xfrm flipV="1">
              <a:off x="1939" y="3662"/>
              <a:ext cx="154" cy="2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Angle between two vectors</a:t>
            </a:r>
            <a:endParaRPr lang="en-GB" altLang="en-US" sz="3200" dirty="0"/>
          </a:p>
        </p:txBody>
      </p:sp>
      <p:grpSp>
        <p:nvGrpSpPr>
          <p:cNvPr id="97" name="Group 91"/>
          <p:cNvGrpSpPr>
            <a:grpSpLocks/>
          </p:cNvGrpSpPr>
          <p:nvPr/>
        </p:nvGrpSpPr>
        <p:grpSpPr bwMode="auto">
          <a:xfrm>
            <a:off x="1507926" y="1253132"/>
            <a:ext cx="1428750" cy="857250"/>
            <a:chOff x="1056" y="3072"/>
            <a:chExt cx="1200" cy="720"/>
          </a:xfrm>
        </p:grpSpPr>
        <p:grpSp>
          <p:nvGrpSpPr>
            <p:cNvPr id="98" name="Group 74"/>
            <p:cNvGrpSpPr>
              <a:grpSpLocks/>
            </p:cNvGrpSpPr>
            <p:nvPr/>
          </p:nvGrpSpPr>
          <p:grpSpPr bwMode="auto">
            <a:xfrm>
              <a:off x="1056" y="3072"/>
              <a:ext cx="1200" cy="720"/>
              <a:chOff x="1056" y="3072"/>
              <a:chExt cx="1200" cy="720"/>
            </a:xfrm>
          </p:grpSpPr>
          <p:sp>
            <p:nvSpPr>
              <p:cNvPr id="100" name="Line 75"/>
              <p:cNvSpPr>
                <a:spLocks noChangeShapeType="1"/>
              </p:cNvSpPr>
              <p:nvPr/>
            </p:nvSpPr>
            <p:spPr bwMode="auto">
              <a:xfrm flipV="1">
                <a:off x="1056" y="3072"/>
                <a:ext cx="120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01" name="Line 76"/>
              <p:cNvSpPr>
                <a:spLocks noChangeShapeType="1"/>
              </p:cNvSpPr>
              <p:nvPr/>
            </p:nvSpPr>
            <p:spPr bwMode="auto">
              <a:xfrm flipV="1">
                <a:off x="1608" y="3403"/>
                <a:ext cx="96" cy="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99" name="Text Box 77"/>
            <p:cNvSpPr txBox="1">
              <a:spLocks noChangeArrowheads="1"/>
            </p:cNvSpPr>
            <p:nvPr/>
          </p:nvSpPr>
          <p:spPr bwMode="auto">
            <a:xfrm>
              <a:off x="1451" y="3123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102" name="Group 94"/>
          <p:cNvGrpSpPr>
            <a:grpSpLocks/>
          </p:cNvGrpSpPr>
          <p:nvPr/>
        </p:nvGrpSpPr>
        <p:grpSpPr bwMode="auto">
          <a:xfrm>
            <a:off x="5096214" y="1076314"/>
            <a:ext cx="2286000" cy="540544"/>
            <a:chOff x="1056" y="3552"/>
            <a:chExt cx="1920" cy="454"/>
          </a:xfrm>
        </p:grpSpPr>
        <p:sp>
          <p:nvSpPr>
            <p:cNvPr id="104" name="Line 82"/>
            <p:cNvSpPr>
              <a:spLocks noChangeShapeType="1"/>
            </p:cNvSpPr>
            <p:nvPr/>
          </p:nvSpPr>
          <p:spPr bwMode="auto">
            <a:xfrm flipV="1">
              <a:off x="1056" y="3552"/>
              <a:ext cx="1920" cy="24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3" name="Line 83"/>
            <p:cNvSpPr>
              <a:spLocks noChangeShapeType="1"/>
            </p:cNvSpPr>
            <p:nvPr/>
          </p:nvSpPr>
          <p:spPr bwMode="auto">
            <a:xfrm flipV="1">
              <a:off x="1939" y="3662"/>
              <a:ext cx="154" cy="2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5" name="Text Box 84"/>
            <p:cNvSpPr txBox="1">
              <a:spLocks noChangeArrowheads="1"/>
            </p:cNvSpPr>
            <p:nvPr/>
          </p:nvSpPr>
          <p:spPr bwMode="auto">
            <a:xfrm>
              <a:off x="1872" y="3696"/>
              <a:ext cx="27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b</a:t>
              </a:r>
            </a:p>
          </p:txBody>
        </p:sp>
      </p:grpSp>
      <p:grpSp>
        <p:nvGrpSpPr>
          <p:cNvPr id="106" name="Group 6"/>
          <p:cNvGrpSpPr>
            <a:grpSpLocks/>
          </p:cNvGrpSpPr>
          <p:nvPr/>
        </p:nvGrpSpPr>
        <p:grpSpPr bwMode="auto">
          <a:xfrm>
            <a:off x="7365545" y="1306887"/>
            <a:ext cx="1035844" cy="654843"/>
            <a:chOff x="3253" y="1347"/>
            <a:chExt cx="870" cy="550"/>
          </a:xfrm>
        </p:grpSpPr>
        <p:sp>
          <p:nvSpPr>
            <p:cNvPr id="111" name="Text Box 15"/>
            <p:cNvSpPr txBox="1">
              <a:spLocks noChangeArrowheads="1"/>
            </p:cNvSpPr>
            <p:nvPr/>
          </p:nvSpPr>
          <p:spPr bwMode="auto">
            <a:xfrm>
              <a:off x="3253" y="1467"/>
              <a:ext cx="27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12" name="Text Box 16"/>
            <p:cNvSpPr txBox="1">
              <a:spLocks noChangeArrowheads="1"/>
            </p:cNvSpPr>
            <p:nvPr/>
          </p:nvSpPr>
          <p:spPr bwMode="auto">
            <a:xfrm>
              <a:off x="3516" y="1467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/>
                <a:t>=</a:t>
              </a:r>
              <a:endParaRPr lang="en-GB" altLang="en-US" sz="1800"/>
            </a:p>
          </p:txBody>
        </p:sp>
        <p:grpSp>
          <p:nvGrpSpPr>
            <p:cNvPr id="113" name="Group 17"/>
            <p:cNvGrpSpPr>
              <a:grpSpLocks/>
            </p:cNvGrpSpPr>
            <p:nvPr/>
          </p:nvGrpSpPr>
          <p:grpSpPr bwMode="auto">
            <a:xfrm>
              <a:off x="3775" y="1347"/>
              <a:ext cx="348" cy="550"/>
              <a:chOff x="2712" y="1392"/>
              <a:chExt cx="348" cy="550"/>
            </a:xfrm>
          </p:grpSpPr>
          <p:sp>
            <p:nvSpPr>
              <p:cNvPr id="114" name="AutoShape 18"/>
              <p:cNvSpPr>
                <a:spLocks noChangeArrowheads="1"/>
              </p:cNvSpPr>
              <p:nvPr/>
            </p:nvSpPr>
            <p:spPr bwMode="auto">
              <a:xfrm>
                <a:off x="2712" y="1392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115" name="Text Box 19"/>
              <p:cNvSpPr txBox="1">
                <a:spLocks noChangeArrowheads="1"/>
              </p:cNvSpPr>
              <p:nvPr/>
            </p:nvSpPr>
            <p:spPr bwMode="auto">
              <a:xfrm>
                <a:off x="2725" y="1392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0070C0"/>
                    </a:solidFill>
                  </a:rPr>
                  <a:t>b</a:t>
                </a:r>
                <a:r>
                  <a:rPr lang="en-US" altLang="en-US" sz="1800" baseline="-25000" dirty="0">
                    <a:solidFill>
                      <a:srgbClr val="0070C0"/>
                    </a:solidFill>
                  </a:rPr>
                  <a:t>1</a:t>
                </a:r>
                <a:endParaRPr lang="en-GB" altLang="en-US" sz="1800" baseline="-250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16" name="Text Box 20"/>
              <p:cNvSpPr txBox="1">
                <a:spLocks noChangeArrowheads="1"/>
              </p:cNvSpPr>
              <p:nvPr/>
            </p:nvSpPr>
            <p:spPr bwMode="auto">
              <a:xfrm>
                <a:off x="2726" y="1632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0070C0"/>
                    </a:solidFill>
                  </a:rPr>
                  <a:t>b</a:t>
                </a:r>
                <a:r>
                  <a:rPr lang="en-US" altLang="en-US" sz="1800" baseline="-25000" dirty="0">
                    <a:solidFill>
                      <a:srgbClr val="0070C0"/>
                    </a:solidFill>
                  </a:rPr>
                  <a:t>2</a:t>
                </a:r>
                <a:endParaRPr lang="en-GB" altLang="en-US" sz="1800" baseline="-25000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20" name="Text Box 14"/>
          <p:cNvSpPr txBox="1">
            <a:spLocks noChangeArrowheads="1"/>
          </p:cNvSpPr>
          <p:nvPr/>
        </p:nvSpPr>
        <p:spPr bwMode="auto">
          <a:xfrm>
            <a:off x="4484488" y="1509211"/>
            <a:ext cx="569119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/>
              <a:t>and</a:t>
            </a:r>
          </a:p>
        </p:txBody>
      </p:sp>
      <p:sp>
        <p:nvSpPr>
          <p:cNvPr id="121" name="Arc 18"/>
          <p:cNvSpPr>
            <a:spLocks/>
          </p:cNvSpPr>
          <p:nvPr/>
        </p:nvSpPr>
        <p:spPr bwMode="auto">
          <a:xfrm rot="3338274">
            <a:off x="1275615" y="3681803"/>
            <a:ext cx="261292" cy="106540"/>
          </a:xfrm>
          <a:custGeom>
            <a:avLst/>
            <a:gdLst>
              <a:gd name="G0" fmla="+- 18350 0 0"/>
              <a:gd name="G1" fmla="+- 21600 0 0"/>
              <a:gd name="G2" fmla="+- 21600 0 0"/>
              <a:gd name="T0" fmla="*/ 0 w 39571"/>
              <a:gd name="T1" fmla="*/ 10205 h 21600"/>
              <a:gd name="T2" fmla="*/ 39571 w 39571"/>
              <a:gd name="T3" fmla="*/ 17569 h 21600"/>
              <a:gd name="T4" fmla="*/ 18350 w 3957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571" h="21600" fill="none" extrusionOk="0">
                <a:moveTo>
                  <a:pt x="0" y="10205"/>
                </a:moveTo>
                <a:cubicBezTo>
                  <a:pt x="3940" y="3859"/>
                  <a:pt x="10880" y="0"/>
                  <a:pt x="18350" y="0"/>
                </a:cubicBezTo>
                <a:cubicBezTo>
                  <a:pt x="28724" y="0"/>
                  <a:pt x="37634" y="7376"/>
                  <a:pt x="39570" y="17569"/>
                </a:cubicBezTo>
              </a:path>
              <a:path w="39571" h="21600" stroke="0" extrusionOk="0">
                <a:moveTo>
                  <a:pt x="0" y="10205"/>
                </a:moveTo>
                <a:cubicBezTo>
                  <a:pt x="3940" y="3859"/>
                  <a:pt x="10880" y="0"/>
                  <a:pt x="18350" y="0"/>
                </a:cubicBezTo>
                <a:cubicBezTo>
                  <a:pt x="28724" y="0"/>
                  <a:pt x="37634" y="7376"/>
                  <a:pt x="39570" y="17569"/>
                </a:cubicBezTo>
                <a:lnTo>
                  <a:pt x="1835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Text Box 46"/>
          <p:cNvSpPr txBox="1">
            <a:spLocks noChangeArrowheads="1"/>
          </p:cNvSpPr>
          <p:nvPr/>
        </p:nvSpPr>
        <p:spPr bwMode="auto">
          <a:xfrm>
            <a:off x="1834360" y="32710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23" name="Text Box 22"/>
          <p:cNvSpPr txBox="1">
            <a:spLocks noChangeArrowheads="1"/>
          </p:cNvSpPr>
          <p:nvPr/>
        </p:nvSpPr>
        <p:spPr bwMode="auto">
          <a:xfrm>
            <a:off x="3459219" y="3453932"/>
            <a:ext cx="5480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Adding the vectors, we make a triangle</a:t>
            </a:r>
          </a:p>
        </p:txBody>
      </p:sp>
      <p:sp>
        <p:nvSpPr>
          <p:cNvPr id="124" name="Text Box 77"/>
          <p:cNvSpPr txBox="1">
            <a:spLocks noChangeArrowheads="1"/>
          </p:cNvSpPr>
          <p:nvPr/>
        </p:nvSpPr>
        <p:spPr bwMode="auto">
          <a:xfrm>
            <a:off x="1131980" y="3175666"/>
            <a:ext cx="3131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25" name="Text Box 84"/>
          <p:cNvSpPr txBox="1">
            <a:spLocks noChangeArrowheads="1"/>
          </p:cNvSpPr>
          <p:nvPr/>
        </p:nvSpPr>
        <p:spPr bwMode="auto">
          <a:xfrm>
            <a:off x="1852106" y="3836086"/>
            <a:ext cx="326231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126" name="Text Box 84"/>
          <p:cNvSpPr txBox="1">
            <a:spLocks noChangeArrowheads="1"/>
          </p:cNvSpPr>
          <p:nvPr/>
        </p:nvSpPr>
        <p:spPr bwMode="auto">
          <a:xfrm>
            <a:off x="183926" y="2653253"/>
            <a:ext cx="32086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chemeClr val="tx1"/>
                </a:solidFill>
              </a:rPr>
              <a:t>The  length of the vectors</a:t>
            </a:r>
          </a:p>
        </p:txBody>
      </p:sp>
      <p:sp>
        <p:nvSpPr>
          <p:cNvPr id="127" name="Text Box 84"/>
          <p:cNvSpPr txBox="1">
            <a:spLocks noChangeArrowheads="1"/>
          </p:cNvSpPr>
          <p:nvPr/>
        </p:nvSpPr>
        <p:spPr bwMode="auto">
          <a:xfrm>
            <a:off x="1788237" y="3841020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|b|</a:t>
            </a:r>
          </a:p>
        </p:txBody>
      </p:sp>
      <p:sp>
        <p:nvSpPr>
          <p:cNvPr id="128" name="Text Box 84"/>
          <p:cNvSpPr txBox="1">
            <a:spLocks noChangeArrowheads="1"/>
          </p:cNvSpPr>
          <p:nvPr/>
        </p:nvSpPr>
        <p:spPr bwMode="auto">
          <a:xfrm>
            <a:off x="1073635" y="3176500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|a|</a:t>
            </a:r>
          </a:p>
        </p:txBody>
      </p:sp>
      <p:sp>
        <p:nvSpPr>
          <p:cNvPr id="129" name="Text Box 84"/>
          <p:cNvSpPr txBox="1">
            <a:spLocks noChangeArrowheads="1"/>
          </p:cNvSpPr>
          <p:nvPr/>
        </p:nvSpPr>
        <p:spPr bwMode="auto">
          <a:xfrm>
            <a:off x="2616636" y="3016019"/>
            <a:ext cx="7873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|b - a|</a:t>
            </a:r>
          </a:p>
        </p:txBody>
      </p:sp>
      <p:sp>
        <p:nvSpPr>
          <p:cNvPr id="130" name="Text Box 81"/>
          <p:cNvSpPr txBox="1">
            <a:spLocks noChangeArrowheads="1"/>
          </p:cNvSpPr>
          <p:nvPr/>
        </p:nvSpPr>
        <p:spPr bwMode="auto">
          <a:xfrm>
            <a:off x="2685216" y="3004767"/>
            <a:ext cx="671512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b </a:t>
            </a:r>
            <a:r>
              <a:rPr lang="en-GB" altLang="en-US" sz="1800" dirty="0">
                <a:solidFill>
                  <a:srgbClr val="FF6600"/>
                </a:solidFill>
              </a:rPr>
              <a:t>-</a:t>
            </a:r>
            <a:r>
              <a:rPr lang="en-GB" altLang="en-US" sz="1800" b="1" dirty="0">
                <a:solidFill>
                  <a:srgbClr val="FF6600"/>
                </a:solidFill>
              </a:rPr>
              <a:t> a</a:t>
            </a:r>
          </a:p>
        </p:txBody>
      </p:sp>
      <p:sp>
        <p:nvSpPr>
          <p:cNvPr id="131" name="Text Box 22"/>
          <p:cNvSpPr txBox="1">
            <a:spLocks noChangeArrowheads="1"/>
          </p:cNvSpPr>
          <p:nvPr/>
        </p:nvSpPr>
        <p:spPr bwMode="auto">
          <a:xfrm>
            <a:off x="3327731" y="3881881"/>
            <a:ext cx="5480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Using cosine rule</a:t>
            </a:r>
          </a:p>
        </p:txBody>
      </p:sp>
      <p:sp>
        <p:nvSpPr>
          <p:cNvPr id="133" name="Text Box 84"/>
          <p:cNvSpPr txBox="1">
            <a:spLocks noChangeArrowheads="1"/>
          </p:cNvSpPr>
          <p:nvPr/>
        </p:nvSpPr>
        <p:spPr bwMode="auto">
          <a:xfrm>
            <a:off x="3602241" y="4332632"/>
            <a:ext cx="1510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|b - a|</a:t>
            </a:r>
            <a:r>
              <a:rPr lang="en-GB" altLang="en-US" b="1" baseline="30000" dirty="0">
                <a:solidFill>
                  <a:srgbClr val="FF6600"/>
                </a:solidFill>
              </a:rPr>
              <a:t>2 </a:t>
            </a:r>
            <a:r>
              <a:rPr lang="en-GB" altLang="en-US" b="1" dirty="0">
                <a:solidFill>
                  <a:srgbClr val="FF6600"/>
                </a:solidFill>
              </a:rPr>
              <a:t> </a:t>
            </a:r>
            <a:r>
              <a:rPr lang="en-GB" altLang="en-US" b="1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</a:t>
            </a:r>
            <a:endParaRPr lang="en-GB" altLang="en-US" b="1" baseline="30000" dirty="0">
              <a:solidFill>
                <a:srgbClr val="FF6600"/>
              </a:solidFill>
            </a:endParaRPr>
          </a:p>
        </p:txBody>
      </p:sp>
      <p:sp>
        <p:nvSpPr>
          <p:cNvPr id="134" name="Text Box 84"/>
          <p:cNvSpPr txBox="1">
            <a:spLocks noChangeArrowheads="1"/>
          </p:cNvSpPr>
          <p:nvPr/>
        </p:nvSpPr>
        <p:spPr bwMode="auto">
          <a:xfrm>
            <a:off x="5044797" y="4306486"/>
            <a:ext cx="643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r>
              <a:rPr lang="en-GB" altLang="en-US" b="1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5" name="Text Box 84"/>
          <p:cNvSpPr txBox="1">
            <a:spLocks noChangeArrowheads="1"/>
          </p:cNvSpPr>
          <p:nvPr/>
        </p:nvSpPr>
        <p:spPr bwMode="auto">
          <a:xfrm>
            <a:off x="5609964" y="4326372"/>
            <a:ext cx="923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+ </a:t>
            </a:r>
            <a:r>
              <a:rPr lang="en-GB" altLang="en-US" b="1" dirty="0">
                <a:solidFill>
                  <a:srgbClr val="0070C0"/>
                </a:solidFill>
              </a:rPr>
              <a:t>|b|</a:t>
            </a:r>
            <a:r>
              <a:rPr lang="en-GB" altLang="en-US" b="1" baseline="30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36" name="Text Box 84"/>
          <p:cNvSpPr txBox="1">
            <a:spLocks noChangeArrowheads="1"/>
          </p:cNvSpPr>
          <p:nvPr/>
        </p:nvSpPr>
        <p:spPr bwMode="auto">
          <a:xfrm>
            <a:off x="6819674" y="4304654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37" name="Text Box 84"/>
          <p:cNvSpPr txBox="1">
            <a:spLocks noChangeArrowheads="1"/>
          </p:cNvSpPr>
          <p:nvPr/>
        </p:nvSpPr>
        <p:spPr bwMode="auto">
          <a:xfrm>
            <a:off x="7163331" y="4309830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38" name="Text Box 46"/>
          <p:cNvSpPr txBox="1">
            <a:spLocks noChangeArrowheads="1"/>
          </p:cNvSpPr>
          <p:nvPr/>
        </p:nvSpPr>
        <p:spPr bwMode="auto">
          <a:xfrm>
            <a:off x="7591990" y="430595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39" name="Text Box 84"/>
          <p:cNvSpPr txBox="1">
            <a:spLocks noChangeArrowheads="1"/>
          </p:cNvSpPr>
          <p:nvPr/>
        </p:nvSpPr>
        <p:spPr bwMode="auto">
          <a:xfrm>
            <a:off x="6489961" y="4336069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tx1"/>
                </a:solidFill>
              </a:rPr>
              <a:t>-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40" name="Text Box 84"/>
          <p:cNvSpPr txBox="1">
            <a:spLocks noChangeArrowheads="1"/>
          </p:cNvSpPr>
          <p:nvPr/>
        </p:nvSpPr>
        <p:spPr bwMode="auto">
          <a:xfrm>
            <a:off x="259679" y="4326371"/>
            <a:ext cx="526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|a|</a:t>
            </a:r>
            <a:r>
              <a:rPr lang="en-GB" altLang="en-US" sz="1800" b="1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1" name="Text Box 84"/>
          <p:cNvSpPr txBox="1">
            <a:spLocks noChangeArrowheads="1"/>
          </p:cNvSpPr>
          <p:nvPr/>
        </p:nvSpPr>
        <p:spPr bwMode="auto">
          <a:xfrm>
            <a:off x="799240" y="4321622"/>
            <a:ext cx="2000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0000"/>
                </a:solidFill>
              </a:rPr>
              <a:t>=</a:t>
            </a:r>
            <a:r>
              <a:rPr lang="en-GB" altLang="en-US" sz="1800" b="1" dirty="0">
                <a:solidFill>
                  <a:srgbClr val="FF0000"/>
                </a:solidFill>
              </a:rPr>
              <a:t>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GB" altLang="en-US" sz="1800" b="1" baseline="30000" dirty="0">
                <a:solidFill>
                  <a:srgbClr val="FF0000"/>
                </a:solidFill>
              </a:rPr>
              <a:t>2 </a:t>
            </a:r>
            <a:r>
              <a:rPr lang="en-GB" altLang="en-US" sz="1800" b="1" dirty="0">
                <a:solidFill>
                  <a:srgbClr val="FF0000"/>
                </a:solidFill>
              </a:rPr>
              <a:t>+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GB" altLang="en-US" sz="1800" b="1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2" name="Text Box 84"/>
          <p:cNvSpPr txBox="1">
            <a:spLocks noChangeArrowheads="1"/>
          </p:cNvSpPr>
          <p:nvPr/>
        </p:nvSpPr>
        <p:spPr bwMode="auto">
          <a:xfrm>
            <a:off x="248195" y="4797534"/>
            <a:ext cx="538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|b|</a:t>
            </a:r>
            <a:r>
              <a:rPr lang="en-GB" altLang="en-US" sz="1800" b="1" baseline="30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43" name="Text Box 84"/>
          <p:cNvSpPr txBox="1">
            <a:spLocks noChangeArrowheads="1"/>
          </p:cNvSpPr>
          <p:nvPr/>
        </p:nvSpPr>
        <p:spPr bwMode="auto">
          <a:xfrm>
            <a:off x="787756" y="4792785"/>
            <a:ext cx="2000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0070C0"/>
                </a:solidFill>
              </a:rPr>
              <a:t>=</a:t>
            </a:r>
            <a:r>
              <a:rPr lang="en-GB" altLang="en-US" sz="1800" b="1" dirty="0">
                <a:solidFill>
                  <a:srgbClr val="0070C0"/>
                </a:solidFill>
              </a:rPr>
              <a:t>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GB" altLang="en-US" sz="1800" b="1" baseline="30000" dirty="0">
                <a:solidFill>
                  <a:srgbClr val="0070C0"/>
                </a:solidFill>
              </a:rPr>
              <a:t>2 </a:t>
            </a:r>
            <a:r>
              <a:rPr lang="en-GB" altLang="en-US" sz="1800" b="1" dirty="0">
                <a:solidFill>
                  <a:srgbClr val="0070C0"/>
                </a:solidFill>
              </a:rPr>
              <a:t>+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GB" altLang="en-US" sz="1800" b="1" baseline="30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44" name="Text Box 84"/>
          <p:cNvSpPr txBox="1">
            <a:spLocks noChangeArrowheads="1"/>
          </p:cNvSpPr>
          <p:nvPr/>
        </p:nvSpPr>
        <p:spPr bwMode="auto">
          <a:xfrm>
            <a:off x="314673" y="5417103"/>
            <a:ext cx="9012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b - a</a:t>
            </a:r>
            <a:r>
              <a:rPr lang="en-GB" altLang="en-US" sz="1800" b="1" baseline="30000" dirty="0">
                <a:solidFill>
                  <a:srgbClr val="FF6600"/>
                </a:solidFill>
              </a:rPr>
              <a:t> </a:t>
            </a:r>
            <a:r>
              <a:rPr lang="en-GB" altLang="en-US" sz="1800" b="1" dirty="0">
                <a:solidFill>
                  <a:srgbClr val="FF6600"/>
                </a:solidFill>
              </a:rPr>
              <a:t>= </a:t>
            </a:r>
            <a:endParaRPr lang="en-GB" altLang="en-US" sz="1800" b="1" baseline="30000" dirty="0">
              <a:solidFill>
                <a:srgbClr val="FF66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88984" y="5276551"/>
            <a:ext cx="884503" cy="655082"/>
            <a:chOff x="1507926" y="5333610"/>
            <a:chExt cx="884503" cy="655082"/>
          </a:xfrm>
        </p:grpSpPr>
        <p:sp>
          <p:nvSpPr>
            <p:cNvPr id="145" name="AutoShape 11"/>
            <p:cNvSpPr>
              <a:spLocks noChangeArrowheads="1"/>
            </p:cNvSpPr>
            <p:nvPr/>
          </p:nvSpPr>
          <p:spPr bwMode="auto">
            <a:xfrm>
              <a:off x="1507926" y="5333610"/>
              <a:ext cx="832016" cy="628650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46" name="Text Box 19"/>
            <p:cNvSpPr txBox="1">
              <a:spLocks noChangeArrowheads="1"/>
            </p:cNvSpPr>
            <p:nvPr/>
          </p:nvSpPr>
          <p:spPr bwMode="auto">
            <a:xfrm>
              <a:off x="1523693" y="5333610"/>
              <a:ext cx="8675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dirty="0">
                  <a:solidFill>
                    <a:srgbClr val="0070C0"/>
                  </a:solidFill>
                </a:rPr>
                <a:t>b</a:t>
              </a:r>
              <a:r>
                <a:rPr lang="en-US" altLang="en-US" sz="1800" baseline="-25000" dirty="0">
                  <a:solidFill>
                    <a:srgbClr val="0070C0"/>
                  </a:solidFill>
                </a:rPr>
                <a:t>1</a:t>
              </a:r>
              <a:r>
                <a:rPr lang="en-US" altLang="en-US" sz="1800" dirty="0"/>
                <a:t> – </a:t>
              </a:r>
              <a:r>
                <a:rPr lang="en-US" altLang="en-US" sz="1800" dirty="0">
                  <a:solidFill>
                    <a:srgbClr val="FF0000"/>
                  </a:solidFill>
                </a:rPr>
                <a:t>a</a:t>
              </a:r>
              <a:r>
                <a:rPr lang="en-US" altLang="en-US" sz="1800" baseline="-25000" dirty="0">
                  <a:solidFill>
                    <a:srgbClr val="FF0000"/>
                  </a:solidFill>
                </a:rPr>
                <a:t>1</a:t>
              </a:r>
              <a:endParaRPr lang="en-GB" altLang="en-US" sz="18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47" name="Text Box 20"/>
            <p:cNvSpPr txBox="1">
              <a:spLocks noChangeArrowheads="1"/>
            </p:cNvSpPr>
            <p:nvPr/>
          </p:nvSpPr>
          <p:spPr bwMode="auto">
            <a:xfrm>
              <a:off x="1524884" y="5619360"/>
              <a:ext cx="8675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dirty="0">
                  <a:solidFill>
                    <a:srgbClr val="0070C0"/>
                  </a:solidFill>
                </a:rPr>
                <a:t>b</a:t>
              </a:r>
              <a:r>
                <a:rPr lang="en-US" altLang="en-US" sz="1800" baseline="-25000" dirty="0">
                  <a:solidFill>
                    <a:srgbClr val="0070C0"/>
                  </a:solidFill>
                </a:rPr>
                <a:t>2</a:t>
              </a:r>
              <a:r>
                <a:rPr lang="en-US" altLang="en-US" sz="1800" dirty="0"/>
                <a:t> – </a:t>
              </a:r>
              <a:r>
                <a:rPr lang="en-US" altLang="en-US" sz="1800" dirty="0">
                  <a:solidFill>
                    <a:srgbClr val="FF0000"/>
                  </a:solidFill>
                </a:rPr>
                <a:t>a</a:t>
              </a:r>
              <a:r>
                <a:rPr lang="en-US" altLang="en-US" sz="1800" baseline="-25000" dirty="0">
                  <a:solidFill>
                    <a:srgbClr val="FF0000"/>
                  </a:solidFill>
                </a:rPr>
                <a:t>2</a:t>
              </a:r>
              <a:endParaRPr lang="en-GB" altLang="en-US" sz="18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48" name="Text Box 84"/>
          <p:cNvSpPr txBox="1">
            <a:spLocks noChangeArrowheads="1"/>
          </p:cNvSpPr>
          <p:nvPr/>
        </p:nvSpPr>
        <p:spPr bwMode="auto">
          <a:xfrm>
            <a:off x="151965" y="6164518"/>
            <a:ext cx="1178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|b - a|</a:t>
            </a:r>
            <a:r>
              <a:rPr lang="en-GB" altLang="en-US" sz="1800" b="1" baseline="30000" dirty="0">
                <a:solidFill>
                  <a:srgbClr val="FF6600"/>
                </a:solidFill>
              </a:rPr>
              <a:t>2 </a:t>
            </a:r>
            <a:r>
              <a:rPr lang="en-GB" altLang="en-US" sz="1800" b="1" dirty="0">
                <a:solidFill>
                  <a:srgbClr val="FF6600"/>
                </a:solidFill>
              </a:rPr>
              <a:t> = </a:t>
            </a:r>
            <a:endParaRPr lang="en-GB" altLang="en-US" sz="1800" b="1" baseline="30000" dirty="0">
              <a:solidFill>
                <a:srgbClr val="FF6600"/>
              </a:solidFill>
            </a:endParaRPr>
          </a:p>
        </p:txBody>
      </p:sp>
      <p:sp>
        <p:nvSpPr>
          <p:cNvPr id="149" name="Text Box 19"/>
          <p:cNvSpPr txBox="1">
            <a:spLocks noChangeArrowheads="1"/>
          </p:cNvSpPr>
          <p:nvPr/>
        </p:nvSpPr>
        <p:spPr bwMode="auto">
          <a:xfrm>
            <a:off x="1131980" y="6164518"/>
            <a:ext cx="23551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/>
              <a:t>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+ 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</a:t>
            </a:r>
            <a:endParaRPr lang="en-GB" altLang="en-US" sz="1800" baseline="-25000" dirty="0"/>
          </a:p>
        </p:txBody>
      </p:sp>
      <p:sp>
        <p:nvSpPr>
          <p:cNvPr id="150" name="Text Box 19"/>
          <p:cNvSpPr txBox="1">
            <a:spLocks noChangeArrowheads="1"/>
          </p:cNvSpPr>
          <p:nvPr/>
        </p:nvSpPr>
        <p:spPr bwMode="auto">
          <a:xfrm>
            <a:off x="2459070" y="4856732"/>
            <a:ext cx="23551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/>
              <a:t>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+ 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</a:t>
            </a:r>
            <a:endParaRPr lang="en-GB" altLang="en-US" sz="1800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4609388" y="487012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 Box 84"/>
          <p:cNvSpPr txBox="1">
            <a:spLocks noChangeArrowheads="1"/>
          </p:cNvSpPr>
          <p:nvPr/>
        </p:nvSpPr>
        <p:spPr bwMode="auto">
          <a:xfrm>
            <a:off x="4814202" y="4840076"/>
            <a:ext cx="10992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 </a:t>
            </a:r>
            <a:r>
              <a:rPr lang="en-GB" altLang="en-US" sz="1800" b="1" dirty="0">
                <a:solidFill>
                  <a:schemeClr val="tx1"/>
                </a:solidFill>
              </a:rPr>
              <a:t>+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2" name="Text Box 84"/>
          <p:cNvSpPr txBox="1">
            <a:spLocks noChangeArrowheads="1"/>
          </p:cNvSpPr>
          <p:nvPr/>
        </p:nvSpPr>
        <p:spPr bwMode="auto">
          <a:xfrm>
            <a:off x="5729492" y="4864526"/>
            <a:ext cx="13290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/>
              <a:t>+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 </a:t>
            </a:r>
            <a:r>
              <a:rPr lang="en-GB" altLang="en-US" sz="1800" b="1" dirty="0">
                <a:solidFill>
                  <a:schemeClr val="tx1"/>
                </a:solidFill>
              </a:rPr>
              <a:t>+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3" name="Text Box 84"/>
          <p:cNvSpPr txBox="1">
            <a:spLocks noChangeArrowheads="1"/>
          </p:cNvSpPr>
          <p:nvPr/>
        </p:nvSpPr>
        <p:spPr bwMode="auto">
          <a:xfrm>
            <a:off x="7219966" y="4770895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54" name="Text Box 84"/>
          <p:cNvSpPr txBox="1">
            <a:spLocks noChangeArrowheads="1"/>
          </p:cNvSpPr>
          <p:nvPr/>
        </p:nvSpPr>
        <p:spPr bwMode="auto">
          <a:xfrm>
            <a:off x="7563623" y="4776071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55" name="Text Box 46"/>
          <p:cNvSpPr txBox="1">
            <a:spLocks noChangeArrowheads="1"/>
          </p:cNvSpPr>
          <p:nvPr/>
        </p:nvSpPr>
        <p:spPr bwMode="auto">
          <a:xfrm>
            <a:off x="7992282" y="4772193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56" name="Text Box 84"/>
          <p:cNvSpPr txBox="1">
            <a:spLocks noChangeArrowheads="1"/>
          </p:cNvSpPr>
          <p:nvPr/>
        </p:nvSpPr>
        <p:spPr bwMode="auto">
          <a:xfrm>
            <a:off x="6890253" y="4802310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tx1"/>
                </a:solidFill>
              </a:rPr>
              <a:t>-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125145" y="5186336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8" name="Text Box 84"/>
          <p:cNvSpPr txBox="1">
            <a:spLocks noChangeArrowheads="1"/>
          </p:cNvSpPr>
          <p:nvPr/>
        </p:nvSpPr>
        <p:spPr bwMode="auto">
          <a:xfrm>
            <a:off x="7174516" y="5222686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59" name="Text Box 84"/>
          <p:cNvSpPr txBox="1">
            <a:spLocks noChangeArrowheads="1"/>
          </p:cNvSpPr>
          <p:nvPr/>
        </p:nvSpPr>
        <p:spPr bwMode="auto">
          <a:xfrm>
            <a:off x="7518173" y="5244353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60" name="Text Box 46"/>
          <p:cNvSpPr txBox="1">
            <a:spLocks noChangeArrowheads="1"/>
          </p:cNvSpPr>
          <p:nvPr/>
        </p:nvSpPr>
        <p:spPr bwMode="auto">
          <a:xfrm>
            <a:off x="7946832" y="5223984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6777253" y="522720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975921" y="5695082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3" name="Text Box 84"/>
          <p:cNvSpPr txBox="1">
            <a:spLocks noChangeArrowheads="1"/>
          </p:cNvSpPr>
          <p:nvPr/>
        </p:nvSpPr>
        <p:spPr bwMode="auto">
          <a:xfrm>
            <a:off x="4326818" y="613147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64" name="Text Box 84"/>
          <p:cNvSpPr txBox="1">
            <a:spLocks noChangeArrowheads="1"/>
          </p:cNvSpPr>
          <p:nvPr/>
        </p:nvSpPr>
        <p:spPr bwMode="auto">
          <a:xfrm>
            <a:off x="4670475" y="6136647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65" name="Text Box 46"/>
          <p:cNvSpPr txBox="1">
            <a:spLocks noChangeArrowheads="1"/>
          </p:cNvSpPr>
          <p:nvPr/>
        </p:nvSpPr>
        <p:spPr bwMode="auto">
          <a:xfrm>
            <a:off x="5970115" y="590063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643597" y="593368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966488" y="6164517"/>
            <a:ext cx="16434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124202" y="5767293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/>
          </a:p>
        </p:txBody>
      </p:sp>
      <p:sp>
        <p:nvSpPr>
          <p:cNvPr id="171" name="Rectangle 170"/>
          <p:cNvSpPr/>
          <p:nvPr/>
        </p:nvSpPr>
        <p:spPr>
          <a:xfrm>
            <a:off x="6708152" y="594977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 Box 84"/>
          <p:cNvSpPr txBox="1">
            <a:spLocks noChangeArrowheads="1"/>
          </p:cNvSpPr>
          <p:nvPr/>
        </p:nvSpPr>
        <p:spPr bwMode="auto">
          <a:xfrm>
            <a:off x="7030542" y="61314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73" name="Text Box 84"/>
          <p:cNvSpPr txBox="1">
            <a:spLocks noChangeArrowheads="1"/>
          </p:cNvSpPr>
          <p:nvPr/>
        </p:nvSpPr>
        <p:spPr bwMode="auto">
          <a:xfrm>
            <a:off x="7374199" y="6136646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174" name="Straight Connector 173"/>
          <p:cNvCxnSpPr/>
          <p:nvPr/>
        </p:nvCxnSpPr>
        <p:spPr>
          <a:xfrm>
            <a:off x="7058497" y="6198998"/>
            <a:ext cx="8610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 Box 84"/>
          <p:cNvSpPr txBox="1">
            <a:spLocks noChangeArrowheads="1"/>
          </p:cNvSpPr>
          <p:nvPr/>
        </p:nvSpPr>
        <p:spPr bwMode="auto">
          <a:xfrm>
            <a:off x="6662979" y="433003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2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79" name="Text Box 84"/>
          <p:cNvSpPr txBox="1">
            <a:spLocks noChangeArrowheads="1"/>
          </p:cNvSpPr>
          <p:nvPr/>
        </p:nvSpPr>
        <p:spPr bwMode="auto">
          <a:xfrm>
            <a:off x="7047225" y="479390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2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44060" y="5332239"/>
            <a:ext cx="1649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Simplifies to</a:t>
            </a:r>
            <a:endParaRPr lang="en-GB" altLang="en-US" dirty="0"/>
          </a:p>
        </p:txBody>
      </p:sp>
      <p:sp>
        <p:nvSpPr>
          <p:cNvPr id="96" name="Rectangle 95">
            <a:hlinkClick r:id="rId3"/>
            <a:extLst>
              <a:ext uri="{FF2B5EF4-FFF2-40B4-BE49-F238E27FC236}">
                <a16:creationId xmlns:a16="http://schemas.microsoft.com/office/drawing/2014/main" id="{4CFDF0D3-3CAE-4B1D-81E1-B972E5530C6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7" name="Rectangle 106">
            <a:hlinkClick r:id="rId3"/>
            <a:extLst>
              <a:ext uri="{FF2B5EF4-FFF2-40B4-BE49-F238E27FC236}">
                <a16:creationId xmlns:a16="http://schemas.microsoft.com/office/drawing/2014/main" id="{1F5BE75D-ECEC-4EBD-9C8F-08D53AF33A6A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3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95 -0.2669 L -8.33333E-7 2.59259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8" y="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736 -0.37546 L 4.44444E-6 -3.33333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24" y="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04181" grpId="0" animBg="1"/>
      <p:bldP spid="604182" grpId="0"/>
      <p:bldP spid="120" grpId="0"/>
      <p:bldP spid="121" grpId="0" animBg="1"/>
      <p:bldP spid="122" grpId="0"/>
      <p:bldP spid="123" grpId="0"/>
      <p:bldP spid="124" grpId="0"/>
      <p:bldP spid="124" grpId="1"/>
      <p:bldP spid="125" grpId="0"/>
      <p:bldP spid="125" grpId="1"/>
      <p:bldP spid="126" grpId="0"/>
      <p:bldP spid="127" grpId="0"/>
      <p:bldP spid="128" grpId="0"/>
      <p:bldP spid="129" grpId="0"/>
      <p:bldP spid="130" grpId="0"/>
      <p:bldP spid="130" grpId="1"/>
      <p:bldP spid="131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8" grpId="0"/>
      <p:bldP spid="149" grpId="0"/>
      <p:bldP spid="150" grpId="0"/>
      <p:bldP spid="9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5" grpId="0"/>
      <p:bldP spid="171" grpId="0"/>
      <p:bldP spid="172" grpId="0"/>
      <p:bldP spid="173" grpId="0"/>
      <p:bldP spid="178" grpId="0"/>
      <p:bldP spid="179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76504" y="1003329"/>
            <a:ext cx="3708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the angle between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60884" y="1667892"/>
            <a:ext cx="1566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630499" y="1722483"/>
            <a:ext cx="1479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+ 7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4700727" y="1704518"/>
            <a:ext cx="902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sp>
        <p:nvSpPr>
          <p:cNvPr id="97" name="Rectangle 96"/>
          <p:cNvSpPr/>
          <p:nvPr/>
        </p:nvSpPr>
        <p:spPr>
          <a:xfrm>
            <a:off x="875495" y="3674164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1766605" y="2625175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20692" y="249183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2504642" y="267430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84"/>
          <p:cNvSpPr txBox="1">
            <a:spLocks noChangeArrowheads="1"/>
          </p:cNvSpPr>
          <p:nvPr/>
        </p:nvSpPr>
        <p:spPr bwMode="auto">
          <a:xfrm>
            <a:off x="2827032" y="285600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29" name="Text Box 84"/>
          <p:cNvSpPr txBox="1">
            <a:spLocks noChangeArrowheads="1"/>
          </p:cNvSpPr>
          <p:nvPr/>
        </p:nvSpPr>
        <p:spPr bwMode="auto">
          <a:xfrm>
            <a:off x="3170689" y="2861183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2854987" y="2923535"/>
            <a:ext cx="8610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526787" y="2686621"/>
            <a:ext cx="1110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Since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78578" y="2404640"/>
            <a:ext cx="2228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(3)(1)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(-2)(7)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284061" y="2912742"/>
            <a:ext cx="19316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66904" y="2980623"/>
                <a:ext cx="837089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9+4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904" y="2980623"/>
                <a:ext cx="837089" cy="34406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r="-5072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93306" y="2952958"/>
                <a:ext cx="979755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1+49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306" y="2952958"/>
                <a:ext cx="979755" cy="34406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r="-3727" b="-7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875495" y="4641697"/>
            <a:ext cx="793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751935" y="4744182"/>
                <a:ext cx="1575881" cy="375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dirty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dirty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935" y="4744182"/>
                <a:ext cx="1575881" cy="375167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b="-193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4137523" y="263726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75560" y="26864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4139900" y="3741761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77937" y="379089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601495" y="3638821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- 14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421760" y="4045754"/>
            <a:ext cx="1415901" cy="10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64005" y="4052669"/>
                <a:ext cx="633315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005" y="4052669"/>
                <a:ext cx="633315" cy="420371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4137480" y="47196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5517" y="476880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214508" y="4562944"/>
            <a:ext cx="777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206608" y="4970821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33814" y="4987965"/>
                <a:ext cx="803233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650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14" y="4987965"/>
                <a:ext cx="803233" cy="420371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46"/>
          <p:cNvSpPr txBox="1">
            <a:spLocks noChangeArrowheads="1"/>
          </p:cNvSpPr>
          <p:nvPr/>
        </p:nvSpPr>
        <p:spPr bwMode="auto">
          <a:xfrm>
            <a:off x="4601178" y="5787221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974621" y="579584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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14508" y="5750687"/>
            <a:ext cx="1131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115.6</a:t>
            </a:r>
            <a:r>
              <a:rPr lang="en-US" altLang="en-US" sz="2400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5" name="Text Box 46"/>
          <p:cNvSpPr txBox="1">
            <a:spLocks noChangeArrowheads="1"/>
          </p:cNvSpPr>
          <p:nvPr/>
        </p:nvSpPr>
        <p:spPr bwMode="auto">
          <a:xfrm>
            <a:off x="6453934" y="4657684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baseline="30000" dirty="0">
                <a:latin typeface="Symbol" panose="05050102010706020507" pitchFamily="18" charset="2"/>
              </a:rPr>
              <a:t>-1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152523" y="4641697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361620" y="4467879"/>
            <a:ext cx="777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7353720" y="4875756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80926" y="4892900"/>
                <a:ext cx="803233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650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926" y="4892900"/>
                <a:ext cx="803233" cy="420371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 Box 46"/>
          <p:cNvSpPr txBox="1">
            <a:spLocks noChangeArrowheads="1"/>
          </p:cNvSpPr>
          <p:nvPr/>
        </p:nvSpPr>
        <p:spPr bwMode="auto">
          <a:xfrm>
            <a:off x="8539643" y="4580088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93758" y="464169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84"/>
          <p:cNvSpPr txBox="1">
            <a:spLocks noChangeArrowheads="1"/>
          </p:cNvSpPr>
          <p:nvPr/>
        </p:nvSpPr>
        <p:spPr bwMode="auto">
          <a:xfrm>
            <a:off x="892965" y="5498511"/>
            <a:ext cx="809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767025" y="5441069"/>
                <a:ext cx="1653658" cy="459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025" y="5441069"/>
                <a:ext cx="1653658" cy="459678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Angle between two vectors</a:t>
            </a:r>
            <a:endParaRPr lang="en-GB" altLang="en-US" sz="3200" dirty="0"/>
          </a:p>
        </p:txBody>
      </p:sp>
      <p:sp>
        <p:nvSpPr>
          <p:cNvPr id="64" name="Rectangle 63">
            <a:hlinkClick r:id="rId11"/>
            <a:extLst>
              <a:ext uri="{FF2B5EF4-FFF2-40B4-BE49-F238E27FC236}">
                <a16:creationId xmlns:a16="http://schemas.microsoft.com/office/drawing/2014/main" id="{E71952EE-353C-4F43-87E5-CD269A3B81A2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5" name="Rectangle 64">
            <a:hlinkClick r:id="rId11"/>
            <a:extLst>
              <a:ext uri="{FF2B5EF4-FFF2-40B4-BE49-F238E27FC236}">
                <a16:creationId xmlns:a16="http://schemas.microsoft.com/office/drawing/2014/main" id="{79D4D07D-813C-470B-BB29-8EBA4A916C23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9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4" grpId="0"/>
      <p:bldP spid="95" grpId="0"/>
      <p:bldP spid="96" grpId="0"/>
      <p:bldP spid="97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" grpId="0" animBg="1"/>
      <p:bldP spid="22" grpId="0" animBg="1"/>
      <p:bldP spid="23" grpId="0"/>
      <p:bldP spid="24" grpId="0" animBg="1"/>
      <p:bldP spid="36" grpId="0"/>
      <p:bldP spid="37" grpId="0"/>
      <p:bldP spid="40" grpId="0"/>
      <p:bldP spid="41" grpId="0"/>
      <p:bldP spid="42" grpId="0"/>
      <p:bldP spid="44" grpId="0" animBg="1"/>
      <p:bldP spid="45" grpId="0" animBg="1"/>
      <p:bldP spid="46" grpId="0"/>
      <p:bldP spid="47" grpId="0"/>
      <p:bldP spid="48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9" grpId="0" build="allAtOnce" animBg="1"/>
      <p:bldP spid="60" grpId="0"/>
      <p:bldP spid="61" grpId="0"/>
      <p:bldP spid="50" grpId="0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76504" y="1003329"/>
            <a:ext cx="3708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the angle between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19056" y="1443656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043263" y="1443655"/>
            <a:ext cx="636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6179856" y="1443657"/>
            <a:ext cx="902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03477" y="3648868"/>
            <a:ext cx="3655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1766605" y="2625175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20692" y="249183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2504642" y="267430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84"/>
          <p:cNvSpPr txBox="1">
            <a:spLocks noChangeArrowheads="1"/>
          </p:cNvSpPr>
          <p:nvPr/>
        </p:nvSpPr>
        <p:spPr bwMode="auto">
          <a:xfrm>
            <a:off x="2827032" y="285600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29" name="Text Box 84"/>
          <p:cNvSpPr txBox="1">
            <a:spLocks noChangeArrowheads="1"/>
          </p:cNvSpPr>
          <p:nvPr/>
        </p:nvSpPr>
        <p:spPr bwMode="auto">
          <a:xfrm>
            <a:off x="3170689" y="2861183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2854987" y="2923535"/>
            <a:ext cx="8610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526787" y="2686621"/>
            <a:ext cx="1110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Since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39740" y="2403781"/>
            <a:ext cx="3433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(2)(-1)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(3)(0)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(-1)(2)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284061" y="2930556"/>
            <a:ext cx="3009697" cy="5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66904" y="2980623"/>
                <a:ext cx="1286121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4+9+1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904" y="2980623"/>
                <a:ext cx="1286121" cy="34406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r="-3791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780167" y="2965969"/>
                <a:ext cx="1286121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1+0+4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167" y="2965969"/>
                <a:ext cx="1286121" cy="34406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r="-3791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396897" y="4532468"/>
            <a:ext cx="793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4137523" y="263726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75560" y="26864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4139900" y="3741761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77937" y="379089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394734" y="3614613"/>
            <a:ext cx="1508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+ 0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421760" y="4045754"/>
            <a:ext cx="1415901" cy="10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64005" y="4052669"/>
                <a:ext cx="463397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005" y="4052669"/>
                <a:ext cx="463397" cy="42037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4137480" y="47196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5517" y="476880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288855" y="4562944"/>
            <a:ext cx="628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206608" y="4970821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33814" y="4987965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14" y="4987965"/>
                <a:ext cx="633315" cy="412870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46"/>
          <p:cNvSpPr txBox="1">
            <a:spLocks noChangeArrowheads="1"/>
          </p:cNvSpPr>
          <p:nvPr/>
        </p:nvSpPr>
        <p:spPr bwMode="auto">
          <a:xfrm>
            <a:off x="4601178" y="5787221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974621" y="5795847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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65963" y="5755964"/>
            <a:ext cx="13031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118.56</a:t>
            </a:r>
            <a:r>
              <a:rPr lang="en-US" altLang="en-US" sz="2400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5" name="Text Box 46"/>
          <p:cNvSpPr txBox="1">
            <a:spLocks noChangeArrowheads="1"/>
          </p:cNvSpPr>
          <p:nvPr/>
        </p:nvSpPr>
        <p:spPr bwMode="auto">
          <a:xfrm>
            <a:off x="6453934" y="4657684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baseline="30000" dirty="0">
                <a:latin typeface="Symbol" panose="05050102010706020507" pitchFamily="18" charset="2"/>
              </a:rPr>
              <a:t>-1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152523" y="4641697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435967" y="4467879"/>
            <a:ext cx="628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7353720" y="4875756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80926" y="4892900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926" y="4892900"/>
                <a:ext cx="633315" cy="412870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 Box 46"/>
          <p:cNvSpPr txBox="1">
            <a:spLocks noChangeArrowheads="1"/>
          </p:cNvSpPr>
          <p:nvPr/>
        </p:nvSpPr>
        <p:spPr bwMode="auto">
          <a:xfrm>
            <a:off x="8539643" y="4580088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93758" y="464169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84"/>
          <p:cNvSpPr txBox="1">
            <a:spLocks noChangeArrowheads="1"/>
          </p:cNvSpPr>
          <p:nvPr/>
        </p:nvSpPr>
        <p:spPr bwMode="auto">
          <a:xfrm>
            <a:off x="328315" y="5393611"/>
            <a:ext cx="809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202375" y="5336169"/>
                <a:ext cx="2317301" cy="459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dirty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="0" i="0" baseline="-25000" dirty="0" smtClean="0"/>
                            <m:t>3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375" y="5336169"/>
                <a:ext cx="2317301" cy="459678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Angle between two vectors</a:t>
            </a:r>
            <a:endParaRPr lang="en-GB" altLang="en-US" sz="32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5284061" y="988902"/>
            <a:ext cx="533400" cy="1264146"/>
            <a:chOff x="3678086" y="4005064"/>
            <a:chExt cx="533400" cy="1264146"/>
          </a:xfrm>
        </p:grpSpPr>
        <p:sp>
          <p:nvSpPr>
            <p:cNvPr id="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66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16"/>
            <p:cNvSpPr txBox="1">
              <a:spLocks noChangeArrowheads="1"/>
            </p:cNvSpPr>
            <p:nvPr/>
          </p:nvSpPr>
          <p:spPr bwMode="auto">
            <a:xfrm>
              <a:off x="3763463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116"/>
            <p:cNvSpPr txBox="1">
              <a:spLocks noChangeArrowheads="1"/>
            </p:cNvSpPr>
            <p:nvPr/>
          </p:nvSpPr>
          <p:spPr bwMode="auto">
            <a:xfrm>
              <a:off x="3717783" y="4807545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7792701" y="987735"/>
            <a:ext cx="533400" cy="1264146"/>
            <a:chOff x="3678086" y="4005064"/>
            <a:chExt cx="533400" cy="1264146"/>
          </a:xfrm>
        </p:grpSpPr>
        <p:sp>
          <p:nvSpPr>
            <p:cNvPr id="70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71" name="Text Box 115"/>
            <p:cNvSpPr txBox="1">
              <a:spLocks noChangeArrowheads="1"/>
            </p:cNvSpPr>
            <p:nvPr/>
          </p:nvSpPr>
          <p:spPr bwMode="auto">
            <a:xfrm>
              <a:off x="3701007" y="4005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116"/>
            <p:cNvSpPr txBox="1">
              <a:spLocks noChangeArrowheads="1"/>
            </p:cNvSpPr>
            <p:nvPr/>
          </p:nvSpPr>
          <p:spPr bwMode="auto">
            <a:xfrm>
              <a:off x="3767887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171331" y="4576067"/>
                <a:ext cx="2213876" cy="375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="0" i="0" baseline="-25000" dirty="0" smtClean="0"/>
                            <m:t>3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331" y="4576067"/>
                <a:ext cx="2213876" cy="375167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 b="-21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74">
            <a:hlinkClick r:id="rId11"/>
            <a:extLst>
              <a:ext uri="{FF2B5EF4-FFF2-40B4-BE49-F238E27FC236}">
                <a16:creationId xmlns:a16="http://schemas.microsoft.com/office/drawing/2014/main" id="{42BAB0A0-EC84-415C-A07A-3CC831B4DFBE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6" name="Rectangle 75">
            <a:hlinkClick r:id="rId11"/>
            <a:extLst>
              <a:ext uri="{FF2B5EF4-FFF2-40B4-BE49-F238E27FC236}">
                <a16:creationId xmlns:a16="http://schemas.microsoft.com/office/drawing/2014/main" id="{B1BAA629-6C76-4DD5-B37C-1B4075E57030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67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4" grpId="0"/>
      <p:bldP spid="95" grpId="0"/>
      <p:bldP spid="96" grpId="0"/>
      <p:bldP spid="97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" grpId="0" animBg="1"/>
      <p:bldP spid="22" grpId="0" animBg="1"/>
      <p:bldP spid="23" grpId="0"/>
      <p:bldP spid="36" grpId="0"/>
      <p:bldP spid="37" grpId="0"/>
      <p:bldP spid="40" grpId="0"/>
      <p:bldP spid="41" grpId="0"/>
      <p:bldP spid="42" grpId="0"/>
      <p:bldP spid="44" grpId="0" animBg="1"/>
      <p:bldP spid="45" grpId="0" animBg="1"/>
      <p:bldP spid="46" grpId="0"/>
      <p:bldP spid="47" grpId="0"/>
      <p:bldP spid="48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9" grpId="0" build="allAtOnce" animBg="1"/>
      <p:bldP spid="60" grpId="0"/>
      <p:bldP spid="61" grpId="0"/>
      <p:bldP spid="50" grpId="0"/>
      <p:bldP spid="62" grpId="0" animBg="1"/>
      <p:bldP spid="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Perpendicular vectors: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1" y="80010"/>
            <a:ext cx="8376137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Special properties of the 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047250" y="107779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84"/>
          <p:cNvSpPr txBox="1">
            <a:spLocks noChangeArrowheads="1"/>
          </p:cNvSpPr>
          <p:nvPr/>
        </p:nvSpPr>
        <p:spPr bwMode="auto">
          <a:xfrm>
            <a:off x="6260116" y="105613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6" name="Text Box 84"/>
          <p:cNvSpPr txBox="1">
            <a:spLocks noChangeArrowheads="1"/>
          </p:cNvSpPr>
          <p:nvPr/>
        </p:nvSpPr>
        <p:spPr bwMode="auto">
          <a:xfrm>
            <a:off x="6603773" y="1077798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7032432" y="10574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2853" y="106065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2015720" y="1781116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  <a:r>
              <a:rPr lang="en-GB" altLang="en-US" dirty="0"/>
              <a:t> = 90</a:t>
            </a:r>
            <a:r>
              <a:rPr lang="en-GB" altLang="en-US" baseline="30000" dirty="0"/>
              <a:t>o</a:t>
            </a:r>
            <a:endParaRPr lang="en-GB" altLang="en-US" i="1" baseline="30000" dirty="0">
              <a:latin typeface="Symbol" panose="05050102010706020507" pitchFamily="18" charset="2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7034573" y="1057566"/>
            <a:ext cx="10958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dirty="0"/>
              <a:t>90</a:t>
            </a:r>
            <a:r>
              <a:rPr lang="en-GB" altLang="en-US" sz="2400" baseline="30000" dirty="0"/>
              <a:t>o</a:t>
            </a:r>
            <a:endParaRPr lang="en-GB" altLang="en-US" sz="2400" i="1" baseline="30000" dirty="0">
              <a:latin typeface="Symbol" panose="05050102010706020507" pitchFamily="18" charset="2"/>
            </a:endParaRPr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1945717" y="2322448"/>
            <a:ext cx="1711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90</a:t>
            </a:r>
            <a:r>
              <a:rPr lang="en-GB" altLang="en-US" sz="2400" baseline="30000" dirty="0">
                <a:latin typeface="Symbol" panose="05050102010706020507" pitchFamily="18" charset="2"/>
              </a:rPr>
              <a:t>o </a:t>
            </a:r>
            <a:r>
              <a:rPr lang="en-GB" altLang="en-US" sz="2400" dirty="0">
                <a:latin typeface="Symbol" panose="05050102010706020507" pitchFamily="18" charset="2"/>
              </a:rPr>
              <a:t>=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47250" y="1743740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4"/>
          <p:cNvSpPr txBox="1">
            <a:spLocks noChangeArrowheads="1"/>
          </p:cNvSpPr>
          <p:nvPr/>
        </p:nvSpPr>
        <p:spPr bwMode="auto">
          <a:xfrm>
            <a:off x="6260116" y="1722073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6603773" y="1743740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032432" y="17753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2853" y="172659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60448" y="236103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6227055" y="23182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76051" y="234389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2137578" y="3398221"/>
            <a:ext cx="609202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For perpendicular vectors </a:t>
            </a:r>
          </a:p>
          <a:p>
            <a:pPr algn="ctr"/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b =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altLang="en-US" dirty="0">
              <a:latin typeface="Symbol" panose="05050102010706020507" pitchFamily="18" charset="2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722030" y="4400978"/>
            <a:ext cx="70065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Perpendicular vectors are also called </a:t>
            </a:r>
            <a:r>
              <a:rPr lang="en-GB" altLang="en-US" b="1" dirty="0">
                <a:solidFill>
                  <a:srgbClr val="FF6600"/>
                </a:solidFill>
              </a:rPr>
              <a:t>orthogonal</a:t>
            </a:r>
            <a:r>
              <a:rPr lang="en-GB" altLang="en-US" dirty="0"/>
              <a:t>.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3FF1E014-6793-43A8-BD6C-B93675E9252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67CEB531-5A07-4E1F-B122-8B010206DFDE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3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7" grpId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1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Parallel vectors: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1" y="80010"/>
            <a:ext cx="8376137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Special properties of the 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047250" y="107779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84"/>
          <p:cNvSpPr txBox="1">
            <a:spLocks noChangeArrowheads="1"/>
          </p:cNvSpPr>
          <p:nvPr/>
        </p:nvSpPr>
        <p:spPr bwMode="auto">
          <a:xfrm>
            <a:off x="6260116" y="105613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6" name="Text Box 84"/>
          <p:cNvSpPr txBox="1">
            <a:spLocks noChangeArrowheads="1"/>
          </p:cNvSpPr>
          <p:nvPr/>
        </p:nvSpPr>
        <p:spPr bwMode="auto">
          <a:xfrm>
            <a:off x="6603773" y="1077798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7032432" y="10574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2853" y="106065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2015720" y="1781116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  <a:r>
              <a:rPr lang="en-GB" altLang="en-US" dirty="0"/>
              <a:t> = 0</a:t>
            </a:r>
            <a:r>
              <a:rPr lang="en-GB" altLang="en-US" baseline="30000" dirty="0"/>
              <a:t>o</a:t>
            </a:r>
            <a:endParaRPr lang="en-GB" altLang="en-US" i="1" baseline="30000" dirty="0">
              <a:latin typeface="Symbol" panose="05050102010706020507" pitchFamily="18" charset="2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7034446" y="1060651"/>
            <a:ext cx="11703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 </a:t>
            </a:r>
            <a:r>
              <a:rPr lang="en-GB" altLang="en-US" sz="2400" dirty="0"/>
              <a:t>0</a:t>
            </a:r>
            <a:r>
              <a:rPr lang="en-GB" altLang="en-US" sz="2400" baseline="30000" dirty="0"/>
              <a:t>o</a:t>
            </a:r>
            <a:endParaRPr lang="en-GB" altLang="en-US" sz="2400" i="1" baseline="30000" dirty="0">
              <a:latin typeface="Symbol" panose="05050102010706020507" pitchFamily="18" charset="2"/>
            </a:endParaRPr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1945717" y="2322448"/>
            <a:ext cx="1711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0</a:t>
            </a:r>
            <a:r>
              <a:rPr lang="en-GB" altLang="en-US" sz="2400" baseline="30000" dirty="0">
                <a:latin typeface="Symbol" panose="05050102010706020507" pitchFamily="18" charset="2"/>
              </a:rPr>
              <a:t>o </a:t>
            </a:r>
            <a:r>
              <a:rPr lang="en-GB" altLang="en-US" sz="2400" dirty="0">
                <a:latin typeface="Symbol" panose="05050102010706020507" pitchFamily="18" charset="2"/>
              </a:rPr>
              <a:t>=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47250" y="1743740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4"/>
          <p:cNvSpPr txBox="1">
            <a:spLocks noChangeArrowheads="1"/>
          </p:cNvSpPr>
          <p:nvPr/>
        </p:nvSpPr>
        <p:spPr bwMode="auto">
          <a:xfrm>
            <a:off x="6260116" y="1722073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6603773" y="1743740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032432" y="17753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2853" y="172659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60448" y="236103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76051" y="234389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2137578" y="3398221"/>
            <a:ext cx="609202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For parallel vectors </a:t>
            </a:r>
          </a:p>
          <a:p>
            <a:pPr algn="ctr"/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b = |a| |b|</a:t>
            </a:r>
          </a:p>
        </p:txBody>
      </p:sp>
      <p:sp>
        <p:nvSpPr>
          <p:cNvPr id="22" name="Text Box 84"/>
          <p:cNvSpPr txBox="1">
            <a:spLocks noChangeArrowheads="1"/>
          </p:cNvSpPr>
          <p:nvPr/>
        </p:nvSpPr>
        <p:spPr bwMode="auto">
          <a:xfrm>
            <a:off x="6204560" y="231473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6548217" y="2336404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DBDE8382-4F6B-4E01-B4E5-B8BBA69237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5968279B-DDBF-419C-82DD-21CC5E73C602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7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7" grpId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40" grpId="0"/>
      <p:bldP spid="41" grpId="0" animBg="1"/>
      <p:bldP spid="22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8</TotalTime>
  <Words>1950</Words>
  <Application>Microsoft Office PowerPoint</Application>
  <PresentationFormat>On-screen Show (4:3)</PresentationFormat>
  <Paragraphs>296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Cambria Math</vt:lpstr>
      <vt:lpstr>Comic Sans MS</vt:lpstr>
      <vt:lpstr>LCIRCLEW10</vt:lpstr>
      <vt:lpstr>Symbol</vt:lpstr>
      <vt:lpstr>Times New Roman</vt:lpstr>
      <vt:lpstr>Wingdings 2</vt:lpstr>
      <vt:lpstr>Theme1</vt:lpstr>
      <vt:lpstr>Scalar product</vt:lpstr>
      <vt:lpstr>Scalar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Scalar product</dc:title>
  <dc:creator>Mathssupport</dc:creator>
  <cp:lastModifiedBy>Orlando Hurtado</cp:lastModifiedBy>
  <cp:revision>3</cp:revision>
  <dcterms:created xsi:type="dcterms:W3CDTF">2020-04-03T08:25:21Z</dcterms:created>
  <dcterms:modified xsi:type="dcterms:W3CDTF">2020-07-03T10:10:20Z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