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0"/>
  </p:notesMasterIdLst>
  <p:handoutMasterIdLst>
    <p:handoutMasterId r:id="rId11"/>
  </p:handoutMasterIdLst>
  <p:sldIdLst>
    <p:sldId id="256" r:id="rId2"/>
    <p:sldId id="423" r:id="rId3"/>
    <p:sldId id="477" r:id="rId4"/>
    <p:sldId id="415" r:id="rId5"/>
    <p:sldId id="478" r:id="rId6"/>
    <p:sldId id="479" r:id="rId7"/>
    <p:sldId id="480" r:id="rId8"/>
    <p:sldId id="315" r:id="rId9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6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358848-03B3-4E48-B54B-8C5CD3A65B09}" type="slidenum">
              <a:rPr lang="en-GB" sz="1200">
                <a:solidFill>
                  <a:schemeClr val="tx1"/>
                </a:solidFill>
              </a:rPr>
              <a:pPr/>
              <a:t>2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431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11FCD58-BA89-4B74-AEB9-2FA5F918DB5F}" type="slidenum">
              <a:rPr lang="en-GB" sz="1200">
                <a:solidFill>
                  <a:schemeClr val="tx1"/>
                </a:solidFill>
              </a:rPr>
              <a:pPr/>
              <a:t>3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0797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57F962D-CA33-46FD-8D74-97A908C233A0}" type="slidenum">
              <a:rPr lang="en-GB" sz="1200">
                <a:solidFill>
                  <a:schemeClr val="tx1"/>
                </a:solidFill>
              </a:rPr>
              <a:pPr/>
              <a:t>4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229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4557B2-B7E9-46E4-853A-63FF8F90A3CC}" type="slidenum">
              <a:rPr lang="en-GB" sz="1200">
                <a:solidFill>
                  <a:schemeClr val="tx1"/>
                </a:solidFill>
              </a:rPr>
              <a:pPr/>
              <a:t>5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2576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57F962D-CA33-46FD-8D74-97A908C233A0}" type="slidenum">
              <a:rPr lang="en-GB" sz="1200">
                <a:solidFill>
                  <a:schemeClr val="tx1"/>
                </a:solidFill>
              </a:rPr>
              <a:pPr/>
              <a:t>6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7974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57F962D-CA33-46FD-8D74-97A908C233A0}" type="slidenum">
              <a:rPr lang="en-GB" sz="1200">
                <a:solidFill>
                  <a:schemeClr val="tx1"/>
                </a:solidFill>
              </a:rPr>
              <a:pPr/>
              <a:t>7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83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3 July 2020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D417B116-0345-423D-9B4E-2E70DC7ECA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B8378BA-0F51-44F7-9436-50310A21E13D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681265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13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733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A29F88F-5D92-4102-8F39-621907599E1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75331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356C80A9-3CE1-49EB-B232-E49713CB16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4818995E-9EAA-452F-BE5F-DC6B946B695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442471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4D496B8-CBE5-404E-AD4B-519424E22A86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14737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09987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982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07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B38D751-0842-4729-8C58-0D8C923C0D3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036422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55802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7/3/2020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ADEC734F-B1D2-449A-9630-13B439111FB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801989D3-416C-4D6A-8116-DC2DE61E31C1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979338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2743200" indent="-2743200"/>
            <a:r>
              <a:rPr lang="en-US"/>
              <a:t>LO: Identify position vectors.</a:t>
            </a:r>
          </a:p>
          <a:p>
            <a:pPr marL="2743200" indent="-2743200" algn="l"/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3 July 2020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GB" dirty="0">
                <a:ln w="9525">
                  <a:noFill/>
                </a:ln>
              </a:rPr>
              <a:t>Position vectors</a:t>
            </a:r>
            <a:endParaRPr lang="en-US" dirty="0">
              <a:ln w="9525">
                <a:noFill/>
              </a:ln>
            </a:endParaRP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9638C04C-B292-4EBB-945D-ECBC476BA0DD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563826E7-B947-4937-9AC7-057014C9451F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175"/>
            <a:ext cx="7772400" cy="609600"/>
          </a:xfrm>
          <a:noFill/>
        </p:spPr>
        <p:txBody>
          <a:bodyPr/>
          <a:lstStyle/>
          <a:p>
            <a:r>
              <a:rPr lang="en-GB" sz="2800" dirty="0">
                <a:solidFill>
                  <a:srgbClr val="5B0091"/>
                </a:solidFill>
              </a:rPr>
              <a:t>Position vectors</a:t>
            </a:r>
            <a:endParaRPr lang="en-GB" sz="2800" dirty="0"/>
          </a:p>
        </p:txBody>
      </p:sp>
      <p:sp>
        <p:nvSpPr>
          <p:cNvPr id="520197" name="Text Box 5"/>
          <p:cNvSpPr txBox="1">
            <a:spLocks noChangeArrowheads="1"/>
          </p:cNvSpPr>
          <p:nvPr/>
        </p:nvSpPr>
        <p:spPr bwMode="auto">
          <a:xfrm>
            <a:off x="519113" y="836712"/>
            <a:ext cx="8243887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b="1" dirty="0">
                <a:solidFill>
                  <a:srgbClr val="FF6600"/>
                </a:solidFill>
                <a:latin typeface="+mn-lt"/>
                <a:cs typeface="+mn-cs"/>
              </a:rPr>
              <a:t>Position vectors</a:t>
            </a:r>
            <a:r>
              <a:rPr lang="en-US" dirty="0">
                <a:latin typeface="+mn-lt"/>
                <a:cs typeface="+mn-cs"/>
              </a:rPr>
              <a:t> are vectors giving the position of a point, relative to a fixed origin, O.</a:t>
            </a:r>
            <a:endParaRPr lang="en-GB" dirty="0">
              <a:latin typeface="+mn-lt"/>
              <a:cs typeface="+mn-cs"/>
            </a:endParaRPr>
          </a:p>
        </p:txBody>
      </p:sp>
      <p:sp>
        <p:nvSpPr>
          <p:cNvPr id="520198" name="Text Box 6"/>
          <p:cNvSpPr txBox="1">
            <a:spLocks noChangeArrowheads="1"/>
          </p:cNvSpPr>
          <p:nvPr/>
        </p:nvSpPr>
        <p:spPr bwMode="auto">
          <a:xfrm>
            <a:off x="517525" y="1955900"/>
            <a:ext cx="14638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Example: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372190" y="2529761"/>
            <a:ext cx="3822675" cy="2646953"/>
            <a:chOff x="3366721" y="2823349"/>
            <a:chExt cx="3822675" cy="2646953"/>
          </a:xfrm>
        </p:grpSpPr>
        <p:grpSp>
          <p:nvGrpSpPr>
            <p:cNvPr id="14" name="Group 6"/>
            <p:cNvGrpSpPr>
              <a:grpSpLocks/>
            </p:cNvGrpSpPr>
            <p:nvPr/>
          </p:nvGrpSpPr>
          <p:grpSpPr bwMode="auto">
            <a:xfrm>
              <a:off x="3865196" y="3044602"/>
              <a:ext cx="3048000" cy="1905000"/>
              <a:chOff x="1488" y="1584"/>
              <a:chExt cx="1920" cy="1200"/>
            </a:xfrm>
          </p:grpSpPr>
          <p:sp>
            <p:nvSpPr>
              <p:cNvPr id="19" name="Rectangle 7"/>
              <p:cNvSpPr>
                <a:spLocks noChangeArrowheads="1"/>
              </p:cNvSpPr>
              <p:nvPr/>
            </p:nvSpPr>
            <p:spPr bwMode="auto">
              <a:xfrm>
                <a:off x="1488" y="158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20" name="Rectangle 8"/>
              <p:cNvSpPr>
                <a:spLocks noChangeArrowheads="1"/>
              </p:cNvSpPr>
              <p:nvPr/>
            </p:nvSpPr>
            <p:spPr bwMode="auto">
              <a:xfrm>
                <a:off x="1728" y="158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21" name="Rectangle 9"/>
              <p:cNvSpPr>
                <a:spLocks noChangeArrowheads="1"/>
              </p:cNvSpPr>
              <p:nvPr/>
            </p:nvSpPr>
            <p:spPr bwMode="auto">
              <a:xfrm>
                <a:off x="1488" y="182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22" name="Rectangle 10"/>
              <p:cNvSpPr>
                <a:spLocks noChangeArrowheads="1"/>
              </p:cNvSpPr>
              <p:nvPr/>
            </p:nvSpPr>
            <p:spPr bwMode="auto">
              <a:xfrm>
                <a:off x="1728" y="182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23" name="Rectangle 11"/>
              <p:cNvSpPr>
                <a:spLocks noChangeArrowheads="1"/>
              </p:cNvSpPr>
              <p:nvPr/>
            </p:nvSpPr>
            <p:spPr bwMode="auto">
              <a:xfrm>
                <a:off x="1968" y="158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24" name="Rectangle 12"/>
              <p:cNvSpPr>
                <a:spLocks noChangeArrowheads="1"/>
              </p:cNvSpPr>
              <p:nvPr/>
            </p:nvSpPr>
            <p:spPr bwMode="auto">
              <a:xfrm>
                <a:off x="2208" y="158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25" name="Rectangle 13"/>
              <p:cNvSpPr>
                <a:spLocks noChangeArrowheads="1"/>
              </p:cNvSpPr>
              <p:nvPr/>
            </p:nvSpPr>
            <p:spPr bwMode="auto">
              <a:xfrm>
                <a:off x="1968" y="182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26" name="Rectangle 14"/>
              <p:cNvSpPr>
                <a:spLocks noChangeArrowheads="1"/>
              </p:cNvSpPr>
              <p:nvPr/>
            </p:nvSpPr>
            <p:spPr bwMode="auto">
              <a:xfrm>
                <a:off x="2208" y="182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27" name="Rectangle 15"/>
              <p:cNvSpPr>
                <a:spLocks noChangeArrowheads="1"/>
              </p:cNvSpPr>
              <p:nvPr/>
            </p:nvSpPr>
            <p:spPr bwMode="auto">
              <a:xfrm>
                <a:off x="1488" y="206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28" name="Rectangle 16"/>
              <p:cNvSpPr>
                <a:spLocks noChangeArrowheads="1"/>
              </p:cNvSpPr>
              <p:nvPr/>
            </p:nvSpPr>
            <p:spPr bwMode="auto">
              <a:xfrm>
                <a:off x="1728" y="206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29" name="Rectangle 17"/>
              <p:cNvSpPr>
                <a:spLocks noChangeArrowheads="1"/>
              </p:cNvSpPr>
              <p:nvPr/>
            </p:nvSpPr>
            <p:spPr bwMode="auto">
              <a:xfrm>
                <a:off x="1488" y="230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0" name="Rectangle 18"/>
              <p:cNvSpPr>
                <a:spLocks noChangeArrowheads="1"/>
              </p:cNvSpPr>
              <p:nvPr/>
            </p:nvSpPr>
            <p:spPr bwMode="auto">
              <a:xfrm>
                <a:off x="1728" y="230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1" name="Rectangle 19"/>
              <p:cNvSpPr>
                <a:spLocks noChangeArrowheads="1"/>
              </p:cNvSpPr>
              <p:nvPr/>
            </p:nvSpPr>
            <p:spPr bwMode="auto">
              <a:xfrm>
                <a:off x="1968" y="206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2" name="Rectangle 20"/>
              <p:cNvSpPr>
                <a:spLocks noChangeArrowheads="1"/>
              </p:cNvSpPr>
              <p:nvPr/>
            </p:nvSpPr>
            <p:spPr bwMode="auto">
              <a:xfrm>
                <a:off x="2208" y="206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3" name="Rectangle 21"/>
              <p:cNvSpPr>
                <a:spLocks noChangeArrowheads="1"/>
              </p:cNvSpPr>
              <p:nvPr/>
            </p:nvSpPr>
            <p:spPr bwMode="auto">
              <a:xfrm>
                <a:off x="1968" y="230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4" name="Rectangle 22"/>
              <p:cNvSpPr>
                <a:spLocks noChangeArrowheads="1"/>
              </p:cNvSpPr>
              <p:nvPr/>
            </p:nvSpPr>
            <p:spPr bwMode="auto">
              <a:xfrm>
                <a:off x="2208" y="230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5" name="Rectangle 23"/>
              <p:cNvSpPr>
                <a:spLocks noChangeArrowheads="1"/>
              </p:cNvSpPr>
              <p:nvPr/>
            </p:nvSpPr>
            <p:spPr bwMode="auto">
              <a:xfrm>
                <a:off x="2448" y="158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6" name="Rectangle 24"/>
              <p:cNvSpPr>
                <a:spLocks noChangeArrowheads="1"/>
              </p:cNvSpPr>
              <p:nvPr/>
            </p:nvSpPr>
            <p:spPr bwMode="auto">
              <a:xfrm>
                <a:off x="2688" y="158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7" name="Rectangle 25"/>
              <p:cNvSpPr>
                <a:spLocks noChangeArrowheads="1"/>
              </p:cNvSpPr>
              <p:nvPr/>
            </p:nvSpPr>
            <p:spPr bwMode="auto">
              <a:xfrm>
                <a:off x="2448" y="182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8" name="Rectangle 26"/>
              <p:cNvSpPr>
                <a:spLocks noChangeArrowheads="1"/>
              </p:cNvSpPr>
              <p:nvPr/>
            </p:nvSpPr>
            <p:spPr bwMode="auto">
              <a:xfrm>
                <a:off x="2688" y="182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9" name="Rectangle 27"/>
              <p:cNvSpPr>
                <a:spLocks noChangeArrowheads="1"/>
              </p:cNvSpPr>
              <p:nvPr/>
            </p:nvSpPr>
            <p:spPr bwMode="auto">
              <a:xfrm>
                <a:off x="2928" y="158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0" name="Rectangle 28"/>
              <p:cNvSpPr>
                <a:spLocks noChangeArrowheads="1"/>
              </p:cNvSpPr>
              <p:nvPr/>
            </p:nvSpPr>
            <p:spPr bwMode="auto">
              <a:xfrm>
                <a:off x="3168" y="158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1" name="Rectangle 29"/>
              <p:cNvSpPr>
                <a:spLocks noChangeArrowheads="1"/>
              </p:cNvSpPr>
              <p:nvPr/>
            </p:nvSpPr>
            <p:spPr bwMode="auto">
              <a:xfrm>
                <a:off x="2928" y="182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2" name="Rectangle 30"/>
              <p:cNvSpPr>
                <a:spLocks noChangeArrowheads="1"/>
              </p:cNvSpPr>
              <p:nvPr/>
            </p:nvSpPr>
            <p:spPr bwMode="auto">
              <a:xfrm>
                <a:off x="3168" y="182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3" name="Rectangle 31"/>
              <p:cNvSpPr>
                <a:spLocks noChangeArrowheads="1"/>
              </p:cNvSpPr>
              <p:nvPr/>
            </p:nvSpPr>
            <p:spPr bwMode="auto">
              <a:xfrm>
                <a:off x="2448" y="206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4" name="Rectangle 32"/>
              <p:cNvSpPr>
                <a:spLocks noChangeArrowheads="1"/>
              </p:cNvSpPr>
              <p:nvPr/>
            </p:nvSpPr>
            <p:spPr bwMode="auto">
              <a:xfrm>
                <a:off x="2688" y="206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5" name="Rectangle 33"/>
              <p:cNvSpPr>
                <a:spLocks noChangeArrowheads="1"/>
              </p:cNvSpPr>
              <p:nvPr/>
            </p:nvSpPr>
            <p:spPr bwMode="auto">
              <a:xfrm>
                <a:off x="2448" y="230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6" name="Rectangle 34"/>
              <p:cNvSpPr>
                <a:spLocks noChangeArrowheads="1"/>
              </p:cNvSpPr>
              <p:nvPr/>
            </p:nvSpPr>
            <p:spPr bwMode="auto">
              <a:xfrm>
                <a:off x="2688" y="230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7" name="Rectangle 35"/>
              <p:cNvSpPr>
                <a:spLocks noChangeArrowheads="1"/>
              </p:cNvSpPr>
              <p:nvPr/>
            </p:nvSpPr>
            <p:spPr bwMode="auto">
              <a:xfrm>
                <a:off x="2928" y="206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8" name="Rectangle 36"/>
              <p:cNvSpPr>
                <a:spLocks noChangeArrowheads="1"/>
              </p:cNvSpPr>
              <p:nvPr/>
            </p:nvSpPr>
            <p:spPr bwMode="auto">
              <a:xfrm>
                <a:off x="3168" y="206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9" name="Rectangle 37"/>
              <p:cNvSpPr>
                <a:spLocks noChangeArrowheads="1"/>
              </p:cNvSpPr>
              <p:nvPr/>
            </p:nvSpPr>
            <p:spPr bwMode="auto">
              <a:xfrm>
                <a:off x="2928" y="230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0" name="Rectangle 38"/>
              <p:cNvSpPr>
                <a:spLocks noChangeArrowheads="1"/>
              </p:cNvSpPr>
              <p:nvPr/>
            </p:nvSpPr>
            <p:spPr bwMode="auto">
              <a:xfrm>
                <a:off x="3168" y="230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1" name="Rectangle 3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2" name="Rectangle 40"/>
              <p:cNvSpPr>
                <a:spLocks noChangeArrowheads="1"/>
              </p:cNvSpPr>
              <p:nvPr/>
            </p:nvSpPr>
            <p:spPr bwMode="auto">
              <a:xfrm>
                <a:off x="1728" y="254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3" name="Rectangle 41"/>
              <p:cNvSpPr>
                <a:spLocks noChangeArrowheads="1"/>
              </p:cNvSpPr>
              <p:nvPr/>
            </p:nvSpPr>
            <p:spPr bwMode="auto">
              <a:xfrm>
                <a:off x="1968" y="254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4" name="Rectangle 42"/>
              <p:cNvSpPr>
                <a:spLocks noChangeArrowheads="1"/>
              </p:cNvSpPr>
              <p:nvPr/>
            </p:nvSpPr>
            <p:spPr bwMode="auto">
              <a:xfrm>
                <a:off x="2208" y="254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5" name="Rectangle 43"/>
              <p:cNvSpPr>
                <a:spLocks noChangeArrowheads="1"/>
              </p:cNvSpPr>
              <p:nvPr/>
            </p:nvSpPr>
            <p:spPr bwMode="auto">
              <a:xfrm>
                <a:off x="2448" y="254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6" name="Rectangle 44"/>
              <p:cNvSpPr>
                <a:spLocks noChangeArrowheads="1"/>
              </p:cNvSpPr>
              <p:nvPr/>
            </p:nvSpPr>
            <p:spPr bwMode="auto">
              <a:xfrm>
                <a:off x="2688" y="254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7" name="Rectangle 45"/>
              <p:cNvSpPr>
                <a:spLocks noChangeArrowheads="1"/>
              </p:cNvSpPr>
              <p:nvPr/>
            </p:nvSpPr>
            <p:spPr bwMode="auto">
              <a:xfrm>
                <a:off x="2928" y="254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8" name="Rectangle 46"/>
              <p:cNvSpPr>
                <a:spLocks noChangeArrowheads="1"/>
              </p:cNvSpPr>
              <p:nvPr/>
            </p:nvSpPr>
            <p:spPr bwMode="auto">
              <a:xfrm>
                <a:off x="3168" y="254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sp>
          <p:nvSpPr>
            <p:cNvPr id="17" name="Text Box 49"/>
            <p:cNvSpPr txBox="1">
              <a:spLocks noChangeArrowheads="1"/>
            </p:cNvSpPr>
            <p:nvPr/>
          </p:nvSpPr>
          <p:spPr bwMode="auto">
            <a:xfrm>
              <a:off x="3366721" y="5008340"/>
              <a:ext cx="430213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dirty="0">
                  <a:latin typeface="+mn-lt"/>
                  <a:cs typeface="Arial" charset="0"/>
                </a:rPr>
                <a:t>O</a:t>
              </a:r>
            </a:p>
          </p:txBody>
        </p:sp>
        <p:sp>
          <p:nvSpPr>
            <p:cNvPr id="69" name="Rectangle 122"/>
            <p:cNvSpPr>
              <a:spLocks noChangeArrowheads="1"/>
            </p:cNvSpPr>
            <p:nvPr/>
          </p:nvSpPr>
          <p:spPr bwMode="auto">
            <a:xfrm>
              <a:off x="4116268" y="4987351"/>
              <a:ext cx="26481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dirty="0">
                  <a:solidFill>
                    <a:schemeClr val="tx1"/>
                  </a:solidFill>
                  <a:latin typeface="+mn-lt"/>
                  <a:cs typeface="Arial" charset="0"/>
                </a:rPr>
                <a:t>1</a:t>
              </a:r>
              <a:endParaRPr lang="en-GB" sz="1400" dirty="0">
                <a:solidFill>
                  <a:schemeClr val="tx1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70" name="Rectangle 122"/>
            <p:cNvSpPr>
              <a:spLocks noChangeArrowheads="1"/>
            </p:cNvSpPr>
            <p:nvPr/>
          </p:nvSpPr>
          <p:spPr bwMode="auto">
            <a:xfrm>
              <a:off x="4494788" y="4987351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dirty="0">
                  <a:solidFill>
                    <a:schemeClr val="tx1"/>
                  </a:solidFill>
                  <a:latin typeface="+mn-lt"/>
                  <a:cs typeface="Arial" charset="0"/>
                </a:rPr>
                <a:t>2</a:t>
              </a:r>
              <a:endParaRPr lang="en-GB" sz="1400" dirty="0">
                <a:solidFill>
                  <a:schemeClr val="tx1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71" name="Rectangle 122"/>
            <p:cNvSpPr>
              <a:spLocks noChangeArrowheads="1"/>
            </p:cNvSpPr>
            <p:nvPr/>
          </p:nvSpPr>
          <p:spPr bwMode="auto">
            <a:xfrm>
              <a:off x="4903151" y="4987351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dirty="0">
                  <a:solidFill>
                    <a:schemeClr val="tx1"/>
                  </a:solidFill>
                  <a:latin typeface="+mn-lt"/>
                  <a:cs typeface="Arial" charset="0"/>
                </a:rPr>
                <a:t>3</a:t>
              </a:r>
              <a:endParaRPr lang="en-GB" sz="1400" dirty="0">
                <a:solidFill>
                  <a:schemeClr val="tx1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72" name="Rectangle 122"/>
            <p:cNvSpPr>
              <a:spLocks noChangeArrowheads="1"/>
            </p:cNvSpPr>
            <p:nvPr/>
          </p:nvSpPr>
          <p:spPr bwMode="auto">
            <a:xfrm>
              <a:off x="5236299" y="4994769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dirty="0">
                  <a:solidFill>
                    <a:schemeClr val="tx1"/>
                  </a:solidFill>
                  <a:latin typeface="+mn-lt"/>
                  <a:cs typeface="Arial" charset="0"/>
                </a:rPr>
                <a:t>4</a:t>
              </a:r>
              <a:endParaRPr lang="en-GB" sz="1400" dirty="0">
                <a:solidFill>
                  <a:schemeClr val="tx1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73" name="Rectangle 122"/>
            <p:cNvSpPr>
              <a:spLocks noChangeArrowheads="1"/>
            </p:cNvSpPr>
            <p:nvPr/>
          </p:nvSpPr>
          <p:spPr bwMode="auto">
            <a:xfrm>
              <a:off x="5635625" y="4982060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dirty="0">
                  <a:solidFill>
                    <a:schemeClr val="tx1"/>
                  </a:solidFill>
                  <a:latin typeface="+mn-lt"/>
                  <a:cs typeface="Arial" charset="0"/>
                </a:rPr>
                <a:t>5</a:t>
              </a:r>
              <a:endParaRPr lang="en-GB" sz="1400" dirty="0">
                <a:solidFill>
                  <a:schemeClr val="tx1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74" name="Rectangle 122"/>
            <p:cNvSpPr>
              <a:spLocks noChangeArrowheads="1"/>
            </p:cNvSpPr>
            <p:nvPr/>
          </p:nvSpPr>
          <p:spPr bwMode="auto">
            <a:xfrm>
              <a:off x="6043988" y="4980717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dirty="0">
                  <a:solidFill>
                    <a:schemeClr val="tx1"/>
                  </a:solidFill>
                  <a:latin typeface="+mn-lt"/>
                  <a:cs typeface="Arial" charset="0"/>
                </a:rPr>
                <a:t>6</a:t>
              </a:r>
              <a:endParaRPr lang="en-GB" sz="1400" dirty="0">
                <a:solidFill>
                  <a:schemeClr val="tx1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75" name="Rectangle 122"/>
            <p:cNvSpPr>
              <a:spLocks noChangeArrowheads="1"/>
            </p:cNvSpPr>
            <p:nvPr/>
          </p:nvSpPr>
          <p:spPr bwMode="auto">
            <a:xfrm>
              <a:off x="6416012" y="4980716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dirty="0">
                  <a:solidFill>
                    <a:schemeClr val="tx1"/>
                  </a:solidFill>
                  <a:latin typeface="+mn-lt"/>
                  <a:cs typeface="Arial" charset="0"/>
                </a:rPr>
                <a:t>7</a:t>
              </a:r>
              <a:endParaRPr lang="en-GB" sz="1400" dirty="0">
                <a:solidFill>
                  <a:schemeClr val="tx1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76" name="Rectangle 122"/>
            <p:cNvSpPr>
              <a:spLocks noChangeArrowheads="1"/>
            </p:cNvSpPr>
            <p:nvPr/>
          </p:nvSpPr>
          <p:spPr bwMode="auto">
            <a:xfrm>
              <a:off x="6758136" y="4981658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dirty="0">
                  <a:solidFill>
                    <a:schemeClr val="tx1"/>
                  </a:solidFill>
                  <a:latin typeface="+mn-lt"/>
                  <a:cs typeface="Arial" charset="0"/>
                </a:rPr>
                <a:t>8</a:t>
              </a:r>
              <a:endParaRPr lang="en-GB" sz="1400" dirty="0">
                <a:solidFill>
                  <a:schemeClr val="tx1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77" name="Rectangle 122"/>
            <p:cNvSpPr>
              <a:spLocks noChangeArrowheads="1"/>
            </p:cNvSpPr>
            <p:nvPr/>
          </p:nvSpPr>
          <p:spPr bwMode="auto">
            <a:xfrm>
              <a:off x="3603510" y="4966736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dirty="0">
                  <a:solidFill>
                    <a:schemeClr val="tx1"/>
                  </a:solidFill>
                  <a:latin typeface="+mn-lt"/>
                  <a:cs typeface="Arial" charset="0"/>
                </a:rPr>
                <a:t>0</a:t>
              </a:r>
              <a:endParaRPr lang="en-GB" sz="1400" dirty="0">
                <a:solidFill>
                  <a:schemeClr val="tx1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78" name="Rectangle 122"/>
            <p:cNvSpPr>
              <a:spLocks noChangeArrowheads="1"/>
            </p:cNvSpPr>
            <p:nvPr/>
          </p:nvSpPr>
          <p:spPr bwMode="auto">
            <a:xfrm>
              <a:off x="3616936" y="4474069"/>
              <a:ext cx="26481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dirty="0">
                  <a:solidFill>
                    <a:schemeClr val="tx1"/>
                  </a:solidFill>
                  <a:latin typeface="+mn-lt"/>
                  <a:cs typeface="Arial" charset="0"/>
                </a:rPr>
                <a:t>1</a:t>
              </a:r>
              <a:endParaRPr lang="en-GB" sz="1400" dirty="0">
                <a:solidFill>
                  <a:schemeClr val="tx1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79" name="Rectangle 122"/>
            <p:cNvSpPr>
              <a:spLocks noChangeArrowheads="1"/>
            </p:cNvSpPr>
            <p:nvPr/>
          </p:nvSpPr>
          <p:spPr bwMode="auto">
            <a:xfrm>
              <a:off x="3600380" y="4110102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dirty="0">
                  <a:solidFill>
                    <a:schemeClr val="tx1"/>
                  </a:solidFill>
                  <a:latin typeface="+mn-lt"/>
                  <a:cs typeface="Arial" charset="0"/>
                </a:rPr>
                <a:t>2</a:t>
              </a:r>
              <a:endParaRPr lang="en-GB" sz="1400" dirty="0">
                <a:solidFill>
                  <a:schemeClr val="tx1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80" name="Rectangle 122"/>
            <p:cNvSpPr>
              <a:spLocks noChangeArrowheads="1"/>
            </p:cNvSpPr>
            <p:nvPr/>
          </p:nvSpPr>
          <p:spPr bwMode="auto">
            <a:xfrm>
              <a:off x="3600380" y="3692717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dirty="0">
                  <a:solidFill>
                    <a:schemeClr val="tx1"/>
                  </a:solidFill>
                  <a:latin typeface="+mn-lt"/>
                  <a:cs typeface="Arial" charset="0"/>
                </a:rPr>
                <a:t>3</a:t>
              </a:r>
              <a:endParaRPr lang="en-GB" sz="1400" dirty="0">
                <a:solidFill>
                  <a:schemeClr val="tx1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81" name="Rectangle 122"/>
            <p:cNvSpPr>
              <a:spLocks noChangeArrowheads="1"/>
            </p:cNvSpPr>
            <p:nvPr/>
          </p:nvSpPr>
          <p:spPr bwMode="auto">
            <a:xfrm>
              <a:off x="3597635" y="3308550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dirty="0">
                  <a:solidFill>
                    <a:schemeClr val="tx1"/>
                  </a:solidFill>
                  <a:latin typeface="+mn-lt"/>
                  <a:cs typeface="Arial" charset="0"/>
                </a:rPr>
                <a:t>4</a:t>
              </a:r>
              <a:endParaRPr lang="en-GB" sz="1400" dirty="0">
                <a:solidFill>
                  <a:schemeClr val="tx1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82" name="Rectangle 122"/>
            <p:cNvSpPr>
              <a:spLocks noChangeArrowheads="1"/>
            </p:cNvSpPr>
            <p:nvPr/>
          </p:nvSpPr>
          <p:spPr bwMode="auto">
            <a:xfrm>
              <a:off x="3597178" y="3007214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dirty="0">
                  <a:solidFill>
                    <a:schemeClr val="tx1"/>
                  </a:solidFill>
                  <a:latin typeface="+mn-lt"/>
                  <a:cs typeface="Arial" charset="0"/>
                </a:rPr>
                <a:t>5</a:t>
              </a:r>
              <a:endParaRPr lang="en-GB" sz="1400" dirty="0">
                <a:solidFill>
                  <a:schemeClr val="tx1"/>
                </a:solidFill>
                <a:latin typeface="+mn-lt"/>
                <a:cs typeface="Arial" charset="0"/>
              </a:endParaRPr>
            </a:p>
          </p:txBody>
        </p:sp>
        <p:cxnSp>
          <p:nvCxnSpPr>
            <p:cNvPr id="83" name="Straight Arrow Connector 82"/>
            <p:cNvCxnSpPr/>
            <p:nvPr/>
          </p:nvCxnSpPr>
          <p:spPr>
            <a:xfrm>
              <a:off x="3716891" y="4980255"/>
              <a:ext cx="3472505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 flipV="1">
              <a:off x="3865196" y="2823349"/>
              <a:ext cx="0" cy="2339876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Oval 1"/>
          <p:cNvSpPr/>
          <p:nvPr/>
        </p:nvSpPr>
        <p:spPr>
          <a:xfrm>
            <a:off x="7521685" y="3120590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 Box 50"/>
          <p:cNvSpPr txBox="1">
            <a:spLocks noChangeArrowheads="1"/>
          </p:cNvSpPr>
          <p:nvPr/>
        </p:nvSpPr>
        <p:spPr bwMode="auto">
          <a:xfrm>
            <a:off x="7787945" y="2840159"/>
            <a:ext cx="960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solidFill>
                  <a:schemeClr val="tx1"/>
                </a:solidFill>
                <a:latin typeface="+mn-lt"/>
                <a:cs typeface="Arial" charset="0"/>
              </a:rPr>
              <a:t>(7, 4)</a:t>
            </a:r>
          </a:p>
        </p:txBody>
      </p:sp>
      <p:sp>
        <p:nvSpPr>
          <p:cNvPr id="87" name="Text Box 6"/>
          <p:cNvSpPr txBox="1">
            <a:spLocks noChangeArrowheads="1"/>
          </p:cNvSpPr>
          <p:nvPr/>
        </p:nvSpPr>
        <p:spPr bwMode="auto">
          <a:xfrm>
            <a:off x="1884002" y="1953667"/>
            <a:ext cx="19129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The point P</a:t>
            </a:r>
          </a:p>
        </p:txBody>
      </p:sp>
      <p:sp>
        <p:nvSpPr>
          <p:cNvPr id="88" name="Text Box 6"/>
          <p:cNvSpPr txBox="1">
            <a:spLocks noChangeArrowheads="1"/>
          </p:cNvSpPr>
          <p:nvPr/>
        </p:nvSpPr>
        <p:spPr bwMode="auto">
          <a:xfrm>
            <a:off x="3716891" y="1961968"/>
            <a:ext cx="34725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with coordinates (7, 4)</a:t>
            </a:r>
          </a:p>
        </p:txBody>
      </p:sp>
      <p:sp>
        <p:nvSpPr>
          <p:cNvPr id="89" name="Text Box 6"/>
          <p:cNvSpPr txBox="1">
            <a:spLocks noChangeArrowheads="1"/>
          </p:cNvSpPr>
          <p:nvPr/>
        </p:nvSpPr>
        <p:spPr bwMode="auto">
          <a:xfrm>
            <a:off x="7051806" y="1984563"/>
            <a:ext cx="19543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has position</a:t>
            </a:r>
          </a:p>
        </p:txBody>
      </p:sp>
      <p:sp>
        <p:nvSpPr>
          <p:cNvPr id="90" name="Text Box 6"/>
          <p:cNvSpPr txBox="1">
            <a:spLocks noChangeArrowheads="1"/>
          </p:cNvSpPr>
          <p:nvPr/>
        </p:nvSpPr>
        <p:spPr bwMode="auto">
          <a:xfrm>
            <a:off x="1948904" y="2453559"/>
            <a:ext cx="70084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vector:</a:t>
            </a:r>
          </a:p>
        </p:txBody>
      </p:sp>
      <p:grpSp>
        <p:nvGrpSpPr>
          <p:cNvPr id="93" name="Group 103"/>
          <p:cNvGrpSpPr>
            <a:grpSpLocks/>
          </p:cNvGrpSpPr>
          <p:nvPr/>
        </p:nvGrpSpPr>
        <p:grpSpPr bwMode="auto">
          <a:xfrm>
            <a:off x="755578" y="3529873"/>
            <a:ext cx="590551" cy="461963"/>
            <a:chOff x="1299" y="2400"/>
            <a:chExt cx="372" cy="291"/>
          </a:xfrm>
        </p:grpSpPr>
        <p:sp>
          <p:nvSpPr>
            <p:cNvPr id="100" name="Text Box 53"/>
            <p:cNvSpPr txBox="1">
              <a:spLocks noChangeArrowheads="1"/>
            </p:cNvSpPr>
            <p:nvPr/>
          </p:nvSpPr>
          <p:spPr bwMode="auto">
            <a:xfrm>
              <a:off x="1299" y="2400"/>
              <a:ext cx="37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dirty="0">
                  <a:latin typeface="+mn-lt"/>
                  <a:cs typeface="Arial" charset="0"/>
                </a:rPr>
                <a:t>OP</a:t>
              </a:r>
            </a:p>
          </p:txBody>
        </p:sp>
        <p:sp>
          <p:nvSpPr>
            <p:cNvPr id="101" name="Line 54"/>
            <p:cNvSpPr>
              <a:spLocks noChangeShapeType="1"/>
            </p:cNvSpPr>
            <p:nvPr/>
          </p:nvSpPr>
          <p:spPr bwMode="auto">
            <a:xfrm>
              <a:off x="1394" y="2416"/>
              <a:ext cx="2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charset="0"/>
              </a:endParaRPr>
            </a:p>
          </p:txBody>
        </p:sp>
      </p:grpSp>
      <p:sp>
        <p:nvSpPr>
          <p:cNvPr id="94" name="Text Box 111"/>
          <p:cNvSpPr txBox="1">
            <a:spLocks noChangeArrowheads="1"/>
          </p:cNvSpPr>
          <p:nvPr/>
        </p:nvSpPr>
        <p:spPr bwMode="auto">
          <a:xfrm>
            <a:off x="1400099" y="3529873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=</a:t>
            </a:r>
            <a:endParaRPr lang="en-GB" dirty="0">
              <a:latin typeface="+mn-lt"/>
              <a:cs typeface="Arial" charset="0"/>
            </a:endParaRPr>
          </a:p>
        </p:txBody>
      </p:sp>
      <p:grpSp>
        <p:nvGrpSpPr>
          <p:cNvPr id="95" name="Group 112"/>
          <p:cNvGrpSpPr>
            <a:grpSpLocks/>
          </p:cNvGrpSpPr>
          <p:nvPr/>
        </p:nvGrpSpPr>
        <p:grpSpPr bwMode="auto">
          <a:xfrm>
            <a:off x="1817611" y="3339373"/>
            <a:ext cx="533400" cy="842963"/>
            <a:chOff x="4032" y="3048"/>
            <a:chExt cx="336" cy="531"/>
          </a:xfrm>
        </p:grpSpPr>
        <p:sp>
          <p:nvSpPr>
            <p:cNvPr id="96" name="AutoShape 113"/>
            <p:cNvSpPr>
              <a:spLocks noChangeArrowheads="1"/>
            </p:cNvSpPr>
            <p:nvPr/>
          </p:nvSpPr>
          <p:spPr bwMode="auto">
            <a:xfrm>
              <a:off x="4032" y="3048"/>
              <a:ext cx="336" cy="528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97" name="Group 114"/>
            <p:cNvGrpSpPr>
              <a:grpSpLocks/>
            </p:cNvGrpSpPr>
            <p:nvPr/>
          </p:nvGrpSpPr>
          <p:grpSpPr bwMode="auto">
            <a:xfrm>
              <a:off x="4088" y="3048"/>
              <a:ext cx="234" cy="531"/>
              <a:chOff x="4088" y="3072"/>
              <a:chExt cx="234" cy="531"/>
            </a:xfrm>
          </p:grpSpPr>
          <p:sp>
            <p:nvSpPr>
              <p:cNvPr id="98" name="Text Box 115"/>
              <p:cNvSpPr txBox="1">
                <a:spLocks noChangeArrowheads="1"/>
              </p:cNvSpPr>
              <p:nvPr/>
            </p:nvSpPr>
            <p:spPr bwMode="auto">
              <a:xfrm>
                <a:off x="4088" y="3072"/>
                <a:ext cx="23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dirty="0">
                    <a:latin typeface="+mn-lt"/>
                    <a:cs typeface="Arial" charset="0"/>
                  </a:rPr>
                  <a:t>7</a:t>
                </a:r>
                <a:endParaRPr lang="en-GB" dirty="0">
                  <a:latin typeface="+mn-lt"/>
                  <a:cs typeface="Arial" charset="0"/>
                </a:endParaRPr>
              </a:p>
            </p:txBody>
          </p:sp>
          <p:sp>
            <p:nvSpPr>
              <p:cNvPr id="99" name="Text Box 116"/>
              <p:cNvSpPr txBox="1">
                <a:spLocks noChangeArrowheads="1"/>
              </p:cNvSpPr>
              <p:nvPr/>
            </p:nvSpPr>
            <p:spPr bwMode="auto">
              <a:xfrm>
                <a:off x="4088" y="3312"/>
                <a:ext cx="23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dirty="0">
                    <a:latin typeface="+mn-lt"/>
                    <a:cs typeface="Arial" charset="0"/>
                  </a:rPr>
                  <a:t>4</a:t>
                </a:r>
                <a:endParaRPr lang="en-GB" dirty="0">
                  <a:latin typeface="+mn-lt"/>
                  <a:cs typeface="Arial" charset="0"/>
                </a:endParaRPr>
              </a:p>
            </p:txBody>
          </p:sp>
        </p:grpSp>
      </p:grpSp>
      <p:sp>
        <p:nvSpPr>
          <p:cNvPr id="18" name="Text Box 50"/>
          <p:cNvSpPr txBox="1">
            <a:spLocks noChangeArrowheads="1"/>
          </p:cNvSpPr>
          <p:nvPr/>
        </p:nvSpPr>
        <p:spPr bwMode="auto">
          <a:xfrm>
            <a:off x="7583384" y="2849988"/>
            <a:ext cx="3449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P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886646" y="3133256"/>
            <a:ext cx="2667000" cy="1541462"/>
            <a:chOff x="3865196" y="3425602"/>
            <a:chExt cx="2667000" cy="1541462"/>
          </a:xfrm>
        </p:grpSpPr>
        <p:sp>
          <p:nvSpPr>
            <p:cNvPr id="15" name="Line 47"/>
            <p:cNvSpPr>
              <a:spLocks noChangeShapeType="1"/>
            </p:cNvSpPr>
            <p:nvPr/>
          </p:nvSpPr>
          <p:spPr bwMode="auto">
            <a:xfrm flipV="1">
              <a:off x="3865196" y="3425602"/>
              <a:ext cx="2667000" cy="15414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charset="0"/>
              </a:endParaRPr>
            </a:p>
          </p:txBody>
        </p:sp>
        <p:sp>
          <p:nvSpPr>
            <p:cNvPr id="16" name="Line 48"/>
            <p:cNvSpPr>
              <a:spLocks noChangeShapeType="1"/>
            </p:cNvSpPr>
            <p:nvPr/>
          </p:nvSpPr>
          <p:spPr bwMode="auto">
            <a:xfrm flipV="1">
              <a:off x="5211396" y="4101877"/>
              <a:ext cx="152400" cy="76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charset="0"/>
              </a:endParaRPr>
            </a:p>
          </p:txBody>
        </p:sp>
      </p:grpSp>
      <p:sp>
        <p:nvSpPr>
          <p:cNvPr id="103" name="Text Box 53"/>
          <p:cNvSpPr txBox="1">
            <a:spLocks noChangeArrowheads="1"/>
          </p:cNvSpPr>
          <p:nvPr/>
        </p:nvSpPr>
        <p:spPr bwMode="auto">
          <a:xfrm>
            <a:off x="2513506" y="3523364"/>
            <a:ext cx="13260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=7</a:t>
            </a:r>
            <a:r>
              <a:rPr lang="en-GB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latin typeface="+mn-lt"/>
                <a:cs typeface="Arial" charset="0"/>
              </a:rPr>
              <a:t> + 4</a:t>
            </a:r>
            <a:r>
              <a:rPr lang="en-GB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GB" dirty="0">
                <a:latin typeface="+mn-lt"/>
                <a:cs typeface="Arial" charset="0"/>
              </a:rPr>
              <a:t> </a:t>
            </a:r>
          </a:p>
        </p:txBody>
      </p:sp>
      <p:grpSp>
        <p:nvGrpSpPr>
          <p:cNvPr id="104" name="Group 103"/>
          <p:cNvGrpSpPr>
            <a:grpSpLocks/>
          </p:cNvGrpSpPr>
          <p:nvPr/>
        </p:nvGrpSpPr>
        <p:grpSpPr bwMode="auto">
          <a:xfrm>
            <a:off x="3779912" y="5879177"/>
            <a:ext cx="590551" cy="461963"/>
            <a:chOff x="1299" y="2400"/>
            <a:chExt cx="372" cy="291"/>
          </a:xfrm>
        </p:grpSpPr>
        <p:sp>
          <p:nvSpPr>
            <p:cNvPr id="105" name="Text Box 53"/>
            <p:cNvSpPr txBox="1">
              <a:spLocks noChangeArrowheads="1"/>
            </p:cNvSpPr>
            <p:nvPr/>
          </p:nvSpPr>
          <p:spPr bwMode="auto">
            <a:xfrm>
              <a:off x="1299" y="2400"/>
              <a:ext cx="37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dirty="0">
                  <a:latin typeface="+mn-lt"/>
                  <a:cs typeface="Arial" charset="0"/>
                </a:rPr>
                <a:t>OP</a:t>
              </a:r>
            </a:p>
          </p:txBody>
        </p:sp>
        <p:sp>
          <p:nvSpPr>
            <p:cNvPr id="106" name="Line 54"/>
            <p:cNvSpPr>
              <a:spLocks noChangeShapeType="1"/>
            </p:cNvSpPr>
            <p:nvPr/>
          </p:nvSpPr>
          <p:spPr bwMode="auto">
            <a:xfrm>
              <a:off x="1394" y="2416"/>
              <a:ext cx="2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charset="0"/>
              </a:endParaRPr>
            </a:p>
          </p:txBody>
        </p:sp>
      </p:grpSp>
      <p:sp>
        <p:nvSpPr>
          <p:cNvPr id="107" name="Text Box 111"/>
          <p:cNvSpPr txBox="1">
            <a:spLocks noChangeArrowheads="1"/>
          </p:cNvSpPr>
          <p:nvPr/>
        </p:nvSpPr>
        <p:spPr bwMode="auto">
          <a:xfrm>
            <a:off x="4424433" y="5879177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=</a:t>
            </a:r>
            <a:endParaRPr lang="en-GB" dirty="0">
              <a:latin typeface="+mn-lt"/>
              <a:cs typeface="Arial" charset="0"/>
            </a:endParaRPr>
          </a:p>
        </p:txBody>
      </p:sp>
      <p:grpSp>
        <p:nvGrpSpPr>
          <p:cNvPr id="108" name="Group 112"/>
          <p:cNvGrpSpPr>
            <a:grpSpLocks/>
          </p:cNvGrpSpPr>
          <p:nvPr/>
        </p:nvGrpSpPr>
        <p:grpSpPr bwMode="auto">
          <a:xfrm>
            <a:off x="4841945" y="5688677"/>
            <a:ext cx="533400" cy="842963"/>
            <a:chOff x="4032" y="3048"/>
            <a:chExt cx="336" cy="531"/>
          </a:xfrm>
        </p:grpSpPr>
        <p:sp>
          <p:nvSpPr>
            <p:cNvPr id="109" name="AutoShape 113"/>
            <p:cNvSpPr>
              <a:spLocks noChangeArrowheads="1"/>
            </p:cNvSpPr>
            <p:nvPr/>
          </p:nvSpPr>
          <p:spPr bwMode="auto">
            <a:xfrm>
              <a:off x="4032" y="3048"/>
              <a:ext cx="336" cy="528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110" name="Group 114"/>
            <p:cNvGrpSpPr>
              <a:grpSpLocks/>
            </p:cNvGrpSpPr>
            <p:nvPr/>
          </p:nvGrpSpPr>
          <p:grpSpPr bwMode="auto">
            <a:xfrm>
              <a:off x="4088" y="3048"/>
              <a:ext cx="202" cy="531"/>
              <a:chOff x="4088" y="3072"/>
              <a:chExt cx="202" cy="531"/>
            </a:xfrm>
          </p:grpSpPr>
          <p:sp>
            <p:nvSpPr>
              <p:cNvPr id="111" name="Text Box 115"/>
              <p:cNvSpPr txBox="1">
                <a:spLocks noChangeArrowheads="1"/>
              </p:cNvSpPr>
              <p:nvPr/>
            </p:nvSpPr>
            <p:spPr bwMode="auto">
              <a:xfrm>
                <a:off x="4088" y="3072"/>
                <a:ext cx="202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n-GB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2" name="Text Box 116"/>
              <p:cNvSpPr txBox="1">
                <a:spLocks noChangeArrowheads="1"/>
              </p:cNvSpPr>
              <p:nvPr/>
            </p:nvSpPr>
            <p:spPr bwMode="auto">
              <a:xfrm>
                <a:off x="4088" y="3312"/>
                <a:ext cx="202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endParaRPr lang="en-GB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113" name="Text Box 53"/>
          <p:cNvSpPr txBox="1">
            <a:spLocks noChangeArrowheads="1"/>
          </p:cNvSpPr>
          <p:nvPr/>
        </p:nvSpPr>
        <p:spPr bwMode="auto">
          <a:xfrm>
            <a:off x="5537840" y="5872668"/>
            <a:ext cx="12234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=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latin typeface="+mn-lt"/>
                <a:cs typeface="Arial" charset="0"/>
              </a:rPr>
              <a:t> +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b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GB" dirty="0">
                <a:latin typeface="+mn-lt"/>
                <a:cs typeface="Arial" charset="0"/>
              </a:rPr>
              <a:t> </a:t>
            </a:r>
          </a:p>
        </p:txBody>
      </p:sp>
      <p:sp>
        <p:nvSpPr>
          <p:cNvPr id="114" name="Text Box 6"/>
          <p:cNvSpPr txBox="1">
            <a:spLocks noChangeArrowheads="1"/>
          </p:cNvSpPr>
          <p:nvPr/>
        </p:nvSpPr>
        <p:spPr bwMode="auto">
          <a:xfrm>
            <a:off x="326162" y="5157192"/>
            <a:ext cx="82062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The point P with coordinates (x, y) has position vector</a:t>
            </a:r>
          </a:p>
        </p:txBody>
      </p:sp>
      <p:sp>
        <p:nvSpPr>
          <p:cNvPr id="115" name="Text Box 50"/>
          <p:cNvSpPr txBox="1">
            <a:spLocks noChangeArrowheads="1"/>
          </p:cNvSpPr>
          <p:nvPr/>
        </p:nvSpPr>
        <p:spPr bwMode="auto">
          <a:xfrm>
            <a:off x="7803926" y="2849527"/>
            <a:ext cx="960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solidFill>
                  <a:schemeClr val="tx1"/>
                </a:solidFill>
                <a:latin typeface="+mn-lt"/>
                <a:cs typeface="Arial" charset="0"/>
              </a:rPr>
              <a:t>(x, y)</a:t>
            </a:r>
          </a:p>
        </p:txBody>
      </p:sp>
      <p:sp>
        <p:nvSpPr>
          <p:cNvPr id="102" name="Rectangle 101">
            <a:hlinkClick r:id="rId3"/>
            <a:extLst>
              <a:ext uri="{FF2B5EF4-FFF2-40B4-BE49-F238E27FC236}">
                <a16:creationId xmlns:a16="http://schemas.microsoft.com/office/drawing/2014/main" id="{F0C55F5A-4415-4DB4-8A88-EA6916340FE2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6" name="Rectangle 115">
            <a:hlinkClick r:id="rId3"/>
            <a:extLst>
              <a:ext uri="{FF2B5EF4-FFF2-40B4-BE49-F238E27FC236}">
                <a16:creationId xmlns:a16="http://schemas.microsoft.com/office/drawing/2014/main" id="{8FC93067-0F26-4931-9017-2B3A6D60CA97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0198" grpId="0"/>
      <p:bldP spid="2" grpId="0" animBg="1"/>
      <p:bldP spid="86" grpId="0"/>
      <p:bldP spid="86" grpId="1"/>
      <p:bldP spid="87" grpId="0"/>
      <p:bldP spid="88" grpId="0"/>
      <p:bldP spid="89" grpId="0"/>
      <p:bldP spid="90" grpId="0"/>
      <p:bldP spid="94" grpId="0"/>
      <p:bldP spid="18" grpId="0"/>
      <p:bldP spid="103" grpId="0"/>
      <p:bldP spid="107" grpId="0"/>
      <p:bldP spid="113" grpId="0"/>
      <p:bldP spid="114" grpId="0"/>
      <p:bldP spid="1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4292284" y="1196752"/>
            <a:ext cx="4551187" cy="2893130"/>
            <a:chOff x="4429139" y="1556792"/>
            <a:chExt cx="4551187" cy="2893130"/>
          </a:xfrm>
        </p:grpSpPr>
        <p:grpSp>
          <p:nvGrpSpPr>
            <p:cNvPr id="28713" name="Group 328"/>
            <p:cNvGrpSpPr>
              <a:grpSpLocks/>
            </p:cNvGrpSpPr>
            <p:nvPr/>
          </p:nvGrpSpPr>
          <p:grpSpPr bwMode="auto">
            <a:xfrm>
              <a:off x="4936949" y="1667919"/>
              <a:ext cx="3810000" cy="2286000"/>
              <a:chOff x="2701" y="2056"/>
              <a:chExt cx="2400" cy="1440"/>
            </a:xfrm>
          </p:grpSpPr>
          <p:grpSp>
            <p:nvGrpSpPr>
              <p:cNvPr id="28729" name="Group 329"/>
              <p:cNvGrpSpPr>
                <a:grpSpLocks/>
              </p:cNvGrpSpPr>
              <p:nvPr/>
            </p:nvGrpSpPr>
            <p:grpSpPr bwMode="auto">
              <a:xfrm>
                <a:off x="2701" y="2296"/>
                <a:ext cx="2400" cy="1200"/>
                <a:chOff x="2703" y="2296"/>
                <a:chExt cx="2400" cy="1200"/>
              </a:xfrm>
            </p:grpSpPr>
            <p:sp>
              <p:nvSpPr>
                <p:cNvPr id="28741" name="Rectangle 330"/>
                <p:cNvSpPr>
                  <a:spLocks noChangeArrowheads="1"/>
                </p:cNvSpPr>
                <p:nvPr/>
              </p:nvSpPr>
              <p:spPr bwMode="auto">
                <a:xfrm>
                  <a:off x="2703" y="229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42" name="Rectangle 331"/>
                <p:cNvSpPr>
                  <a:spLocks noChangeArrowheads="1"/>
                </p:cNvSpPr>
                <p:nvPr/>
              </p:nvSpPr>
              <p:spPr bwMode="auto">
                <a:xfrm>
                  <a:off x="2943" y="229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43" name="Rectangle 332"/>
                <p:cNvSpPr>
                  <a:spLocks noChangeArrowheads="1"/>
                </p:cNvSpPr>
                <p:nvPr/>
              </p:nvSpPr>
              <p:spPr bwMode="auto">
                <a:xfrm>
                  <a:off x="3183" y="229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44" name="Rectangle 333"/>
                <p:cNvSpPr>
                  <a:spLocks noChangeArrowheads="1"/>
                </p:cNvSpPr>
                <p:nvPr/>
              </p:nvSpPr>
              <p:spPr bwMode="auto">
                <a:xfrm>
                  <a:off x="3423" y="229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45" name="Rectangle 334"/>
                <p:cNvSpPr>
                  <a:spLocks noChangeArrowheads="1"/>
                </p:cNvSpPr>
                <p:nvPr/>
              </p:nvSpPr>
              <p:spPr bwMode="auto">
                <a:xfrm>
                  <a:off x="2703" y="253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46" name="Rectangle 335"/>
                <p:cNvSpPr>
                  <a:spLocks noChangeArrowheads="1"/>
                </p:cNvSpPr>
                <p:nvPr/>
              </p:nvSpPr>
              <p:spPr bwMode="auto">
                <a:xfrm>
                  <a:off x="2943" y="253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47" name="Rectangle 336"/>
                <p:cNvSpPr>
                  <a:spLocks noChangeArrowheads="1"/>
                </p:cNvSpPr>
                <p:nvPr/>
              </p:nvSpPr>
              <p:spPr bwMode="auto">
                <a:xfrm>
                  <a:off x="2703" y="277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48" name="Rectangle 337"/>
                <p:cNvSpPr>
                  <a:spLocks noChangeArrowheads="1"/>
                </p:cNvSpPr>
                <p:nvPr/>
              </p:nvSpPr>
              <p:spPr bwMode="auto">
                <a:xfrm>
                  <a:off x="2943" y="277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49" name="Rectangle 338"/>
                <p:cNvSpPr>
                  <a:spLocks noChangeArrowheads="1"/>
                </p:cNvSpPr>
                <p:nvPr/>
              </p:nvSpPr>
              <p:spPr bwMode="auto">
                <a:xfrm>
                  <a:off x="3183" y="253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50" name="Rectangle 339"/>
                <p:cNvSpPr>
                  <a:spLocks noChangeArrowheads="1"/>
                </p:cNvSpPr>
                <p:nvPr/>
              </p:nvSpPr>
              <p:spPr bwMode="auto">
                <a:xfrm>
                  <a:off x="3423" y="253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51" name="Rectangle 340"/>
                <p:cNvSpPr>
                  <a:spLocks noChangeArrowheads="1"/>
                </p:cNvSpPr>
                <p:nvPr/>
              </p:nvSpPr>
              <p:spPr bwMode="auto">
                <a:xfrm>
                  <a:off x="3183" y="277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52" name="Rectangle 341"/>
                <p:cNvSpPr>
                  <a:spLocks noChangeArrowheads="1"/>
                </p:cNvSpPr>
                <p:nvPr/>
              </p:nvSpPr>
              <p:spPr bwMode="auto">
                <a:xfrm>
                  <a:off x="3423" y="277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53" name="Rectangle 342"/>
                <p:cNvSpPr>
                  <a:spLocks noChangeArrowheads="1"/>
                </p:cNvSpPr>
                <p:nvPr/>
              </p:nvSpPr>
              <p:spPr bwMode="auto">
                <a:xfrm>
                  <a:off x="3663" y="229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54" name="Rectangle 343"/>
                <p:cNvSpPr>
                  <a:spLocks noChangeArrowheads="1"/>
                </p:cNvSpPr>
                <p:nvPr/>
              </p:nvSpPr>
              <p:spPr bwMode="auto">
                <a:xfrm>
                  <a:off x="3903" y="229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55" name="Rectangle 344"/>
                <p:cNvSpPr>
                  <a:spLocks noChangeArrowheads="1"/>
                </p:cNvSpPr>
                <p:nvPr/>
              </p:nvSpPr>
              <p:spPr bwMode="auto">
                <a:xfrm>
                  <a:off x="4143" y="229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56" name="Rectangle 345"/>
                <p:cNvSpPr>
                  <a:spLocks noChangeArrowheads="1"/>
                </p:cNvSpPr>
                <p:nvPr/>
              </p:nvSpPr>
              <p:spPr bwMode="auto">
                <a:xfrm>
                  <a:off x="4383" y="229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57" name="Rectangle 346"/>
                <p:cNvSpPr>
                  <a:spLocks noChangeArrowheads="1"/>
                </p:cNvSpPr>
                <p:nvPr/>
              </p:nvSpPr>
              <p:spPr bwMode="auto">
                <a:xfrm>
                  <a:off x="3663" y="253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58" name="Rectangle 347"/>
                <p:cNvSpPr>
                  <a:spLocks noChangeArrowheads="1"/>
                </p:cNvSpPr>
                <p:nvPr/>
              </p:nvSpPr>
              <p:spPr bwMode="auto">
                <a:xfrm>
                  <a:off x="3903" y="253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59" name="Rectangle 348"/>
                <p:cNvSpPr>
                  <a:spLocks noChangeArrowheads="1"/>
                </p:cNvSpPr>
                <p:nvPr/>
              </p:nvSpPr>
              <p:spPr bwMode="auto">
                <a:xfrm>
                  <a:off x="3663" y="277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60" name="Rectangle 349"/>
                <p:cNvSpPr>
                  <a:spLocks noChangeArrowheads="1"/>
                </p:cNvSpPr>
                <p:nvPr/>
              </p:nvSpPr>
              <p:spPr bwMode="auto">
                <a:xfrm>
                  <a:off x="3903" y="277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61" name="Rectangle 350"/>
                <p:cNvSpPr>
                  <a:spLocks noChangeArrowheads="1"/>
                </p:cNvSpPr>
                <p:nvPr/>
              </p:nvSpPr>
              <p:spPr bwMode="auto">
                <a:xfrm>
                  <a:off x="4143" y="253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62" name="Rectangle 351"/>
                <p:cNvSpPr>
                  <a:spLocks noChangeArrowheads="1"/>
                </p:cNvSpPr>
                <p:nvPr/>
              </p:nvSpPr>
              <p:spPr bwMode="auto">
                <a:xfrm>
                  <a:off x="4383" y="253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63" name="Rectangle 352"/>
                <p:cNvSpPr>
                  <a:spLocks noChangeArrowheads="1"/>
                </p:cNvSpPr>
                <p:nvPr/>
              </p:nvSpPr>
              <p:spPr bwMode="auto">
                <a:xfrm>
                  <a:off x="4143" y="277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64" name="Rectangle 353"/>
                <p:cNvSpPr>
                  <a:spLocks noChangeArrowheads="1"/>
                </p:cNvSpPr>
                <p:nvPr/>
              </p:nvSpPr>
              <p:spPr bwMode="auto">
                <a:xfrm>
                  <a:off x="4383" y="277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65" name="Rectangle 354"/>
                <p:cNvSpPr>
                  <a:spLocks noChangeArrowheads="1"/>
                </p:cNvSpPr>
                <p:nvPr/>
              </p:nvSpPr>
              <p:spPr bwMode="auto">
                <a:xfrm>
                  <a:off x="2703" y="301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66" name="Rectangle 355"/>
                <p:cNvSpPr>
                  <a:spLocks noChangeArrowheads="1"/>
                </p:cNvSpPr>
                <p:nvPr/>
              </p:nvSpPr>
              <p:spPr bwMode="auto">
                <a:xfrm>
                  <a:off x="2943" y="301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67" name="Rectangle 356"/>
                <p:cNvSpPr>
                  <a:spLocks noChangeArrowheads="1"/>
                </p:cNvSpPr>
                <p:nvPr/>
              </p:nvSpPr>
              <p:spPr bwMode="auto">
                <a:xfrm>
                  <a:off x="3183" y="301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68" name="Rectangle 357"/>
                <p:cNvSpPr>
                  <a:spLocks noChangeArrowheads="1"/>
                </p:cNvSpPr>
                <p:nvPr/>
              </p:nvSpPr>
              <p:spPr bwMode="auto">
                <a:xfrm>
                  <a:off x="3423" y="301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69" name="Rectangle 358"/>
                <p:cNvSpPr>
                  <a:spLocks noChangeArrowheads="1"/>
                </p:cNvSpPr>
                <p:nvPr/>
              </p:nvSpPr>
              <p:spPr bwMode="auto">
                <a:xfrm>
                  <a:off x="3663" y="301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70" name="Rectangle 359"/>
                <p:cNvSpPr>
                  <a:spLocks noChangeArrowheads="1"/>
                </p:cNvSpPr>
                <p:nvPr/>
              </p:nvSpPr>
              <p:spPr bwMode="auto">
                <a:xfrm>
                  <a:off x="3903" y="301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71" name="Rectangle 360"/>
                <p:cNvSpPr>
                  <a:spLocks noChangeArrowheads="1"/>
                </p:cNvSpPr>
                <p:nvPr/>
              </p:nvSpPr>
              <p:spPr bwMode="auto">
                <a:xfrm>
                  <a:off x="4143" y="301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72" name="Rectangle 361"/>
                <p:cNvSpPr>
                  <a:spLocks noChangeArrowheads="1"/>
                </p:cNvSpPr>
                <p:nvPr/>
              </p:nvSpPr>
              <p:spPr bwMode="auto">
                <a:xfrm>
                  <a:off x="4383" y="301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73" name="Rectangle 362"/>
                <p:cNvSpPr>
                  <a:spLocks noChangeArrowheads="1"/>
                </p:cNvSpPr>
                <p:nvPr/>
              </p:nvSpPr>
              <p:spPr bwMode="auto">
                <a:xfrm>
                  <a:off x="2703" y="325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74" name="Rectangle 363"/>
                <p:cNvSpPr>
                  <a:spLocks noChangeArrowheads="1"/>
                </p:cNvSpPr>
                <p:nvPr/>
              </p:nvSpPr>
              <p:spPr bwMode="auto">
                <a:xfrm>
                  <a:off x="2943" y="325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75" name="Rectangle 364"/>
                <p:cNvSpPr>
                  <a:spLocks noChangeArrowheads="1"/>
                </p:cNvSpPr>
                <p:nvPr/>
              </p:nvSpPr>
              <p:spPr bwMode="auto">
                <a:xfrm>
                  <a:off x="3183" y="325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76" name="Rectangle 365"/>
                <p:cNvSpPr>
                  <a:spLocks noChangeArrowheads="1"/>
                </p:cNvSpPr>
                <p:nvPr/>
              </p:nvSpPr>
              <p:spPr bwMode="auto">
                <a:xfrm>
                  <a:off x="3423" y="325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77" name="Rectangle 366"/>
                <p:cNvSpPr>
                  <a:spLocks noChangeArrowheads="1"/>
                </p:cNvSpPr>
                <p:nvPr/>
              </p:nvSpPr>
              <p:spPr bwMode="auto">
                <a:xfrm>
                  <a:off x="3663" y="325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78" name="Rectangle 367"/>
                <p:cNvSpPr>
                  <a:spLocks noChangeArrowheads="1"/>
                </p:cNvSpPr>
                <p:nvPr/>
              </p:nvSpPr>
              <p:spPr bwMode="auto">
                <a:xfrm>
                  <a:off x="3903" y="325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79" name="Rectangle 368"/>
                <p:cNvSpPr>
                  <a:spLocks noChangeArrowheads="1"/>
                </p:cNvSpPr>
                <p:nvPr/>
              </p:nvSpPr>
              <p:spPr bwMode="auto">
                <a:xfrm>
                  <a:off x="4143" y="325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80" name="Rectangle 369"/>
                <p:cNvSpPr>
                  <a:spLocks noChangeArrowheads="1"/>
                </p:cNvSpPr>
                <p:nvPr/>
              </p:nvSpPr>
              <p:spPr bwMode="auto">
                <a:xfrm>
                  <a:off x="4383" y="325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81" name="Rectangle 370"/>
                <p:cNvSpPr>
                  <a:spLocks noChangeArrowheads="1"/>
                </p:cNvSpPr>
                <p:nvPr/>
              </p:nvSpPr>
              <p:spPr bwMode="auto">
                <a:xfrm>
                  <a:off x="4623" y="229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82" name="Rectangle 371"/>
                <p:cNvSpPr>
                  <a:spLocks noChangeArrowheads="1"/>
                </p:cNvSpPr>
                <p:nvPr/>
              </p:nvSpPr>
              <p:spPr bwMode="auto">
                <a:xfrm>
                  <a:off x="4863" y="229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83" name="Rectangle 372"/>
                <p:cNvSpPr>
                  <a:spLocks noChangeArrowheads="1"/>
                </p:cNvSpPr>
                <p:nvPr/>
              </p:nvSpPr>
              <p:spPr bwMode="auto">
                <a:xfrm>
                  <a:off x="4623" y="253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84" name="Rectangle 373"/>
                <p:cNvSpPr>
                  <a:spLocks noChangeArrowheads="1"/>
                </p:cNvSpPr>
                <p:nvPr/>
              </p:nvSpPr>
              <p:spPr bwMode="auto">
                <a:xfrm>
                  <a:off x="4863" y="253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85" name="Rectangle 374"/>
                <p:cNvSpPr>
                  <a:spLocks noChangeArrowheads="1"/>
                </p:cNvSpPr>
                <p:nvPr/>
              </p:nvSpPr>
              <p:spPr bwMode="auto">
                <a:xfrm>
                  <a:off x="4623" y="277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86" name="Rectangle 375"/>
                <p:cNvSpPr>
                  <a:spLocks noChangeArrowheads="1"/>
                </p:cNvSpPr>
                <p:nvPr/>
              </p:nvSpPr>
              <p:spPr bwMode="auto">
                <a:xfrm>
                  <a:off x="4863" y="277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87" name="Rectangle 376"/>
                <p:cNvSpPr>
                  <a:spLocks noChangeArrowheads="1"/>
                </p:cNvSpPr>
                <p:nvPr/>
              </p:nvSpPr>
              <p:spPr bwMode="auto">
                <a:xfrm>
                  <a:off x="4623" y="301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88" name="Rectangle 377"/>
                <p:cNvSpPr>
                  <a:spLocks noChangeArrowheads="1"/>
                </p:cNvSpPr>
                <p:nvPr/>
              </p:nvSpPr>
              <p:spPr bwMode="auto">
                <a:xfrm>
                  <a:off x="4863" y="301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89" name="Rectangle 378"/>
                <p:cNvSpPr>
                  <a:spLocks noChangeArrowheads="1"/>
                </p:cNvSpPr>
                <p:nvPr/>
              </p:nvSpPr>
              <p:spPr bwMode="auto">
                <a:xfrm>
                  <a:off x="4623" y="325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90" name="Rectangle 379"/>
                <p:cNvSpPr>
                  <a:spLocks noChangeArrowheads="1"/>
                </p:cNvSpPr>
                <p:nvPr/>
              </p:nvSpPr>
              <p:spPr bwMode="auto">
                <a:xfrm>
                  <a:off x="4863" y="325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</p:grpSp>
          <p:grpSp>
            <p:nvGrpSpPr>
              <p:cNvPr id="28730" name="Group 380"/>
              <p:cNvGrpSpPr>
                <a:grpSpLocks/>
              </p:cNvGrpSpPr>
              <p:nvPr/>
            </p:nvGrpSpPr>
            <p:grpSpPr bwMode="auto">
              <a:xfrm>
                <a:off x="2701" y="2056"/>
                <a:ext cx="2400" cy="240"/>
                <a:chOff x="2699" y="2056"/>
                <a:chExt cx="2400" cy="240"/>
              </a:xfrm>
            </p:grpSpPr>
            <p:sp>
              <p:nvSpPr>
                <p:cNvPr id="28731" name="Rectangle 381"/>
                <p:cNvSpPr>
                  <a:spLocks noChangeArrowheads="1"/>
                </p:cNvSpPr>
                <p:nvPr/>
              </p:nvSpPr>
              <p:spPr bwMode="auto">
                <a:xfrm>
                  <a:off x="2699" y="205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32" name="Rectangle 382"/>
                <p:cNvSpPr>
                  <a:spLocks noChangeArrowheads="1"/>
                </p:cNvSpPr>
                <p:nvPr/>
              </p:nvSpPr>
              <p:spPr bwMode="auto">
                <a:xfrm>
                  <a:off x="2939" y="205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33" name="Rectangle 383"/>
                <p:cNvSpPr>
                  <a:spLocks noChangeArrowheads="1"/>
                </p:cNvSpPr>
                <p:nvPr/>
              </p:nvSpPr>
              <p:spPr bwMode="auto">
                <a:xfrm>
                  <a:off x="3179" y="205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34" name="Rectangle 384"/>
                <p:cNvSpPr>
                  <a:spLocks noChangeArrowheads="1"/>
                </p:cNvSpPr>
                <p:nvPr/>
              </p:nvSpPr>
              <p:spPr bwMode="auto">
                <a:xfrm>
                  <a:off x="3419" y="205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35" name="Rectangle 385"/>
                <p:cNvSpPr>
                  <a:spLocks noChangeArrowheads="1"/>
                </p:cNvSpPr>
                <p:nvPr/>
              </p:nvSpPr>
              <p:spPr bwMode="auto">
                <a:xfrm>
                  <a:off x="3659" y="205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36" name="Rectangle 386"/>
                <p:cNvSpPr>
                  <a:spLocks noChangeArrowheads="1"/>
                </p:cNvSpPr>
                <p:nvPr/>
              </p:nvSpPr>
              <p:spPr bwMode="auto">
                <a:xfrm>
                  <a:off x="3899" y="205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37" name="Rectangle 387"/>
                <p:cNvSpPr>
                  <a:spLocks noChangeArrowheads="1"/>
                </p:cNvSpPr>
                <p:nvPr/>
              </p:nvSpPr>
              <p:spPr bwMode="auto">
                <a:xfrm>
                  <a:off x="4139" y="205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38" name="Rectangle 388"/>
                <p:cNvSpPr>
                  <a:spLocks noChangeArrowheads="1"/>
                </p:cNvSpPr>
                <p:nvPr/>
              </p:nvSpPr>
              <p:spPr bwMode="auto">
                <a:xfrm>
                  <a:off x="4379" y="205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39" name="Rectangle 389"/>
                <p:cNvSpPr>
                  <a:spLocks noChangeArrowheads="1"/>
                </p:cNvSpPr>
                <p:nvPr/>
              </p:nvSpPr>
              <p:spPr bwMode="auto">
                <a:xfrm>
                  <a:off x="4619" y="205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  <p:sp>
              <p:nvSpPr>
                <p:cNvPr id="28740" name="Rectangle 390"/>
                <p:cNvSpPr>
                  <a:spLocks noChangeArrowheads="1"/>
                </p:cNvSpPr>
                <p:nvPr/>
              </p:nvSpPr>
              <p:spPr bwMode="auto">
                <a:xfrm>
                  <a:off x="4859" y="2056"/>
                  <a:ext cx="24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9C4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/>
                </a:p>
              </p:txBody>
            </p:sp>
          </p:grpSp>
        </p:grpSp>
        <p:sp>
          <p:nvSpPr>
            <p:cNvPr id="331" name="Text Box 49"/>
            <p:cNvSpPr txBox="1">
              <a:spLocks noChangeArrowheads="1"/>
            </p:cNvSpPr>
            <p:nvPr/>
          </p:nvSpPr>
          <p:spPr bwMode="auto">
            <a:xfrm>
              <a:off x="4429139" y="3987960"/>
              <a:ext cx="430213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dirty="0">
                  <a:latin typeface="+mn-lt"/>
                  <a:cs typeface="Arial" charset="0"/>
                </a:rPr>
                <a:t>O</a:t>
              </a:r>
            </a:p>
          </p:txBody>
        </p:sp>
        <p:sp>
          <p:nvSpPr>
            <p:cNvPr id="332" name="Rectangle 122"/>
            <p:cNvSpPr>
              <a:spLocks noChangeArrowheads="1"/>
            </p:cNvSpPr>
            <p:nvPr/>
          </p:nvSpPr>
          <p:spPr bwMode="auto">
            <a:xfrm>
              <a:off x="5178686" y="3966971"/>
              <a:ext cx="26481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dirty="0">
                  <a:solidFill>
                    <a:schemeClr val="tx1"/>
                  </a:solidFill>
                  <a:latin typeface="+mn-lt"/>
                  <a:cs typeface="Arial" charset="0"/>
                </a:rPr>
                <a:t>1</a:t>
              </a:r>
              <a:endParaRPr lang="en-GB" sz="1400" dirty="0">
                <a:solidFill>
                  <a:schemeClr val="tx1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333" name="Rectangle 122"/>
            <p:cNvSpPr>
              <a:spLocks noChangeArrowheads="1"/>
            </p:cNvSpPr>
            <p:nvPr/>
          </p:nvSpPr>
          <p:spPr bwMode="auto">
            <a:xfrm>
              <a:off x="5557206" y="3966971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dirty="0">
                  <a:solidFill>
                    <a:schemeClr val="tx1"/>
                  </a:solidFill>
                  <a:latin typeface="+mn-lt"/>
                  <a:cs typeface="Arial" charset="0"/>
                </a:rPr>
                <a:t>2</a:t>
              </a:r>
              <a:endParaRPr lang="en-GB" sz="1400" dirty="0">
                <a:solidFill>
                  <a:schemeClr val="tx1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334" name="Rectangle 122"/>
            <p:cNvSpPr>
              <a:spLocks noChangeArrowheads="1"/>
            </p:cNvSpPr>
            <p:nvPr/>
          </p:nvSpPr>
          <p:spPr bwMode="auto">
            <a:xfrm>
              <a:off x="5965569" y="3966971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dirty="0">
                  <a:solidFill>
                    <a:schemeClr val="tx1"/>
                  </a:solidFill>
                  <a:latin typeface="+mn-lt"/>
                  <a:cs typeface="Arial" charset="0"/>
                </a:rPr>
                <a:t>3</a:t>
              </a:r>
              <a:endParaRPr lang="en-GB" sz="1400" dirty="0">
                <a:solidFill>
                  <a:schemeClr val="tx1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335" name="Rectangle 122"/>
            <p:cNvSpPr>
              <a:spLocks noChangeArrowheads="1"/>
            </p:cNvSpPr>
            <p:nvPr/>
          </p:nvSpPr>
          <p:spPr bwMode="auto">
            <a:xfrm>
              <a:off x="6298717" y="3974389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dirty="0">
                  <a:solidFill>
                    <a:schemeClr val="tx1"/>
                  </a:solidFill>
                  <a:latin typeface="+mn-lt"/>
                  <a:cs typeface="Arial" charset="0"/>
                </a:rPr>
                <a:t>4</a:t>
              </a:r>
              <a:endParaRPr lang="en-GB" sz="1400" dirty="0">
                <a:solidFill>
                  <a:schemeClr val="tx1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336" name="Rectangle 122"/>
            <p:cNvSpPr>
              <a:spLocks noChangeArrowheads="1"/>
            </p:cNvSpPr>
            <p:nvPr/>
          </p:nvSpPr>
          <p:spPr bwMode="auto">
            <a:xfrm>
              <a:off x="6698043" y="3961680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dirty="0">
                  <a:solidFill>
                    <a:schemeClr val="tx1"/>
                  </a:solidFill>
                  <a:latin typeface="+mn-lt"/>
                  <a:cs typeface="Arial" charset="0"/>
                </a:rPr>
                <a:t>5</a:t>
              </a:r>
              <a:endParaRPr lang="en-GB" sz="1400" dirty="0">
                <a:solidFill>
                  <a:schemeClr val="tx1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337" name="Rectangle 122"/>
            <p:cNvSpPr>
              <a:spLocks noChangeArrowheads="1"/>
            </p:cNvSpPr>
            <p:nvPr/>
          </p:nvSpPr>
          <p:spPr bwMode="auto">
            <a:xfrm>
              <a:off x="7106406" y="3960337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dirty="0">
                  <a:solidFill>
                    <a:schemeClr val="tx1"/>
                  </a:solidFill>
                  <a:latin typeface="+mn-lt"/>
                  <a:cs typeface="Arial" charset="0"/>
                </a:rPr>
                <a:t>6</a:t>
              </a:r>
              <a:endParaRPr lang="en-GB" sz="1400" dirty="0">
                <a:solidFill>
                  <a:schemeClr val="tx1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338" name="Rectangle 122"/>
            <p:cNvSpPr>
              <a:spLocks noChangeArrowheads="1"/>
            </p:cNvSpPr>
            <p:nvPr/>
          </p:nvSpPr>
          <p:spPr bwMode="auto">
            <a:xfrm>
              <a:off x="7478430" y="3960336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dirty="0">
                  <a:solidFill>
                    <a:schemeClr val="tx1"/>
                  </a:solidFill>
                  <a:latin typeface="+mn-lt"/>
                  <a:cs typeface="Arial" charset="0"/>
                </a:rPr>
                <a:t>7</a:t>
              </a:r>
              <a:endParaRPr lang="en-GB" sz="1400" dirty="0">
                <a:solidFill>
                  <a:schemeClr val="tx1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339" name="Rectangle 122"/>
            <p:cNvSpPr>
              <a:spLocks noChangeArrowheads="1"/>
            </p:cNvSpPr>
            <p:nvPr/>
          </p:nvSpPr>
          <p:spPr bwMode="auto">
            <a:xfrm>
              <a:off x="7820554" y="3961278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dirty="0">
                  <a:solidFill>
                    <a:schemeClr val="tx1"/>
                  </a:solidFill>
                  <a:latin typeface="+mn-lt"/>
                  <a:cs typeface="Arial" charset="0"/>
                </a:rPr>
                <a:t>8</a:t>
              </a:r>
              <a:endParaRPr lang="en-GB" sz="1400" dirty="0">
                <a:solidFill>
                  <a:schemeClr val="tx1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340" name="Rectangle 122"/>
            <p:cNvSpPr>
              <a:spLocks noChangeArrowheads="1"/>
            </p:cNvSpPr>
            <p:nvPr/>
          </p:nvSpPr>
          <p:spPr bwMode="auto">
            <a:xfrm>
              <a:off x="4665928" y="3946356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dirty="0">
                  <a:solidFill>
                    <a:schemeClr val="tx1"/>
                  </a:solidFill>
                  <a:latin typeface="+mn-lt"/>
                  <a:cs typeface="Arial" charset="0"/>
                </a:rPr>
                <a:t>0</a:t>
              </a:r>
              <a:endParaRPr lang="en-GB" sz="1400" dirty="0">
                <a:solidFill>
                  <a:schemeClr val="tx1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341" name="Rectangle 122"/>
            <p:cNvSpPr>
              <a:spLocks noChangeArrowheads="1"/>
            </p:cNvSpPr>
            <p:nvPr/>
          </p:nvSpPr>
          <p:spPr bwMode="auto">
            <a:xfrm>
              <a:off x="4679354" y="3453689"/>
              <a:ext cx="26481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dirty="0">
                  <a:solidFill>
                    <a:schemeClr val="tx1"/>
                  </a:solidFill>
                  <a:latin typeface="+mn-lt"/>
                  <a:cs typeface="Arial" charset="0"/>
                </a:rPr>
                <a:t>1</a:t>
              </a:r>
              <a:endParaRPr lang="en-GB" sz="1400" dirty="0">
                <a:solidFill>
                  <a:schemeClr val="tx1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342" name="Rectangle 122"/>
            <p:cNvSpPr>
              <a:spLocks noChangeArrowheads="1"/>
            </p:cNvSpPr>
            <p:nvPr/>
          </p:nvSpPr>
          <p:spPr bwMode="auto">
            <a:xfrm>
              <a:off x="4662798" y="3089722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dirty="0">
                  <a:solidFill>
                    <a:schemeClr val="tx1"/>
                  </a:solidFill>
                  <a:latin typeface="+mn-lt"/>
                  <a:cs typeface="Arial" charset="0"/>
                </a:rPr>
                <a:t>2</a:t>
              </a:r>
              <a:endParaRPr lang="en-GB" sz="1400" dirty="0">
                <a:solidFill>
                  <a:schemeClr val="tx1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343" name="Rectangle 122"/>
            <p:cNvSpPr>
              <a:spLocks noChangeArrowheads="1"/>
            </p:cNvSpPr>
            <p:nvPr/>
          </p:nvSpPr>
          <p:spPr bwMode="auto">
            <a:xfrm>
              <a:off x="4662798" y="2672337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dirty="0">
                  <a:solidFill>
                    <a:schemeClr val="tx1"/>
                  </a:solidFill>
                  <a:latin typeface="+mn-lt"/>
                  <a:cs typeface="Arial" charset="0"/>
                </a:rPr>
                <a:t>3</a:t>
              </a:r>
              <a:endParaRPr lang="en-GB" sz="1400" dirty="0">
                <a:solidFill>
                  <a:schemeClr val="tx1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344" name="Rectangle 122"/>
            <p:cNvSpPr>
              <a:spLocks noChangeArrowheads="1"/>
            </p:cNvSpPr>
            <p:nvPr/>
          </p:nvSpPr>
          <p:spPr bwMode="auto">
            <a:xfrm>
              <a:off x="4660053" y="2288170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dirty="0">
                  <a:solidFill>
                    <a:schemeClr val="tx1"/>
                  </a:solidFill>
                  <a:latin typeface="+mn-lt"/>
                  <a:cs typeface="Arial" charset="0"/>
                </a:rPr>
                <a:t>4</a:t>
              </a:r>
              <a:endParaRPr lang="en-GB" sz="1400" dirty="0">
                <a:solidFill>
                  <a:schemeClr val="tx1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345" name="Rectangle 122"/>
            <p:cNvSpPr>
              <a:spLocks noChangeArrowheads="1"/>
            </p:cNvSpPr>
            <p:nvPr/>
          </p:nvSpPr>
          <p:spPr bwMode="auto">
            <a:xfrm>
              <a:off x="4659596" y="1986834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dirty="0">
                  <a:solidFill>
                    <a:schemeClr val="tx1"/>
                  </a:solidFill>
                  <a:latin typeface="+mn-lt"/>
                  <a:cs typeface="Arial" charset="0"/>
                </a:rPr>
                <a:t>5</a:t>
              </a:r>
              <a:endParaRPr lang="en-GB" sz="1400" dirty="0">
                <a:solidFill>
                  <a:schemeClr val="tx1"/>
                </a:solidFill>
                <a:latin typeface="+mn-lt"/>
                <a:cs typeface="Arial" charset="0"/>
              </a:endParaRPr>
            </a:p>
          </p:txBody>
        </p:sp>
        <p:cxnSp>
          <p:nvCxnSpPr>
            <p:cNvPr id="346" name="Straight Arrow Connector 345"/>
            <p:cNvCxnSpPr/>
            <p:nvPr/>
          </p:nvCxnSpPr>
          <p:spPr>
            <a:xfrm>
              <a:off x="4779308" y="3959875"/>
              <a:ext cx="414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Straight Arrow Connector 346"/>
            <p:cNvCxnSpPr/>
            <p:nvPr/>
          </p:nvCxnSpPr>
          <p:spPr>
            <a:xfrm flipV="1">
              <a:off x="4927614" y="1556792"/>
              <a:ext cx="0" cy="259200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5" name="Rectangle 122"/>
            <p:cNvSpPr>
              <a:spLocks noChangeArrowheads="1"/>
            </p:cNvSpPr>
            <p:nvPr/>
          </p:nvSpPr>
          <p:spPr bwMode="auto">
            <a:xfrm>
              <a:off x="8197412" y="3978672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dirty="0">
                  <a:solidFill>
                    <a:schemeClr val="tx1"/>
                  </a:solidFill>
                  <a:latin typeface="+mn-lt"/>
                  <a:cs typeface="Arial" charset="0"/>
                </a:rPr>
                <a:t>9</a:t>
              </a:r>
              <a:endParaRPr lang="en-GB" sz="1400" dirty="0">
                <a:solidFill>
                  <a:schemeClr val="tx1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396" name="Rectangle 122"/>
            <p:cNvSpPr>
              <a:spLocks noChangeArrowheads="1"/>
            </p:cNvSpPr>
            <p:nvPr/>
          </p:nvSpPr>
          <p:spPr bwMode="auto">
            <a:xfrm>
              <a:off x="8606506" y="3982637"/>
              <a:ext cx="37382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dirty="0">
                  <a:solidFill>
                    <a:schemeClr val="tx1"/>
                  </a:solidFill>
                  <a:latin typeface="+mn-lt"/>
                  <a:cs typeface="Arial" charset="0"/>
                </a:rPr>
                <a:t>10</a:t>
              </a:r>
              <a:endParaRPr lang="en-GB" sz="1400" dirty="0">
                <a:solidFill>
                  <a:schemeClr val="tx1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397" name="Rectangle 122"/>
            <p:cNvSpPr>
              <a:spLocks noChangeArrowheads="1"/>
            </p:cNvSpPr>
            <p:nvPr/>
          </p:nvSpPr>
          <p:spPr bwMode="auto">
            <a:xfrm>
              <a:off x="4659596" y="1569449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dirty="0">
                  <a:solidFill>
                    <a:schemeClr val="tx1"/>
                  </a:solidFill>
                  <a:latin typeface="+mn-lt"/>
                  <a:cs typeface="Arial" charset="0"/>
                </a:rPr>
                <a:t>6</a:t>
              </a:r>
              <a:endParaRPr lang="en-GB" sz="1400" dirty="0">
                <a:solidFill>
                  <a:schemeClr val="tx1"/>
                </a:solidFill>
                <a:latin typeface="+mn-lt"/>
                <a:cs typeface="Arial" charset="0"/>
              </a:endParaRPr>
            </a:p>
          </p:txBody>
        </p:sp>
      </p:grpSp>
      <p:sp>
        <p:nvSpPr>
          <p:cNvPr id="28675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9213"/>
            <a:ext cx="7772400" cy="609600"/>
          </a:xfrm>
          <a:noFill/>
        </p:spPr>
        <p:txBody>
          <a:bodyPr/>
          <a:lstStyle/>
          <a:p>
            <a:r>
              <a:rPr lang="en-GB" sz="2800" dirty="0">
                <a:solidFill>
                  <a:srgbClr val="5B0091"/>
                </a:solidFill>
              </a:rPr>
              <a:t>Displacement vectors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119636" y="706764"/>
            <a:ext cx="8474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Consider the points A(4, 5) and </a:t>
            </a:r>
            <a:r>
              <a:rPr lang="en-US" dirty="0">
                <a:latin typeface="+mn-lt"/>
                <a:cs typeface="Arial" charset="0"/>
              </a:rPr>
              <a:t>B(8, 4)</a:t>
            </a:r>
            <a:r>
              <a:rPr lang="en-GB" dirty="0">
                <a:latin typeface="+mn-lt"/>
                <a:cs typeface="Arial" charset="0"/>
              </a:rPr>
              <a:t> </a:t>
            </a:r>
          </a:p>
        </p:txBody>
      </p:sp>
      <p:sp>
        <p:nvSpPr>
          <p:cNvPr id="618608" name="Text Box 112"/>
          <p:cNvSpPr txBox="1">
            <a:spLocks noChangeArrowheads="1"/>
          </p:cNvSpPr>
          <p:nvPr/>
        </p:nvSpPr>
        <p:spPr bwMode="auto">
          <a:xfrm>
            <a:off x="95939" y="1196752"/>
            <a:ext cx="4234791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From this diagram we can see that</a:t>
            </a:r>
          </a:p>
        </p:txBody>
      </p:sp>
      <p:grpSp>
        <p:nvGrpSpPr>
          <p:cNvPr id="28898" name="Group 113"/>
          <p:cNvGrpSpPr>
            <a:grpSpLocks/>
          </p:cNvGrpSpPr>
          <p:nvPr/>
        </p:nvGrpSpPr>
        <p:grpSpPr bwMode="auto">
          <a:xfrm>
            <a:off x="827999" y="4542656"/>
            <a:ext cx="628650" cy="461963"/>
            <a:chOff x="3020" y="2552"/>
            <a:chExt cx="396" cy="291"/>
          </a:xfrm>
        </p:grpSpPr>
        <p:sp>
          <p:nvSpPr>
            <p:cNvPr id="28908" name="Text Box 109"/>
            <p:cNvSpPr txBox="1">
              <a:spLocks noChangeArrowheads="1"/>
            </p:cNvSpPr>
            <p:nvPr/>
          </p:nvSpPr>
          <p:spPr bwMode="auto">
            <a:xfrm>
              <a:off x="3020" y="2552"/>
              <a:ext cx="39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OA</a:t>
              </a:r>
            </a:p>
          </p:txBody>
        </p:sp>
        <p:sp>
          <p:nvSpPr>
            <p:cNvPr id="28909" name="Line 110"/>
            <p:cNvSpPr>
              <a:spLocks noChangeShapeType="1"/>
            </p:cNvSpPr>
            <p:nvPr/>
          </p:nvSpPr>
          <p:spPr bwMode="auto">
            <a:xfrm>
              <a:off x="3115" y="2568"/>
              <a:ext cx="2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8899" name="Text Box 111"/>
          <p:cNvSpPr txBox="1">
            <a:spLocks noChangeArrowheads="1"/>
          </p:cNvSpPr>
          <p:nvPr/>
        </p:nvSpPr>
        <p:spPr bwMode="auto">
          <a:xfrm>
            <a:off x="1475699" y="4542656"/>
            <a:ext cx="698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and</a:t>
            </a:r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28900" name="Group 114"/>
          <p:cNvGrpSpPr>
            <a:grpSpLocks/>
          </p:cNvGrpSpPr>
          <p:nvPr/>
        </p:nvGrpSpPr>
        <p:grpSpPr bwMode="auto">
          <a:xfrm>
            <a:off x="2237700" y="4542656"/>
            <a:ext cx="628650" cy="461963"/>
            <a:chOff x="3349" y="2552"/>
            <a:chExt cx="396" cy="291"/>
          </a:xfrm>
        </p:grpSpPr>
        <p:sp>
          <p:nvSpPr>
            <p:cNvPr id="28906" name="Text Box 115"/>
            <p:cNvSpPr txBox="1">
              <a:spLocks noChangeArrowheads="1"/>
            </p:cNvSpPr>
            <p:nvPr/>
          </p:nvSpPr>
          <p:spPr bwMode="auto">
            <a:xfrm>
              <a:off x="3349" y="2552"/>
              <a:ext cx="39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OB</a:t>
              </a:r>
            </a:p>
          </p:txBody>
        </p:sp>
        <p:sp>
          <p:nvSpPr>
            <p:cNvPr id="28907" name="Line 116"/>
            <p:cNvSpPr>
              <a:spLocks noChangeShapeType="1"/>
            </p:cNvSpPr>
            <p:nvPr/>
          </p:nvSpPr>
          <p:spPr bwMode="auto">
            <a:xfrm>
              <a:off x="3444" y="2568"/>
              <a:ext cx="2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8831" name="Group 281"/>
          <p:cNvGrpSpPr>
            <a:grpSpLocks/>
          </p:cNvGrpSpPr>
          <p:nvPr/>
        </p:nvGrpSpPr>
        <p:grpSpPr bwMode="auto">
          <a:xfrm>
            <a:off x="4758456" y="1688879"/>
            <a:ext cx="1587264" cy="1911417"/>
            <a:chOff x="2780" y="1392"/>
            <a:chExt cx="480" cy="960"/>
          </a:xfrm>
        </p:grpSpPr>
        <p:sp>
          <p:nvSpPr>
            <p:cNvPr id="28833" name="Line 282"/>
            <p:cNvSpPr>
              <a:spLocks noChangeShapeType="1"/>
            </p:cNvSpPr>
            <p:nvPr/>
          </p:nvSpPr>
          <p:spPr bwMode="auto">
            <a:xfrm flipV="1">
              <a:off x="2780" y="1392"/>
              <a:ext cx="480" cy="96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834" name="Line 283"/>
            <p:cNvSpPr>
              <a:spLocks noChangeShapeType="1"/>
            </p:cNvSpPr>
            <p:nvPr/>
          </p:nvSpPr>
          <p:spPr bwMode="auto">
            <a:xfrm flipV="1">
              <a:off x="3001" y="1832"/>
              <a:ext cx="38" cy="8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18807" name="Text Box 311"/>
          <p:cNvSpPr txBox="1">
            <a:spLocks noChangeArrowheads="1"/>
          </p:cNvSpPr>
          <p:nvPr/>
        </p:nvSpPr>
        <p:spPr bwMode="auto">
          <a:xfrm>
            <a:off x="240757" y="5028749"/>
            <a:ext cx="317911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Thus we could write</a:t>
            </a:r>
          </a:p>
        </p:txBody>
      </p:sp>
      <p:grpSp>
        <p:nvGrpSpPr>
          <p:cNvPr id="28709" name="Group 312"/>
          <p:cNvGrpSpPr>
            <a:grpSpLocks/>
          </p:cNvGrpSpPr>
          <p:nvPr/>
        </p:nvGrpSpPr>
        <p:grpSpPr bwMode="auto">
          <a:xfrm>
            <a:off x="3725546" y="5079569"/>
            <a:ext cx="2384425" cy="461963"/>
            <a:chOff x="3198" y="2568"/>
            <a:chExt cx="1502" cy="291"/>
          </a:xfrm>
        </p:grpSpPr>
        <p:grpSp>
          <p:nvGrpSpPr>
            <p:cNvPr id="28792" name="Group 314"/>
            <p:cNvGrpSpPr>
              <a:grpSpLocks/>
            </p:cNvGrpSpPr>
            <p:nvPr/>
          </p:nvGrpSpPr>
          <p:grpSpPr bwMode="auto">
            <a:xfrm>
              <a:off x="3198" y="2568"/>
              <a:ext cx="375" cy="291"/>
              <a:chOff x="3349" y="2552"/>
              <a:chExt cx="375" cy="291"/>
            </a:xfrm>
          </p:grpSpPr>
          <p:sp>
            <p:nvSpPr>
              <p:cNvPr id="28802" name="Text Box 315"/>
              <p:cNvSpPr txBox="1">
                <a:spLocks noChangeArrowheads="1"/>
              </p:cNvSpPr>
              <p:nvPr/>
            </p:nvSpPr>
            <p:spPr bwMode="auto">
              <a:xfrm>
                <a:off x="3349" y="2552"/>
                <a:ext cx="375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AB</a:t>
                </a:r>
              </a:p>
            </p:txBody>
          </p:sp>
          <p:sp>
            <p:nvSpPr>
              <p:cNvPr id="28803" name="Line 316"/>
              <p:cNvSpPr>
                <a:spLocks noChangeShapeType="1"/>
              </p:cNvSpPr>
              <p:nvPr/>
            </p:nvSpPr>
            <p:spPr bwMode="auto">
              <a:xfrm>
                <a:off x="3444" y="2568"/>
                <a:ext cx="23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8793" name="Text Box 317"/>
            <p:cNvSpPr txBox="1">
              <a:spLocks noChangeArrowheads="1"/>
            </p:cNvSpPr>
            <p:nvPr/>
          </p:nvSpPr>
          <p:spPr bwMode="auto">
            <a:xfrm>
              <a:off x="3555" y="2568"/>
              <a:ext cx="2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>
                  <a:solidFill>
                    <a:schemeClr val="tx1"/>
                  </a:solidFill>
                </a:rPr>
                <a:t>=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grpSp>
          <p:nvGrpSpPr>
            <p:cNvPr id="28794" name="Group 318"/>
            <p:cNvGrpSpPr>
              <a:grpSpLocks/>
            </p:cNvGrpSpPr>
            <p:nvPr/>
          </p:nvGrpSpPr>
          <p:grpSpPr bwMode="auto">
            <a:xfrm>
              <a:off x="3757" y="2568"/>
              <a:ext cx="396" cy="291"/>
              <a:chOff x="3349" y="2552"/>
              <a:chExt cx="396" cy="291"/>
            </a:xfrm>
          </p:grpSpPr>
          <p:sp>
            <p:nvSpPr>
              <p:cNvPr id="28800" name="Text Box 319"/>
              <p:cNvSpPr txBox="1">
                <a:spLocks noChangeArrowheads="1"/>
              </p:cNvSpPr>
              <p:nvPr/>
            </p:nvSpPr>
            <p:spPr bwMode="auto">
              <a:xfrm>
                <a:off x="3349" y="2552"/>
                <a:ext cx="39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AO</a:t>
                </a:r>
              </a:p>
            </p:txBody>
          </p:sp>
          <p:sp>
            <p:nvSpPr>
              <p:cNvPr id="28801" name="Line 320"/>
              <p:cNvSpPr>
                <a:spLocks noChangeShapeType="1"/>
              </p:cNvSpPr>
              <p:nvPr/>
            </p:nvSpPr>
            <p:spPr bwMode="auto">
              <a:xfrm>
                <a:off x="3444" y="2568"/>
                <a:ext cx="23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8795" name="Text Box 321"/>
            <p:cNvSpPr txBox="1">
              <a:spLocks noChangeArrowheads="1"/>
            </p:cNvSpPr>
            <p:nvPr/>
          </p:nvSpPr>
          <p:spPr bwMode="auto">
            <a:xfrm>
              <a:off x="4102" y="2568"/>
              <a:ext cx="2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/>
                <a:t>+</a:t>
              </a:r>
            </a:p>
          </p:txBody>
        </p:sp>
        <p:grpSp>
          <p:nvGrpSpPr>
            <p:cNvPr id="28796" name="Group 322"/>
            <p:cNvGrpSpPr>
              <a:grpSpLocks/>
            </p:cNvGrpSpPr>
            <p:nvPr/>
          </p:nvGrpSpPr>
          <p:grpSpPr bwMode="auto">
            <a:xfrm>
              <a:off x="4304" y="2568"/>
              <a:ext cx="396" cy="291"/>
              <a:chOff x="3349" y="2552"/>
              <a:chExt cx="396" cy="291"/>
            </a:xfrm>
          </p:grpSpPr>
          <p:sp>
            <p:nvSpPr>
              <p:cNvPr id="28798" name="Text Box 323"/>
              <p:cNvSpPr txBox="1">
                <a:spLocks noChangeArrowheads="1"/>
              </p:cNvSpPr>
              <p:nvPr/>
            </p:nvSpPr>
            <p:spPr bwMode="auto">
              <a:xfrm>
                <a:off x="3349" y="2552"/>
                <a:ext cx="39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dirty="0">
                    <a:solidFill>
                      <a:schemeClr val="tx1"/>
                    </a:solidFill>
                  </a:rPr>
                  <a:t>OB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799" name="Line 324"/>
              <p:cNvSpPr>
                <a:spLocks noChangeShapeType="1"/>
              </p:cNvSpPr>
              <p:nvPr/>
            </p:nvSpPr>
            <p:spPr bwMode="auto">
              <a:xfrm>
                <a:off x="3444" y="2568"/>
                <a:ext cx="23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28725" name="Group 392"/>
          <p:cNvGrpSpPr>
            <a:grpSpLocks/>
          </p:cNvGrpSpPr>
          <p:nvPr/>
        </p:nvGrpSpPr>
        <p:grpSpPr bwMode="auto">
          <a:xfrm>
            <a:off x="4745396" y="2079878"/>
            <a:ext cx="3088685" cy="1521769"/>
            <a:chOff x="2780" y="1392"/>
            <a:chExt cx="480" cy="960"/>
          </a:xfrm>
        </p:grpSpPr>
        <p:sp>
          <p:nvSpPr>
            <p:cNvPr id="28727" name="Line 393"/>
            <p:cNvSpPr>
              <a:spLocks noChangeShapeType="1"/>
            </p:cNvSpPr>
            <p:nvPr/>
          </p:nvSpPr>
          <p:spPr bwMode="auto">
            <a:xfrm flipV="1">
              <a:off x="2780" y="1392"/>
              <a:ext cx="480" cy="96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28" name="Line 394"/>
            <p:cNvSpPr>
              <a:spLocks noChangeShapeType="1"/>
            </p:cNvSpPr>
            <p:nvPr/>
          </p:nvSpPr>
          <p:spPr bwMode="auto">
            <a:xfrm flipV="1">
              <a:off x="3001" y="1832"/>
              <a:ext cx="38" cy="8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8815" name="Group 412"/>
          <p:cNvGrpSpPr>
            <a:grpSpLocks/>
          </p:cNvGrpSpPr>
          <p:nvPr/>
        </p:nvGrpSpPr>
        <p:grpSpPr bwMode="auto">
          <a:xfrm>
            <a:off x="6332941" y="1366616"/>
            <a:ext cx="1524000" cy="704850"/>
            <a:chOff x="1166" y="2069"/>
            <a:chExt cx="960" cy="444"/>
          </a:xfrm>
        </p:grpSpPr>
        <p:grpSp>
          <p:nvGrpSpPr>
            <p:cNvPr id="28702" name="Group 413"/>
            <p:cNvGrpSpPr>
              <a:grpSpLocks/>
            </p:cNvGrpSpPr>
            <p:nvPr/>
          </p:nvGrpSpPr>
          <p:grpSpPr bwMode="auto">
            <a:xfrm flipH="1">
              <a:off x="1166" y="2273"/>
              <a:ext cx="960" cy="240"/>
              <a:chOff x="1104" y="1392"/>
              <a:chExt cx="2160" cy="960"/>
            </a:xfrm>
          </p:grpSpPr>
          <p:sp>
            <p:nvSpPr>
              <p:cNvPr id="16" name="Line 414"/>
              <p:cNvSpPr>
                <a:spLocks noChangeShapeType="1"/>
              </p:cNvSpPr>
              <p:nvPr/>
            </p:nvSpPr>
            <p:spPr bwMode="auto">
              <a:xfrm flipV="1">
                <a:off x="1104" y="1392"/>
                <a:ext cx="2160" cy="96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705" name="Line 415"/>
              <p:cNvSpPr>
                <a:spLocks noChangeShapeType="1"/>
              </p:cNvSpPr>
              <p:nvPr/>
            </p:nvSpPr>
            <p:spPr bwMode="auto">
              <a:xfrm flipV="1">
                <a:off x="2112" y="1840"/>
                <a:ext cx="144" cy="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arrow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8703" name="Text Box 416"/>
            <p:cNvSpPr txBox="1">
              <a:spLocks noChangeArrowheads="1"/>
            </p:cNvSpPr>
            <p:nvPr/>
          </p:nvSpPr>
          <p:spPr bwMode="auto">
            <a:xfrm>
              <a:off x="1610" y="2069"/>
              <a:ext cx="11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GB" b="1" dirty="0"/>
            </a:p>
          </p:txBody>
        </p:sp>
      </p:grpSp>
      <p:sp>
        <p:nvSpPr>
          <p:cNvPr id="388" name="Oval 387"/>
          <p:cNvSpPr/>
          <p:nvPr/>
        </p:nvSpPr>
        <p:spPr>
          <a:xfrm>
            <a:off x="6292918" y="1667548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0" name="Text Box 50"/>
          <p:cNvSpPr txBox="1">
            <a:spLocks noChangeArrowheads="1"/>
          </p:cNvSpPr>
          <p:nvPr/>
        </p:nvSpPr>
        <p:spPr bwMode="auto">
          <a:xfrm>
            <a:off x="5995511" y="1282849"/>
            <a:ext cx="4090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A</a:t>
            </a:r>
          </a:p>
        </p:txBody>
      </p:sp>
      <p:sp>
        <p:nvSpPr>
          <p:cNvPr id="398" name="Oval 397"/>
          <p:cNvSpPr/>
          <p:nvPr/>
        </p:nvSpPr>
        <p:spPr>
          <a:xfrm>
            <a:off x="7834082" y="2057832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0" name="Text Box 50"/>
          <p:cNvSpPr txBox="1">
            <a:spLocks noChangeArrowheads="1"/>
          </p:cNvSpPr>
          <p:nvPr/>
        </p:nvSpPr>
        <p:spPr bwMode="auto">
          <a:xfrm>
            <a:off x="7538643" y="1667548"/>
            <a:ext cx="3786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B</a:t>
            </a:r>
          </a:p>
        </p:txBody>
      </p:sp>
      <p:grpSp>
        <p:nvGrpSpPr>
          <p:cNvPr id="401" name="Group 21"/>
          <p:cNvGrpSpPr>
            <a:grpSpLocks/>
          </p:cNvGrpSpPr>
          <p:nvPr/>
        </p:nvGrpSpPr>
        <p:grpSpPr bwMode="auto">
          <a:xfrm>
            <a:off x="1814537" y="1988840"/>
            <a:ext cx="957263" cy="839788"/>
            <a:chOff x="1749" y="1298"/>
            <a:chExt cx="603" cy="529"/>
          </a:xfrm>
        </p:grpSpPr>
        <p:sp>
          <p:nvSpPr>
            <p:cNvPr id="408" name="Text Box 16"/>
            <p:cNvSpPr txBox="1">
              <a:spLocks noChangeArrowheads="1"/>
            </p:cNvSpPr>
            <p:nvPr/>
          </p:nvSpPr>
          <p:spPr bwMode="auto">
            <a:xfrm>
              <a:off x="1749" y="1418"/>
              <a:ext cx="2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=</a:t>
              </a:r>
              <a:endParaRPr lang="en-GB" dirty="0"/>
            </a:p>
          </p:txBody>
        </p:sp>
        <p:sp>
          <p:nvSpPr>
            <p:cNvPr id="409" name="AutoShape 17"/>
            <p:cNvSpPr>
              <a:spLocks noChangeArrowheads="1"/>
            </p:cNvSpPr>
            <p:nvPr/>
          </p:nvSpPr>
          <p:spPr bwMode="auto">
            <a:xfrm>
              <a:off x="2016" y="1298"/>
              <a:ext cx="336" cy="528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10" name="Text Box 18"/>
            <p:cNvSpPr txBox="1">
              <a:spLocks noChangeArrowheads="1"/>
            </p:cNvSpPr>
            <p:nvPr/>
          </p:nvSpPr>
          <p:spPr bwMode="auto">
            <a:xfrm>
              <a:off x="2073" y="1299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/>
                <a:t>4</a:t>
              </a:r>
              <a:endParaRPr lang="en-GB"/>
            </a:p>
          </p:txBody>
        </p:sp>
        <p:sp>
          <p:nvSpPr>
            <p:cNvPr id="411" name="Text Box 19"/>
            <p:cNvSpPr txBox="1">
              <a:spLocks noChangeArrowheads="1"/>
            </p:cNvSpPr>
            <p:nvPr/>
          </p:nvSpPr>
          <p:spPr bwMode="auto">
            <a:xfrm>
              <a:off x="2019" y="1539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–1</a:t>
              </a:r>
              <a:endParaRPr lang="en-GB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101286" y="2180134"/>
            <a:ext cx="590550" cy="457200"/>
            <a:chOff x="591451" y="2770852"/>
            <a:chExt cx="590550" cy="457200"/>
          </a:xfrm>
        </p:grpSpPr>
        <p:sp>
          <p:nvSpPr>
            <p:cNvPr id="415" name="Text Box 115"/>
            <p:cNvSpPr txBox="1">
              <a:spLocks noChangeArrowheads="1"/>
            </p:cNvSpPr>
            <p:nvPr/>
          </p:nvSpPr>
          <p:spPr bwMode="auto">
            <a:xfrm>
              <a:off x="591451" y="2770852"/>
              <a:ext cx="590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AB</a:t>
              </a:r>
            </a:p>
          </p:txBody>
        </p:sp>
        <p:sp>
          <p:nvSpPr>
            <p:cNvPr id="416" name="Line 116"/>
            <p:cNvSpPr>
              <a:spLocks noChangeShapeType="1"/>
            </p:cNvSpPr>
            <p:nvPr/>
          </p:nvSpPr>
          <p:spPr bwMode="auto">
            <a:xfrm>
              <a:off x="742264" y="2796252"/>
              <a:ext cx="37623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8" name="Text Box 112"/>
          <p:cNvSpPr txBox="1">
            <a:spLocks noChangeArrowheads="1"/>
          </p:cNvSpPr>
          <p:nvPr/>
        </p:nvSpPr>
        <p:spPr bwMode="auto">
          <a:xfrm>
            <a:off x="278621" y="2834239"/>
            <a:ext cx="435266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We can describe this movement as going directly from A to B</a:t>
            </a:r>
          </a:p>
        </p:txBody>
      </p:sp>
      <p:sp>
        <p:nvSpPr>
          <p:cNvPr id="419" name="Text Box 112"/>
          <p:cNvSpPr txBox="1">
            <a:spLocks noChangeArrowheads="1"/>
          </p:cNvSpPr>
          <p:nvPr/>
        </p:nvSpPr>
        <p:spPr bwMode="auto">
          <a:xfrm>
            <a:off x="107504" y="4038600"/>
            <a:ext cx="90243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Or we describe this movement using the position vectors</a:t>
            </a:r>
          </a:p>
        </p:txBody>
      </p:sp>
      <p:sp>
        <p:nvSpPr>
          <p:cNvPr id="420" name="Text Box 311"/>
          <p:cNvSpPr txBox="1">
            <a:spLocks noChangeArrowheads="1"/>
          </p:cNvSpPr>
          <p:nvPr/>
        </p:nvSpPr>
        <p:spPr bwMode="auto">
          <a:xfrm>
            <a:off x="240757" y="5574040"/>
            <a:ext cx="85333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The vector       is called the resultant of the vectors</a:t>
            </a:r>
          </a:p>
        </p:txBody>
      </p:sp>
      <p:grpSp>
        <p:nvGrpSpPr>
          <p:cNvPr id="421" name="Group 113"/>
          <p:cNvGrpSpPr>
            <a:grpSpLocks/>
          </p:cNvGrpSpPr>
          <p:nvPr/>
        </p:nvGrpSpPr>
        <p:grpSpPr bwMode="auto">
          <a:xfrm>
            <a:off x="1907708" y="5550768"/>
            <a:ext cx="595313" cy="461963"/>
            <a:chOff x="3020" y="2552"/>
            <a:chExt cx="375" cy="291"/>
          </a:xfrm>
        </p:grpSpPr>
        <p:sp>
          <p:nvSpPr>
            <p:cNvPr id="422" name="Text Box 109"/>
            <p:cNvSpPr txBox="1">
              <a:spLocks noChangeArrowheads="1"/>
            </p:cNvSpPr>
            <p:nvPr/>
          </p:nvSpPr>
          <p:spPr bwMode="auto">
            <a:xfrm>
              <a:off x="3020" y="2552"/>
              <a:ext cx="37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AB</a:t>
              </a:r>
            </a:p>
          </p:txBody>
        </p:sp>
        <p:sp>
          <p:nvSpPr>
            <p:cNvPr id="423" name="Line 110"/>
            <p:cNvSpPr>
              <a:spLocks noChangeShapeType="1"/>
            </p:cNvSpPr>
            <p:nvPr/>
          </p:nvSpPr>
          <p:spPr bwMode="auto">
            <a:xfrm>
              <a:off x="3115" y="2568"/>
              <a:ext cx="2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24" name="Group 113"/>
          <p:cNvGrpSpPr>
            <a:grpSpLocks/>
          </p:cNvGrpSpPr>
          <p:nvPr/>
        </p:nvGrpSpPr>
        <p:grpSpPr bwMode="auto">
          <a:xfrm>
            <a:off x="225151" y="6111672"/>
            <a:ext cx="628650" cy="461963"/>
            <a:chOff x="3020" y="2552"/>
            <a:chExt cx="396" cy="291"/>
          </a:xfrm>
        </p:grpSpPr>
        <p:sp>
          <p:nvSpPr>
            <p:cNvPr id="425" name="Text Box 109"/>
            <p:cNvSpPr txBox="1">
              <a:spLocks noChangeArrowheads="1"/>
            </p:cNvSpPr>
            <p:nvPr/>
          </p:nvSpPr>
          <p:spPr bwMode="auto">
            <a:xfrm>
              <a:off x="3020" y="2552"/>
              <a:ext cx="39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OA</a:t>
              </a:r>
            </a:p>
          </p:txBody>
        </p:sp>
        <p:sp>
          <p:nvSpPr>
            <p:cNvPr id="426" name="Line 110"/>
            <p:cNvSpPr>
              <a:spLocks noChangeShapeType="1"/>
            </p:cNvSpPr>
            <p:nvPr/>
          </p:nvSpPr>
          <p:spPr bwMode="auto">
            <a:xfrm>
              <a:off x="3115" y="2568"/>
              <a:ext cx="2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27" name="Text Box 111"/>
          <p:cNvSpPr txBox="1">
            <a:spLocks noChangeArrowheads="1"/>
          </p:cNvSpPr>
          <p:nvPr/>
        </p:nvSpPr>
        <p:spPr bwMode="auto">
          <a:xfrm>
            <a:off x="842690" y="6070620"/>
            <a:ext cx="698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and</a:t>
            </a:r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428" name="Group 114"/>
          <p:cNvGrpSpPr>
            <a:grpSpLocks/>
          </p:cNvGrpSpPr>
          <p:nvPr/>
        </p:nvGrpSpPr>
        <p:grpSpPr bwMode="auto">
          <a:xfrm>
            <a:off x="1506736" y="6070619"/>
            <a:ext cx="628650" cy="461963"/>
            <a:chOff x="3349" y="2552"/>
            <a:chExt cx="396" cy="291"/>
          </a:xfrm>
        </p:grpSpPr>
        <p:sp>
          <p:nvSpPr>
            <p:cNvPr id="429" name="Text Box 115"/>
            <p:cNvSpPr txBox="1">
              <a:spLocks noChangeArrowheads="1"/>
            </p:cNvSpPr>
            <p:nvPr/>
          </p:nvSpPr>
          <p:spPr bwMode="auto">
            <a:xfrm>
              <a:off x="3349" y="2552"/>
              <a:ext cx="39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OB</a:t>
              </a:r>
            </a:p>
          </p:txBody>
        </p:sp>
        <p:sp>
          <p:nvSpPr>
            <p:cNvPr id="430" name="Line 116"/>
            <p:cNvSpPr>
              <a:spLocks noChangeShapeType="1"/>
            </p:cNvSpPr>
            <p:nvPr/>
          </p:nvSpPr>
          <p:spPr bwMode="auto">
            <a:xfrm>
              <a:off x="3444" y="2568"/>
              <a:ext cx="2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31" name="Text Box 311"/>
          <p:cNvSpPr txBox="1">
            <a:spLocks noChangeArrowheads="1"/>
          </p:cNvSpPr>
          <p:nvPr/>
        </p:nvSpPr>
        <p:spPr bwMode="auto">
          <a:xfrm>
            <a:off x="2220900" y="6055894"/>
            <a:ext cx="317911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Recall that</a:t>
            </a:r>
          </a:p>
        </p:txBody>
      </p:sp>
      <p:grpSp>
        <p:nvGrpSpPr>
          <p:cNvPr id="432" name="Group 312"/>
          <p:cNvGrpSpPr>
            <a:grpSpLocks/>
          </p:cNvGrpSpPr>
          <p:nvPr/>
        </p:nvGrpSpPr>
        <p:grpSpPr bwMode="auto">
          <a:xfrm>
            <a:off x="5747296" y="6012731"/>
            <a:ext cx="2384425" cy="461963"/>
            <a:chOff x="3198" y="2568"/>
            <a:chExt cx="1502" cy="291"/>
          </a:xfrm>
        </p:grpSpPr>
        <p:grpSp>
          <p:nvGrpSpPr>
            <p:cNvPr id="433" name="Group 314"/>
            <p:cNvGrpSpPr>
              <a:grpSpLocks/>
            </p:cNvGrpSpPr>
            <p:nvPr/>
          </p:nvGrpSpPr>
          <p:grpSpPr bwMode="auto">
            <a:xfrm>
              <a:off x="3198" y="2568"/>
              <a:ext cx="375" cy="291"/>
              <a:chOff x="3349" y="2552"/>
              <a:chExt cx="375" cy="291"/>
            </a:xfrm>
          </p:grpSpPr>
          <p:sp>
            <p:nvSpPr>
              <p:cNvPr id="442" name="Text Box 315"/>
              <p:cNvSpPr txBox="1">
                <a:spLocks noChangeArrowheads="1"/>
              </p:cNvSpPr>
              <p:nvPr/>
            </p:nvSpPr>
            <p:spPr bwMode="auto">
              <a:xfrm>
                <a:off x="3349" y="2552"/>
                <a:ext cx="375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AB</a:t>
                </a:r>
              </a:p>
            </p:txBody>
          </p:sp>
          <p:sp>
            <p:nvSpPr>
              <p:cNvPr id="443" name="Line 316"/>
              <p:cNvSpPr>
                <a:spLocks noChangeShapeType="1"/>
              </p:cNvSpPr>
              <p:nvPr/>
            </p:nvSpPr>
            <p:spPr bwMode="auto">
              <a:xfrm>
                <a:off x="3444" y="2568"/>
                <a:ext cx="23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34" name="Text Box 317"/>
            <p:cNvSpPr txBox="1">
              <a:spLocks noChangeArrowheads="1"/>
            </p:cNvSpPr>
            <p:nvPr/>
          </p:nvSpPr>
          <p:spPr bwMode="auto">
            <a:xfrm>
              <a:off x="3555" y="2568"/>
              <a:ext cx="2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>
                  <a:solidFill>
                    <a:schemeClr val="tx1"/>
                  </a:solidFill>
                </a:rPr>
                <a:t>=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grpSp>
          <p:nvGrpSpPr>
            <p:cNvPr id="435" name="Group 318"/>
            <p:cNvGrpSpPr>
              <a:grpSpLocks/>
            </p:cNvGrpSpPr>
            <p:nvPr/>
          </p:nvGrpSpPr>
          <p:grpSpPr bwMode="auto">
            <a:xfrm>
              <a:off x="3757" y="2568"/>
              <a:ext cx="396" cy="291"/>
              <a:chOff x="3349" y="2552"/>
              <a:chExt cx="396" cy="291"/>
            </a:xfrm>
          </p:grpSpPr>
          <p:sp>
            <p:nvSpPr>
              <p:cNvPr id="440" name="Text Box 319"/>
              <p:cNvSpPr txBox="1">
                <a:spLocks noChangeArrowheads="1"/>
              </p:cNvSpPr>
              <p:nvPr/>
            </p:nvSpPr>
            <p:spPr bwMode="auto">
              <a:xfrm>
                <a:off x="3349" y="2552"/>
                <a:ext cx="39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OB</a:t>
                </a:r>
              </a:p>
            </p:txBody>
          </p:sp>
          <p:sp>
            <p:nvSpPr>
              <p:cNvPr id="441" name="Line 320"/>
              <p:cNvSpPr>
                <a:spLocks noChangeShapeType="1"/>
              </p:cNvSpPr>
              <p:nvPr/>
            </p:nvSpPr>
            <p:spPr bwMode="auto">
              <a:xfrm>
                <a:off x="3444" y="2568"/>
                <a:ext cx="23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36" name="Text Box 321"/>
            <p:cNvSpPr txBox="1">
              <a:spLocks noChangeArrowheads="1"/>
            </p:cNvSpPr>
            <p:nvPr/>
          </p:nvSpPr>
          <p:spPr bwMode="auto">
            <a:xfrm>
              <a:off x="4102" y="2568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–</a:t>
              </a:r>
              <a:endParaRPr lang="en-GB" dirty="0"/>
            </a:p>
          </p:txBody>
        </p:sp>
        <p:grpSp>
          <p:nvGrpSpPr>
            <p:cNvPr id="437" name="Group 322"/>
            <p:cNvGrpSpPr>
              <a:grpSpLocks/>
            </p:cNvGrpSpPr>
            <p:nvPr/>
          </p:nvGrpSpPr>
          <p:grpSpPr bwMode="auto">
            <a:xfrm>
              <a:off x="4304" y="2568"/>
              <a:ext cx="396" cy="291"/>
              <a:chOff x="3349" y="2552"/>
              <a:chExt cx="396" cy="291"/>
            </a:xfrm>
          </p:grpSpPr>
          <p:sp>
            <p:nvSpPr>
              <p:cNvPr id="438" name="Text Box 323"/>
              <p:cNvSpPr txBox="1">
                <a:spLocks noChangeArrowheads="1"/>
              </p:cNvSpPr>
              <p:nvPr/>
            </p:nvSpPr>
            <p:spPr bwMode="auto">
              <a:xfrm>
                <a:off x="3349" y="2552"/>
                <a:ext cx="39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dirty="0">
                    <a:solidFill>
                      <a:schemeClr val="tx1"/>
                    </a:solidFill>
                  </a:rPr>
                  <a:t>OA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9" name="Line 324"/>
              <p:cNvSpPr>
                <a:spLocks noChangeShapeType="1"/>
              </p:cNvSpPr>
              <p:nvPr/>
            </p:nvSpPr>
            <p:spPr bwMode="auto">
              <a:xfrm>
                <a:off x="3444" y="2568"/>
                <a:ext cx="23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444" name="Group 113"/>
          <p:cNvGrpSpPr>
            <a:grpSpLocks/>
          </p:cNvGrpSpPr>
          <p:nvPr/>
        </p:nvGrpSpPr>
        <p:grpSpPr bwMode="auto">
          <a:xfrm>
            <a:off x="3917388" y="6076123"/>
            <a:ext cx="893763" cy="461963"/>
            <a:chOff x="3020" y="2552"/>
            <a:chExt cx="563" cy="291"/>
          </a:xfrm>
        </p:grpSpPr>
        <p:sp>
          <p:nvSpPr>
            <p:cNvPr id="445" name="Text Box 109"/>
            <p:cNvSpPr txBox="1">
              <a:spLocks noChangeArrowheads="1"/>
            </p:cNvSpPr>
            <p:nvPr/>
          </p:nvSpPr>
          <p:spPr bwMode="auto">
            <a:xfrm>
              <a:off x="3020" y="2552"/>
              <a:ext cx="56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AO =</a:t>
              </a:r>
            </a:p>
          </p:txBody>
        </p:sp>
        <p:sp>
          <p:nvSpPr>
            <p:cNvPr id="446" name="Line 110"/>
            <p:cNvSpPr>
              <a:spLocks noChangeShapeType="1"/>
            </p:cNvSpPr>
            <p:nvPr/>
          </p:nvSpPr>
          <p:spPr bwMode="auto">
            <a:xfrm>
              <a:off x="3115" y="2568"/>
              <a:ext cx="2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47" name="Group 113"/>
          <p:cNvGrpSpPr>
            <a:grpSpLocks/>
          </p:cNvGrpSpPr>
          <p:nvPr/>
        </p:nvGrpSpPr>
        <p:grpSpPr bwMode="auto">
          <a:xfrm>
            <a:off x="4736066" y="6034030"/>
            <a:ext cx="1125538" cy="461963"/>
            <a:chOff x="2856" y="2552"/>
            <a:chExt cx="709" cy="291"/>
          </a:xfrm>
        </p:grpSpPr>
        <p:sp>
          <p:nvSpPr>
            <p:cNvPr id="448" name="Text Box 109"/>
            <p:cNvSpPr txBox="1">
              <a:spLocks noChangeArrowheads="1"/>
            </p:cNvSpPr>
            <p:nvPr/>
          </p:nvSpPr>
          <p:spPr bwMode="auto">
            <a:xfrm>
              <a:off x="2856" y="2552"/>
              <a:ext cx="70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– </a:t>
              </a:r>
              <a:r>
                <a:rPr lang="en-GB" dirty="0">
                  <a:solidFill>
                    <a:schemeClr val="tx1"/>
                  </a:solidFill>
                </a:rPr>
                <a:t>OA</a:t>
              </a:r>
            </a:p>
          </p:txBody>
        </p:sp>
        <p:sp>
          <p:nvSpPr>
            <p:cNvPr id="449" name="Line 110"/>
            <p:cNvSpPr>
              <a:spLocks noChangeShapeType="1"/>
            </p:cNvSpPr>
            <p:nvPr/>
          </p:nvSpPr>
          <p:spPr bwMode="auto">
            <a:xfrm>
              <a:off x="3115" y="2568"/>
              <a:ext cx="2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64" name="Rectangle 163">
            <a:hlinkClick r:id="rId3"/>
            <a:extLst>
              <a:ext uri="{FF2B5EF4-FFF2-40B4-BE49-F238E27FC236}">
                <a16:creationId xmlns:a16="http://schemas.microsoft.com/office/drawing/2014/main" id="{AD1AED32-6D91-436B-B1A0-59105B255FC1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65" name="Rectangle 164">
            <a:hlinkClick r:id="rId3"/>
            <a:extLst>
              <a:ext uri="{FF2B5EF4-FFF2-40B4-BE49-F238E27FC236}">
                <a16:creationId xmlns:a16="http://schemas.microsoft.com/office/drawing/2014/main" id="{4E70FC17-8DD0-41F1-8570-0BE99A336337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242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8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8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608" grpId="0"/>
      <p:bldP spid="28899" grpId="0"/>
      <p:bldP spid="618807" grpId="0"/>
      <p:bldP spid="388" grpId="0" animBg="1"/>
      <p:bldP spid="390" grpId="0"/>
      <p:bldP spid="398" grpId="0" animBg="1"/>
      <p:bldP spid="400" grpId="0"/>
      <p:bldP spid="418" grpId="0"/>
      <p:bldP spid="419" grpId="0"/>
      <p:bldP spid="420" grpId="0"/>
      <p:bldP spid="427" grpId="0"/>
      <p:bldP spid="4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4150"/>
            <a:ext cx="7772400" cy="609600"/>
          </a:xfrm>
          <a:noFill/>
        </p:spPr>
        <p:txBody>
          <a:bodyPr/>
          <a:lstStyle/>
          <a:p>
            <a:r>
              <a:rPr lang="en-GB" sz="2800" dirty="0">
                <a:solidFill>
                  <a:srgbClr val="5B0091"/>
                </a:solidFill>
              </a:rPr>
              <a:t>Example 1</a:t>
            </a:r>
            <a:endParaRPr lang="en-GB" sz="2800" dirty="0"/>
          </a:p>
        </p:txBody>
      </p:sp>
      <p:sp>
        <p:nvSpPr>
          <p:cNvPr id="14341" name="Text Box 27"/>
          <p:cNvSpPr txBox="1">
            <a:spLocks noChangeArrowheads="1"/>
          </p:cNvSpPr>
          <p:nvPr/>
        </p:nvSpPr>
        <p:spPr bwMode="auto">
          <a:xfrm>
            <a:off x="288925" y="1124744"/>
            <a:ext cx="87026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Points A and B have coordinates (-4, 3, 0) and (-3, 6, 4) respectively. </a:t>
            </a:r>
          </a:p>
        </p:txBody>
      </p:sp>
      <p:sp>
        <p:nvSpPr>
          <p:cNvPr id="503836" name="Text Box 28"/>
          <p:cNvSpPr txBox="1">
            <a:spLocks noChangeArrowheads="1"/>
          </p:cNvSpPr>
          <p:nvPr/>
        </p:nvSpPr>
        <p:spPr bwMode="auto">
          <a:xfrm>
            <a:off x="282434" y="2192860"/>
            <a:ext cx="24961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Find the vector </a:t>
            </a:r>
          </a:p>
        </p:txBody>
      </p:sp>
      <p:sp>
        <p:nvSpPr>
          <p:cNvPr id="503883" name="Text Box 75"/>
          <p:cNvSpPr txBox="1">
            <a:spLocks noChangeArrowheads="1"/>
          </p:cNvSpPr>
          <p:nvPr/>
        </p:nvSpPr>
        <p:spPr bwMode="auto">
          <a:xfrm>
            <a:off x="219529" y="2726796"/>
            <a:ext cx="5120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First we write the position vector </a:t>
            </a:r>
            <a:endParaRPr lang="en-GB" dirty="0">
              <a:latin typeface="+mn-lt"/>
              <a:cs typeface="Arial" charset="0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2647950" y="2218260"/>
            <a:ext cx="590550" cy="457200"/>
            <a:chOff x="591451" y="2770852"/>
            <a:chExt cx="590550" cy="457200"/>
          </a:xfrm>
        </p:grpSpPr>
        <p:sp>
          <p:nvSpPr>
            <p:cNvPr id="54" name="Text Box 115"/>
            <p:cNvSpPr txBox="1">
              <a:spLocks noChangeArrowheads="1"/>
            </p:cNvSpPr>
            <p:nvPr/>
          </p:nvSpPr>
          <p:spPr bwMode="auto">
            <a:xfrm>
              <a:off x="591451" y="2770852"/>
              <a:ext cx="590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AB</a:t>
              </a:r>
            </a:p>
          </p:txBody>
        </p:sp>
        <p:sp>
          <p:nvSpPr>
            <p:cNvPr id="55" name="Line 116"/>
            <p:cNvSpPr>
              <a:spLocks noChangeShapeType="1"/>
            </p:cNvSpPr>
            <p:nvPr/>
          </p:nvSpPr>
          <p:spPr bwMode="auto">
            <a:xfrm>
              <a:off x="742264" y="2796252"/>
              <a:ext cx="37623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1835696" y="3340641"/>
            <a:ext cx="533400" cy="1264296"/>
            <a:chOff x="3678086" y="4005064"/>
            <a:chExt cx="533400" cy="1264296"/>
          </a:xfrm>
        </p:grpSpPr>
        <p:sp>
          <p:nvSpPr>
            <p:cNvPr id="59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60" name="Text Box 115"/>
            <p:cNvSpPr txBox="1">
              <a:spLocks noChangeArrowheads="1"/>
            </p:cNvSpPr>
            <p:nvPr/>
          </p:nvSpPr>
          <p:spPr bwMode="auto">
            <a:xfrm>
              <a:off x="3678086" y="4005064"/>
              <a:ext cx="5004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-4</a:t>
              </a:r>
              <a:endParaRPr lang="en-GB" dirty="0">
                <a:latin typeface="+mn-lt"/>
                <a:cs typeface="Arial" charset="0"/>
              </a:endParaRPr>
            </a:p>
          </p:txBody>
        </p:sp>
        <p:sp>
          <p:nvSpPr>
            <p:cNvPr id="61" name="Text Box 116"/>
            <p:cNvSpPr txBox="1">
              <a:spLocks noChangeArrowheads="1"/>
            </p:cNvSpPr>
            <p:nvPr/>
          </p:nvSpPr>
          <p:spPr bwMode="auto">
            <a:xfrm>
              <a:off x="3809924" y="4386064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3</a:t>
              </a:r>
              <a:endParaRPr lang="en-GB" dirty="0">
                <a:latin typeface="+mn-lt"/>
                <a:cs typeface="Arial" charset="0"/>
              </a:endParaRPr>
            </a:p>
          </p:txBody>
        </p:sp>
        <p:sp>
          <p:nvSpPr>
            <p:cNvPr id="62" name="Text Box 116"/>
            <p:cNvSpPr txBox="1">
              <a:spLocks noChangeArrowheads="1"/>
            </p:cNvSpPr>
            <p:nvPr/>
          </p:nvSpPr>
          <p:spPr bwMode="auto">
            <a:xfrm>
              <a:off x="3799945" y="4807695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0</a:t>
              </a:r>
              <a:endParaRPr lang="en-GB" dirty="0">
                <a:latin typeface="+mn-lt"/>
                <a:cs typeface="Arial" charset="0"/>
              </a:endParaRPr>
            </a:p>
          </p:txBody>
        </p:sp>
      </p:grpSp>
      <p:grpSp>
        <p:nvGrpSpPr>
          <p:cNvPr id="63" name="Group 113"/>
          <p:cNvGrpSpPr>
            <a:grpSpLocks/>
          </p:cNvGrpSpPr>
          <p:nvPr/>
        </p:nvGrpSpPr>
        <p:grpSpPr bwMode="auto">
          <a:xfrm>
            <a:off x="5234665" y="2758633"/>
            <a:ext cx="628650" cy="461963"/>
            <a:chOff x="3020" y="2552"/>
            <a:chExt cx="396" cy="291"/>
          </a:xfrm>
        </p:grpSpPr>
        <p:sp>
          <p:nvSpPr>
            <p:cNvPr id="64" name="Text Box 109"/>
            <p:cNvSpPr txBox="1">
              <a:spLocks noChangeArrowheads="1"/>
            </p:cNvSpPr>
            <p:nvPr/>
          </p:nvSpPr>
          <p:spPr bwMode="auto">
            <a:xfrm>
              <a:off x="3020" y="2552"/>
              <a:ext cx="39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OA</a:t>
              </a:r>
            </a:p>
          </p:txBody>
        </p:sp>
        <p:sp>
          <p:nvSpPr>
            <p:cNvPr id="65" name="Line 110"/>
            <p:cNvSpPr>
              <a:spLocks noChangeShapeType="1"/>
            </p:cNvSpPr>
            <p:nvPr/>
          </p:nvSpPr>
          <p:spPr bwMode="auto">
            <a:xfrm>
              <a:off x="3115" y="2568"/>
              <a:ext cx="2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6" name="Text Box 111"/>
          <p:cNvSpPr txBox="1">
            <a:spLocks noChangeArrowheads="1"/>
          </p:cNvSpPr>
          <p:nvPr/>
        </p:nvSpPr>
        <p:spPr bwMode="auto">
          <a:xfrm>
            <a:off x="5882365" y="2758633"/>
            <a:ext cx="698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and</a:t>
            </a:r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67" name="Group 114"/>
          <p:cNvGrpSpPr>
            <a:grpSpLocks/>
          </p:cNvGrpSpPr>
          <p:nvPr/>
        </p:nvGrpSpPr>
        <p:grpSpPr bwMode="auto">
          <a:xfrm>
            <a:off x="6644366" y="2758633"/>
            <a:ext cx="628650" cy="461963"/>
            <a:chOff x="3349" y="2552"/>
            <a:chExt cx="396" cy="291"/>
          </a:xfrm>
        </p:grpSpPr>
        <p:sp>
          <p:nvSpPr>
            <p:cNvPr id="68" name="Text Box 115"/>
            <p:cNvSpPr txBox="1">
              <a:spLocks noChangeArrowheads="1"/>
            </p:cNvSpPr>
            <p:nvPr/>
          </p:nvSpPr>
          <p:spPr bwMode="auto">
            <a:xfrm>
              <a:off x="3349" y="2552"/>
              <a:ext cx="39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OB</a:t>
              </a:r>
            </a:p>
          </p:txBody>
        </p:sp>
        <p:sp>
          <p:nvSpPr>
            <p:cNvPr id="69" name="Line 116"/>
            <p:cNvSpPr>
              <a:spLocks noChangeShapeType="1"/>
            </p:cNvSpPr>
            <p:nvPr/>
          </p:nvSpPr>
          <p:spPr bwMode="auto">
            <a:xfrm>
              <a:off x="3444" y="2568"/>
              <a:ext cx="2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0" name="Group 113"/>
          <p:cNvGrpSpPr>
            <a:grpSpLocks/>
          </p:cNvGrpSpPr>
          <p:nvPr/>
        </p:nvGrpSpPr>
        <p:grpSpPr bwMode="auto">
          <a:xfrm>
            <a:off x="755581" y="3758900"/>
            <a:ext cx="876301" cy="461963"/>
            <a:chOff x="3020" y="2552"/>
            <a:chExt cx="552" cy="291"/>
          </a:xfrm>
        </p:grpSpPr>
        <p:sp>
          <p:nvSpPr>
            <p:cNvPr id="71" name="Text Box 109"/>
            <p:cNvSpPr txBox="1">
              <a:spLocks noChangeArrowheads="1"/>
            </p:cNvSpPr>
            <p:nvPr/>
          </p:nvSpPr>
          <p:spPr bwMode="auto">
            <a:xfrm>
              <a:off x="3020" y="2552"/>
              <a:ext cx="55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OA =</a:t>
              </a:r>
            </a:p>
          </p:txBody>
        </p:sp>
        <p:sp>
          <p:nvSpPr>
            <p:cNvPr id="72" name="Line 110"/>
            <p:cNvSpPr>
              <a:spLocks noChangeShapeType="1"/>
            </p:cNvSpPr>
            <p:nvPr/>
          </p:nvSpPr>
          <p:spPr bwMode="auto">
            <a:xfrm>
              <a:off x="3115" y="2568"/>
              <a:ext cx="2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4843846" y="3323548"/>
            <a:ext cx="533400" cy="1264296"/>
            <a:chOff x="3678086" y="4005064"/>
            <a:chExt cx="533400" cy="1264296"/>
          </a:xfrm>
        </p:grpSpPr>
        <p:sp>
          <p:nvSpPr>
            <p:cNvPr id="74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75" name="Text Box 115"/>
            <p:cNvSpPr txBox="1">
              <a:spLocks noChangeArrowheads="1"/>
            </p:cNvSpPr>
            <p:nvPr/>
          </p:nvSpPr>
          <p:spPr bwMode="auto">
            <a:xfrm>
              <a:off x="3678086" y="4005064"/>
              <a:ext cx="5004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-3</a:t>
              </a:r>
              <a:endParaRPr lang="en-GB" dirty="0">
                <a:latin typeface="+mn-lt"/>
                <a:cs typeface="Arial" charset="0"/>
              </a:endParaRPr>
            </a:p>
          </p:txBody>
        </p:sp>
        <p:sp>
          <p:nvSpPr>
            <p:cNvPr id="76" name="Text Box 116"/>
            <p:cNvSpPr txBox="1">
              <a:spLocks noChangeArrowheads="1"/>
            </p:cNvSpPr>
            <p:nvPr/>
          </p:nvSpPr>
          <p:spPr bwMode="auto">
            <a:xfrm>
              <a:off x="3809924" y="4386064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6</a:t>
              </a:r>
              <a:endParaRPr lang="en-GB" dirty="0">
                <a:latin typeface="+mn-lt"/>
                <a:cs typeface="Arial" charset="0"/>
              </a:endParaRPr>
            </a:p>
          </p:txBody>
        </p:sp>
        <p:sp>
          <p:nvSpPr>
            <p:cNvPr id="77" name="Text Box 116"/>
            <p:cNvSpPr txBox="1">
              <a:spLocks noChangeArrowheads="1"/>
            </p:cNvSpPr>
            <p:nvPr/>
          </p:nvSpPr>
          <p:spPr bwMode="auto">
            <a:xfrm>
              <a:off x="3799945" y="4807695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4</a:t>
              </a:r>
              <a:endParaRPr lang="en-GB" dirty="0">
                <a:latin typeface="+mn-lt"/>
                <a:cs typeface="Arial" charset="0"/>
              </a:endParaRPr>
            </a:p>
          </p:txBody>
        </p:sp>
      </p:grpSp>
      <p:grpSp>
        <p:nvGrpSpPr>
          <p:cNvPr id="78" name="Group 113"/>
          <p:cNvGrpSpPr>
            <a:grpSpLocks/>
          </p:cNvGrpSpPr>
          <p:nvPr/>
        </p:nvGrpSpPr>
        <p:grpSpPr bwMode="auto">
          <a:xfrm>
            <a:off x="3757382" y="3758899"/>
            <a:ext cx="893764" cy="461963"/>
            <a:chOff x="3020" y="2552"/>
            <a:chExt cx="563" cy="291"/>
          </a:xfrm>
        </p:grpSpPr>
        <p:sp>
          <p:nvSpPr>
            <p:cNvPr id="79" name="Text Box 109"/>
            <p:cNvSpPr txBox="1">
              <a:spLocks noChangeArrowheads="1"/>
            </p:cNvSpPr>
            <p:nvPr/>
          </p:nvSpPr>
          <p:spPr bwMode="auto">
            <a:xfrm>
              <a:off x="3020" y="2552"/>
              <a:ext cx="56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OB =</a:t>
              </a:r>
            </a:p>
          </p:txBody>
        </p:sp>
        <p:sp>
          <p:nvSpPr>
            <p:cNvPr id="80" name="Line 110"/>
            <p:cNvSpPr>
              <a:spLocks noChangeShapeType="1"/>
            </p:cNvSpPr>
            <p:nvPr/>
          </p:nvSpPr>
          <p:spPr bwMode="auto">
            <a:xfrm>
              <a:off x="3115" y="2568"/>
              <a:ext cx="2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824097" y="5403603"/>
            <a:ext cx="944489" cy="461665"/>
            <a:chOff x="591451" y="2770852"/>
            <a:chExt cx="944489" cy="461665"/>
          </a:xfrm>
        </p:grpSpPr>
        <p:sp>
          <p:nvSpPr>
            <p:cNvPr id="82" name="Text Box 115"/>
            <p:cNvSpPr txBox="1">
              <a:spLocks noChangeArrowheads="1"/>
            </p:cNvSpPr>
            <p:nvPr/>
          </p:nvSpPr>
          <p:spPr bwMode="auto">
            <a:xfrm>
              <a:off x="591451" y="2770852"/>
              <a:ext cx="94448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AB  =</a:t>
              </a:r>
            </a:p>
          </p:txBody>
        </p:sp>
        <p:sp>
          <p:nvSpPr>
            <p:cNvPr id="83" name="Line 116"/>
            <p:cNvSpPr>
              <a:spLocks noChangeShapeType="1"/>
            </p:cNvSpPr>
            <p:nvPr/>
          </p:nvSpPr>
          <p:spPr bwMode="auto">
            <a:xfrm>
              <a:off x="742264" y="2796252"/>
              <a:ext cx="37623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4" name="Group 113"/>
          <p:cNvGrpSpPr>
            <a:grpSpLocks/>
          </p:cNvGrpSpPr>
          <p:nvPr/>
        </p:nvGrpSpPr>
        <p:grpSpPr bwMode="auto">
          <a:xfrm>
            <a:off x="2594768" y="5403305"/>
            <a:ext cx="696913" cy="461963"/>
            <a:chOff x="3020" y="2552"/>
            <a:chExt cx="439" cy="291"/>
          </a:xfrm>
        </p:grpSpPr>
        <p:sp>
          <p:nvSpPr>
            <p:cNvPr id="85" name="Text Box 109"/>
            <p:cNvSpPr txBox="1">
              <a:spLocks noChangeArrowheads="1"/>
            </p:cNvSpPr>
            <p:nvPr/>
          </p:nvSpPr>
          <p:spPr bwMode="auto">
            <a:xfrm>
              <a:off x="3020" y="2552"/>
              <a:ext cx="43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OA </a:t>
              </a:r>
            </a:p>
          </p:txBody>
        </p:sp>
        <p:sp>
          <p:nvSpPr>
            <p:cNvPr id="86" name="Line 110"/>
            <p:cNvSpPr>
              <a:spLocks noChangeShapeType="1"/>
            </p:cNvSpPr>
            <p:nvPr/>
          </p:nvSpPr>
          <p:spPr bwMode="auto">
            <a:xfrm>
              <a:off x="3115" y="2568"/>
              <a:ext cx="2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7" name="Group 113"/>
          <p:cNvGrpSpPr>
            <a:grpSpLocks/>
          </p:cNvGrpSpPr>
          <p:nvPr/>
        </p:nvGrpSpPr>
        <p:grpSpPr bwMode="auto">
          <a:xfrm>
            <a:off x="1789448" y="5403305"/>
            <a:ext cx="815976" cy="461963"/>
            <a:chOff x="3020" y="2552"/>
            <a:chExt cx="514" cy="291"/>
          </a:xfrm>
        </p:grpSpPr>
        <p:sp>
          <p:nvSpPr>
            <p:cNvPr id="88" name="Text Box 109"/>
            <p:cNvSpPr txBox="1">
              <a:spLocks noChangeArrowheads="1"/>
            </p:cNvSpPr>
            <p:nvPr/>
          </p:nvSpPr>
          <p:spPr bwMode="auto">
            <a:xfrm>
              <a:off x="3020" y="2552"/>
              <a:ext cx="51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OB -</a:t>
              </a:r>
            </a:p>
          </p:txBody>
        </p:sp>
        <p:sp>
          <p:nvSpPr>
            <p:cNvPr id="89" name="Line 110"/>
            <p:cNvSpPr>
              <a:spLocks noChangeShapeType="1"/>
            </p:cNvSpPr>
            <p:nvPr/>
          </p:nvSpPr>
          <p:spPr bwMode="auto">
            <a:xfrm>
              <a:off x="3115" y="2568"/>
              <a:ext cx="2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4952805" y="5045024"/>
            <a:ext cx="533400" cy="1264296"/>
            <a:chOff x="3678086" y="4005064"/>
            <a:chExt cx="533400" cy="1264296"/>
          </a:xfrm>
        </p:grpSpPr>
        <p:sp>
          <p:nvSpPr>
            <p:cNvPr id="91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92" name="Text Box 115"/>
            <p:cNvSpPr txBox="1">
              <a:spLocks noChangeArrowheads="1"/>
            </p:cNvSpPr>
            <p:nvPr/>
          </p:nvSpPr>
          <p:spPr bwMode="auto">
            <a:xfrm>
              <a:off x="3678086" y="4005064"/>
              <a:ext cx="5004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-4</a:t>
              </a:r>
              <a:endParaRPr lang="en-GB" dirty="0">
                <a:latin typeface="+mn-lt"/>
                <a:cs typeface="Arial" charset="0"/>
              </a:endParaRPr>
            </a:p>
          </p:txBody>
        </p:sp>
        <p:sp>
          <p:nvSpPr>
            <p:cNvPr id="93" name="Text Box 116"/>
            <p:cNvSpPr txBox="1">
              <a:spLocks noChangeArrowheads="1"/>
            </p:cNvSpPr>
            <p:nvPr/>
          </p:nvSpPr>
          <p:spPr bwMode="auto">
            <a:xfrm>
              <a:off x="3809924" y="4386064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3</a:t>
              </a:r>
              <a:endParaRPr lang="en-GB" dirty="0">
                <a:latin typeface="+mn-lt"/>
                <a:cs typeface="Arial" charset="0"/>
              </a:endParaRPr>
            </a:p>
          </p:txBody>
        </p:sp>
        <p:sp>
          <p:nvSpPr>
            <p:cNvPr id="94" name="Text Box 116"/>
            <p:cNvSpPr txBox="1">
              <a:spLocks noChangeArrowheads="1"/>
            </p:cNvSpPr>
            <p:nvPr/>
          </p:nvSpPr>
          <p:spPr bwMode="auto">
            <a:xfrm>
              <a:off x="3799945" y="4807695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0</a:t>
              </a:r>
              <a:endParaRPr lang="en-GB" dirty="0">
                <a:latin typeface="+mn-lt"/>
                <a:cs typeface="Arial" charset="0"/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798275" y="5030864"/>
            <a:ext cx="533400" cy="1264296"/>
            <a:chOff x="3678086" y="4005064"/>
            <a:chExt cx="533400" cy="1264296"/>
          </a:xfrm>
        </p:grpSpPr>
        <p:sp>
          <p:nvSpPr>
            <p:cNvPr id="96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97" name="Text Box 115"/>
            <p:cNvSpPr txBox="1">
              <a:spLocks noChangeArrowheads="1"/>
            </p:cNvSpPr>
            <p:nvPr/>
          </p:nvSpPr>
          <p:spPr bwMode="auto">
            <a:xfrm>
              <a:off x="3678086" y="4005064"/>
              <a:ext cx="5004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-3</a:t>
              </a:r>
              <a:endParaRPr lang="en-GB" dirty="0">
                <a:latin typeface="+mn-lt"/>
                <a:cs typeface="Arial" charset="0"/>
              </a:endParaRPr>
            </a:p>
          </p:txBody>
        </p:sp>
        <p:sp>
          <p:nvSpPr>
            <p:cNvPr id="98" name="Text Box 116"/>
            <p:cNvSpPr txBox="1">
              <a:spLocks noChangeArrowheads="1"/>
            </p:cNvSpPr>
            <p:nvPr/>
          </p:nvSpPr>
          <p:spPr bwMode="auto">
            <a:xfrm>
              <a:off x="3809924" y="4386064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6</a:t>
              </a:r>
              <a:endParaRPr lang="en-GB" dirty="0">
                <a:latin typeface="+mn-lt"/>
                <a:cs typeface="Arial" charset="0"/>
              </a:endParaRPr>
            </a:p>
          </p:txBody>
        </p:sp>
        <p:sp>
          <p:nvSpPr>
            <p:cNvPr id="99" name="Text Box 116"/>
            <p:cNvSpPr txBox="1">
              <a:spLocks noChangeArrowheads="1"/>
            </p:cNvSpPr>
            <p:nvPr/>
          </p:nvSpPr>
          <p:spPr bwMode="auto">
            <a:xfrm>
              <a:off x="3799945" y="4807695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4</a:t>
              </a:r>
              <a:endParaRPr lang="en-GB" dirty="0">
                <a:latin typeface="+mn-lt"/>
                <a:cs typeface="Arial" charset="0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6231615" y="4961805"/>
            <a:ext cx="677583" cy="1264296"/>
            <a:chOff x="3678086" y="4005064"/>
            <a:chExt cx="677583" cy="1264296"/>
          </a:xfrm>
        </p:grpSpPr>
        <p:sp>
          <p:nvSpPr>
            <p:cNvPr id="101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02" name="Text Box 115"/>
            <p:cNvSpPr txBox="1">
              <a:spLocks noChangeArrowheads="1"/>
            </p:cNvSpPr>
            <p:nvPr/>
          </p:nvSpPr>
          <p:spPr bwMode="auto">
            <a:xfrm>
              <a:off x="3818671" y="4014814"/>
              <a:ext cx="32252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1</a:t>
              </a:r>
              <a:endParaRPr lang="en-GB" dirty="0">
                <a:latin typeface="+mn-lt"/>
                <a:cs typeface="Arial" charset="0"/>
              </a:endParaRPr>
            </a:p>
          </p:txBody>
        </p:sp>
        <p:sp>
          <p:nvSpPr>
            <p:cNvPr id="103" name="Text Box 116"/>
            <p:cNvSpPr txBox="1">
              <a:spLocks noChangeArrowheads="1"/>
            </p:cNvSpPr>
            <p:nvPr/>
          </p:nvSpPr>
          <p:spPr bwMode="auto">
            <a:xfrm>
              <a:off x="3818671" y="4386064"/>
              <a:ext cx="53699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defRPr/>
              </a:pPr>
              <a:r>
                <a:rPr lang="en-US" dirty="0"/>
                <a:t>3</a:t>
              </a:r>
              <a:endParaRPr lang="en-GB" dirty="0">
                <a:latin typeface="+mn-lt"/>
                <a:cs typeface="Arial" charset="0"/>
              </a:endParaRPr>
            </a:p>
          </p:txBody>
        </p:sp>
        <p:sp>
          <p:nvSpPr>
            <p:cNvPr id="104" name="Text Box 116"/>
            <p:cNvSpPr txBox="1">
              <a:spLocks noChangeArrowheads="1"/>
            </p:cNvSpPr>
            <p:nvPr/>
          </p:nvSpPr>
          <p:spPr bwMode="auto">
            <a:xfrm>
              <a:off x="3822523" y="4807695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/>
                <a:t>4</a:t>
              </a:r>
              <a:endParaRPr lang="en-GB" dirty="0">
                <a:cs typeface="Arial" charset="0"/>
              </a:endParaRPr>
            </a:p>
          </p:txBody>
        </p:sp>
      </p:grpSp>
      <p:sp>
        <p:nvSpPr>
          <p:cNvPr id="105" name="Text Box 317"/>
          <p:cNvSpPr txBox="1">
            <a:spLocks noChangeArrowheads="1"/>
          </p:cNvSpPr>
          <p:nvPr/>
        </p:nvSpPr>
        <p:spPr bwMode="auto">
          <a:xfrm>
            <a:off x="3318148" y="5423470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6" name="Text Box 317"/>
          <p:cNvSpPr txBox="1">
            <a:spLocks noChangeArrowheads="1"/>
          </p:cNvSpPr>
          <p:nvPr/>
        </p:nvSpPr>
        <p:spPr bwMode="auto">
          <a:xfrm>
            <a:off x="5714419" y="5405210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7" name="Text Box 317"/>
          <p:cNvSpPr txBox="1">
            <a:spLocks noChangeArrowheads="1"/>
          </p:cNvSpPr>
          <p:nvPr/>
        </p:nvSpPr>
        <p:spPr bwMode="auto">
          <a:xfrm>
            <a:off x="4454151" y="543635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–</a:t>
            </a:r>
            <a:endParaRPr lang="en-GB" dirty="0"/>
          </a:p>
        </p:txBody>
      </p:sp>
      <p:sp>
        <p:nvSpPr>
          <p:cNvPr id="108" name="Rectangle 107">
            <a:hlinkClick r:id="rId3"/>
            <a:extLst>
              <a:ext uri="{FF2B5EF4-FFF2-40B4-BE49-F238E27FC236}">
                <a16:creationId xmlns:a16="http://schemas.microsoft.com/office/drawing/2014/main" id="{24A03A8F-07FA-4C7C-8294-3F5A419656A5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09" name="Rectangle 108">
            <a:hlinkClick r:id="rId3"/>
            <a:extLst>
              <a:ext uri="{FF2B5EF4-FFF2-40B4-BE49-F238E27FC236}">
                <a16:creationId xmlns:a16="http://schemas.microsoft.com/office/drawing/2014/main" id="{3EC2D493-E1C1-41BC-AF1B-27F5ED38437A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3836" grpId="0"/>
      <p:bldP spid="503883" grpId="0"/>
      <p:bldP spid="66" grpId="0"/>
      <p:bldP spid="105" grpId="0"/>
      <p:bldP spid="106" grpId="0"/>
      <p:bldP spid="10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41288"/>
            <a:ext cx="7772400" cy="609600"/>
          </a:xfrm>
          <a:noFill/>
        </p:spPr>
        <p:txBody>
          <a:bodyPr/>
          <a:lstStyle/>
          <a:p>
            <a:r>
              <a:rPr lang="en-GB" sz="2800" dirty="0">
                <a:solidFill>
                  <a:srgbClr val="5B0091"/>
                </a:solidFill>
              </a:rPr>
              <a:t>Resultant vectors</a:t>
            </a:r>
            <a:endParaRPr lang="en-GB" sz="2800" dirty="0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288925" y="1066800"/>
            <a:ext cx="87026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Similarly if we know a vector       and a vector       then each of the points Q and R are given relative to point P.</a:t>
            </a:r>
          </a:p>
        </p:txBody>
      </p:sp>
      <p:sp>
        <p:nvSpPr>
          <p:cNvPr id="604182" name="Text Box 22"/>
          <p:cNvSpPr txBox="1">
            <a:spLocks noChangeArrowheads="1"/>
          </p:cNvSpPr>
          <p:nvPr/>
        </p:nvSpPr>
        <p:spPr bwMode="auto">
          <a:xfrm>
            <a:off x="403224" y="4328274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We can write:</a:t>
            </a:r>
          </a:p>
        </p:txBody>
      </p:sp>
      <p:sp>
        <p:nvSpPr>
          <p:cNvPr id="24604" name="Rectangle 24"/>
          <p:cNvSpPr>
            <a:spLocks noChangeArrowheads="1"/>
          </p:cNvSpPr>
          <p:nvPr/>
        </p:nvSpPr>
        <p:spPr bwMode="auto">
          <a:xfrm>
            <a:off x="4665249" y="2046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05" name="Rectangle 25"/>
          <p:cNvSpPr>
            <a:spLocks noChangeArrowheads="1"/>
          </p:cNvSpPr>
          <p:nvPr/>
        </p:nvSpPr>
        <p:spPr bwMode="auto">
          <a:xfrm>
            <a:off x="5046249" y="2046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06" name="Rectangle 26"/>
          <p:cNvSpPr>
            <a:spLocks noChangeArrowheads="1"/>
          </p:cNvSpPr>
          <p:nvPr/>
        </p:nvSpPr>
        <p:spPr bwMode="auto">
          <a:xfrm>
            <a:off x="5427249" y="2046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07" name="Rectangle 27"/>
          <p:cNvSpPr>
            <a:spLocks noChangeArrowheads="1"/>
          </p:cNvSpPr>
          <p:nvPr/>
        </p:nvSpPr>
        <p:spPr bwMode="auto">
          <a:xfrm>
            <a:off x="5808249" y="2046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08" name="Rectangle 28"/>
          <p:cNvSpPr>
            <a:spLocks noChangeArrowheads="1"/>
          </p:cNvSpPr>
          <p:nvPr/>
        </p:nvSpPr>
        <p:spPr bwMode="auto">
          <a:xfrm>
            <a:off x="4665249" y="2427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09" name="Rectangle 29"/>
          <p:cNvSpPr>
            <a:spLocks noChangeArrowheads="1"/>
          </p:cNvSpPr>
          <p:nvPr/>
        </p:nvSpPr>
        <p:spPr bwMode="auto">
          <a:xfrm>
            <a:off x="5046249" y="2427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10" name="Rectangle 30"/>
          <p:cNvSpPr>
            <a:spLocks noChangeArrowheads="1"/>
          </p:cNvSpPr>
          <p:nvPr/>
        </p:nvSpPr>
        <p:spPr bwMode="auto">
          <a:xfrm>
            <a:off x="4665249" y="2808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11" name="Rectangle 31"/>
          <p:cNvSpPr>
            <a:spLocks noChangeArrowheads="1"/>
          </p:cNvSpPr>
          <p:nvPr/>
        </p:nvSpPr>
        <p:spPr bwMode="auto">
          <a:xfrm>
            <a:off x="5046249" y="2808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12" name="Rectangle 32"/>
          <p:cNvSpPr>
            <a:spLocks noChangeArrowheads="1"/>
          </p:cNvSpPr>
          <p:nvPr/>
        </p:nvSpPr>
        <p:spPr bwMode="auto">
          <a:xfrm>
            <a:off x="5427249" y="2427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13" name="Rectangle 33"/>
          <p:cNvSpPr>
            <a:spLocks noChangeArrowheads="1"/>
          </p:cNvSpPr>
          <p:nvPr/>
        </p:nvSpPr>
        <p:spPr bwMode="auto">
          <a:xfrm>
            <a:off x="5808249" y="2427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14" name="Rectangle 34"/>
          <p:cNvSpPr>
            <a:spLocks noChangeArrowheads="1"/>
          </p:cNvSpPr>
          <p:nvPr/>
        </p:nvSpPr>
        <p:spPr bwMode="auto">
          <a:xfrm>
            <a:off x="5427249" y="2808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15" name="Rectangle 35"/>
          <p:cNvSpPr>
            <a:spLocks noChangeArrowheads="1"/>
          </p:cNvSpPr>
          <p:nvPr/>
        </p:nvSpPr>
        <p:spPr bwMode="auto">
          <a:xfrm>
            <a:off x="5808249" y="2808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16" name="Rectangle 36"/>
          <p:cNvSpPr>
            <a:spLocks noChangeArrowheads="1"/>
          </p:cNvSpPr>
          <p:nvPr/>
        </p:nvSpPr>
        <p:spPr bwMode="auto">
          <a:xfrm>
            <a:off x="6189249" y="2046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17" name="Rectangle 37"/>
          <p:cNvSpPr>
            <a:spLocks noChangeArrowheads="1"/>
          </p:cNvSpPr>
          <p:nvPr/>
        </p:nvSpPr>
        <p:spPr bwMode="auto">
          <a:xfrm>
            <a:off x="6570249" y="2046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18" name="Rectangle 38"/>
          <p:cNvSpPr>
            <a:spLocks noChangeArrowheads="1"/>
          </p:cNvSpPr>
          <p:nvPr/>
        </p:nvSpPr>
        <p:spPr bwMode="auto">
          <a:xfrm>
            <a:off x="6951249" y="2046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19" name="Rectangle 39"/>
          <p:cNvSpPr>
            <a:spLocks noChangeArrowheads="1"/>
          </p:cNvSpPr>
          <p:nvPr/>
        </p:nvSpPr>
        <p:spPr bwMode="auto">
          <a:xfrm>
            <a:off x="7332249" y="2046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20" name="Rectangle 40"/>
          <p:cNvSpPr>
            <a:spLocks noChangeArrowheads="1"/>
          </p:cNvSpPr>
          <p:nvPr/>
        </p:nvSpPr>
        <p:spPr bwMode="auto">
          <a:xfrm>
            <a:off x="6189249" y="2427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21" name="Rectangle 41"/>
          <p:cNvSpPr>
            <a:spLocks noChangeArrowheads="1"/>
          </p:cNvSpPr>
          <p:nvPr/>
        </p:nvSpPr>
        <p:spPr bwMode="auto">
          <a:xfrm>
            <a:off x="6570249" y="2427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22" name="Rectangle 42"/>
          <p:cNvSpPr>
            <a:spLocks noChangeArrowheads="1"/>
          </p:cNvSpPr>
          <p:nvPr/>
        </p:nvSpPr>
        <p:spPr bwMode="auto">
          <a:xfrm>
            <a:off x="6189249" y="2808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23" name="Rectangle 43"/>
          <p:cNvSpPr>
            <a:spLocks noChangeArrowheads="1"/>
          </p:cNvSpPr>
          <p:nvPr/>
        </p:nvSpPr>
        <p:spPr bwMode="auto">
          <a:xfrm>
            <a:off x="6570249" y="2808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24" name="Rectangle 44"/>
          <p:cNvSpPr>
            <a:spLocks noChangeArrowheads="1"/>
          </p:cNvSpPr>
          <p:nvPr/>
        </p:nvSpPr>
        <p:spPr bwMode="auto">
          <a:xfrm>
            <a:off x="6951249" y="2427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25" name="Rectangle 45"/>
          <p:cNvSpPr>
            <a:spLocks noChangeArrowheads="1"/>
          </p:cNvSpPr>
          <p:nvPr/>
        </p:nvSpPr>
        <p:spPr bwMode="auto">
          <a:xfrm>
            <a:off x="7332249" y="2427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26" name="Rectangle 46"/>
          <p:cNvSpPr>
            <a:spLocks noChangeArrowheads="1"/>
          </p:cNvSpPr>
          <p:nvPr/>
        </p:nvSpPr>
        <p:spPr bwMode="auto">
          <a:xfrm>
            <a:off x="6951249" y="2808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27" name="Rectangle 47"/>
          <p:cNvSpPr>
            <a:spLocks noChangeArrowheads="1"/>
          </p:cNvSpPr>
          <p:nvPr/>
        </p:nvSpPr>
        <p:spPr bwMode="auto">
          <a:xfrm>
            <a:off x="7332249" y="2808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28" name="Rectangle 48"/>
          <p:cNvSpPr>
            <a:spLocks noChangeArrowheads="1"/>
          </p:cNvSpPr>
          <p:nvPr/>
        </p:nvSpPr>
        <p:spPr bwMode="auto">
          <a:xfrm>
            <a:off x="4665249" y="3189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29" name="Rectangle 49"/>
          <p:cNvSpPr>
            <a:spLocks noChangeArrowheads="1"/>
          </p:cNvSpPr>
          <p:nvPr/>
        </p:nvSpPr>
        <p:spPr bwMode="auto">
          <a:xfrm>
            <a:off x="5046249" y="3189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30" name="Rectangle 50"/>
          <p:cNvSpPr>
            <a:spLocks noChangeArrowheads="1"/>
          </p:cNvSpPr>
          <p:nvPr/>
        </p:nvSpPr>
        <p:spPr bwMode="auto">
          <a:xfrm>
            <a:off x="5427249" y="3189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31" name="Rectangle 51"/>
          <p:cNvSpPr>
            <a:spLocks noChangeArrowheads="1"/>
          </p:cNvSpPr>
          <p:nvPr/>
        </p:nvSpPr>
        <p:spPr bwMode="auto">
          <a:xfrm>
            <a:off x="5808249" y="3189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32" name="Rectangle 52"/>
          <p:cNvSpPr>
            <a:spLocks noChangeArrowheads="1"/>
          </p:cNvSpPr>
          <p:nvPr/>
        </p:nvSpPr>
        <p:spPr bwMode="auto">
          <a:xfrm>
            <a:off x="6189249" y="3189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33" name="Rectangle 53"/>
          <p:cNvSpPr>
            <a:spLocks noChangeArrowheads="1"/>
          </p:cNvSpPr>
          <p:nvPr/>
        </p:nvSpPr>
        <p:spPr bwMode="auto">
          <a:xfrm>
            <a:off x="6570249" y="3189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34" name="Rectangle 54"/>
          <p:cNvSpPr>
            <a:spLocks noChangeArrowheads="1"/>
          </p:cNvSpPr>
          <p:nvPr/>
        </p:nvSpPr>
        <p:spPr bwMode="auto">
          <a:xfrm>
            <a:off x="6951249" y="3189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35" name="Rectangle 55"/>
          <p:cNvSpPr>
            <a:spLocks noChangeArrowheads="1"/>
          </p:cNvSpPr>
          <p:nvPr/>
        </p:nvSpPr>
        <p:spPr bwMode="auto">
          <a:xfrm>
            <a:off x="7332249" y="3189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36" name="Rectangle 56"/>
          <p:cNvSpPr>
            <a:spLocks noChangeArrowheads="1"/>
          </p:cNvSpPr>
          <p:nvPr/>
        </p:nvSpPr>
        <p:spPr bwMode="auto">
          <a:xfrm>
            <a:off x="4665249" y="3570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37" name="Rectangle 57"/>
          <p:cNvSpPr>
            <a:spLocks noChangeArrowheads="1"/>
          </p:cNvSpPr>
          <p:nvPr/>
        </p:nvSpPr>
        <p:spPr bwMode="auto">
          <a:xfrm>
            <a:off x="5046249" y="3570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38" name="Rectangle 58"/>
          <p:cNvSpPr>
            <a:spLocks noChangeArrowheads="1"/>
          </p:cNvSpPr>
          <p:nvPr/>
        </p:nvSpPr>
        <p:spPr bwMode="auto">
          <a:xfrm>
            <a:off x="5427249" y="3570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39" name="Rectangle 59"/>
          <p:cNvSpPr>
            <a:spLocks noChangeArrowheads="1"/>
          </p:cNvSpPr>
          <p:nvPr/>
        </p:nvSpPr>
        <p:spPr bwMode="auto">
          <a:xfrm>
            <a:off x="5808249" y="3570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40" name="Rectangle 60"/>
          <p:cNvSpPr>
            <a:spLocks noChangeArrowheads="1"/>
          </p:cNvSpPr>
          <p:nvPr/>
        </p:nvSpPr>
        <p:spPr bwMode="auto">
          <a:xfrm>
            <a:off x="6189249" y="3570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41" name="Rectangle 61"/>
          <p:cNvSpPr>
            <a:spLocks noChangeArrowheads="1"/>
          </p:cNvSpPr>
          <p:nvPr/>
        </p:nvSpPr>
        <p:spPr bwMode="auto">
          <a:xfrm>
            <a:off x="6570249" y="3570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42" name="Rectangle 62"/>
          <p:cNvSpPr>
            <a:spLocks noChangeArrowheads="1"/>
          </p:cNvSpPr>
          <p:nvPr/>
        </p:nvSpPr>
        <p:spPr bwMode="auto">
          <a:xfrm>
            <a:off x="6951249" y="3570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43" name="Rectangle 63"/>
          <p:cNvSpPr>
            <a:spLocks noChangeArrowheads="1"/>
          </p:cNvSpPr>
          <p:nvPr/>
        </p:nvSpPr>
        <p:spPr bwMode="auto">
          <a:xfrm>
            <a:off x="7332249" y="3570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44" name="Rectangle 64"/>
          <p:cNvSpPr>
            <a:spLocks noChangeArrowheads="1"/>
          </p:cNvSpPr>
          <p:nvPr/>
        </p:nvSpPr>
        <p:spPr bwMode="auto">
          <a:xfrm>
            <a:off x="7713249" y="2046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45" name="Rectangle 65"/>
          <p:cNvSpPr>
            <a:spLocks noChangeArrowheads="1"/>
          </p:cNvSpPr>
          <p:nvPr/>
        </p:nvSpPr>
        <p:spPr bwMode="auto">
          <a:xfrm>
            <a:off x="8094249" y="2046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46" name="Rectangle 66"/>
          <p:cNvSpPr>
            <a:spLocks noChangeArrowheads="1"/>
          </p:cNvSpPr>
          <p:nvPr/>
        </p:nvSpPr>
        <p:spPr bwMode="auto">
          <a:xfrm>
            <a:off x="7713249" y="2427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47" name="Rectangle 67"/>
          <p:cNvSpPr>
            <a:spLocks noChangeArrowheads="1"/>
          </p:cNvSpPr>
          <p:nvPr/>
        </p:nvSpPr>
        <p:spPr bwMode="auto">
          <a:xfrm>
            <a:off x="8094249" y="2427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48" name="Rectangle 68"/>
          <p:cNvSpPr>
            <a:spLocks noChangeArrowheads="1"/>
          </p:cNvSpPr>
          <p:nvPr/>
        </p:nvSpPr>
        <p:spPr bwMode="auto">
          <a:xfrm>
            <a:off x="7713249" y="2808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49" name="Rectangle 69"/>
          <p:cNvSpPr>
            <a:spLocks noChangeArrowheads="1"/>
          </p:cNvSpPr>
          <p:nvPr/>
        </p:nvSpPr>
        <p:spPr bwMode="auto">
          <a:xfrm>
            <a:off x="8094249" y="2808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50" name="Rectangle 70"/>
          <p:cNvSpPr>
            <a:spLocks noChangeArrowheads="1"/>
          </p:cNvSpPr>
          <p:nvPr/>
        </p:nvSpPr>
        <p:spPr bwMode="auto">
          <a:xfrm>
            <a:off x="7713249" y="3189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51" name="Rectangle 71"/>
          <p:cNvSpPr>
            <a:spLocks noChangeArrowheads="1"/>
          </p:cNvSpPr>
          <p:nvPr/>
        </p:nvSpPr>
        <p:spPr bwMode="auto">
          <a:xfrm>
            <a:off x="8094249" y="3189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52" name="Rectangle 72"/>
          <p:cNvSpPr>
            <a:spLocks noChangeArrowheads="1"/>
          </p:cNvSpPr>
          <p:nvPr/>
        </p:nvSpPr>
        <p:spPr bwMode="auto">
          <a:xfrm>
            <a:off x="7713249" y="3570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53" name="Rectangle 73"/>
          <p:cNvSpPr>
            <a:spLocks noChangeArrowheads="1"/>
          </p:cNvSpPr>
          <p:nvPr/>
        </p:nvSpPr>
        <p:spPr bwMode="auto">
          <a:xfrm>
            <a:off x="8094249" y="3570064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89C4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02" name="Line 75"/>
          <p:cNvSpPr>
            <a:spLocks noChangeShapeType="1"/>
          </p:cNvSpPr>
          <p:nvPr/>
        </p:nvSpPr>
        <p:spPr bwMode="auto">
          <a:xfrm flipV="1">
            <a:off x="5046249" y="2427064"/>
            <a:ext cx="19050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03" name="Line 76"/>
          <p:cNvSpPr>
            <a:spLocks noChangeShapeType="1"/>
          </p:cNvSpPr>
          <p:nvPr/>
        </p:nvSpPr>
        <p:spPr bwMode="auto">
          <a:xfrm flipV="1">
            <a:off x="5922549" y="2952527"/>
            <a:ext cx="152400" cy="920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01" name="Text Box 77"/>
          <p:cNvSpPr txBox="1">
            <a:spLocks noChangeArrowheads="1"/>
          </p:cNvSpPr>
          <p:nvPr/>
        </p:nvSpPr>
        <p:spPr bwMode="auto">
          <a:xfrm>
            <a:off x="8095624" y="2882203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/>
              <a:t>R</a:t>
            </a:r>
          </a:p>
        </p:txBody>
      </p:sp>
      <p:grpSp>
        <p:nvGrpSpPr>
          <p:cNvPr id="24596" name="Group 78"/>
          <p:cNvGrpSpPr>
            <a:grpSpLocks/>
          </p:cNvGrpSpPr>
          <p:nvPr/>
        </p:nvGrpSpPr>
        <p:grpSpPr bwMode="auto">
          <a:xfrm flipV="1">
            <a:off x="6951249" y="2427064"/>
            <a:ext cx="1143000" cy="762000"/>
            <a:chOff x="1056" y="3072"/>
            <a:chExt cx="1200" cy="720"/>
          </a:xfrm>
        </p:grpSpPr>
        <p:sp>
          <p:nvSpPr>
            <p:cNvPr id="24598" name="Line 79"/>
            <p:cNvSpPr>
              <a:spLocks noChangeShapeType="1"/>
            </p:cNvSpPr>
            <p:nvPr/>
          </p:nvSpPr>
          <p:spPr bwMode="auto">
            <a:xfrm flipV="1">
              <a:off x="1056" y="3072"/>
              <a:ext cx="1200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599" name="Line 80"/>
            <p:cNvSpPr>
              <a:spLocks noChangeShapeType="1"/>
            </p:cNvSpPr>
            <p:nvPr/>
          </p:nvSpPr>
          <p:spPr bwMode="auto">
            <a:xfrm flipV="1">
              <a:off x="1608" y="3403"/>
              <a:ext cx="96" cy="5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4597" name="Text Box 81"/>
          <p:cNvSpPr txBox="1">
            <a:spLocks noChangeArrowheads="1"/>
          </p:cNvSpPr>
          <p:nvPr/>
        </p:nvSpPr>
        <p:spPr bwMode="auto">
          <a:xfrm>
            <a:off x="6723238" y="2021077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1" dirty="0"/>
              <a:t>P</a:t>
            </a:r>
            <a:endParaRPr lang="en-GB" b="1" dirty="0"/>
          </a:p>
        </p:txBody>
      </p:sp>
      <p:sp>
        <p:nvSpPr>
          <p:cNvPr id="24593" name="Line 83"/>
          <p:cNvSpPr>
            <a:spLocks noChangeShapeType="1"/>
          </p:cNvSpPr>
          <p:nvPr/>
        </p:nvSpPr>
        <p:spPr bwMode="auto">
          <a:xfrm flipV="1">
            <a:off x="6448012" y="3363689"/>
            <a:ext cx="244475" cy="3175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594" name="Line 82"/>
          <p:cNvSpPr>
            <a:spLocks noChangeShapeType="1"/>
          </p:cNvSpPr>
          <p:nvPr/>
        </p:nvSpPr>
        <p:spPr bwMode="auto">
          <a:xfrm flipV="1">
            <a:off x="5046249" y="3189064"/>
            <a:ext cx="3048000" cy="3810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92" name="Group 91"/>
          <p:cNvGrpSpPr/>
          <p:nvPr/>
        </p:nvGrpSpPr>
        <p:grpSpPr>
          <a:xfrm>
            <a:off x="4502151" y="1102930"/>
            <a:ext cx="628698" cy="461665"/>
            <a:chOff x="591451" y="2770852"/>
            <a:chExt cx="628698" cy="461665"/>
          </a:xfrm>
        </p:grpSpPr>
        <p:sp>
          <p:nvSpPr>
            <p:cNvPr id="93" name="Text Box 115"/>
            <p:cNvSpPr txBox="1">
              <a:spLocks noChangeArrowheads="1"/>
            </p:cNvSpPr>
            <p:nvPr/>
          </p:nvSpPr>
          <p:spPr bwMode="auto">
            <a:xfrm>
              <a:off x="591451" y="2770852"/>
              <a:ext cx="62869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PQ</a:t>
              </a:r>
            </a:p>
          </p:txBody>
        </p:sp>
        <p:sp>
          <p:nvSpPr>
            <p:cNvPr id="94" name="Line 116"/>
            <p:cNvSpPr>
              <a:spLocks noChangeShapeType="1"/>
            </p:cNvSpPr>
            <p:nvPr/>
          </p:nvSpPr>
          <p:spPr bwMode="auto">
            <a:xfrm>
              <a:off x="742264" y="2796252"/>
              <a:ext cx="37623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6838950" y="1065212"/>
            <a:ext cx="612668" cy="461665"/>
            <a:chOff x="591451" y="2770852"/>
            <a:chExt cx="612668" cy="461665"/>
          </a:xfrm>
        </p:grpSpPr>
        <p:sp>
          <p:nvSpPr>
            <p:cNvPr id="96" name="Text Box 115"/>
            <p:cNvSpPr txBox="1">
              <a:spLocks noChangeArrowheads="1"/>
            </p:cNvSpPr>
            <p:nvPr/>
          </p:nvSpPr>
          <p:spPr bwMode="auto">
            <a:xfrm>
              <a:off x="591451" y="2770852"/>
              <a:ext cx="61266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>
                  <a:solidFill>
                    <a:schemeClr val="tx1"/>
                  </a:solidFill>
                </a:rPr>
                <a:t>PR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97" name="Line 116"/>
            <p:cNvSpPr>
              <a:spLocks noChangeShapeType="1"/>
            </p:cNvSpPr>
            <p:nvPr/>
          </p:nvSpPr>
          <p:spPr bwMode="auto">
            <a:xfrm>
              <a:off x="742264" y="2796252"/>
              <a:ext cx="37623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8" name="Text Box 77"/>
          <p:cNvSpPr txBox="1">
            <a:spLocks noChangeArrowheads="1"/>
          </p:cNvSpPr>
          <p:nvPr/>
        </p:nvSpPr>
        <p:spPr bwMode="auto">
          <a:xfrm>
            <a:off x="4716842" y="3417664"/>
            <a:ext cx="4235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/>
              <a:t>Q</a:t>
            </a:r>
          </a:p>
        </p:txBody>
      </p:sp>
      <p:grpSp>
        <p:nvGrpSpPr>
          <p:cNvPr id="99" name="Group 98"/>
          <p:cNvGrpSpPr/>
          <p:nvPr/>
        </p:nvGrpSpPr>
        <p:grpSpPr>
          <a:xfrm>
            <a:off x="2411760" y="4931851"/>
            <a:ext cx="646331" cy="461665"/>
            <a:chOff x="591451" y="2770852"/>
            <a:chExt cx="646331" cy="461665"/>
          </a:xfrm>
        </p:grpSpPr>
        <p:sp>
          <p:nvSpPr>
            <p:cNvPr id="100" name="Text Box 115"/>
            <p:cNvSpPr txBox="1">
              <a:spLocks noChangeArrowheads="1"/>
            </p:cNvSpPr>
            <p:nvPr/>
          </p:nvSpPr>
          <p:spPr bwMode="auto">
            <a:xfrm>
              <a:off x="591451" y="2770852"/>
              <a:ext cx="64633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QR</a:t>
              </a:r>
            </a:p>
          </p:txBody>
        </p:sp>
        <p:sp>
          <p:nvSpPr>
            <p:cNvPr id="101" name="Line 116"/>
            <p:cNvSpPr>
              <a:spLocks noChangeShapeType="1"/>
            </p:cNvSpPr>
            <p:nvPr/>
          </p:nvSpPr>
          <p:spPr bwMode="auto">
            <a:xfrm>
              <a:off x="742264" y="2796252"/>
              <a:ext cx="37623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3571851" y="4931850"/>
            <a:ext cx="628698" cy="461665"/>
            <a:chOff x="591451" y="2770852"/>
            <a:chExt cx="628698" cy="461665"/>
          </a:xfrm>
        </p:grpSpPr>
        <p:sp>
          <p:nvSpPr>
            <p:cNvPr id="103" name="Text Box 115"/>
            <p:cNvSpPr txBox="1">
              <a:spLocks noChangeArrowheads="1"/>
            </p:cNvSpPr>
            <p:nvPr/>
          </p:nvSpPr>
          <p:spPr bwMode="auto">
            <a:xfrm>
              <a:off x="591451" y="2770852"/>
              <a:ext cx="62869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QP</a:t>
              </a:r>
            </a:p>
          </p:txBody>
        </p:sp>
        <p:sp>
          <p:nvSpPr>
            <p:cNvPr id="104" name="Line 116"/>
            <p:cNvSpPr>
              <a:spLocks noChangeShapeType="1"/>
            </p:cNvSpPr>
            <p:nvPr/>
          </p:nvSpPr>
          <p:spPr bwMode="auto">
            <a:xfrm>
              <a:off x="742264" y="2796252"/>
              <a:ext cx="37623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4480095" y="4917959"/>
            <a:ext cx="612668" cy="461665"/>
            <a:chOff x="591451" y="2770852"/>
            <a:chExt cx="612668" cy="461665"/>
          </a:xfrm>
        </p:grpSpPr>
        <p:sp>
          <p:nvSpPr>
            <p:cNvPr id="106" name="Text Box 115"/>
            <p:cNvSpPr txBox="1">
              <a:spLocks noChangeArrowheads="1"/>
            </p:cNvSpPr>
            <p:nvPr/>
          </p:nvSpPr>
          <p:spPr bwMode="auto">
            <a:xfrm>
              <a:off x="591451" y="2770852"/>
              <a:ext cx="61266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PR</a:t>
              </a:r>
            </a:p>
          </p:txBody>
        </p:sp>
        <p:sp>
          <p:nvSpPr>
            <p:cNvPr id="107" name="Line 116"/>
            <p:cNvSpPr>
              <a:spLocks noChangeShapeType="1"/>
            </p:cNvSpPr>
            <p:nvPr/>
          </p:nvSpPr>
          <p:spPr bwMode="auto">
            <a:xfrm>
              <a:off x="742264" y="2796252"/>
              <a:ext cx="37623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08" name="Text Box 317"/>
          <p:cNvSpPr txBox="1">
            <a:spLocks noChangeArrowheads="1"/>
          </p:cNvSpPr>
          <p:nvPr/>
        </p:nvSpPr>
        <p:spPr bwMode="auto">
          <a:xfrm>
            <a:off x="3203848" y="4916016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9" name="Text Box 317"/>
          <p:cNvSpPr txBox="1">
            <a:spLocks noChangeArrowheads="1"/>
          </p:cNvSpPr>
          <p:nvPr/>
        </p:nvSpPr>
        <p:spPr bwMode="auto">
          <a:xfrm>
            <a:off x="4159347" y="4923045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+</a:t>
            </a:r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110" name="Group 109"/>
          <p:cNvGrpSpPr/>
          <p:nvPr/>
        </p:nvGrpSpPr>
        <p:grpSpPr>
          <a:xfrm>
            <a:off x="3571851" y="5487615"/>
            <a:ext cx="612668" cy="461665"/>
            <a:chOff x="591451" y="2770852"/>
            <a:chExt cx="612668" cy="461665"/>
          </a:xfrm>
        </p:grpSpPr>
        <p:sp>
          <p:nvSpPr>
            <p:cNvPr id="111" name="Text Box 115"/>
            <p:cNvSpPr txBox="1">
              <a:spLocks noChangeArrowheads="1"/>
            </p:cNvSpPr>
            <p:nvPr/>
          </p:nvSpPr>
          <p:spPr bwMode="auto">
            <a:xfrm>
              <a:off x="591451" y="2770852"/>
              <a:ext cx="61266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PR</a:t>
              </a:r>
            </a:p>
          </p:txBody>
        </p:sp>
        <p:sp>
          <p:nvSpPr>
            <p:cNvPr id="112" name="Line 116"/>
            <p:cNvSpPr>
              <a:spLocks noChangeShapeType="1"/>
            </p:cNvSpPr>
            <p:nvPr/>
          </p:nvSpPr>
          <p:spPr bwMode="auto">
            <a:xfrm>
              <a:off x="742264" y="2796252"/>
              <a:ext cx="37623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480095" y="5473724"/>
            <a:ext cx="628698" cy="461665"/>
            <a:chOff x="591451" y="2770852"/>
            <a:chExt cx="628698" cy="461665"/>
          </a:xfrm>
        </p:grpSpPr>
        <p:sp>
          <p:nvSpPr>
            <p:cNvPr id="114" name="Text Box 115"/>
            <p:cNvSpPr txBox="1">
              <a:spLocks noChangeArrowheads="1"/>
            </p:cNvSpPr>
            <p:nvPr/>
          </p:nvSpPr>
          <p:spPr bwMode="auto">
            <a:xfrm>
              <a:off x="591451" y="2770852"/>
              <a:ext cx="62869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PQ</a:t>
              </a:r>
            </a:p>
          </p:txBody>
        </p:sp>
        <p:sp>
          <p:nvSpPr>
            <p:cNvPr id="115" name="Line 116"/>
            <p:cNvSpPr>
              <a:spLocks noChangeShapeType="1"/>
            </p:cNvSpPr>
            <p:nvPr/>
          </p:nvSpPr>
          <p:spPr bwMode="auto">
            <a:xfrm>
              <a:off x="742264" y="2796252"/>
              <a:ext cx="37623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6" name="Text Box 317"/>
          <p:cNvSpPr txBox="1">
            <a:spLocks noChangeArrowheads="1"/>
          </p:cNvSpPr>
          <p:nvPr/>
        </p:nvSpPr>
        <p:spPr bwMode="auto">
          <a:xfrm>
            <a:off x="3203848" y="5471781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7" name="Text Box 317"/>
          <p:cNvSpPr txBox="1">
            <a:spLocks noChangeArrowheads="1"/>
          </p:cNvSpPr>
          <p:nvPr/>
        </p:nvSpPr>
        <p:spPr bwMode="auto">
          <a:xfrm>
            <a:off x="4159347" y="5445224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–</a:t>
            </a:r>
            <a:endParaRPr lang="en-GB" dirty="0"/>
          </a:p>
        </p:txBody>
      </p:sp>
      <p:sp>
        <p:nvSpPr>
          <p:cNvPr id="90" name="Rectangle 89">
            <a:hlinkClick r:id="rId3"/>
            <a:extLst>
              <a:ext uri="{FF2B5EF4-FFF2-40B4-BE49-F238E27FC236}">
                <a16:creationId xmlns:a16="http://schemas.microsoft.com/office/drawing/2014/main" id="{F798DCB7-B08E-4737-B51A-AB2F213FE53D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91" name="Rectangle 90">
            <a:hlinkClick r:id="rId3"/>
            <a:extLst>
              <a:ext uri="{FF2B5EF4-FFF2-40B4-BE49-F238E27FC236}">
                <a16:creationId xmlns:a16="http://schemas.microsoft.com/office/drawing/2014/main" id="{6AFC743C-EA41-4DBD-A790-353144766039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86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2" grpId="0"/>
      <p:bldP spid="108" grpId="0"/>
      <p:bldP spid="109" grpId="0"/>
      <p:bldP spid="116" grpId="0"/>
      <p:bldP spid="1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5575"/>
            <a:ext cx="7772400" cy="609600"/>
          </a:xfrm>
          <a:noFill/>
        </p:spPr>
        <p:txBody>
          <a:bodyPr/>
          <a:lstStyle/>
          <a:p>
            <a:r>
              <a:rPr lang="en-GB" sz="2800" dirty="0">
                <a:solidFill>
                  <a:srgbClr val="5B0091"/>
                </a:solidFill>
              </a:rPr>
              <a:t>Example 2</a:t>
            </a:r>
            <a:endParaRPr lang="en-GB" sz="2800" dirty="0"/>
          </a:p>
        </p:txBody>
      </p:sp>
      <p:sp>
        <p:nvSpPr>
          <p:cNvPr id="503883" name="Text Box 75"/>
          <p:cNvSpPr txBox="1">
            <a:spLocks noChangeArrowheads="1"/>
          </p:cNvSpPr>
          <p:nvPr/>
        </p:nvSpPr>
        <p:spPr bwMode="auto">
          <a:xfrm>
            <a:off x="223992" y="1089785"/>
            <a:ext cx="17668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Given that </a:t>
            </a:r>
            <a:endParaRPr lang="en-GB" dirty="0">
              <a:latin typeface="+mn-lt"/>
              <a:cs typeface="Arial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1835696" y="1844824"/>
            <a:ext cx="533400" cy="1264296"/>
            <a:chOff x="3678086" y="4005064"/>
            <a:chExt cx="533400" cy="1264296"/>
          </a:xfrm>
        </p:grpSpPr>
        <p:sp>
          <p:nvSpPr>
            <p:cNvPr id="59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60" name="Text Box 115"/>
            <p:cNvSpPr txBox="1">
              <a:spLocks noChangeArrowheads="1"/>
            </p:cNvSpPr>
            <p:nvPr/>
          </p:nvSpPr>
          <p:spPr bwMode="auto">
            <a:xfrm>
              <a:off x="3809924" y="4005064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2</a:t>
              </a:r>
              <a:endParaRPr lang="en-GB" dirty="0">
                <a:latin typeface="+mn-lt"/>
                <a:cs typeface="Arial" charset="0"/>
              </a:endParaRPr>
            </a:p>
          </p:txBody>
        </p:sp>
        <p:sp>
          <p:nvSpPr>
            <p:cNvPr id="61" name="Text Box 116"/>
            <p:cNvSpPr txBox="1">
              <a:spLocks noChangeArrowheads="1"/>
            </p:cNvSpPr>
            <p:nvPr/>
          </p:nvSpPr>
          <p:spPr bwMode="auto">
            <a:xfrm>
              <a:off x="3809924" y="4386064"/>
              <a:ext cx="32252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1</a:t>
              </a:r>
              <a:endParaRPr lang="en-GB" dirty="0">
                <a:latin typeface="+mn-lt"/>
                <a:cs typeface="Arial" charset="0"/>
              </a:endParaRPr>
            </a:p>
          </p:txBody>
        </p:sp>
        <p:sp>
          <p:nvSpPr>
            <p:cNvPr id="62" name="Text Box 116"/>
            <p:cNvSpPr txBox="1">
              <a:spLocks noChangeArrowheads="1"/>
            </p:cNvSpPr>
            <p:nvPr/>
          </p:nvSpPr>
          <p:spPr bwMode="auto">
            <a:xfrm>
              <a:off x="3678086" y="4807695"/>
              <a:ext cx="5004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-3</a:t>
              </a:r>
              <a:endParaRPr lang="en-GB" dirty="0">
                <a:latin typeface="+mn-lt"/>
                <a:cs typeface="Arial" charset="0"/>
              </a:endParaRPr>
            </a:p>
          </p:txBody>
        </p:sp>
      </p:grpSp>
      <p:grpSp>
        <p:nvGrpSpPr>
          <p:cNvPr id="63" name="Group 113"/>
          <p:cNvGrpSpPr>
            <a:grpSpLocks/>
          </p:cNvGrpSpPr>
          <p:nvPr/>
        </p:nvGrpSpPr>
        <p:grpSpPr bwMode="auto">
          <a:xfrm>
            <a:off x="2933700" y="3362161"/>
            <a:ext cx="577850" cy="461963"/>
            <a:chOff x="3020" y="2552"/>
            <a:chExt cx="364" cy="291"/>
          </a:xfrm>
        </p:grpSpPr>
        <p:sp>
          <p:nvSpPr>
            <p:cNvPr id="64" name="Text Box 109"/>
            <p:cNvSpPr txBox="1">
              <a:spLocks noChangeArrowheads="1"/>
            </p:cNvSpPr>
            <p:nvPr/>
          </p:nvSpPr>
          <p:spPr bwMode="auto">
            <a:xfrm>
              <a:off x="3020" y="2552"/>
              <a:ext cx="36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YZ</a:t>
              </a:r>
            </a:p>
          </p:txBody>
        </p:sp>
        <p:sp>
          <p:nvSpPr>
            <p:cNvPr id="65" name="Line 110"/>
            <p:cNvSpPr>
              <a:spLocks noChangeShapeType="1"/>
            </p:cNvSpPr>
            <p:nvPr/>
          </p:nvSpPr>
          <p:spPr bwMode="auto">
            <a:xfrm>
              <a:off x="3115" y="2568"/>
              <a:ext cx="2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0" name="Group 113"/>
          <p:cNvGrpSpPr>
            <a:grpSpLocks/>
          </p:cNvGrpSpPr>
          <p:nvPr/>
        </p:nvGrpSpPr>
        <p:grpSpPr bwMode="auto">
          <a:xfrm>
            <a:off x="755581" y="2263083"/>
            <a:ext cx="854076" cy="461963"/>
            <a:chOff x="3020" y="2552"/>
            <a:chExt cx="538" cy="291"/>
          </a:xfrm>
        </p:grpSpPr>
        <p:sp>
          <p:nvSpPr>
            <p:cNvPr id="71" name="Text Box 109"/>
            <p:cNvSpPr txBox="1">
              <a:spLocks noChangeArrowheads="1"/>
            </p:cNvSpPr>
            <p:nvPr/>
          </p:nvSpPr>
          <p:spPr bwMode="auto">
            <a:xfrm>
              <a:off x="3020" y="2552"/>
              <a:ext cx="53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XY =</a:t>
              </a:r>
            </a:p>
          </p:txBody>
        </p:sp>
        <p:sp>
          <p:nvSpPr>
            <p:cNvPr id="72" name="Line 110"/>
            <p:cNvSpPr>
              <a:spLocks noChangeShapeType="1"/>
            </p:cNvSpPr>
            <p:nvPr/>
          </p:nvSpPr>
          <p:spPr bwMode="auto">
            <a:xfrm>
              <a:off x="3115" y="2568"/>
              <a:ext cx="2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5148064" y="1836835"/>
            <a:ext cx="551646" cy="1261742"/>
            <a:chOff x="3659840" y="4005064"/>
            <a:chExt cx="551646" cy="1261742"/>
          </a:xfrm>
        </p:grpSpPr>
        <p:sp>
          <p:nvSpPr>
            <p:cNvPr id="74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75" name="Text Box 115"/>
            <p:cNvSpPr txBox="1">
              <a:spLocks noChangeArrowheads="1"/>
            </p:cNvSpPr>
            <p:nvPr/>
          </p:nvSpPr>
          <p:spPr bwMode="auto">
            <a:xfrm>
              <a:off x="3791678" y="4005064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0</a:t>
              </a:r>
              <a:endParaRPr lang="en-GB" dirty="0">
                <a:latin typeface="+mn-lt"/>
                <a:cs typeface="Arial" charset="0"/>
              </a:endParaRPr>
            </a:p>
          </p:txBody>
        </p:sp>
        <p:sp>
          <p:nvSpPr>
            <p:cNvPr id="76" name="Text Box 116"/>
            <p:cNvSpPr txBox="1">
              <a:spLocks noChangeArrowheads="1"/>
            </p:cNvSpPr>
            <p:nvPr/>
          </p:nvSpPr>
          <p:spPr bwMode="auto">
            <a:xfrm>
              <a:off x="3659840" y="4386064"/>
              <a:ext cx="5004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-8</a:t>
              </a:r>
              <a:endParaRPr lang="en-GB" dirty="0">
                <a:latin typeface="+mn-lt"/>
                <a:cs typeface="Arial" charset="0"/>
              </a:endParaRPr>
            </a:p>
          </p:txBody>
        </p:sp>
        <p:sp>
          <p:nvSpPr>
            <p:cNvPr id="77" name="Text Box 116"/>
            <p:cNvSpPr txBox="1">
              <a:spLocks noChangeArrowheads="1"/>
            </p:cNvSpPr>
            <p:nvPr/>
          </p:nvSpPr>
          <p:spPr bwMode="auto">
            <a:xfrm>
              <a:off x="3659840" y="4805141"/>
              <a:ext cx="5004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-2</a:t>
              </a:r>
              <a:endParaRPr lang="en-GB" dirty="0">
                <a:latin typeface="+mn-lt"/>
                <a:cs typeface="Arial" charset="0"/>
              </a:endParaRPr>
            </a:p>
          </p:txBody>
        </p:sp>
      </p:grpSp>
      <p:grpSp>
        <p:nvGrpSpPr>
          <p:cNvPr id="78" name="Group 113"/>
          <p:cNvGrpSpPr>
            <a:grpSpLocks/>
          </p:cNvGrpSpPr>
          <p:nvPr/>
        </p:nvGrpSpPr>
        <p:grpSpPr bwMode="auto">
          <a:xfrm>
            <a:off x="4079843" y="2272186"/>
            <a:ext cx="841376" cy="461963"/>
            <a:chOff x="3020" y="2552"/>
            <a:chExt cx="530" cy="291"/>
          </a:xfrm>
        </p:grpSpPr>
        <p:sp>
          <p:nvSpPr>
            <p:cNvPr id="79" name="Text Box 109"/>
            <p:cNvSpPr txBox="1">
              <a:spLocks noChangeArrowheads="1"/>
            </p:cNvSpPr>
            <p:nvPr/>
          </p:nvSpPr>
          <p:spPr bwMode="auto">
            <a:xfrm>
              <a:off x="3020" y="2552"/>
              <a:ext cx="53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XZ =</a:t>
              </a:r>
            </a:p>
          </p:txBody>
        </p:sp>
        <p:sp>
          <p:nvSpPr>
            <p:cNvPr id="80" name="Line 110"/>
            <p:cNvSpPr>
              <a:spLocks noChangeShapeType="1"/>
            </p:cNvSpPr>
            <p:nvPr/>
          </p:nvSpPr>
          <p:spPr bwMode="auto">
            <a:xfrm>
              <a:off x="3115" y="2568"/>
              <a:ext cx="2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824097" y="4797152"/>
            <a:ext cx="926857" cy="461665"/>
            <a:chOff x="591451" y="2770852"/>
            <a:chExt cx="926857" cy="461665"/>
          </a:xfrm>
        </p:grpSpPr>
        <p:sp>
          <p:nvSpPr>
            <p:cNvPr id="82" name="Text Box 115"/>
            <p:cNvSpPr txBox="1">
              <a:spLocks noChangeArrowheads="1"/>
            </p:cNvSpPr>
            <p:nvPr/>
          </p:nvSpPr>
          <p:spPr bwMode="auto">
            <a:xfrm>
              <a:off x="591451" y="2770852"/>
              <a:ext cx="92685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YZ  =</a:t>
              </a:r>
            </a:p>
          </p:txBody>
        </p:sp>
        <p:sp>
          <p:nvSpPr>
            <p:cNvPr id="83" name="Line 116"/>
            <p:cNvSpPr>
              <a:spLocks noChangeShapeType="1"/>
            </p:cNvSpPr>
            <p:nvPr/>
          </p:nvSpPr>
          <p:spPr bwMode="auto">
            <a:xfrm>
              <a:off x="742264" y="2796252"/>
              <a:ext cx="37623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4" name="Group 113"/>
          <p:cNvGrpSpPr>
            <a:grpSpLocks/>
          </p:cNvGrpSpPr>
          <p:nvPr/>
        </p:nvGrpSpPr>
        <p:grpSpPr bwMode="auto">
          <a:xfrm>
            <a:off x="2594769" y="4796854"/>
            <a:ext cx="674688" cy="461963"/>
            <a:chOff x="3020" y="2552"/>
            <a:chExt cx="425" cy="291"/>
          </a:xfrm>
        </p:grpSpPr>
        <p:sp>
          <p:nvSpPr>
            <p:cNvPr id="85" name="Text Box 109"/>
            <p:cNvSpPr txBox="1">
              <a:spLocks noChangeArrowheads="1"/>
            </p:cNvSpPr>
            <p:nvPr/>
          </p:nvSpPr>
          <p:spPr bwMode="auto">
            <a:xfrm>
              <a:off x="3020" y="2552"/>
              <a:ext cx="42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XY </a:t>
              </a:r>
            </a:p>
          </p:txBody>
        </p:sp>
        <p:sp>
          <p:nvSpPr>
            <p:cNvPr id="86" name="Line 110"/>
            <p:cNvSpPr>
              <a:spLocks noChangeShapeType="1"/>
            </p:cNvSpPr>
            <p:nvPr/>
          </p:nvSpPr>
          <p:spPr bwMode="auto">
            <a:xfrm>
              <a:off x="3115" y="2568"/>
              <a:ext cx="2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7" name="Group 113"/>
          <p:cNvGrpSpPr>
            <a:grpSpLocks/>
          </p:cNvGrpSpPr>
          <p:nvPr/>
        </p:nvGrpSpPr>
        <p:grpSpPr bwMode="auto">
          <a:xfrm>
            <a:off x="1789448" y="4796854"/>
            <a:ext cx="765176" cy="461963"/>
            <a:chOff x="3020" y="2552"/>
            <a:chExt cx="482" cy="291"/>
          </a:xfrm>
        </p:grpSpPr>
        <p:sp>
          <p:nvSpPr>
            <p:cNvPr id="88" name="Text Box 109"/>
            <p:cNvSpPr txBox="1">
              <a:spLocks noChangeArrowheads="1"/>
            </p:cNvSpPr>
            <p:nvPr/>
          </p:nvSpPr>
          <p:spPr bwMode="auto">
            <a:xfrm>
              <a:off x="3020" y="2552"/>
              <a:ext cx="48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XZ -</a:t>
              </a:r>
            </a:p>
          </p:txBody>
        </p:sp>
        <p:sp>
          <p:nvSpPr>
            <p:cNvPr id="89" name="Line 110"/>
            <p:cNvSpPr>
              <a:spLocks noChangeShapeType="1"/>
            </p:cNvSpPr>
            <p:nvPr/>
          </p:nvSpPr>
          <p:spPr bwMode="auto">
            <a:xfrm>
              <a:off x="3115" y="2568"/>
              <a:ext cx="2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4952805" y="4438573"/>
            <a:ext cx="555299" cy="1264296"/>
            <a:chOff x="3678086" y="4005064"/>
            <a:chExt cx="555299" cy="1264296"/>
          </a:xfrm>
        </p:grpSpPr>
        <p:sp>
          <p:nvSpPr>
            <p:cNvPr id="91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92" name="Text Box 115"/>
            <p:cNvSpPr txBox="1">
              <a:spLocks noChangeArrowheads="1"/>
            </p:cNvSpPr>
            <p:nvPr/>
          </p:nvSpPr>
          <p:spPr bwMode="auto">
            <a:xfrm>
              <a:off x="3789159" y="4005064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2</a:t>
              </a:r>
              <a:endParaRPr lang="en-GB" dirty="0">
                <a:latin typeface="+mn-lt"/>
                <a:cs typeface="Arial" charset="0"/>
              </a:endParaRPr>
            </a:p>
          </p:txBody>
        </p:sp>
        <p:sp>
          <p:nvSpPr>
            <p:cNvPr id="93" name="Text Box 116"/>
            <p:cNvSpPr txBox="1">
              <a:spLocks noChangeArrowheads="1"/>
            </p:cNvSpPr>
            <p:nvPr/>
          </p:nvSpPr>
          <p:spPr bwMode="auto">
            <a:xfrm>
              <a:off x="3809924" y="4386064"/>
              <a:ext cx="32252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1</a:t>
              </a:r>
              <a:endParaRPr lang="en-GB" dirty="0">
                <a:latin typeface="+mn-lt"/>
                <a:cs typeface="Arial" charset="0"/>
              </a:endParaRPr>
            </a:p>
          </p:txBody>
        </p:sp>
        <p:sp>
          <p:nvSpPr>
            <p:cNvPr id="94" name="Text Box 116"/>
            <p:cNvSpPr txBox="1">
              <a:spLocks noChangeArrowheads="1"/>
            </p:cNvSpPr>
            <p:nvPr/>
          </p:nvSpPr>
          <p:spPr bwMode="auto">
            <a:xfrm>
              <a:off x="3732927" y="4807695"/>
              <a:ext cx="5004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-3</a:t>
              </a:r>
              <a:endParaRPr lang="en-GB" dirty="0">
                <a:latin typeface="+mn-lt"/>
                <a:cs typeface="Arial" charset="0"/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779912" y="4424413"/>
            <a:ext cx="551763" cy="1264296"/>
            <a:chOff x="3659723" y="4005064"/>
            <a:chExt cx="551763" cy="1264296"/>
          </a:xfrm>
        </p:grpSpPr>
        <p:sp>
          <p:nvSpPr>
            <p:cNvPr id="96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97" name="Text Box 115"/>
            <p:cNvSpPr txBox="1">
              <a:spLocks noChangeArrowheads="1"/>
            </p:cNvSpPr>
            <p:nvPr/>
          </p:nvSpPr>
          <p:spPr bwMode="auto">
            <a:xfrm>
              <a:off x="3791561" y="4005064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0</a:t>
              </a:r>
              <a:endParaRPr lang="en-GB" dirty="0">
                <a:latin typeface="+mn-lt"/>
                <a:cs typeface="Arial" charset="0"/>
              </a:endParaRPr>
            </a:p>
          </p:txBody>
        </p:sp>
        <p:sp>
          <p:nvSpPr>
            <p:cNvPr id="98" name="Text Box 116"/>
            <p:cNvSpPr txBox="1">
              <a:spLocks noChangeArrowheads="1"/>
            </p:cNvSpPr>
            <p:nvPr/>
          </p:nvSpPr>
          <p:spPr bwMode="auto">
            <a:xfrm>
              <a:off x="3659723" y="4386064"/>
              <a:ext cx="5004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-8</a:t>
              </a:r>
              <a:endParaRPr lang="en-GB" dirty="0">
                <a:latin typeface="+mn-lt"/>
                <a:cs typeface="Arial" charset="0"/>
              </a:endParaRPr>
            </a:p>
          </p:txBody>
        </p:sp>
        <p:sp>
          <p:nvSpPr>
            <p:cNvPr id="99" name="Text Box 116"/>
            <p:cNvSpPr txBox="1">
              <a:spLocks noChangeArrowheads="1"/>
            </p:cNvSpPr>
            <p:nvPr/>
          </p:nvSpPr>
          <p:spPr bwMode="auto">
            <a:xfrm>
              <a:off x="3659723" y="4807695"/>
              <a:ext cx="5004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-2</a:t>
              </a:r>
              <a:endParaRPr lang="en-GB" dirty="0">
                <a:latin typeface="+mn-lt"/>
                <a:cs typeface="Arial" charset="0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6228184" y="4355354"/>
            <a:ext cx="576064" cy="1264296"/>
            <a:chOff x="3674655" y="4005064"/>
            <a:chExt cx="576064" cy="1264296"/>
          </a:xfrm>
        </p:grpSpPr>
        <p:sp>
          <p:nvSpPr>
            <p:cNvPr id="101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02" name="Text Box 115"/>
            <p:cNvSpPr txBox="1">
              <a:spLocks noChangeArrowheads="1"/>
            </p:cNvSpPr>
            <p:nvPr/>
          </p:nvSpPr>
          <p:spPr bwMode="auto">
            <a:xfrm>
              <a:off x="3674655" y="4014814"/>
              <a:ext cx="5004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-2</a:t>
              </a:r>
              <a:endParaRPr lang="en-GB" dirty="0">
                <a:latin typeface="+mn-lt"/>
                <a:cs typeface="Arial" charset="0"/>
              </a:endParaRPr>
            </a:p>
          </p:txBody>
        </p:sp>
        <p:sp>
          <p:nvSpPr>
            <p:cNvPr id="103" name="Text Box 116"/>
            <p:cNvSpPr txBox="1">
              <a:spLocks noChangeArrowheads="1"/>
            </p:cNvSpPr>
            <p:nvPr/>
          </p:nvSpPr>
          <p:spPr bwMode="auto">
            <a:xfrm>
              <a:off x="3713721" y="4386064"/>
              <a:ext cx="53699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defRPr/>
              </a:pPr>
              <a:r>
                <a:rPr lang="en-US" dirty="0"/>
                <a:t>-9</a:t>
              </a:r>
              <a:endParaRPr lang="en-GB" dirty="0">
                <a:latin typeface="+mn-lt"/>
                <a:cs typeface="Arial" charset="0"/>
              </a:endParaRPr>
            </a:p>
          </p:txBody>
        </p:sp>
        <p:sp>
          <p:nvSpPr>
            <p:cNvPr id="104" name="Text Box 116"/>
            <p:cNvSpPr txBox="1">
              <a:spLocks noChangeArrowheads="1"/>
            </p:cNvSpPr>
            <p:nvPr/>
          </p:nvSpPr>
          <p:spPr bwMode="auto">
            <a:xfrm>
              <a:off x="3822523" y="4807695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cs typeface="Arial" charset="0"/>
                </a:rPr>
                <a:t>1</a:t>
              </a:r>
              <a:endParaRPr lang="en-GB" dirty="0">
                <a:cs typeface="Arial" charset="0"/>
              </a:endParaRPr>
            </a:p>
          </p:txBody>
        </p:sp>
      </p:grpSp>
      <p:sp>
        <p:nvSpPr>
          <p:cNvPr id="105" name="Text Box 317"/>
          <p:cNvSpPr txBox="1">
            <a:spLocks noChangeArrowheads="1"/>
          </p:cNvSpPr>
          <p:nvPr/>
        </p:nvSpPr>
        <p:spPr bwMode="auto">
          <a:xfrm>
            <a:off x="3318148" y="4817019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6" name="Text Box 317"/>
          <p:cNvSpPr txBox="1">
            <a:spLocks noChangeArrowheads="1"/>
          </p:cNvSpPr>
          <p:nvPr/>
        </p:nvSpPr>
        <p:spPr bwMode="auto">
          <a:xfrm>
            <a:off x="5714419" y="4798759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7" name="Text Box 317"/>
          <p:cNvSpPr txBox="1">
            <a:spLocks noChangeArrowheads="1"/>
          </p:cNvSpPr>
          <p:nvPr/>
        </p:nvSpPr>
        <p:spPr bwMode="auto">
          <a:xfrm>
            <a:off x="4454151" y="482990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–</a:t>
            </a:r>
            <a:endParaRPr lang="en-GB" dirty="0"/>
          </a:p>
        </p:txBody>
      </p:sp>
      <p:sp>
        <p:nvSpPr>
          <p:cNvPr id="108" name="Text Box 75"/>
          <p:cNvSpPr txBox="1">
            <a:spLocks noChangeArrowheads="1"/>
          </p:cNvSpPr>
          <p:nvPr/>
        </p:nvSpPr>
        <p:spPr bwMode="auto">
          <a:xfrm>
            <a:off x="424081" y="3362161"/>
            <a:ext cx="24048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Find the vector</a:t>
            </a:r>
            <a:endParaRPr lang="en-GB" dirty="0">
              <a:latin typeface="+mn-lt"/>
              <a:cs typeface="Arial" charset="0"/>
            </a:endParaRPr>
          </a:p>
        </p:txBody>
      </p:sp>
      <p:sp>
        <p:nvSpPr>
          <p:cNvPr id="51" name="Rectangle 50">
            <a:hlinkClick r:id="rId3"/>
            <a:extLst>
              <a:ext uri="{FF2B5EF4-FFF2-40B4-BE49-F238E27FC236}">
                <a16:creationId xmlns:a16="http://schemas.microsoft.com/office/drawing/2014/main" id="{5FE92C59-2E28-478D-A882-507F448A5758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52" name="Rectangle 51">
            <a:hlinkClick r:id="rId3"/>
            <a:extLst>
              <a:ext uri="{FF2B5EF4-FFF2-40B4-BE49-F238E27FC236}">
                <a16:creationId xmlns:a16="http://schemas.microsoft.com/office/drawing/2014/main" id="{C176DA40-8C6D-469C-8F9B-D5583C5407D2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69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3883" grpId="0"/>
      <p:bldP spid="105" grpId="0"/>
      <p:bldP spid="106" grpId="0"/>
      <p:bldP spid="107" grpId="0"/>
      <p:bldP spid="10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7163"/>
            <a:ext cx="7772400" cy="609600"/>
          </a:xfrm>
          <a:noFill/>
        </p:spPr>
        <p:txBody>
          <a:bodyPr/>
          <a:lstStyle/>
          <a:p>
            <a:r>
              <a:rPr lang="en-GB" sz="2800" dirty="0">
                <a:solidFill>
                  <a:srgbClr val="5B0091"/>
                </a:solidFill>
              </a:rPr>
              <a:t>Example 3</a:t>
            </a:r>
            <a:endParaRPr lang="en-GB" sz="2800" dirty="0"/>
          </a:p>
        </p:txBody>
      </p:sp>
      <p:sp>
        <p:nvSpPr>
          <p:cNvPr id="503883" name="Text Box 75"/>
          <p:cNvSpPr txBox="1">
            <a:spLocks noChangeArrowheads="1"/>
          </p:cNvSpPr>
          <p:nvPr/>
        </p:nvSpPr>
        <p:spPr bwMode="auto">
          <a:xfrm>
            <a:off x="223992" y="764704"/>
            <a:ext cx="86684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Show that the points A, B and C with position vectors </a:t>
            </a:r>
          </a:p>
          <a:p>
            <a:pPr eaLnBrk="0" hangingPunct="0">
              <a:defRPr/>
            </a:pPr>
            <a:r>
              <a:rPr lang="en-GB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cs typeface="Arial" charset="0"/>
              </a:rPr>
              <a:t> – 2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+mn-lt"/>
                <a:cs typeface="Arial" charset="0"/>
              </a:rPr>
              <a:t> +</a:t>
            </a:r>
            <a:r>
              <a:rPr lang="en-GB" dirty="0">
                <a:cs typeface="Arial" charset="0"/>
              </a:rPr>
              <a:t> 3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k, </a:t>
            </a:r>
            <a:r>
              <a:rPr lang="en-GB" dirty="0">
                <a:cs typeface="Arial" charset="0"/>
              </a:rPr>
              <a:t>– 2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cs typeface="Arial" charset="0"/>
              </a:rPr>
              <a:t> + 3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cs typeface="Arial" charset="0"/>
              </a:rPr>
              <a:t> </a:t>
            </a:r>
            <a:r>
              <a:rPr lang="en-GB" dirty="0">
                <a:cs typeface="Arial" charset="0"/>
              </a:rPr>
              <a:t>–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dirty="0">
                <a:latin typeface="+mn-lt"/>
                <a:cs typeface="Arial" charset="0"/>
              </a:rPr>
              <a:t> and 4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cs typeface="Arial" charset="0"/>
              </a:rPr>
              <a:t> – 7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cs typeface="Arial" charset="0"/>
              </a:rPr>
              <a:t> +</a:t>
            </a:r>
            <a:r>
              <a:rPr lang="en-GB" dirty="0">
                <a:cs typeface="Arial" charset="0"/>
              </a:rPr>
              <a:t> 7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GB" dirty="0">
                <a:latin typeface="+mn-lt"/>
                <a:cs typeface="Arial" charset="0"/>
              </a:rPr>
              <a:t>respectively are collinear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1835696" y="1844824"/>
            <a:ext cx="533400" cy="1264296"/>
            <a:chOff x="3678086" y="4005064"/>
            <a:chExt cx="533400" cy="1264296"/>
          </a:xfrm>
        </p:grpSpPr>
        <p:sp>
          <p:nvSpPr>
            <p:cNvPr id="59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60" name="Text Box 115"/>
            <p:cNvSpPr txBox="1">
              <a:spLocks noChangeArrowheads="1"/>
            </p:cNvSpPr>
            <p:nvPr/>
          </p:nvSpPr>
          <p:spPr bwMode="auto">
            <a:xfrm>
              <a:off x="3809924" y="4005064"/>
              <a:ext cx="32252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dirty="0">
                  <a:latin typeface="+mn-lt"/>
                  <a:cs typeface="Arial" charset="0"/>
                </a:rPr>
                <a:t>1</a:t>
              </a:r>
            </a:p>
          </p:txBody>
        </p:sp>
        <p:sp>
          <p:nvSpPr>
            <p:cNvPr id="61" name="Text Box 116"/>
            <p:cNvSpPr txBox="1">
              <a:spLocks noChangeArrowheads="1"/>
            </p:cNvSpPr>
            <p:nvPr/>
          </p:nvSpPr>
          <p:spPr bwMode="auto">
            <a:xfrm>
              <a:off x="3678086" y="4386064"/>
              <a:ext cx="5004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dirty="0">
                  <a:latin typeface="+mn-lt"/>
                  <a:cs typeface="Arial" charset="0"/>
                </a:rPr>
                <a:t>-2</a:t>
              </a:r>
            </a:p>
          </p:txBody>
        </p:sp>
        <p:sp>
          <p:nvSpPr>
            <p:cNvPr id="62" name="Text Box 116"/>
            <p:cNvSpPr txBox="1">
              <a:spLocks noChangeArrowheads="1"/>
            </p:cNvSpPr>
            <p:nvPr/>
          </p:nvSpPr>
          <p:spPr bwMode="auto">
            <a:xfrm>
              <a:off x="3809924" y="4807695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3</a:t>
              </a:r>
              <a:endParaRPr lang="en-GB" dirty="0">
                <a:latin typeface="+mn-lt"/>
                <a:cs typeface="Arial" charset="0"/>
              </a:endParaRPr>
            </a:p>
          </p:txBody>
        </p:sp>
      </p:grpSp>
      <p:grpSp>
        <p:nvGrpSpPr>
          <p:cNvPr id="63" name="Group 113"/>
          <p:cNvGrpSpPr>
            <a:grpSpLocks/>
          </p:cNvGrpSpPr>
          <p:nvPr/>
        </p:nvGrpSpPr>
        <p:grpSpPr bwMode="auto">
          <a:xfrm>
            <a:off x="2933704" y="3212976"/>
            <a:ext cx="595313" cy="461963"/>
            <a:chOff x="3020" y="2552"/>
            <a:chExt cx="375" cy="291"/>
          </a:xfrm>
        </p:grpSpPr>
        <p:sp>
          <p:nvSpPr>
            <p:cNvPr id="64" name="Text Box 109"/>
            <p:cNvSpPr txBox="1">
              <a:spLocks noChangeArrowheads="1"/>
            </p:cNvSpPr>
            <p:nvPr/>
          </p:nvSpPr>
          <p:spPr bwMode="auto">
            <a:xfrm>
              <a:off x="3020" y="2552"/>
              <a:ext cx="37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AB</a:t>
              </a:r>
            </a:p>
          </p:txBody>
        </p:sp>
        <p:sp>
          <p:nvSpPr>
            <p:cNvPr id="65" name="Line 110"/>
            <p:cNvSpPr>
              <a:spLocks noChangeShapeType="1"/>
            </p:cNvSpPr>
            <p:nvPr/>
          </p:nvSpPr>
          <p:spPr bwMode="auto">
            <a:xfrm>
              <a:off x="3115" y="2568"/>
              <a:ext cx="2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0" name="Group 113"/>
          <p:cNvGrpSpPr>
            <a:grpSpLocks/>
          </p:cNvGrpSpPr>
          <p:nvPr/>
        </p:nvGrpSpPr>
        <p:grpSpPr bwMode="auto">
          <a:xfrm>
            <a:off x="755580" y="2263083"/>
            <a:ext cx="876301" cy="461963"/>
            <a:chOff x="3020" y="2552"/>
            <a:chExt cx="552" cy="291"/>
          </a:xfrm>
        </p:grpSpPr>
        <p:sp>
          <p:nvSpPr>
            <p:cNvPr id="71" name="Text Box 109"/>
            <p:cNvSpPr txBox="1">
              <a:spLocks noChangeArrowheads="1"/>
            </p:cNvSpPr>
            <p:nvPr/>
          </p:nvSpPr>
          <p:spPr bwMode="auto">
            <a:xfrm>
              <a:off x="3020" y="2552"/>
              <a:ext cx="55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OA =</a:t>
              </a:r>
            </a:p>
          </p:txBody>
        </p:sp>
        <p:sp>
          <p:nvSpPr>
            <p:cNvPr id="72" name="Line 110"/>
            <p:cNvSpPr>
              <a:spLocks noChangeShapeType="1"/>
            </p:cNvSpPr>
            <p:nvPr/>
          </p:nvSpPr>
          <p:spPr bwMode="auto">
            <a:xfrm>
              <a:off x="3115" y="2568"/>
              <a:ext cx="2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4776125" y="1836835"/>
            <a:ext cx="551646" cy="1261742"/>
            <a:chOff x="3659840" y="4005064"/>
            <a:chExt cx="551646" cy="1261742"/>
          </a:xfrm>
        </p:grpSpPr>
        <p:sp>
          <p:nvSpPr>
            <p:cNvPr id="74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75" name="Text Box 115"/>
            <p:cNvSpPr txBox="1">
              <a:spLocks noChangeArrowheads="1"/>
            </p:cNvSpPr>
            <p:nvPr/>
          </p:nvSpPr>
          <p:spPr bwMode="auto">
            <a:xfrm>
              <a:off x="3671739" y="4005064"/>
              <a:ext cx="5004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-2</a:t>
              </a:r>
              <a:endParaRPr lang="en-GB" dirty="0">
                <a:latin typeface="+mn-lt"/>
                <a:cs typeface="Arial" charset="0"/>
              </a:endParaRPr>
            </a:p>
          </p:txBody>
        </p:sp>
        <p:sp>
          <p:nvSpPr>
            <p:cNvPr id="76" name="Text Box 116"/>
            <p:cNvSpPr txBox="1">
              <a:spLocks noChangeArrowheads="1"/>
            </p:cNvSpPr>
            <p:nvPr/>
          </p:nvSpPr>
          <p:spPr bwMode="auto">
            <a:xfrm>
              <a:off x="3803577" y="4386064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3</a:t>
              </a:r>
              <a:endParaRPr lang="en-GB" dirty="0">
                <a:latin typeface="+mn-lt"/>
                <a:cs typeface="Arial" charset="0"/>
              </a:endParaRPr>
            </a:p>
          </p:txBody>
        </p:sp>
        <p:sp>
          <p:nvSpPr>
            <p:cNvPr id="77" name="Text Box 116"/>
            <p:cNvSpPr txBox="1">
              <a:spLocks noChangeArrowheads="1"/>
            </p:cNvSpPr>
            <p:nvPr/>
          </p:nvSpPr>
          <p:spPr bwMode="auto">
            <a:xfrm>
              <a:off x="3659840" y="4805141"/>
              <a:ext cx="45076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-1</a:t>
              </a:r>
              <a:endParaRPr lang="en-GB" dirty="0">
                <a:latin typeface="+mn-lt"/>
                <a:cs typeface="Arial" charset="0"/>
              </a:endParaRPr>
            </a:p>
          </p:txBody>
        </p:sp>
      </p:grpSp>
      <p:grpSp>
        <p:nvGrpSpPr>
          <p:cNvPr id="78" name="Group 113"/>
          <p:cNvGrpSpPr>
            <a:grpSpLocks/>
          </p:cNvGrpSpPr>
          <p:nvPr/>
        </p:nvGrpSpPr>
        <p:grpSpPr bwMode="auto">
          <a:xfrm>
            <a:off x="3707900" y="2272186"/>
            <a:ext cx="893763" cy="461963"/>
            <a:chOff x="3020" y="2552"/>
            <a:chExt cx="563" cy="291"/>
          </a:xfrm>
        </p:grpSpPr>
        <p:sp>
          <p:nvSpPr>
            <p:cNvPr id="79" name="Text Box 109"/>
            <p:cNvSpPr txBox="1">
              <a:spLocks noChangeArrowheads="1"/>
            </p:cNvSpPr>
            <p:nvPr/>
          </p:nvSpPr>
          <p:spPr bwMode="auto">
            <a:xfrm>
              <a:off x="3020" y="2552"/>
              <a:ext cx="56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OB =</a:t>
              </a:r>
            </a:p>
          </p:txBody>
        </p:sp>
        <p:sp>
          <p:nvSpPr>
            <p:cNvPr id="80" name="Line 110"/>
            <p:cNvSpPr>
              <a:spLocks noChangeShapeType="1"/>
            </p:cNvSpPr>
            <p:nvPr/>
          </p:nvSpPr>
          <p:spPr bwMode="auto">
            <a:xfrm>
              <a:off x="3115" y="2568"/>
              <a:ext cx="2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824097" y="4158830"/>
            <a:ext cx="944489" cy="461665"/>
            <a:chOff x="591451" y="2770852"/>
            <a:chExt cx="944489" cy="461665"/>
          </a:xfrm>
        </p:grpSpPr>
        <p:sp>
          <p:nvSpPr>
            <p:cNvPr id="82" name="Text Box 115"/>
            <p:cNvSpPr txBox="1">
              <a:spLocks noChangeArrowheads="1"/>
            </p:cNvSpPr>
            <p:nvPr/>
          </p:nvSpPr>
          <p:spPr bwMode="auto">
            <a:xfrm>
              <a:off x="591451" y="2770852"/>
              <a:ext cx="94448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AB  =</a:t>
              </a:r>
            </a:p>
          </p:txBody>
        </p:sp>
        <p:sp>
          <p:nvSpPr>
            <p:cNvPr id="83" name="Line 116"/>
            <p:cNvSpPr>
              <a:spLocks noChangeShapeType="1"/>
            </p:cNvSpPr>
            <p:nvPr/>
          </p:nvSpPr>
          <p:spPr bwMode="auto">
            <a:xfrm>
              <a:off x="742264" y="2796252"/>
              <a:ext cx="37623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4" name="Group 113"/>
          <p:cNvGrpSpPr>
            <a:grpSpLocks/>
          </p:cNvGrpSpPr>
          <p:nvPr/>
        </p:nvGrpSpPr>
        <p:grpSpPr bwMode="auto">
          <a:xfrm>
            <a:off x="2594765" y="4158532"/>
            <a:ext cx="628650" cy="461963"/>
            <a:chOff x="3020" y="2552"/>
            <a:chExt cx="396" cy="291"/>
          </a:xfrm>
        </p:grpSpPr>
        <p:sp>
          <p:nvSpPr>
            <p:cNvPr id="85" name="Text Box 109"/>
            <p:cNvSpPr txBox="1">
              <a:spLocks noChangeArrowheads="1"/>
            </p:cNvSpPr>
            <p:nvPr/>
          </p:nvSpPr>
          <p:spPr bwMode="auto">
            <a:xfrm>
              <a:off x="3020" y="2552"/>
              <a:ext cx="39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OA</a:t>
              </a:r>
            </a:p>
          </p:txBody>
        </p:sp>
        <p:sp>
          <p:nvSpPr>
            <p:cNvPr id="86" name="Line 110"/>
            <p:cNvSpPr>
              <a:spLocks noChangeShapeType="1"/>
            </p:cNvSpPr>
            <p:nvPr/>
          </p:nvSpPr>
          <p:spPr bwMode="auto">
            <a:xfrm>
              <a:off x="3115" y="2568"/>
              <a:ext cx="2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7" name="Group 113"/>
          <p:cNvGrpSpPr>
            <a:grpSpLocks/>
          </p:cNvGrpSpPr>
          <p:nvPr/>
        </p:nvGrpSpPr>
        <p:grpSpPr bwMode="auto">
          <a:xfrm>
            <a:off x="1789452" y="4158532"/>
            <a:ext cx="731839" cy="461963"/>
            <a:chOff x="3020" y="2552"/>
            <a:chExt cx="461" cy="291"/>
          </a:xfrm>
        </p:grpSpPr>
        <p:sp>
          <p:nvSpPr>
            <p:cNvPr id="88" name="Text Box 109"/>
            <p:cNvSpPr txBox="1">
              <a:spLocks noChangeArrowheads="1"/>
            </p:cNvSpPr>
            <p:nvPr/>
          </p:nvSpPr>
          <p:spPr bwMode="auto">
            <a:xfrm>
              <a:off x="3020" y="2552"/>
              <a:ext cx="46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OB-</a:t>
              </a:r>
            </a:p>
          </p:txBody>
        </p:sp>
        <p:sp>
          <p:nvSpPr>
            <p:cNvPr id="89" name="Line 110"/>
            <p:cNvSpPr>
              <a:spLocks noChangeShapeType="1"/>
            </p:cNvSpPr>
            <p:nvPr/>
          </p:nvSpPr>
          <p:spPr bwMode="auto">
            <a:xfrm>
              <a:off x="3115" y="2568"/>
              <a:ext cx="2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4932040" y="3800251"/>
            <a:ext cx="554165" cy="1264296"/>
            <a:chOff x="3657321" y="4005064"/>
            <a:chExt cx="554165" cy="1264296"/>
          </a:xfrm>
        </p:grpSpPr>
        <p:sp>
          <p:nvSpPr>
            <p:cNvPr id="91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92" name="Text Box 115"/>
            <p:cNvSpPr txBox="1">
              <a:spLocks noChangeArrowheads="1"/>
            </p:cNvSpPr>
            <p:nvPr/>
          </p:nvSpPr>
          <p:spPr bwMode="auto">
            <a:xfrm>
              <a:off x="3789159" y="4005064"/>
              <a:ext cx="32252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dirty="0">
                  <a:latin typeface="+mn-lt"/>
                  <a:cs typeface="Arial" charset="0"/>
                </a:rPr>
                <a:t>1</a:t>
              </a:r>
            </a:p>
          </p:txBody>
        </p:sp>
        <p:sp>
          <p:nvSpPr>
            <p:cNvPr id="93" name="Text Box 116"/>
            <p:cNvSpPr txBox="1">
              <a:spLocks noChangeArrowheads="1"/>
            </p:cNvSpPr>
            <p:nvPr/>
          </p:nvSpPr>
          <p:spPr bwMode="auto">
            <a:xfrm>
              <a:off x="3657321" y="4386064"/>
              <a:ext cx="5004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dirty="0">
                  <a:latin typeface="+mn-lt"/>
                  <a:cs typeface="Arial" charset="0"/>
                </a:rPr>
                <a:t>-2</a:t>
              </a:r>
            </a:p>
          </p:txBody>
        </p:sp>
        <p:sp>
          <p:nvSpPr>
            <p:cNvPr id="94" name="Text Box 116"/>
            <p:cNvSpPr txBox="1">
              <a:spLocks noChangeArrowheads="1"/>
            </p:cNvSpPr>
            <p:nvPr/>
          </p:nvSpPr>
          <p:spPr bwMode="auto">
            <a:xfrm>
              <a:off x="3789159" y="4807695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3</a:t>
              </a:r>
              <a:endParaRPr lang="en-GB" dirty="0">
                <a:latin typeface="+mn-lt"/>
                <a:cs typeface="Arial" charset="0"/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779912" y="3786091"/>
            <a:ext cx="572466" cy="1264296"/>
            <a:chOff x="3659723" y="4005064"/>
            <a:chExt cx="572466" cy="1264296"/>
          </a:xfrm>
        </p:grpSpPr>
        <p:sp>
          <p:nvSpPr>
            <p:cNvPr id="96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97" name="Text Box 115"/>
            <p:cNvSpPr txBox="1">
              <a:spLocks noChangeArrowheads="1"/>
            </p:cNvSpPr>
            <p:nvPr/>
          </p:nvSpPr>
          <p:spPr bwMode="auto">
            <a:xfrm>
              <a:off x="3731731" y="4005064"/>
              <a:ext cx="5004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dirty="0">
                  <a:latin typeface="+mn-lt"/>
                  <a:cs typeface="Arial" charset="0"/>
                </a:rPr>
                <a:t>-2</a:t>
              </a:r>
            </a:p>
          </p:txBody>
        </p:sp>
        <p:sp>
          <p:nvSpPr>
            <p:cNvPr id="98" name="Text Box 116"/>
            <p:cNvSpPr txBox="1">
              <a:spLocks noChangeArrowheads="1"/>
            </p:cNvSpPr>
            <p:nvPr/>
          </p:nvSpPr>
          <p:spPr bwMode="auto">
            <a:xfrm>
              <a:off x="3791561" y="4386064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dirty="0">
                  <a:latin typeface="+mn-lt"/>
                  <a:cs typeface="Arial" charset="0"/>
                </a:rPr>
                <a:t>3</a:t>
              </a:r>
            </a:p>
          </p:txBody>
        </p:sp>
        <p:sp>
          <p:nvSpPr>
            <p:cNvPr id="99" name="Text Box 116"/>
            <p:cNvSpPr txBox="1">
              <a:spLocks noChangeArrowheads="1"/>
            </p:cNvSpPr>
            <p:nvPr/>
          </p:nvSpPr>
          <p:spPr bwMode="auto">
            <a:xfrm>
              <a:off x="3659723" y="4807695"/>
              <a:ext cx="45076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-1</a:t>
              </a:r>
              <a:endParaRPr lang="en-GB" dirty="0">
                <a:latin typeface="+mn-lt"/>
                <a:cs typeface="Arial" charset="0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6228184" y="3717032"/>
            <a:ext cx="648072" cy="1264296"/>
            <a:chOff x="3674655" y="4005064"/>
            <a:chExt cx="648072" cy="1264296"/>
          </a:xfrm>
        </p:grpSpPr>
        <p:sp>
          <p:nvSpPr>
            <p:cNvPr id="101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02" name="Text Box 115"/>
            <p:cNvSpPr txBox="1">
              <a:spLocks noChangeArrowheads="1"/>
            </p:cNvSpPr>
            <p:nvPr/>
          </p:nvSpPr>
          <p:spPr bwMode="auto">
            <a:xfrm>
              <a:off x="3674655" y="4014814"/>
              <a:ext cx="5004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-3</a:t>
              </a:r>
              <a:endParaRPr lang="en-GB" dirty="0">
                <a:latin typeface="+mn-lt"/>
                <a:cs typeface="Arial" charset="0"/>
              </a:endParaRPr>
            </a:p>
          </p:txBody>
        </p:sp>
        <p:sp>
          <p:nvSpPr>
            <p:cNvPr id="103" name="Text Box 116"/>
            <p:cNvSpPr txBox="1">
              <a:spLocks noChangeArrowheads="1"/>
            </p:cNvSpPr>
            <p:nvPr/>
          </p:nvSpPr>
          <p:spPr bwMode="auto">
            <a:xfrm>
              <a:off x="3785729" y="4386064"/>
              <a:ext cx="53699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defRPr/>
              </a:pPr>
              <a:r>
                <a:rPr lang="en-GB" dirty="0">
                  <a:latin typeface="+mn-lt"/>
                  <a:cs typeface="Arial" charset="0"/>
                </a:rPr>
                <a:t>5</a:t>
              </a:r>
            </a:p>
          </p:txBody>
        </p:sp>
        <p:sp>
          <p:nvSpPr>
            <p:cNvPr id="104" name="Text Box 116"/>
            <p:cNvSpPr txBox="1">
              <a:spLocks noChangeArrowheads="1"/>
            </p:cNvSpPr>
            <p:nvPr/>
          </p:nvSpPr>
          <p:spPr bwMode="auto">
            <a:xfrm>
              <a:off x="3746663" y="4807695"/>
              <a:ext cx="4587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cs typeface="Arial" charset="0"/>
                </a:rPr>
                <a:t>-4</a:t>
              </a:r>
              <a:endParaRPr lang="en-GB" dirty="0">
                <a:cs typeface="Arial" charset="0"/>
              </a:endParaRPr>
            </a:p>
          </p:txBody>
        </p:sp>
      </p:grpSp>
      <p:sp>
        <p:nvSpPr>
          <p:cNvPr id="105" name="Text Box 317"/>
          <p:cNvSpPr txBox="1">
            <a:spLocks noChangeArrowheads="1"/>
          </p:cNvSpPr>
          <p:nvPr/>
        </p:nvSpPr>
        <p:spPr bwMode="auto">
          <a:xfrm>
            <a:off x="3318148" y="4178697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6" name="Text Box 317"/>
          <p:cNvSpPr txBox="1">
            <a:spLocks noChangeArrowheads="1"/>
          </p:cNvSpPr>
          <p:nvPr/>
        </p:nvSpPr>
        <p:spPr bwMode="auto">
          <a:xfrm>
            <a:off x="5714419" y="4160437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7" name="Text Box 317"/>
          <p:cNvSpPr txBox="1">
            <a:spLocks noChangeArrowheads="1"/>
          </p:cNvSpPr>
          <p:nvPr/>
        </p:nvSpPr>
        <p:spPr bwMode="auto">
          <a:xfrm>
            <a:off x="4454151" y="419157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–</a:t>
            </a:r>
            <a:endParaRPr lang="en-GB" dirty="0"/>
          </a:p>
        </p:txBody>
      </p:sp>
      <p:sp>
        <p:nvSpPr>
          <p:cNvPr id="108" name="Text Box 75"/>
          <p:cNvSpPr txBox="1">
            <a:spLocks noChangeArrowheads="1"/>
          </p:cNvSpPr>
          <p:nvPr/>
        </p:nvSpPr>
        <p:spPr bwMode="auto">
          <a:xfrm>
            <a:off x="424081" y="3212976"/>
            <a:ext cx="24048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Find the vector</a:t>
            </a:r>
            <a:endParaRPr lang="en-GB" dirty="0">
              <a:latin typeface="+mn-lt"/>
              <a:cs typeface="Arial" charset="0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7553949" y="1844824"/>
            <a:ext cx="551646" cy="1261742"/>
            <a:chOff x="3659840" y="4005064"/>
            <a:chExt cx="551646" cy="1261742"/>
          </a:xfrm>
        </p:grpSpPr>
        <p:sp>
          <p:nvSpPr>
            <p:cNvPr id="56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57" name="Text Box 115"/>
            <p:cNvSpPr txBox="1">
              <a:spLocks noChangeArrowheads="1"/>
            </p:cNvSpPr>
            <p:nvPr/>
          </p:nvSpPr>
          <p:spPr bwMode="auto">
            <a:xfrm>
              <a:off x="3791678" y="4005064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4</a:t>
              </a:r>
              <a:endParaRPr lang="en-GB" dirty="0">
                <a:latin typeface="+mn-lt"/>
                <a:cs typeface="Arial" charset="0"/>
              </a:endParaRPr>
            </a:p>
          </p:txBody>
        </p:sp>
        <p:sp>
          <p:nvSpPr>
            <p:cNvPr id="109" name="Text Box 116"/>
            <p:cNvSpPr txBox="1">
              <a:spLocks noChangeArrowheads="1"/>
            </p:cNvSpPr>
            <p:nvPr/>
          </p:nvSpPr>
          <p:spPr bwMode="auto">
            <a:xfrm>
              <a:off x="3659840" y="4386064"/>
              <a:ext cx="5004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-7</a:t>
              </a:r>
              <a:endParaRPr lang="en-GB" dirty="0">
                <a:latin typeface="+mn-lt"/>
                <a:cs typeface="Arial" charset="0"/>
              </a:endParaRPr>
            </a:p>
          </p:txBody>
        </p:sp>
        <p:sp>
          <p:nvSpPr>
            <p:cNvPr id="110" name="Text Box 116"/>
            <p:cNvSpPr txBox="1">
              <a:spLocks noChangeArrowheads="1"/>
            </p:cNvSpPr>
            <p:nvPr/>
          </p:nvSpPr>
          <p:spPr bwMode="auto">
            <a:xfrm>
              <a:off x="3762057" y="4805141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7</a:t>
              </a:r>
              <a:endParaRPr lang="en-GB" dirty="0">
                <a:latin typeface="+mn-lt"/>
                <a:cs typeface="Arial" charset="0"/>
              </a:endParaRPr>
            </a:p>
          </p:txBody>
        </p:sp>
      </p:grpSp>
      <p:grpSp>
        <p:nvGrpSpPr>
          <p:cNvPr id="111" name="Group 113"/>
          <p:cNvGrpSpPr>
            <a:grpSpLocks/>
          </p:cNvGrpSpPr>
          <p:nvPr/>
        </p:nvGrpSpPr>
        <p:grpSpPr bwMode="auto">
          <a:xfrm>
            <a:off x="6485727" y="2280175"/>
            <a:ext cx="911226" cy="461963"/>
            <a:chOff x="3020" y="2552"/>
            <a:chExt cx="574" cy="291"/>
          </a:xfrm>
        </p:grpSpPr>
        <p:sp>
          <p:nvSpPr>
            <p:cNvPr id="112" name="Text Box 109"/>
            <p:cNvSpPr txBox="1">
              <a:spLocks noChangeArrowheads="1"/>
            </p:cNvSpPr>
            <p:nvPr/>
          </p:nvSpPr>
          <p:spPr bwMode="auto">
            <a:xfrm>
              <a:off x="3020" y="2552"/>
              <a:ext cx="57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OC =</a:t>
              </a:r>
            </a:p>
          </p:txBody>
        </p:sp>
        <p:sp>
          <p:nvSpPr>
            <p:cNvPr id="113" name="Line 110"/>
            <p:cNvSpPr>
              <a:spLocks noChangeShapeType="1"/>
            </p:cNvSpPr>
            <p:nvPr/>
          </p:nvSpPr>
          <p:spPr bwMode="auto">
            <a:xfrm>
              <a:off x="3115" y="2568"/>
              <a:ext cx="2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4" name="Group 113"/>
          <p:cNvGrpSpPr>
            <a:grpSpLocks/>
          </p:cNvGrpSpPr>
          <p:nvPr/>
        </p:nvGrpSpPr>
        <p:grpSpPr bwMode="auto">
          <a:xfrm>
            <a:off x="2933700" y="4889797"/>
            <a:ext cx="612775" cy="461963"/>
            <a:chOff x="3020" y="2552"/>
            <a:chExt cx="386" cy="291"/>
          </a:xfrm>
        </p:grpSpPr>
        <p:sp>
          <p:nvSpPr>
            <p:cNvPr id="115" name="Text Box 109"/>
            <p:cNvSpPr txBox="1">
              <a:spLocks noChangeArrowheads="1"/>
            </p:cNvSpPr>
            <p:nvPr/>
          </p:nvSpPr>
          <p:spPr bwMode="auto">
            <a:xfrm>
              <a:off x="3020" y="2552"/>
              <a:ext cx="38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AC</a:t>
              </a:r>
            </a:p>
          </p:txBody>
        </p:sp>
        <p:sp>
          <p:nvSpPr>
            <p:cNvPr id="116" name="Line 110"/>
            <p:cNvSpPr>
              <a:spLocks noChangeShapeType="1"/>
            </p:cNvSpPr>
            <p:nvPr/>
          </p:nvSpPr>
          <p:spPr bwMode="auto">
            <a:xfrm>
              <a:off x="3115" y="2568"/>
              <a:ext cx="2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824097" y="5835651"/>
            <a:ext cx="962123" cy="461665"/>
            <a:chOff x="591451" y="2770852"/>
            <a:chExt cx="962123" cy="461665"/>
          </a:xfrm>
        </p:grpSpPr>
        <p:sp>
          <p:nvSpPr>
            <p:cNvPr id="118" name="Text Box 115"/>
            <p:cNvSpPr txBox="1">
              <a:spLocks noChangeArrowheads="1"/>
            </p:cNvSpPr>
            <p:nvPr/>
          </p:nvSpPr>
          <p:spPr bwMode="auto">
            <a:xfrm>
              <a:off x="591451" y="2770852"/>
              <a:ext cx="96212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AC  =</a:t>
              </a:r>
            </a:p>
          </p:txBody>
        </p:sp>
        <p:sp>
          <p:nvSpPr>
            <p:cNvPr id="119" name="Line 116"/>
            <p:cNvSpPr>
              <a:spLocks noChangeShapeType="1"/>
            </p:cNvSpPr>
            <p:nvPr/>
          </p:nvSpPr>
          <p:spPr bwMode="auto">
            <a:xfrm>
              <a:off x="742264" y="2796252"/>
              <a:ext cx="37623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0" name="Group 113"/>
          <p:cNvGrpSpPr>
            <a:grpSpLocks/>
          </p:cNvGrpSpPr>
          <p:nvPr/>
        </p:nvGrpSpPr>
        <p:grpSpPr bwMode="auto">
          <a:xfrm>
            <a:off x="2594765" y="5835353"/>
            <a:ext cx="628650" cy="461963"/>
            <a:chOff x="3020" y="2552"/>
            <a:chExt cx="396" cy="291"/>
          </a:xfrm>
        </p:grpSpPr>
        <p:sp>
          <p:nvSpPr>
            <p:cNvPr id="121" name="Text Box 109"/>
            <p:cNvSpPr txBox="1">
              <a:spLocks noChangeArrowheads="1"/>
            </p:cNvSpPr>
            <p:nvPr/>
          </p:nvSpPr>
          <p:spPr bwMode="auto">
            <a:xfrm>
              <a:off x="3020" y="2552"/>
              <a:ext cx="39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OA</a:t>
              </a:r>
            </a:p>
          </p:txBody>
        </p:sp>
        <p:sp>
          <p:nvSpPr>
            <p:cNvPr id="122" name="Line 110"/>
            <p:cNvSpPr>
              <a:spLocks noChangeShapeType="1"/>
            </p:cNvSpPr>
            <p:nvPr/>
          </p:nvSpPr>
          <p:spPr bwMode="auto">
            <a:xfrm>
              <a:off x="3115" y="2568"/>
              <a:ext cx="2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3" name="Group 113"/>
          <p:cNvGrpSpPr>
            <a:grpSpLocks/>
          </p:cNvGrpSpPr>
          <p:nvPr/>
        </p:nvGrpSpPr>
        <p:grpSpPr bwMode="auto">
          <a:xfrm>
            <a:off x="1789448" y="5835353"/>
            <a:ext cx="749301" cy="461963"/>
            <a:chOff x="3020" y="2552"/>
            <a:chExt cx="472" cy="291"/>
          </a:xfrm>
        </p:grpSpPr>
        <p:sp>
          <p:nvSpPr>
            <p:cNvPr id="124" name="Text Box 109"/>
            <p:cNvSpPr txBox="1">
              <a:spLocks noChangeArrowheads="1"/>
            </p:cNvSpPr>
            <p:nvPr/>
          </p:nvSpPr>
          <p:spPr bwMode="auto">
            <a:xfrm>
              <a:off x="3020" y="2552"/>
              <a:ext cx="47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OC-</a:t>
              </a:r>
            </a:p>
          </p:txBody>
        </p:sp>
        <p:sp>
          <p:nvSpPr>
            <p:cNvPr id="125" name="Line 110"/>
            <p:cNvSpPr>
              <a:spLocks noChangeShapeType="1"/>
            </p:cNvSpPr>
            <p:nvPr/>
          </p:nvSpPr>
          <p:spPr bwMode="auto">
            <a:xfrm>
              <a:off x="3115" y="2568"/>
              <a:ext cx="2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4932040" y="5477072"/>
            <a:ext cx="554165" cy="1264296"/>
            <a:chOff x="3657321" y="4005064"/>
            <a:chExt cx="554165" cy="1264296"/>
          </a:xfrm>
        </p:grpSpPr>
        <p:sp>
          <p:nvSpPr>
            <p:cNvPr id="127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28" name="Text Box 115"/>
            <p:cNvSpPr txBox="1">
              <a:spLocks noChangeArrowheads="1"/>
            </p:cNvSpPr>
            <p:nvPr/>
          </p:nvSpPr>
          <p:spPr bwMode="auto">
            <a:xfrm>
              <a:off x="3789159" y="4005064"/>
              <a:ext cx="32252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dirty="0">
                  <a:latin typeface="+mn-lt"/>
                  <a:cs typeface="Arial" charset="0"/>
                </a:rPr>
                <a:t>1</a:t>
              </a:r>
            </a:p>
          </p:txBody>
        </p:sp>
        <p:sp>
          <p:nvSpPr>
            <p:cNvPr id="129" name="Text Box 116"/>
            <p:cNvSpPr txBox="1">
              <a:spLocks noChangeArrowheads="1"/>
            </p:cNvSpPr>
            <p:nvPr/>
          </p:nvSpPr>
          <p:spPr bwMode="auto">
            <a:xfrm>
              <a:off x="3657321" y="4386064"/>
              <a:ext cx="5004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dirty="0">
                  <a:latin typeface="+mn-lt"/>
                  <a:cs typeface="Arial" charset="0"/>
                </a:rPr>
                <a:t>-2</a:t>
              </a:r>
            </a:p>
          </p:txBody>
        </p:sp>
        <p:sp>
          <p:nvSpPr>
            <p:cNvPr id="130" name="Text Box 116"/>
            <p:cNvSpPr txBox="1">
              <a:spLocks noChangeArrowheads="1"/>
            </p:cNvSpPr>
            <p:nvPr/>
          </p:nvSpPr>
          <p:spPr bwMode="auto">
            <a:xfrm>
              <a:off x="3789159" y="4807695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3</a:t>
              </a:r>
              <a:endParaRPr lang="en-GB" dirty="0">
                <a:latin typeface="+mn-lt"/>
                <a:cs typeface="Arial" charset="0"/>
              </a:endParaRP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3779912" y="5462912"/>
            <a:ext cx="551763" cy="1264296"/>
            <a:chOff x="3659723" y="4005064"/>
            <a:chExt cx="551763" cy="1264296"/>
          </a:xfrm>
        </p:grpSpPr>
        <p:sp>
          <p:nvSpPr>
            <p:cNvPr id="132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33" name="Text Box 115"/>
            <p:cNvSpPr txBox="1">
              <a:spLocks noChangeArrowheads="1"/>
            </p:cNvSpPr>
            <p:nvPr/>
          </p:nvSpPr>
          <p:spPr bwMode="auto">
            <a:xfrm>
              <a:off x="3731731" y="4005064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dirty="0">
                  <a:latin typeface="+mn-lt"/>
                  <a:cs typeface="Arial" charset="0"/>
                </a:rPr>
                <a:t>4</a:t>
              </a:r>
            </a:p>
          </p:txBody>
        </p:sp>
        <p:sp>
          <p:nvSpPr>
            <p:cNvPr id="134" name="Text Box 116"/>
            <p:cNvSpPr txBox="1">
              <a:spLocks noChangeArrowheads="1"/>
            </p:cNvSpPr>
            <p:nvPr/>
          </p:nvSpPr>
          <p:spPr bwMode="auto">
            <a:xfrm>
              <a:off x="3659723" y="4386064"/>
              <a:ext cx="5004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dirty="0">
                  <a:latin typeface="+mn-lt"/>
                  <a:cs typeface="Arial" charset="0"/>
                </a:rPr>
                <a:t>-7</a:t>
              </a:r>
            </a:p>
          </p:txBody>
        </p:sp>
        <p:sp>
          <p:nvSpPr>
            <p:cNvPr id="135" name="Text Box 116"/>
            <p:cNvSpPr txBox="1">
              <a:spLocks noChangeArrowheads="1"/>
            </p:cNvSpPr>
            <p:nvPr/>
          </p:nvSpPr>
          <p:spPr bwMode="auto">
            <a:xfrm>
              <a:off x="3791561" y="4807695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7</a:t>
              </a:r>
              <a:endParaRPr lang="en-GB" dirty="0">
                <a:latin typeface="+mn-lt"/>
                <a:cs typeface="Arial" charset="0"/>
              </a:endParaRPr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6228184" y="5393853"/>
            <a:ext cx="536998" cy="1264296"/>
            <a:chOff x="3674655" y="4005064"/>
            <a:chExt cx="536998" cy="1264296"/>
          </a:xfrm>
        </p:grpSpPr>
        <p:sp>
          <p:nvSpPr>
            <p:cNvPr id="137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38" name="Text Box 115"/>
            <p:cNvSpPr txBox="1">
              <a:spLocks noChangeArrowheads="1"/>
            </p:cNvSpPr>
            <p:nvPr/>
          </p:nvSpPr>
          <p:spPr bwMode="auto">
            <a:xfrm>
              <a:off x="3806493" y="4014814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3</a:t>
              </a:r>
              <a:endParaRPr lang="en-GB" dirty="0">
                <a:latin typeface="+mn-lt"/>
                <a:cs typeface="Arial" charset="0"/>
              </a:endParaRPr>
            </a:p>
          </p:txBody>
        </p:sp>
        <p:sp>
          <p:nvSpPr>
            <p:cNvPr id="139" name="Text Box 116"/>
            <p:cNvSpPr txBox="1">
              <a:spLocks noChangeArrowheads="1"/>
            </p:cNvSpPr>
            <p:nvPr/>
          </p:nvSpPr>
          <p:spPr bwMode="auto">
            <a:xfrm>
              <a:off x="3674655" y="4386064"/>
              <a:ext cx="53699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defRPr/>
              </a:pPr>
              <a:r>
                <a:rPr lang="en-GB" dirty="0">
                  <a:latin typeface="+mn-lt"/>
                  <a:cs typeface="Arial" charset="0"/>
                </a:rPr>
                <a:t>-5</a:t>
              </a:r>
            </a:p>
          </p:txBody>
        </p:sp>
        <p:sp>
          <p:nvSpPr>
            <p:cNvPr id="140" name="Text Box 116"/>
            <p:cNvSpPr txBox="1">
              <a:spLocks noChangeArrowheads="1"/>
            </p:cNvSpPr>
            <p:nvPr/>
          </p:nvSpPr>
          <p:spPr bwMode="auto">
            <a:xfrm>
              <a:off x="3822523" y="4807695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cs typeface="Arial" charset="0"/>
                </a:rPr>
                <a:t>4</a:t>
              </a:r>
              <a:endParaRPr lang="en-GB" dirty="0">
                <a:cs typeface="Arial" charset="0"/>
              </a:endParaRPr>
            </a:p>
          </p:txBody>
        </p:sp>
      </p:grpSp>
      <p:sp>
        <p:nvSpPr>
          <p:cNvPr id="141" name="Text Box 317"/>
          <p:cNvSpPr txBox="1">
            <a:spLocks noChangeArrowheads="1"/>
          </p:cNvSpPr>
          <p:nvPr/>
        </p:nvSpPr>
        <p:spPr bwMode="auto">
          <a:xfrm>
            <a:off x="3318148" y="5855518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2" name="Text Box 317"/>
          <p:cNvSpPr txBox="1">
            <a:spLocks noChangeArrowheads="1"/>
          </p:cNvSpPr>
          <p:nvPr/>
        </p:nvSpPr>
        <p:spPr bwMode="auto">
          <a:xfrm>
            <a:off x="5714419" y="5837258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3" name="Text Box 317"/>
          <p:cNvSpPr txBox="1">
            <a:spLocks noChangeArrowheads="1"/>
          </p:cNvSpPr>
          <p:nvPr/>
        </p:nvSpPr>
        <p:spPr bwMode="auto">
          <a:xfrm>
            <a:off x="4454151" y="586839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–</a:t>
            </a:r>
            <a:endParaRPr lang="en-GB" dirty="0"/>
          </a:p>
        </p:txBody>
      </p:sp>
      <p:sp>
        <p:nvSpPr>
          <p:cNvPr id="144" name="Text Box 75"/>
          <p:cNvSpPr txBox="1">
            <a:spLocks noChangeArrowheads="1"/>
          </p:cNvSpPr>
          <p:nvPr/>
        </p:nvSpPr>
        <p:spPr bwMode="auto">
          <a:xfrm>
            <a:off x="424081" y="4889797"/>
            <a:ext cx="24048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Find the vector</a:t>
            </a:r>
            <a:endParaRPr lang="en-GB" dirty="0">
              <a:latin typeface="+mn-lt"/>
              <a:cs typeface="Arial" charset="0"/>
            </a:endParaRPr>
          </a:p>
        </p:txBody>
      </p:sp>
      <p:grpSp>
        <p:nvGrpSpPr>
          <p:cNvPr id="145" name="Group 144"/>
          <p:cNvGrpSpPr/>
          <p:nvPr/>
        </p:nvGrpSpPr>
        <p:grpSpPr>
          <a:xfrm>
            <a:off x="6953499" y="5008399"/>
            <a:ext cx="944489" cy="461665"/>
            <a:chOff x="591451" y="2770852"/>
            <a:chExt cx="944489" cy="461665"/>
          </a:xfrm>
        </p:grpSpPr>
        <p:sp>
          <p:nvSpPr>
            <p:cNvPr id="146" name="Text Box 115"/>
            <p:cNvSpPr txBox="1">
              <a:spLocks noChangeArrowheads="1"/>
            </p:cNvSpPr>
            <p:nvPr/>
          </p:nvSpPr>
          <p:spPr bwMode="auto">
            <a:xfrm>
              <a:off x="591451" y="2770852"/>
              <a:ext cx="94448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AB  =</a:t>
              </a:r>
            </a:p>
          </p:txBody>
        </p:sp>
        <p:sp>
          <p:nvSpPr>
            <p:cNvPr id="147" name="Line 116"/>
            <p:cNvSpPr>
              <a:spLocks noChangeShapeType="1"/>
            </p:cNvSpPr>
            <p:nvPr/>
          </p:nvSpPr>
          <p:spPr bwMode="auto">
            <a:xfrm>
              <a:off x="742264" y="2796252"/>
              <a:ext cx="37623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7956551" y="4941938"/>
            <a:ext cx="935930" cy="461665"/>
            <a:chOff x="515171" y="2770852"/>
            <a:chExt cx="773908" cy="461665"/>
          </a:xfrm>
        </p:grpSpPr>
        <p:sp>
          <p:nvSpPr>
            <p:cNvPr id="149" name="Text Box 115"/>
            <p:cNvSpPr txBox="1">
              <a:spLocks noChangeArrowheads="1"/>
            </p:cNvSpPr>
            <p:nvPr/>
          </p:nvSpPr>
          <p:spPr bwMode="auto">
            <a:xfrm>
              <a:off x="515171" y="2770852"/>
              <a:ext cx="77390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– </a:t>
              </a:r>
              <a:r>
                <a:rPr lang="en-GB" dirty="0">
                  <a:solidFill>
                    <a:schemeClr val="tx1"/>
                  </a:solidFill>
                </a:rPr>
                <a:t>AC </a:t>
              </a:r>
            </a:p>
          </p:txBody>
        </p:sp>
        <p:sp>
          <p:nvSpPr>
            <p:cNvPr id="150" name="Line 116"/>
            <p:cNvSpPr>
              <a:spLocks noChangeShapeType="1"/>
            </p:cNvSpPr>
            <p:nvPr/>
          </p:nvSpPr>
          <p:spPr bwMode="auto">
            <a:xfrm>
              <a:off x="742264" y="2796252"/>
              <a:ext cx="37623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51" name="Rectangle 150">
            <a:hlinkClick r:id="rId3"/>
            <a:extLst>
              <a:ext uri="{FF2B5EF4-FFF2-40B4-BE49-F238E27FC236}">
                <a16:creationId xmlns:a16="http://schemas.microsoft.com/office/drawing/2014/main" id="{87543116-A133-4AD8-91B8-2790C2CEC1F9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52" name="Rectangle 151">
            <a:hlinkClick r:id="rId3"/>
            <a:extLst>
              <a:ext uri="{FF2B5EF4-FFF2-40B4-BE49-F238E27FC236}">
                <a16:creationId xmlns:a16="http://schemas.microsoft.com/office/drawing/2014/main" id="{691BBA1C-3443-402C-9680-88EDA6636980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177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3883" grpId="0"/>
      <p:bldP spid="105" grpId="0"/>
      <p:bldP spid="106" grpId="0"/>
      <p:bldP spid="107" grpId="0"/>
      <p:bldP spid="108" grpId="0"/>
      <p:bldP spid="141" grpId="0"/>
      <p:bldP spid="142" grpId="0"/>
      <p:bldP spid="143" grpId="0"/>
      <p:bldP spid="1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ustom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E14AAE-E93A-4A17-A9BD-3CF3637F990A}" vid="{1C8CFEF6-9068-404E-9A4F-905BFDF90C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5_IBAA_HL</Template>
  <TotalTime>3</TotalTime>
  <Words>511</Words>
  <Application>Microsoft Office PowerPoint</Application>
  <PresentationFormat>On-screen Show (4:3)</PresentationFormat>
  <Paragraphs>227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Comic Sans MS</vt:lpstr>
      <vt:lpstr>Times New Roman</vt:lpstr>
      <vt:lpstr>Wingdings 2</vt:lpstr>
      <vt:lpstr>Theme1</vt:lpstr>
      <vt:lpstr>Position vectors</vt:lpstr>
      <vt:lpstr>Position vectors</vt:lpstr>
      <vt:lpstr>Displacement vectors</vt:lpstr>
      <vt:lpstr>Example 1</vt:lpstr>
      <vt:lpstr>Resultant vectors</vt:lpstr>
      <vt:lpstr>Example 2</vt:lpstr>
      <vt:lpstr>Example 3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Position vectors</dc:title>
  <dc:creator>Mathssupport</dc:creator>
  <cp:lastModifiedBy>Orlando Hurtado</cp:lastModifiedBy>
  <cp:revision>4</cp:revision>
  <dcterms:created xsi:type="dcterms:W3CDTF">2020-04-03T10:02:59Z</dcterms:created>
  <dcterms:modified xsi:type="dcterms:W3CDTF">2020-07-03T10:02:49Z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