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1"/>
  </p:notesMasterIdLst>
  <p:handoutMasterIdLst>
    <p:handoutMasterId r:id="rId12"/>
  </p:handoutMasterIdLst>
  <p:sldIdLst>
    <p:sldId id="256" r:id="rId2"/>
    <p:sldId id="476" r:id="rId3"/>
    <p:sldId id="478" r:id="rId4"/>
    <p:sldId id="260" r:id="rId5"/>
    <p:sldId id="265" r:id="rId6"/>
    <p:sldId id="261" r:id="rId7"/>
    <p:sldId id="267" r:id="rId8"/>
    <p:sldId id="268" r:id="rId9"/>
    <p:sldId id="315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0E212A7-BB67-479B-8B4E-2AAEFE374BA8}" type="slidenum">
              <a:rPr lang="en-GB" sz="1200">
                <a:solidFill>
                  <a:schemeClr val="tx1"/>
                </a:solidFill>
              </a:rPr>
              <a:pPr/>
              <a:t>2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/>
              <a:t>Explain that, as with coordinates, movements to the right are positive, movements to the left are negative, movements up are positive and movements down are negative.</a:t>
            </a:r>
          </a:p>
          <a:p>
            <a:pPr eaLnBrk="1" hangingPunct="1"/>
            <a:r>
              <a:rPr lang="en-GB"/>
              <a:t>Link this to work done on transformations.</a:t>
            </a:r>
          </a:p>
        </p:txBody>
      </p:sp>
    </p:spTree>
    <p:extLst>
      <p:ext uri="{BB962C8B-B14F-4D97-AF65-F5344CB8AC3E}">
        <p14:creationId xmlns:p14="http://schemas.microsoft.com/office/powerpoint/2010/main" val="1374663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0E212A7-BB67-479B-8B4E-2AAEFE374BA8}" type="slidenum">
              <a:rPr lang="en-GB" sz="1200">
                <a:solidFill>
                  <a:schemeClr val="tx1"/>
                </a:solidFill>
              </a:rPr>
              <a:pPr/>
              <a:t>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/>
              <a:t>Explain that, as with coordinates, movements to the right are positive, movements to the left are negative, movements up are positive and movements down are negative.</a:t>
            </a:r>
          </a:p>
          <a:p>
            <a:pPr eaLnBrk="1" hangingPunct="1"/>
            <a:r>
              <a:rPr lang="en-GB"/>
              <a:t>Link this to work done on transformations.</a:t>
            </a:r>
          </a:p>
        </p:txBody>
      </p:sp>
    </p:spTree>
    <p:extLst>
      <p:ext uri="{BB962C8B-B14F-4D97-AF65-F5344CB8AC3E}">
        <p14:creationId xmlns:p14="http://schemas.microsoft.com/office/powerpoint/2010/main" val="958981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7F02FCEE-D110-42C6-B501-5B4BB7C695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DABFF4E-2400-49A8-AA9A-1C75BF92E8D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4068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46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63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BD5CDA-AA7C-4A17-B769-7ABA50E7A80E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84965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8705B8A6-E8C0-4AA9-9CDC-7696561CA2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716959D-9809-480B-8B40-6B3829E062F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206898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6258F6-22AB-4AD9-B3B1-F3FB7605CF8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76885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7632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2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15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24C4FAC-845E-41E2-BA61-75D30F74AEB8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177484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9093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7/3/2020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4053077D-D736-498E-8965-AAB61C8A17C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97CAE80-8346-4342-9992-9028B4AE2420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4628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hyperlink" Target="http://www.mathssupport.org/" TargetMode="External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40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60.png"/><Relationship Id="rId7" Type="http://schemas.openxmlformats.org/officeDocument/2006/relationships/image" Target="../media/image8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0.png"/><Relationship Id="rId5" Type="http://schemas.openxmlformats.org/officeDocument/2006/relationships/image" Target="../media/image25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24.png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3413" indent="-633413" algn="l"/>
            <a:r>
              <a:rPr lang="en-US" dirty="0"/>
              <a:t>LO: To calculate the magnitude of a vector.</a:t>
            </a:r>
          </a:p>
          <a:p>
            <a:pPr marL="2743200" indent="-2054225" algn="l"/>
            <a:r>
              <a:rPr lang="en-US" dirty="0"/>
              <a:t>To calculate a unit vector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3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76400"/>
            <a:ext cx="8534400" cy="1295400"/>
          </a:xfrm>
        </p:spPr>
        <p:txBody>
          <a:bodyPr>
            <a:normAutofit/>
          </a:bodyPr>
          <a:lstStyle/>
          <a:p>
            <a:r>
              <a:rPr lang="en-US" dirty="0">
                <a:ln w="3175">
                  <a:noFill/>
                </a:ln>
              </a:rPr>
              <a:t>Magnitude of a vector, unit vector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638C04C-B292-4EBB-945D-ECBC476BA0DD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63826E7-B947-4937-9AC7-057014C9451F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40723" name="Text Box 51"/>
              <p:cNvSpPr txBox="1">
                <a:spLocks noChangeArrowheads="1"/>
              </p:cNvSpPr>
              <p:nvPr/>
            </p:nvSpPr>
            <p:spPr bwMode="auto">
              <a:xfrm>
                <a:off x="323528" y="2675901"/>
                <a:ext cx="8675688" cy="5395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dirty="0">
                    <a:cs typeface="Arial" charset="0"/>
                  </a:rPr>
                  <a:t>If                      |</a:t>
                </a:r>
                <a:r>
                  <a:rPr lang="en-GB" b="1" dirty="0">
                    <a:latin typeface="+mn-lt"/>
                    <a:cs typeface="Arial" charset="0"/>
                  </a:rPr>
                  <a:t>a</a:t>
                </a:r>
                <a:r>
                  <a:rPr lang="en-GB" dirty="0">
                    <a:cs typeface="Arial" charset="0"/>
                  </a:rPr>
                  <a:t>|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cs typeface="Arial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−4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  <a:cs typeface="Arial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charset="0"/>
                          </a:rPr>
                          <m:t>25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  <a:cs typeface="Arial" charset="0"/>
                      </a:rPr>
                      <m:t>=5</m:t>
                    </m:r>
                  </m:oMath>
                </a14:m>
                <a:r>
                  <a:rPr lang="en-GB" dirty="0">
                    <a:cs typeface="Arial" charset="0"/>
                  </a:rPr>
                  <a:t> </a:t>
                </a:r>
                <a:endParaRPr lang="en-GB" b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40723" name="Text 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2675901"/>
                <a:ext cx="8675688" cy="539571"/>
              </a:xfrm>
              <a:prstGeom prst="rect">
                <a:avLst/>
              </a:prstGeom>
              <a:blipFill>
                <a:blip r:embed="rId3"/>
                <a:stretch>
                  <a:fillRect l="-1054" b="-25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309623" y="685800"/>
            <a:ext cx="8675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The magnitude of         is the length of the vector and is denoted by  |     |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004048" y="3580361"/>
            <a:ext cx="1217975" cy="1265155"/>
            <a:chOff x="1707318" y="3861048"/>
            <a:chExt cx="1217975" cy="1265155"/>
          </a:xfrm>
        </p:grpSpPr>
        <p:sp>
          <p:nvSpPr>
            <p:cNvPr id="58" name="Text Box 53"/>
            <p:cNvSpPr txBox="1">
              <a:spLocks noChangeArrowheads="1"/>
            </p:cNvSpPr>
            <p:nvPr/>
          </p:nvSpPr>
          <p:spPr bwMode="auto">
            <a:xfrm>
              <a:off x="1707318" y="4195564"/>
              <a:ext cx="70724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b="1" dirty="0">
                  <a:latin typeface="+mn-lt"/>
                  <a:cs typeface="Arial" charset="0"/>
                </a:rPr>
                <a:t>b</a:t>
              </a:r>
              <a:r>
                <a:rPr lang="en-GB" dirty="0">
                  <a:latin typeface="+mn-lt"/>
                  <a:cs typeface="Arial" charset="0"/>
                </a:rPr>
                <a:t> = </a:t>
              </a: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2376898" y="3861048"/>
              <a:ext cx="548395" cy="1265155"/>
              <a:chOff x="2376898" y="4005064"/>
              <a:chExt cx="548395" cy="1265155"/>
            </a:xfrm>
          </p:grpSpPr>
          <p:sp>
            <p:nvSpPr>
              <p:cNvPr id="60" name="AutoShape 113"/>
              <p:cNvSpPr>
                <a:spLocks noChangeArrowheads="1"/>
              </p:cNvSpPr>
              <p:nvPr/>
            </p:nvSpPr>
            <p:spPr bwMode="auto">
              <a:xfrm>
                <a:off x="2391893" y="4005064"/>
                <a:ext cx="533400" cy="1223963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62" name="Text Box 115"/>
              <p:cNvSpPr txBox="1">
                <a:spLocks noChangeArrowheads="1"/>
              </p:cNvSpPr>
              <p:nvPr/>
            </p:nvSpPr>
            <p:spPr bwMode="auto">
              <a:xfrm>
                <a:off x="2376898" y="4005064"/>
                <a:ext cx="50045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GB" dirty="0">
                    <a:latin typeface="+mn-lt"/>
                    <a:cs typeface="Arial" charset="0"/>
                  </a:rPr>
                  <a:t>-2</a:t>
                </a:r>
              </a:p>
            </p:txBody>
          </p:sp>
          <p:sp>
            <p:nvSpPr>
              <p:cNvPr id="63" name="Text Box 116"/>
              <p:cNvSpPr txBox="1">
                <a:spLocks noChangeArrowheads="1"/>
              </p:cNvSpPr>
              <p:nvPr/>
            </p:nvSpPr>
            <p:spPr bwMode="auto">
              <a:xfrm>
                <a:off x="2508666" y="4386989"/>
                <a:ext cx="32252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GB" dirty="0">
                    <a:latin typeface="+mn-lt"/>
                    <a:cs typeface="Arial" charset="0"/>
                  </a:rPr>
                  <a:t>1</a:t>
                </a:r>
              </a:p>
            </p:txBody>
          </p:sp>
          <p:sp>
            <p:nvSpPr>
              <p:cNvPr id="64" name="Text Box 116"/>
              <p:cNvSpPr txBox="1">
                <a:spLocks noChangeArrowheads="1"/>
              </p:cNvSpPr>
              <p:nvPr/>
            </p:nvSpPr>
            <p:spPr bwMode="auto">
              <a:xfrm>
                <a:off x="2475647" y="4808554"/>
                <a:ext cx="37221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3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68" name="Rectangle 4"/>
          <p:cNvSpPr txBox="1">
            <a:spLocks noChangeArrowheads="1"/>
          </p:cNvSpPr>
          <p:nvPr/>
        </p:nvSpPr>
        <p:spPr bwMode="auto">
          <a:xfrm>
            <a:off x="112713" y="-26988"/>
            <a:ext cx="7772400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2800" dirty="0">
                <a:solidFill>
                  <a:srgbClr val="5B0091"/>
                </a:solidFill>
              </a:rPr>
              <a:t>The magnitude of a  vector</a:t>
            </a:r>
            <a:endParaRPr lang="en-GB" sz="2800" dirty="0"/>
          </a:p>
        </p:txBody>
      </p:sp>
      <p:grpSp>
        <p:nvGrpSpPr>
          <p:cNvPr id="14" name="Group 117"/>
          <p:cNvGrpSpPr>
            <a:grpSpLocks/>
          </p:cNvGrpSpPr>
          <p:nvPr/>
        </p:nvGrpSpPr>
        <p:grpSpPr bwMode="auto">
          <a:xfrm>
            <a:off x="755576" y="2507133"/>
            <a:ext cx="1339850" cy="842963"/>
            <a:chOff x="1495" y="2976"/>
            <a:chExt cx="844" cy="531"/>
          </a:xfrm>
        </p:grpSpPr>
        <p:sp>
          <p:nvSpPr>
            <p:cNvPr id="22" name="Text Box 53"/>
            <p:cNvSpPr txBox="1">
              <a:spLocks noChangeArrowheads="1"/>
            </p:cNvSpPr>
            <p:nvPr/>
          </p:nvSpPr>
          <p:spPr bwMode="auto">
            <a:xfrm>
              <a:off x="1495" y="3096"/>
              <a:ext cx="2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b="1" dirty="0">
                  <a:latin typeface="+mn-lt"/>
                  <a:cs typeface="Arial" charset="0"/>
                </a:rPr>
                <a:t>a</a:t>
              </a:r>
            </a:p>
          </p:txBody>
        </p:sp>
        <p:sp>
          <p:nvSpPr>
            <p:cNvPr id="16" name="Text Box 111"/>
            <p:cNvSpPr txBox="1">
              <a:spLocks noChangeArrowheads="1"/>
            </p:cNvSpPr>
            <p:nvPr/>
          </p:nvSpPr>
          <p:spPr bwMode="auto">
            <a:xfrm>
              <a:off x="1705" y="3096"/>
              <a:ext cx="2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17" name="Group 112"/>
            <p:cNvGrpSpPr>
              <a:grpSpLocks/>
            </p:cNvGrpSpPr>
            <p:nvPr/>
          </p:nvGrpSpPr>
          <p:grpSpPr bwMode="auto">
            <a:xfrm>
              <a:off x="1968" y="2976"/>
              <a:ext cx="371" cy="531"/>
              <a:chOff x="4032" y="3048"/>
              <a:chExt cx="371" cy="531"/>
            </a:xfrm>
          </p:grpSpPr>
          <p:sp>
            <p:nvSpPr>
              <p:cNvPr id="18" name="AutoShape 113"/>
              <p:cNvSpPr>
                <a:spLocks noChangeArrowheads="1"/>
              </p:cNvSpPr>
              <p:nvPr/>
            </p:nvSpPr>
            <p:spPr bwMode="auto">
              <a:xfrm>
                <a:off x="4032" y="3048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19" name="Group 114"/>
              <p:cNvGrpSpPr>
                <a:grpSpLocks/>
              </p:cNvGrpSpPr>
              <p:nvPr/>
            </p:nvGrpSpPr>
            <p:grpSpPr bwMode="auto">
              <a:xfrm>
                <a:off x="4088" y="3048"/>
                <a:ext cx="315" cy="531"/>
                <a:chOff x="4088" y="3072"/>
                <a:chExt cx="315" cy="531"/>
              </a:xfrm>
            </p:grpSpPr>
            <p:sp>
              <p:nvSpPr>
                <p:cNvPr id="20" name="Text Box 115"/>
                <p:cNvSpPr txBox="1">
                  <a:spLocks noChangeArrowheads="1"/>
                </p:cNvSpPr>
                <p:nvPr/>
              </p:nvSpPr>
              <p:spPr bwMode="auto">
                <a:xfrm>
                  <a:off x="4088" y="3072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GB" dirty="0">
                      <a:latin typeface="+mn-lt"/>
                      <a:cs typeface="Arial" charset="0"/>
                    </a:rPr>
                    <a:t>3</a:t>
                  </a:r>
                </a:p>
              </p:txBody>
            </p:sp>
            <p:sp>
              <p:nvSpPr>
                <p:cNvPr id="21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4088" y="3312"/>
                  <a:ext cx="315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-4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24" name="Text Box 51"/>
          <p:cNvSpPr txBox="1">
            <a:spLocks noChangeArrowheads="1"/>
          </p:cNvSpPr>
          <p:nvPr/>
        </p:nvSpPr>
        <p:spPr bwMode="auto">
          <a:xfrm>
            <a:off x="249177" y="3897694"/>
            <a:ext cx="8675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Find the magnitude of the vector 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3" name="Text Box 53"/>
          <p:cNvSpPr txBox="1">
            <a:spLocks noChangeArrowheads="1"/>
          </p:cNvSpPr>
          <p:nvPr/>
        </p:nvSpPr>
        <p:spPr bwMode="auto">
          <a:xfrm>
            <a:off x="3056231" y="726128"/>
            <a:ext cx="603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AB</a:t>
            </a: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3207044" y="751528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26" name="Text Box 53"/>
          <p:cNvSpPr txBox="1">
            <a:spLocks noChangeArrowheads="1"/>
          </p:cNvSpPr>
          <p:nvPr/>
        </p:nvSpPr>
        <p:spPr bwMode="auto">
          <a:xfrm>
            <a:off x="2192928" y="1083239"/>
            <a:ext cx="8029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AB</a:t>
            </a:r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2323554" y="1108639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28" name="Text Box 51"/>
          <p:cNvSpPr txBox="1">
            <a:spLocks noChangeArrowheads="1"/>
          </p:cNvSpPr>
          <p:nvPr/>
        </p:nvSpPr>
        <p:spPr bwMode="auto">
          <a:xfrm>
            <a:off x="282713" y="1609545"/>
            <a:ext cx="8675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Magnitude is found by using Pythagoras’ theorem 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 Box 51"/>
              <p:cNvSpPr txBox="1">
                <a:spLocks noChangeArrowheads="1"/>
              </p:cNvSpPr>
              <p:nvPr/>
            </p:nvSpPr>
            <p:spPr bwMode="auto">
              <a:xfrm>
                <a:off x="468312" y="4886834"/>
                <a:ext cx="8675688" cy="5430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dirty="0">
                    <a:cs typeface="Arial" charset="0"/>
                  </a:rPr>
                  <a:t>|</a:t>
                </a:r>
                <a:r>
                  <a:rPr lang="en-GB" b="1" dirty="0">
                    <a:latin typeface="+mn-lt"/>
                    <a:cs typeface="Arial" charset="0"/>
                  </a:rPr>
                  <a:t>b</a:t>
                </a:r>
                <a:r>
                  <a:rPr lang="en-GB" dirty="0">
                    <a:cs typeface="Arial" charset="0"/>
                  </a:rPr>
                  <a:t>|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i="1" smtClean="0"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cs typeface="Arial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cs typeface="Arial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  <a:cs typeface="Arial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charset="0"/>
                          </a:rPr>
                          <m:t>14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  <a:cs typeface="Arial" charset="0"/>
                      </a:rPr>
                      <m:t>=3.74 (3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charset="0"/>
                      </a:rPr>
                      <m:t>𝑠𝑓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charset="0"/>
                      </a:rPr>
                      <m:t>)</m:t>
                    </m:r>
                  </m:oMath>
                </a14:m>
                <a:r>
                  <a:rPr lang="en-GB" dirty="0">
                    <a:cs typeface="Arial" charset="0"/>
                  </a:rPr>
                  <a:t> </a:t>
                </a:r>
                <a:endParaRPr lang="en-GB" b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Text 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312" y="4886834"/>
                <a:ext cx="8675688" cy="543097"/>
              </a:xfrm>
              <a:prstGeom prst="rect">
                <a:avLst/>
              </a:prstGeom>
              <a:blipFill>
                <a:blip r:embed="rId4"/>
                <a:stretch>
                  <a:fillRect l="-1124" b="-2359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51"/>
          <p:cNvSpPr txBox="1">
            <a:spLocks noChangeArrowheads="1"/>
          </p:cNvSpPr>
          <p:nvPr/>
        </p:nvSpPr>
        <p:spPr bwMode="auto">
          <a:xfrm>
            <a:off x="254857" y="5704530"/>
            <a:ext cx="86756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Other names for magnitude are modulus, length, norm and size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Rectangle 30">
            <a:hlinkClick r:id="rId5"/>
            <a:extLst>
              <a:ext uri="{FF2B5EF4-FFF2-40B4-BE49-F238E27FC236}">
                <a16:creationId xmlns:a16="http://schemas.microsoft.com/office/drawing/2014/main" id="{95510F0D-6C80-407D-870C-9F3E91B75E77}"/>
              </a:ext>
            </a:extLst>
          </p:cNvPr>
          <p:cNvSpPr/>
          <p:nvPr/>
        </p:nvSpPr>
        <p:spPr>
          <a:xfrm>
            <a:off x="8091384" y="613150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2" name="Rectangle 31">
            <a:hlinkClick r:id="rId5"/>
            <a:extLst>
              <a:ext uri="{FF2B5EF4-FFF2-40B4-BE49-F238E27FC236}">
                <a16:creationId xmlns:a16="http://schemas.microsoft.com/office/drawing/2014/main" id="{687C04ED-033D-4E84-A711-6107D9257723}"/>
              </a:ext>
            </a:extLst>
          </p:cNvPr>
          <p:cNvSpPr/>
          <p:nvPr/>
        </p:nvSpPr>
        <p:spPr>
          <a:xfrm>
            <a:off x="861183" y="6541811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18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723" grpId="0" animBg="1"/>
      <p:bldP spid="2" grpId="0"/>
      <p:bldP spid="24" grpId="0"/>
      <p:bldP spid="23" grpId="0"/>
      <p:bldP spid="25" grpId="0" animBg="1"/>
      <p:bldP spid="26" grpId="0"/>
      <p:bldP spid="27" grpId="0" animBg="1"/>
      <p:bldP spid="28" grpId="0"/>
      <p:bldP spid="29" grpId="0" animBg="1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723" name="Text Box 51"/>
          <p:cNvSpPr txBox="1">
            <a:spLocks noChangeArrowheads="1"/>
          </p:cNvSpPr>
          <p:nvPr/>
        </p:nvSpPr>
        <p:spPr bwMode="auto">
          <a:xfrm>
            <a:off x="537467" y="2496004"/>
            <a:ext cx="5032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If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8" name="Rectangle 4"/>
          <p:cNvSpPr txBox="1">
            <a:spLocks noChangeArrowheads="1"/>
          </p:cNvSpPr>
          <p:nvPr/>
        </p:nvSpPr>
        <p:spPr bwMode="auto">
          <a:xfrm>
            <a:off x="112713" y="-26988"/>
            <a:ext cx="7772400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2800" dirty="0">
                <a:solidFill>
                  <a:srgbClr val="5B0091"/>
                </a:solidFill>
              </a:rPr>
              <a:t>The magnitude of a  vector</a:t>
            </a:r>
            <a:endParaRPr lang="en-GB" sz="2800" dirty="0"/>
          </a:p>
        </p:txBody>
      </p:sp>
      <p:grpSp>
        <p:nvGrpSpPr>
          <p:cNvPr id="6" name="Group 5"/>
          <p:cNvGrpSpPr/>
          <p:nvPr/>
        </p:nvGrpSpPr>
        <p:grpSpPr>
          <a:xfrm>
            <a:off x="1040755" y="2281381"/>
            <a:ext cx="1570216" cy="842963"/>
            <a:chOff x="469649" y="2730053"/>
            <a:chExt cx="1570216" cy="842963"/>
          </a:xfrm>
        </p:grpSpPr>
        <p:grpSp>
          <p:nvGrpSpPr>
            <p:cNvPr id="14" name="Group 117"/>
            <p:cNvGrpSpPr>
              <a:grpSpLocks/>
            </p:cNvGrpSpPr>
            <p:nvPr/>
          </p:nvGrpSpPr>
          <p:grpSpPr bwMode="auto">
            <a:xfrm>
              <a:off x="1088952" y="2730053"/>
              <a:ext cx="950913" cy="842963"/>
              <a:chOff x="1705" y="2976"/>
              <a:chExt cx="599" cy="531"/>
            </a:xfrm>
          </p:grpSpPr>
          <p:sp>
            <p:nvSpPr>
              <p:cNvPr id="16" name="Text Box 111"/>
              <p:cNvSpPr txBox="1">
                <a:spLocks noChangeArrowheads="1"/>
              </p:cNvSpPr>
              <p:nvPr/>
            </p:nvSpPr>
            <p:spPr bwMode="auto">
              <a:xfrm>
                <a:off x="1705" y="3096"/>
                <a:ext cx="215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=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  <p:grpSp>
            <p:nvGrpSpPr>
              <p:cNvPr id="17" name="Group 112"/>
              <p:cNvGrpSpPr>
                <a:grpSpLocks/>
              </p:cNvGrpSpPr>
              <p:nvPr/>
            </p:nvGrpSpPr>
            <p:grpSpPr bwMode="auto">
              <a:xfrm>
                <a:off x="1968" y="2976"/>
                <a:ext cx="336" cy="531"/>
                <a:chOff x="4032" y="3048"/>
                <a:chExt cx="336" cy="531"/>
              </a:xfrm>
            </p:grpSpPr>
            <p:sp>
              <p:nvSpPr>
                <p:cNvPr id="18" name="AutoShape 113"/>
                <p:cNvSpPr>
                  <a:spLocks noChangeArrowheads="1"/>
                </p:cNvSpPr>
                <p:nvPr/>
              </p:nvSpPr>
              <p:spPr bwMode="auto">
                <a:xfrm>
                  <a:off x="4032" y="3048"/>
                  <a:ext cx="336" cy="528"/>
                </a:xfrm>
                <a:prstGeom prst="bracketPair">
                  <a:avLst>
                    <a:gd name="adj" fmla="val 16667"/>
                  </a:avLst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cs typeface="Arial" charset="0"/>
                  </a:endParaRPr>
                </a:p>
              </p:txBody>
            </p:sp>
            <p:grpSp>
              <p:nvGrpSpPr>
                <p:cNvPr id="19" name="Group 114"/>
                <p:cNvGrpSpPr>
                  <a:grpSpLocks/>
                </p:cNvGrpSpPr>
                <p:nvPr/>
              </p:nvGrpSpPr>
              <p:grpSpPr bwMode="auto">
                <a:xfrm>
                  <a:off x="4088" y="3048"/>
                  <a:ext cx="215" cy="531"/>
                  <a:chOff x="4088" y="3072"/>
                  <a:chExt cx="215" cy="531"/>
                </a:xfrm>
              </p:grpSpPr>
              <p:sp>
                <p:nvSpPr>
                  <p:cNvPr id="20" name="Text Box 1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88" y="3072"/>
                    <a:ext cx="215" cy="29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21" name="Text Box 1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88" y="3312"/>
                    <a:ext cx="213" cy="29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b</a:t>
                    </a:r>
                    <a:endParaRPr lang="en-GB" i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</p:grpSp>
        <p:grpSp>
          <p:nvGrpSpPr>
            <p:cNvPr id="5" name="Group 4"/>
            <p:cNvGrpSpPr/>
            <p:nvPr/>
          </p:nvGrpSpPr>
          <p:grpSpPr>
            <a:xfrm>
              <a:off x="469649" y="2920553"/>
              <a:ext cx="902055" cy="496680"/>
              <a:chOff x="5210679" y="2033756"/>
              <a:chExt cx="902055" cy="496680"/>
            </a:xfrm>
          </p:grpSpPr>
          <p:sp>
            <p:nvSpPr>
              <p:cNvPr id="24" name="Text Box 51"/>
              <p:cNvSpPr txBox="1">
                <a:spLocks noChangeArrowheads="1"/>
              </p:cNvSpPr>
              <p:nvPr/>
            </p:nvSpPr>
            <p:spPr bwMode="auto">
              <a:xfrm>
                <a:off x="5210679" y="2033756"/>
                <a:ext cx="90205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cs typeface="Arial" charset="0"/>
                  </a:rPr>
                  <a:t>|     |</a:t>
                </a:r>
                <a:endParaRPr lang="en-GB" b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3" name="Group 2"/>
              <p:cNvGrpSpPr/>
              <p:nvPr/>
            </p:nvGrpSpPr>
            <p:grpSpPr>
              <a:xfrm>
                <a:off x="5309808" y="2068473"/>
                <a:ext cx="802926" cy="461963"/>
                <a:chOff x="6300192" y="2068175"/>
                <a:chExt cx="802926" cy="461963"/>
              </a:xfrm>
            </p:grpSpPr>
            <p:sp>
              <p:nvSpPr>
                <p:cNvPr id="26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6300192" y="2068175"/>
                  <a:ext cx="802926" cy="4619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GB" dirty="0">
                      <a:latin typeface="+mn-lt"/>
                      <a:cs typeface="Arial" charset="0"/>
                    </a:rPr>
                    <a:t>AB</a:t>
                  </a:r>
                </a:p>
              </p:txBody>
            </p:sp>
            <p:sp>
              <p:nvSpPr>
                <p:cNvPr id="27" name="Line 54"/>
                <p:cNvSpPr>
                  <a:spLocks noChangeShapeType="1"/>
                </p:cNvSpPr>
                <p:nvPr/>
              </p:nvSpPr>
              <p:spPr bwMode="auto">
                <a:xfrm>
                  <a:off x="6410282" y="2068976"/>
                  <a:ext cx="37623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28" name="Text Box 51"/>
          <p:cNvSpPr txBox="1">
            <a:spLocks noChangeArrowheads="1"/>
          </p:cNvSpPr>
          <p:nvPr/>
        </p:nvSpPr>
        <p:spPr bwMode="auto">
          <a:xfrm>
            <a:off x="395751" y="1568610"/>
            <a:ext cx="19411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In general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51"/>
              <p:cNvSpPr txBox="1">
                <a:spLocks noChangeArrowheads="1"/>
              </p:cNvSpPr>
              <p:nvPr/>
            </p:nvSpPr>
            <p:spPr bwMode="auto">
              <a:xfrm>
                <a:off x="6668423" y="4567201"/>
                <a:ext cx="2002783" cy="5497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 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68423" y="4567201"/>
                <a:ext cx="2002783" cy="54976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51"/>
              <p:cNvSpPr txBox="1">
                <a:spLocks noChangeArrowheads="1"/>
              </p:cNvSpPr>
              <p:nvPr/>
            </p:nvSpPr>
            <p:spPr bwMode="auto">
              <a:xfrm>
                <a:off x="5987685" y="2434208"/>
                <a:ext cx="1998860" cy="5497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  <a:cs typeface="Arial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 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87685" y="2434208"/>
                <a:ext cx="1998860" cy="54976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110"/>
          <p:cNvSpPr txBox="1">
            <a:spLocks noChangeArrowheads="1"/>
          </p:cNvSpPr>
          <p:nvPr/>
        </p:nvSpPr>
        <p:spPr bwMode="auto">
          <a:xfrm>
            <a:off x="2784325" y="2493145"/>
            <a:ext cx="21612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=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b="1" dirty="0" err="1">
                <a:latin typeface="+mn-lt"/>
                <a:cs typeface="Arial" charset="0"/>
              </a:rPr>
              <a:t>i</a:t>
            </a:r>
            <a:r>
              <a:rPr lang="en-GB" dirty="0">
                <a:latin typeface="+mn-lt"/>
                <a:cs typeface="Arial" charset="0"/>
              </a:rPr>
              <a:t> +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b="1" dirty="0" err="1">
                <a:latin typeface="+mn-lt"/>
                <a:cs typeface="Arial" charset="0"/>
              </a:rPr>
              <a:t>j</a:t>
            </a:r>
            <a:endParaRPr lang="en-GB" b="1" dirty="0">
              <a:latin typeface="+mn-lt"/>
              <a:cs typeface="Arial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5349683" y="2508405"/>
            <a:ext cx="960619" cy="496680"/>
            <a:chOff x="469649" y="2920553"/>
            <a:chExt cx="960619" cy="496680"/>
          </a:xfrm>
        </p:grpSpPr>
        <p:sp>
          <p:nvSpPr>
            <p:cNvPr id="41" name="Text Box 111"/>
            <p:cNvSpPr txBox="1">
              <a:spLocks noChangeArrowheads="1"/>
            </p:cNvSpPr>
            <p:nvPr/>
          </p:nvSpPr>
          <p:spPr bwMode="auto">
            <a:xfrm>
              <a:off x="1088955" y="2920556"/>
              <a:ext cx="341313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469649" y="2920553"/>
              <a:ext cx="902055" cy="496680"/>
              <a:chOff x="5210679" y="2033756"/>
              <a:chExt cx="902055" cy="496680"/>
            </a:xfrm>
          </p:grpSpPr>
          <p:sp>
            <p:nvSpPr>
              <p:cNvPr id="37" name="Text Box 51"/>
              <p:cNvSpPr txBox="1">
                <a:spLocks noChangeArrowheads="1"/>
              </p:cNvSpPr>
              <p:nvPr/>
            </p:nvSpPr>
            <p:spPr bwMode="auto">
              <a:xfrm>
                <a:off x="5210679" y="2033756"/>
                <a:ext cx="90205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cs typeface="Arial" charset="0"/>
                  </a:rPr>
                  <a:t>|     |</a:t>
                </a:r>
                <a:endParaRPr lang="en-GB" b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309808" y="2068473"/>
                <a:ext cx="802926" cy="461963"/>
                <a:chOff x="6300192" y="2068175"/>
                <a:chExt cx="802926" cy="461963"/>
              </a:xfrm>
            </p:grpSpPr>
            <p:sp>
              <p:nvSpPr>
                <p:cNvPr id="39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6300192" y="2068175"/>
                  <a:ext cx="802926" cy="4619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GB" dirty="0">
                      <a:latin typeface="+mn-lt"/>
                      <a:cs typeface="Arial" charset="0"/>
                    </a:rPr>
                    <a:t>AB</a:t>
                  </a:r>
                </a:p>
              </p:txBody>
            </p:sp>
            <p:sp>
              <p:nvSpPr>
                <p:cNvPr id="40" name="Line 54"/>
                <p:cNvSpPr>
                  <a:spLocks noChangeShapeType="1"/>
                </p:cNvSpPr>
                <p:nvPr/>
              </p:nvSpPr>
              <p:spPr bwMode="auto">
                <a:xfrm>
                  <a:off x="6410282" y="2068976"/>
                  <a:ext cx="37623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47" name="Text Box 51"/>
          <p:cNvSpPr txBox="1">
            <a:spLocks noChangeArrowheads="1"/>
          </p:cNvSpPr>
          <p:nvPr/>
        </p:nvSpPr>
        <p:spPr bwMode="auto">
          <a:xfrm>
            <a:off x="4607066" y="2493145"/>
            <a:ext cx="8406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then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72030" y="4178993"/>
            <a:ext cx="1587175" cy="1223963"/>
            <a:chOff x="902875" y="3714488"/>
            <a:chExt cx="1587175" cy="1223963"/>
          </a:xfrm>
        </p:grpSpPr>
        <p:grpSp>
          <p:nvGrpSpPr>
            <p:cNvPr id="4" name="Group 3"/>
            <p:cNvGrpSpPr/>
            <p:nvPr/>
          </p:nvGrpSpPr>
          <p:grpSpPr>
            <a:xfrm>
              <a:off x="1956650" y="3714488"/>
              <a:ext cx="533400" cy="1223963"/>
              <a:chOff x="2391893" y="4005064"/>
              <a:chExt cx="533400" cy="1223963"/>
            </a:xfrm>
          </p:grpSpPr>
          <p:sp>
            <p:nvSpPr>
              <p:cNvPr id="60" name="AutoShape 113"/>
              <p:cNvSpPr>
                <a:spLocks noChangeArrowheads="1"/>
              </p:cNvSpPr>
              <p:nvPr/>
            </p:nvSpPr>
            <p:spPr bwMode="auto">
              <a:xfrm>
                <a:off x="2391893" y="4005064"/>
                <a:ext cx="533400" cy="1223963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62" name="Text Box 115"/>
              <p:cNvSpPr txBox="1">
                <a:spLocks noChangeArrowheads="1"/>
              </p:cNvSpPr>
              <p:nvPr/>
            </p:nvSpPr>
            <p:spPr bwMode="auto">
              <a:xfrm>
                <a:off x="2476601" y="4005064"/>
                <a:ext cx="34176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GB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63" name="Text Box 116"/>
              <p:cNvSpPr txBox="1">
                <a:spLocks noChangeArrowheads="1"/>
              </p:cNvSpPr>
              <p:nvPr/>
            </p:nvSpPr>
            <p:spPr bwMode="auto">
              <a:xfrm>
                <a:off x="2463901" y="4386064"/>
                <a:ext cx="33855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GB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64" name="Text Box 116"/>
              <p:cNvSpPr txBox="1">
                <a:spLocks noChangeArrowheads="1"/>
              </p:cNvSpPr>
              <p:nvPr/>
            </p:nvSpPr>
            <p:spPr bwMode="auto">
              <a:xfrm>
                <a:off x="2481533" y="4749245"/>
                <a:ext cx="32092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endPara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902875" y="4083954"/>
              <a:ext cx="960619" cy="496680"/>
              <a:chOff x="469649" y="2920553"/>
              <a:chExt cx="960619" cy="496680"/>
            </a:xfrm>
          </p:grpSpPr>
          <p:sp>
            <p:nvSpPr>
              <p:cNvPr id="49" name="Text Box 111"/>
              <p:cNvSpPr txBox="1">
                <a:spLocks noChangeArrowheads="1"/>
              </p:cNvSpPr>
              <p:nvPr/>
            </p:nvSpPr>
            <p:spPr bwMode="auto">
              <a:xfrm>
                <a:off x="1088955" y="2920556"/>
                <a:ext cx="341313" cy="4619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=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  <p:grpSp>
            <p:nvGrpSpPr>
              <p:cNvPr id="50" name="Group 49"/>
              <p:cNvGrpSpPr/>
              <p:nvPr/>
            </p:nvGrpSpPr>
            <p:grpSpPr>
              <a:xfrm>
                <a:off x="469649" y="2920553"/>
                <a:ext cx="902055" cy="496680"/>
                <a:chOff x="5210679" y="2033756"/>
                <a:chExt cx="902055" cy="496680"/>
              </a:xfrm>
            </p:grpSpPr>
            <p:sp>
              <p:nvSpPr>
                <p:cNvPr id="51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5210679" y="2033756"/>
                  <a:ext cx="902055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GB" dirty="0">
                      <a:cs typeface="Arial" charset="0"/>
                    </a:rPr>
                    <a:t>|     |</a:t>
                  </a:r>
                  <a:endParaRPr lang="en-GB" b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52" name="Group 51"/>
                <p:cNvGrpSpPr/>
                <p:nvPr/>
              </p:nvGrpSpPr>
              <p:grpSpPr>
                <a:xfrm>
                  <a:off x="5309808" y="2068473"/>
                  <a:ext cx="802926" cy="461963"/>
                  <a:chOff x="6300192" y="2068175"/>
                  <a:chExt cx="802926" cy="461963"/>
                </a:xfrm>
              </p:grpSpPr>
              <p:sp>
                <p:nvSpPr>
                  <p:cNvPr id="53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00192" y="2068175"/>
                    <a:ext cx="802926" cy="4619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GB" dirty="0">
                        <a:latin typeface="+mn-lt"/>
                        <a:cs typeface="Arial" charset="0"/>
                      </a:rPr>
                      <a:t>AB</a:t>
                    </a:r>
                  </a:p>
                </p:txBody>
              </p:sp>
              <p:sp>
                <p:nvSpPr>
                  <p:cNvPr id="54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6410282" y="2068976"/>
                    <a:ext cx="376238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charset="0"/>
                    </a:endParaRPr>
                  </a:p>
                </p:txBody>
              </p:sp>
            </p:grpSp>
          </p:grpSp>
        </p:grpSp>
      </p:grpSp>
      <p:sp>
        <p:nvSpPr>
          <p:cNvPr id="56" name="Text Box 51"/>
          <p:cNvSpPr txBox="1">
            <a:spLocks noChangeArrowheads="1"/>
          </p:cNvSpPr>
          <p:nvPr/>
        </p:nvSpPr>
        <p:spPr bwMode="auto">
          <a:xfrm>
            <a:off x="537859" y="4583987"/>
            <a:ext cx="5032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If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7" name="Text Box 110"/>
          <p:cNvSpPr txBox="1">
            <a:spLocks noChangeArrowheads="1"/>
          </p:cNvSpPr>
          <p:nvPr/>
        </p:nvSpPr>
        <p:spPr bwMode="auto">
          <a:xfrm>
            <a:off x="2789259" y="4492757"/>
            <a:ext cx="21612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=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b="1" dirty="0" err="1">
                <a:latin typeface="+mn-lt"/>
                <a:cs typeface="Arial" charset="0"/>
              </a:rPr>
              <a:t>i</a:t>
            </a:r>
            <a:r>
              <a:rPr lang="en-GB" dirty="0">
                <a:latin typeface="+mn-lt"/>
                <a:cs typeface="Arial" charset="0"/>
              </a:rPr>
              <a:t> +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b="1" dirty="0" err="1">
                <a:latin typeface="+mn-lt"/>
                <a:cs typeface="Arial" charset="0"/>
              </a:rPr>
              <a:t>j</a:t>
            </a:r>
            <a:r>
              <a:rPr lang="en-GB" dirty="0">
                <a:latin typeface="+mn-lt"/>
                <a:cs typeface="Arial" charset="0"/>
              </a:rPr>
              <a:t> +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b="1" dirty="0" err="1">
                <a:cs typeface="Arial" charset="0"/>
              </a:rPr>
              <a:t>k</a:t>
            </a:r>
            <a:endParaRPr lang="en-GB" b="1" dirty="0">
              <a:cs typeface="Arial" charset="0"/>
            </a:endParaRPr>
          </a:p>
          <a:p>
            <a:pPr eaLnBrk="0" hangingPunct="0">
              <a:defRPr/>
            </a:pPr>
            <a:endParaRPr lang="en-GB" dirty="0">
              <a:latin typeface="+mn-lt"/>
              <a:cs typeface="Arial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5659335" y="4598887"/>
            <a:ext cx="960619" cy="496680"/>
            <a:chOff x="469649" y="2920553"/>
            <a:chExt cx="960619" cy="496680"/>
          </a:xfrm>
        </p:grpSpPr>
        <p:sp>
          <p:nvSpPr>
            <p:cNvPr id="61" name="Text Box 111"/>
            <p:cNvSpPr txBox="1">
              <a:spLocks noChangeArrowheads="1"/>
            </p:cNvSpPr>
            <p:nvPr/>
          </p:nvSpPr>
          <p:spPr bwMode="auto">
            <a:xfrm>
              <a:off x="1088955" y="2920556"/>
              <a:ext cx="341313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469649" y="2920553"/>
              <a:ext cx="902055" cy="496680"/>
              <a:chOff x="5210679" y="2033756"/>
              <a:chExt cx="902055" cy="496680"/>
            </a:xfrm>
          </p:grpSpPr>
          <p:sp>
            <p:nvSpPr>
              <p:cNvPr id="66" name="Text Box 51"/>
              <p:cNvSpPr txBox="1">
                <a:spLocks noChangeArrowheads="1"/>
              </p:cNvSpPr>
              <p:nvPr/>
            </p:nvSpPr>
            <p:spPr bwMode="auto">
              <a:xfrm>
                <a:off x="5210679" y="2033756"/>
                <a:ext cx="90205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cs typeface="Arial" charset="0"/>
                  </a:rPr>
                  <a:t>|     |</a:t>
                </a:r>
                <a:endParaRPr lang="en-GB" b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67" name="Group 66"/>
              <p:cNvGrpSpPr/>
              <p:nvPr/>
            </p:nvGrpSpPr>
            <p:grpSpPr>
              <a:xfrm>
                <a:off x="5309808" y="2068473"/>
                <a:ext cx="802926" cy="461963"/>
                <a:chOff x="6300192" y="2068175"/>
                <a:chExt cx="802926" cy="461963"/>
              </a:xfrm>
            </p:grpSpPr>
            <p:sp>
              <p:nvSpPr>
                <p:cNvPr id="69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6300192" y="2068175"/>
                  <a:ext cx="802926" cy="4619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GB" dirty="0">
                      <a:latin typeface="+mn-lt"/>
                      <a:cs typeface="Arial" charset="0"/>
                    </a:rPr>
                    <a:t>AB</a:t>
                  </a:r>
                </a:p>
              </p:txBody>
            </p:sp>
            <p:sp>
              <p:nvSpPr>
                <p:cNvPr id="70" name="Line 54"/>
                <p:cNvSpPr>
                  <a:spLocks noChangeShapeType="1"/>
                </p:cNvSpPr>
                <p:nvPr/>
              </p:nvSpPr>
              <p:spPr bwMode="auto">
                <a:xfrm>
                  <a:off x="6410282" y="2068976"/>
                  <a:ext cx="37623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71" name="Text Box 51"/>
          <p:cNvSpPr txBox="1">
            <a:spLocks noChangeArrowheads="1"/>
          </p:cNvSpPr>
          <p:nvPr/>
        </p:nvSpPr>
        <p:spPr bwMode="auto">
          <a:xfrm>
            <a:off x="4818727" y="4580914"/>
            <a:ext cx="8406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then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2" name="Text Box 51"/>
          <p:cNvSpPr txBox="1">
            <a:spLocks noChangeArrowheads="1"/>
          </p:cNvSpPr>
          <p:nvPr/>
        </p:nvSpPr>
        <p:spPr bwMode="auto">
          <a:xfrm>
            <a:off x="581773" y="3500581"/>
            <a:ext cx="69397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In three dimensions this becomes</a:t>
            </a:r>
            <a:endParaRPr lang="en-GB" b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5" name="Rectangle 54">
            <a:hlinkClick r:id="rId5"/>
            <a:extLst>
              <a:ext uri="{FF2B5EF4-FFF2-40B4-BE49-F238E27FC236}">
                <a16:creationId xmlns:a16="http://schemas.microsoft.com/office/drawing/2014/main" id="{33B41038-4273-494B-83FA-D7FBE7A83027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58" name="Rectangle 57">
            <a:hlinkClick r:id="rId5"/>
            <a:extLst>
              <a:ext uri="{FF2B5EF4-FFF2-40B4-BE49-F238E27FC236}">
                <a16:creationId xmlns:a16="http://schemas.microsoft.com/office/drawing/2014/main" id="{2F8A7883-6B61-400E-9321-2C4F91710BD8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33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723" grpId="0" animBg="1"/>
      <p:bldP spid="28" grpId="0"/>
      <p:bldP spid="29" grpId="0" animBg="1"/>
      <p:bldP spid="31" grpId="0" animBg="1"/>
      <p:bldP spid="32" grpId="0"/>
      <p:bldP spid="47" grpId="0" animBg="1"/>
      <p:bldP spid="56" grpId="0" animBg="1"/>
      <p:bldP spid="57" grpId="0"/>
      <p:bldP spid="71" grpId="0" animBg="1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9388"/>
            <a:ext cx="8229600" cy="530225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Unit vectors</a:t>
            </a:r>
            <a:endParaRPr lang="en-US" sz="3600" dirty="0"/>
          </a:p>
        </p:txBody>
      </p:sp>
      <p:sp>
        <p:nvSpPr>
          <p:cNvPr id="315395" name="Text Box 3"/>
          <p:cNvSpPr txBox="1">
            <a:spLocks noChangeArrowheads="1"/>
          </p:cNvSpPr>
          <p:nvPr/>
        </p:nvSpPr>
        <p:spPr bwMode="auto">
          <a:xfrm>
            <a:off x="167425" y="1052513"/>
            <a:ext cx="8757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unit vector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a vector of magnitude 1 in a given direction.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5396" name="Text Box 4"/>
          <p:cNvSpPr txBox="1">
            <a:spLocks noChangeArrowheads="1"/>
          </p:cNvSpPr>
          <p:nvPr/>
        </p:nvSpPr>
        <p:spPr bwMode="auto">
          <a:xfrm>
            <a:off x="250825" y="5023163"/>
            <a:ext cx="88931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unit vector in the direction of a given vector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found by dividing the vector by its magnitude: 			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315397" name="Group 5"/>
          <p:cNvGrpSpPr>
            <a:grpSpLocks noChangeAspect="1"/>
          </p:cNvGrpSpPr>
          <p:nvPr/>
        </p:nvGrpSpPr>
        <p:grpSpPr bwMode="auto">
          <a:xfrm>
            <a:off x="5118593" y="5295507"/>
            <a:ext cx="1030311" cy="830263"/>
            <a:chOff x="2781" y="2250"/>
            <a:chExt cx="544" cy="523"/>
          </a:xfrm>
        </p:grpSpPr>
        <p:sp>
          <p:nvSpPr>
            <p:cNvPr id="315398" name="AutoShape 6"/>
            <p:cNvSpPr>
              <a:spLocks noChangeAspect="1" noChangeArrowheads="1" noTextEdit="1"/>
            </p:cNvSpPr>
            <p:nvPr/>
          </p:nvSpPr>
          <p:spPr bwMode="auto">
            <a:xfrm>
              <a:off x="2781" y="2325"/>
              <a:ext cx="544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315401" name="Line 9"/>
            <p:cNvSpPr>
              <a:spLocks noChangeShapeType="1"/>
            </p:cNvSpPr>
            <p:nvPr/>
          </p:nvSpPr>
          <p:spPr bwMode="auto">
            <a:xfrm>
              <a:off x="3080" y="2502"/>
              <a:ext cx="177" cy="1"/>
            </a:xfrm>
            <a:prstGeom prst="line">
              <a:avLst/>
            </a:prstGeom>
            <a:noFill/>
            <a:ln w="3175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315402" name="Rectangle 10"/>
            <p:cNvSpPr>
              <a:spLocks noChangeArrowheads="1"/>
            </p:cNvSpPr>
            <p:nvPr/>
          </p:nvSpPr>
          <p:spPr bwMode="auto">
            <a:xfrm>
              <a:off x="3056" y="2505"/>
              <a:ext cx="21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|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|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315403" name="Rectangle 11"/>
            <p:cNvSpPr>
              <a:spLocks noChangeArrowheads="1"/>
            </p:cNvSpPr>
            <p:nvPr/>
          </p:nvSpPr>
          <p:spPr bwMode="auto">
            <a:xfrm>
              <a:off x="3109" y="2250"/>
              <a:ext cx="8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09154" y="1825962"/>
            <a:ext cx="8944693" cy="1399836"/>
            <a:chOff x="405371" y="1916115"/>
            <a:chExt cx="8507413" cy="1399836"/>
          </a:xfrm>
        </p:grpSpPr>
        <p:grpSp>
          <p:nvGrpSpPr>
            <p:cNvPr id="315407" name="Group 15"/>
            <p:cNvGrpSpPr>
              <a:grpSpLocks/>
            </p:cNvGrpSpPr>
            <p:nvPr/>
          </p:nvGrpSpPr>
          <p:grpSpPr bwMode="auto">
            <a:xfrm>
              <a:off x="405371" y="1916115"/>
              <a:ext cx="8507413" cy="1200151"/>
              <a:chOff x="158" y="1207"/>
              <a:chExt cx="5359" cy="756"/>
            </a:xfrm>
          </p:grpSpPr>
          <p:sp>
            <p:nvSpPr>
              <p:cNvPr id="315408" name="Text Box 16"/>
              <p:cNvSpPr txBox="1">
                <a:spLocks noChangeArrowheads="1"/>
              </p:cNvSpPr>
              <p:nvPr/>
            </p:nvSpPr>
            <p:spPr bwMode="auto">
              <a:xfrm>
                <a:off x="158" y="1207"/>
                <a:ext cx="5359" cy="7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To find a unit vector in the same direction as a vector </a:t>
                </a:r>
                <a:r>
                  <a:rPr kumimoji="0" 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first find the magnitude of the vector </a:t>
                </a:r>
                <a:r>
                  <a:rPr kumimoji="0" 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, namely |</a:t>
                </a:r>
                <a:r>
                  <a:rPr kumimoji="0" 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|, and multiply the vector </a:t>
                </a:r>
                <a:r>
                  <a:rPr kumimoji="0" 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by 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  .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315410" name="AutoShape 18"/>
              <p:cNvSpPr>
                <a:spLocks noChangeAspect="1" noChangeArrowheads="1" noTextEdit="1"/>
              </p:cNvSpPr>
              <p:nvPr/>
            </p:nvSpPr>
            <p:spPr bwMode="auto">
              <a:xfrm>
                <a:off x="1519" y="1455"/>
                <a:ext cx="154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22" name="Line 9"/>
            <p:cNvSpPr>
              <a:spLocks noChangeShapeType="1"/>
            </p:cNvSpPr>
            <p:nvPr/>
          </p:nvSpPr>
          <p:spPr bwMode="auto">
            <a:xfrm>
              <a:off x="2608066" y="2914948"/>
              <a:ext cx="360000" cy="1588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2579227" y="2946619"/>
              <a:ext cx="39335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|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|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4" name="Rectangle 11"/>
            <p:cNvSpPr>
              <a:spLocks noChangeArrowheads="1"/>
            </p:cNvSpPr>
            <p:nvPr/>
          </p:nvSpPr>
          <p:spPr bwMode="auto">
            <a:xfrm>
              <a:off x="2680954" y="2591982"/>
              <a:ext cx="1875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1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67424" y="3494233"/>
            <a:ext cx="875763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This vector will be in the same direction since it is a scalar multiple of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and will be one unit long since it is     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Symbol" panose="05050102010706020507" pitchFamily="18" charset="2"/>
              </a:rPr>
              <a:t> the length of the original vector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977479" y="3825238"/>
            <a:ext cx="413575" cy="723969"/>
            <a:chOff x="6977479" y="3825238"/>
            <a:chExt cx="413575" cy="723969"/>
          </a:xfrm>
        </p:grpSpPr>
        <p:sp>
          <p:nvSpPr>
            <p:cNvPr id="27" name="Line 9"/>
            <p:cNvSpPr>
              <a:spLocks noChangeShapeType="1"/>
            </p:cNvSpPr>
            <p:nvPr/>
          </p:nvSpPr>
          <p:spPr bwMode="auto">
            <a:xfrm>
              <a:off x="7007800" y="4148204"/>
              <a:ext cx="378504" cy="1588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6977479" y="4179875"/>
              <a:ext cx="4135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|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|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9" name="Rectangle 11"/>
            <p:cNvSpPr>
              <a:spLocks noChangeArrowheads="1"/>
            </p:cNvSpPr>
            <p:nvPr/>
          </p:nvSpPr>
          <p:spPr bwMode="auto">
            <a:xfrm>
              <a:off x="7084435" y="3825238"/>
              <a:ext cx="1971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1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25" name="Rectangle 24">
            <a:hlinkClick r:id="rId2"/>
            <a:extLst>
              <a:ext uri="{FF2B5EF4-FFF2-40B4-BE49-F238E27FC236}">
                <a16:creationId xmlns:a16="http://schemas.microsoft.com/office/drawing/2014/main" id="{1514DACB-04A2-4F62-90AD-A94A1648B37D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0" name="Rectangle 29">
            <a:hlinkClick r:id="rId2"/>
            <a:extLst>
              <a:ext uri="{FF2B5EF4-FFF2-40B4-BE49-F238E27FC236}">
                <a16:creationId xmlns:a16="http://schemas.microsoft.com/office/drawing/2014/main" id="{C06AEBB6-675C-4498-8C61-F1031421EC38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74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6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60338"/>
            <a:ext cx="8229600" cy="530225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Unit vectors</a:t>
            </a:r>
            <a:endParaRPr lang="en-US" sz="3600" dirty="0"/>
          </a:p>
        </p:txBody>
      </p:sp>
      <p:sp>
        <p:nvSpPr>
          <p:cNvPr id="315395" name="Text Box 3"/>
          <p:cNvSpPr txBox="1">
            <a:spLocks noChangeArrowheads="1"/>
          </p:cNvSpPr>
          <p:nvPr/>
        </p:nvSpPr>
        <p:spPr bwMode="auto">
          <a:xfrm>
            <a:off x="578224" y="1052513"/>
            <a:ext cx="83468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this method we can also find a vector of any length, say length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in the direction of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5396" name="Text Box 4"/>
          <p:cNvSpPr txBox="1">
            <a:spLocks noChangeArrowheads="1"/>
          </p:cNvSpPr>
          <p:nvPr/>
        </p:nvSpPr>
        <p:spPr bwMode="auto">
          <a:xfrm>
            <a:off x="578224" y="3459973"/>
            <a:ext cx="807206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vector of length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in the direction of a vector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found by dividing the vector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by its magnitude, and then multiply this by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: 			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315407" name="Group 15"/>
          <p:cNvGrpSpPr>
            <a:grpSpLocks/>
          </p:cNvGrpSpPr>
          <p:nvPr/>
        </p:nvGrpSpPr>
        <p:grpSpPr bwMode="auto">
          <a:xfrm>
            <a:off x="578224" y="2219148"/>
            <a:ext cx="8218582" cy="830263"/>
            <a:chOff x="158" y="1207"/>
            <a:chExt cx="5205" cy="523"/>
          </a:xfrm>
        </p:grpSpPr>
        <p:sp>
          <p:nvSpPr>
            <p:cNvPr id="315408" name="Text Box 16"/>
            <p:cNvSpPr txBox="1">
              <a:spLocks noChangeArrowheads="1"/>
            </p:cNvSpPr>
            <p:nvPr/>
          </p:nvSpPr>
          <p:spPr bwMode="auto">
            <a:xfrm>
              <a:off x="158" y="1207"/>
              <a:ext cx="5205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We would first find the unit vector and then multiply this by </a:t>
              </a:r>
              <a:r>
                <a: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</a:t>
              </a: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.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315410" name="AutoShape 18"/>
            <p:cNvSpPr>
              <a:spLocks noChangeAspect="1" noChangeArrowheads="1" noTextEdit="1"/>
            </p:cNvSpPr>
            <p:nvPr/>
          </p:nvSpPr>
          <p:spPr bwMode="auto">
            <a:xfrm>
              <a:off x="1519" y="1455"/>
              <a:ext cx="15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135246" y="4902348"/>
            <a:ext cx="1030311" cy="830263"/>
            <a:chOff x="5118593" y="5295507"/>
            <a:chExt cx="1030311" cy="830263"/>
          </a:xfrm>
        </p:grpSpPr>
        <p:grpSp>
          <p:nvGrpSpPr>
            <p:cNvPr id="315397" name="Group 5"/>
            <p:cNvGrpSpPr>
              <a:grpSpLocks noChangeAspect="1"/>
            </p:cNvGrpSpPr>
            <p:nvPr/>
          </p:nvGrpSpPr>
          <p:grpSpPr bwMode="auto">
            <a:xfrm>
              <a:off x="5118593" y="5295507"/>
              <a:ext cx="1030311" cy="830263"/>
              <a:chOff x="2781" y="2250"/>
              <a:chExt cx="544" cy="523"/>
            </a:xfrm>
          </p:grpSpPr>
          <p:sp>
            <p:nvSpPr>
              <p:cNvPr id="315398" name="AutoShape 6"/>
              <p:cNvSpPr>
                <a:spLocks noChangeAspect="1" noChangeArrowheads="1" noTextEdit="1"/>
              </p:cNvSpPr>
              <p:nvPr/>
            </p:nvSpPr>
            <p:spPr bwMode="auto">
              <a:xfrm>
                <a:off x="2781" y="2325"/>
                <a:ext cx="544" cy="4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315401" name="Line 9"/>
              <p:cNvSpPr>
                <a:spLocks noChangeShapeType="1"/>
              </p:cNvSpPr>
              <p:nvPr/>
            </p:nvSpPr>
            <p:spPr bwMode="auto">
              <a:xfrm>
                <a:off x="3080" y="2502"/>
                <a:ext cx="177" cy="1"/>
              </a:xfrm>
              <a:prstGeom prst="line">
                <a:avLst/>
              </a:prstGeom>
              <a:noFill/>
              <a:ln w="31750">
                <a:solidFill>
                  <a:srgbClr val="00206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315402" name="Rectangle 10"/>
              <p:cNvSpPr>
                <a:spLocks noChangeArrowheads="1"/>
              </p:cNvSpPr>
              <p:nvPr/>
            </p:nvSpPr>
            <p:spPr bwMode="auto">
              <a:xfrm>
                <a:off x="3056" y="2505"/>
                <a:ext cx="218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|</a:t>
                </a:r>
                <a:r>
                  <a:rPr kumimoji="0" 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|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315403" name="Rectangle 11"/>
              <p:cNvSpPr>
                <a:spLocks noChangeArrowheads="1"/>
              </p:cNvSpPr>
              <p:nvPr/>
            </p:nvSpPr>
            <p:spPr bwMode="auto">
              <a:xfrm>
                <a:off x="3109" y="2250"/>
                <a:ext cx="81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" name="Rectangle 3"/>
            <p:cNvSpPr/>
            <p:nvPr/>
          </p:nvSpPr>
          <p:spPr>
            <a:xfrm>
              <a:off x="5288948" y="5443835"/>
              <a:ext cx="32092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5597FE58-FCE3-41A8-8B7A-3D6DEBE63FCA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B5364A0F-E179-4408-9924-352B676E3C7C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36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1125"/>
            <a:ext cx="8229600" cy="554038"/>
          </a:xfrm>
        </p:spPr>
        <p:txBody>
          <a:bodyPr>
            <a:noAutofit/>
          </a:bodyPr>
          <a:lstStyle/>
          <a:p>
            <a:r>
              <a:rPr lang="en-GB" sz="3200" dirty="0"/>
              <a:t>Unit vector questions</a:t>
            </a:r>
            <a:endParaRPr lang="en-US" sz="3200" dirty="0"/>
          </a:p>
        </p:txBody>
      </p:sp>
      <p:sp>
        <p:nvSpPr>
          <p:cNvPr id="316419" name="Text Box 3"/>
          <p:cNvSpPr txBox="1">
            <a:spLocks noChangeArrowheads="1"/>
          </p:cNvSpPr>
          <p:nvPr/>
        </p:nvSpPr>
        <p:spPr bwMode="auto">
          <a:xfrm>
            <a:off x="265090" y="1260029"/>
            <a:ext cx="8462051" cy="461665"/>
          </a:xfrm>
          <a:prstGeom prst="rect">
            <a:avLst/>
          </a:prstGeom>
          <a:solidFill>
            <a:srgbClr val="F0F0F0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a unit vector in the direction of the following vector: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85DFD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85DFD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6456" name="Rectangle 40"/>
          <p:cNvSpPr>
            <a:spLocks noChangeArrowheads="1"/>
          </p:cNvSpPr>
          <p:nvPr/>
        </p:nvSpPr>
        <p:spPr bwMode="auto">
          <a:xfrm>
            <a:off x="522848" y="1961938"/>
            <a:ext cx="4572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4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3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j</a:t>
            </a: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>
          <a:xfrm>
            <a:off x="388915" y="594417"/>
            <a:ext cx="8229600" cy="529800"/>
          </a:xfrm>
          <a:prstGeom prst="rect">
            <a:avLst/>
          </a:prstGeom>
        </p:spPr>
        <p:txBody>
          <a:bodyPr vert="horz" lIns="0" rIns="0" bIns="0" anchor="b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Example 1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4617B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47" name="Rectangle 40"/>
          <p:cNvSpPr>
            <a:spLocks noChangeArrowheads="1"/>
          </p:cNvSpPr>
          <p:nvPr/>
        </p:nvSpPr>
        <p:spPr bwMode="auto">
          <a:xfrm>
            <a:off x="533579" y="2479679"/>
            <a:ext cx="45612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magnitude of the vector 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j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349424" y="2408386"/>
                <a:ext cx="2126736" cy="427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𝒂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kumimoji="0" lang="en-GB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4</m:t>
                              </m:r>
                            </m:e>
                            <m:sup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sSup>
                            <m:sSupPr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424" y="2408386"/>
                <a:ext cx="2126736" cy="42774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5347276" y="2934271"/>
                <a:ext cx="1251753" cy="4075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𝒂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25</m:t>
                          </m:r>
                        </m:e>
                      </m:rad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276" y="2934271"/>
                <a:ext cx="1251753" cy="40754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5345128" y="3421519"/>
                <a:ext cx="9719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𝒂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=5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128" y="3421519"/>
                <a:ext cx="971933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40"/>
          <p:cNvSpPr>
            <a:spLocks noChangeArrowheads="1"/>
          </p:cNvSpPr>
          <p:nvPr/>
        </p:nvSpPr>
        <p:spPr bwMode="auto">
          <a:xfrm>
            <a:off x="544310" y="3894206"/>
            <a:ext cx="45505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Therefore a vector of length 1 will be: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8924" y="3909189"/>
            <a:ext cx="13131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3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j)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213627" y="3868654"/>
                <a:ext cx="237244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</m:num>
                        <m:den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3627" y="3868654"/>
                <a:ext cx="237244" cy="52046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5383897" y="4525233"/>
            <a:ext cx="1261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 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 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j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568092" y="4509947"/>
                <a:ext cx="237244" cy="519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𝟒</m:t>
                          </m:r>
                        </m:num>
                        <m:den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092" y="4509947"/>
                <a:ext cx="237244" cy="51943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145491" y="4507799"/>
                <a:ext cx="237244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𝟑</m:t>
                          </m:r>
                        </m:num>
                        <m:den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5491" y="4507799"/>
                <a:ext cx="237244" cy="52046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Rectangle 40"/>
          <p:cNvSpPr>
            <a:spLocks noChangeArrowheads="1"/>
          </p:cNvSpPr>
          <p:nvPr/>
        </p:nvSpPr>
        <p:spPr bwMode="auto">
          <a:xfrm>
            <a:off x="529282" y="5205703"/>
            <a:ext cx="338589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show that this is a unit vector we can calculate the magnitude of this vector: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61076" y="5255255"/>
                <a:ext cx="1485278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kumimoji="0" lang="en-US" sz="1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4</m:t>
                                      </m:r>
                                    </m:num>
                                    <m:den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5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sSup>
                            <m:sSup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kumimoji="0" lang="en-US" sz="1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kumimoji="0" lang="en-US" sz="1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5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076" y="5255255"/>
                <a:ext cx="1485278" cy="818366"/>
              </a:xfrm>
              <a:prstGeom prst="rect">
                <a:avLst/>
              </a:prstGeom>
              <a:blipFill rotWithShape="0">
                <a:blip r:embed="rId8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375462" y="5234279"/>
                <a:ext cx="1271374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kumimoji="0" lang="en-GB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16</m:t>
                              </m:r>
                            </m:num>
                            <m:den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25</m:t>
                              </m:r>
                            </m:den>
                          </m:f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f>
                            <m:f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9</m:t>
                              </m:r>
                            </m:num>
                            <m:den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25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5462" y="5234279"/>
                <a:ext cx="1271374" cy="81836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893028" y="5232131"/>
                <a:ext cx="739177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kumimoji="0" lang="en-GB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25</m:t>
                              </m:r>
                            </m:num>
                            <m:den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25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3028" y="5232131"/>
                <a:ext cx="739177" cy="81836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>
              <a:xfrm>
                <a:off x="7889780" y="5482406"/>
                <a:ext cx="61908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=1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9780" y="5482406"/>
                <a:ext cx="619080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hlinkClick r:id="rId12"/>
            <a:extLst>
              <a:ext uri="{FF2B5EF4-FFF2-40B4-BE49-F238E27FC236}">
                <a16:creationId xmlns:a16="http://schemas.microsoft.com/office/drawing/2014/main" id="{674C571F-EAFC-46D3-AA7A-3744D4D4A888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2" name="Rectangle 21">
            <a:hlinkClick r:id="rId12"/>
            <a:extLst>
              <a:ext uri="{FF2B5EF4-FFF2-40B4-BE49-F238E27FC236}">
                <a16:creationId xmlns:a16="http://schemas.microsoft.com/office/drawing/2014/main" id="{AD47B495-5038-4A29-9C72-AAE296B61C39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29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56" grpId="0"/>
      <p:bldP spid="47" grpId="0"/>
      <p:bldP spid="2" grpId="0"/>
      <p:bldP spid="49" grpId="0"/>
      <p:bldP spid="50" grpId="0"/>
      <p:bldP spid="51" grpId="0"/>
      <p:bldP spid="3" grpId="0"/>
      <p:bldP spid="5" grpId="0"/>
      <p:bldP spid="55" grpId="0"/>
      <p:bldP spid="56" grpId="0"/>
      <p:bldP spid="57" grpId="0"/>
      <p:bldP spid="58" grpId="0"/>
      <p:bldP spid="8" grpId="0"/>
      <p:bldP spid="62" grpId="0"/>
      <p:bldP spid="63" grpId="0"/>
      <p:bldP spid="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9" name="Text Box 3"/>
          <p:cNvSpPr txBox="1">
            <a:spLocks noChangeArrowheads="1"/>
          </p:cNvSpPr>
          <p:nvPr/>
        </p:nvSpPr>
        <p:spPr bwMode="auto">
          <a:xfrm>
            <a:off x="323850" y="1147256"/>
            <a:ext cx="8510868" cy="461665"/>
          </a:xfrm>
          <a:prstGeom prst="rect">
            <a:avLst/>
          </a:prstGeom>
          <a:solidFill>
            <a:srgbClr val="F0F0F0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a unit vector in the direction of the following vector: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85DFD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>
          <a:xfrm>
            <a:off x="457200" y="518749"/>
            <a:ext cx="8229600" cy="529800"/>
          </a:xfrm>
          <a:prstGeom prst="rect">
            <a:avLst/>
          </a:prstGeom>
        </p:spPr>
        <p:txBody>
          <a:bodyPr vert="horz" lIns="0" rIns="0" bIns="0" anchor="b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Example 2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4617B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47" name="Rectangle 40"/>
          <p:cNvSpPr>
            <a:spLocks noChangeArrowheads="1"/>
          </p:cNvSpPr>
          <p:nvPr/>
        </p:nvSpPr>
        <p:spPr bwMode="auto">
          <a:xfrm>
            <a:off x="533578" y="2479679"/>
            <a:ext cx="50345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magnitude of the vector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349424" y="2408386"/>
                <a:ext cx="2625462" cy="427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𝒃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kumimoji="0" lang="en-GB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3</m:t>
                              </m:r>
                            </m:e>
                            <m:sup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sSup>
                            <m:sSupPr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sSup>
                            <m:sSup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4</m:t>
                              </m:r>
                            </m:e>
                            <m:sup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424" y="2408386"/>
                <a:ext cx="2625462" cy="42774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5347276" y="2934271"/>
                <a:ext cx="1251753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𝒃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26</m:t>
                          </m:r>
                        </m:e>
                      </m:rad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276" y="2934271"/>
                <a:ext cx="1251753" cy="40197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40"/>
          <p:cNvSpPr>
            <a:spLocks noChangeArrowheads="1"/>
          </p:cNvSpPr>
          <p:nvPr/>
        </p:nvSpPr>
        <p:spPr bwMode="auto">
          <a:xfrm>
            <a:off x="544310" y="3894206"/>
            <a:ext cx="45505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Therefore a vector of length 1 will be: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08020" y="3909189"/>
            <a:ext cx="1933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j +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k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213627" y="3868654"/>
                <a:ext cx="526683" cy="57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𝟐𝟔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3627" y="3868654"/>
                <a:ext cx="526683" cy="57227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41"/>
          <p:cNvSpPr>
            <a:spLocks noChangeArrowheads="1"/>
          </p:cNvSpPr>
          <p:nvPr/>
        </p:nvSpPr>
        <p:spPr bwMode="auto">
          <a:xfrm>
            <a:off x="529282" y="1896906"/>
            <a:ext cx="4572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3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j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+ 4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12592" y="5008512"/>
                <a:ext cx="526683" cy="57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𝟐𝟔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592" y="5008512"/>
                <a:ext cx="526683" cy="57227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5893250" y="4696547"/>
            <a:ext cx="458788" cy="1030288"/>
            <a:chOff x="5893250" y="4696547"/>
            <a:chExt cx="458788" cy="1030288"/>
          </a:xfrm>
        </p:grpSpPr>
        <p:grpSp>
          <p:nvGrpSpPr>
            <p:cNvPr id="12" name="Group 26"/>
            <p:cNvGrpSpPr>
              <a:grpSpLocks noChangeAspect="1"/>
            </p:cNvGrpSpPr>
            <p:nvPr/>
          </p:nvGrpSpPr>
          <p:grpSpPr bwMode="auto">
            <a:xfrm>
              <a:off x="5893250" y="4696547"/>
              <a:ext cx="458788" cy="1030288"/>
              <a:chOff x="748" y="2069"/>
              <a:chExt cx="289" cy="649"/>
            </a:xfrm>
          </p:grpSpPr>
          <p:sp>
            <p:nvSpPr>
              <p:cNvPr id="13" name="AutoShape 27"/>
              <p:cNvSpPr>
                <a:spLocks noChangeAspect="1" noChangeArrowheads="1" noTextEdit="1"/>
              </p:cNvSpPr>
              <p:nvPr/>
            </p:nvSpPr>
            <p:spPr bwMode="auto">
              <a:xfrm>
                <a:off x="748" y="2069"/>
                <a:ext cx="288" cy="5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14" name="Rectangle 28"/>
              <p:cNvSpPr>
                <a:spLocks noChangeArrowheads="1"/>
              </p:cNvSpPr>
              <p:nvPr/>
            </p:nvSpPr>
            <p:spPr bwMode="auto">
              <a:xfrm>
                <a:off x="962" y="2393"/>
                <a:ext cx="7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÷</a:t>
                </a: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15" name="Rectangle 29"/>
              <p:cNvSpPr>
                <a:spLocks noChangeArrowheads="1"/>
              </p:cNvSpPr>
              <p:nvPr/>
            </p:nvSpPr>
            <p:spPr bwMode="auto">
              <a:xfrm>
                <a:off x="962" y="2313"/>
                <a:ext cx="7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÷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16" name="Rectangle 30"/>
              <p:cNvSpPr>
                <a:spLocks noChangeArrowheads="1"/>
              </p:cNvSpPr>
              <p:nvPr/>
            </p:nvSpPr>
            <p:spPr bwMode="auto">
              <a:xfrm>
                <a:off x="962" y="2176"/>
                <a:ext cx="7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÷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17" name="Rectangle 31"/>
              <p:cNvSpPr>
                <a:spLocks noChangeArrowheads="1"/>
              </p:cNvSpPr>
              <p:nvPr/>
            </p:nvSpPr>
            <p:spPr bwMode="auto">
              <a:xfrm>
                <a:off x="962" y="2485"/>
                <a:ext cx="7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ø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962" y="2084"/>
                <a:ext cx="7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ö</a:t>
                </a: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19" name="Rectangle 33"/>
              <p:cNvSpPr>
                <a:spLocks noChangeArrowheads="1"/>
              </p:cNvSpPr>
              <p:nvPr/>
            </p:nvSpPr>
            <p:spPr bwMode="auto">
              <a:xfrm>
                <a:off x="765" y="2393"/>
                <a:ext cx="7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ç</a:t>
                </a: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0" name="Rectangle 34"/>
              <p:cNvSpPr>
                <a:spLocks noChangeArrowheads="1"/>
              </p:cNvSpPr>
              <p:nvPr/>
            </p:nvSpPr>
            <p:spPr bwMode="auto">
              <a:xfrm>
                <a:off x="765" y="2313"/>
                <a:ext cx="7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ç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2" name="Rectangle 35"/>
              <p:cNvSpPr>
                <a:spLocks noChangeArrowheads="1"/>
              </p:cNvSpPr>
              <p:nvPr/>
            </p:nvSpPr>
            <p:spPr bwMode="auto">
              <a:xfrm>
                <a:off x="765" y="2176"/>
                <a:ext cx="7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ç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3" name="Rectangle 36"/>
              <p:cNvSpPr>
                <a:spLocks noChangeArrowheads="1"/>
              </p:cNvSpPr>
              <p:nvPr/>
            </p:nvSpPr>
            <p:spPr bwMode="auto">
              <a:xfrm>
                <a:off x="765" y="2485"/>
                <a:ext cx="7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è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4" name="Rectangle 37"/>
              <p:cNvSpPr>
                <a:spLocks noChangeArrowheads="1"/>
              </p:cNvSpPr>
              <p:nvPr/>
            </p:nvSpPr>
            <p:spPr bwMode="auto">
              <a:xfrm>
                <a:off x="765" y="2084"/>
                <a:ext cx="7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æ</a:t>
                </a: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5" name="Rectangle 38"/>
              <p:cNvSpPr>
                <a:spLocks noChangeArrowheads="1"/>
              </p:cNvSpPr>
              <p:nvPr/>
            </p:nvSpPr>
            <p:spPr bwMode="auto">
              <a:xfrm>
                <a:off x="815" y="2258"/>
                <a:ext cx="168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-1</a:t>
                </a:r>
              </a:p>
            </p:txBody>
          </p:sp>
          <p:sp>
            <p:nvSpPr>
              <p:cNvPr id="26" name="Rectangle 39"/>
              <p:cNvSpPr>
                <a:spLocks noChangeArrowheads="1"/>
              </p:cNvSpPr>
              <p:nvPr/>
            </p:nvSpPr>
            <p:spPr bwMode="auto">
              <a:xfrm>
                <a:off x="833" y="2073"/>
                <a:ext cx="118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28" name="Rectangle 39"/>
            <p:cNvSpPr>
              <a:spLocks noChangeArrowheads="1"/>
            </p:cNvSpPr>
            <p:nvPr/>
          </p:nvSpPr>
          <p:spPr bwMode="auto">
            <a:xfrm>
              <a:off x="6045650" y="5338013"/>
              <a:ext cx="1873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4</a:t>
              </a:r>
            </a:p>
          </p:txBody>
        </p:sp>
      </p:grpSp>
      <p:sp>
        <p:nvSpPr>
          <p:cNvPr id="29" name="Rectangle 40"/>
          <p:cNvSpPr>
            <a:spLocks noChangeArrowheads="1"/>
          </p:cNvSpPr>
          <p:nvPr/>
        </p:nvSpPr>
        <p:spPr bwMode="auto">
          <a:xfrm>
            <a:off x="665217" y="5149062"/>
            <a:ext cx="45505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In column vector form it will be: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Rectangle 29">
            <a:hlinkClick r:id="rId6"/>
            <a:extLst>
              <a:ext uri="{FF2B5EF4-FFF2-40B4-BE49-F238E27FC236}">
                <a16:creationId xmlns:a16="http://schemas.microsoft.com/office/drawing/2014/main" id="{D878FB56-8747-44F5-9961-9F75BC9835C5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1" name="Rectangle 30">
            <a:hlinkClick r:id="rId6"/>
            <a:extLst>
              <a:ext uri="{FF2B5EF4-FFF2-40B4-BE49-F238E27FC236}">
                <a16:creationId xmlns:a16="http://schemas.microsoft.com/office/drawing/2014/main" id="{34C4BC21-AB44-45A9-BD8C-4C1E1D7506DD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2" name="Rectangle 2">
            <a:extLst>
              <a:ext uri="{FF2B5EF4-FFF2-40B4-BE49-F238E27FC236}">
                <a16:creationId xmlns:a16="http://schemas.microsoft.com/office/drawing/2014/main" id="{279557EA-2501-42F7-9418-77ED46A88496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1125"/>
            <a:ext cx="8229600" cy="55403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/>
              <a:t>Unit vector questions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8075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2" grpId="0"/>
      <p:bldP spid="49" grpId="0"/>
      <p:bldP spid="51" grpId="0"/>
      <p:bldP spid="3" grpId="0"/>
      <p:bldP spid="5" grpId="0"/>
      <p:bldP spid="21" grpId="0"/>
      <p:bldP spid="27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9" name="Text Box 3"/>
          <p:cNvSpPr txBox="1">
            <a:spLocks noChangeArrowheads="1"/>
          </p:cNvSpPr>
          <p:nvPr/>
        </p:nvSpPr>
        <p:spPr bwMode="auto">
          <a:xfrm>
            <a:off x="357325" y="1168003"/>
            <a:ext cx="8353425" cy="1569660"/>
          </a:xfrm>
          <a:prstGeom prst="rect">
            <a:avLst/>
          </a:prstGeom>
          <a:solidFill>
            <a:srgbClr val="F0F0F0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a vector of length 10 in the same direction as the following vector: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85DFD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85DFD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>
          <a:xfrm>
            <a:off x="410771" y="548633"/>
            <a:ext cx="8229600" cy="529800"/>
          </a:xfrm>
          <a:prstGeom prst="rect">
            <a:avLst/>
          </a:prstGeom>
        </p:spPr>
        <p:txBody>
          <a:bodyPr vert="horz" lIns="0" rIns="0" bIns="0" anchor="b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Example 3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4617B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47" name="Rectangle 40"/>
          <p:cNvSpPr>
            <a:spLocks noChangeArrowheads="1"/>
          </p:cNvSpPr>
          <p:nvPr/>
        </p:nvSpPr>
        <p:spPr bwMode="auto">
          <a:xfrm>
            <a:off x="533579" y="2815854"/>
            <a:ext cx="45612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magnitude of the vector 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j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349424" y="2744561"/>
                <a:ext cx="2101088" cy="427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𝒄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kumimoji="0" lang="en-GB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3</m:t>
                              </m:r>
                            </m:e>
                            <m:sup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sSup>
                            <m:sSupPr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424" y="2744561"/>
                <a:ext cx="2101088" cy="42774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5347276" y="3270446"/>
                <a:ext cx="1251753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𝒄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10</m:t>
                          </m:r>
                        </m:e>
                      </m:rad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276" y="3270446"/>
                <a:ext cx="1251753" cy="40197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40"/>
          <p:cNvSpPr>
            <a:spLocks noChangeArrowheads="1"/>
          </p:cNvSpPr>
          <p:nvPr/>
        </p:nvSpPr>
        <p:spPr bwMode="auto">
          <a:xfrm>
            <a:off x="544309" y="3894206"/>
            <a:ext cx="65261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vector                    has length 1.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81661" y="3743347"/>
                <a:ext cx="526683" cy="57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𝟏𝟎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661" y="3743347"/>
                <a:ext cx="526683" cy="57227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Rectangle 40"/>
          <p:cNvSpPr>
            <a:spLocks noChangeArrowheads="1"/>
          </p:cNvSpPr>
          <p:nvPr/>
        </p:nvSpPr>
        <p:spPr bwMode="auto">
          <a:xfrm>
            <a:off x="516403" y="5741126"/>
            <a:ext cx="3385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This can be simplified: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21" name="Group 26"/>
          <p:cNvGrpSpPr>
            <a:grpSpLocks noChangeAspect="1"/>
          </p:cNvGrpSpPr>
          <p:nvPr/>
        </p:nvGrpSpPr>
        <p:grpSpPr bwMode="auto">
          <a:xfrm>
            <a:off x="3881727" y="1648252"/>
            <a:ext cx="458788" cy="1030288"/>
            <a:chOff x="748" y="2069"/>
            <a:chExt cx="289" cy="649"/>
          </a:xfrm>
        </p:grpSpPr>
        <p:sp>
          <p:nvSpPr>
            <p:cNvPr id="22" name="AutoShape 27"/>
            <p:cNvSpPr>
              <a:spLocks noChangeAspect="1" noChangeArrowheads="1" noTextEdit="1"/>
            </p:cNvSpPr>
            <p:nvPr/>
          </p:nvSpPr>
          <p:spPr bwMode="auto">
            <a:xfrm>
              <a:off x="748" y="2069"/>
              <a:ext cx="288" cy="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3" name="Rectangle 28"/>
            <p:cNvSpPr>
              <a:spLocks noChangeArrowheads="1"/>
            </p:cNvSpPr>
            <p:nvPr/>
          </p:nvSpPr>
          <p:spPr bwMode="auto">
            <a:xfrm>
              <a:off x="962" y="239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4" name="Rectangle 29"/>
            <p:cNvSpPr>
              <a:spLocks noChangeArrowheads="1"/>
            </p:cNvSpPr>
            <p:nvPr/>
          </p:nvSpPr>
          <p:spPr bwMode="auto">
            <a:xfrm>
              <a:off x="962" y="231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5" name="Rectangle 30"/>
            <p:cNvSpPr>
              <a:spLocks noChangeArrowheads="1"/>
            </p:cNvSpPr>
            <p:nvPr/>
          </p:nvSpPr>
          <p:spPr bwMode="auto">
            <a:xfrm>
              <a:off x="962" y="2176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6" name="Rectangle 31"/>
            <p:cNvSpPr>
              <a:spLocks noChangeArrowheads="1"/>
            </p:cNvSpPr>
            <p:nvPr/>
          </p:nvSpPr>
          <p:spPr bwMode="auto">
            <a:xfrm>
              <a:off x="962" y="2485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ø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7" name="Rectangle 32"/>
            <p:cNvSpPr>
              <a:spLocks noChangeArrowheads="1"/>
            </p:cNvSpPr>
            <p:nvPr/>
          </p:nvSpPr>
          <p:spPr bwMode="auto">
            <a:xfrm>
              <a:off x="962" y="2084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ö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8" name="Rectangle 33"/>
            <p:cNvSpPr>
              <a:spLocks noChangeArrowheads="1"/>
            </p:cNvSpPr>
            <p:nvPr/>
          </p:nvSpPr>
          <p:spPr bwMode="auto">
            <a:xfrm>
              <a:off x="765" y="239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9" name="Rectangle 34"/>
            <p:cNvSpPr>
              <a:spLocks noChangeArrowheads="1"/>
            </p:cNvSpPr>
            <p:nvPr/>
          </p:nvSpPr>
          <p:spPr bwMode="auto">
            <a:xfrm>
              <a:off x="765" y="231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30" name="Rectangle 35"/>
            <p:cNvSpPr>
              <a:spLocks noChangeArrowheads="1"/>
            </p:cNvSpPr>
            <p:nvPr/>
          </p:nvSpPr>
          <p:spPr bwMode="auto">
            <a:xfrm>
              <a:off x="765" y="2176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31" name="Rectangle 36"/>
            <p:cNvSpPr>
              <a:spLocks noChangeArrowheads="1"/>
            </p:cNvSpPr>
            <p:nvPr/>
          </p:nvSpPr>
          <p:spPr bwMode="auto">
            <a:xfrm>
              <a:off x="765" y="2485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è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32" name="Rectangle 37"/>
            <p:cNvSpPr>
              <a:spLocks noChangeArrowheads="1"/>
            </p:cNvSpPr>
            <p:nvPr/>
          </p:nvSpPr>
          <p:spPr bwMode="auto">
            <a:xfrm>
              <a:off x="765" y="2084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æ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33" name="Rectangle 38"/>
            <p:cNvSpPr>
              <a:spLocks noChangeArrowheads="1"/>
            </p:cNvSpPr>
            <p:nvPr/>
          </p:nvSpPr>
          <p:spPr bwMode="auto">
            <a:xfrm>
              <a:off x="815" y="2396"/>
              <a:ext cx="16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-1</a:t>
              </a:r>
            </a:p>
          </p:txBody>
        </p:sp>
        <p:sp>
          <p:nvSpPr>
            <p:cNvPr id="34" name="Rectangle 39"/>
            <p:cNvSpPr>
              <a:spLocks noChangeArrowheads="1"/>
            </p:cNvSpPr>
            <p:nvPr/>
          </p:nvSpPr>
          <p:spPr bwMode="auto">
            <a:xfrm>
              <a:off x="833" y="2073"/>
              <a:ext cx="11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3</a:t>
              </a:r>
            </a:p>
          </p:txBody>
        </p:sp>
      </p:grpSp>
      <p:sp>
        <p:nvSpPr>
          <p:cNvPr id="35" name="Rectangle 43"/>
          <p:cNvSpPr>
            <a:spLocks noChangeArrowheads="1"/>
          </p:cNvSpPr>
          <p:nvPr/>
        </p:nvSpPr>
        <p:spPr bwMode="auto">
          <a:xfrm>
            <a:off x="3162302" y="1916279"/>
            <a:ext cx="611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36" name="Group 26"/>
          <p:cNvGrpSpPr>
            <a:grpSpLocks noChangeAspect="1"/>
          </p:cNvGrpSpPr>
          <p:nvPr/>
        </p:nvGrpSpPr>
        <p:grpSpPr bwMode="auto">
          <a:xfrm>
            <a:off x="2508344" y="3554760"/>
            <a:ext cx="458788" cy="1030288"/>
            <a:chOff x="748" y="2069"/>
            <a:chExt cx="289" cy="649"/>
          </a:xfrm>
        </p:grpSpPr>
        <p:sp>
          <p:nvSpPr>
            <p:cNvPr id="37" name="AutoShape 27"/>
            <p:cNvSpPr>
              <a:spLocks noChangeAspect="1" noChangeArrowheads="1" noTextEdit="1"/>
            </p:cNvSpPr>
            <p:nvPr/>
          </p:nvSpPr>
          <p:spPr bwMode="auto">
            <a:xfrm>
              <a:off x="748" y="2069"/>
              <a:ext cx="288" cy="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38" name="Rectangle 28"/>
            <p:cNvSpPr>
              <a:spLocks noChangeArrowheads="1"/>
            </p:cNvSpPr>
            <p:nvPr/>
          </p:nvSpPr>
          <p:spPr bwMode="auto">
            <a:xfrm>
              <a:off x="962" y="239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39" name="Rectangle 29"/>
            <p:cNvSpPr>
              <a:spLocks noChangeArrowheads="1"/>
            </p:cNvSpPr>
            <p:nvPr/>
          </p:nvSpPr>
          <p:spPr bwMode="auto">
            <a:xfrm>
              <a:off x="962" y="231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0" name="Rectangle 30"/>
            <p:cNvSpPr>
              <a:spLocks noChangeArrowheads="1"/>
            </p:cNvSpPr>
            <p:nvPr/>
          </p:nvSpPr>
          <p:spPr bwMode="auto">
            <a:xfrm>
              <a:off x="962" y="2176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1" name="Rectangle 31"/>
            <p:cNvSpPr>
              <a:spLocks noChangeArrowheads="1"/>
            </p:cNvSpPr>
            <p:nvPr/>
          </p:nvSpPr>
          <p:spPr bwMode="auto">
            <a:xfrm>
              <a:off x="962" y="2485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ø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" name="Rectangle 32"/>
            <p:cNvSpPr>
              <a:spLocks noChangeArrowheads="1"/>
            </p:cNvSpPr>
            <p:nvPr/>
          </p:nvSpPr>
          <p:spPr bwMode="auto">
            <a:xfrm>
              <a:off x="962" y="2084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ö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3" name="Rectangle 33"/>
            <p:cNvSpPr>
              <a:spLocks noChangeArrowheads="1"/>
            </p:cNvSpPr>
            <p:nvPr/>
          </p:nvSpPr>
          <p:spPr bwMode="auto">
            <a:xfrm>
              <a:off x="765" y="239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4" name="Rectangle 34"/>
            <p:cNvSpPr>
              <a:spLocks noChangeArrowheads="1"/>
            </p:cNvSpPr>
            <p:nvPr/>
          </p:nvSpPr>
          <p:spPr bwMode="auto">
            <a:xfrm>
              <a:off x="765" y="231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6" name="Rectangle 35"/>
            <p:cNvSpPr>
              <a:spLocks noChangeArrowheads="1"/>
            </p:cNvSpPr>
            <p:nvPr/>
          </p:nvSpPr>
          <p:spPr bwMode="auto">
            <a:xfrm>
              <a:off x="765" y="2176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8" name="Rectangle 36"/>
            <p:cNvSpPr>
              <a:spLocks noChangeArrowheads="1"/>
            </p:cNvSpPr>
            <p:nvPr/>
          </p:nvSpPr>
          <p:spPr bwMode="auto">
            <a:xfrm>
              <a:off x="765" y="2485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è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2" name="Rectangle 37"/>
            <p:cNvSpPr>
              <a:spLocks noChangeArrowheads="1"/>
            </p:cNvSpPr>
            <p:nvPr/>
          </p:nvSpPr>
          <p:spPr bwMode="auto">
            <a:xfrm>
              <a:off x="765" y="2084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æ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3" name="Rectangle 38"/>
            <p:cNvSpPr>
              <a:spLocks noChangeArrowheads="1"/>
            </p:cNvSpPr>
            <p:nvPr/>
          </p:nvSpPr>
          <p:spPr bwMode="auto">
            <a:xfrm>
              <a:off x="815" y="2396"/>
              <a:ext cx="16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-1</a:t>
              </a:r>
            </a:p>
          </p:txBody>
        </p:sp>
        <p:sp>
          <p:nvSpPr>
            <p:cNvPr id="54" name="Rectangle 39"/>
            <p:cNvSpPr>
              <a:spLocks noChangeArrowheads="1"/>
            </p:cNvSpPr>
            <p:nvPr/>
          </p:nvSpPr>
          <p:spPr bwMode="auto">
            <a:xfrm>
              <a:off x="833" y="2073"/>
              <a:ext cx="11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3</a:t>
              </a:r>
            </a:p>
          </p:txBody>
        </p:sp>
      </p:grpSp>
      <p:sp>
        <p:nvSpPr>
          <p:cNvPr id="59" name="Rectangle 40"/>
          <p:cNvSpPr>
            <a:spLocks noChangeArrowheads="1"/>
          </p:cNvSpPr>
          <p:nvPr/>
        </p:nvSpPr>
        <p:spPr bwMode="auto">
          <a:xfrm>
            <a:off x="457200" y="4595073"/>
            <a:ext cx="45505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Therefore the vector of length 10 is: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714102" y="4500585"/>
                <a:ext cx="526683" cy="57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𝟏𝟎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𝟏𝟎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4102" y="4500585"/>
                <a:ext cx="526683" cy="57227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1" name="Group 26"/>
          <p:cNvGrpSpPr>
            <a:grpSpLocks noChangeAspect="1"/>
          </p:cNvGrpSpPr>
          <p:nvPr/>
        </p:nvGrpSpPr>
        <p:grpSpPr bwMode="auto">
          <a:xfrm>
            <a:off x="5240785" y="4311998"/>
            <a:ext cx="458788" cy="1030288"/>
            <a:chOff x="748" y="2069"/>
            <a:chExt cx="289" cy="649"/>
          </a:xfrm>
        </p:grpSpPr>
        <p:sp>
          <p:nvSpPr>
            <p:cNvPr id="65" name="AutoShape 27"/>
            <p:cNvSpPr>
              <a:spLocks noChangeAspect="1" noChangeArrowheads="1" noTextEdit="1"/>
            </p:cNvSpPr>
            <p:nvPr/>
          </p:nvSpPr>
          <p:spPr bwMode="auto">
            <a:xfrm>
              <a:off x="748" y="2069"/>
              <a:ext cx="288" cy="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6" name="Rectangle 28"/>
            <p:cNvSpPr>
              <a:spLocks noChangeArrowheads="1"/>
            </p:cNvSpPr>
            <p:nvPr/>
          </p:nvSpPr>
          <p:spPr bwMode="auto">
            <a:xfrm>
              <a:off x="962" y="239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7" name="Rectangle 29"/>
            <p:cNvSpPr>
              <a:spLocks noChangeArrowheads="1"/>
            </p:cNvSpPr>
            <p:nvPr/>
          </p:nvSpPr>
          <p:spPr bwMode="auto">
            <a:xfrm>
              <a:off x="962" y="231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8" name="Rectangle 30"/>
            <p:cNvSpPr>
              <a:spLocks noChangeArrowheads="1"/>
            </p:cNvSpPr>
            <p:nvPr/>
          </p:nvSpPr>
          <p:spPr bwMode="auto">
            <a:xfrm>
              <a:off x="962" y="2176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9" name="Rectangle 31"/>
            <p:cNvSpPr>
              <a:spLocks noChangeArrowheads="1"/>
            </p:cNvSpPr>
            <p:nvPr/>
          </p:nvSpPr>
          <p:spPr bwMode="auto">
            <a:xfrm>
              <a:off x="962" y="2485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ø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70" name="Rectangle 32"/>
            <p:cNvSpPr>
              <a:spLocks noChangeArrowheads="1"/>
            </p:cNvSpPr>
            <p:nvPr/>
          </p:nvSpPr>
          <p:spPr bwMode="auto">
            <a:xfrm>
              <a:off x="962" y="2084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ö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71" name="Rectangle 33"/>
            <p:cNvSpPr>
              <a:spLocks noChangeArrowheads="1"/>
            </p:cNvSpPr>
            <p:nvPr/>
          </p:nvSpPr>
          <p:spPr bwMode="auto">
            <a:xfrm>
              <a:off x="765" y="239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72" name="Rectangle 34"/>
            <p:cNvSpPr>
              <a:spLocks noChangeArrowheads="1"/>
            </p:cNvSpPr>
            <p:nvPr/>
          </p:nvSpPr>
          <p:spPr bwMode="auto">
            <a:xfrm>
              <a:off x="765" y="231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73" name="Rectangle 35"/>
            <p:cNvSpPr>
              <a:spLocks noChangeArrowheads="1"/>
            </p:cNvSpPr>
            <p:nvPr/>
          </p:nvSpPr>
          <p:spPr bwMode="auto">
            <a:xfrm>
              <a:off x="765" y="2176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>
              <a:off x="765" y="2485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è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75" name="Rectangle 37"/>
            <p:cNvSpPr>
              <a:spLocks noChangeArrowheads="1"/>
            </p:cNvSpPr>
            <p:nvPr/>
          </p:nvSpPr>
          <p:spPr bwMode="auto">
            <a:xfrm>
              <a:off x="765" y="2084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æ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76" name="Rectangle 38"/>
            <p:cNvSpPr>
              <a:spLocks noChangeArrowheads="1"/>
            </p:cNvSpPr>
            <p:nvPr/>
          </p:nvSpPr>
          <p:spPr bwMode="auto">
            <a:xfrm>
              <a:off x="815" y="2396"/>
              <a:ext cx="16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-1</a:t>
              </a:r>
            </a:p>
          </p:txBody>
        </p:sp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>
              <a:off x="833" y="2073"/>
              <a:ext cx="11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3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3024825" y="5677800"/>
                <a:ext cx="526683" cy="572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𝟏𝟎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𝟏𝟎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825" y="5677800"/>
                <a:ext cx="526683" cy="57227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9" name="Group 26"/>
          <p:cNvGrpSpPr>
            <a:grpSpLocks noChangeAspect="1"/>
          </p:cNvGrpSpPr>
          <p:nvPr/>
        </p:nvGrpSpPr>
        <p:grpSpPr bwMode="auto">
          <a:xfrm>
            <a:off x="3551508" y="5489213"/>
            <a:ext cx="458788" cy="1030288"/>
            <a:chOff x="748" y="2069"/>
            <a:chExt cx="289" cy="649"/>
          </a:xfrm>
        </p:grpSpPr>
        <p:sp>
          <p:nvSpPr>
            <p:cNvPr id="80" name="AutoShape 27"/>
            <p:cNvSpPr>
              <a:spLocks noChangeAspect="1" noChangeArrowheads="1" noTextEdit="1"/>
            </p:cNvSpPr>
            <p:nvPr/>
          </p:nvSpPr>
          <p:spPr bwMode="auto">
            <a:xfrm>
              <a:off x="748" y="2069"/>
              <a:ext cx="288" cy="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81" name="Rectangle 28"/>
            <p:cNvSpPr>
              <a:spLocks noChangeArrowheads="1"/>
            </p:cNvSpPr>
            <p:nvPr/>
          </p:nvSpPr>
          <p:spPr bwMode="auto">
            <a:xfrm>
              <a:off x="962" y="239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82" name="Rectangle 29"/>
            <p:cNvSpPr>
              <a:spLocks noChangeArrowheads="1"/>
            </p:cNvSpPr>
            <p:nvPr/>
          </p:nvSpPr>
          <p:spPr bwMode="auto">
            <a:xfrm>
              <a:off x="962" y="231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83" name="Rectangle 30"/>
            <p:cNvSpPr>
              <a:spLocks noChangeArrowheads="1"/>
            </p:cNvSpPr>
            <p:nvPr/>
          </p:nvSpPr>
          <p:spPr bwMode="auto">
            <a:xfrm>
              <a:off x="962" y="2176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84" name="Rectangle 31"/>
            <p:cNvSpPr>
              <a:spLocks noChangeArrowheads="1"/>
            </p:cNvSpPr>
            <p:nvPr/>
          </p:nvSpPr>
          <p:spPr bwMode="auto">
            <a:xfrm>
              <a:off x="962" y="2485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ø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85" name="Rectangle 32"/>
            <p:cNvSpPr>
              <a:spLocks noChangeArrowheads="1"/>
            </p:cNvSpPr>
            <p:nvPr/>
          </p:nvSpPr>
          <p:spPr bwMode="auto">
            <a:xfrm>
              <a:off x="962" y="2084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ö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86" name="Rectangle 33"/>
            <p:cNvSpPr>
              <a:spLocks noChangeArrowheads="1"/>
            </p:cNvSpPr>
            <p:nvPr/>
          </p:nvSpPr>
          <p:spPr bwMode="auto">
            <a:xfrm>
              <a:off x="765" y="239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87" name="Rectangle 34"/>
            <p:cNvSpPr>
              <a:spLocks noChangeArrowheads="1"/>
            </p:cNvSpPr>
            <p:nvPr/>
          </p:nvSpPr>
          <p:spPr bwMode="auto">
            <a:xfrm>
              <a:off x="765" y="231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88" name="Rectangle 35"/>
            <p:cNvSpPr>
              <a:spLocks noChangeArrowheads="1"/>
            </p:cNvSpPr>
            <p:nvPr/>
          </p:nvSpPr>
          <p:spPr bwMode="auto">
            <a:xfrm>
              <a:off x="765" y="2176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89" name="Rectangle 36"/>
            <p:cNvSpPr>
              <a:spLocks noChangeArrowheads="1"/>
            </p:cNvSpPr>
            <p:nvPr/>
          </p:nvSpPr>
          <p:spPr bwMode="auto">
            <a:xfrm>
              <a:off x="765" y="2485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è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90" name="Rectangle 37"/>
            <p:cNvSpPr>
              <a:spLocks noChangeArrowheads="1"/>
            </p:cNvSpPr>
            <p:nvPr/>
          </p:nvSpPr>
          <p:spPr bwMode="auto">
            <a:xfrm>
              <a:off x="765" y="2084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æ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91" name="Rectangle 38"/>
            <p:cNvSpPr>
              <a:spLocks noChangeArrowheads="1"/>
            </p:cNvSpPr>
            <p:nvPr/>
          </p:nvSpPr>
          <p:spPr bwMode="auto">
            <a:xfrm>
              <a:off x="815" y="2396"/>
              <a:ext cx="16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-1</a:t>
              </a:r>
            </a:p>
          </p:txBody>
        </p:sp>
        <p:sp>
          <p:nvSpPr>
            <p:cNvPr id="92" name="Rectangle 39"/>
            <p:cNvSpPr>
              <a:spLocks noChangeArrowheads="1"/>
            </p:cNvSpPr>
            <p:nvPr/>
          </p:nvSpPr>
          <p:spPr bwMode="auto">
            <a:xfrm>
              <a:off x="833" y="2073"/>
              <a:ext cx="11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3</a:t>
              </a:r>
            </a:p>
          </p:txBody>
        </p:sp>
      </p:grpSp>
      <p:grpSp>
        <p:nvGrpSpPr>
          <p:cNvPr id="94" name="Group 26"/>
          <p:cNvGrpSpPr>
            <a:grpSpLocks noChangeAspect="1"/>
          </p:cNvGrpSpPr>
          <p:nvPr/>
        </p:nvGrpSpPr>
        <p:grpSpPr bwMode="auto">
          <a:xfrm>
            <a:off x="5275132" y="5487065"/>
            <a:ext cx="458788" cy="1030288"/>
            <a:chOff x="748" y="2069"/>
            <a:chExt cx="289" cy="649"/>
          </a:xfrm>
        </p:grpSpPr>
        <p:sp>
          <p:nvSpPr>
            <p:cNvPr id="95" name="AutoShape 27"/>
            <p:cNvSpPr>
              <a:spLocks noChangeAspect="1" noChangeArrowheads="1" noTextEdit="1"/>
            </p:cNvSpPr>
            <p:nvPr/>
          </p:nvSpPr>
          <p:spPr bwMode="auto">
            <a:xfrm>
              <a:off x="748" y="2069"/>
              <a:ext cx="288" cy="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96" name="Rectangle 28"/>
            <p:cNvSpPr>
              <a:spLocks noChangeArrowheads="1"/>
            </p:cNvSpPr>
            <p:nvPr/>
          </p:nvSpPr>
          <p:spPr bwMode="auto">
            <a:xfrm>
              <a:off x="962" y="239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97" name="Rectangle 29"/>
            <p:cNvSpPr>
              <a:spLocks noChangeArrowheads="1"/>
            </p:cNvSpPr>
            <p:nvPr/>
          </p:nvSpPr>
          <p:spPr bwMode="auto">
            <a:xfrm>
              <a:off x="962" y="231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98" name="Rectangle 30"/>
            <p:cNvSpPr>
              <a:spLocks noChangeArrowheads="1"/>
            </p:cNvSpPr>
            <p:nvPr/>
          </p:nvSpPr>
          <p:spPr bwMode="auto">
            <a:xfrm>
              <a:off x="962" y="2176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99" name="Rectangle 31"/>
            <p:cNvSpPr>
              <a:spLocks noChangeArrowheads="1"/>
            </p:cNvSpPr>
            <p:nvPr/>
          </p:nvSpPr>
          <p:spPr bwMode="auto">
            <a:xfrm>
              <a:off x="962" y="2485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ø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0" name="Rectangle 32"/>
            <p:cNvSpPr>
              <a:spLocks noChangeArrowheads="1"/>
            </p:cNvSpPr>
            <p:nvPr/>
          </p:nvSpPr>
          <p:spPr bwMode="auto">
            <a:xfrm>
              <a:off x="962" y="2084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ö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1" name="Rectangle 33"/>
            <p:cNvSpPr>
              <a:spLocks noChangeArrowheads="1"/>
            </p:cNvSpPr>
            <p:nvPr/>
          </p:nvSpPr>
          <p:spPr bwMode="auto">
            <a:xfrm>
              <a:off x="765" y="239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2" name="Rectangle 34"/>
            <p:cNvSpPr>
              <a:spLocks noChangeArrowheads="1"/>
            </p:cNvSpPr>
            <p:nvPr/>
          </p:nvSpPr>
          <p:spPr bwMode="auto">
            <a:xfrm>
              <a:off x="765" y="231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3" name="Rectangle 35"/>
            <p:cNvSpPr>
              <a:spLocks noChangeArrowheads="1"/>
            </p:cNvSpPr>
            <p:nvPr/>
          </p:nvSpPr>
          <p:spPr bwMode="auto">
            <a:xfrm>
              <a:off x="765" y="2176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4" name="Rectangle 36"/>
            <p:cNvSpPr>
              <a:spLocks noChangeArrowheads="1"/>
            </p:cNvSpPr>
            <p:nvPr/>
          </p:nvSpPr>
          <p:spPr bwMode="auto">
            <a:xfrm>
              <a:off x="765" y="2485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è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5" name="Rectangle 37"/>
            <p:cNvSpPr>
              <a:spLocks noChangeArrowheads="1"/>
            </p:cNvSpPr>
            <p:nvPr/>
          </p:nvSpPr>
          <p:spPr bwMode="auto">
            <a:xfrm>
              <a:off x="765" y="2084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æ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6" name="Rectangle 38"/>
            <p:cNvSpPr>
              <a:spLocks noChangeArrowheads="1"/>
            </p:cNvSpPr>
            <p:nvPr/>
          </p:nvSpPr>
          <p:spPr bwMode="auto">
            <a:xfrm>
              <a:off x="815" y="2396"/>
              <a:ext cx="16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-1</a:t>
              </a:r>
            </a:p>
          </p:txBody>
        </p:sp>
        <p:sp>
          <p:nvSpPr>
            <p:cNvPr id="107" name="Rectangle 39"/>
            <p:cNvSpPr>
              <a:spLocks noChangeArrowheads="1"/>
            </p:cNvSpPr>
            <p:nvPr/>
          </p:nvSpPr>
          <p:spPr bwMode="auto">
            <a:xfrm>
              <a:off x="833" y="2073"/>
              <a:ext cx="11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3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4319917" y="5645342"/>
                <a:ext cx="953979" cy="6474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𝟏𝟎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𝟏𝟎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𝟏𝟎</m:t>
                              </m:r>
                            </m:e>
                          </m:rad>
                          <m:rad>
                            <m:radPr>
                              <m:degHide m:val="on"/>
                              <m:ctrlP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𝟏𝟎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9917" y="5645342"/>
                <a:ext cx="953979" cy="64742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9" name="Group 26"/>
          <p:cNvGrpSpPr>
            <a:grpSpLocks noChangeAspect="1"/>
          </p:cNvGrpSpPr>
          <p:nvPr/>
        </p:nvGrpSpPr>
        <p:grpSpPr bwMode="auto">
          <a:xfrm>
            <a:off x="6960117" y="5484917"/>
            <a:ext cx="458788" cy="1030288"/>
            <a:chOff x="748" y="2069"/>
            <a:chExt cx="289" cy="649"/>
          </a:xfrm>
        </p:grpSpPr>
        <p:sp>
          <p:nvSpPr>
            <p:cNvPr id="110" name="AutoShape 27"/>
            <p:cNvSpPr>
              <a:spLocks noChangeAspect="1" noChangeArrowheads="1" noTextEdit="1"/>
            </p:cNvSpPr>
            <p:nvPr/>
          </p:nvSpPr>
          <p:spPr bwMode="auto">
            <a:xfrm>
              <a:off x="748" y="2069"/>
              <a:ext cx="288" cy="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11" name="Rectangle 28"/>
            <p:cNvSpPr>
              <a:spLocks noChangeArrowheads="1"/>
            </p:cNvSpPr>
            <p:nvPr/>
          </p:nvSpPr>
          <p:spPr bwMode="auto">
            <a:xfrm>
              <a:off x="962" y="239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12" name="Rectangle 29"/>
            <p:cNvSpPr>
              <a:spLocks noChangeArrowheads="1"/>
            </p:cNvSpPr>
            <p:nvPr/>
          </p:nvSpPr>
          <p:spPr bwMode="auto">
            <a:xfrm>
              <a:off x="962" y="231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13" name="Rectangle 30"/>
            <p:cNvSpPr>
              <a:spLocks noChangeArrowheads="1"/>
            </p:cNvSpPr>
            <p:nvPr/>
          </p:nvSpPr>
          <p:spPr bwMode="auto">
            <a:xfrm>
              <a:off x="962" y="2176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14" name="Rectangle 31"/>
            <p:cNvSpPr>
              <a:spLocks noChangeArrowheads="1"/>
            </p:cNvSpPr>
            <p:nvPr/>
          </p:nvSpPr>
          <p:spPr bwMode="auto">
            <a:xfrm>
              <a:off x="962" y="2485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ø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15" name="Rectangle 32"/>
            <p:cNvSpPr>
              <a:spLocks noChangeArrowheads="1"/>
            </p:cNvSpPr>
            <p:nvPr/>
          </p:nvSpPr>
          <p:spPr bwMode="auto">
            <a:xfrm>
              <a:off x="962" y="2084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ö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16" name="Rectangle 33"/>
            <p:cNvSpPr>
              <a:spLocks noChangeArrowheads="1"/>
            </p:cNvSpPr>
            <p:nvPr/>
          </p:nvSpPr>
          <p:spPr bwMode="auto">
            <a:xfrm>
              <a:off x="765" y="239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17" name="Rectangle 34"/>
            <p:cNvSpPr>
              <a:spLocks noChangeArrowheads="1"/>
            </p:cNvSpPr>
            <p:nvPr/>
          </p:nvSpPr>
          <p:spPr bwMode="auto">
            <a:xfrm>
              <a:off x="765" y="231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18" name="Rectangle 35"/>
            <p:cNvSpPr>
              <a:spLocks noChangeArrowheads="1"/>
            </p:cNvSpPr>
            <p:nvPr/>
          </p:nvSpPr>
          <p:spPr bwMode="auto">
            <a:xfrm>
              <a:off x="765" y="2176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19" name="Rectangle 36"/>
            <p:cNvSpPr>
              <a:spLocks noChangeArrowheads="1"/>
            </p:cNvSpPr>
            <p:nvPr/>
          </p:nvSpPr>
          <p:spPr bwMode="auto">
            <a:xfrm>
              <a:off x="765" y="2485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è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20" name="Rectangle 37"/>
            <p:cNvSpPr>
              <a:spLocks noChangeArrowheads="1"/>
            </p:cNvSpPr>
            <p:nvPr/>
          </p:nvSpPr>
          <p:spPr bwMode="auto">
            <a:xfrm>
              <a:off x="765" y="2084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æ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21" name="Rectangle 38"/>
            <p:cNvSpPr>
              <a:spLocks noChangeArrowheads="1"/>
            </p:cNvSpPr>
            <p:nvPr/>
          </p:nvSpPr>
          <p:spPr bwMode="auto">
            <a:xfrm>
              <a:off x="815" y="2396"/>
              <a:ext cx="16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-1</a:t>
              </a:r>
            </a:p>
          </p:txBody>
        </p:sp>
        <p:sp>
          <p:nvSpPr>
            <p:cNvPr id="122" name="Rectangle 39"/>
            <p:cNvSpPr>
              <a:spLocks noChangeArrowheads="1"/>
            </p:cNvSpPr>
            <p:nvPr/>
          </p:nvSpPr>
          <p:spPr bwMode="auto">
            <a:xfrm>
              <a:off x="833" y="2073"/>
              <a:ext cx="11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3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6069297" y="5643194"/>
                <a:ext cx="853695" cy="5809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𝟏𝟎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𝟏𝟎</m:t>
                              </m:r>
                            </m:e>
                          </m:rad>
                        </m:num>
                        <m:den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9297" y="5643194"/>
                <a:ext cx="853695" cy="58092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4" name="Group 26"/>
          <p:cNvGrpSpPr>
            <a:grpSpLocks noChangeAspect="1"/>
          </p:cNvGrpSpPr>
          <p:nvPr/>
        </p:nvGrpSpPr>
        <p:grpSpPr bwMode="auto">
          <a:xfrm>
            <a:off x="8183171" y="5436134"/>
            <a:ext cx="458788" cy="1030288"/>
            <a:chOff x="748" y="2069"/>
            <a:chExt cx="289" cy="649"/>
          </a:xfrm>
        </p:grpSpPr>
        <p:sp>
          <p:nvSpPr>
            <p:cNvPr id="125" name="AutoShape 27"/>
            <p:cNvSpPr>
              <a:spLocks noChangeAspect="1" noChangeArrowheads="1" noTextEdit="1"/>
            </p:cNvSpPr>
            <p:nvPr/>
          </p:nvSpPr>
          <p:spPr bwMode="auto">
            <a:xfrm>
              <a:off x="748" y="2069"/>
              <a:ext cx="288" cy="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26" name="Rectangle 28"/>
            <p:cNvSpPr>
              <a:spLocks noChangeArrowheads="1"/>
            </p:cNvSpPr>
            <p:nvPr/>
          </p:nvSpPr>
          <p:spPr bwMode="auto">
            <a:xfrm>
              <a:off x="962" y="239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27" name="Rectangle 29"/>
            <p:cNvSpPr>
              <a:spLocks noChangeArrowheads="1"/>
            </p:cNvSpPr>
            <p:nvPr/>
          </p:nvSpPr>
          <p:spPr bwMode="auto">
            <a:xfrm>
              <a:off x="962" y="231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28" name="Rectangle 30"/>
            <p:cNvSpPr>
              <a:spLocks noChangeArrowheads="1"/>
            </p:cNvSpPr>
            <p:nvPr/>
          </p:nvSpPr>
          <p:spPr bwMode="auto">
            <a:xfrm>
              <a:off x="962" y="2176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÷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29" name="Rectangle 31"/>
            <p:cNvSpPr>
              <a:spLocks noChangeArrowheads="1"/>
            </p:cNvSpPr>
            <p:nvPr/>
          </p:nvSpPr>
          <p:spPr bwMode="auto">
            <a:xfrm>
              <a:off x="962" y="2485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ø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30" name="Rectangle 32"/>
            <p:cNvSpPr>
              <a:spLocks noChangeArrowheads="1"/>
            </p:cNvSpPr>
            <p:nvPr/>
          </p:nvSpPr>
          <p:spPr bwMode="auto">
            <a:xfrm>
              <a:off x="962" y="2084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ö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31" name="Rectangle 33"/>
            <p:cNvSpPr>
              <a:spLocks noChangeArrowheads="1"/>
            </p:cNvSpPr>
            <p:nvPr/>
          </p:nvSpPr>
          <p:spPr bwMode="auto">
            <a:xfrm>
              <a:off x="765" y="239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32" name="Rectangle 34"/>
            <p:cNvSpPr>
              <a:spLocks noChangeArrowheads="1"/>
            </p:cNvSpPr>
            <p:nvPr/>
          </p:nvSpPr>
          <p:spPr bwMode="auto">
            <a:xfrm>
              <a:off x="765" y="2313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33" name="Rectangle 35"/>
            <p:cNvSpPr>
              <a:spLocks noChangeArrowheads="1"/>
            </p:cNvSpPr>
            <p:nvPr/>
          </p:nvSpPr>
          <p:spPr bwMode="auto">
            <a:xfrm>
              <a:off x="765" y="2176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34" name="Rectangle 36"/>
            <p:cNvSpPr>
              <a:spLocks noChangeArrowheads="1"/>
            </p:cNvSpPr>
            <p:nvPr/>
          </p:nvSpPr>
          <p:spPr bwMode="auto">
            <a:xfrm>
              <a:off x="765" y="2485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è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35" name="Rectangle 37"/>
            <p:cNvSpPr>
              <a:spLocks noChangeArrowheads="1"/>
            </p:cNvSpPr>
            <p:nvPr/>
          </p:nvSpPr>
          <p:spPr bwMode="auto">
            <a:xfrm>
              <a:off x="765" y="2084"/>
              <a:ext cx="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æ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36" name="Rectangle 38"/>
            <p:cNvSpPr>
              <a:spLocks noChangeArrowheads="1"/>
            </p:cNvSpPr>
            <p:nvPr/>
          </p:nvSpPr>
          <p:spPr bwMode="auto">
            <a:xfrm>
              <a:off x="815" y="2396"/>
              <a:ext cx="16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-1</a:t>
              </a:r>
            </a:p>
          </p:txBody>
        </p:sp>
        <p:sp>
          <p:nvSpPr>
            <p:cNvPr id="137" name="Rectangle 39"/>
            <p:cNvSpPr>
              <a:spLocks noChangeArrowheads="1"/>
            </p:cNvSpPr>
            <p:nvPr/>
          </p:nvSpPr>
          <p:spPr bwMode="auto">
            <a:xfrm>
              <a:off x="833" y="2073"/>
              <a:ext cx="11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3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Rectangle 138"/>
              <p:cNvSpPr/>
              <p:nvPr/>
            </p:nvSpPr>
            <p:spPr>
              <a:xfrm>
                <a:off x="7614065" y="5768067"/>
                <a:ext cx="661655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10</m:t>
                          </m:r>
                        </m:e>
                      </m:rad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9" name="Rectangle 1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4065" y="5768067"/>
                <a:ext cx="661655" cy="40197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0" name="Rectangle 43"/>
          <p:cNvSpPr>
            <a:spLocks noChangeArrowheads="1"/>
          </p:cNvSpPr>
          <p:nvPr/>
        </p:nvSpPr>
        <p:spPr bwMode="auto">
          <a:xfrm>
            <a:off x="4005338" y="5775345"/>
            <a:ext cx="611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41" name="Rectangle 43"/>
          <p:cNvSpPr>
            <a:spLocks noChangeArrowheads="1"/>
          </p:cNvSpPr>
          <p:nvPr/>
        </p:nvSpPr>
        <p:spPr bwMode="auto">
          <a:xfrm>
            <a:off x="5754192" y="5760271"/>
            <a:ext cx="611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42" name="Rectangle 43"/>
          <p:cNvSpPr>
            <a:spLocks noChangeArrowheads="1"/>
          </p:cNvSpPr>
          <p:nvPr/>
        </p:nvSpPr>
        <p:spPr bwMode="auto">
          <a:xfrm>
            <a:off x="7390330" y="5745052"/>
            <a:ext cx="6114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6169215" y="5700873"/>
            <a:ext cx="205183" cy="25870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H="1">
            <a:off x="6387440" y="6015964"/>
            <a:ext cx="205183" cy="25870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Rectangle 142">
            <a:hlinkClick r:id="rId10"/>
            <a:extLst>
              <a:ext uri="{FF2B5EF4-FFF2-40B4-BE49-F238E27FC236}">
                <a16:creationId xmlns:a16="http://schemas.microsoft.com/office/drawing/2014/main" id="{E5768F23-B14E-4ECD-B287-EB9651EDFC26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4" name="Rectangle 143">
            <a:hlinkClick r:id="rId10"/>
            <a:extLst>
              <a:ext uri="{FF2B5EF4-FFF2-40B4-BE49-F238E27FC236}">
                <a16:creationId xmlns:a16="http://schemas.microsoft.com/office/drawing/2014/main" id="{9920050C-A410-4F32-9C20-30B3B12F7E9B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5" name="Rectangle 2">
            <a:extLst>
              <a:ext uri="{FF2B5EF4-FFF2-40B4-BE49-F238E27FC236}">
                <a16:creationId xmlns:a16="http://schemas.microsoft.com/office/drawing/2014/main" id="{C1470AC9-AD57-4770-B43A-30799584BEE3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1125"/>
            <a:ext cx="8229600" cy="554038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/>
              <a:t>Unit vector questions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2291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2" grpId="0"/>
      <p:bldP spid="49" grpId="0"/>
      <p:bldP spid="51" grpId="0"/>
      <p:bldP spid="5" grpId="0"/>
      <p:bldP spid="58" grpId="0"/>
      <p:bldP spid="59" grpId="0"/>
      <p:bldP spid="60" grpId="0"/>
      <p:bldP spid="78" grpId="0"/>
      <p:bldP spid="108" grpId="0"/>
      <p:bldP spid="123" grpId="0"/>
      <p:bldP spid="139" grpId="0"/>
      <p:bldP spid="140" grpId="0"/>
      <p:bldP spid="141" grpId="0"/>
      <p:bldP spid="1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10</TotalTime>
  <Words>784</Words>
  <Application>Microsoft Office PowerPoint</Application>
  <PresentationFormat>On-screen Show (4:3)</PresentationFormat>
  <Paragraphs>226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Magnitude of a vector, unit vector</vt:lpstr>
      <vt:lpstr>PowerPoint Presentation</vt:lpstr>
      <vt:lpstr>PowerPoint Presentation</vt:lpstr>
      <vt:lpstr>Unit vectors</vt:lpstr>
      <vt:lpstr>Unit vectors</vt:lpstr>
      <vt:lpstr>Unit vector questions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Magnitude of a vector, unit vector</dc:title>
  <dc:creator>Mathssupport</dc:creator>
  <cp:lastModifiedBy>Orlando Hurtado</cp:lastModifiedBy>
  <cp:revision>3</cp:revision>
  <dcterms:created xsi:type="dcterms:W3CDTF">2020-04-03T12:05:40Z</dcterms:created>
  <dcterms:modified xsi:type="dcterms:W3CDTF">2020-07-03T10:00:29Z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