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68" r:id="rId4"/>
    <p:sldId id="269" r:id="rId5"/>
    <p:sldId id="270" r:id="rId6"/>
    <p:sldId id="271" r:id="rId7"/>
    <p:sldId id="272" r:id="rId8"/>
    <p:sldId id="315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0017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2175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2003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05714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6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7447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F60AEB3-86FB-439D-96CB-CA895CA58870}" type="slidenum">
              <a:rPr lang="en-GB" altLang="en-US" sz="1200">
                <a:solidFill>
                  <a:schemeClr val="tx1"/>
                </a:solidFill>
              </a:rPr>
              <a:pPr/>
              <a:t>7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/>
              <a:t>Explain that adding these two vectors is like moving right 5 and up 3 and then moving right 3 and down 2. The net effect is a movement right 8 and up 1. Point out that we can add the horizontal components together to get the horizontal component of the resultant vector (5 + 3 = 8) and we can add the vertical components together to get the vertical component of the resultant vector (3 + –2 = 1).</a:t>
            </a:r>
          </a:p>
          <a:p>
            <a:pPr eaLnBrk="1" hangingPunct="1"/>
            <a:r>
              <a:rPr lang="en-GB" altLang="en-US"/>
              <a:t>In the vector diagram the start of vector </a:t>
            </a:r>
            <a:r>
              <a:rPr lang="en-GB" altLang="en-US" b="1"/>
              <a:t>b</a:t>
            </a:r>
            <a:r>
              <a:rPr lang="en-GB" altLang="en-US"/>
              <a:t> is placed at the end of vector </a:t>
            </a:r>
            <a:r>
              <a:rPr lang="en-GB" altLang="en-US" b="1"/>
              <a:t>a</a:t>
            </a:r>
            <a:r>
              <a:rPr lang="en-GB" altLang="en-US"/>
              <a:t>. The resultant vector, </a:t>
            </a:r>
            <a:r>
              <a:rPr lang="en-GB" altLang="en-US" b="1"/>
              <a:t>a</a:t>
            </a:r>
            <a:r>
              <a:rPr lang="en-GB" altLang="en-US"/>
              <a:t> + </a:t>
            </a:r>
            <a:r>
              <a:rPr lang="en-GB" altLang="en-US" b="1"/>
              <a:t>b</a:t>
            </a:r>
            <a:r>
              <a:rPr lang="en-GB" altLang="en-US"/>
              <a:t>, goes from the start of </a:t>
            </a:r>
            <a:r>
              <a:rPr lang="en-GB" altLang="en-US" b="1"/>
              <a:t>a</a:t>
            </a:r>
            <a:r>
              <a:rPr lang="en-GB" altLang="en-US"/>
              <a:t> to the end of</a:t>
            </a:r>
            <a:r>
              <a:rPr lang="en-GB" altLang="en-US" b="1"/>
              <a:t> b</a:t>
            </a:r>
            <a:r>
              <a:rPr lang="en-GB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977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EC790DCA-DB7C-4E3E-A947-F2F0A00955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C76EF54-2996-4C76-AD4E-F828AC56E293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8879075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37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D36F44-FC35-4D59-99DC-13662EFF2CFD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035370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801434D3-6348-4310-B59F-646F15C1476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FC19CC0-E54C-45AC-8E15-E68623C1139A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132977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A0623E-25E5-447C-BECD-3A0C18E6BA0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52751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588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73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9EF5B9-035A-4501-8B62-638A0F8ECE73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7679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0133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EE9184A4-2F23-44DC-AE1E-4A96F3A1BF4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A0922DBD-02E6-43D5-8192-5F1AA4CF4C9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0301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705600" cy="1600200"/>
          </a:xfrm>
        </p:spPr>
        <p:txBody>
          <a:bodyPr/>
          <a:lstStyle/>
          <a:p>
            <a:pPr marL="633413" indent="-633413"/>
            <a:r>
              <a:rPr lang="en-GB" dirty="0"/>
              <a:t>LO: Using the scalar product to calculate the angle between two vectors.</a:t>
            </a:r>
          </a:p>
          <a:p>
            <a:pPr marL="2743200" indent="-2743200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>
                <a:ln w="3175">
                  <a:noFill/>
                </a:ln>
              </a:rPr>
              <a:t>Angle between two vectors</a:t>
            </a:r>
            <a:endParaRPr lang="en-US" dirty="0">
              <a:ln w="3175">
                <a:noFill/>
              </a:ln>
            </a:endParaRP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889827" y="5786435"/>
            <a:ext cx="2138850" cy="806700"/>
          </a:xfrm>
          <a:prstGeom prst="rect">
            <a:avLst/>
          </a:prstGeom>
          <a:solidFill>
            <a:srgbClr val="FFFFCC"/>
          </a:solidFill>
          <a:ln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8525" y="744131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Consider two vectors: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44997" y="1373456"/>
            <a:ext cx="1078707" cy="656034"/>
            <a:chOff x="1488" y="1347"/>
            <a:chExt cx="906" cy="551"/>
          </a:xfrm>
        </p:grpSpPr>
        <p:sp>
          <p:nvSpPr>
            <p:cNvPr id="24657" name="Text Box 8"/>
            <p:cNvSpPr txBox="1">
              <a:spLocks noChangeArrowheads="1"/>
            </p:cNvSpPr>
            <p:nvPr/>
          </p:nvSpPr>
          <p:spPr bwMode="auto">
            <a:xfrm>
              <a:off x="1488" y="1467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24658" name="Text Box 9"/>
            <p:cNvSpPr txBox="1">
              <a:spLocks noChangeArrowheads="1"/>
            </p:cNvSpPr>
            <p:nvPr/>
          </p:nvSpPr>
          <p:spPr bwMode="auto">
            <a:xfrm>
              <a:off x="1765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/>
                <a:t>=</a:t>
              </a:r>
              <a:endParaRPr lang="en-GB" altLang="en-US" sz="1800" dirty="0"/>
            </a:p>
          </p:txBody>
        </p:sp>
        <p:grpSp>
          <p:nvGrpSpPr>
            <p:cNvPr id="24659" name="Group 10"/>
            <p:cNvGrpSpPr>
              <a:grpSpLocks/>
            </p:cNvGrpSpPr>
            <p:nvPr/>
          </p:nvGrpSpPr>
          <p:grpSpPr bwMode="auto">
            <a:xfrm>
              <a:off x="2047" y="1347"/>
              <a:ext cx="347" cy="551"/>
              <a:chOff x="2208" y="1392"/>
              <a:chExt cx="347" cy="551"/>
            </a:xfrm>
          </p:grpSpPr>
          <p:sp>
            <p:nvSpPr>
              <p:cNvPr id="24667" name="AutoShape 11"/>
              <p:cNvSpPr>
                <a:spLocks noChangeArrowheads="1"/>
              </p:cNvSpPr>
              <p:nvPr/>
            </p:nvSpPr>
            <p:spPr bwMode="auto">
              <a:xfrm>
                <a:off x="2208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24668" name="Text Box 12"/>
              <p:cNvSpPr txBox="1">
                <a:spLocks noChangeArrowheads="1"/>
              </p:cNvSpPr>
              <p:nvPr/>
            </p:nvSpPr>
            <p:spPr bwMode="auto">
              <a:xfrm>
                <a:off x="2221" y="139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FF0000"/>
                    </a:solidFill>
                  </a:rPr>
                  <a:t>a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</a:rPr>
                  <a:t>1</a:t>
                </a:r>
                <a:endParaRPr lang="en-GB" altLang="en-US" sz="1800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669" name="Text Box 13"/>
              <p:cNvSpPr txBox="1">
                <a:spLocks noChangeArrowheads="1"/>
              </p:cNvSpPr>
              <p:nvPr/>
            </p:nvSpPr>
            <p:spPr bwMode="auto">
              <a:xfrm>
                <a:off x="2221" y="1633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FF0000"/>
                    </a:solidFill>
                  </a:rPr>
                  <a:t>a</a:t>
                </a:r>
                <a:r>
                  <a:rPr lang="en-US" altLang="en-US" sz="1800" baseline="-25000" dirty="0">
                    <a:solidFill>
                      <a:srgbClr val="FF0000"/>
                    </a:solidFill>
                  </a:rPr>
                  <a:t>2</a:t>
                </a:r>
                <a:endParaRPr lang="en-GB" altLang="en-US" sz="1800" baseline="-25000" dirty="0">
                  <a:solidFill>
                    <a:srgbClr val="FF0000"/>
                  </a:solidFill>
                </a:endParaRPr>
              </a:p>
            </p:txBody>
          </p:sp>
        </p:grpSp>
      </p:grpSp>
      <p:sp>
        <p:nvSpPr>
          <p:cNvPr id="604181" name="Text Box 21"/>
          <p:cNvSpPr txBox="1">
            <a:spLocks noChangeArrowheads="1"/>
          </p:cNvSpPr>
          <p:nvPr/>
        </p:nvSpPr>
        <p:spPr bwMode="auto">
          <a:xfrm>
            <a:off x="2056804" y="2140301"/>
            <a:ext cx="5514797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Find the angle between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 panose="05000000000000000000" pitchFamily="2" charset="2"/>
              </a:rPr>
              <a:t>and</a:t>
            </a:r>
            <a:r>
              <a:rPr lang="en-GB" altLang="en-US" dirty="0"/>
              <a:t> </a:t>
            </a:r>
            <a:r>
              <a:rPr lang="en-GB" altLang="en-US" b="1" dirty="0"/>
              <a:t>b</a:t>
            </a:r>
          </a:p>
        </p:txBody>
      </p:sp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3555122" y="2622935"/>
            <a:ext cx="52696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We translate the vectors so that they both emanate from the same point</a:t>
            </a:r>
          </a:p>
        </p:txBody>
      </p:sp>
      <p:grpSp>
        <p:nvGrpSpPr>
          <p:cNvPr id="24602" name="Group 74"/>
          <p:cNvGrpSpPr>
            <a:grpSpLocks/>
          </p:cNvGrpSpPr>
          <p:nvPr/>
        </p:nvGrpSpPr>
        <p:grpSpPr bwMode="auto">
          <a:xfrm>
            <a:off x="785140" y="3084150"/>
            <a:ext cx="1428750" cy="857250"/>
            <a:chOff x="1056" y="3072"/>
            <a:chExt cx="1200" cy="720"/>
          </a:xfrm>
        </p:grpSpPr>
        <p:sp>
          <p:nvSpPr>
            <p:cNvPr id="24604" name="Line 75"/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605" name="Line 76"/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grpSp>
        <p:nvGrpSpPr>
          <p:cNvPr id="24598" name="Group 78"/>
          <p:cNvGrpSpPr>
            <a:grpSpLocks/>
          </p:cNvGrpSpPr>
          <p:nvPr/>
        </p:nvGrpSpPr>
        <p:grpSpPr bwMode="auto">
          <a:xfrm flipV="1">
            <a:off x="2222301" y="3088901"/>
            <a:ext cx="857250" cy="571500"/>
            <a:chOff x="1056" y="3072"/>
            <a:chExt cx="1200" cy="720"/>
          </a:xfrm>
        </p:grpSpPr>
        <p:sp>
          <p:nvSpPr>
            <p:cNvPr id="24600" name="Line 79"/>
            <p:cNvSpPr>
              <a:spLocks noChangeShapeType="1"/>
            </p:cNvSpPr>
            <p:nvPr/>
          </p:nvSpPr>
          <p:spPr bwMode="auto">
            <a:xfrm flipV="1">
              <a:off x="1056" y="3072"/>
              <a:ext cx="1200" cy="7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601" name="Line 80"/>
            <p:cNvSpPr>
              <a:spLocks noChangeShapeType="1"/>
            </p:cNvSpPr>
            <p:nvPr/>
          </p:nvSpPr>
          <p:spPr bwMode="auto">
            <a:xfrm flipV="1">
              <a:off x="1608" y="3403"/>
              <a:ext cx="96" cy="58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grpSp>
        <p:nvGrpSpPr>
          <p:cNvPr id="10" name="Group 94"/>
          <p:cNvGrpSpPr>
            <a:grpSpLocks/>
          </p:cNvGrpSpPr>
          <p:nvPr/>
        </p:nvGrpSpPr>
        <p:grpSpPr bwMode="auto">
          <a:xfrm>
            <a:off x="822126" y="3660399"/>
            <a:ext cx="2286000" cy="285750"/>
            <a:chOff x="1056" y="3552"/>
            <a:chExt cx="1920" cy="240"/>
          </a:xfrm>
        </p:grpSpPr>
        <p:sp>
          <p:nvSpPr>
            <p:cNvPr id="24596" name="Line 82"/>
            <p:cNvSpPr>
              <a:spLocks noChangeShapeType="1"/>
            </p:cNvSpPr>
            <p:nvPr/>
          </p:nvSpPr>
          <p:spPr bwMode="auto">
            <a:xfrm flipV="1">
              <a:off x="1056" y="3552"/>
              <a:ext cx="1920" cy="24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24595" name="Line 83"/>
            <p:cNvSpPr>
              <a:spLocks noChangeShapeType="1"/>
            </p:cNvSpPr>
            <p:nvPr/>
          </p:nvSpPr>
          <p:spPr bwMode="auto">
            <a:xfrm flipV="1">
              <a:off x="1939" y="3662"/>
              <a:ext cx="154" cy="2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</p:grp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grpSp>
        <p:nvGrpSpPr>
          <p:cNvPr id="97" name="Group 91"/>
          <p:cNvGrpSpPr>
            <a:grpSpLocks/>
          </p:cNvGrpSpPr>
          <p:nvPr/>
        </p:nvGrpSpPr>
        <p:grpSpPr bwMode="auto">
          <a:xfrm>
            <a:off x="1507926" y="1253132"/>
            <a:ext cx="1428750" cy="857250"/>
            <a:chOff x="1056" y="3072"/>
            <a:chExt cx="1200" cy="720"/>
          </a:xfrm>
        </p:grpSpPr>
        <p:grpSp>
          <p:nvGrpSpPr>
            <p:cNvPr id="98" name="Group 74"/>
            <p:cNvGrpSpPr>
              <a:grpSpLocks/>
            </p:cNvGrpSpPr>
            <p:nvPr/>
          </p:nvGrpSpPr>
          <p:grpSpPr bwMode="auto">
            <a:xfrm>
              <a:off x="1056" y="3072"/>
              <a:ext cx="1200" cy="720"/>
              <a:chOff x="1056" y="3072"/>
              <a:chExt cx="1200" cy="720"/>
            </a:xfrm>
          </p:grpSpPr>
          <p:sp>
            <p:nvSpPr>
              <p:cNvPr id="100" name="Line 75"/>
              <p:cNvSpPr>
                <a:spLocks noChangeShapeType="1"/>
              </p:cNvSpPr>
              <p:nvPr/>
            </p:nvSpPr>
            <p:spPr bwMode="auto">
              <a:xfrm flipV="1">
                <a:off x="1056" y="3072"/>
                <a:ext cx="1200" cy="72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  <p:sp>
            <p:nvSpPr>
              <p:cNvPr id="101" name="Line 76"/>
              <p:cNvSpPr>
                <a:spLocks noChangeShapeType="1"/>
              </p:cNvSpPr>
              <p:nvPr/>
            </p:nvSpPr>
            <p:spPr bwMode="auto">
              <a:xfrm flipV="1">
                <a:off x="1608" y="3403"/>
                <a:ext cx="96" cy="5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 sz="1350"/>
              </a:p>
            </p:txBody>
          </p:sp>
        </p:grpSp>
        <p:sp>
          <p:nvSpPr>
            <p:cNvPr id="99" name="Text Box 77"/>
            <p:cNvSpPr txBox="1">
              <a:spLocks noChangeArrowheads="1"/>
            </p:cNvSpPr>
            <p:nvPr/>
          </p:nvSpPr>
          <p:spPr bwMode="auto">
            <a:xfrm>
              <a:off x="1451" y="3123"/>
              <a:ext cx="2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FF0000"/>
                  </a:solidFill>
                </a:rPr>
                <a:t>a</a:t>
              </a:r>
            </a:p>
          </p:txBody>
        </p:sp>
      </p:grpSp>
      <p:grpSp>
        <p:nvGrpSpPr>
          <p:cNvPr id="102" name="Group 94"/>
          <p:cNvGrpSpPr>
            <a:grpSpLocks/>
          </p:cNvGrpSpPr>
          <p:nvPr/>
        </p:nvGrpSpPr>
        <p:grpSpPr bwMode="auto">
          <a:xfrm>
            <a:off x="5096214" y="1076314"/>
            <a:ext cx="2286000" cy="540544"/>
            <a:chOff x="1056" y="3552"/>
            <a:chExt cx="1920" cy="454"/>
          </a:xfrm>
        </p:grpSpPr>
        <p:sp>
          <p:nvSpPr>
            <p:cNvPr id="104" name="Line 82"/>
            <p:cNvSpPr>
              <a:spLocks noChangeShapeType="1"/>
            </p:cNvSpPr>
            <p:nvPr/>
          </p:nvSpPr>
          <p:spPr bwMode="auto">
            <a:xfrm flipV="1">
              <a:off x="1056" y="3552"/>
              <a:ext cx="1920" cy="24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3" name="Line 83"/>
            <p:cNvSpPr>
              <a:spLocks noChangeShapeType="1"/>
            </p:cNvSpPr>
            <p:nvPr/>
          </p:nvSpPr>
          <p:spPr bwMode="auto">
            <a:xfrm flipV="1">
              <a:off x="1939" y="3662"/>
              <a:ext cx="154" cy="2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 sz="1350"/>
            </a:p>
          </p:txBody>
        </p:sp>
        <p:sp>
          <p:nvSpPr>
            <p:cNvPr id="105" name="Text Box 84"/>
            <p:cNvSpPr txBox="1">
              <a:spLocks noChangeArrowheads="1"/>
            </p:cNvSpPr>
            <p:nvPr/>
          </p:nvSpPr>
          <p:spPr bwMode="auto">
            <a:xfrm>
              <a:off x="1872" y="3696"/>
              <a:ext cx="27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b</a:t>
              </a:r>
            </a:p>
          </p:txBody>
        </p:sp>
      </p:grpSp>
      <p:grpSp>
        <p:nvGrpSpPr>
          <p:cNvPr id="106" name="Group 6"/>
          <p:cNvGrpSpPr>
            <a:grpSpLocks/>
          </p:cNvGrpSpPr>
          <p:nvPr/>
        </p:nvGrpSpPr>
        <p:grpSpPr bwMode="auto">
          <a:xfrm>
            <a:off x="7365545" y="1306887"/>
            <a:ext cx="1035844" cy="654843"/>
            <a:chOff x="3253" y="1347"/>
            <a:chExt cx="870" cy="550"/>
          </a:xfrm>
        </p:grpSpPr>
        <p:sp>
          <p:nvSpPr>
            <p:cNvPr id="111" name="Text Box 15"/>
            <p:cNvSpPr txBox="1">
              <a:spLocks noChangeArrowheads="1"/>
            </p:cNvSpPr>
            <p:nvPr/>
          </p:nvSpPr>
          <p:spPr bwMode="auto">
            <a:xfrm>
              <a:off x="3253" y="1467"/>
              <a:ext cx="27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altLang="en-US" sz="1800" b="1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12" name="Text Box 16"/>
            <p:cNvSpPr txBox="1">
              <a:spLocks noChangeArrowheads="1"/>
            </p:cNvSpPr>
            <p:nvPr/>
          </p:nvSpPr>
          <p:spPr bwMode="auto">
            <a:xfrm>
              <a:off x="3516" y="1467"/>
              <a:ext cx="26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/>
                <a:t>=</a:t>
              </a:r>
              <a:endParaRPr lang="en-GB" altLang="en-US" sz="1800"/>
            </a:p>
          </p:txBody>
        </p:sp>
        <p:grpSp>
          <p:nvGrpSpPr>
            <p:cNvPr id="113" name="Group 17"/>
            <p:cNvGrpSpPr>
              <a:grpSpLocks/>
            </p:cNvGrpSpPr>
            <p:nvPr/>
          </p:nvGrpSpPr>
          <p:grpSpPr bwMode="auto">
            <a:xfrm>
              <a:off x="3775" y="1347"/>
              <a:ext cx="348" cy="550"/>
              <a:chOff x="2712" y="1392"/>
              <a:chExt cx="348" cy="550"/>
            </a:xfrm>
          </p:grpSpPr>
          <p:sp>
            <p:nvSpPr>
              <p:cNvPr id="114" name="AutoShape 18"/>
              <p:cNvSpPr>
                <a:spLocks noChangeArrowheads="1"/>
              </p:cNvSpPr>
              <p:nvPr/>
            </p:nvSpPr>
            <p:spPr bwMode="auto">
              <a:xfrm>
                <a:off x="2712" y="1392"/>
                <a:ext cx="336" cy="528"/>
              </a:xfrm>
              <a:prstGeom prst="bracketPair">
                <a:avLst>
                  <a:gd name="adj" fmla="val 16667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115" name="Text Box 19"/>
              <p:cNvSpPr txBox="1">
                <a:spLocks noChangeArrowheads="1"/>
              </p:cNvSpPr>
              <p:nvPr/>
            </p:nvSpPr>
            <p:spPr bwMode="auto">
              <a:xfrm>
                <a:off x="2725" y="139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0070C0"/>
                    </a:solidFill>
                  </a:rPr>
                  <a:t>b</a:t>
                </a:r>
                <a:r>
                  <a:rPr lang="en-US" altLang="en-US" sz="1800" baseline="-25000" dirty="0">
                    <a:solidFill>
                      <a:srgbClr val="0070C0"/>
                    </a:solidFill>
                  </a:rPr>
                  <a:t>1</a:t>
                </a:r>
                <a:endParaRPr lang="en-GB" altLang="en-US" sz="1800" baseline="-2500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16" name="Text Box 20"/>
              <p:cNvSpPr txBox="1">
                <a:spLocks noChangeArrowheads="1"/>
              </p:cNvSpPr>
              <p:nvPr/>
            </p:nvSpPr>
            <p:spPr bwMode="auto">
              <a:xfrm>
                <a:off x="2726" y="1632"/>
                <a:ext cx="334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1800" dirty="0">
                    <a:solidFill>
                      <a:srgbClr val="0070C0"/>
                    </a:solidFill>
                  </a:rPr>
                  <a:t>b</a:t>
                </a:r>
                <a:r>
                  <a:rPr lang="en-US" altLang="en-US" sz="1800" baseline="-25000" dirty="0">
                    <a:solidFill>
                      <a:srgbClr val="0070C0"/>
                    </a:solidFill>
                  </a:rPr>
                  <a:t>2</a:t>
                </a:r>
                <a:endParaRPr lang="en-GB" altLang="en-US" sz="1800" baseline="-25000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20" name="Text Box 14"/>
          <p:cNvSpPr txBox="1">
            <a:spLocks noChangeArrowheads="1"/>
          </p:cNvSpPr>
          <p:nvPr/>
        </p:nvSpPr>
        <p:spPr bwMode="auto">
          <a:xfrm>
            <a:off x="4484488" y="1509211"/>
            <a:ext cx="569119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/>
              <a:t>and</a:t>
            </a:r>
          </a:p>
        </p:txBody>
      </p:sp>
      <p:sp>
        <p:nvSpPr>
          <p:cNvPr id="121" name="Arc 18"/>
          <p:cNvSpPr>
            <a:spLocks/>
          </p:cNvSpPr>
          <p:nvPr/>
        </p:nvSpPr>
        <p:spPr bwMode="auto">
          <a:xfrm rot="3338274">
            <a:off x="1275615" y="3681803"/>
            <a:ext cx="261292" cy="106540"/>
          </a:xfrm>
          <a:custGeom>
            <a:avLst/>
            <a:gdLst>
              <a:gd name="G0" fmla="+- 18350 0 0"/>
              <a:gd name="G1" fmla="+- 21600 0 0"/>
              <a:gd name="G2" fmla="+- 21600 0 0"/>
              <a:gd name="T0" fmla="*/ 0 w 39571"/>
              <a:gd name="T1" fmla="*/ 10205 h 21600"/>
              <a:gd name="T2" fmla="*/ 39571 w 39571"/>
              <a:gd name="T3" fmla="*/ 17569 h 21600"/>
              <a:gd name="T4" fmla="*/ 18350 w 3957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9571" h="21600" fill="none" extrusionOk="0">
                <a:moveTo>
                  <a:pt x="0" y="10205"/>
                </a:moveTo>
                <a:cubicBezTo>
                  <a:pt x="3940" y="3859"/>
                  <a:pt x="10880" y="0"/>
                  <a:pt x="18350" y="0"/>
                </a:cubicBezTo>
                <a:cubicBezTo>
                  <a:pt x="28724" y="0"/>
                  <a:pt x="37634" y="7376"/>
                  <a:pt x="39570" y="17569"/>
                </a:cubicBezTo>
              </a:path>
              <a:path w="39571" h="21600" stroke="0" extrusionOk="0">
                <a:moveTo>
                  <a:pt x="0" y="10205"/>
                </a:moveTo>
                <a:cubicBezTo>
                  <a:pt x="3940" y="3859"/>
                  <a:pt x="10880" y="0"/>
                  <a:pt x="18350" y="0"/>
                </a:cubicBezTo>
                <a:cubicBezTo>
                  <a:pt x="28724" y="0"/>
                  <a:pt x="37634" y="7376"/>
                  <a:pt x="39570" y="17569"/>
                </a:cubicBezTo>
                <a:lnTo>
                  <a:pt x="1835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" name="Text Box 46"/>
          <p:cNvSpPr txBox="1">
            <a:spLocks noChangeArrowheads="1"/>
          </p:cNvSpPr>
          <p:nvPr/>
        </p:nvSpPr>
        <p:spPr bwMode="auto">
          <a:xfrm>
            <a:off x="1834360" y="32710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123" name="Text Box 22"/>
          <p:cNvSpPr txBox="1">
            <a:spLocks noChangeArrowheads="1"/>
          </p:cNvSpPr>
          <p:nvPr/>
        </p:nvSpPr>
        <p:spPr bwMode="auto">
          <a:xfrm>
            <a:off x="3459219" y="3453932"/>
            <a:ext cx="5480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Adding the vectors, we make a triangle</a:t>
            </a:r>
          </a:p>
        </p:txBody>
      </p:sp>
      <p:sp>
        <p:nvSpPr>
          <p:cNvPr id="124" name="Text Box 77"/>
          <p:cNvSpPr txBox="1">
            <a:spLocks noChangeArrowheads="1"/>
          </p:cNvSpPr>
          <p:nvPr/>
        </p:nvSpPr>
        <p:spPr bwMode="auto">
          <a:xfrm>
            <a:off x="1131980" y="3175666"/>
            <a:ext cx="313134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25" name="Text Box 84"/>
          <p:cNvSpPr txBox="1">
            <a:spLocks noChangeArrowheads="1"/>
          </p:cNvSpPr>
          <p:nvPr/>
        </p:nvSpPr>
        <p:spPr bwMode="auto">
          <a:xfrm>
            <a:off x="1852106" y="3836086"/>
            <a:ext cx="326231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126" name="Text Box 84"/>
          <p:cNvSpPr txBox="1">
            <a:spLocks noChangeArrowheads="1"/>
          </p:cNvSpPr>
          <p:nvPr/>
        </p:nvSpPr>
        <p:spPr bwMode="auto">
          <a:xfrm>
            <a:off x="183926" y="2653253"/>
            <a:ext cx="3208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chemeClr val="tx1"/>
                </a:solidFill>
              </a:rPr>
              <a:t>The  length of the vectors</a:t>
            </a:r>
          </a:p>
        </p:txBody>
      </p:sp>
      <p:sp>
        <p:nvSpPr>
          <p:cNvPr id="127" name="Text Box 84"/>
          <p:cNvSpPr txBox="1">
            <a:spLocks noChangeArrowheads="1"/>
          </p:cNvSpPr>
          <p:nvPr/>
        </p:nvSpPr>
        <p:spPr bwMode="auto">
          <a:xfrm>
            <a:off x="1788237" y="3841020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|b|</a:t>
            </a:r>
          </a:p>
        </p:txBody>
      </p:sp>
      <p:sp>
        <p:nvSpPr>
          <p:cNvPr id="128" name="Text Box 84"/>
          <p:cNvSpPr txBox="1">
            <a:spLocks noChangeArrowheads="1"/>
          </p:cNvSpPr>
          <p:nvPr/>
        </p:nvSpPr>
        <p:spPr bwMode="auto">
          <a:xfrm>
            <a:off x="1073635" y="3176500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|a|</a:t>
            </a:r>
          </a:p>
        </p:txBody>
      </p:sp>
      <p:sp>
        <p:nvSpPr>
          <p:cNvPr id="129" name="Text Box 84"/>
          <p:cNvSpPr txBox="1">
            <a:spLocks noChangeArrowheads="1"/>
          </p:cNvSpPr>
          <p:nvPr/>
        </p:nvSpPr>
        <p:spPr bwMode="auto">
          <a:xfrm>
            <a:off x="2616636" y="3016019"/>
            <a:ext cx="7873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|b - a|</a:t>
            </a:r>
          </a:p>
        </p:txBody>
      </p:sp>
      <p:sp>
        <p:nvSpPr>
          <p:cNvPr id="130" name="Text Box 81"/>
          <p:cNvSpPr txBox="1">
            <a:spLocks noChangeArrowheads="1"/>
          </p:cNvSpPr>
          <p:nvPr/>
        </p:nvSpPr>
        <p:spPr bwMode="auto">
          <a:xfrm>
            <a:off x="2685216" y="3004767"/>
            <a:ext cx="671512" cy="369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b </a:t>
            </a:r>
            <a:r>
              <a:rPr lang="en-GB" altLang="en-US" sz="1800" dirty="0">
                <a:solidFill>
                  <a:srgbClr val="FF6600"/>
                </a:solidFill>
              </a:rPr>
              <a:t>-</a:t>
            </a:r>
            <a:r>
              <a:rPr lang="en-GB" altLang="en-US" sz="1800" b="1" dirty="0">
                <a:solidFill>
                  <a:srgbClr val="FF6600"/>
                </a:solidFill>
              </a:rPr>
              <a:t> a</a:t>
            </a:r>
          </a:p>
        </p:txBody>
      </p:sp>
      <p:sp>
        <p:nvSpPr>
          <p:cNvPr id="131" name="Text Box 22"/>
          <p:cNvSpPr txBox="1">
            <a:spLocks noChangeArrowheads="1"/>
          </p:cNvSpPr>
          <p:nvPr/>
        </p:nvSpPr>
        <p:spPr bwMode="auto">
          <a:xfrm>
            <a:off x="3327731" y="3881881"/>
            <a:ext cx="5480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Using cosine rule</a:t>
            </a:r>
          </a:p>
        </p:txBody>
      </p:sp>
      <p:sp>
        <p:nvSpPr>
          <p:cNvPr id="133" name="Text Box 84"/>
          <p:cNvSpPr txBox="1">
            <a:spLocks noChangeArrowheads="1"/>
          </p:cNvSpPr>
          <p:nvPr/>
        </p:nvSpPr>
        <p:spPr bwMode="auto">
          <a:xfrm>
            <a:off x="3602241" y="4332632"/>
            <a:ext cx="1510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6600"/>
                </a:solidFill>
              </a:rPr>
              <a:t>|b - a|</a:t>
            </a:r>
            <a:r>
              <a:rPr lang="en-GB" altLang="en-US" b="1" baseline="30000" dirty="0">
                <a:solidFill>
                  <a:srgbClr val="FF6600"/>
                </a:solidFill>
              </a:rPr>
              <a:t>2 </a:t>
            </a:r>
            <a:r>
              <a:rPr lang="en-GB" altLang="en-US" b="1" dirty="0">
                <a:solidFill>
                  <a:srgbClr val="FF6600"/>
                </a:solidFill>
              </a:rPr>
              <a:t> </a:t>
            </a:r>
            <a:r>
              <a:rPr lang="en-GB" altLang="en-US" b="1" dirty="0">
                <a:solidFill>
                  <a:schemeClr val="tx1"/>
                </a:solidFill>
              </a:rPr>
              <a:t>=</a:t>
            </a:r>
            <a:r>
              <a:rPr lang="en-GB" altLang="en-US" b="1" dirty="0">
                <a:solidFill>
                  <a:srgbClr val="FF6600"/>
                </a:solidFill>
              </a:rPr>
              <a:t> </a:t>
            </a:r>
            <a:endParaRPr lang="en-GB" altLang="en-US" b="1" baseline="30000" dirty="0">
              <a:solidFill>
                <a:srgbClr val="FF6600"/>
              </a:solidFill>
            </a:endParaRPr>
          </a:p>
        </p:txBody>
      </p:sp>
      <p:sp>
        <p:nvSpPr>
          <p:cNvPr id="134" name="Text Box 84"/>
          <p:cNvSpPr txBox="1">
            <a:spLocks noChangeArrowheads="1"/>
          </p:cNvSpPr>
          <p:nvPr/>
        </p:nvSpPr>
        <p:spPr bwMode="auto">
          <a:xfrm>
            <a:off x="5044797" y="4306486"/>
            <a:ext cx="6431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r>
              <a:rPr lang="en-GB" altLang="en-US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5" name="Text Box 84"/>
          <p:cNvSpPr txBox="1">
            <a:spLocks noChangeArrowheads="1"/>
          </p:cNvSpPr>
          <p:nvPr/>
        </p:nvSpPr>
        <p:spPr bwMode="auto">
          <a:xfrm>
            <a:off x="5609964" y="4326372"/>
            <a:ext cx="9236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+ </a:t>
            </a:r>
            <a:r>
              <a:rPr lang="en-GB" altLang="en-US" b="1" dirty="0">
                <a:solidFill>
                  <a:srgbClr val="0070C0"/>
                </a:solidFill>
              </a:rPr>
              <a:t>|b|</a:t>
            </a:r>
            <a:r>
              <a:rPr lang="en-GB" altLang="en-US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36" name="Text Box 84"/>
          <p:cNvSpPr txBox="1">
            <a:spLocks noChangeArrowheads="1"/>
          </p:cNvSpPr>
          <p:nvPr/>
        </p:nvSpPr>
        <p:spPr bwMode="auto">
          <a:xfrm>
            <a:off x="6819674" y="4304654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37" name="Text Box 84"/>
          <p:cNvSpPr txBox="1">
            <a:spLocks noChangeArrowheads="1"/>
          </p:cNvSpPr>
          <p:nvPr/>
        </p:nvSpPr>
        <p:spPr bwMode="auto">
          <a:xfrm>
            <a:off x="7163331" y="4309830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38" name="Text Box 46"/>
          <p:cNvSpPr txBox="1">
            <a:spLocks noChangeArrowheads="1"/>
          </p:cNvSpPr>
          <p:nvPr/>
        </p:nvSpPr>
        <p:spPr bwMode="auto">
          <a:xfrm>
            <a:off x="7591990" y="430595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39" name="Text Box 84"/>
          <p:cNvSpPr txBox="1">
            <a:spLocks noChangeArrowheads="1"/>
          </p:cNvSpPr>
          <p:nvPr/>
        </p:nvSpPr>
        <p:spPr bwMode="auto">
          <a:xfrm>
            <a:off x="6489961" y="4336069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tx1"/>
                </a:solidFill>
              </a:rPr>
              <a:t>-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40" name="Text Box 84"/>
          <p:cNvSpPr txBox="1">
            <a:spLocks noChangeArrowheads="1"/>
          </p:cNvSpPr>
          <p:nvPr/>
        </p:nvSpPr>
        <p:spPr bwMode="auto">
          <a:xfrm>
            <a:off x="259679" y="4326371"/>
            <a:ext cx="5261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0000"/>
                </a:solidFill>
              </a:rPr>
              <a:t>|a|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1" name="Text Box 84"/>
          <p:cNvSpPr txBox="1">
            <a:spLocks noChangeArrowheads="1"/>
          </p:cNvSpPr>
          <p:nvPr/>
        </p:nvSpPr>
        <p:spPr bwMode="auto">
          <a:xfrm>
            <a:off x="799240" y="4321622"/>
            <a:ext cx="2000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FF0000"/>
                </a:solidFill>
              </a:rPr>
              <a:t>=</a:t>
            </a:r>
            <a:r>
              <a:rPr lang="en-GB" altLang="en-US" sz="1800" b="1" dirty="0">
                <a:solidFill>
                  <a:srgbClr val="FF0000"/>
                </a:solidFill>
              </a:rPr>
              <a:t>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 </a:t>
            </a:r>
            <a:r>
              <a:rPr lang="en-GB" altLang="en-US" sz="1800" b="1" dirty="0">
                <a:solidFill>
                  <a:srgbClr val="FF0000"/>
                </a:solidFill>
              </a:rPr>
              <a:t>+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GB" altLang="en-US" sz="1800" b="1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2" name="Text Box 84"/>
          <p:cNvSpPr txBox="1">
            <a:spLocks noChangeArrowheads="1"/>
          </p:cNvSpPr>
          <p:nvPr/>
        </p:nvSpPr>
        <p:spPr bwMode="auto">
          <a:xfrm>
            <a:off x="248195" y="4797534"/>
            <a:ext cx="538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0070C0"/>
                </a:solidFill>
              </a:rPr>
              <a:t>|b|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43" name="Text Box 84"/>
          <p:cNvSpPr txBox="1">
            <a:spLocks noChangeArrowheads="1"/>
          </p:cNvSpPr>
          <p:nvPr/>
        </p:nvSpPr>
        <p:spPr bwMode="auto">
          <a:xfrm>
            <a:off x="787756" y="4792785"/>
            <a:ext cx="2000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dirty="0">
                <a:solidFill>
                  <a:srgbClr val="0070C0"/>
                </a:solidFill>
              </a:rPr>
              <a:t>=</a:t>
            </a:r>
            <a:r>
              <a:rPr lang="en-GB" altLang="en-US" sz="1800" b="1" dirty="0">
                <a:solidFill>
                  <a:srgbClr val="0070C0"/>
                </a:solidFill>
              </a:rPr>
              <a:t>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 </a:t>
            </a:r>
            <a:r>
              <a:rPr lang="en-GB" altLang="en-US" sz="1800" b="1" dirty="0">
                <a:solidFill>
                  <a:srgbClr val="0070C0"/>
                </a:solidFill>
              </a:rPr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GB" altLang="en-US" sz="1800" b="1" baseline="300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144" name="Text Box 84"/>
          <p:cNvSpPr txBox="1">
            <a:spLocks noChangeArrowheads="1"/>
          </p:cNvSpPr>
          <p:nvPr/>
        </p:nvSpPr>
        <p:spPr bwMode="auto">
          <a:xfrm>
            <a:off x="314673" y="5417103"/>
            <a:ext cx="9012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b - a</a:t>
            </a:r>
            <a:r>
              <a:rPr lang="en-GB" altLang="en-US" sz="1800" b="1" baseline="30000" dirty="0">
                <a:solidFill>
                  <a:srgbClr val="FF6600"/>
                </a:solidFill>
              </a:rPr>
              <a:t> </a:t>
            </a:r>
            <a:r>
              <a:rPr lang="en-GB" altLang="en-US" sz="1800" b="1" dirty="0">
                <a:solidFill>
                  <a:srgbClr val="FF6600"/>
                </a:solidFill>
              </a:rPr>
              <a:t>= </a:t>
            </a:r>
            <a:endParaRPr lang="en-GB" altLang="en-US" sz="1800" b="1" baseline="30000" dirty="0">
              <a:solidFill>
                <a:srgbClr val="FF66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188984" y="5276551"/>
            <a:ext cx="884503" cy="655082"/>
            <a:chOff x="1507926" y="5333610"/>
            <a:chExt cx="884503" cy="655082"/>
          </a:xfrm>
        </p:grpSpPr>
        <p:sp>
          <p:nvSpPr>
            <p:cNvPr id="145" name="AutoShape 11"/>
            <p:cNvSpPr>
              <a:spLocks noChangeArrowheads="1"/>
            </p:cNvSpPr>
            <p:nvPr/>
          </p:nvSpPr>
          <p:spPr bwMode="auto">
            <a:xfrm>
              <a:off x="1507926" y="5333610"/>
              <a:ext cx="832016" cy="628650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146" name="Text Box 19"/>
            <p:cNvSpPr txBox="1">
              <a:spLocks noChangeArrowheads="1"/>
            </p:cNvSpPr>
            <p:nvPr/>
          </p:nvSpPr>
          <p:spPr bwMode="auto">
            <a:xfrm>
              <a:off x="1523693" y="5333610"/>
              <a:ext cx="8675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>
                  <a:solidFill>
                    <a:srgbClr val="0070C0"/>
                  </a:solidFill>
                </a:rPr>
                <a:t>b</a:t>
              </a:r>
              <a:r>
                <a:rPr lang="en-US" altLang="en-US" sz="1800" baseline="-25000" dirty="0">
                  <a:solidFill>
                    <a:srgbClr val="0070C0"/>
                  </a:solidFill>
                </a:rPr>
                <a:t>1</a:t>
              </a:r>
              <a:r>
                <a:rPr lang="en-US" altLang="en-US" sz="1800" dirty="0"/>
                <a:t> – </a:t>
              </a:r>
              <a:r>
                <a:rPr lang="en-US" altLang="en-US" sz="1800" dirty="0">
                  <a:solidFill>
                    <a:srgbClr val="FF0000"/>
                  </a:solidFill>
                </a:rPr>
                <a:t>a</a:t>
              </a:r>
              <a:r>
                <a:rPr lang="en-US" altLang="en-US" sz="1800" baseline="-25000" dirty="0">
                  <a:solidFill>
                    <a:srgbClr val="FF0000"/>
                  </a:solidFill>
                </a:rPr>
                <a:t>1</a:t>
              </a:r>
              <a:endParaRPr lang="en-GB" altLang="en-US" sz="1800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47" name="Text Box 20"/>
            <p:cNvSpPr txBox="1">
              <a:spLocks noChangeArrowheads="1"/>
            </p:cNvSpPr>
            <p:nvPr/>
          </p:nvSpPr>
          <p:spPr bwMode="auto">
            <a:xfrm>
              <a:off x="1524884" y="5619360"/>
              <a:ext cx="8675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1800" dirty="0">
                  <a:solidFill>
                    <a:srgbClr val="0070C0"/>
                  </a:solidFill>
                </a:rPr>
                <a:t>b</a:t>
              </a:r>
              <a:r>
                <a:rPr lang="en-US" altLang="en-US" sz="1800" baseline="-25000" dirty="0">
                  <a:solidFill>
                    <a:srgbClr val="0070C0"/>
                  </a:solidFill>
                </a:rPr>
                <a:t>2</a:t>
              </a:r>
              <a:r>
                <a:rPr lang="en-US" altLang="en-US" sz="1800" dirty="0"/>
                <a:t> – </a:t>
              </a:r>
              <a:r>
                <a:rPr lang="en-US" altLang="en-US" sz="1800" dirty="0">
                  <a:solidFill>
                    <a:srgbClr val="FF0000"/>
                  </a:solidFill>
                </a:rPr>
                <a:t>a</a:t>
              </a:r>
              <a:r>
                <a:rPr lang="en-US" altLang="en-US" sz="1800" baseline="-25000" dirty="0">
                  <a:solidFill>
                    <a:srgbClr val="FF0000"/>
                  </a:solidFill>
                </a:rPr>
                <a:t>2</a:t>
              </a:r>
              <a:endParaRPr lang="en-GB" altLang="en-US" sz="1800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8" name="Text Box 84"/>
          <p:cNvSpPr txBox="1">
            <a:spLocks noChangeArrowheads="1"/>
          </p:cNvSpPr>
          <p:nvPr/>
        </p:nvSpPr>
        <p:spPr bwMode="auto">
          <a:xfrm>
            <a:off x="151965" y="6164518"/>
            <a:ext cx="1178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1800" b="1" dirty="0">
                <a:solidFill>
                  <a:srgbClr val="FF6600"/>
                </a:solidFill>
              </a:rPr>
              <a:t>|b - a|</a:t>
            </a:r>
            <a:r>
              <a:rPr lang="en-GB" altLang="en-US" sz="1800" b="1" baseline="30000" dirty="0">
                <a:solidFill>
                  <a:srgbClr val="FF6600"/>
                </a:solidFill>
              </a:rPr>
              <a:t>2 </a:t>
            </a:r>
            <a:r>
              <a:rPr lang="en-GB" altLang="en-US" sz="1800" b="1" dirty="0">
                <a:solidFill>
                  <a:srgbClr val="FF6600"/>
                </a:solidFill>
              </a:rPr>
              <a:t> = </a:t>
            </a:r>
            <a:endParaRPr lang="en-GB" altLang="en-US" sz="1800" b="1" baseline="30000" dirty="0">
              <a:solidFill>
                <a:srgbClr val="FF6600"/>
              </a:solidFill>
            </a:endParaRPr>
          </a:p>
        </p:txBody>
      </p:sp>
      <p:sp>
        <p:nvSpPr>
          <p:cNvPr id="149" name="Text Box 19"/>
          <p:cNvSpPr txBox="1">
            <a:spLocks noChangeArrowheads="1"/>
          </p:cNvSpPr>
          <p:nvPr/>
        </p:nvSpPr>
        <p:spPr bwMode="auto">
          <a:xfrm>
            <a:off x="1131980" y="6164518"/>
            <a:ext cx="2355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</a:t>
            </a:r>
            <a:endParaRPr lang="en-GB" altLang="en-US" sz="1800" baseline="-25000" dirty="0"/>
          </a:p>
        </p:txBody>
      </p:sp>
      <p:sp>
        <p:nvSpPr>
          <p:cNvPr id="150" name="Text Box 19"/>
          <p:cNvSpPr txBox="1">
            <a:spLocks noChangeArrowheads="1"/>
          </p:cNvSpPr>
          <p:nvPr/>
        </p:nvSpPr>
        <p:spPr bwMode="auto">
          <a:xfrm>
            <a:off x="2459070" y="4856732"/>
            <a:ext cx="2355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+ (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US" altLang="en-US" sz="1800" dirty="0"/>
              <a:t> –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US" altLang="en-US" sz="1800" dirty="0"/>
              <a:t>)</a:t>
            </a:r>
            <a:r>
              <a:rPr lang="en-US" altLang="en-US" sz="1800" baseline="30000" dirty="0"/>
              <a:t>2</a:t>
            </a:r>
            <a:r>
              <a:rPr lang="en-US" altLang="en-US" sz="1800" dirty="0"/>
              <a:t> </a:t>
            </a:r>
            <a:endParaRPr lang="en-GB" altLang="en-US" sz="18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4609388" y="4870121"/>
            <a:ext cx="319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Text Box 84"/>
          <p:cNvSpPr txBox="1">
            <a:spLocks noChangeArrowheads="1"/>
          </p:cNvSpPr>
          <p:nvPr/>
        </p:nvSpPr>
        <p:spPr bwMode="auto">
          <a:xfrm>
            <a:off x="4814202" y="4840076"/>
            <a:ext cx="10992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1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 </a:t>
            </a:r>
            <a:r>
              <a:rPr lang="en-GB" altLang="en-US" sz="1800" b="1" dirty="0">
                <a:solidFill>
                  <a:schemeClr val="tx1"/>
                </a:solidFill>
              </a:rPr>
              <a:t>+ 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baseline="-25000" dirty="0">
                <a:solidFill>
                  <a:srgbClr val="FF0000"/>
                </a:solidFill>
              </a:rPr>
              <a:t>2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2" name="Text Box 84"/>
          <p:cNvSpPr txBox="1">
            <a:spLocks noChangeArrowheads="1"/>
          </p:cNvSpPr>
          <p:nvPr/>
        </p:nvSpPr>
        <p:spPr bwMode="auto">
          <a:xfrm>
            <a:off x="5729492" y="4864526"/>
            <a:ext cx="132900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800" dirty="0"/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1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 </a:t>
            </a:r>
            <a:r>
              <a:rPr lang="en-GB" altLang="en-US" sz="1800" b="1" dirty="0">
                <a:solidFill>
                  <a:schemeClr val="tx1"/>
                </a:solidFill>
              </a:rPr>
              <a:t>+ </a:t>
            </a:r>
            <a:r>
              <a:rPr lang="en-US" altLang="en-US" sz="1800" dirty="0">
                <a:solidFill>
                  <a:srgbClr val="0070C0"/>
                </a:solidFill>
              </a:rPr>
              <a:t>b</a:t>
            </a:r>
            <a:r>
              <a:rPr lang="en-US" altLang="en-US" sz="1800" baseline="-25000" dirty="0">
                <a:solidFill>
                  <a:srgbClr val="0070C0"/>
                </a:solidFill>
              </a:rPr>
              <a:t>2</a:t>
            </a:r>
            <a:r>
              <a:rPr lang="en-GB" altLang="en-US" sz="1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3" name="Text Box 84"/>
          <p:cNvSpPr txBox="1">
            <a:spLocks noChangeArrowheads="1"/>
          </p:cNvSpPr>
          <p:nvPr/>
        </p:nvSpPr>
        <p:spPr bwMode="auto">
          <a:xfrm>
            <a:off x="7219966" y="4770895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54" name="Text Box 84"/>
          <p:cNvSpPr txBox="1">
            <a:spLocks noChangeArrowheads="1"/>
          </p:cNvSpPr>
          <p:nvPr/>
        </p:nvSpPr>
        <p:spPr bwMode="auto">
          <a:xfrm>
            <a:off x="7563623" y="4776071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55" name="Text Box 46"/>
          <p:cNvSpPr txBox="1">
            <a:spLocks noChangeArrowheads="1"/>
          </p:cNvSpPr>
          <p:nvPr/>
        </p:nvSpPr>
        <p:spPr bwMode="auto">
          <a:xfrm>
            <a:off x="7992282" y="4772193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56" name="Text Box 84"/>
          <p:cNvSpPr txBox="1">
            <a:spLocks noChangeArrowheads="1"/>
          </p:cNvSpPr>
          <p:nvPr/>
        </p:nvSpPr>
        <p:spPr bwMode="auto">
          <a:xfrm>
            <a:off x="6890253" y="4802310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b="1" dirty="0">
                <a:solidFill>
                  <a:schemeClr val="tx1"/>
                </a:solidFill>
              </a:rPr>
              <a:t>-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5125145" y="5186336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8" name="Text Box 84"/>
          <p:cNvSpPr txBox="1">
            <a:spLocks noChangeArrowheads="1"/>
          </p:cNvSpPr>
          <p:nvPr/>
        </p:nvSpPr>
        <p:spPr bwMode="auto">
          <a:xfrm>
            <a:off x="7174516" y="5222686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59" name="Text Box 84"/>
          <p:cNvSpPr txBox="1">
            <a:spLocks noChangeArrowheads="1"/>
          </p:cNvSpPr>
          <p:nvPr/>
        </p:nvSpPr>
        <p:spPr bwMode="auto">
          <a:xfrm>
            <a:off x="7518173" y="5244353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60" name="Text Box 46"/>
          <p:cNvSpPr txBox="1">
            <a:spLocks noChangeArrowheads="1"/>
          </p:cNvSpPr>
          <p:nvPr/>
        </p:nvSpPr>
        <p:spPr bwMode="auto">
          <a:xfrm>
            <a:off x="7946832" y="52239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6777253" y="52272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895633" y="5695082"/>
            <a:ext cx="1760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" name="Text Box 84"/>
          <p:cNvSpPr txBox="1">
            <a:spLocks noChangeArrowheads="1"/>
          </p:cNvSpPr>
          <p:nvPr/>
        </p:nvSpPr>
        <p:spPr bwMode="auto">
          <a:xfrm>
            <a:off x="4246530" y="613147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64" name="Text Box 84"/>
          <p:cNvSpPr txBox="1">
            <a:spLocks noChangeArrowheads="1"/>
          </p:cNvSpPr>
          <p:nvPr/>
        </p:nvSpPr>
        <p:spPr bwMode="auto">
          <a:xfrm>
            <a:off x="4590187" y="6136647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165" name="Text Box 46"/>
          <p:cNvSpPr txBox="1">
            <a:spLocks noChangeArrowheads="1"/>
          </p:cNvSpPr>
          <p:nvPr/>
        </p:nvSpPr>
        <p:spPr bwMode="auto">
          <a:xfrm>
            <a:off x="5889827" y="590063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5563309" y="5933685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886200" y="6164517"/>
            <a:ext cx="164347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043914" y="5767293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/>
          </a:p>
        </p:txBody>
      </p:sp>
      <p:sp>
        <p:nvSpPr>
          <p:cNvPr id="171" name="Rectangle 170"/>
          <p:cNvSpPr/>
          <p:nvPr/>
        </p:nvSpPr>
        <p:spPr>
          <a:xfrm>
            <a:off x="6627864" y="594977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Text Box 84"/>
          <p:cNvSpPr txBox="1">
            <a:spLocks noChangeArrowheads="1"/>
          </p:cNvSpPr>
          <p:nvPr/>
        </p:nvSpPr>
        <p:spPr bwMode="auto">
          <a:xfrm>
            <a:off x="6950254" y="6131470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173" name="Text Box 84"/>
          <p:cNvSpPr txBox="1">
            <a:spLocks noChangeArrowheads="1"/>
          </p:cNvSpPr>
          <p:nvPr/>
        </p:nvSpPr>
        <p:spPr bwMode="auto">
          <a:xfrm>
            <a:off x="7293911" y="6136646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>
          <a:xfrm>
            <a:off x="6978209" y="6198998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 Box 84"/>
          <p:cNvSpPr txBox="1">
            <a:spLocks noChangeArrowheads="1"/>
          </p:cNvSpPr>
          <p:nvPr/>
        </p:nvSpPr>
        <p:spPr bwMode="auto">
          <a:xfrm>
            <a:off x="6662979" y="433003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2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79" name="Text Box 84"/>
          <p:cNvSpPr txBox="1">
            <a:spLocks noChangeArrowheads="1"/>
          </p:cNvSpPr>
          <p:nvPr/>
        </p:nvSpPr>
        <p:spPr bwMode="auto">
          <a:xfrm>
            <a:off x="7047225" y="479390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2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44060" y="5332239"/>
            <a:ext cx="16498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Simplifies to</a:t>
            </a:r>
            <a:endParaRPr lang="en-GB" altLang="en-US" dirty="0"/>
          </a:p>
        </p:txBody>
      </p:sp>
      <p:sp>
        <p:nvSpPr>
          <p:cNvPr id="96" name="Rectangle 95">
            <a:hlinkClick r:id="rId3"/>
            <a:extLst>
              <a:ext uri="{FF2B5EF4-FFF2-40B4-BE49-F238E27FC236}">
                <a16:creationId xmlns:a16="http://schemas.microsoft.com/office/drawing/2014/main" id="{38709DC0-A8AC-417F-BFB6-FD831B0BFFE2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7" name="Rectangle 106">
            <a:hlinkClick r:id="rId3"/>
            <a:extLst>
              <a:ext uri="{FF2B5EF4-FFF2-40B4-BE49-F238E27FC236}">
                <a16:creationId xmlns:a16="http://schemas.microsoft.com/office/drawing/2014/main" id="{11A5EDE7-9AA8-4EBC-B212-28BFD44BB721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3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95 -0.2669 L -8.33333E-7 2.59259E-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46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58" y="1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736 -0.37546 L 4.44444E-6 -3.33333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24" y="18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04181" grpId="0" animBg="1"/>
      <p:bldP spid="604182" grpId="0"/>
      <p:bldP spid="120" grpId="0"/>
      <p:bldP spid="121" grpId="0" animBg="1"/>
      <p:bldP spid="122" grpId="0"/>
      <p:bldP spid="123" grpId="0"/>
      <p:bldP spid="124" grpId="0"/>
      <p:bldP spid="124" grpId="1"/>
      <p:bldP spid="125" grpId="0"/>
      <p:bldP spid="125" grpId="1"/>
      <p:bldP spid="126" grpId="0"/>
      <p:bldP spid="127" grpId="0"/>
      <p:bldP spid="128" grpId="0"/>
      <p:bldP spid="129" grpId="0"/>
      <p:bldP spid="130" grpId="0"/>
      <p:bldP spid="130" grpId="1"/>
      <p:bldP spid="131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8" grpId="0"/>
      <p:bldP spid="149" grpId="0"/>
      <p:bldP spid="150" grpId="0"/>
      <p:bldP spid="9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  <p:bldP spid="15" grpId="0"/>
      <p:bldP spid="171" grpId="0"/>
      <p:bldP spid="172" grpId="0"/>
      <p:bldP spid="173" grpId="0"/>
      <p:bldP spid="178" grpId="0"/>
      <p:bldP spid="179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76504" y="1003329"/>
            <a:ext cx="370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angle between</a:t>
            </a:r>
          </a:p>
        </p:txBody>
      </p:sp>
      <p:sp>
        <p:nvSpPr>
          <p:cNvPr id="4" name="Rectangle 3"/>
          <p:cNvSpPr/>
          <p:nvPr/>
        </p:nvSpPr>
        <p:spPr>
          <a:xfrm>
            <a:off x="2860884" y="1667892"/>
            <a:ext cx="15664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630499" y="1722483"/>
            <a:ext cx="14798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+ 7</a:t>
            </a:r>
            <a:r>
              <a:rPr lang="en-GB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4700727" y="1704518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875495" y="3674164"/>
            <a:ext cx="2735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1766605" y="2625175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20692" y="249183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2504642" y="26743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84"/>
          <p:cNvSpPr txBox="1">
            <a:spLocks noChangeArrowheads="1"/>
          </p:cNvSpPr>
          <p:nvPr/>
        </p:nvSpPr>
        <p:spPr bwMode="auto">
          <a:xfrm>
            <a:off x="2827032" y="285600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29" name="Text Box 84"/>
          <p:cNvSpPr txBox="1">
            <a:spLocks noChangeArrowheads="1"/>
          </p:cNvSpPr>
          <p:nvPr/>
        </p:nvSpPr>
        <p:spPr bwMode="auto">
          <a:xfrm>
            <a:off x="3170689" y="2861183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2854987" y="2923535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26787" y="2686621"/>
            <a:ext cx="1110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78578" y="2404640"/>
            <a:ext cx="22284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(3)(1)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(-2)(7)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284061" y="2912742"/>
            <a:ext cx="19316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66904" y="2980623"/>
                <a:ext cx="837089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9+4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904" y="2980623"/>
                <a:ext cx="837089" cy="3440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r="-5072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193306" y="2952958"/>
                <a:ext cx="979755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1+49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306" y="2952958"/>
                <a:ext cx="979755" cy="34406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r="-3727" b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875495" y="4641697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751935" y="4744182"/>
                <a:ext cx="1575881" cy="375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dirty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dirty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935" y="4744182"/>
                <a:ext cx="1575881" cy="375167"/>
              </a:xfrm>
              <a:prstGeom prst="rect">
                <a:avLst/>
              </a:prstGeom>
              <a:blipFill rotWithShape="0">
                <a:blip r:embed="rId5" cstate="print"/>
                <a:stretch>
                  <a:fillRect b="-193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4137523" y="263726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5560" y="2686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4139900" y="3741761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77937" y="379089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601495" y="3638821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421760" y="4045754"/>
            <a:ext cx="1415901" cy="1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64005" y="4052669"/>
                <a:ext cx="633315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05" y="4052669"/>
                <a:ext cx="633315" cy="420371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4137480" y="47196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5517" y="476880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14508" y="4562944"/>
            <a:ext cx="777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206608" y="4970821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33814" y="4987965"/>
                <a:ext cx="80323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14" y="4987965"/>
                <a:ext cx="803233" cy="420371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4601178" y="5787221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74621" y="579584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14508" y="5750687"/>
            <a:ext cx="1131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115.6</a:t>
            </a:r>
            <a:r>
              <a:rPr lang="en-US" altLang="en-US" sz="2400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6453934" y="46576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baseline="30000" dirty="0">
                <a:latin typeface="Symbol" panose="05050102010706020507" pitchFamily="18" charset="2"/>
              </a:rPr>
              <a:t>-1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152523" y="464169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361620" y="4467879"/>
            <a:ext cx="777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353720" y="4875756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926" y="4892900"/>
                <a:ext cx="803233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650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926" y="4892900"/>
                <a:ext cx="803233" cy="420371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 Box 46"/>
          <p:cNvSpPr txBox="1">
            <a:spLocks noChangeArrowheads="1"/>
          </p:cNvSpPr>
          <p:nvPr/>
        </p:nvSpPr>
        <p:spPr bwMode="auto">
          <a:xfrm>
            <a:off x="8539643" y="4580088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93758" y="464169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84"/>
          <p:cNvSpPr txBox="1">
            <a:spLocks noChangeArrowheads="1"/>
          </p:cNvSpPr>
          <p:nvPr/>
        </p:nvSpPr>
        <p:spPr bwMode="auto">
          <a:xfrm>
            <a:off x="892965" y="5498511"/>
            <a:ext cx="809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767025" y="5441069"/>
                <a:ext cx="1653658" cy="459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025" y="5441069"/>
                <a:ext cx="1653658" cy="459678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sp>
        <p:nvSpPr>
          <p:cNvPr id="64" name="Rectangle 63">
            <a:hlinkClick r:id="rId11"/>
            <a:extLst>
              <a:ext uri="{FF2B5EF4-FFF2-40B4-BE49-F238E27FC236}">
                <a16:creationId xmlns:a16="http://schemas.microsoft.com/office/drawing/2014/main" id="{90D36264-1E93-4EC7-883E-42CDF8E26B6E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5" name="Rectangle 64">
            <a:hlinkClick r:id="rId11"/>
            <a:extLst>
              <a:ext uri="{FF2B5EF4-FFF2-40B4-BE49-F238E27FC236}">
                <a16:creationId xmlns:a16="http://schemas.microsoft.com/office/drawing/2014/main" id="{F00392F8-C295-47C5-B87A-DD22BE7682FA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1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96" grpId="0"/>
      <p:bldP spid="97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" grpId="0" animBg="1"/>
      <p:bldP spid="22" grpId="0" animBg="1"/>
      <p:bldP spid="23" grpId="0"/>
      <p:bldP spid="24" grpId="0" animBg="1"/>
      <p:bldP spid="36" grpId="0"/>
      <p:bldP spid="37" grpId="0"/>
      <p:bldP spid="40" grpId="0"/>
      <p:bldP spid="41" grpId="0"/>
      <p:bldP spid="42" grpId="0"/>
      <p:bldP spid="44" grpId="0" animBg="1"/>
      <p:bldP spid="45" grpId="0" animBg="1"/>
      <p:bldP spid="46" grpId="0"/>
      <p:bldP spid="47" grpId="0"/>
      <p:bldP spid="48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9" grpId="0" build="allAtOnce" animBg="1"/>
      <p:bldP spid="60" grpId="0"/>
      <p:bldP spid="61" grpId="0"/>
      <p:bldP spid="50" grpId="0"/>
      <p:bldP spid="6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2" name="Text Box 22"/>
          <p:cNvSpPr txBox="1">
            <a:spLocks noChangeArrowheads="1"/>
          </p:cNvSpPr>
          <p:nvPr/>
        </p:nvSpPr>
        <p:spPr bwMode="auto">
          <a:xfrm>
            <a:off x="576504" y="1003329"/>
            <a:ext cx="37088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Find the angle between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19056" y="1443656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043263" y="1443655"/>
            <a:ext cx="636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endParaRPr lang="en-GB" sz="2400" b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Box 22"/>
          <p:cNvSpPr txBox="1">
            <a:spLocks noChangeArrowheads="1"/>
          </p:cNvSpPr>
          <p:nvPr/>
        </p:nvSpPr>
        <p:spPr bwMode="auto">
          <a:xfrm>
            <a:off x="6179856" y="1443657"/>
            <a:ext cx="9027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and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03477" y="3648868"/>
            <a:ext cx="3655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=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 Box 46"/>
          <p:cNvSpPr txBox="1">
            <a:spLocks noChangeArrowheads="1"/>
          </p:cNvSpPr>
          <p:nvPr/>
        </p:nvSpPr>
        <p:spPr bwMode="auto">
          <a:xfrm>
            <a:off x="1766605" y="2625175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20692" y="2491830"/>
            <a:ext cx="8947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sz="2400" dirty="0"/>
          </a:p>
        </p:txBody>
      </p:sp>
      <p:sp>
        <p:nvSpPr>
          <p:cNvPr id="27" name="Rectangle 26"/>
          <p:cNvSpPr/>
          <p:nvPr/>
        </p:nvSpPr>
        <p:spPr>
          <a:xfrm>
            <a:off x="2504642" y="2674307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84"/>
          <p:cNvSpPr txBox="1">
            <a:spLocks noChangeArrowheads="1"/>
          </p:cNvSpPr>
          <p:nvPr/>
        </p:nvSpPr>
        <p:spPr bwMode="auto">
          <a:xfrm>
            <a:off x="2827032" y="285600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29" name="Text Box 84"/>
          <p:cNvSpPr txBox="1">
            <a:spLocks noChangeArrowheads="1"/>
          </p:cNvSpPr>
          <p:nvPr/>
        </p:nvSpPr>
        <p:spPr bwMode="auto">
          <a:xfrm>
            <a:off x="3170689" y="2861183"/>
            <a:ext cx="5453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2854987" y="2923535"/>
            <a:ext cx="8610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526787" y="2686621"/>
            <a:ext cx="11109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Since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139740" y="2403781"/>
            <a:ext cx="34339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(2)(-1)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(3)(0)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(-1)(2)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5284061" y="2930556"/>
            <a:ext cx="3009697" cy="58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66904" y="2980623"/>
                <a:ext cx="1286121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4+9+1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904" y="2980623"/>
                <a:ext cx="1286121" cy="344069"/>
              </a:xfrm>
              <a:prstGeom prst="rect">
                <a:avLst/>
              </a:prstGeom>
              <a:blipFill rotWithShape="0">
                <a:blip r:embed="rId3" cstate="print"/>
                <a:stretch>
                  <a:fillRect r="-3791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780167" y="2965969"/>
                <a:ext cx="1286121" cy="3440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1+0+4</m:t>
                          </m:r>
                        </m:e>
                      </m:ra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0167" y="2965969"/>
                <a:ext cx="1286121" cy="34406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r="-3791"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396897" y="4532468"/>
            <a:ext cx="793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|a|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p:sp>
        <p:nvSpPr>
          <p:cNvPr id="36" name="Text Box 46"/>
          <p:cNvSpPr txBox="1">
            <a:spLocks noChangeArrowheads="1"/>
          </p:cNvSpPr>
          <p:nvPr/>
        </p:nvSpPr>
        <p:spPr bwMode="auto">
          <a:xfrm>
            <a:off x="4137523" y="263726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875560" y="2686400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46"/>
          <p:cNvSpPr txBox="1">
            <a:spLocks noChangeArrowheads="1"/>
          </p:cNvSpPr>
          <p:nvPr/>
        </p:nvSpPr>
        <p:spPr bwMode="auto">
          <a:xfrm>
            <a:off x="4139900" y="3741761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877937" y="3790893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394734" y="3614613"/>
            <a:ext cx="15087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+ 0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5421760" y="4045754"/>
            <a:ext cx="1415901" cy="109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520" y="4066887"/>
                <a:ext cx="633315" cy="412870"/>
              </a:xfrm>
              <a:prstGeom prst="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64005" y="4052669"/>
                <a:ext cx="463397" cy="4203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4005" y="4052669"/>
                <a:ext cx="463397" cy="42037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4137480" y="47196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875517" y="476880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288855" y="4562944"/>
            <a:ext cx="628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5206608" y="4970821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233814" y="4987965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814" y="4987965"/>
                <a:ext cx="633315" cy="412870"/>
              </a:xfrm>
              <a:prstGeom prst="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 Box 46"/>
          <p:cNvSpPr txBox="1">
            <a:spLocks noChangeArrowheads="1"/>
          </p:cNvSpPr>
          <p:nvPr/>
        </p:nvSpPr>
        <p:spPr bwMode="auto">
          <a:xfrm>
            <a:off x="4601178" y="5787221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974621" y="5795847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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265963" y="5755964"/>
            <a:ext cx="13031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118.56</a:t>
            </a:r>
            <a:r>
              <a:rPr lang="en-US" altLang="en-US" sz="2400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Text Box 46"/>
          <p:cNvSpPr txBox="1">
            <a:spLocks noChangeArrowheads="1"/>
          </p:cNvSpPr>
          <p:nvPr/>
        </p:nvSpPr>
        <p:spPr bwMode="auto">
          <a:xfrm>
            <a:off x="6453934" y="4657684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baseline="30000" dirty="0">
                <a:latin typeface="Symbol" panose="05050102010706020507" pitchFamily="18" charset="2"/>
              </a:rPr>
              <a:t>-1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152523" y="4641697"/>
            <a:ext cx="450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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435967" y="4467879"/>
            <a:ext cx="628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</a:t>
            </a:r>
            <a:r>
              <a:rPr lang="en-GB" altLang="en-US" sz="24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58" name="Straight Connector 57"/>
          <p:cNvCxnSpPr/>
          <p:nvPr/>
        </p:nvCxnSpPr>
        <p:spPr>
          <a:xfrm>
            <a:off x="7353720" y="4875756"/>
            <a:ext cx="90360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80926" y="4892900"/>
                <a:ext cx="633315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70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926" y="4892900"/>
                <a:ext cx="633315" cy="412870"/>
              </a:xfrm>
              <a:prstGeom prst="rect">
                <a:avLst/>
              </a:prstGeom>
              <a:blipFill rotWithShape="0"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 Box 46"/>
          <p:cNvSpPr txBox="1">
            <a:spLocks noChangeArrowheads="1"/>
          </p:cNvSpPr>
          <p:nvPr/>
        </p:nvSpPr>
        <p:spPr bwMode="auto">
          <a:xfrm>
            <a:off x="8539643" y="4580088"/>
            <a:ext cx="4564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Symbol" panose="05050102010706020507" pitchFamily="18" charset="2"/>
              </a:rPr>
              <a:t>q</a:t>
            </a:r>
          </a:p>
        </p:txBody>
      </p:sp>
      <p:sp>
        <p:nvSpPr>
          <p:cNvPr id="61" name="Rectangle 60"/>
          <p:cNvSpPr/>
          <p:nvPr/>
        </p:nvSpPr>
        <p:spPr>
          <a:xfrm>
            <a:off x="8293758" y="4641696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 Box 84"/>
          <p:cNvSpPr txBox="1">
            <a:spLocks noChangeArrowheads="1"/>
          </p:cNvSpPr>
          <p:nvPr/>
        </p:nvSpPr>
        <p:spPr bwMode="auto">
          <a:xfrm>
            <a:off x="328315" y="5393611"/>
            <a:ext cx="809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chemeClr val="tx1"/>
                </a:solidFill>
              </a:rPr>
              <a:t>|b| =</a:t>
            </a:r>
            <a:endParaRPr lang="en-GB" altLang="en-US" b="1" baseline="30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202375" y="5336169"/>
                <a:ext cx="2317301" cy="4596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dirty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b</m:t>
                          </m:r>
                          <m:r>
                            <m:rPr>
                              <m:nor/>
                            </m:rPr>
                            <a:rPr lang="en-US" altLang="en-US" sz="2400" b="0" i="0" baseline="-25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2375" y="5336169"/>
                <a:ext cx="2317301" cy="459678"/>
              </a:xfrm>
              <a:prstGeom prst="rect">
                <a:avLst/>
              </a:prstGeom>
              <a:blipFill rotWithShape="0"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Rectangle 4"/>
          <p:cNvSpPr txBox="1">
            <a:spLocks noChangeArrowheads="1"/>
          </p:cNvSpPr>
          <p:nvPr/>
        </p:nvSpPr>
        <p:spPr>
          <a:xfrm>
            <a:off x="204192" y="80010"/>
            <a:ext cx="5829300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Angle between two vectors</a:t>
            </a:r>
            <a:endParaRPr lang="en-GB" altLang="en-US" sz="3200" dirty="0"/>
          </a:p>
        </p:txBody>
      </p:sp>
      <p:grpSp>
        <p:nvGrpSpPr>
          <p:cNvPr id="64" name="Group 63"/>
          <p:cNvGrpSpPr/>
          <p:nvPr/>
        </p:nvGrpSpPr>
        <p:grpSpPr>
          <a:xfrm>
            <a:off x="5284061" y="988902"/>
            <a:ext cx="533400" cy="1264146"/>
            <a:chOff x="3678086" y="4005064"/>
            <a:chExt cx="533400" cy="1264146"/>
          </a:xfrm>
        </p:grpSpPr>
        <p:sp>
          <p:nvSpPr>
            <p:cNvPr id="65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66" name="Text Box 115"/>
            <p:cNvSpPr txBox="1">
              <a:spLocks noChangeArrowheads="1"/>
            </p:cNvSpPr>
            <p:nvPr/>
          </p:nvSpPr>
          <p:spPr bwMode="auto">
            <a:xfrm>
              <a:off x="3763637" y="4005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Text Box 116"/>
            <p:cNvSpPr txBox="1">
              <a:spLocks noChangeArrowheads="1"/>
            </p:cNvSpPr>
            <p:nvPr/>
          </p:nvSpPr>
          <p:spPr bwMode="auto">
            <a:xfrm>
              <a:off x="3763463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Text Box 116"/>
            <p:cNvSpPr txBox="1">
              <a:spLocks noChangeArrowheads="1"/>
            </p:cNvSpPr>
            <p:nvPr/>
          </p:nvSpPr>
          <p:spPr bwMode="auto">
            <a:xfrm>
              <a:off x="3717783" y="4807545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7792701" y="987735"/>
            <a:ext cx="533400" cy="1264146"/>
            <a:chOff x="3678086" y="4005064"/>
            <a:chExt cx="533400" cy="1264146"/>
          </a:xfrm>
        </p:grpSpPr>
        <p:sp>
          <p:nvSpPr>
            <p:cNvPr id="70" name="AutoShape 113"/>
            <p:cNvSpPr>
              <a:spLocks noChangeArrowheads="1"/>
            </p:cNvSpPr>
            <p:nvPr/>
          </p:nvSpPr>
          <p:spPr bwMode="auto">
            <a:xfrm>
              <a:off x="3678086" y="4005064"/>
              <a:ext cx="533400" cy="1223963"/>
            </a:xfrm>
            <a:prstGeom prst="bracketPair">
              <a:avLst>
                <a:gd name="adj" fmla="val 16667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sp>
          <p:nvSpPr>
            <p:cNvPr id="71" name="Text Box 115"/>
            <p:cNvSpPr txBox="1">
              <a:spLocks noChangeArrowheads="1"/>
            </p:cNvSpPr>
            <p:nvPr/>
          </p:nvSpPr>
          <p:spPr bwMode="auto">
            <a:xfrm>
              <a:off x="3701007" y="4005064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Text Box 116"/>
            <p:cNvSpPr txBox="1">
              <a:spLocks noChangeArrowheads="1"/>
            </p:cNvSpPr>
            <p:nvPr/>
          </p:nvSpPr>
          <p:spPr bwMode="auto">
            <a:xfrm>
              <a:off x="3750937" y="4386064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Text Box 116"/>
            <p:cNvSpPr txBox="1">
              <a:spLocks noChangeArrowheads="1"/>
            </p:cNvSpPr>
            <p:nvPr/>
          </p:nvSpPr>
          <p:spPr bwMode="auto">
            <a:xfrm>
              <a:off x="3767887" y="4807545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GB" altLang="en-US" sz="2400" baseline="-25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171331" y="4576067"/>
                <a:ext cx="2213876" cy="3751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1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aseline="-25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</m:t>
                          </m:r>
                          <m:r>
                            <m:rPr>
                              <m:nor/>
                            </m:rPr>
                            <a:rPr lang="en-GB" altLang="en-US" sz="2400" b="1" dirty="0"/>
                            <m:t>+ </m:t>
                          </m:r>
                          <m:r>
                            <m:rPr>
                              <m:nor/>
                            </m:rPr>
                            <a:rPr lang="en-US" altLang="en-US" sz="2400" b="0" i="0" dirty="0" smtClean="0"/>
                            <m:t>a</m:t>
                          </m:r>
                          <m:r>
                            <m:rPr>
                              <m:nor/>
                            </m:rPr>
                            <a:rPr lang="en-US" altLang="en-US" sz="2400" b="0" i="0" baseline="-25000" dirty="0" smtClean="0"/>
                            <m:t>3</m:t>
                          </m:r>
                          <m:r>
                            <m:rPr>
                              <m:nor/>
                            </m:rPr>
                            <a:rPr lang="en-GB" altLang="en-US" sz="2400" b="1" baseline="30000" dirty="0"/>
                            <m:t>2 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331" y="4576067"/>
                <a:ext cx="2213876" cy="375167"/>
              </a:xfrm>
              <a:prstGeom prst="rect">
                <a:avLst/>
              </a:prstGeom>
              <a:blipFill rotWithShape="0">
                <a:blip r:embed="rId10" cstate="print"/>
                <a:stretch>
                  <a:fillRect b="-213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>
            <a:hlinkClick r:id="rId11"/>
            <a:extLst>
              <a:ext uri="{FF2B5EF4-FFF2-40B4-BE49-F238E27FC236}">
                <a16:creationId xmlns:a16="http://schemas.microsoft.com/office/drawing/2014/main" id="{1659C625-2E78-4870-8B9B-338DF596C9E6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76" name="Rectangle 75">
            <a:hlinkClick r:id="rId11"/>
            <a:extLst>
              <a:ext uri="{FF2B5EF4-FFF2-40B4-BE49-F238E27FC236}">
                <a16:creationId xmlns:a16="http://schemas.microsoft.com/office/drawing/2014/main" id="{C893E182-FD6C-49BD-8CCC-575D35561D94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8674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2" grpId="0"/>
      <p:bldP spid="4" grpId="0"/>
      <p:bldP spid="95" grpId="0"/>
      <p:bldP spid="96" grpId="0"/>
      <p:bldP spid="97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" grpId="0" animBg="1"/>
      <p:bldP spid="22" grpId="0" animBg="1"/>
      <p:bldP spid="23" grpId="0"/>
      <p:bldP spid="36" grpId="0"/>
      <p:bldP spid="37" grpId="0"/>
      <p:bldP spid="40" grpId="0"/>
      <p:bldP spid="41" grpId="0"/>
      <p:bldP spid="42" grpId="0"/>
      <p:bldP spid="44" grpId="0" animBg="1"/>
      <p:bldP spid="45" grpId="0" animBg="1"/>
      <p:bldP spid="46" grpId="0"/>
      <p:bldP spid="47" grpId="0"/>
      <p:bldP spid="48" grpId="0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9" grpId="0" build="allAtOnce" animBg="1"/>
      <p:bldP spid="60" grpId="0"/>
      <p:bldP spid="61" grpId="0"/>
      <p:bldP spid="50" grpId="0"/>
      <p:bldP spid="62" grpId="0" animBg="1"/>
      <p:bldP spid="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Perpendicular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90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6713" y="105827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90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6227055" y="23182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37578" y="3398221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perpendicular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 =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GB" altLang="en-US" dirty="0">
              <a:latin typeface="Symbol" panose="05050102010706020507" pitchFamily="18" charset="2"/>
            </a:endParaRPr>
          </a:p>
        </p:txBody>
      </p: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722030" y="4400978"/>
            <a:ext cx="70065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Perpendicular vectors are also called </a:t>
            </a:r>
            <a:r>
              <a:rPr lang="en-GB" altLang="en-US" b="1" dirty="0">
                <a:solidFill>
                  <a:srgbClr val="FF6600"/>
                </a:solidFill>
              </a:rPr>
              <a:t>orthogonal</a:t>
            </a:r>
            <a:r>
              <a:rPr lang="en-GB" altLang="en-US" dirty="0"/>
              <a:t>.</a:t>
            </a:r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02323A81-9446-4D49-8A4C-A66FA431E4DF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23" name="Rectangle 22">
            <a:hlinkClick r:id="rId3"/>
            <a:extLst>
              <a:ext uri="{FF2B5EF4-FFF2-40B4-BE49-F238E27FC236}">
                <a16:creationId xmlns:a16="http://schemas.microsoft.com/office/drawing/2014/main" id="{49EB58D5-D367-4059-9AD2-2CB38DA6C851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326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39" grpId="0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Parallel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6713" y="105827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37578" y="3398221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parallel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b = |a| |b|</a:t>
            </a:r>
          </a:p>
        </p:txBody>
      </p:sp>
      <p:sp>
        <p:nvSpPr>
          <p:cNvPr id="22" name="Text Box 84"/>
          <p:cNvSpPr txBox="1">
            <a:spLocks noChangeArrowheads="1"/>
          </p:cNvSpPr>
          <p:nvPr/>
        </p:nvSpPr>
        <p:spPr bwMode="auto">
          <a:xfrm>
            <a:off x="6204560" y="231473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6548217" y="2336404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|b|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27B05CD5-AA65-47BC-9D98-4649AB1C474B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AB2B7DCA-D995-4872-8AEC-D9E3A4DD20D8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07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0" grpId="0"/>
      <p:bldP spid="41" grpId="0" animBg="1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69421" y="1015842"/>
            <a:ext cx="335962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Coincident vectors:</a:t>
            </a:r>
          </a:p>
        </p:txBody>
      </p:sp>
      <p:sp>
        <p:nvSpPr>
          <p:cNvPr id="92" name="Rectangle 4"/>
          <p:cNvSpPr txBox="1">
            <a:spLocks noChangeArrowheads="1"/>
          </p:cNvSpPr>
          <p:nvPr/>
        </p:nvSpPr>
        <p:spPr>
          <a:xfrm>
            <a:off x="204191" y="80010"/>
            <a:ext cx="8376137" cy="632223"/>
          </a:xfrm>
          <a:prstGeom prst="rect">
            <a:avLst/>
          </a:prstGeom>
          <a:noFill/>
        </p:spPr>
        <p:txBody>
          <a:bodyPr bIns="91440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200" dirty="0">
                <a:solidFill>
                  <a:srgbClr val="5B0091"/>
                </a:solidFill>
              </a:rPr>
              <a:t>Special properties of the scalar product</a:t>
            </a:r>
            <a:endParaRPr lang="en-GB" alt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5047250" y="107779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84"/>
          <p:cNvSpPr txBox="1">
            <a:spLocks noChangeArrowheads="1"/>
          </p:cNvSpPr>
          <p:nvPr/>
        </p:nvSpPr>
        <p:spPr bwMode="auto">
          <a:xfrm>
            <a:off x="6260116" y="1056131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 Box 84"/>
          <p:cNvSpPr txBox="1">
            <a:spLocks noChangeArrowheads="1"/>
          </p:cNvSpPr>
          <p:nvPr/>
        </p:nvSpPr>
        <p:spPr bwMode="auto">
          <a:xfrm>
            <a:off x="6603773" y="1077798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7" name="Text Box 46"/>
          <p:cNvSpPr txBox="1">
            <a:spLocks noChangeArrowheads="1"/>
          </p:cNvSpPr>
          <p:nvPr/>
        </p:nvSpPr>
        <p:spPr bwMode="auto">
          <a:xfrm>
            <a:off x="7032432" y="1057429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62853" y="106065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2015720" y="1781116"/>
            <a:ext cx="2265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If </a:t>
            </a:r>
            <a:r>
              <a:rPr lang="en-GB" altLang="en-US" i="1" dirty="0">
                <a:latin typeface="Symbol" panose="05050102010706020507" pitchFamily="18" charset="2"/>
              </a:rPr>
              <a:t>q</a:t>
            </a:r>
            <a:r>
              <a:rPr lang="en-GB" altLang="en-US" dirty="0"/>
              <a:t> = 0</a:t>
            </a:r>
            <a:r>
              <a:rPr lang="en-GB" altLang="en-US" baseline="30000" dirty="0"/>
              <a:t>o</a:t>
            </a:r>
            <a:endParaRPr lang="en-GB" altLang="en-US" i="1" baseline="30000" dirty="0">
              <a:latin typeface="Symbol" panose="05050102010706020507" pitchFamily="18" charset="2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7036713" y="1058278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 err="1">
                <a:latin typeface="Symbol" panose="05050102010706020507" pitchFamily="18" charset="2"/>
              </a:rPr>
              <a:t>q</a:t>
            </a:r>
            <a:endParaRPr lang="en-GB" altLang="en-US" sz="2400" i="1" dirty="0">
              <a:latin typeface="Symbol" panose="05050102010706020507" pitchFamily="18" charset="2"/>
            </a:endParaRPr>
          </a:p>
        </p:txBody>
      </p:sp>
      <p:sp>
        <p:nvSpPr>
          <p:cNvPr id="31" name="Text Box 46"/>
          <p:cNvSpPr txBox="1">
            <a:spLocks noChangeArrowheads="1"/>
          </p:cNvSpPr>
          <p:nvPr/>
        </p:nvSpPr>
        <p:spPr bwMode="auto">
          <a:xfrm>
            <a:off x="1945717" y="2322448"/>
            <a:ext cx="1711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0</a:t>
            </a:r>
            <a:r>
              <a:rPr lang="en-GB" altLang="en-US" sz="2400" baseline="30000" dirty="0">
                <a:latin typeface="Symbol" panose="05050102010706020507" pitchFamily="18" charset="2"/>
              </a:rPr>
              <a:t>o </a:t>
            </a:r>
            <a:r>
              <a:rPr lang="en-GB" altLang="en-US" sz="2400" dirty="0">
                <a:latin typeface="Symbol" panose="05050102010706020507" pitchFamily="18" charset="2"/>
              </a:rPr>
              <a:t>=</a:t>
            </a:r>
            <a:r>
              <a:rPr lang="en-GB" altLang="en-US" sz="2400" i="1" dirty="0">
                <a:latin typeface="Symbol" panose="05050102010706020507" pitchFamily="18" charset="2"/>
              </a:rPr>
              <a:t> </a:t>
            </a:r>
            <a:r>
              <a:rPr lang="en-GB" altLang="en-US" sz="2400" dirty="0">
                <a:latin typeface="Symbol" panose="05050102010706020507" pitchFamily="18" charset="2"/>
              </a:rPr>
              <a:t>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047250" y="1743740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84"/>
          <p:cNvSpPr txBox="1">
            <a:spLocks noChangeArrowheads="1"/>
          </p:cNvSpPr>
          <p:nvPr/>
        </p:nvSpPr>
        <p:spPr bwMode="auto">
          <a:xfrm>
            <a:off x="6260116" y="1722073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34" name="Text Box 84"/>
          <p:cNvSpPr txBox="1">
            <a:spLocks noChangeArrowheads="1"/>
          </p:cNvSpPr>
          <p:nvPr/>
        </p:nvSpPr>
        <p:spPr bwMode="auto">
          <a:xfrm>
            <a:off x="6603773" y="1743740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35" name="Text Box 46"/>
          <p:cNvSpPr txBox="1">
            <a:spLocks noChangeArrowheads="1"/>
          </p:cNvSpPr>
          <p:nvPr/>
        </p:nvSpPr>
        <p:spPr bwMode="auto">
          <a:xfrm>
            <a:off x="7032432" y="1775372"/>
            <a:ext cx="952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GB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altLang="en-US" sz="2400" dirty="0">
              <a:latin typeface="Symbol" panose="05050102010706020507" pitchFamily="18" charset="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862853" y="1726594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060448" y="2361038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876051" y="234389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 Box 21"/>
          <p:cNvSpPr txBox="1">
            <a:spLocks noChangeArrowheads="1"/>
          </p:cNvSpPr>
          <p:nvPr/>
        </p:nvSpPr>
        <p:spPr bwMode="auto">
          <a:xfrm>
            <a:off x="2142282" y="3687723"/>
            <a:ext cx="609202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GB" altLang="en-US" dirty="0"/>
              <a:t>For coincident vectors </a:t>
            </a:r>
          </a:p>
          <a:p>
            <a:pPr algn="ctr"/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b="1" dirty="0">
                <a:sym typeface="Wingdings" panose="05000000000000000000" pitchFamily="2" charset="2"/>
              </a:rPr>
              <a:t></a:t>
            </a:r>
            <a:r>
              <a:rPr lang="en-GB" altLang="en-US" dirty="0"/>
              <a:t> </a:t>
            </a:r>
            <a:r>
              <a:rPr lang="en-GB" altLang="en-US" b="1" dirty="0"/>
              <a:t>a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baseline="30000" dirty="0"/>
              <a:t>2</a:t>
            </a:r>
            <a:endParaRPr lang="en-GB" baseline="30000" dirty="0"/>
          </a:p>
        </p:txBody>
      </p:sp>
      <p:sp>
        <p:nvSpPr>
          <p:cNvPr id="22" name="Text Box 84"/>
          <p:cNvSpPr txBox="1">
            <a:spLocks noChangeArrowheads="1"/>
          </p:cNvSpPr>
          <p:nvPr/>
        </p:nvSpPr>
        <p:spPr bwMode="auto">
          <a:xfrm>
            <a:off x="6204560" y="2314737"/>
            <a:ext cx="5293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FF0000"/>
                </a:solidFill>
              </a:rPr>
              <a:t>|a|</a:t>
            </a:r>
            <a:endParaRPr lang="en-GB" altLang="en-US" b="1" baseline="30000" dirty="0">
              <a:solidFill>
                <a:srgbClr val="FF0000"/>
              </a:solidFill>
            </a:endParaRPr>
          </a:p>
        </p:txBody>
      </p:sp>
      <p:sp>
        <p:nvSpPr>
          <p:cNvPr id="23" name="Text Box 84"/>
          <p:cNvSpPr txBox="1">
            <a:spLocks noChangeArrowheads="1"/>
          </p:cNvSpPr>
          <p:nvPr/>
        </p:nvSpPr>
        <p:spPr bwMode="auto">
          <a:xfrm>
            <a:off x="6548217" y="2336404"/>
            <a:ext cx="576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b="1" dirty="0">
                <a:solidFill>
                  <a:srgbClr val="0070C0"/>
                </a:solidFill>
              </a:rPr>
              <a:t>|a|</a:t>
            </a:r>
            <a:endParaRPr lang="en-GB" altLang="en-US" b="1" baseline="30000" dirty="0"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085692" y="2810694"/>
            <a:ext cx="894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</a:t>
            </a:r>
            <a:r>
              <a:rPr lang="en-GB" altLang="en-US" sz="2400" b="1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endParaRPr lang="en-GB" altLang="en-US" sz="24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901295" y="2793548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90867" y="2829842"/>
            <a:ext cx="470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400" b="1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400" b="1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400" baseline="30000" dirty="0"/>
          </a:p>
        </p:txBody>
      </p:sp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EDB7CD69-CB68-4374-96CB-B635D3E4E9EB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2" name="Rectangle 41">
            <a:hlinkClick r:id="rId3"/>
            <a:extLst>
              <a:ext uri="{FF2B5EF4-FFF2-40B4-BE49-F238E27FC236}">
                <a16:creationId xmlns:a16="http://schemas.microsoft.com/office/drawing/2014/main" id="{8CACD1CF-AF4E-45EF-97D9-B1F03B6CD629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28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40" grpId="0"/>
      <p:bldP spid="41" grpId="0" animBg="1"/>
      <p:bldP spid="22" grpId="0"/>
      <p:bldP spid="23" grpId="0"/>
      <p:bldP spid="24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68</TotalTime>
  <Words>1382</Words>
  <Application>Microsoft Office PowerPoint</Application>
  <PresentationFormat>On-screen Show (4:3)</PresentationFormat>
  <Paragraphs>242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Angle between two vectors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 between two vectors</dc:title>
  <dc:creator>Mathssupport</dc:creator>
  <cp:lastModifiedBy>Orlando Hurtado</cp:lastModifiedBy>
  <cp:revision>4</cp:revision>
  <dcterms:created xsi:type="dcterms:W3CDTF">2020-04-03T08:32:50Z</dcterms:created>
  <dcterms:modified xsi:type="dcterms:W3CDTF">2020-07-03T10:12:43Z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