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315" r:id="rId9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6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7/3/2020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93DBA1-E8C6-4D2D-A420-338DE3C2D279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0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050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3CC18D-ED11-4527-A5B5-61EE03482281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GB" altLang="en-US"/>
              <a:t>Explain that to go from B to C we can go from B to A and then from A to C. This is equivalent to </a:t>
            </a:r>
            <a:r>
              <a:rPr lang="en-GB" altLang="en-US">
                <a:cs typeface="Times New Roman" panose="02020603050405020304" pitchFamily="18" charset="0"/>
              </a:rPr>
              <a:t>–2</a:t>
            </a:r>
            <a:r>
              <a:rPr lang="en-GB" altLang="en-US" b="1">
                <a:cs typeface="Times New Roman" panose="02020603050405020304" pitchFamily="18" charset="0"/>
              </a:rPr>
              <a:t>a</a:t>
            </a:r>
            <a:r>
              <a:rPr lang="en-GB" altLang="en-US">
                <a:cs typeface="Times New Roman" panose="02020603050405020304" pitchFamily="18" charset="0"/>
              </a:rPr>
              <a:t> + 2</a:t>
            </a:r>
            <a:r>
              <a:rPr lang="en-GB" altLang="en-US" b="1">
                <a:cs typeface="Times New Roman" panose="02020603050405020304" pitchFamily="18" charset="0"/>
              </a:rPr>
              <a:t>b</a:t>
            </a:r>
            <a:r>
              <a:rPr lang="en-GB" altLang="en-US">
                <a:cs typeface="Times New Roman" panose="02020603050405020304" pitchFamily="18" charset="0"/>
              </a:rPr>
              <a:t>.</a:t>
            </a:r>
          </a:p>
          <a:p>
            <a:r>
              <a:rPr lang="en-GB" altLang="en-US"/>
              <a:t>Remind pupils that when one vector is a scalar multiple of another we can conclude that the two vectors are parallel.</a:t>
            </a:r>
          </a:p>
        </p:txBody>
      </p:sp>
    </p:spTree>
    <p:extLst>
      <p:ext uri="{BB962C8B-B14F-4D97-AF65-F5344CB8AC3E}">
        <p14:creationId xmlns:p14="http://schemas.microsoft.com/office/powerpoint/2010/main" val="3464443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93DBA1-E8C6-4D2D-A420-338DE3C2D279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0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312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93DBA1-E8C6-4D2D-A420-338DE3C2D279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0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3248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93DBA1-E8C6-4D2D-A420-338DE3C2D279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0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29415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93DBA1-E8C6-4D2D-A420-338DE3C2D279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0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0317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3 July 2020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206583CF-4582-45E3-93F1-9EB93288DE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8EB6AC84-D121-4F1D-940F-56449B1D313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6299492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963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30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2C8A592-8684-4342-9E6C-89835ECE1050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72420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346A0DCF-9BE0-41E5-927E-2E68D9998B7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FBF13B20-2D97-4FC6-8772-600E5F8A252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9893908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1A79F0A-F041-4229-8FB0-98FC21AEAAF6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377152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42343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454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20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12EEAAB-61ED-4BB4-ADE6-9C915B99B41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903112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88863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7/3/2020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00665D24-AE60-4EF2-BC76-3F0AFC4ADB1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02061199-CEC4-4410-9EC6-9F5D34160E3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3838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20" Type="http://schemas.openxmlformats.org/officeDocument/2006/relationships/hyperlink" Target="http://www.mathssupport.org/" TargetMode="Externa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0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3" Type="http://schemas.openxmlformats.org/officeDocument/2006/relationships/image" Target="../media/image10.png"/><Relationship Id="rId21" Type="http://schemas.openxmlformats.org/officeDocument/2006/relationships/image" Target="../media/image28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5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23.png"/><Relationship Id="rId20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24" Type="http://schemas.openxmlformats.org/officeDocument/2006/relationships/image" Target="../media/image31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23" Type="http://schemas.openxmlformats.org/officeDocument/2006/relationships/image" Target="../media/image30.png"/><Relationship Id="rId10" Type="http://schemas.openxmlformats.org/officeDocument/2006/relationships/image" Target="../media/image17.png"/><Relationship Id="rId19" Type="http://schemas.openxmlformats.org/officeDocument/2006/relationships/image" Target="../media/image26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Relationship Id="rId22" Type="http://schemas.openxmlformats.org/officeDocument/2006/relationships/image" Target="../media/image2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3" Type="http://schemas.openxmlformats.org/officeDocument/2006/relationships/image" Target="../media/image32.png"/><Relationship Id="rId7" Type="http://schemas.openxmlformats.org/officeDocument/2006/relationships/image" Target="../media/image34.png"/><Relationship Id="rId12" Type="http://schemas.openxmlformats.org/officeDocument/2006/relationships/image" Target="../media/image3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11" Type="http://schemas.openxmlformats.org/officeDocument/2006/relationships/image" Target="../media/image38.png"/><Relationship Id="rId5" Type="http://schemas.openxmlformats.org/officeDocument/2006/relationships/image" Target="../media/image12.png"/><Relationship Id="rId10" Type="http://schemas.openxmlformats.org/officeDocument/2006/relationships/image" Target="../media/image37.png"/><Relationship Id="rId4" Type="http://schemas.openxmlformats.org/officeDocument/2006/relationships/image" Target="../media/image11.png"/><Relationship Id="rId9" Type="http://schemas.openxmlformats.org/officeDocument/2006/relationships/image" Target="../media/image36.png"/><Relationship Id="rId14" Type="http://schemas.openxmlformats.org/officeDocument/2006/relationships/hyperlink" Target="http://www.mathssupport.org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9.png"/><Relationship Id="rId18" Type="http://schemas.openxmlformats.org/officeDocument/2006/relationships/image" Target="../media/image54.png"/><Relationship Id="rId3" Type="http://schemas.openxmlformats.org/officeDocument/2006/relationships/image" Target="../media/image41.pn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17" Type="http://schemas.openxmlformats.org/officeDocument/2006/relationships/image" Target="../media/image53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52.png"/><Relationship Id="rId20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12.png"/><Relationship Id="rId15" Type="http://schemas.openxmlformats.org/officeDocument/2006/relationships/image" Target="../media/image51.png"/><Relationship Id="rId10" Type="http://schemas.openxmlformats.org/officeDocument/2006/relationships/image" Target="../media/image46.png"/><Relationship Id="rId19" Type="http://schemas.openxmlformats.org/officeDocument/2006/relationships/image" Target="../media/image55.png"/><Relationship Id="rId4" Type="http://schemas.openxmlformats.org/officeDocument/2006/relationships/image" Target="../media/image11.png"/><Relationship Id="rId9" Type="http://schemas.openxmlformats.org/officeDocument/2006/relationships/image" Target="../media/image45.png"/><Relationship Id="rId14" Type="http://schemas.openxmlformats.org/officeDocument/2006/relationships/image" Target="../media/image5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9.png"/><Relationship Id="rId18" Type="http://schemas.openxmlformats.org/officeDocument/2006/relationships/image" Target="../media/image54.pn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17" Type="http://schemas.openxmlformats.org/officeDocument/2006/relationships/image" Target="../media/image53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52.png"/><Relationship Id="rId20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12.png"/><Relationship Id="rId15" Type="http://schemas.openxmlformats.org/officeDocument/2006/relationships/image" Target="../media/image51.png"/><Relationship Id="rId10" Type="http://schemas.openxmlformats.org/officeDocument/2006/relationships/image" Target="../media/image46.png"/><Relationship Id="rId19" Type="http://schemas.openxmlformats.org/officeDocument/2006/relationships/image" Target="../media/image55.png"/><Relationship Id="rId4" Type="http://schemas.openxmlformats.org/officeDocument/2006/relationships/image" Target="../media/image11.png"/><Relationship Id="rId9" Type="http://schemas.openxmlformats.org/officeDocument/2006/relationships/image" Target="../media/image45.png"/><Relationship Id="rId14" Type="http://schemas.openxmlformats.org/officeDocument/2006/relationships/image" Target="../media/image5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848600" cy="1600200"/>
          </a:xfrm>
        </p:spPr>
        <p:txBody>
          <a:bodyPr>
            <a:normAutofit/>
          </a:bodyPr>
          <a:lstStyle/>
          <a:p>
            <a:pPr marL="633413" indent="-633413"/>
            <a:r>
              <a:rPr lang="en-US" dirty="0"/>
              <a:t>LO: Use vector addition, subtraction and scalar multiples to deduce some geometrical results.</a:t>
            </a:r>
            <a:endParaRPr lang="en-GB" dirty="0"/>
          </a:p>
          <a:p>
            <a:pPr marL="633413" indent="-633413" algn="l"/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3 July 2020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US" dirty="0">
                <a:ln w="3175">
                  <a:noFill/>
                </a:ln>
              </a:rPr>
              <a:t>Geometrical proofs</a:t>
            </a:r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9638C04C-B292-4EBB-945D-ECBC476BA0DD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563826E7-B947-4937-9AC7-057014C9451F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20650"/>
            <a:ext cx="8040688" cy="669925"/>
          </a:xfrm>
          <a:noFill/>
          <a:ln/>
        </p:spPr>
        <p:txBody>
          <a:bodyPr>
            <a:normAutofit fontScale="90000"/>
          </a:bodyPr>
          <a:lstStyle/>
          <a:p>
            <a:r>
              <a:rPr lang="en-GB" altLang="en-US" dirty="0"/>
              <a:t>Using vectors to solve problems</a:t>
            </a:r>
          </a:p>
        </p:txBody>
      </p:sp>
      <p:sp>
        <p:nvSpPr>
          <p:cNvPr id="429059" name="Text Box 3"/>
          <p:cNvSpPr txBox="1">
            <a:spLocks noChangeArrowheads="1"/>
          </p:cNvSpPr>
          <p:nvPr/>
        </p:nvSpPr>
        <p:spPr bwMode="auto">
          <a:xfrm>
            <a:off x="458041" y="947470"/>
            <a:ext cx="791912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use vectors to solve many problems involving physical quantities such as force and velocity.</a:t>
            </a:r>
          </a:p>
        </p:txBody>
      </p:sp>
      <p:sp>
        <p:nvSpPr>
          <p:cNvPr id="429060" name="Rectangle 4"/>
          <p:cNvSpPr>
            <a:spLocks noChangeArrowheads="1"/>
          </p:cNvSpPr>
          <p:nvPr/>
        </p:nvSpPr>
        <p:spPr bwMode="auto">
          <a:xfrm>
            <a:off x="458041" y="1871484"/>
            <a:ext cx="76081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also use vectors to prove geometric results.</a:t>
            </a:r>
          </a:p>
        </p:txBody>
      </p:sp>
      <p:sp>
        <p:nvSpPr>
          <p:cNvPr id="429061" name="Rectangle 5"/>
          <p:cNvSpPr>
            <a:spLocks noChangeArrowheads="1"/>
          </p:cNvSpPr>
          <p:nvPr/>
        </p:nvSpPr>
        <p:spPr bwMode="auto">
          <a:xfrm>
            <a:off x="458041" y="2480964"/>
            <a:ext cx="816120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For example, suppose we have a triangle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ABC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as follows:</a:t>
            </a:r>
          </a:p>
        </p:txBody>
      </p:sp>
      <p:grpSp>
        <p:nvGrpSpPr>
          <p:cNvPr id="429062" name="Group 6"/>
          <p:cNvGrpSpPr>
            <a:grpSpLocks/>
          </p:cNvGrpSpPr>
          <p:nvPr/>
        </p:nvGrpSpPr>
        <p:grpSpPr bwMode="auto">
          <a:xfrm>
            <a:off x="955584" y="3468260"/>
            <a:ext cx="2970610" cy="2052638"/>
            <a:chOff x="204" y="2024"/>
            <a:chExt cx="2495" cy="1724"/>
          </a:xfrm>
        </p:grpSpPr>
        <p:sp>
          <p:nvSpPr>
            <p:cNvPr id="429063" name="Rectangle 7"/>
            <p:cNvSpPr>
              <a:spLocks noChangeArrowheads="1"/>
            </p:cNvSpPr>
            <p:nvPr/>
          </p:nvSpPr>
          <p:spPr bwMode="auto">
            <a:xfrm>
              <a:off x="204" y="2024"/>
              <a:ext cx="2495" cy="172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29064" name="Rectangle 8"/>
            <p:cNvSpPr>
              <a:spLocks noChangeArrowheads="1"/>
            </p:cNvSpPr>
            <p:nvPr/>
          </p:nvSpPr>
          <p:spPr bwMode="auto">
            <a:xfrm>
              <a:off x="295" y="2115"/>
              <a:ext cx="2313" cy="15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29065" name="Freeform 9"/>
            <p:cNvSpPr>
              <a:spLocks/>
            </p:cNvSpPr>
            <p:nvPr/>
          </p:nvSpPr>
          <p:spPr bwMode="auto">
            <a:xfrm>
              <a:off x="494" y="2387"/>
              <a:ext cx="1860" cy="1043"/>
            </a:xfrm>
            <a:custGeom>
              <a:avLst/>
              <a:gdLst>
                <a:gd name="T0" fmla="*/ 0 w 1860"/>
                <a:gd name="T1" fmla="*/ 1043 h 1043"/>
                <a:gd name="T2" fmla="*/ 1860 w 1860"/>
                <a:gd name="T3" fmla="*/ 1043 h 1043"/>
                <a:gd name="T4" fmla="*/ 1406 w 1860"/>
                <a:gd name="T5" fmla="*/ 0 h 1043"/>
                <a:gd name="T6" fmla="*/ 0 w 1860"/>
                <a:gd name="T7" fmla="*/ 104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60" h="1043">
                  <a:moveTo>
                    <a:pt x="0" y="1043"/>
                  </a:moveTo>
                  <a:lnTo>
                    <a:pt x="1860" y="1043"/>
                  </a:lnTo>
                  <a:lnTo>
                    <a:pt x="1406" y="0"/>
                  </a:lnTo>
                  <a:lnTo>
                    <a:pt x="0" y="1043"/>
                  </a:lnTo>
                  <a:close/>
                </a:path>
              </a:pathLst>
            </a:custGeom>
            <a:gradFill rotWithShape="1">
              <a:gsLst>
                <a:gs pos="0">
                  <a:srgbClr val="B0E3E2"/>
                </a:gs>
                <a:gs pos="100000">
                  <a:srgbClr val="B0E3E2">
                    <a:gamma/>
                    <a:tint val="45490"/>
                    <a:invGamma/>
                  </a:srgbClr>
                </a:gs>
              </a:gsLst>
              <a:lin ang="18900000" scaled="1"/>
            </a:gra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29066" name="Text Box 10"/>
            <p:cNvSpPr txBox="1">
              <a:spLocks noChangeArrowheads="1"/>
            </p:cNvSpPr>
            <p:nvPr/>
          </p:nvSpPr>
          <p:spPr bwMode="auto">
            <a:xfrm>
              <a:off x="295" y="3386"/>
              <a:ext cx="24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350" b="0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</a:t>
              </a:r>
            </a:p>
          </p:txBody>
        </p:sp>
        <p:sp>
          <p:nvSpPr>
            <p:cNvPr id="429067" name="Text Box 11"/>
            <p:cNvSpPr txBox="1">
              <a:spLocks noChangeArrowheads="1"/>
            </p:cNvSpPr>
            <p:nvPr/>
          </p:nvSpPr>
          <p:spPr bwMode="auto">
            <a:xfrm>
              <a:off x="1809" y="2116"/>
              <a:ext cx="24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35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B</a:t>
              </a:r>
            </a:p>
          </p:txBody>
        </p:sp>
        <p:sp>
          <p:nvSpPr>
            <p:cNvPr id="429068" name="Text Box 12"/>
            <p:cNvSpPr txBox="1">
              <a:spLocks noChangeArrowheads="1"/>
            </p:cNvSpPr>
            <p:nvPr/>
          </p:nvSpPr>
          <p:spPr bwMode="auto">
            <a:xfrm>
              <a:off x="2308" y="3370"/>
              <a:ext cx="252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350" b="0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C</a:t>
              </a:r>
            </a:p>
          </p:txBody>
        </p:sp>
      </p:grpSp>
      <p:sp>
        <p:nvSpPr>
          <p:cNvPr id="429069" name="Text Box 13"/>
          <p:cNvSpPr txBox="1">
            <a:spLocks noChangeArrowheads="1"/>
          </p:cNvSpPr>
          <p:nvPr/>
        </p:nvSpPr>
        <p:spPr bwMode="auto">
          <a:xfrm>
            <a:off x="4417605" y="3076486"/>
            <a:ext cx="438941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line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PQ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such that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the mid-point of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AB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and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Q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the mid-point of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AC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</a:p>
        </p:txBody>
      </p:sp>
      <p:sp>
        <p:nvSpPr>
          <p:cNvPr id="429070" name="Text Box 14"/>
          <p:cNvSpPr txBox="1">
            <a:spLocks noChangeArrowheads="1"/>
          </p:cNvSpPr>
          <p:nvPr/>
        </p:nvSpPr>
        <p:spPr bwMode="auto">
          <a:xfrm>
            <a:off x="4464846" y="4495800"/>
            <a:ext cx="4388607" cy="1569660"/>
          </a:xfrm>
          <a:prstGeom prst="rect">
            <a:avLst/>
          </a:prstGeom>
          <a:solidFill>
            <a:srgbClr val="D5DCE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Use vectors to show that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PQ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parallel to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BC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and that the length of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BC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double the length of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PQ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</a:p>
        </p:txBody>
      </p:sp>
      <p:sp>
        <p:nvSpPr>
          <p:cNvPr id="429071" name="Line 15"/>
          <p:cNvSpPr>
            <a:spLocks noChangeShapeType="1"/>
          </p:cNvSpPr>
          <p:nvPr/>
        </p:nvSpPr>
        <p:spPr bwMode="auto">
          <a:xfrm>
            <a:off x="2139065" y="4516011"/>
            <a:ext cx="273844" cy="63103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9072" name="Text Box 16"/>
          <p:cNvSpPr txBox="1">
            <a:spLocks noChangeArrowheads="1"/>
          </p:cNvSpPr>
          <p:nvPr/>
        </p:nvSpPr>
        <p:spPr bwMode="auto">
          <a:xfrm>
            <a:off x="1981901" y="4226688"/>
            <a:ext cx="2904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35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</a:p>
        </p:txBody>
      </p:sp>
      <p:sp>
        <p:nvSpPr>
          <p:cNvPr id="429073" name="Text Box 17"/>
          <p:cNvSpPr txBox="1">
            <a:spLocks noChangeArrowheads="1"/>
          </p:cNvSpPr>
          <p:nvPr/>
        </p:nvSpPr>
        <p:spPr bwMode="auto">
          <a:xfrm>
            <a:off x="2272414" y="5089891"/>
            <a:ext cx="30970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35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Q</a:t>
            </a:r>
          </a:p>
        </p:txBody>
      </p:sp>
      <p:sp>
        <p:nvSpPr>
          <p:cNvPr id="18" name="Rectangle 17">
            <a:hlinkClick r:id="rId3"/>
            <a:extLst>
              <a:ext uri="{FF2B5EF4-FFF2-40B4-BE49-F238E27FC236}">
                <a16:creationId xmlns:a16="http://schemas.microsoft.com/office/drawing/2014/main" id="{3090B762-76C3-48B3-9B5A-47FC7F5126FF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9" name="Rectangle 18">
            <a:hlinkClick r:id="rId3"/>
            <a:extLst>
              <a:ext uri="{FF2B5EF4-FFF2-40B4-BE49-F238E27FC236}">
                <a16:creationId xmlns:a16="http://schemas.microsoft.com/office/drawing/2014/main" id="{98212F7D-E906-4D63-8D4B-B54AA2E1A93E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2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29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9060" grpId="0"/>
      <p:bldP spid="429061" grpId="0"/>
      <p:bldP spid="429069" grpId="0"/>
      <p:bldP spid="429070" grpId="0" animBg="1"/>
      <p:bldP spid="429071" grpId="0" animBg="1"/>
      <p:bldP spid="429072" grpId="0"/>
      <p:bldP spid="42907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Rectangle 2"/>
          <p:cNvSpPr>
            <a:spLocks noChangeArrowheads="1"/>
          </p:cNvSpPr>
          <p:nvPr/>
        </p:nvSpPr>
        <p:spPr bwMode="auto">
          <a:xfrm>
            <a:off x="1385889" y="2078831"/>
            <a:ext cx="2970610" cy="2052638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31107" name="Rectangle 3"/>
          <p:cNvSpPr>
            <a:spLocks noChangeArrowheads="1"/>
          </p:cNvSpPr>
          <p:nvPr/>
        </p:nvSpPr>
        <p:spPr bwMode="auto">
          <a:xfrm>
            <a:off x="1494236" y="2187180"/>
            <a:ext cx="2753915" cy="183594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3110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1113"/>
            <a:ext cx="8229600" cy="779462"/>
          </a:xfrm>
          <a:noFill/>
          <a:ln/>
        </p:spPr>
        <p:txBody>
          <a:bodyPr>
            <a:normAutofit/>
          </a:bodyPr>
          <a:lstStyle/>
          <a:p>
            <a:r>
              <a:rPr lang="en-GB" altLang="en-US" dirty="0"/>
              <a:t>Using vectors to solve problems</a:t>
            </a:r>
          </a:p>
        </p:txBody>
      </p:sp>
      <p:sp>
        <p:nvSpPr>
          <p:cNvPr id="431110" name="Freeform 6"/>
          <p:cNvSpPr>
            <a:spLocks/>
          </p:cNvSpPr>
          <p:nvPr/>
        </p:nvSpPr>
        <p:spPr bwMode="auto">
          <a:xfrm>
            <a:off x="1731169" y="2511028"/>
            <a:ext cx="2214563" cy="1241822"/>
          </a:xfrm>
          <a:custGeom>
            <a:avLst/>
            <a:gdLst>
              <a:gd name="T0" fmla="*/ 0 w 1860"/>
              <a:gd name="T1" fmla="*/ 1043 h 1043"/>
              <a:gd name="T2" fmla="*/ 1860 w 1860"/>
              <a:gd name="T3" fmla="*/ 1043 h 1043"/>
              <a:gd name="T4" fmla="*/ 1406 w 1860"/>
              <a:gd name="T5" fmla="*/ 0 h 1043"/>
              <a:gd name="T6" fmla="*/ 0 w 1860"/>
              <a:gd name="T7" fmla="*/ 1043 h 10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860" h="1043">
                <a:moveTo>
                  <a:pt x="0" y="1043"/>
                </a:moveTo>
                <a:lnTo>
                  <a:pt x="1860" y="1043"/>
                </a:lnTo>
                <a:lnTo>
                  <a:pt x="1406" y="0"/>
                </a:lnTo>
                <a:lnTo>
                  <a:pt x="0" y="1043"/>
                </a:lnTo>
                <a:close/>
              </a:path>
            </a:pathLst>
          </a:custGeom>
          <a:gradFill rotWithShape="1">
            <a:gsLst>
              <a:gs pos="0">
                <a:srgbClr val="B0E3E2"/>
              </a:gs>
              <a:gs pos="100000">
                <a:srgbClr val="B0E3E2">
                  <a:gamma/>
                  <a:tint val="45490"/>
                  <a:invGamma/>
                </a:srgbClr>
              </a:gs>
            </a:gsLst>
            <a:lin ang="18900000" scaled="1"/>
          </a:gradFill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31111" name="Text Box 7"/>
          <p:cNvSpPr txBox="1">
            <a:spLocks noChangeArrowheads="1"/>
          </p:cNvSpPr>
          <p:nvPr/>
        </p:nvSpPr>
        <p:spPr bwMode="auto">
          <a:xfrm>
            <a:off x="1494235" y="3700462"/>
            <a:ext cx="2904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35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</a:t>
            </a:r>
          </a:p>
        </p:txBody>
      </p:sp>
      <p:sp>
        <p:nvSpPr>
          <p:cNvPr id="431112" name="Text Box 8"/>
          <p:cNvSpPr txBox="1">
            <a:spLocks noChangeArrowheads="1"/>
          </p:cNvSpPr>
          <p:nvPr/>
        </p:nvSpPr>
        <p:spPr bwMode="auto">
          <a:xfrm>
            <a:off x="3296841" y="2188369"/>
            <a:ext cx="2904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35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</a:t>
            </a:r>
          </a:p>
        </p:txBody>
      </p:sp>
      <p:sp>
        <p:nvSpPr>
          <p:cNvPr id="431113" name="Text Box 9"/>
          <p:cNvSpPr txBox="1">
            <a:spLocks noChangeArrowheads="1"/>
          </p:cNvSpPr>
          <p:nvPr/>
        </p:nvSpPr>
        <p:spPr bwMode="auto">
          <a:xfrm>
            <a:off x="3890962" y="3681412"/>
            <a:ext cx="300082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35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</a:t>
            </a:r>
          </a:p>
        </p:txBody>
      </p:sp>
      <p:sp>
        <p:nvSpPr>
          <p:cNvPr id="431114" name="Line 10"/>
          <p:cNvSpPr>
            <a:spLocks noChangeShapeType="1"/>
          </p:cNvSpPr>
          <p:nvPr/>
        </p:nvSpPr>
        <p:spPr bwMode="auto">
          <a:xfrm>
            <a:off x="2569370" y="3126583"/>
            <a:ext cx="273844" cy="63103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31115" name="Text Box 11"/>
          <p:cNvSpPr txBox="1">
            <a:spLocks noChangeArrowheads="1"/>
          </p:cNvSpPr>
          <p:nvPr/>
        </p:nvSpPr>
        <p:spPr bwMode="auto">
          <a:xfrm>
            <a:off x="2412206" y="2837260"/>
            <a:ext cx="2904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35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</a:p>
        </p:txBody>
      </p:sp>
      <p:sp>
        <p:nvSpPr>
          <p:cNvPr id="431116" name="Text Box 12"/>
          <p:cNvSpPr txBox="1">
            <a:spLocks noChangeArrowheads="1"/>
          </p:cNvSpPr>
          <p:nvPr/>
        </p:nvSpPr>
        <p:spPr bwMode="auto">
          <a:xfrm>
            <a:off x="2702719" y="3700462"/>
            <a:ext cx="30970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35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Q</a:t>
            </a:r>
          </a:p>
        </p:txBody>
      </p:sp>
      <p:grpSp>
        <p:nvGrpSpPr>
          <p:cNvPr id="431117" name="Group 13"/>
          <p:cNvGrpSpPr>
            <a:grpSpLocks/>
          </p:cNvGrpSpPr>
          <p:nvPr/>
        </p:nvGrpSpPr>
        <p:grpSpPr bwMode="auto">
          <a:xfrm>
            <a:off x="1731170" y="3128964"/>
            <a:ext cx="837010" cy="621506"/>
            <a:chOff x="494" y="2089"/>
            <a:chExt cx="703" cy="522"/>
          </a:xfrm>
        </p:grpSpPr>
        <p:grpSp>
          <p:nvGrpSpPr>
            <p:cNvPr id="431118" name="Group 14"/>
            <p:cNvGrpSpPr>
              <a:grpSpLocks/>
            </p:cNvGrpSpPr>
            <p:nvPr/>
          </p:nvGrpSpPr>
          <p:grpSpPr bwMode="auto">
            <a:xfrm>
              <a:off x="494" y="2089"/>
              <a:ext cx="703" cy="522"/>
              <a:chOff x="494" y="2906"/>
              <a:chExt cx="703" cy="522"/>
            </a:xfrm>
          </p:grpSpPr>
          <p:sp>
            <p:nvSpPr>
              <p:cNvPr id="431119" name="Line 15"/>
              <p:cNvSpPr>
                <a:spLocks noChangeAspect="1" noChangeShapeType="1"/>
              </p:cNvSpPr>
              <p:nvPr/>
            </p:nvSpPr>
            <p:spPr bwMode="auto">
              <a:xfrm flipV="1">
                <a:off x="494" y="2906"/>
                <a:ext cx="703" cy="522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31120" name="Line 16"/>
              <p:cNvSpPr>
                <a:spLocks noChangeAspect="1" noChangeShapeType="1"/>
              </p:cNvSpPr>
              <p:nvPr/>
            </p:nvSpPr>
            <p:spPr bwMode="auto">
              <a:xfrm flipV="1">
                <a:off x="809" y="3140"/>
                <a:ext cx="73" cy="54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431121" name="Text Box 17"/>
            <p:cNvSpPr txBox="1">
              <a:spLocks noChangeArrowheads="1"/>
            </p:cNvSpPr>
            <p:nvPr/>
          </p:nvSpPr>
          <p:spPr bwMode="auto">
            <a:xfrm>
              <a:off x="612" y="2114"/>
              <a:ext cx="22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350" b="1" i="0" u="none" strike="noStrike" kern="1200" cap="none" spc="0" normalizeH="0" baseline="0" noProof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a</a:t>
              </a:r>
            </a:p>
          </p:txBody>
        </p:sp>
      </p:grpSp>
      <p:grpSp>
        <p:nvGrpSpPr>
          <p:cNvPr id="431122" name="Group 18"/>
          <p:cNvGrpSpPr>
            <a:grpSpLocks/>
          </p:cNvGrpSpPr>
          <p:nvPr/>
        </p:nvGrpSpPr>
        <p:grpSpPr bwMode="auto">
          <a:xfrm>
            <a:off x="1731170" y="3724283"/>
            <a:ext cx="1107281" cy="300039"/>
            <a:chOff x="494" y="2589"/>
            <a:chExt cx="930" cy="252"/>
          </a:xfrm>
        </p:grpSpPr>
        <p:grpSp>
          <p:nvGrpSpPr>
            <p:cNvPr id="431123" name="Group 19"/>
            <p:cNvGrpSpPr>
              <a:grpSpLocks/>
            </p:cNvGrpSpPr>
            <p:nvPr/>
          </p:nvGrpSpPr>
          <p:grpSpPr bwMode="auto">
            <a:xfrm>
              <a:off x="494" y="2614"/>
              <a:ext cx="930" cy="1"/>
              <a:chOff x="494" y="3431"/>
              <a:chExt cx="930" cy="1"/>
            </a:xfrm>
          </p:grpSpPr>
          <p:sp>
            <p:nvSpPr>
              <p:cNvPr id="431124" name="Line 20"/>
              <p:cNvSpPr>
                <a:spLocks noChangeAspect="1" noChangeShapeType="1"/>
              </p:cNvSpPr>
              <p:nvPr/>
            </p:nvSpPr>
            <p:spPr bwMode="auto">
              <a:xfrm>
                <a:off x="494" y="3431"/>
                <a:ext cx="930" cy="1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431125" name="Line 21"/>
              <p:cNvSpPr>
                <a:spLocks noChangeShapeType="1"/>
              </p:cNvSpPr>
              <p:nvPr/>
            </p:nvSpPr>
            <p:spPr bwMode="auto">
              <a:xfrm>
                <a:off x="936" y="3431"/>
                <a:ext cx="4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35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431126" name="Text Box 22"/>
            <p:cNvSpPr txBox="1">
              <a:spLocks noChangeArrowheads="1"/>
            </p:cNvSpPr>
            <p:nvPr/>
          </p:nvSpPr>
          <p:spPr bwMode="auto">
            <a:xfrm>
              <a:off x="807" y="2589"/>
              <a:ext cx="233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350" b="1" i="0" u="none" strike="noStrike" kern="1200" cap="none" spc="0" normalizeH="0" baseline="0" noProof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b</a:t>
              </a:r>
            </a:p>
          </p:txBody>
        </p:sp>
      </p:grpSp>
      <p:sp>
        <p:nvSpPr>
          <p:cNvPr id="431158" name="Text Box 54"/>
          <p:cNvSpPr txBox="1">
            <a:spLocks noChangeArrowheads="1"/>
          </p:cNvSpPr>
          <p:nvPr/>
        </p:nvSpPr>
        <p:spPr bwMode="auto">
          <a:xfrm>
            <a:off x="712135" y="5151182"/>
            <a:ext cx="787122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conclude from this that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PQ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parallel to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BC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and that the length of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BC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double the length of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PQ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</a:t>
            </a:r>
          </a:p>
        </p:txBody>
      </p:sp>
      <p:grpSp>
        <p:nvGrpSpPr>
          <p:cNvPr id="431161" name="Group 57"/>
          <p:cNvGrpSpPr>
            <a:grpSpLocks/>
          </p:cNvGrpSpPr>
          <p:nvPr/>
        </p:nvGrpSpPr>
        <p:grpSpPr bwMode="auto">
          <a:xfrm>
            <a:off x="682229" y="1229915"/>
            <a:ext cx="6527006" cy="461962"/>
            <a:chOff x="204" y="572"/>
            <a:chExt cx="5482" cy="388"/>
          </a:xfrm>
        </p:grpSpPr>
        <p:sp>
          <p:nvSpPr>
            <p:cNvPr id="431109" name="Text Box 5"/>
            <p:cNvSpPr txBox="1">
              <a:spLocks noChangeArrowheads="1"/>
            </p:cNvSpPr>
            <p:nvPr/>
          </p:nvSpPr>
          <p:spPr bwMode="auto">
            <a:xfrm>
              <a:off x="204" y="572"/>
              <a:ext cx="5482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Let’s call       vector </a:t>
              </a:r>
              <a:r>
                <a:rPr kumimoji="0" lang="en-GB" altLang="en-US" sz="2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a</a:t>
              </a:r>
              <a:r>
                <a:rPr kumimoji="0" lang="en-GB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 and       vector </a:t>
              </a:r>
              <a:r>
                <a:rPr kumimoji="0" lang="en-GB" altLang="en-US" sz="2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b</a:t>
              </a:r>
              <a:r>
                <a:rPr kumimoji="0" lang="en-GB" alt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. </a:t>
              </a:r>
            </a:p>
          </p:txBody>
        </p:sp>
        <p:graphicFrame>
          <p:nvGraphicFramePr>
            <p:cNvPr id="431159" name="Object 55"/>
            <p:cNvGraphicFramePr>
              <a:graphicFrameLocks noChangeAspect="1"/>
            </p:cNvGraphicFramePr>
            <p:nvPr/>
          </p:nvGraphicFramePr>
          <p:xfrm>
            <a:off x="1425" y="645"/>
            <a:ext cx="280" cy="2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2" name="Equation" r:id="rId4" imgW="444240" imgH="355320" progId="Equation.DSMT4">
                    <p:embed/>
                  </p:oleObj>
                </mc:Choice>
                <mc:Fallback>
                  <p:oleObj name="Equation" r:id="rId4" imgW="444240" imgH="355320" progId="Equation.DSMT4">
                    <p:embed/>
                    <p:pic>
                      <p:nvPicPr>
                        <p:cNvPr id="431159" name="Object 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25" y="645"/>
                          <a:ext cx="280" cy="2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1160" name="Object 56"/>
            <p:cNvGraphicFramePr>
              <a:graphicFrameLocks noChangeAspect="1"/>
            </p:cNvGraphicFramePr>
            <p:nvPr/>
          </p:nvGraphicFramePr>
          <p:xfrm>
            <a:off x="3435" y="611"/>
            <a:ext cx="296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3" name="Equation" r:id="rId6" imgW="469800" imgH="431640" progId="Equation.DSMT4">
                    <p:embed/>
                  </p:oleObj>
                </mc:Choice>
                <mc:Fallback>
                  <p:oleObj name="Equation" r:id="rId6" imgW="469800" imgH="431640" progId="Equation.DSMT4">
                    <p:embed/>
                    <p:pic>
                      <p:nvPicPr>
                        <p:cNvPr id="431160" name="Object 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5" y="611"/>
                          <a:ext cx="296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31162" name="Object 58"/>
          <p:cNvGraphicFramePr>
            <a:graphicFrameLocks noChangeAspect="1"/>
          </p:cNvGraphicFramePr>
          <p:nvPr/>
        </p:nvGraphicFramePr>
        <p:xfrm>
          <a:off x="4950619" y="2078831"/>
          <a:ext cx="11811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8" imgW="1574640" imgH="431640" progId="Equation.DSMT4">
                  <p:embed/>
                </p:oleObj>
              </mc:Choice>
              <mc:Fallback>
                <p:oleObj name="Equation" r:id="rId8" imgW="1574640" imgH="431640" progId="Equation.DSMT4">
                  <p:embed/>
                  <p:pic>
                    <p:nvPicPr>
                      <p:cNvPr id="431162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0619" y="2078831"/>
                        <a:ext cx="118110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63" name="Object 59"/>
          <p:cNvGraphicFramePr>
            <a:graphicFrameLocks noChangeAspect="1"/>
          </p:cNvGraphicFramePr>
          <p:nvPr/>
        </p:nvGraphicFramePr>
        <p:xfrm>
          <a:off x="5328047" y="2601516"/>
          <a:ext cx="67627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10" imgW="901440" imgH="291960" progId="Equation.DSMT4">
                  <p:embed/>
                </p:oleObj>
              </mc:Choice>
              <mc:Fallback>
                <p:oleObj name="Equation" r:id="rId10" imgW="901440" imgH="291960" progId="Equation.DSMT4">
                  <p:embed/>
                  <p:pic>
                    <p:nvPicPr>
                      <p:cNvPr id="431163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8047" y="2601516"/>
                        <a:ext cx="67627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64" name="Object 60"/>
          <p:cNvGraphicFramePr>
            <a:graphicFrameLocks noChangeAspect="1"/>
          </p:cNvGraphicFramePr>
          <p:nvPr/>
        </p:nvGraphicFramePr>
        <p:xfrm>
          <a:off x="4950619" y="3020616"/>
          <a:ext cx="1419225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12" imgW="1892160" imgH="368280" progId="Equation.DSMT4">
                  <p:embed/>
                </p:oleObj>
              </mc:Choice>
              <mc:Fallback>
                <p:oleObj name="Equation" r:id="rId12" imgW="1892160" imgH="368280" progId="Equation.DSMT4">
                  <p:embed/>
                  <p:pic>
                    <p:nvPicPr>
                      <p:cNvPr id="431164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0619" y="3020616"/>
                        <a:ext cx="1419225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65" name="Object 61"/>
          <p:cNvGraphicFramePr>
            <a:graphicFrameLocks noChangeAspect="1"/>
          </p:cNvGraphicFramePr>
          <p:nvPr/>
        </p:nvGraphicFramePr>
        <p:xfrm>
          <a:off x="5328047" y="3495675"/>
          <a:ext cx="9239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14" imgW="1231560" imgH="291960" progId="Equation.DSMT4">
                  <p:embed/>
                </p:oleObj>
              </mc:Choice>
              <mc:Fallback>
                <p:oleObj name="Equation" r:id="rId14" imgW="1231560" imgH="291960" progId="Equation.DSMT4">
                  <p:embed/>
                  <p:pic>
                    <p:nvPicPr>
                      <p:cNvPr id="431165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8047" y="3495675"/>
                        <a:ext cx="9239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66" name="Object 62"/>
          <p:cNvGraphicFramePr>
            <a:graphicFrameLocks noChangeAspect="1"/>
          </p:cNvGraphicFramePr>
          <p:nvPr/>
        </p:nvGraphicFramePr>
        <p:xfrm>
          <a:off x="5328047" y="3914775"/>
          <a:ext cx="962025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16" imgW="1282680" imgH="342720" progId="Equation.DSMT4">
                  <p:embed/>
                </p:oleObj>
              </mc:Choice>
              <mc:Fallback>
                <p:oleObj name="Equation" r:id="rId16" imgW="1282680" imgH="342720" progId="Equation.DSMT4">
                  <p:embed/>
                  <p:pic>
                    <p:nvPicPr>
                      <p:cNvPr id="431166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8047" y="3914775"/>
                        <a:ext cx="962025" cy="25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31169" name="Group 65"/>
          <p:cNvGrpSpPr>
            <a:grpSpLocks/>
          </p:cNvGrpSpPr>
          <p:nvPr/>
        </p:nvGrpSpPr>
        <p:grpSpPr bwMode="auto">
          <a:xfrm>
            <a:off x="1385888" y="4455323"/>
            <a:ext cx="3320653" cy="461963"/>
            <a:chOff x="204" y="3022"/>
            <a:chExt cx="2789" cy="388"/>
          </a:xfrm>
        </p:grpSpPr>
        <p:sp>
          <p:nvSpPr>
            <p:cNvPr id="431149" name="Text Box 45"/>
            <p:cNvSpPr txBox="1">
              <a:spLocks noChangeArrowheads="1"/>
            </p:cNvSpPr>
            <p:nvPr/>
          </p:nvSpPr>
          <p:spPr bwMode="auto">
            <a:xfrm>
              <a:off x="204" y="3022"/>
              <a:ext cx="2789" cy="3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Therefore,</a:t>
              </a:r>
            </a:p>
          </p:txBody>
        </p:sp>
        <p:graphicFrame>
          <p:nvGraphicFramePr>
            <p:cNvPr id="431168" name="Object 64"/>
            <p:cNvGraphicFramePr>
              <a:graphicFrameLocks noChangeAspect="1"/>
            </p:cNvGraphicFramePr>
            <p:nvPr/>
          </p:nvGraphicFramePr>
          <p:xfrm>
            <a:off x="2017" y="3128"/>
            <a:ext cx="856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9" name="Equation" r:id="rId18" imgW="1358640" imgH="431640" progId="Equation.DSMT4">
                    <p:embed/>
                  </p:oleObj>
                </mc:Choice>
                <mc:Fallback>
                  <p:oleObj name="Equation" r:id="rId18" imgW="1358640" imgH="431640" progId="Equation.DSMT4">
                    <p:embed/>
                    <p:pic>
                      <p:nvPicPr>
                        <p:cNvPr id="431168" name="Object 6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7" y="3128"/>
                          <a:ext cx="856" cy="27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5" name="Rectangle 34">
            <a:hlinkClick r:id="rId20"/>
            <a:extLst>
              <a:ext uri="{FF2B5EF4-FFF2-40B4-BE49-F238E27FC236}">
                <a16:creationId xmlns:a16="http://schemas.microsoft.com/office/drawing/2014/main" id="{29566EBA-3085-4151-823F-C0DFC8B51C7B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36" name="Rectangle 35">
            <a:hlinkClick r:id="rId20"/>
            <a:extLst>
              <a:ext uri="{FF2B5EF4-FFF2-40B4-BE49-F238E27FC236}">
                <a16:creationId xmlns:a16="http://schemas.microsoft.com/office/drawing/2014/main" id="{BA95F5CE-7192-4667-A7DE-4C68BBB304F4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536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31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31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20650"/>
            <a:ext cx="8040688" cy="669925"/>
          </a:xfrm>
          <a:noFill/>
          <a:ln/>
        </p:spPr>
        <p:txBody>
          <a:bodyPr>
            <a:normAutofit fontScale="90000"/>
          </a:bodyPr>
          <a:lstStyle/>
          <a:p>
            <a:r>
              <a:rPr lang="en-GB" altLang="en-US" dirty="0"/>
              <a:t>Using vectors to solve problems</a:t>
            </a:r>
          </a:p>
        </p:txBody>
      </p:sp>
      <p:sp>
        <p:nvSpPr>
          <p:cNvPr id="429059" name="Text Box 3"/>
          <p:cNvSpPr txBox="1">
            <a:spLocks noChangeArrowheads="1"/>
          </p:cNvSpPr>
          <p:nvPr/>
        </p:nvSpPr>
        <p:spPr bwMode="auto">
          <a:xfrm>
            <a:off x="458041" y="742927"/>
            <a:ext cx="791912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In triangle OXY, A, B and C are the mid points of OX, OY and XY respectively.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9060" name="Rectangle 4"/>
              <p:cNvSpPr>
                <a:spLocks noChangeArrowheads="1"/>
              </p:cNvSpPr>
              <p:nvPr/>
            </p:nvSpPr>
            <p:spPr bwMode="auto">
              <a:xfrm>
                <a:off x="461396" y="1628912"/>
                <a:ext cx="8417540" cy="8781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(a) Find expressions for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𝑂𝐴</m:t>
                        </m:r>
                      </m:e>
                    </m:acc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</m:t>
                    </m:r>
                    <m:acc>
                      <m:accPr>
                        <m:chr m:val="⃗"/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𝑂𝐵</m:t>
                        </m:r>
                      </m:e>
                    </m:acc>
                  </m:oMath>
                </a14:m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𝑋𝑌</m:t>
                        </m:r>
                      </m:e>
                    </m:acc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,</m:t>
                    </m:r>
                    <m:acc>
                      <m:accPr>
                        <m:chr m:val="⃗"/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𝑂𝐶</m:t>
                        </m:r>
                      </m:e>
                    </m:acc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𝑎𝑛𝑑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  <m:acc>
                      <m:accPr>
                        <m:chr m:val="⃗"/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𝐶𝑂</m:t>
                        </m:r>
                      </m:e>
                    </m:acc>
                    <m:r>
                      <a:rPr kumimoji="0" lang="en-US" sz="2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</m:oMath>
                </a14:m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in terms of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and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y</a:t>
                </a:r>
              </a:p>
            </p:txBody>
          </p:sp>
        </mc:Choice>
        <mc:Fallback xmlns="">
          <p:sp>
            <p:nvSpPr>
              <p:cNvPr id="429060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1396" y="1628912"/>
                <a:ext cx="8417540" cy="878189"/>
              </a:xfrm>
              <a:prstGeom prst="rect">
                <a:avLst/>
              </a:prstGeom>
              <a:blipFill rotWithShape="0">
                <a:blip r:embed="rId3"/>
                <a:stretch>
                  <a:fillRect l="-1159" r="-1810" b="-152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9062" name="Group 6"/>
          <p:cNvGrpSpPr>
            <a:grpSpLocks/>
          </p:cNvGrpSpPr>
          <p:nvPr/>
        </p:nvGrpSpPr>
        <p:grpSpPr bwMode="auto">
          <a:xfrm>
            <a:off x="458041" y="2765503"/>
            <a:ext cx="2970610" cy="2052638"/>
            <a:chOff x="204" y="2024"/>
            <a:chExt cx="2495" cy="1724"/>
          </a:xfrm>
        </p:grpSpPr>
        <p:sp>
          <p:nvSpPr>
            <p:cNvPr id="429063" name="Rectangle 7"/>
            <p:cNvSpPr>
              <a:spLocks noChangeArrowheads="1"/>
            </p:cNvSpPr>
            <p:nvPr/>
          </p:nvSpPr>
          <p:spPr bwMode="auto">
            <a:xfrm>
              <a:off x="204" y="2024"/>
              <a:ext cx="2495" cy="172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29064" name="Rectangle 8"/>
            <p:cNvSpPr>
              <a:spLocks noChangeArrowheads="1"/>
            </p:cNvSpPr>
            <p:nvPr/>
          </p:nvSpPr>
          <p:spPr bwMode="auto">
            <a:xfrm>
              <a:off x="295" y="2115"/>
              <a:ext cx="2313" cy="15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29065" name="Freeform 9"/>
            <p:cNvSpPr>
              <a:spLocks/>
            </p:cNvSpPr>
            <p:nvPr/>
          </p:nvSpPr>
          <p:spPr bwMode="auto">
            <a:xfrm>
              <a:off x="494" y="2387"/>
              <a:ext cx="1860" cy="1043"/>
            </a:xfrm>
            <a:custGeom>
              <a:avLst/>
              <a:gdLst>
                <a:gd name="T0" fmla="*/ 0 w 1860"/>
                <a:gd name="T1" fmla="*/ 1043 h 1043"/>
                <a:gd name="T2" fmla="*/ 1860 w 1860"/>
                <a:gd name="T3" fmla="*/ 1043 h 1043"/>
                <a:gd name="T4" fmla="*/ 1406 w 1860"/>
                <a:gd name="T5" fmla="*/ 0 h 1043"/>
                <a:gd name="T6" fmla="*/ 0 w 1860"/>
                <a:gd name="T7" fmla="*/ 104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60" h="1043">
                  <a:moveTo>
                    <a:pt x="0" y="1043"/>
                  </a:moveTo>
                  <a:lnTo>
                    <a:pt x="1860" y="1043"/>
                  </a:lnTo>
                  <a:lnTo>
                    <a:pt x="1406" y="0"/>
                  </a:lnTo>
                  <a:lnTo>
                    <a:pt x="0" y="1043"/>
                  </a:lnTo>
                  <a:close/>
                </a:path>
              </a:pathLst>
            </a:custGeom>
            <a:gradFill rotWithShape="1">
              <a:gsLst>
                <a:gs pos="0">
                  <a:srgbClr val="B0E3E2"/>
                </a:gs>
                <a:gs pos="100000">
                  <a:srgbClr val="B0E3E2">
                    <a:gamma/>
                    <a:tint val="45490"/>
                    <a:invGamma/>
                  </a:srgbClr>
                </a:gs>
              </a:gsLst>
              <a:lin ang="18900000" scaled="1"/>
            </a:gra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29066" name="Text Box 10"/>
            <p:cNvSpPr txBox="1">
              <a:spLocks noChangeArrowheads="1"/>
            </p:cNvSpPr>
            <p:nvPr/>
          </p:nvSpPr>
          <p:spPr bwMode="auto">
            <a:xfrm>
              <a:off x="295" y="3386"/>
              <a:ext cx="2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35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O</a:t>
              </a:r>
            </a:p>
          </p:txBody>
        </p:sp>
        <p:sp>
          <p:nvSpPr>
            <p:cNvPr id="429067" name="Text Box 11"/>
            <p:cNvSpPr txBox="1">
              <a:spLocks noChangeArrowheads="1"/>
            </p:cNvSpPr>
            <p:nvPr/>
          </p:nvSpPr>
          <p:spPr bwMode="auto">
            <a:xfrm>
              <a:off x="1809" y="2116"/>
              <a:ext cx="24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35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X</a:t>
              </a:r>
            </a:p>
          </p:txBody>
        </p:sp>
        <p:sp>
          <p:nvSpPr>
            <p:cNvPr id="429068" name="Text Box 12"/>
            <p:cNvSpPr txBox="1">
              <a:spLocks noChangeArrowheads="1"/>
            </p:cNvSpPr>
            <p:nvPr/>
          </p:nvSpPr>
          <p:spPr bwMode="auto">
            <a:xfrm>
              <a:off x="2308" y="3370"/>
              <a:ext cx="23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35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</p:grpSp>
      <p:sp>
        <p:nvSpPr>
          <p:cNvPr id="429071" name="Line 15"/>
          <p:cNvSpPr>
            <a:spLocks noChangeShapeType="1"/>
          </p:cNvSpPr>
          <p:nvPr/>
        </p:nvSpPr>
        <p:spPr bwMode="auto">
          <a:xfrm>
            <a:off x="1671769" y="3686042"/>
            <a:ext cx="103102" cy="114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9072" name="Text Box 16"/>
          <p:cNvSpPr txBox="1">
            <a:spLocks noChangeArrowheads="1"/>
          </p:cNvSpPr>
          <p:nvPr/>
        </p:nvSpPr>
        <p:spPr bwMode="auto">
          <a:xfrm>
            <a:off x="1296885" y="3500410"/>
            <a:ext cx="2904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3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</a:t>
            </a:r>
          </a:p>
        </p:txBody>
      </p:sp>
      <p:sp>
        <p:nvSpPr>
          <p:cNvPr id="429073" name="Text Box 17"/>
          <p:cNvSpPr txBox="1">
            <a:spLocks noChangeArrowheads="1"/>
          </p:cNvSpPr>
          <p:nvPr/>
        </p:nvSpPr>
        <p:spPr bwMode="auto">
          <a:xfrm>
            <a:off x="1937509" y="4399902"/>
            <a:ext cx="2904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3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323237" y="1171885"/>
                <a:ext cx="1084143" cy="4165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𝑂𝑋</m:t>
                          </m:r>
                        </m:e>
                      </m:acc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𝒙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237" y="1171885"/>
                <a:ext cx="1084143" cy="41652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253549" y="1187467"/>
                <a:ext cx="1119409" cy="4165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𝑂𝑌</m:t>
                          </m:r>
                        </m:e>
                      </m:acc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𝒚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3549" y="1187467"/>
                <a:ext cx="1119409" cy="41652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5534619" y="1111862"/>
            <a:ext cx="684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and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2753898" y="3668570"/>
            <a:ext cx="300082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3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</a:t>
            </a:r>
          </a:p>
        </p:txBody>
      </p:sp>
      <p:sp>
        <p:nvSpPr>
          <p:cNvPr id="23" name="Line 15"/>
          <p:cNvSpPr>
            <a:spLocks noChangeShapeType="1"/>
          </p:cNvSpPr>
          <p:nvPr/>
        </p:nvSpPr>
        <p:spPr bwMode="auto">
          <a:xfrm flipV="1">
            <a:off x="2659508" y="3773617"/>
            <a:ext cx="147937" cy="5900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4" name="Line 15"/>
          <p:cNvSpPr>
            <a:spLocks noChangeShapeType="1"/>
          </p:cNvSpPr>
          <p:nvPr/>
        </p:nvSpPr>
        <p:spPr bwMode="auto">
          <a:xfrm flipH="1">
            <a:off x="1990304" y="4360239"/>
            <a:ext cx="0" cy="16073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5" name="Line 15"/>
          <p:cNvSpPr>
            <a:spLocks noChangeShapeType="1"/>
          </p:cNvSpPr>
          <p:nvPr/>
        </p:nvSpPr>
        <p:spPr bwMode="auto">
          <a:xfrm flipV="1">
            <a:off x="1872502" y="3512284"/>
            <a:ext cx="167774" cy="1363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" name="Line 15"/>
          <p:cNvSpPr>
            <a:spLocks noChangeShapeType="1"/>
          </p:cNvSpPr>
          <p:nvPr/>
        </p:nvSpPr>
        <p:spPr bwMode="auto">
          <a:xfrm flipV="1">
            <a:off x="2192762" y="4435187"/>
            <a:ext cx="197666" cy="49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1792277" y="3213988"/>
            <a:ext cx="271228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35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2313841" y="4437559"/>
            <a:ext cx="271228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35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588979" y="2321405"/>
                <a:ext cx="1039387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𝑂𝐴</m:t>
                          </m:r>
                        </m:e>
                      </m:acc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8979" y="2321405"/>
                <a:ext cx="1039387" cy="50885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3644253" y="3143406"/>
                <a:ext cx="1051057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𝑂𝐵</m:t>
                          </m:r>
                        </m:e>
                      </m:acc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4253" y="3143406"/>
                <a:ext cx="1051057" cy="50885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3588979" y="3791822"/>
                <a:ext cx="1024639" cy="5064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𝑋𝑌</m:t>
                          </m:r>
                        </m:e>
                      </m:acc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8979" y="3791822"/>
                <a:ext cx="1024639" cy="50642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3514519" y="4425438"/>
                <a:ext cx="1038681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𝑂𝐶</m:t>
                          </m:r>
                        </m:e>
                      </m:acc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4519" y="4425438"/>
                <a:ext cx="1038681" cy="50885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5699226" y="5023901"/>
                <a:ext cx="1803186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den>
                      </m:f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𝒙</m:t>
                      </m:r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den>
                      </m:f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𝒚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9226" y="5023901"/>
                <a:ext cx="1803186" cy="783804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7348252" y="5023901"/>
                <a:ext cx="1795748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𝒚</m:t>
                          </m:r>
                        </m:e>
                      </m:d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8252" y="5023901"/>
                <a:ext cx="1795748" cy="783804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3503595" y="5955165"/>
                <a:ext cx="1032654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𝐶𝑂</m:t>
                          </m:r>
                        </m:e>
                      </m:acc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3595" y="5955165"/>
                <a:ext cx="1032654" cy="50885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5341677" y="5807705"/>
                <a:ext cx="2076274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𝒚</m:t>
                          </m:r>
                        </m:e>
                      </m:d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1677" y="5807705"/>
                <a:ext cx="2076274" cy="783804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4428907" y="2183932"/>
                <a:ext cx="953594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𝑂𝑋</m:t>
                          </m:r>
                        </m:e>
                      </m:acc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907" y="2183932"/>
                <a:ext cx="953594" cy="783804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5294869" y="2145575"/>
                <a:ext cx="1098891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 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den>
                      </m:f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𝒙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4869" y="2145575"/>
                <a:ext cx="1098891" cy="783804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4438457" y="3019330"/>
                <a:ext cx="940770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𝑂𝑌</m:t>
                          </m:r>
                        </m:e>
                      </m:acc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8457" y="3019330"/>
                <a:ext cx="940770" cy="783804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5341677" y="2982119"/>
                <a:ext cx="1105303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 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den>
                      </m:f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𝒚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1677" y="2982119"/>
                <a:ext cx="1105303" cy="783804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4407678" y="3805226"/>
                <a:ext cx="1500283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𝑋𝑂</m:t>
                          </m:r>
                        </m:e>
                      </m:acc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𝑂𝑌</m:t>
                          </m:r>
                        </m:e>
                      </m:acc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7678" y="3805226"/>
                <a:ext cx="1500283" cy="508857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5752194" y="3817091"/>
                <a:ext cx="158998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𝒙</m:t>
                      </m:r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𝒚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2194" y="3817091"/>
                <a:ext cx="1589986" cy="461665"/>
              </a:xfrm>
              <a:prstGeom prst="rect">
                <a:avLst/>
              </a:prstGeom>
              <a:blipFill rotWithShape="0">
                <a:blip r:embed="rId19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7298680" y="3823771"/>
                <a:ext cx="136075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𝒚</m:t>
                      </m:r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𝒙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8680" y="3823771"/>
                <a:ext cx="1360757" cy="461665"/>
              </a:xfrm>
              <a:prstGeom prst="rect">
                <a:avLst/>
              </a:prstGeom>
              <a:blipFill rotWithShape="0">
                <a:blip r:embed="rId20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4356498" y="4427788"/>
                <a:ext cx="1495088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𝑂𝑋</m:t>
                          </m:r>
                        </m:e>
                      </m:acc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𝑋𝐶</m:t>
                          </m:r>
                        </m:e>
                      </m:acc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6498" y="4427788"/>
                <a:ext cx="1495088" cy="508857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5713712" y="4264703"/>
                <a:ext cx="2026580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𝑂𝑋</m:t>
                          </m:r>
                        </m:e>
                      </m:acc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𝑋𝑌</m:t>
                          </m:r>
                        </m:e>
                      </m:acc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3712" y="4264703"/>
                <a:ext cx="2026580" cy="783804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3497950" y="5031113"/>
                <a:ext cx="2381421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𝒙</m:t>
                      </m:r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𝒚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7950" y="5031113"/>
                <a:ext cx="2381421" cy="783804"/>
              </a:xfrm>
              <a:prstGeom prst="rect">
                <a:avLst/>
              </a:prstGeom>
              <a:blipFill rotWithShape="0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4356498" y="5955165"/>
                <a:ext cx="953210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𝑂𝐶</m:t>
                          </m:r>
                        </m:e>
                      </m:acc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6498" y="5955165"/>
                <a:ext cx="953210" cy="508857"/>
              </a:xfrm>
              <a:prstGeom prst="rect">
                <a:avLst/>
              </a:prstGeom>
              <a:blipFill rotWithShape="0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Rectangle 47">
            <a:hlinkClick r:id="rId25"/>
            <a:extLst>
              <a:ext uri="{FF2B5EF4-FFF2-40B4-BE49-F238E27FC236}">
                <a16:creationId xmlns:a16="http://schemas.microsoft.com/office/drawing/2014/main" id="{EDAF947B-F415-4CD2-8A4C-51EBACB9256B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49" name="Rectangle 48">
            <a:hlinkClick r:id="rId25"/>
            <a:extLst>
              <a:ext uri="{FF2B5EF4-FFF2-40B4-BE49-F238E27FC236}">
                <a16:creationId xmlns:a16="http://schemas.microsoft.com/office/drawing/2014/main" id="{CE69A799-F43E-4BA8-9A9C-2D4FA8B439C7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45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0" grpId="0"/>
      <p:bldP spid="31" grpId="0"/>
      <p:bldP spid="32" grpId="0"/>
      <p:bldP spid="33" grpId="0"/>
      <p:bldP spid="5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20650"/>
            <a:ext cx="8040688" cy="669925"/>
          </a:xfrm>
          <a:noFill/>
          <a:ln/>
        </p:spPr>
        <p:txBody>
          <a:bodyPr>
            <a:normAutofit fontScale="90000"/>
          </a:bodyPr>
          <a:lstStyle/>
          <a:p>
            <a:r>
              <a:rPr lang="en-GB" altLang="en-US" dirty="0"/>
              <a:t>Using vectors to solve problems</a:t>
            </a:r>
          </a:p>
        </p:txBody>
      </p:sp>
      <p:sp>
        <p:nvSpPr>
          <p:cNvPr id="429059" name="Text Box 3"/>
          <p:cNvSpPr txBox="1">
            <a:spLocks noChangeArrowheads="1"/>
          </p:cNvSpPr>
          <p:nvPr/>
        </p:nvSpPr>
        <p:spPr bwMode="auto">
          <a:xfrm>
            <a:off x="458041" y="742927"/>
            <a:ext cx="791912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In triangle OXY, A, B and C are the mid points of OX, OY and XY respectively.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9060" name="Rectangle 4"/>
              <p:cNvSpPr>
                <a:spLocks noChangeArrowheads="1"/>
              </p:cNvSpPr>
              <p:nvPr/>
            </p:nvSpPr>
            <p:spPr bwMode="auto">
              <a:xfrm>
                <a:off x="418442" y="1685547"/>
                <a:ext cx="8417540" cy="5088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(b) Find an expression for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𝐴𝐵</m:t>
                        </m:r>
                      </m:e>
                    </m:acc>
                    <m:r>
                      <a:rPr kumimoji="0" lang="en-US" sz="2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</m:oMath>
                </a14:m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in terms of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x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and </a:t>
                </a:r>
                <a:r>
                  <a:rPr kumimoji="0" lang="en-GB" altLang="en-US" sz="2400" b="1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y</a:t>
                </a:r>
              </a:p>
            </p:txBody>
          </p:sp>
        </mc:Choice>
        <mc:Fallback xmlns="">
          <p:sp>
            <p:nvSpPr>
              <p:cNvPr id="429060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8442" y="1685547"/>
                <a:ext cx="8417540" cy="508857"/>
              </a:xfrm>
              <a:prstGeom prst="rect">
                <a:avLst/>
              </a:prstGeom>
              <a:blipFill rotWithShape="0">
                <a:blip r:embed="rId3"/>
                <a:stretch>
                  <a:fillRect l="-1159" t="-1205" b="-2650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9062" name="Group 6"/>
          <p:cNvGrpSpPr>
            <a:grpSpLocks/>
          </p:cNvGrpSpPr>
          <p:nvPr/>
        </p:nvGrpSpPr>
        <p:grpSpPr bwMode="auto">
          <a:xfrm>
            <a:off x="458041" y="2765503"/>
            <a:ext cx="2970610" cy="2052638"/>
            <a:chOff x="204" y="2024"/>
            <a:chExt cx="2495" cy="1724"/>
          </a:xfrm>
        </p:grpSpPr>
        <p:sp>
          <p:nvSpPr>
            <p:cNvPr id="429063" name="Rectangle 7"/>
            <p:cNvSpPr>
              <a:spLocks noChangeArrowheads="1"/>
            </p:cNvSpPr>
            <p:nvPr/>
          </p:nvSpPr>
          <p:spPr bwMode="auto">
            <a:xfrm>
              <a:off x="204" y="2024"/>
              <a:ext cx="2495" cy="172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29064" name="Rectangle 8"/>
            <p:cNvSpPr>
              <a:spLocks noChangeArrowheads="1"/>
            </p:cNvSpPr>
            <p:nvPr/>
          </p:nvSpPr>
          <p:spPr bwMode="auto">
            <a:xfrm>
              <a:off x="295" y="2115"/>
              <a:ext cx="2313" cy="15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29065" name="Freeform 9"/>
            <p:cNvSpPr>
              <a:spLocks/>
            </p:cNvSpPr>
            <p:nvPr/>
          </p:nvSpPr>
          <p:spPr bwMode="auto">
            <a:xfrm>
              <a:off x="494" y="2387"/>
              <a:ext cx="1860" cy="1043"/>
            </a:xfrm>
            <a:custGeom>
              <a:avLst/>
              <a:gdLst>
                <a:gd name="T0" fmla="*/ 0 w 1860"/>
                <a:gd name="T1" fmla="*/ 1043 h 1043"/>
                <a:gd name="T2" fmla="*/ 1860 w 1860"/>
                <a:gd name="T3" fmla="*/ 1043 h 1043"/>
                <a:gd name="T4" fmla="*/ 1406 w 1860"/>
                <a:gd name="T5" fmla="*/ 0 h 1043"/>
                <a:gd name="T6" fmla="*/ 0 w 1860"/>
                <a:gd name="T7" fmla="*/ 104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60" h="1043">
                  <a:moveTo>
                    <a:pt x="0" y="1043"/>
                  </a:moveTo>
                  <a:lnTo>
                    <a:pt x="1860" y="1043"/>
                  </a:lnTo>
                  <a:lnTo>
                    <a:pt x="1406" y="0"/>
                  </a:lnTo>
                  <a:lnTo>
                    <a:pt x="0" y="1043"/>
                  </a:lnTo>
                  <a:close/>
                </a:path>
              </a:pathLst>
            </a:custGeom>
            <a:gradFill rotWithShape="1">
              <a:gsLst>
                <a:gs pos="0">
                  <a:srgbClr val="B0E3E2"/>
                </a:gs>
                <a:gs pos="100000">
                  <a:srgbClr val="B0E3E2">
                    <a:gamma/>
                    <a:tint val="45490"/>
                    <a:invGamma/>
                  </a:srgbClr>
                </a:gs>
              </a:gsLst>
              <a:lin ang="18900000" scaled="1"/>
            </a:gra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29066" name="Text Box 10"/>
            <p:cNvSpPr txBox="1">
              <a:spLocks noChangeArrowheads="1"/>
            </p:cNvSpPr>
            <p:nvPr/>
          </p:nvSpPr>
          <p:spPr bwMode="auto">
            <a:xfrm>
              <a:off x="295" y="3386"/>
              <a:ext cx="2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35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O</a:t>
              </a:r>
            </a:p>
          </p:txBody>
        </p:sp>
        <p:sp>
          <p:nvSpPr>
            <p:cNvPr id="429067" name="Text Box 11"/>
            <p:cNvSpPr txBox="1">
              <a:spLocks noChangeArrowheads="1"/>
            </p:cNvSpPr>
            <p:nvPr/>
          </p:nvSpPr>
          <p:spPr bwMode="auto">
            <a:xfrm>
              <a:off x="1809" y="2116"/>
              <a:ext cx="24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35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X</a:t>
              </a:r>
            </a:p>
          </p:txBody>
        </p:sp>
        <p:sp>
          <p:nvSpPr>
            <p:cNvPr id="429068" name="Text Box 12"/>
            <p:cNvSpPr txBox="1">
              <a:spLocks noChangeArrowheads="1"/>
            </p:cNvSpPr>
            <p:nvPr/>
          </p:nvSpPr>
          <p:spPr bwMode="auto">
            <a:xfrm>
              <a:off x="2308" y="3370"/>
              <a:ext cx="23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35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</p:grpSp>
      <p:sp>
        <p:nvSpPr>
          <p:cNvPr id="429071" name="Line 15"/>
          <p:cNvSpPr>
            <a:spLocks noChangeShapeType="1"/>
          </p:cNvSpPr>
          <p:nvPr/>
        </p:nvSpPr>
        <p:spPr bwMode="auto">
          <a:xfrm>
            <a:off x="1671769" y="3686042"/>
            <a:ext cx="103102" cy="114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9072" name="Text Box 16"/>
          <p:cNvSpPr txBox="1">
            <a:spLocks noChangeArrowheads="1"/>
          </p:cNvSpPr>
          <p:nvPr/>
        </p:nvSpPr>
        <p:spPr bwMode="auto">
          <a:xfrm>
            <a:off x="1296885" y="3500410"/>
            <a:ext cx="2904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3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</a:t>
            </a:r>
          </a:p>
        </p:txBody>
      </p:sp>
      <p:sp>
        <p:nvSpPr>
          <p:cNvPr id="429073" name="Text Box 17"/>
          <p:cNvSpPr txBox="1">
            <a:spLocks noChangeArrowheads="1"/>
          </p:cNvSpPr>
          <p:nvPr/>
        </p:nvSpPr>
        <p:spPr bwMode="auto">
          <a:xfrm>
            <a:off x="1937509" y="4399902"/>
            <a:ext cx="2904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3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323237" y="1171885"/>
                <a:ext cx="1084143" cy="4165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𝑂𝑋</m:t>
                          </m:r>
                        </m:e>
                      </m:acc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𝒙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237" y="1171885"/>
                <a:ext cx="1084143" cy="41652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253549" y="1187467"/>
                <a:ext cx="1119409" cy="4165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𝑂𝑌</m:t>
                          </m:r>
                        </m:e>
                      </m:acc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𝒚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3549" y="1187467"/>
                <a:ext cx="1119409" cy="41652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5534619" y="1111862"/>
            <a:ext cx="684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and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2753898" y="3668570"/>
            <a:ext cx="300082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3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</a:t>
            </a:r>
          </a:p>
        </p:txBody>
      </p:sp>
      <p:sp>
        <p:nvSpPr>
          <p:cNvPr id="23" name="Line 15"/>
          <p:cNvSpPr>
            <a:spLocks noChangeShapeType="1"/>
          </p:cNvSpPr>
          <p:nvPr/>
        </p:nvSpPr>
        <p:spPr bwMode="auto">
          <a:xfrm flipV="1">
            <a:off x="2659508" y="3773617"/>
            <a:ext cx="147937" cy="5900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4" name="Line 15"/>
          <p:cNvSpPr>
            <a:spLocks noChangeShapeType="1"/>
          </p:cNvSpPr>
          <p:nvPr/>
        </p:nvSpPr>
        <p:spPr bwMode="auto">
          <a:xfrm flipH="1">
            <a:off x="1990304" y="4360239"/>
            <a:ext cx="0" cy="16073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5" name="Line 15"/>
          <p:cNvSpPr>
            <a:spLocks noChangeShapeType="1"/>
          </p:cNvSpPr>
          <p:nvPr/>
        </p:nvSpPr>
        <p:spPr bwMode="auto">
          <a:xfrm flipV="1">
            <a:off x="1872502" y="3512284"/>
            <a:ext cx="167774" cy="1363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" name="Line 15"/>
          <p:cNvSpPr>
            <a:spLocks noChangeShapeType="1"/>
          </p:cNvSpPr>
          <p:nvPr/>
        </p:nvSpPr>
        <p:spPr bwMode="auto">
          <a:xfrm flipV="1">
            <a:off x="2192762" y="4435187"/>
            <a:ext cx="197666" cy="49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1792277" y="3213988"/>
            <a:ext cx="271228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35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2313841" y="4437559"/>
            <a:ext cx="271228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35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588979" y="2321405"/>
                <a:ext cx="1038233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𝐴𝐵</m:t>
                          </m:r>
                        </m:e>
                      </m:acc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8979" y="2321405"/>
                <a:ext cx="1038233" cy="50885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079551" y="3076597"/>
                <a:ext cx="1802160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𝒚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9551" y="3076597"/>
                <a:ext cx="1802160" cy="78380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4417605" y="2321404"/>
                <a:ext cx="1513876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𝐴𝑂</m:t>
                          </m:r>
                        </m:e>
                      </m:acc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𝑂𝐵</m:t>
                          </m:r>
                        </m:e>
                      </m:acc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7605" y="2321404"/>
                <a:ext cx="1513876" cy="50885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5713712" y="2170717"/>
                <a:ext cx="2151038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=−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den>
                      </m:f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𝒙</m:t>
                      </m:r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den>
                      </m:f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𝒚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3712" y="2170717"/>
                <a:ext cx="2151038" cy="78380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Rectangle 4"/>
          <p:cNvSpPr>
            <a:spLocks noChangeArrowheads="1"/>
          </p:cNvSpPr>
          <p:nvPr/>
        </p:nvSpPr>
        <p:spPr bwMode="auto">
          <a:xfrm>
            <a:off x="3447632" y="3886398"/>
            <a:ext cx="554624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(c) What is the relationship between the line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and the line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?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3959057" y="4820287"/>
                <a:ext cx="1024639" cy="5064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𝑋𝑌</m:t>
                          </m:r>
                        </m:e>
                      </m:acc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9057" y="4820287"/>
                <a:ext cx="1024639" cy="506421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4786680" y="4852236"/>
                <a:ext cx="104605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𝒚</m:t>
                      </m:r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𝒙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6680" y="4852236"/>
                <a:ext cx="1046056" cy="461665"/>
              </a:xfrm>
              <a:prstGeom prst="rect">
                <a:avLst/>
              </a:prstGeom>
              <a:blipFill rotWithShape="0">
                <a:blip r:embed="rId11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6297021" y="4835000"/>
                <a:ext cx="1038233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𝐴𝐵</m:t>
                          </m:r>
                        </m:e>
                      </m:acc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7021" y="4835000"/>
                <a:ext cx="1038233" cy="50885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7335254" y="4677658"/>
                <a:ext cx="1481046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𝒚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5254" y="4677658"/>
                <a:ext cx="1481046" cy="783804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673179" y="5429037"/>
            <a:ext cx="785667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Then the line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double the length of the line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and the same direction as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</a:t>
            </a:r>
          </a:p>
        </p:txBody>
      </p:sp>
      <p:sp>
        <p:nvSpPr>
          <p:cNvPr id="56" name="Rectangle 4"/>
          <p:cNvSpPr>
            <a:spLocks noChangeArrowheads="1"/>
          </p:cNvSpPr>
          <p:nvPr/>
        </p:nvSpPr>
        <p:spPr bwMode="auto">
          <a:xfrm>
            <a:off x="656428" y="6181408"/>
            <a:ext cx="78566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Therefore the line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XY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is parallel to </a:t>
            </a:r>
            <a:r>
              <a:rPr kumimoji="0" lang="en-GB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line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</a:t>
            </a:r>
          </a:p>
        </p:txBody>
      </p:sp>
      <p:sp>
        <p:nvSpPr>
          <p:cNvPr id="36" name="Rectangle 35">
            <a:hlinkClick r:id="rId14"/>
            <a:extLst>
              <a:ext uri="{FF2B5EF4-FFF2-40B4-BE49-F238E27FC236}">
                <a16:creationId xmlns:a16="http://schemas.microsoft.com/office/drawing/2014/main" id="{2F8FF52E-7CDA-40AB-832D-6B9F07E3E1FF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39" name="Rectangle 38">
            <a:hlinkClick r:id="rId14"/>
            <a:extLst>
              <a:ext uri="{FF2B5EF4-FFF2-40B4-BE49-F238E27FC236}">
                <a16:creationId xmlns:a16="http://schemas.microsoft.com/office/drawing/2014/main" id="{6AEDB335-9ED3-4C2B-AB88-81827019F622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54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37" grpId="0"/>
      <p:bldP spid="38" grpId="0"/>
      <p:bldP spid="50" grpId="0"/>
      <p:bldP spid="51" grpId="0"/>
      <p:bldP spid="52" grpId="0"/>
      <p:bldP spid="53" grpId="0"/>
      <p:bldP spid="54" grpId="0"/>
      <p:bldP spid="55" grpId="0"/>
      <p:bldP spid="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20650"/>
            <a:ext cx="8040688" cy="669925"/>
          </a:xfrm>
          <a:noFill/>
          <a:ln/>
        </p:spPr>
        <p:txBody>
          <a:bodyPr>
            <a:normAutofit fontScale="90000"/>
          </a:bodyPr>
          <a:lstStyle/>
          <a:p>
            <a:r>
              <a:rPr lang="en-GB" altLang="en-US" dirty="0"/>
              <a:t>Using vectors to solve problems</a:t>
            </a:r>
          </a:p>
        </p:txBody>
      </p:sp>
      <p:sp>
        <p:nvSpPr>
          <p:cNvPr id="429059" name="Text Box 3"/>
          <p:cNvSpPr txBox="1">
            <a:spLocks noChangeArrowheads="1"/>
          </p:cNvSpPr>
          <p:nvPr/>
        </p:nvSpPr>
        <p:spPr bwMode="auto">
          <a:xfrm>
            <a:off x="458041" y="742927"/>
            <a:ext cx="791912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In triangle OXY, A, B and C are the mid points of OX, OY and XY respectively.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9060" name="Rectangle 4"/>
              <p:cNvSpPr>
                <a:spLocks noChangeArrowheads="1"/>
              </p:cNvSpPr>
              <p:nvPr/>
            </p:nvSpPr>
            <p:spPr bwMode="auto">
              <a:xfrm>
                <a:off x="461396" y="1628912"/>
                <a:ext cx="8417540" cy="61651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(d) P is a point such that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𝑂𝑃</m:t>
                        </m:r>
                      </m:e>
                    </m:acc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acc>
                      <m:accPr>
                        <m:chr m:val="⃗"/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𝑂𝑋</m:t>
                        </m:r>
                      </m:e>
                    </m:acc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</m:oMath>
                </a14:m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n>
                    </m:f>
                    <m:acc>
                      <m:accPr>
                        <m:chr m:val="⃗"/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𝑋𝐵</m:t>
                        </m:r>
                      </m:e>
                    </m:acc>
                    <m:r>
                      <a:rPr kumimoji="0" lang="en-US" sz="24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 </m:t>
                    </m:r>
                  </m:oMath>
                </a14:m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. Find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kumimoji="0" lang="en-GB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𝑂𝑃</m:t>
                        </m:r>
                      </m:e>
                    </m:acc>
                  </m:oMath>
                </a14:m>
                <a:endParaRPr kumimoji="0" lang="en-GB" altLang="en-US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29060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1396" y="1628912"/>
                <a:ext cx="8417540" cy="616515"/>
              </a:xfrm>
              <a:prstGeom prst="rect">
                <a:avLst/>
              </a:prstGeom>
              <a:blipFill rotWithShape="0">
                <a:blip r:embed="rId3"/>
                <a:stretch>
                  <a:fillRect l="-1159" b="-990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29062" name="Group 6"/>
          <p:cNvGrpSpPr>
            <a:grpSpLocks/>
          </p:cNvGrpSpPr>
          <p:nvPr/>
        </p:nvGrpSpPr>
        <p:grpSpPr bwMode="auto">
          <a:xfrm>
            <a:off x="458041" y="2765503"/>
            <a:ext cx="2970610" cy="2052638"/>
            <a:chOff x="204" y="2024"/>
            <a:chExt cx="2495" cy="1724"/>
          </a:xfrm>
        </p:grpSpPr>
        <p:sp>
          <p:nvSpPr>
            <p:cNvPr id="429063" name="Rectangle 7"/>
            <p:cNvSpPr>
              <a:spLocks noChangeArrowheads="1"/>
            </p:cNvSpPr>
            <p:nvPr/>
          </p:nvSpPr>
          <p:spPr bwMode="auto">
            <a:xfrm>
              <a:off x="204" y="2024"/>
              <a:ext cx="2495" cy="172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29064" name="Rectangle 8"/>
            <p:cNvSpPr>
              <a:spLocks noChangeArrowheads="1"/>
            </p:cNvSpPr>
            <p:nvPr/>
          </p:nvSpPr>
          <p:spPr bwMode="auto">
            <a:xfrm>
              <a:off x="295" y="2115"/>
              <a:ext cx="2313" cy="15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29065" name="Freeform 9"/>
            <p:cNvSpPr>
              <a:spLocks/>
            </p:cNvSpPr>
            <p:nvPr/>
          </p:nvSpPr>
          <p:spPr bwMode="auto">
            <a:xfrm>
              <a:off x="494" y="2387"/>
              <a:ext cx="1860" cy="1043"/>
            </a:xfrm>
            <a:custGeom>
              <a:avLst/>
              <a:gdLst>
                <a:gd name="T0" fmla="*/ 0 w 1860"/>
                <a:gd name="T1" fmla="*/ 1043 h 1043"/>
                <a:gd name="T2" fmla="*/ 1860 w 1860"/>
                <a:gd name="T3" fmla="*/ 1043 h 1043"/>
                <a:gd name="T4" fmla="*/ 1406 w 1860"/>
                <a:gd name="T5" fmla="*/ 0 h 1043"/>
                <a:gd name="T6" fmla="*/ 0 w 1860"/>
                <a:gd name="T7" fmla="*/ 104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60" h="1043">
                  <a:moveTo>
                    <a:pt x="0" y="1043"/>
                  </a:moveTo>
                  <a:lnTo>
                    <a:pt x="1860" y="1043"/>
                  </a:lnTo>
                  <a:lnTo>
                    <a:pt x="1406" y="0"/>
                  </a:lnTo>
                  <a:lnTo>
                    <a:pt x="0" y="1043"/>
                  </a:lnTo>
                  <a:close/>
                </a:path>
              </a:pathLst>
            </a:custGeom>
            <a:gradFill rotWithShape="1">
              <a:gsLst>
                <a:gs pos="0">
                  <a:srgbClr val="B0E3E2"/>
                </a:gs>
                <a:gs pos="100000">
                  <a:srgbClr val="B0E3E2">
                    <a:gamma/>
                    <a:tint val="45490"/>
                    <a:invGamma/>
                  </a:srgbClr>
                </a:gs>
              </a:gsLst>
              <a:lin ang="18900000" scaled="1"/>
            </a:gra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29066" name="Text Box 10"/>
            <p:cNvSpPr txBox="1">
              <a:spLocks noChangeArrowheads="1"/>
            </p:cNvSpPr>
            <p:nvPr/>
          </p:nvSpPr>
          <p:spPr bwMode="auto">
            <a:xfrm>
              <a:off x="295" y="3386"/>
              <a:ext cx="2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35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O</a:t>
              </a:r>
            </a:p>
          </p:txBody>
        </p:sp>
        <p:sp>
          <p:nvSpPr>
            <p:cNvPr id="429067" name="Text Box 11"/>
            <p:cNvSpPr txBox="1">
              <a:spLocks noChangeArrowheads="1"/>
            </p:cNvSpPr>
            <p:nvPr/>
          </p:nvSpPr>
          <p:spPr bwMode="auto">
            <a:xfrm>
              <a:off x="1809" y="2116"/>
              <a:ext cx="24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35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X</a:t>
              </a:r>
            </a:p>
          </p:txBody>
        </p:sp>
        <p:sp>
          <p:nvSpPr>
            <p:cNvPr id="429068" name="Text Box 12"/>
            <p:cNvSpPr txBox="1">
              <a:spLocks noChangeArrowheads="1"/>
            </p:cNvSpPr>
            <p:nvPr/>
          </p:nvSpPr>
          <p:spPr bwMode="auto">
            <a:xfrm>
              <a:off x="2308" y="3370"/>
              <a:ext cx="23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35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</p:grpSp>
      <p:sp>
        <p:nvSpPr>
          <p:cNvPr id="429071" name="Line 15"/>
          <p:cNvSpPr>
            <a:spLocks noChangeShapeType="1"/>
          </p:cNvSpPr>
          <p:nvPr/>
        </p:nvSpPr>
        <p:spPr bwMode="auto">
          <a:xfrm>
            <a:off x="1671769" y="3686042"/>
            <a:ext cx="103102" cy="114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9072" name="Text Box 16"/>
          <p:cNvSpPr txBox="1">
            <a:spLocks noChangeArrowheads="1"/>
          </p:cNvSpPr>
          <p:nvPr/>
        </p:nvSpPr>
        <p:spPr bwMode="auto">
          <a:xfrm>
            <a:off x="1296885" y="3500410"/>
            <a:ext cx="2904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3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</a:t>
            </a:r>
          </a:p>
        </p:txBody>
      </p:sp>
      <p:sp>
        <p:nvSpPr>
          <p:cNvPr id="429073" name="Text Box 17"/>
          <p:cNvSpPr txBox="1">
            <a:spLocks noChangeArrowheads="1"/>
          </p:cNvSpPr>
          <p:nvPr/>
        </p:nvSpPr>
        <p:spPr bwMode="auto">
          <a:xfrm>
            <a:off x="1937509" y="4399902"/>
            <a:ext cx="2904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3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323237" y="1171885"/>
                <a:ext cx="1084143" cy="4165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𝑂𝑋</m:t>
                          </m:r>
                        </m:e>
                      </m:acc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𝒙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237" y="1171885"/>
                <a:ext cx="1084143" cy="41652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253549" y="1187467"/>
                <a:ext cx="1119409" cy="4165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𝑂𝑌</m:t>
                          </m:r>
                        </m:e>
                      </m:acc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𝒚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3549" y="1187467"/>
                <a:ext cx="1119409" cy="41652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5534619" y="1111862"/>
            <a:ext cx="684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and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2753898" y="3668570"/>
            <a:ext cx="300082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3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</a:t>
            </a:r>
          </a:p>
        </p:txBody>
      </p:sp>
      <p:sp>
        <p:nvSpPr>
          <p:cNvPr id="23" name="Line 15"/>
          <p:cNvSpPr>
            <a:spLocks noChangeShapeType="1"/>
          </p:cNvSpPr>
          <p:nvPr/>
        </p:nvSpPr>
        <p:spPr bwMode="auto">
          <a:xfrm flipV="1">
            <a:off x="2659508" y="3773617"/>
            <a:ext cx="147937" cy="5900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4" name="Line 15"/>
          <p:cNvSpPr>
            <a:spLocks noChangeShapeType="1"/>
          </p:cNvSpPr>
          <p:nvPr/>
        </p:nvSpPr>
        <p:spPr bwMode="auto">
          <a:xfrm flipH="1">
            <a:off x="1990304" y="4360239"/>
            <a:ext cx="0" cy="16073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5" name="Line 15"/>
          <p:cNvSpPr>
            <a:spLocks noChangeShapeType="1"/>
          </p:cNvSpPr>
          <p:nvPr/>
        </p:nvSpPr>
        <p:spPr bwMode="auto">
          <a:xfrm flipV="1">
            <a:off x="1872502" y="3512284"/>
            <a:ext cx="167774" cy="1363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" name="Line 15"/>
          <p:cNvSpPr>
            <a:spLocks noChangeShapeType="1"/>
          </p:cNvSpPr>
          <p:nvPr/>
        </p:nvSpPr>
        <p:spPr bwMode="auto">
          <a:xfrm flipV="1">
            <a:off x="2192762" y="4435187"/>
            <a:ext cx="197666" cy="49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1792277" y="3213988"/>
            <a:ext cx="271228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35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2313841" y="4437559"/>
            <a:ext cx="271228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35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588979" y="2321405"/>
                <a:ext cx="1039067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𝑂𝑃</m:t>
                          </m:r>
                        </m:e>
                      </m:acc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8979" y="2321405"/>
                <a:ext cx="1039067" cy="50885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3644253" y="3143406"/>
                <a:ext cx="1051057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𝑂𝑃</m:t>
                          </m:r>
                        </m:e>
                      </m:acc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4253" y="3143406"/>
                <a:ext cx="1051057" cy="50885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3588979" y="4003810"/>
                <a:ext cx="1039067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𝑂𝑃</m:t>
                          </m:r>
                        </m:e>
                      </m:acc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8979" y="4003810"/>
                <a:ext cx="1039067" cy="50885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5679445" y="4862400"/>
                <a:ext cx="1803186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  <m:r>
                        <a:rPr kumimoji="0" 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𝒙</m:t>
                      </m:r>
                      <m:r>
                        <a:rPr kumimoji="0" 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  <m:r>
                        <a:rPr kumimoji="0" 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𝒚</m:t>
                      </m:r>
                    </m:oMath>
                  </m:oMathPara>
                </a14:m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9445" y="4862400"/>
                <a:ext cx="1803186" cy="78380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7348252" y="4849430"/>
                <a:ext cx="1795748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𝒚</m:t>
                          </m:r>
                        </m:e>
                      </m:d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8252" y="4849430"/>
                <a:ext cx="1795748" cy="783804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4438457" y="2318388"/>
                <a:ext cx="732380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𝑂𝑋</m:t>
                          </m:r>
                        </m:e>
                      </m:acc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8457" y="2318388"/>
                <a:ext cx="732380" cy="50885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5068873" y="2145897"/>
                <a:ext cx="1363129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 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𝑋𝐵</m:t>
                          </m:r>
                        </m:e>
                      </m:acc>
                      <m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8873" y="2145897"/>
                <a:ext cx="1363129" cy="78617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4556822" y="3183585"/>
                <a:ext cx="49564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1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𝒙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6822" y="3183585"/>
                <a:ext cx="495649" cy="461665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5072232" y="3036419"/>
                <a:ext cx="2362634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 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kumimoji="0" lang="en-GB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acc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𝑋</m:t>
                              </m:r>
                              <m:r>
                                <a:rPr kumimoji="0" 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𝑂</m:t>
                              </m:r>
                            </m:e>
                          </m:acc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</m:t>
                          </m:r>
                          <m:acc>
                            <m:accPr>
                              <m:chr m:val="⃗"/>
                              <m:ctrlPr>
                                <a:rPr kumimoji="0" lang="en-GB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accPr>
                            <m:e>
                              <m:r>
                                <a:rPr kumimoji="0" 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𝑂</m:t>
                              </m:r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𝐵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2232" y="3036419"/>
                <a:ext cx="2362634" cy="78617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4407678" y="4017214"/>
                <a:ext cx="49564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1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𝒙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7678" y="4017214"/>
                <a:ext cx="495649" cy="461665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4782343" y="3806452"/>
                <a:ext cx="2351413" cy="9221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  <m:r>
                            <a:rPr kumimoji="0" lang="en-US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</m:t>
                          </m:r>
                          <m:f>
                            <m:fPr>
                              <m:ctrlPr>
                                <a:rPr kumimoji="0" 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</m:den>
                          </m:f>
                          <m:r>
                            <a:rPr kumimoji="0" lang="en-US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𝒚</m:t>
                          </m:r>
                        </m:e>
                      </m:d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2343" y="3806452"/>
                <a:ext cx="2351413" cy="922176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3497950" y="5031113"/>
                <a:ext cx="2181495" cy="616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𝒙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  <m:f>
                      <m:f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n>
                    </m:f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𝒙</m:t>
                    </m:r>
                  </m:oMath>
                </a14:m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24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  <m:f>
                      <m:f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n>
                    </m:f>
                    <m:r>
                      <a:rPr kumimoji="0" lang="en-US" sz="24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𝒚</m:t>
                    </m:r>
                  </m:oMath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7950" y="5031113"/>
                <a:ext cx="2181495" cy="61651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3616435" y="6030372"/>
                <a:ext cx="1039067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𝑂𝑃</m:t>
                          </m:r>
                        </m:e>
                      </m:acc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6435" y="6030372"/>
                <a:ext cx="1039067" cy="508857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4556822" y="5824478"/>
                <a:ext cx="1481046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𝒚</m:t>
                          </m:r>
                        </m:e>
                      </m:d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6822" y="5824478"/>
                <a:ext cx="1481046" cy="786177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>
            <a:hlinkClick r:id="rId20"/>
            <a:extLst>
              <a:ext uri="{FF2B5EF4-FFF2-40B4-BE49-F238E27FC236}">
                <a16:creationId xmlns:a16="http://schemas.microsoft.com/office/drawing/2014/main" id="{54F2ED0C-B5FE-4157-A348-803514351827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44" name="Rectangle 43">
            <a:hlinkClick r:id="rId20"/>
            <a:extLst>
              <a:ext uri="{FF2B5EF4-FFF2-40B4-BE49-F238E27FC236}">
                <a16:creationId xmlns:a16="http://schemas.microsoft.com/office/drawing/2014/main" id="{42035FF6-5287-4822-9E0C-A8B40356596C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19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0" grpId="0"/>
      <p:bldP spid="31" grpId="0"/>
      <p:bldP spid="33" grpId="0"/>
      <p:bldP spid="5" grpId="0"/>
      <p:bldP spid="37" grpId="0"/>
      <p:bldP spid="38" grpId="0"/>
      <p:bldP spid="39" grpId="0"/>
      <p:bldP spid="40" grpId="0"/>
      <p:bldP spid="41" grpId="0"/>
      <p:bldP spid="42" grpId="0"/>
      <p:bldP spid="46" grpId="0"/>
      <p:bldP spid="48" grpId="0"/>
      <p:bldP spid="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20650"/>
            <a:ext cx="8040688" cy="669925"/>
          </a:xfrm>
          <a:noFill/>
          <a:ln/>
        </p:spPr>
        <p:txBody>
          <a:bodyPr>
            <a:normAutofit fontScale="90000"/>
          </a:bodyPr>
          <a:lstStyle/>
          <a:p>
            <a:r>
              <a:rPr lang="en-GB" altLang="en-US" dirty="0"/>
              <a:t>Using vectors to solve problems</a:t>
            </a:r>
          </a:p>
        </p:txBody>
      </p:sp>
      <p:sp>
        <p:nvSpPr>
          <p:cNvPr id="429059" name="Text Box 3"/>
          <p:cNvSpPr txBox="1">
            <a:spLocks noChangeArrowheads="1"/>
          </p:cNvSpPr>
          <p:nvPr/>
        </p:nvSpPr>
        <p:spPr bwMode="auto">
          <a:xfrm>
            <a:off x="458041" y="742927"/>
            <a:ext cx="791912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In triangle OXY, A, B and C are the mid points of OX, OY and XY respectively.</a:t>
            </a:r>
          </a:p>
        </p:txBody>
      </p:sp>
      <p:sp>
        <p:nvSpPr>
          <p:cNvPr id="429060" name="Rectangle 4"/>
          <p:cNvSpPr>
            <a:spLocks noChangeArrowheads="1"/>
          </p:cNvSpPr>
          <p:nvPr/>
        </p:nvSpPr>
        <p:spPr bwMode="auto">
          <a:xfrm>
            <a:off x="458040" y="1628912"/>
            <a:ext cx="84208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(e) What you can conclude about the position of P?</a:t>
            </a:r>
            <a:endParaRPr kumimoji="0" lang="en-GB" altLang="en-US" sz="24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429062" name="Group 6"/>
          <p:cNvGrpSpPr>
            <a:grpSpLocks/>
          </p:cNvGrpSpPr>
          <p:nvPr/>
        </p:nvGrpSpPr>
        <p:grpSpPr bwMode="auto">
          <a:xfrm>
            <a:off x="458041" y="2765503"/>
            <a:ext cx="2970610" cy="2052638"/>
            <a:chOff x="204" y="2024"/>
            <a:chExt cx="2495" cy="1724"/>
          </a:xfrm>
        </p:grpSpPr>
        <p:sp>
          <p:nvSpPr>
            <p:cNvPr id="429063" name="Rectangle 7"/>
            <p:cNvSpPr>
              <a:spLocks noChangeArrowheads="1"/>
            </p:cNvSpPr>
            <p:nvPr/>
          </p:nvSpPr>
          <p:spPr bwMode="auto">
            <a:xfrm>
              <a:off x="204" y="2024"/>
              <a:ext cx="2495" cy="172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29064" name="Rectangle 8"/>
            <p:cNvSpPr>
              <a:spLocks noChangeArrowheads="1"/>
            </p:cNvSpPr>
            <p:nvPr/>
          </p:nvSpPr>
          <p:spPr bwMode="auto">
            <a:xfrm>
              <a:off x="295" y="2115"/>
              <a:ext cx="2313" cy="15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29065" name="Freeform 9"/>
            <p:cNvSpPr>
              <a:spLocks/>
            </p:cNvSpPr>
            <p:nvPr/>
          </p:nvSpPr>
          <p:spPr bwMode="auto">
            <a:xfrm>
              <a:off x="494" y="2387"/>
              <a:ext cx="1860" cy="1043"/>
            </a:xfrm>
            <a:custGeom>
              <a:avLst/>
              <a:gdLst>
                <a:gd name="T0" fmla="*/ 0 w 1860"/>
                <a:gd name="T1" fmla="*/ 1043 h 1043"/>
                <a:gd name="T2" fmla="*/ 1860 w 1860"/>
                <a:gd name="T3" fmla="*/ 1043 h 1043"/>
                <a:gd name="T4" fmla="*/ 1406 w 1860"/>
                <a:gd name="T5" fmla="*/ 0 h 1043"/>
                <a:gd name="T6" fmla="*/ 0 w 1860"/>
                <a:gd name="T7" fmla="*/ 1043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60" h="1043">
                  <a:moveTo>
                    <a:pt x="0" y="1043"/>
                  </a:moveTo>
                  <a:lnTo>
                    <a:pt x="1860" y="1043"/>
                  </a:lnTo>
                  <a:lnTo>
                    <a:pt x="1406" y="0"/>
                  </a:lnTo>
                  <a:lnTo>
                    <a:pt x="0" y="1043"/>
                  </a:lnTo>
                  <a:close/>
                </a:path>
              </a:pathLst>
            </a:custGeom>
            <a:gradFill rotWithShape="1">
              <a:gsLst>
                <a:gs pos="0">
                  <a:srgbClr val="B0E3E2"/>
                </a:gs>
                <a:gs pos="100000">
                  <a:srgbClr val="B0E3E2">
                    <a:gamma/>
                    <a:tint val="45490"/>
                    <a:invGamma/>
                  </a:srgbClr>
                </a:gs>
              </a:gsLst>
              <a:lin ang="18900000" scaled="1"/>
            </a:gra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429066" name="Text Box 10"/>
            <p:cNvSpPr txBox="1">
              <a:spLocks noChangeArrowheads="1"/>
            </p:cNvSpPr>
            <p:nvPr/>
          </p:nvSpPr>
          <p:spPr bwMode="auto">
            <a:xfrm>
              <a:off x="295" y="3386"/>
              <a:ext cx="260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35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O</a:t>
              </a:r>
            </a:p>
          </p:txBody>
        </p:sp>
        <p:sp>
          <p:nvSpPr>
            <p:cNvPr id="429067" name="Text Box 11"/>
            <p:cNvSpPr txBox="1">
              <a:spLocks noChangeArrowheads="1"/>
            </p:cNvSpPr>
            <p:nvPr/>
          </p:nvSpPr>
          <p:spPr bwMode="auto">
            <a:xfrm>
              <a:off x="1809" y="2116"/>
              <a:ext cx="24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35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X</a:t>
              </a:r>
            </a:p>
          </p:txBody>
        </p:sp>
        <p:sp>
          <p:nvSpPr>
            <p:cNvPr id="429068" name="Text Box 12"/>
            <p:cNvSpPr txBox="1">
              <a:spLocks noChangeArrowheads="1"/>
            </p:cNvSpPr>
            <p:nvPr/>
          </p:nvSpPr>
          <p:spPr bwMode="auto">
            <a:xfrm>
              <a:off x="2308" y="3370"/>
              <a:ext cx="23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35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</p:grpSp>
      <p:sp>
        <p:nvSpPr>
          <p:cNvPr id="429071" name="Line 15"/>
          <p:cNvSpPr>
            <a:spLocks noChangeShapeType="1"/>
          </p:cNvSpPr>
          <p:nvPr/>
        </p:nvSpPr>
        <p:spPr bwMode="auto">
          <a:xfrm>
            <a:off x="1671769" y="3686042"/>
            <a:ext cx="103102" cy="114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429072" name="Text Box 16"/>
          <p:cNvSpPr txBox="1">
            <a:spLocks noChangeArrowheads="1"/>
          </p:cNvSpPr>
          <p:nvPr/>
        </p:nvSpPr>
        <p:spPr bwMode="auto">
          <a:xfrm>
            <a:off x="1296885" y="3500410"/>
            <a:ext cx="2904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3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</a:t>
            </a:r>
          </a:p>
        </p:txBody>
      </p:sp>
      <p:sp>
        <p:nvSpPr>
          <p:cNvPr id="429073" name="Text Box 17"/>
          <p:cNvSpPr txBox="1">
            <a:spLocks noChangeArrowheads="1"/>
          </p:cNvSpPr>
          <p:nvPr/>
        </p:nvSpPr>
        <p:spPr bwMode="auto">
          <a:xfrm>
            <a:off x="1937509" y="4399902"/>
            <a:ext cx="29046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3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323237" y="1171885"/>
                <a:ext cx="1084143" cy="4165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𝑂𝑋</m:t>
                          </m:r>
                        </m:e>
                      </m:acc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𝒙</m:t>
                      </m:r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3237" y="1171885"/>
                <a:ext cx="1084143" cy="41652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253549" y="1187467"/>
                <a:ext cx="1119409" cy="4165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𝑂𝑌</m:t>
                          </m:r>
                        </m:e>
                      </m:acc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𝒚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3549" y="1187467"/>
                <a:ext cx="1119409" cy="41652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5534619" y="1111862"/>
            <a:ext cx="684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and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2753898" y="3668570"/>
            <a:ext cx="300082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3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</a:t>
            </a:r>
          </a:p>
        </p:txBody>
      </p:sp>
      <p:sp>
        <p:nvSpPr>
          <p:cNvPr id="23" name="Line 15"/>
          <p:cNvSpPr>
            <a:spLocks noChangeShapeType="1"/>
          </p:cNvSpPr>
          <p:nvPr/>
        </p:nvSpPr>
        <p:spPr bwMode="auto">
          <a:xfrm flipV="1">
            <a:off x="2659508" y="3773617"/>
            <a:ext cx="147937" cy="5900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4" name="Line 15"/>
          <p:cNvSpPr>
            <a:spLocks noChangeShapeType="1"/>
          </p:cNvSpPr>
          <p:nvPr/>
        </p:nvSpPr>
        <p:spPr bwMode="auto">
          <a:xfrm flipH="1">
            <a:off x="1990304" y="4360239"/>
            <a:ext cx="0" cy="16073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5" name="Line 15"/>
          <p:cNvSpPr>
            <a:spLocks noChangeShapeType="1"/>
          </p:cNvSpPr>
          <p:nvPr/>
        </p:nvSpPr>
        <p:spPr bwMode="auto">
          <a:xfrm flipV="1">
            <a:off x="1872502" y="3512284"/>
            <a:ext cx="167774" cy="1363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" name="Line 15"/>
          <p:cNvSpPr>
            <a:spLocks noChangeShapeType="1"/>
          </p:cNvSpPr>
          <p:nvPr/>
        </p:nvSpPr>
        <p:spPr bwMode="auto">
          <a:xfrm flipV="1">
            <a:off x="2192762" y="4435187"/>
            <a:ext cx="197666" cy="49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1792277" y="3213988"/>
            <a:ext cx="271228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35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x</a:t>
            </a: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2313841" y="4437559"/>
            <a:ext cx="271228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35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588979" y="2321405"/>
                <a:ext cx="1039067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𝑂𝑃</m:t>
                          </m:r>
                        </m:e>
                      </m:acc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8979" y="2321405"/>
                <a:ext cx="1039067" cy="50885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3644253" y="3143406"/>
                <a:ext cx="1051057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𝑂𝑃</m:t>
                          </m:r>
                        </m:e>
                      </m:acc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4253" y="3143406"/>
                <a:ext cx="1051057" cy="50885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3588979" y="4003810"/>
                <a:ext cx="1039067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𝑂𝑃</m:t>
                          </m:r>
                        </m:e>
                      </m:acc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8979" y="4003810"/>
                <a:ext cx="1039067" cy="50885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5679445" y="4862400"/>
                <a:ext cx="1803186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  <m:r>
                        <a:rPr kumimoji="0" 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𝒙</m:t>
                      </m:r>
                      <m:r>
                        <a:rPr kumimoji="0" 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  <m:r>
                        <a:rPr kumimoji="0" lang="en-US" sz="24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𝒚</m:t>
                      </m:r>
                    </m:oMath>
                  </m:oMathPara>
                </a14:m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 Math" panose="02040503050406030204" pitchFamily="18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9445" y="4862400"/>
                <a:ext cx="1803186" cy="78380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7348252" y="4849430"/>
                <a:ext cx="1795748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1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𝒚</m:t>
                          </m:r>
                        </m:e>
                      </m:d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8252" y="4849430"/>
                <a:ext cx="1795748" cy="783804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4438457" y="2318388"/>
                <a:ext cx="732380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𝑂𝑋</m:t>
                          </m:r>
                        </m:e>
                      </m:acc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8457" y="2318388"/>
                <a:ext cx="732380" cy="50885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5068873" y="2145897"/>
                <a:ext cx="1363129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 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𝑋𝐵</m:t>
                          </m:r>
                        </m:e>
                      </m:acc>
                      <m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8873" y="2145897"/>
                <a:ext cx="1363129" cy="78617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4556822" y="3183585"/>
                <a:ext cx="49564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1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𝒙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6822" y="3183585"/>
                <a:ext cx="495649" cy="461665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5072232" y="3036419"/>
                <a:ext cx="2362634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 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kumimoji="0" lang="en-GB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accPr>
                            <m:e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𝑋</m:t>
                              </m:r>
                              <m:r>
                                <a:rPr kumimoji="0" 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𝑂</m:t>
                              </m:r>
                            </m:e>
                          </m:acc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</m:t>
                          </m:r>
                          <m:acc>
                            <m:accPr>
                              <m:chr m:val="⃗"/>
                              <m:ctrlPr>
                                <a:rPr kumimoji="0" lang="en-GB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accPr>
                            <m:e>
                              <m:r>
                                <a:rPr kumimoji="0" 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𝑂</m:t>
                              </m:r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𝐵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2232" y="3036419"/>
                <a:ext cx="2362634" cy="78617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4407678" y="4017214"/>
                <a:ext cx="49564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1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𝒙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7678" y="4017214"/>
                <a:ext cx="495649" cy="461665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4782343" y="3806452"/>
                <a:ext cx="2351413" cy="9221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+</m:t>
                      </m:r>
                      <m:f>
                        <m:fPr>
                          <m:ctrlP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−</m:t>
                          </m:r>
                          <m:r>
                            <a:rPr kumimoji="0" lang="en-US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  <m:r>
                            <a:rPr kumimoji="0" lang="en-US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</m:t>
                          </m:r>
                          <m:f>
                            <m:fPr>
                              <m:ctrlPr>
                                <a:rPr kumimoji="0" lang="en-US" sz="24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fPr>
                            <m:num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0" lang="en-US" sz="2400" b="0" i="1" u="none" strike="noStrike" kern="120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</m:den>
                          </m:f>
                          <m:r>
                            <a:rPr kumimoji="0" lang="en-US" sz="2400" b="1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𝒚</m:t>
                          </m:r>
                        </m:e>
                      </m:d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2343" y="3806452"/>
                <a:ext cx="2351413" cy="922176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3497950" y="5031113"/>
                <a:ext cx="2181495" cy="616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𝒙</m:t>
                    </m:r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  <m:f>
                      <m:f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n>
                    </m:f>
                    <m:r>
                      <a:rPr kumimoji="0" lang="en-US" sz="24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𝒙</m:t>
                    </m:r>
                  </m:oMath>
                </a14:m>
                <a:r>
                  <a:rPr kumimoji="0" lang="en-US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24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  <m:f>
                      <m:f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3</m:t>
                        </m:r>
                      </m:den>
                    </m:f>
                    <m:r>
                      <a:rPr kumimoji="0" lang="en-US" sz="2400" b="1" i="1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𝒚</m:t>
                    </m:r>
                  </m:oMath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7950" y="5031113"/>
                <a:ext cx="2181495" cy="616515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/>
              <p:cNvSpPr/>
              <p:nvPr/>
            </p:nvSpPr>
            <p:spPr>
              <a:xfrm>
                <a:off x="3616435" y="6030372"/>
                <a:ext cx="1039067" cy="5088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kumimoji="0" lang="en-GB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accPr>
                        <m:e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𝑂𝑃</m:t>
                          </m:r>
                        </m:e>
                      </m:acc>
                      <m:r>
                        <a:rPr kumimoji="0" lang="en-US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8" name="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6435" y="6030372"/>
                <a:ext cx="1039067" cy="508857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4556822" y="5824478"/>
                <a:ext cx="1481046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1</m:t>
                          </m:r>
                        </m:num>
                        <m:den>
                          <m:r>
                            <a:rPr kumimoji="0" lang="en-US" sz="24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𝒙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</m:t>
                          </m:r>
                          <m:r>
                            <a:rPr kumimoji="0" lang="en-US" sz="2400" b="1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𝒚</m:t>
                          </m:r>
                        </m:e>
                      </m:d>
                    </m:oMath>
                  </m:oMathPara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6822" y="5824478"/>
                <a:ext cx="1481046" cy="786177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>
            <a:hlinkClick r:id="rId20"/>
            <a:extLst>
              <a:ext uri="{FF2B5EF4-FFF2-40B4-BE49-F238E27FC236}">
                <a16:creationId xmlns:a16="http://schemas.microsoft.com/office/drawing/2014/main" id="{39C05B82-31B9-4A8A-BA18-1D20E6978A62}"/>
              </a:ext>
            </a:extLst>
          </p:cNvPr>
          <p:cNvSpPr/>
          <p:nvPr/>
        </p:nvSpPr>
        <p:spPr>
          <a:xfrm>
            <a:off x="8077200" y="6153442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44" name="Rectangle 43">
            <a:hlinkClick r:id="rId20"/>
            <a:extLst>
              <a:ext uri="{FF2B5EF4-FFF2-40B4-BE49-F238E27FC236}">
                <a16:creationId xmlns:a16="http://schemas.microsoft.com/office/drawing/2014/main" id="{C5E96CEC-ADE0-49E2-9A99-CFDFFB7B5EB7}"/>
              </a:ext>
            </a:extLst>
          </p:cNvPr>
          <p:cNvSpPr/>
          <p:nvPr/>
        </p:nvSpPr>
        <p:spPr>
          <a:xfrm>
            <a:off x="800100" y="658250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437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0" grpId="0"/>
      <p:bldP spid="31" grpId="0"/>
      <p:bldP spid="33" grpId="0"/>
      <p:bldP spid="5" grpId="0"/>
      <p:bldP spid="37" grpId="0"/>
      <p:bldP spid="38" grpId="0"/>
      <p:bldP spid="39" grpId="0"/>
      <p:bldP spid="40" grpId="0"/>
      <p:bldP spid="41" grpId="0"/>
      <p:bldP spid="42" grpId="0"/>
      <p:bldP spid="46" grpId="0"/>
      <p:bldP spid="48" grpId="0"/>
      <p:bldP spid="4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ustom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E14AAE-E93A-4A17-A9BD-3CF3637F990A}" vid="{1C8CFEF6-9068-404E-9A4F-905BFDF90C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5_IBAA_HL</Template>
  <TotalTime>4</TotalTime>
  <Words>687</Words>
  <Application>Microsoft Office PowerPoint</Application>
  <PresentationFormat>On-screen Show (4:3)</PresentationFormat>
  <Paragraphs>152</Paragraphs>
  <Slides>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Calibri</vt:lpstr>
      <vt:lpstr>Cambria Math</vt:lpstr>
      <vt:lpstr>Comic Sans MS</vt:lpstr>
      <vt:lpstr>Times New Roman</vt:lpstr>
      <vt:lpstr>Wingdings 2</vt:lpstr>
      <vt:lpstr>Theme1</vt:lpstr>
      <vt:lpstr>Equation</vt:lpstr>
      <vt:lpstr>Geometrical proofs</vt:lpstr>
      <vt:lpstr>Using vectors to solve problems</vt:lpstr>
      <vt:lpstr>Using vectors to solve problems</vt:lpstr>
      <vt:lpstr>Using vectors to solve problems</vt:lpstr>
      <vt:lpstr>Using vectors to solve problems</vt:lpstr>
      <vt:lpstr>Using vectors to solve problems</vt:lpstr>
      <vt:lpstr>Using vectors to solve problems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Geometrical proofs</dc:title>
  <dc:creator>Mathssupport</dc:creator>
  <cp:lastModifiedBy>Orlando Hurtado</cp:lastModifiedBy>
  <cp:revision>3</cp:revision>
  <dcterms:created xsi:type="dcterms:W3CDTF">2020-04-03T11:58:22Z</dcterms:created>
  <dcterms:modified xsi:type="dcterms:W3CDTF">2020-07-03T10:06:43Z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