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98" r:id="rId9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 July 2020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AF4AE581-C4E2-4BE3-B411-0334535913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5286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82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07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11173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04A24210-F847-497E-B954-BBC1DDE506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278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36222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64350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497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999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30352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659127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7/2/2020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1BDCD525-66A3-441A-A7F7-7091B1799BA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997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hyperlink" Target="http://www.mathssupport.org/" TargetMode="External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77000" cy="1600200"/>
          </a:xfrm>
        </p:spPr>
        <p:txBody>
          <a:bodyPr/>
          <a:lstStyle/>
          <a:p>
            <a:pPr marL="688975" indent="-688975"/>
            <a:r>
              <a:rPr lang="en-GB" sz="2800" dirty="0"/>
              <a:t>LO: Use factorial notation to simplify expressions.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 July 2020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GB" dirty="0"/>
              <a:t>Factorial notation</a:t>
            </a:r>
            <a:endParaRPr lang="en-US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4863C7F7-6D43-4168-9033-26681F009BD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6AF78518-DE82-496A-9D31-8912837309F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10811"/>
            <a:ext cx="7290054" cy="647985"/>
          </a:xfrm>
        </p:spPr>
        <p:txBody>
          <a:bodyPr>
            <a:normAutofit fontScale="90000"/>
          </a:bodyPr>
          <a:lstStyle/>
          <a:p>
            <a:r>
              <a:rPr lang="en-GB" dirty="0"/>
              <a:t>Factorial notation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381000" y="1141436"/>
            <a:ext cx="816810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mic Sans MS" panose="030F0702030302020204" pitchFamily="66" charset="0"/>
              </a:rPr>
              <a:t>Some mathematical problem about arrangements and combinations involve large numbers so you will need to develop a number of counting techniques.</a:t>
            </a:r>
            <a:endParaRPr lang="en-US" altLang="en-US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2552840"/>
            <a:ext cx="81681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</a:rPr>
              <a:t>Look at the first four terms of this sequence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69546" y="3418841"/>
            <a:ext cx="818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b="1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365416" y="3203687"/>
                <a:ext cx="9060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i="1" baseline="-25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5416" y="3203687"/>
                <a:ext cx="906017" cy="369332"/>
              </a:xfrm>
              <a:prstGeom prst="rect">
                <a:avLst/>
              </a:prstGeom>
              <a:blipFill>
                <a:blip r:embed="rId2"/>
                <a:stretch>
                  <a:fillRect r="-15436" b="-3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Left Brace 8"/>
          <p:cNvSpPr/>
          <p:nvPr/>
        </p:nvSpPr>
        <p:spPr>
          <a:xfrm>
            <a:off x="1209968" y="3192473"/>
            <a:ext cx="155448" cy="9144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365416" y="3573019"/>
            <a:ext cx="17166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n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u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n-</a:t>
            </a:r>
            <a:r>
              <a:rPr lang="en-US" sz="16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830710" y="2960036"/>
                <a:ext cx="9060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i="1" baseline="-25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0710" y="2960036"/>
                <a:ext cx="906017" cy="369332"/>
              </a:xfrm>
              <a:prstGeom prst="rect">
                <a:avLst/>
              </a:prstGeom>
              <a:blipFill>
                <a:blip r:embed="rId3"/>
                <a:stretch>
                  <a:fillRect r="-16107" b="-3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796245" y="3236119"/>
            <a:ext cx="17166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u</a:t>
            </a:r>
            <a:r>
              <a:rPr lang="en-US" sz="2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5115435" y="3236119"/>
            <a:ext cx="7948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3830710" y="3573019"/>
            <a:ext cx="17166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u</a:t>
            </a:r>
            <a:r>
              <a:rPr lang="en-US" sz="2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149900" y="3573019"/>
            <a:ext cx="14090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3830710" y="3941435"/>
            <a:ext cx="17166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u</a:t>
            </a:r>
            <a:r>
              <a:rPr lang="en-US" sz="2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5149900" y="3941435"/>
            <a:ext cx="17166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1000" y="4415918"/>
            <a:ext cx="81681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</a:rPr>
              <a:t>The general term of this sequence is: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1333045" y="4939392"/>
            <a:ext cx="17166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539248" y="4931531"/>
            <a:ext cx="12506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endParaRPr lang="en-US" sz="2400" dirty="0"/>
          </a:p>
        </p:txBody>
      </p:sp>
      <p:sp>
        <p:nvSpPr>
          <p:cNvPr id="21" name="Rectangle 20"/>
          <p:cNvSpPr/>
          <p:nvPr/>
        </p:nvSpPr>
        <p:spPr>
          <a:xfrm>
            <a:off x="3745451" y="4930249"/>
            <a:ext cx="12506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endParaRPr lang="en-US" sz="2400" dirty="0"/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5279041" y="4902663"/>
            <a:ext cx="17166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886683" y="4920857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…</a:t>
            </a:r>
            <a:endParaRPr lang="en-GB" sz="2400" dirty="0"/>
          </a:p>
        </p:txBody>
      </p:sp>
      <p:sp>
        <p:nvSpPr>
          <p:cNvPr id="24" name="Rectangle 23"/>
          <p:cNvSpPr/>
          <p:nvPr/>
        </p:nvSpPr>
        <p:spPr>
          <a:xfrm>
            <a:off x="381000" y="5410200"/>
            <a:ext cx="81681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</a:rPr>
              <a:t>A simpler way to denote this sequence is to use factorial notation where </a:t>
            </a: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4137809" y="5684952"/>
            <a:ext cx="17166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 </a:t>
            </a:r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hlinkClick r:id="rId4"/>
            <a:extLst>
              <a:ext uri="{FF2B5EF4-FFF2-40B4-BE49-F238E27FC236}">
                <a16:creationId xmlns:a16="http://schemas.microsoft.com/office/drawing/2014/main" id="{3604A592-4640-414A-83E5-88EC1D6630D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4"/>
            <a:extLst>
              <a:ext uri="{FF2B5EF4-FFF2-40B4-BE49-F238E27FC236}">
                <a16:creationId xmlns:a16="http://schemas.microsoft.com/office/drawing/2014/main" id="{666E3060-B09D-415C-B776-B29C324AD9C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20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66124" y="334072"/>
            <a:ext cx="7290054" cy="703547"/>
          </a:xfrm>
        </p:spPr>
        <p:txBody>
          <a:bodyPr>
            <a:normAutofit fontScale="90000"/>
          </a:bodyPr>
          <a:lstStyle/>
          <a:p>
            <a:r>
              <a:rPr lang="en-GB" dirty="0"/>
              <a:t>Factorial notation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554819" y="1842784"/>
            <a:ext cx="17166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 </a:t>
            </a:r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2486" y="2457421"/>
            <a:ext cx="2466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</a:rPr>
              <a:t>It follows that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276913" y="2366004"/>
            <a:ext cx="17166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0!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531520" y="1493016"/>
            <a:ext cx="818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b="1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7427390" y="1277862"/>
                <a:ext cx="9060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i="1" baseline="-25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7390" y="1277862"/>
                <a:ext cx="906017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Left Brace 11"/>
          <p:cNvSpPr/>
          <p:nvPr/>
        </p:nvSpPr>
        <p:spPr>
          <a:xfrm>
            <a:off x="7271942" y="1266648"/>
            <a:ext cx="155448" cy="9144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7427390" y="1647194"/>
            <a:ext cx="17166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n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u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n-</a:t>
            </a:r>
            <a:r>
              <a:rPr lang="en-US" sz="16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4413124" y="2813707"/>
            <a:ext cx="7948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4384279" y="3267678"/>
            <a:ext cx="14090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3302707" y="2797808"/>
            <a:ext cx="17166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 </a:t>
            </a:r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1!</a:t>
            </a:r>
            <a:endParaRPr lang="en-US" sz="2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5144485" y="2821401"/>
                <a:ext cx="129766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=1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dirty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</m:t>
                      </m:r>
                      <m:r>
                        <m:rPr>
                          <m:nor/>
                        </m:rPr>
                        <a:rPr lang="en-US" sz="2400" i="1" dirty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latin typeface="Cambria Math" panose="02040503050406030204" pitchFamily="18" charset="0"/>
                        </a:rPr>
                        <m:t>0!</m:t>
                      </m:r>
                    </m:oMath>
                  </m:oMathPara>
                </a14:m>
                <a:endParaRPr lang="en-US" sz="24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4485" y="2821401"/>
                <a:ext cx="1297663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3328501" y="3267678"/>
            <a:ext cx="17166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2!</a:t>
            </a:r>
            <a:endParaRPr lang="en-US" sz="2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5483901" y="3298455"/>
                <a:ext cx="129766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dirty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</m:t>
                      </m:r>
                      <m:r>
                        <m:rPr>
                          <m:nor/>
                        </m:rPr>
                        <a:rPr lang="en-US" sz="2400" i="1" dirty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latin typeface="Cambria Math" panose="02040503050406030204" pitchFamily="18" charset="0"/>
                        </a:rPr>
                        <m:t>1!</m:t>
                      </m:r>
                    </m:oMath>
                  </m:oMathPara>
                </a14:m>
                <a:endParaRPr lang="en-US" sz="24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3901" y="3298455"/>
                <a:ext cx="1297663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4413123" y="2400788"/>
            <a:ext cx="7948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4385784" y="3741641"/>
            <a:ext cx="17595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3330007" y="3741641"/>
            <a:ext cx="17166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 </a:t>
            </a:r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3!</a:t>
            </a:r>
            <a:endParaRPr lang="en-US" sz="2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5873398" y="3772418"/>
                <a:ext cx="129766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dirty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</m:t>
                      </m:r>
                      <m:r>
                        <m:rPr>
                          <m:nor/>
                        </m:rPr>
                        <a:rPr lang="en-US" sz="2400" i="1" dirty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latin typeface="Cambria Math" panose="02040503050406030204" pitchFamily="18" charset="0"/>
                        </a:rPr>
                        <m:t>2!</m:t>
                      </m:r>
                    </m:oMath>
                  </m:oMathPara>
                </a14:m>
                <a:endParaRPr lang="en-US" sz="24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3398" y="3772418"/>
                <a:ext cx="1297663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4413123" y="4165175"/>
            <a:ext cx="22431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3357346" y="4165175"/>
            <a:ext cx="17166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 </a:t>
            </a:r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4!</a:t>
            </a:r>
            <a:endParaRPr lang="en-US" sz="2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6522229" y="4195000"/>
                <a:ext cx="129766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dirty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</m:t>
                      </m:r>
                      <m:r>
                        <m:rPr>
                          <m:nor/>
                        </m:rPr>
                        <a:rPr lang="en-US" sz="2400" i="1" dirty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latin typeface="Cambria Math" panose="02040503050406030204" pitchFamily="18" charset="0"/>
                        </a:rPr>
                        <m:t>3!</m:t>
                      </m:r>
                    </m:oMath>
                  </m:oMathPara>
                </a14:m>
                <a:endParaRPr lang="en-US" sz="24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2229" y="4195000"/>
                <a:ext cx="1297663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2594541" y="5030790"/>
            <a:ext cx="17166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800744" y="5022929"/>
            <a:ext cx="12506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endParaRPr lang="en-US" sz="2400" dirty="0"/>
          </a:p>
        </p:txBody>
      </p:sp>
      <p:sp>
        <p:nvSpPr>
          <p:cNvPr id="30" name="Rectangle 29"/>
          <p:cNvSpPr/>
          <p:nvPr/>
        </p:nvSpPr>
        <p:spPr>
          <a:xfrm>
            <a:off x="5006947" y="5021647"/>
            <a:ext cx="12506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endParaRPr lang="en-US" sz="2400" dirty="0"/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6400125" y="5018975"/>
            <a:ext cx="17166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148179" y="5012255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…</a:t>
            </a:r>
            <a:endParaRPr lang="en-GB" sz="2400" dirty="0"/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2997054" y="5432276"/>
            <a:ext cx="17166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203257" y="5424415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1)!</a:t>
            </a:r>
            <a:endParaRPr lang="en-US" sz="2400" dirty="0"/>
          </a:p>
        </p:txBody>
      </p:sp>
      <p:sp>
        <p:nvSpPr>
          <p:cNvPr id="35" name="Rectangle 34"/>
          <p:cNvSpPr/>
          <p:nvPr/>
        </p:nvSpPr>
        <p:spPr>
          <a:xfrm>
            <a:off x="498579" y="4621454"/>
            <a:ext cx="81681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altLang="en-US" sz="2400" dirty="0">
                <a:latin typeface="Comic Sans MS" panose="030F0702030302020204" pitchFamily="66" charset="0"/>
              </a:rPr>
              <a:t> is the product of the first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latin typeface="Comic Sans MS" panose="030F0702030302020204" pitchFamily="66" charset="0"/>
              </a:rPr>
              <a:t> positive integers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129121" y="5519023"/>
            <a:ext cx="24665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800" dirty="0">
                <a:solidFill>
                  <a:srgbClr val="FF6600"/>
                </a:solidFill>
                <a:latin typeface="Comic Sans MS" panose="030F0702030302020204" pitchFamily="66" charset="0"/>
              </a:rPr>
              <a:t>The factorial rule is:</a:t>
            </a:r>
          </a:p>
        </p:txBody>
      </p:sp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2997054" y="5836993"/>
            <a:ext cx="17166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894376" y="5856067"/>
            <a:ext cx="20056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1) 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2)!</a:t>
            </a:r>
            <a:endParaRPr lang="en-US" sz="2400" dirty="0"/>
          </a:p>
        </p:txBody>
      </p:sp>
      <p:sp>
        <p:nvSpPr>
          <p:cNvPr id="39" name="Rectangle 38"/>
          <p:cNvSpPr/>
          <p:nvPr/>
        </p:nvSpPr>
        <p:spPr>
          <a:xfrm>
            <a:off x="129121" y="5923740"/>
            <a:ext cx="30309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800" dirty="0">
                <a:solidFill>
                  <a:srgbClr val="FF6600"/>
                </a:solidFill>
                <a:latin typeface="Comic Sans MS" panose="030F0702030302020204" pitchFamily="66" charset="0"/>
              </a:rPr>
              <a:t>Which can be extended to</a:t>
            </a:r>
          </a:p>
        </p:txBody>
      </p:sp>
      <p:sp>
        <p:nvSpPr>
          <p:cNvPr id="40" name="Rectangle 39">
            <a:hlinkClick r:id="rId7"/>
            <a:extLst>
              <a:ext uri="{FF2B5EF4-FFF2-40B4-BE49-F238E27FC236}">
                <a16:creationId xmlns:a16="http://schemas.microsoft.com/office/drawing/2014/main" id="{64855334-214C-41A8-A03A-8CCA3F5F2B2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hlinkClick r:id="rId7"/>
            <a:extLst>
              <a:ext uri="{FF2B5EF4-FFF2-40B4-BE49-F238E27FC236}">
                <a16:creationId xmlns:a16="http://schemas.microsoft.com/office/drawing/2014/main" id="{24288630-4B96-47B1-95FC-FAB26DF761F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8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1344"/>
          </a:xfrm>
        </p:spPr>
        <p:txBody>
          <a:bodyPr>
            <a:normAutofit fontScale="90000"/>
          </a:bodyPr>
          <a:lstStyle/>
          <a:p>
            <a:r>
              <a:rPr lang="en-GB" dirty="0"/>
              <a:t>Using factorial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3745144" y="1778460"/>
            <a:ext cx="9230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1447" y="1438977"/>
            <a:ext cx="2466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</a:rPr>
              <a:t>Example 1:</a:t>
            </a:r>
          </a:p>
        </p:txBody>
      </p:sp>
      <p:sp>
        <p:nvSpPr>
          <p:cNvPr id="5" name="Rectangle 4"/>
          <p:cNvSpPr/>
          <p:nvPr/>
        </p:nvSpPr>
        <p:spPr>
          <a:xfrm>
            <a:off x="2340600" y="1809238"/>
            <a:ext cx="16821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</a:rPr>
              <a:t>Evaluate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123773" y="2332458"/>
            <a:ext cx="28169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45144" y="2332458"/>
            <a:ext cx="6771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123773" y="2788985"/>
            <a:ext cx="28169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1447" y="3312602"/>
            <a:ext cx="63393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</a:rPr>
              <a:t>Example 2:</a:t>
            </a:r>
          </a:p>
        </p:txBody>
      </p:sp>
      <p:sp>
        <p:nvSpPr>
          <p:cNvPr id="10" name="Rectangle 9"/>
          <p:cNvSpPr/>
          <p:nvPr/>
        </p:nvSpPr>
        <p:spPr>
          <a:xfrm>
            <a:off x="2340600" y="3666544"/>
            <a:ext cx="16821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</a:rPr>
              <a:t>Evaluate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76129" y="3494060"/>
                <a:ext cx="355867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7!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4!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6129" y="3494060"/>
                <a:ext cx="355867" cy="6890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76129" y="4466886"/>
                <a:ext cx="355867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7!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4!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6129" y="4466886"/>
                <a:ext cx="355867" cy="6890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60608" y="4466886"/>
                <a:ext cx="3740575" cy="7013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×6×5×4×3×2×1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×3×2×1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0608" y="4466886"/>
                <a:ext cx="3740575" cy="7013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 flipV="1">
            <a:off x="5532261" y="5047895"/>
            <a:ext cx="1986712" cy="3361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6330895" y="4643426"/>
            <a:ext cx="1886427" cy="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4291307" y="5519900"/>
            <a:ext cx="28169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hlinkClick r:id="rId5"/>
            <a:extLst>
              <a:ext uri="{FF2B5EF4-FFF2-40B4-BE49-F238E27FC236}">
                <a16:creationId xmlns:a16="http://schemas.microsoft.com/office/drawing/2014/main" id="{D1570B5F-1EED-42F1-9CF0-9B09C959D66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5"/>
            <a:extLst>
              <a:ext uri="{FF2B5EF4-FFF2-40B4-BE49-F238E27FC236}">
                <a16:creationId xmlns:a16="http://schemas.microsoft.com/office/drawing/2014/main" id="{3A0A5070-C14C-4D72-A13C-49A1CB23A5C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53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3451"/>
          </a:xfrm>
        </p:spPr>
        <p:txBody>
          <a:bodyPr>
            <a:normAutofit fontScale="90000"/>
          </a:bodyPr>
          <a:lstStyle/>
          <a:p>
            <a:r>
              <a:rPr lang="en-GB" dirty="0"/>
              <a:t>Using factorial</a:t>
            </a:r>
          </a:p>
        </p:txBody>
      </p:sp>
      <p:sp>
        <p:nvSpPr>
          <p:cNvPr id="4" name="Rectangle 3"/>
          <p:cNvSpPr/>
          <p:nvPr/>
        </p:nvSpPr>
        <p:spPr>
          <a:xfrm>
            <a:off x="464909" y="1909489"/>
            <a:ext cx="2466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</a:rPr>
              <a:t>Example 3:</a:t>
            </a:r>
          </a:p>
        </p:txBody>
      </p:sp>
      <p:sp>
        <p:nvSpPr>
          <p:cNvPr id="5" name="Rectangle 4"/>
          <p:cNvSpPr/>
          <p:nvPr/>
        </p:nvSpPr>
        <p:spPr>
          <a:xfrm>
            <a:off x="2204062" y="2279750"/>
            <a:ext cx="16821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</a:rPr>
              <a:t>Evaluate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563257" y="3421202"/>
            <a:ext cx="16862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739591" y="2119775"/>
                <a:ext cx="970394" cy="6914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7!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4!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×3!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9591" y="2119775"/>
                <a:ext cx="970394" cy="69140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779560" y="4053699"/>
                <a:ext cx="922239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210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560" y="4053699"/>
                <a:ext cx="922239" cy="69147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396995" y="3081768"/>
                <a:ext cx="3740575" cy="7013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×6×5×4×3×2×1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×3×2×1                     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6995" y="3081768"/>
                <a:ext cx="3740575" cy="70134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 flipV="1">
            <a:off x="3716629" y="3669522"/>
            <a:ext cx="1986712" cy="3361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307089" y="3217407"/>
            <a:ext cx="1886427" cy="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3634560" y="4884267"/>
            <a:ext cx="28169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D18116F7-DF07-45E9-A375-583FA234191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hlinkClick r:id="rId5"/>
            <a:extLst>
              <a:ext uri="{FF2B5EF4-FFF2-40B4-BE49-F238E27FC236}">
                <a16:creationId xmlns:a16="http://schemas.microsoft.com/office/drawing/2014/main" id="{119E2B6C-516E-404F-B279-78A5F408A01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80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3631"/>
          </a:xfrm>
        </p:spPr>
        <p:txBody>
          <a:bodyPr>
            <a:normAutofit fontScale="90000"/>
          </a:bodyPr>
          <a:lstStyle/>
          <a:p>
            <a:r>
              <a:rPr lang="en-GB" dirty="0"/>
              <a:t>Using factorial</a:t>
            </a:r>
          </a:p>
        </p:txBody>
      </p:sp>
      <p:sp>
        <p:nvSpPr>
          <p:cNvPr id="4" name="Rectangle 3"/>
          <p:cNvSpPr/>
          <p:nvPr/>
        </p:nvSpPr>
        <p:spPr>
          <a:xfrm>
            <a:off x="589093" y="1268773"/>
            <a:ext cx="2466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</a:rPr>
              <a:t>Example 4:</a:t>
            </a:r>
          </a:p>
        </p:txBody>
      </p:sp>
      <p:sp>
        <p:nvSpPr>
          <p:cNvPr id="5" name="Rectangle 4"/>
          <p:cNvSpPr/>
          <p:nvPr/>
        </p:nvSpPr>
        <p:spPr>
          <a:xfrm>
            <a:off x="2529952" y="1281635"/>
            <a:ext cx="61331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</a:rPr>
              <a:t>Simplify the expressions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6348200" y="1307997"/>
            <a:ext cx="13498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8! + 6!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4064109" y="1796024"/>
            <a:ext cx="26087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 7 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4064108" y="2335624"/>
            <a:ext cx="26087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56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24073" y="2797289"/>
            <a:ext cx="18597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 err="1">
                <a:solidFill>
                  <a:srgbClr val="FF6600"/>
                </a:solidFill>
                <a:latin typeface="Comic Sans MS" panose="030F0702030302020204" pitchFamily="66" charset="0"/>
              </a:rPr>
              <a:t>Factorising</a:t>
            </a:r>
            <a:endParaRPr lang="en-US" altLang="en-US" dirty="0">
              <a:solidFill>
                <a:srgbClr val="FF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4064108" y="2784132"/>
            <a:ext cx="26087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6! (56 + 1)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4064107" y="3370478"/>
            <a:ext cx="26087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6! (57)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89093" y="3892477"/>
            <a:ext cx="2466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</a:rPr>
              <a:t>Example 5: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529952" y="3851278"/>
            <a:ext cx="61331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</a:rPr>
              <a:t>Simplify the expressions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6348200" y="3877640"/>
            <a:ext cx="21131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10! – 9! + 8!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4064109" y="4365667"/>
            <a:ext cx="43972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10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 9 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8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9 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8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4064108" y="4905267"/>
            <a:ext cx="35097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90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8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9 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8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24073" y="5366932"/>
            <a:ext cx="18597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 err="1">
                <a:solidFill>
                  <a:srgbClr val="FF6600"/>
                </a:solidFill>
                <a:latin typeface="Comic Sans MS" panose="030F0702030302020204" pitchFamily="66" charset="0"/>
              </a:rPr>
              <a:t>Factorising</a:t>
            </a:r>
            <a:endParaRPr lang="en-US" altLang="en-US" dirty="0">
              <a:solidFill>
                <a:srgbClr val="FF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4064108" y="5353775"/>
            <a:ext cx="26087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8! (90 –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9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+ 1)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4064106" y="5802283"/>
            <a:ext cx="26087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8! (82)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3BC49F8E-335D-40F0-9C10-67D83E12FF8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2"/>
            <a:extLst>
              <a:ext uri="{FF2B5EF4-FFF2-40B4-BE49-F238E27FC236}">
                <a16:creationId xmlns:a16="http://schemas.microsoft.com/office/drawing/2014/main" id="{9D9E1940-A61F-4D71-BB2B-F6272E9584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789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47533"/>
          </a:xfrm>
        </p:spPr>
        <p:txBody>
          <a:bodyPr>
            <a:normAutofit fontScale="90000"/>
          </a:bodyPr>
          <a:lstStyle/>
          <a:p>
            <a:r>
              <a:rPr lang="en-GB" dirty="0"/>
              <a:t>Using factorial</a:t>
            </a:r>
          </a:p>
        </p:txBody>
      </p:sp>
      <p:sp>
        <p:nvSpPr>
          <p:cNvPr id="4" name="Rectangle 3"/>
          <p:cNvSpPr/>
          <p:nvPr/>
        </p:nvSpPr>
        <p:spPr>
          <a:xfrm>
            <a:off x="640349" y="1280694"/>
            <a:ext cx="2466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</a:rPr>
              <a:t>Example 6:</a:t>
            </a:r>
          </a:p>
        </p:txBody>
      </p:sp>
      <p:sp>
        <p:nvSpPr>
          <p:cNvPr id="5" name="Rectangle 4"/>
          <p:cNvSpPr/>
          <p:nvPr/>
        </p:nvSpPr>
        <p:spPr>
          <a:xfrm>
            <a:off x="2379502" y="1650955"/>
            <a:ext cx="16821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15031" y="1490980"/>
                <a:ext cx="1149930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10!+9!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5031" y="1490980"/>
                <a:ext cx="1149930" cy="6938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955000" y="3424904"/>
                <a:ext cx="1854161" cy="7034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9!(10+1)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000" y="3424904"/>
                <a:ext cx="1854161" cy="7034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572435" y="2452973"/>
                <a:ext cx="2057806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×9!+9!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2435" y="2452973"/>
                <a:ext cx="2057806" cy="6938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3810000" y="5115684"/>
            <a:ext cx="28169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712647" y="3585973"/>
            <a:ext cx="18597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 err="1">
                <a:solidFill>
                  <a:srgbClr val="FF6600"/>
                </a:solidFill>
                <a:latin typeface="Comic Sans MS" panose="030F0702030302020204" pitchFamily="66" charset="0"/>
              </a:rPr>
              <a:t>Factorising</a:t>
            </a:r>
            <a:endParaRPr lang="en-US" altLang="en-US" dirty="0">
              <a:solidFill>
                <a:srgbClr val="FF66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955000" y="4261207"/>
                <a:ext cx="1318181" cy="7010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9!(11)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000" y="4261207"/>
                <a:ext cx="1318181" cy="70108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 flipV="1">
            <a:off x="4601338" y="4412501"/>
            <a:ext cx="640080" cy="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4504749" y="4860736"/>
            <a:ext cx="640080" cy="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6"/>
            <a:extLst>
              <a:ext uri="{FF2B5EF4-FFF2-40B4-BE49-F238E27FC236}">
                <a16:creationId xmlns:a16="http://schemas.microsoft.com/office/drawing/2014/main" id="{CCB71D12-1C68-47D1-9634-639DF532B3C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6"/>
            <a:extLst>
              <a:ext uri="{FF2B5EF4-FFF2-40B4-BE49-F238E27FC236}">
                <a16:creationId xmlns:a16="http://schemas.microsoft.com/office/drawing/2014/main" id="{A62F5281-40D8-41A6-981D-961AC22FFFF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234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7" grpId="0"/>
      <p:bldP spid="14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1"/>
    </mc:Choice>
    <mc:Fallback xmlns="">
      <p:transition spd="slow" advTm="571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ustom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E14AAE-E93A-4A17-A9BD-3CF3637F990A}" vid="{1C8CFEF6-9068-404E-9A4F-905BFDF90C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5_IBAA_HL</Template>
  <TotalTime>890</TotalTime>
  <Words>508</Words>
  <Application>Microsoft Office PowerPoint</Application>
  <PresentationFormat>On-screen Show (4:3)</PresentationFormat>
  <Paragraphs>108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Factorial notation</vt:lpstr>
      <vt:lpstr>Factorial notation</vt:lpstr>
      <vt:lpstr>Factorial notation</vt:lpstr>
      <vt:lpstr>Using factorial</vt:lpstr>
      <vt:lpstr>Using factorial</vt:lpstr>
      <vt:lpstr>Using factorial</vt:lpstr>
      <vt:lpstr>Using factorial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 Animated for Teachers!</dc:title>
  <dc:creator>Mathssupport</dc:creator>
  <cp:lastModifiedBy>Orlando Hurtado</cp:lastModifiedBy>
  <cp:revision>60</cp:revision>
  <dcterms:created xsi:type="dcterms:W3CDTF">2003-11-06T18:37:49Z</dcterms:created>
  <dcterms:modified xsi:type="dcterms:W3CDTF">2020-07-02T14:04:21Z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