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71" r:id="rId4"/>
    <p:sldId id="272" r:id="rId5"/>
    <p:sldId id="258" r:id="rId6"/>
    <p:sldId id="298" r:id="rId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230182-0B9F-4CED-85B1-9771C3A2D1D7}" type="slidenum">
              <a:rPr lang="en-GB"/>
              <a:pPr/>
              <a:t>2</a:t>
            </a:fld>
            <a:endParaRPr lang="en-GB"/>
          </a:p>
        </p:txBody>
      </p:sp>
      <p:sp>
        <p:nvSpPr>
          <p:cNvPr id="102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087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230182-0B9F-4CED-85B1-9771C3A2D1D7}" type="slidenum">
              <a:rPr lang="en-GB"/>
              <a:pPr/>
              <a:t>3</a:t>
            </a:fld>
            <a:endParaRPr lang="en-GB"/>
          </a:p>
        </p:txBody>
      </p:sp>
      <p:sp>
        <p:nvSpPr>
          <p:cNvPr id="102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58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230182-0B9F-4CED-85B1-9771C3A2D1D7}" type="slidenum">
              <a:rPr lang="en-GB"/>
              <a:pPr/>
              <a:t>4</a:t>
            </a:fld>
            <a:endParaRPr lang="en-GB"/>
          </a:p>
        </p:txBody>
      </p:sp>
      <p:sp>
        <p:nvSpPr>
          <p:cNvPr id="102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431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7213EA-B382-4826-B04D-F51F3E67776D}" type="slidenum">
              <a:rPr lang="en-GB"/>
              <a:pPr/>
              <a:t>5</a:t>
            </a:fld>
            <a:endParaRPr lang="en-GB"/>
          </a:p>
        </p:txBody>
      </p:sp>
      <p:sp>
        <p:nvSpPr>
          <p:cNvPr id="103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35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DEECE20B-BFC5-47D0-852D-338BDCBA07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461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2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9388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B22A36A5-1B06-4F63-A200-48628171F8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24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13176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8057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2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37077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148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41B235E8-7866-4392-A377-508BCA70FCE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3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762000" y="3200400"/>
            <a:ext cx="7848600" cy="1600200"/>
          </a:xfrm>
        </p:spPr>
        <p:txBody>
          <a:bodyPr>
            <a:normAutofit/>
          </a:bodyPr>
          <a:lstStyle/>
          <a:p>
            <a:pPr marL="688975" indent="-688975"/>
            <a:r>
              <a:rPr lang="en-US" dirty="0"/>
              <a:t>LO: To solve systems of two linear equations with two unknowns and complex coefficients.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GB" b="1" dirty="0"/>
              <a:t>Solving systems of equations with complex coefficients</a:t>
            </a:r>
            <a:endParaRPr lang="en-US" b="1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9E9A968-7705-4E4D-82A9-D9D70ECEA31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69D32AEB-40FA-45C3-A1DF-5289F599436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10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0"/>
            <a:ext cx="8229600" cy="565150"/>
          </a:xfrm>
        </p:spPr>
        <p:txBody>
          <a:bodyPr>
            <a:normAutofit/>
          </a:bodyPr>
          <a:lstStyle/>
          <a:p>
            <a:r>
              <a:rPr lang="en-US" sz="2800" dirty="0"/>
              <a:t>Systems of two equations</a:t>
            </a:r>
            <a:endParaRPr lang="en-GB" sz="2800" dirty="0"/>
          </a:p>
        </p:txBody>
      </p:sp>
      <p:sp>
        <p:nvSpPr>
          <p:cNvPr id="1028101" name="Text Box 5"/>
          <p:cNvSpPr txBox="1">
            <a:spLocks noChangeArrowheads="1"/>
          </p:cNvSpPr>
          <p:nvPr/>
        </p:nvSpPr>
        <p:spPr bwMode="auto">
          <a:xfrm>
            <a:off x="288925" y="792865"/>
            <a:ext cx="87026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+mn-lt"/>
              </a:rPr>
              <a:t>When solving simultaneous equations with complex coefficients the methods of elimination and substitution can be very demanding.</a:t>
            </a:r>
            <a:endParaRPr lang="en-GB" sz="2400" dirty="0">
              <a:latin typeface="+mn-lt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46735" y="2719676"/>
            <a:ext cx="1654175" cy="823912"/>
            <a:chOff x="2160" y="1489"/>
            <a:chExt cx="1042" cy="519"/>
          </a:xfrm>
        </p:grpSpPr>
        <p:sp>
          <p:nvSpPr>
            <p:cNvPr id="1028103" name="Text Box 7"/>
            <p:cNvSpPr txBox="1">
              <a:spLocks noChangeArrowheads="1"/>
            </p:cNvSpPr>
            <p:nvPr/>
          </p:nvSpPr>
          <p:spPr bwMode="auto">
            <a:xfrm>
              <a:off x="2160" y="1489"/>
              <a:ext cx="10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a</a:t>
              </a:r>
              <a:r>
                <a:rPr lang="en-US" sz="2400" i="1" dirty="0">
                  <a:latin typeface="Times New Roman" pitchFamily="18" charset="0"/>
                </a:rPr>
                <a:t>x</a:t>
              </a:r>
              <a:r>
                <a:rPr lang="en-US" sz="2400" dirty="0"/>
                <a:t> + b</a:t>
              </a:r>
              <a:r>
                <a:rPr lang="en-US" sz="2400" i="1" dirty="0">
                  <a:latin typeface="Times New Roman" pitchFamily="18" charset="0"/>
                </a:rPr>
                <a:t>y</a:t>
              </a:r>
              <a:r>
                <a:rPr lang="en-US" sz="2400" dirty="0"/>
                <a:t> = e</a:t>
              </a:r>
              <a:endParaRPr lang="en-GB" sz="2400" dirty="0"/>
            </a:p>
          </p:txBody>
        </p:sp>
        <p:sp>
          <p:nvSpPr>
            <p:cNvPr id="1028104" name="Text Box 8"/>
            <p:cNvSpPr txBox="1">
              <a:spLocks noChangeArrowheads="1"/>
            </p:cNvSpPr>
            <p:nvPr/>
          </p:nvSpPr>
          <p:spPr bwMode="auto">
            <a:xfrm>
              <a:off x="2160" y="1717"/>
              <a:ext cx="10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c</a:t>
              </a:r>
              <a:r>
                <a:rPr lang="en-US" sz="2400" i="1" dirty="0">
                  <a:latin typeface="Times New Roman" pitchFamily="18" charset="0"/>
                </a:rPr>
                <a:t>x</a:t>
              </a:r>
              <a:r>
                <a:rPr lang="en-US" sz="2400" dirty="0"/>
                <a:t> + </a:t>
              </a:r>
              <a:r>
                <a:rPr lang="en-US" sz="2400" dirty="0" err="1"/>
                <a:t>d</a:t>
              </a:r>
              <a:r>
                <a:rPr lang="en-US" sz="2400" i="1" dirty="0" err="1">
                  <a:latin typeface="Times New Roman" pitchFamily="18" charset="0"/>
                </a:rPr>
                <a:t>y</a:t>
              </a:r>
              <a:r>
                <a:rPr lang="en-US" sz="2400" dirty="0"/>
                <a:t> = f</a:t>
              </a:r>
              <a:endParaRPr lang="en-GB" sz="2400" dirty="0"/>
            </a:p>
          </p:txBody>
        </p:sp>
      </p:grpSp>
      <p:sp>
        <p:nvSpPr>
          <p:cNvPr id="1028114" name="Text Box 18"/>
          <p:cNvSpPr txBox="1">
            <a:spLocks noChangeArrowheads="1"/>
          </p:cNvSpPr>
          <p:nvPr/>
        </p:nvSpPr>
        <p:spPr bwMode="auto">
          <a:xfrm>
            <a:off x="5500910" y="2762300"/>
            <a:ext cx="35219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Multiply first equation by </a:t>
            </a:r>
            <a:r>
              <a:rPr lang="en-US" sz="2000" b="1" dirty="0">
                <a:solidFill>
                  <a:srgbClr val="0070C0"/>
                </a:solidFill>
                <a:latin typeface="+mn-lt"/>
              </a:rPr>
              <a:t>d</a:t>
            </a:r>
            <a:r>
              <a:rPr lang="en-US" sz="2000" dirty="0">
                <a:solidFill>
                  <a:srgbClr val="FF6600"/>
                </a:solidFill>
              </a:rPr>
              <a:t> </a:t>
            </a:r>
            <a:r>
              <a:rPr lang="en-US" sz="2000" dirty="0">
                <a:solidFill>
                  <a:srgbClr val="FF6600"/>
                </a:solidFill>
                <a:latin typeface="+mn-lt"/>
              </a:rPr>
              <a:t>and second equation by </a:t>
            </a:r>
            <a:r>
              <a:rPr lang="en-US" sz="2000" b="1" dirty="0">
                <a:solidFill>
                  <a:srgbClr val="00CC00"/>
                </a:solidFill>
                <a:latin typeface="+mn-lt"/>
              </a:rPr>
              <a:t>b</a:t>
            </a:r>
            <a:r>
              <a:rPr lang="en-US" sz="2000" dirty="0">
                <a:solidFill>
                  <a:srgbClr val="FF6600"/>
                </a:solidFill>
              </a:rPr>
              <a:t>:</a:t>
            </a:r>
            <a:endParaRPr lang="en-GB" sz="2000" dirty="0">
              <a:solidFill>
                <a:srgbClr val="FF6600"/>
              </a:solidFill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88924" y="1931303"/>
            <a:ext cx="8702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+mn-lt"/>
              </a:rPr>
              <a:t>The method shown here will lead to general formulae for the solutions. </a:t>
            </a:r>
            <a:endParaRPr lang="en-GB" sz="2400" dirty="0">
              <a:latin typeface="+mn-lt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320223" y="2705447"/>
            <a:ext cx="3392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Given these equations:</a:t>
            </a:r>
            <a:endParaRPr lang="en-GB" sz="2400" dirty="0">
              <a:latin typeface="+mn-lt"/>
            </a:endParaRPr>
          </a:p>
        </p:txBody>
      </p:sp>
      <p:grpSp>
        <p:nvGrpSpPr>
          <p:cNvPr id="20" name="Group 6"/>
          <p:cNvGrpSpPr>
            <a:grpSpLocks/>
          </p:cNvGrpSpPr>
          <p:nvPr/>
        </p:nvGrpSpPr>
        <p:grpSpPr bwMode="auto">
          <a:xfrm>
            <a:off x="3485009" y="3757216"/>
            <a:ext cx="1998663" cy="823912"/>
            <a:chOff x="2160" y="1489"/>
            <a:chExt cx="1259" cy="519"/>
          </a:xfrm>
        </p:grpSpPr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2160" y="1489"/>
              <a:ext cx="125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err="1"/>
                <a:t>a</a:t>
              </a:r>
              <a:r>
                <a:rPr lang="en-US" sz="2400" dirty="0" err="1">
                  <a:solidFill>
                    <a:srgbClr val="0070C0"/>
                  </a:solidFill>
                </a:rPr>
                <a:t>d</a:t>
              </a:r>
              <a:r>
                <a:rPr lang="en-US" sz="2400" i="1" dirty="0" err="1">
                  <a:latin typeface="Times New Roman" pitchFamily="18" charset="0"/>
                </a:rPr>
                <a:t>x</a:t>
              </a:r>
              <a:r>
                <a:rPr lang="en-US" sz="2400" dirty="0"/>
                <a:t> + </a:t>
              </a:r>
              <a:r>
                <a:rPr lang="en-US" sz="2400" dirty="0" err="1"/>
                <a:t>b</a:t>
              </a:r>
              <a:r>
                <a:rPr lang="en-US" sz="2400" dirty="0" err="1">
                  <a:solidFill>
                    <a:srgbClr val="0070C0"/>
                  </a:solidFill>
                </a:rPr>
                <a:t>d</a:t>
              </a:r>
              <a:r>
                <a:rPr lang="en-US" sz="2400" i="1" dirty="0" err="1">
                  <a:latin typeface="Times New Roman" pitchFamily="18" charset="0"/>
                </a:rPr>
                <a:t>y</a:t>
              </a:r>
              <a:r>
                <a:rPr lang="en-US" sz="2400" dirty="0"/>
                <a:t> = </a:t>
              </a:r>
              <a:r>
                <a:rPr lang="en-US" sz="2400" dirty="0">
                  <a:solidFill>
                    <a:srgbClr val="0070C0"/>
                  </a:solidFill>
                </a:rPr>
                <a:t>d</a:t>
              </a:r>
              <a:r>
                <a:rPr lang="en-US" sz="2400" dirty="0"/>
                <a:t>e</a:t>
              </a:r>
              <a:endParaRPr lang="en-GB" sz="2400" dirty="0"/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2160" y="1717"/>
              <a:ext cx="123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olidFill>
                    <a:srgbClr val="00CC00"/>
                  </a:solidFill>
                </a:rPr>
                <a:t>b</a:t>
              </a:r>
              <a:r>
                <a:rPr lang="en-US" sz="2400" dirty="0" err="1"/>
                <a:t>c</a:t>
              </a:r>
              <a:r>
                <a:rPr lang="en-US" sz="2400" i="1" dirty="0" err="1">
                  <a:latin typeface="Times New Roman" pitchFamily="18" charset="0"/>
                </a:rPr>
                <a:t>x</a:t>
              </a:r>
              <a:r>
                <a:rPr lang="en-US" sz="2400" dirty="0"/>
                <a:t> + </a:t>
              </a:r>
              <a:r>
                <a:rPr lang="en-US" sz="2400" dirty="0" err="1">
                  <a:solidFill>
                    <a:srgbClr val="00CC00"/>
                  </a:solidFill>
                </a:rPr>
                <a:t>b</a:t>
              </a:r>
              <a:r>
                <a:rPr lang="en-US" sz="2400" dirty="0" err="1"/>
                <a:t>d</a:t>
              </a:r>
              <a:r>
                <a:rPr lang="en-US" sz="2400" i="1" dirty="0" err="1">
                  <a:latin typeface="Times New Roman" pitchFamily="18" charset="0"/>
                </a:rPr>
                <a:t>y</a:t>
              </a:r>
              <a:r>
                <a:rPr lang="en-US" sz="2400" dirty="0"/>
                <a:t> = </a:t>
              </a:r>
              <a:r>
                <a:rPr lang="en-US" sz="2400" dirty="0">
                  <a:solidFill>
                    <a:srgbClr val="00CC00"/>
                  </a:solidFill>
                </a:rPr>
                <a:t>b</a:t>
              </a:r>
              <a:r>
                <a:rPr lang="en-US" sz="2400" dirty="0"/>
                <a:t>f</a:t>
              </a:r>
              <a:endParaRPr lang="en-GB" sz="2400" dirty="0"/>
            </a:p>
          </p:txBody>
        </p:sp>
      </p:grp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5663058" y="3825568"/>
            <a:ext cx="35219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Subtract the equations to eliminate the variable </a:t>
            </a:r>
            <a:r>
              <a:rPr lang="en-US" sz="2000" dirty="0">
                <a:solidFill>
                  <a:srgbClr val="FF6600"/>
                </a:solidFill>
              </a:rPr>
              <a:t>y</a:t>
            </a:r>
            <a:endParaRPr lang="en-GB" sz="2000" dirty="0">
              <a:solidFill>
                <a:srgbClr val="FF6600"/>
              </a:solidFill>
            </a:endParaRP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3095054" y="4136580"/>
            <a:ext cx="4042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- </a:t>
            </a:r>
            <a:endParaRPr lang="en-GB" sz="24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394677" y="3918238"/>
            <a:ext cx="464820" cy="139397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421942" y="4297715"/>
            <a:ext cx="464820" cy="139397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499332" y="4691010"/>
            <a:ext cx="24240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err="1"/>
              <a:t>a</a:t>
            </a:r>
            <a:r>
              <a:rPr lang="en-US" sz="2400" dirty="0" err="1">
                <a:solidFill>
                  <a:srgbClr val="0070C0"/>
                </a:solidFill>
              </a:rPr>
              <a:t>d</a:t>
            </a:r>
            <a:r>
              <a:rPr lang="en-US" sz="2400" i="1" dirty="0" err="1">
                <a:latin typeface="Times New Roman" pitchFamily="18" charset="0"/>
              </a:rPr>
              <a:t>x</a:t>
            </a:r>
            <a:r>
              <a:rPr lang="en-US" sz="2400" dirty="0"/>
              <a:t> - </a:t>
            </a:r>
            <a:r>
              <a:rPr lang="en-US" sz="2400" dirty="0" err="1">
                <a:solidFill>
                  <a:srgbClr val="00CC00"/>
                </a:solidFill>
              </a:rPr>
              <a:t>b</a:t>
            </a:r>
            <a:r>
              <a:rPr lang="en-US" sz="2400" dirty="0" err="1"/>
              <a:t>c</a:t>
            </a:r>
            <a:r>
              <a:rPr lang="en-US" sz="2400" i="1" dirty="0" err="1">
                <a:latin typeface="Times New Roman" pitchFamily="18" charset="0"/>
              </a:rPr>
              <a:t>x</a:t>
            </a:r>
            <a:r>
              <a:rPr lang="en-US" sz="2400" dirty="0"/>
              <a:t> = </a:t>
            </a:r>
            <a:r>
              <a:rPr lang="en-US" sz="2400" dirty="0">
                <a:solidFill>
                  <a:srgbClr val="0070C0"/>
                </a:solidFill>
              </a:rPr>
              <a:t>d</a:t>
            </a:r>
            <a:r>
              <a:rPr lang="en-US" sz="2400" dirty="0"/>
              <a:t>e - </a:t>
            </a:r>
            <a:r>
              <a:rPr lang="en-US" sz="2400" dirty="0">
                <a:solidFill>
                  <a:srgbClr val="00CC00"/>
                </a:solidFill>
              </a:rPr>
              <a:t>b</a:t>
            </a:r>
            <a:r>
              <a:rPr lang="en-US" sz="2400" dirty="0"/>
              <a:t>f</a:t>
            </a:r>
            <a:endParaRPr lang="en-GB" sz="2400" dirty="0"/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0" y="4757082"/>
            <a:ext cx="35219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+mn-lt"/>
              </a:rPr>
              <a:t>Factorise</a:t>
            </a:r>
            <a:r>
              <a:rPr lang="en-US" sz="2000" dirty="0">
                <a:solidFill>
                  <a:srgbClr val="FF6600"/>
                </a:solidFill>
                <a:latin typeface="+mn-lt"/>
              </a:rPr>
              <a:t> the left hand side</a:t>
            </a:r>
            <a:endParaRPr lang="en-GB" sz="2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3521988" y="5271591"/>
            <a:ext cx="25442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dirty="0"/>
              <a:t>(a</a:t>
            </a:r>
            <a:r>
              <a:rPr lang="en-US" sz="2400" dirty="0">
                <a:solidFill>
                  <a:srgbClr val="0070C0"/>
                </a:solidFill>
              </a:rPr>
              <a:t>d</a:t>
            </a:r>
            <a:r>
              <a:rPr lang="en-US" sz="2400" dirty="0"/>
              <a:t> – </a:t>
            </a:r>
            <a:r>
              <a:rPr lang="en-US" sz="2400" dirty="0" err="1">
                <a:solidFill>
                  <a:srgbClr val="00CC00"/>
                </a:solidFill>
              </a:rPr>
              <a:t>b</a:t>
            </a:r>
            <a:r>
              <a:rPr lang="en-US" sz="2400" dirty="0" err="1"/>
              <a:t>c</a:t>
            </a:r>
            <a:r>
              <a:rPr lang="en-US" sz="2400" dirty="0"/>
              <a:t>) = </a:t>
            </a:r>
            <a:r>
              <a:rPr lang="en-US" sz="2400" dirty="0">
                <a:solidFill>
                  <a:srgbClr val="0070C0"/>
                </a:solidFill>
              </a:rPr>
              <a:t>d</a:t>
            </a:r>
            <a:r>
              <a:rPr lang="en-US" sz="2400" dirty="0"/>
              <a:t>e - </a:t>
            </a:r>
            <a:r>
              <a:rPr lang="en-US" sz="2400" dirty="0">
                <a:solidFill>
                  <a:srgbClr val="00CC00"/>
                </a:solidFill>
              </a:rPr>
              <a:t>b</a:t>
            </a:r>
            <a:r>
              <a:rPr lang="en-US" sz="2400" dirty="0"/>
              <a:t>f</a:t>
            </a:r>
            <a:endParaRPr lang="en-GB" sz="2400" dirty="0"/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-8344" y="5333146"/>
            <a:ext cx="35219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Rearrange for </a:t>
            </a:r>
            <a:r>
              <a:rPr lang="en-US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000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679355" y="5753437"/>
            <a:ext cx="1607629" cy="843915"/>
            <a:chOff x="4679355" y="5753437"/>
            <a:chExt cx="1607629" cy="843915"/>
          </a:xfrm>
        </p:grpSpPr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679355" y="5955483"/>
              <a:ext cx="5693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x</a:t>
              </a:r>
              <a:r>
                <a:rPr lang="en-US" sz="2400" dirty="0"/>
                <a:t> =</a:t>
              </a:r>
              <a:endParaRPr lang="en-GB" sz="2400" dirty="0"/>
            </a:p>
          </p:txBody>
        </p:sp>
        <p:sp>
          <p:nvSpPr>
            <p:cNvPr id="36" name="Text Box 7"/>
            <p:cNvSpPr txBox="1">
              <a:spLocks noChangeArrowheads="1"/>
            </p:cNvSpPr>
            <p:nvPr/>
          </p:nvSpPr>
          <p:spPr bwMode="auto">
            <a:xfrm>
              <a:off x="5155886" y="6135687"/>
              <a:ext cx="102143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a</a:t>
              </a:r>
              <a:r>
                <a:rPr lang="en-US" sz="2400" dirty="0">
                  <a:solidFill>
                    <a:srgbClr val="0070C0"/>
                  </a:solidFill>
                </a:rPr>
                <a:t>d</a:t>
              </a:r>
              <a:r>
                <a:rPr lang="en-US" sz="2400" dirty="0"/>
                <a:t> - </a:t>
              </a:r>
              <a:r>
                <a:rPr lang="en-US" sz="2400" dirty="0" err="1">
                  <a:solidFill>
                    <a:srgbClr val="00CC00"/>
                  </a:solidFill>
                </a:rPr>
                <a:t>b</a:t>
              </a:r>
              <a:r>
                <a:rPr lang="en-US" sz="2400" dirty="0" err="1"/>
                <a:t>c</a:t>
              </a:r>
              <a:endParaRPr lang="en-GB" sz="2400" dirty="0"/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151077" y="5753437"/>
              <a:ext cx="98777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0070C0"/>
                  </a:solidFill>
                </a:rPr>
                <a:t>d</a:t>
              </a:r>
              <a:r>
                <a:rPr lang="en-US" sz="2400" dirty="0"/>
                <a:t>e - </a:t>
              </a:r>
              <a:r>
                <a:rPr lang="en-US" sz="2400" dirty="0">
                  <a:solidFill>
                    <a:srgbClr val="00CC00"/>
                  </a:solidFill>
                </a:rPr>
                <a:t>b</a:t>
              </a:r>
              <a:r>
                <a:rPr lang="en-US" sz="2400" dirty="0"/>
                <a:t>f</a:t>
              </a:r>
              <a:endParaRPr lang="en-GB" sz="2400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5248742" y="6186315"/>
              <a:ext cx="103824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6215544" y="5868374"/>
            <a:ext cx="1875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, ad – </a:t>
            </a:r>
            <a:r>
              <a:rPr lang="en-US" sz="2400" dirty="0" err="1"/>
              <a:t>bc</a:t>
            </a:r>
            <a:r>
              <a:rPr lang="en-US" sz="2400" dirty="0"/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≠ 0</a:t>
            </a:r>
            <a:endParaRPr lang="en-GB" sz="2400" dirty="0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75236" y="3114187"/>
            <a:ext cx="37866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Find the values of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and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hlinkClick r:id="rId3"/>
            <a:extLst>
              <a:ext uri="{FF2B5EF4-FFF2-40B4-BE49-F238E27FC236}">
                <a16:creationId xmlns:a16="http://schemas.microsoft.com/office/drawing/2014/main" id="{77514731-3CCF-4EEB-A947-0EFDDCD9C6A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3"/>
            <a:extLst>
              <a:ext uri="{FF2B5EF4-FFF2-40B4-BE49-F238E27FC236}">
                <a16:creationId xmlns:a16="http://schemas.microsoft.com/office/drawing/2014/main" id="{F6795F95-79C8-49C3-91CE-DB37825C2EA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114" grpId="0"/>
      <p:bldP spid="18" grpId="0"/>
      <p:bldP spid="19" grpId="0"/>
      <p:bldP spid="23" grpId="0"/>
      <p:bldP spid="24" grpId="0"/>
      <p:bldP spid="30" grpId="0"/>
      <p:bldP spid="32" grpId="0"/>
      <p:bldP spid="33" grpId="0"/>
      <p:bldP spid="34" grpId="0"/>
      <p:bldP spid="40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3537593" y="4529175"/>
            <a:ext cx="5290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err="1"/>
              <a:t>adb</a:t>
            </a:r>
            <a:r>
              <a:rPr lang="en-US" sz="2400" i="1" dirty="0" err="1">
                <a:latin typeface="Times New Roman" pitchFamily="18" charset="0"/>
              </a:rPr>
              <a:t>y</a:t>
            </a:r>
            <a:r>
              <a:rPr lang="en-US" sz="2400" dirty="0"/>
              <a:t> – </a:t>
            </a:r>
            <a:r>
              <a:rPr lang="en-US" sz="2400" dirty="0" err="1"/>
              <a:t>bcb</a:t>
            </a:r>
            <a:r>
              <a:rPr lang="en-US" sz="2400" i="1" dirty="0" err="1">
                <a:latin typeface="Times New Roman" pitchFamily="18" charset="0"/>
              </a:rPr>
              <a:t>y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sz="2400" dirty="0"/>
              <a:t>=  </a:t>
            </a:r>
            <a:r>
              <a:rPr lang="en-US" sz="2400" dirty="0" err="1"/>
              <a:t>ade</a:t>
            </a:r>
            <a:r>
              <a:rPr lang="en-US" sz="2400" dirty="0"/>
              <a:t> - </a:t>
            </a:r>
            <a:r>
              <a:rPr lang="en-US" sz="2400" dirty="0" err="1"/>
              <a:t>bce</a:t>
            </a:r>
            <a:r>
              <a:rPr lang="en-US" sz="2400" dirty="0"/>
              <a:t> – </a:t>
            </a:r>
            <a:r>
              <a:rPr lang="en-US" sz="2400" dirty="0" err="1"/>
              <a:t>ade</a:t>
            </a:r>
            <a:r>
              <a:rPr lang="en-US" sz="2400" dirty="0"/>
              <a:t> + </a:t>
            </a:r>
            <a:r>
              <a:rPr lang="en-US" sz="2400" dirty="0" err="1"/>
              <a:t>abf</a:t>
            </a:r>
            <a:r>
              <a:rPr lang="en-US" sz="2400" dirty="0"/>
              <a:t>  </a:t>
            </a:r>
            <a:endParaRPr lang="en-GB" sz="2400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569500" y="591217"/>
            <a:ext cx="1654175" cy="823912"/>
            <a:chOff x="2160" y="1489"/>
            <a:chExt cx="1042" cy="519"/>
          </a:xfrm>
        </p:grpSpPr>
        <p:sp>
          <p:nvSpPr>
            <p:cNvPr id="1028103" name="Text Box 7"/>
            <p:cNvSpPr txBox="1">
              <a:spLocks noChangeArrowheads="1"/>
            </p:cNvSpPr>
            <p:nvPr/>
          </p:nvSpPr>
          <p:spPr bwMode="auto">
            <a:xfrm>
              <a:off x="2160" y="1489"/>
              <a:ext cx="10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a</a:t>
              </a:r>
              <a:r>
                <a:rPr lang="en-US" sz="2400" i="1" dirty="0">
                  <a:latin typeface="Times New Roman" pitchFamily="18" charset="0"/>
                </a:rPr>
                <a:t>x</a:t>
              </a:r>
              <a:r>
                <a:rPr lang="en-US" sz="2400" dirty="0"/>
                <a:t> + b</a:t>
              </a:r>
              <a:r>
                <a:rPr lang="en-US" sz="2400" i="1" dirty="0">
                  <a:latin typeface="Times New Roman" pitchFamily="18" charset="0"/>
                </a:rPr>
                <a:t>y</a:t>
              </a:r>
              <a:r>
                <a:rPr lang="en-US" sz="2400" dirty="0"/>
                <a:t> = e</a:t>
              </a:r>
              <a:endParaRPr lang="en-GB" sz="2400" dirty="0"/>
            </a:p>
          </p:txBody>
        </p:sp>
        <p:sp>
          <p:nvSpPr>
            <p:cNvPr id="1028104" name="Text Box 8"/>
            <p:cNvSpPr txBox="1">
              <a:spLocks noChangeArrowheads="1"/>
            </p:cNvSpPr>
            <p:nvPr/>
          </p:nvSpPr>
          <p:spPr bwMode="auto">
            <a:xfrm>
              <a:off x="2160" y="1717"/>
              <a:ext cx="10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c</a:t>
              </a:r>
              <a:r>
                <a:rPr lang="en-US" sz="2400" i="1" dirty="0">
                  <a:latin typeface="Times New Roman" pitchFamily="18" charset="0"/>
                </a:rPr>
                <a:t>x</a:t>
              </a:r>
              <a:r>
                <a:rPr lang="en-US" sz="2400" dirty="0"/>
                <a:t> + </a:t>
              </a:r>
              <a:r>
                <a:rPr lang="en-US" sz="2400" dirty="0" err="1"/>
                <a:t>d</a:t>
              </a:r>
              <a:r>
                <a:rPr lang="en-US" sz="2400" i="1" dirty="0" err="1">
                  <a:latin typeface="Times New Roman" pitchFamily="18" charset="0"/>
                </a:rPr>
                <a:t>y</a:t>
              </a:r>
              <a:r>
                <a:rPr lang="en-US" sz="2400" dirty="0"/>
                <a:t> = f</a:t>
              </a:r>
              <a:endParaRPr lang="en-GB" sz="2400" dirty="0"/>
            </a:p>
          </p:txBody>
        </p:sp>
      </p:grp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2988" y="576988"/>
            <a:ext cx="3392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Given these equations:</a:t>
            </a:r>
            <a:endParaRPr lang="en-GB" sz="2400" dirty="0">
              <a:latin typeface="+mn-lt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933306" y="2059625"/>
            <a:ext cx="341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a</a:t>
            </a:r>
            <a:endParaRPr lang="en-GB" sz="2400" dirty="0"/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5960422" y="1933975"/>
            <a:ext cx="31126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Expanding the brackets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328828" y="4683906"/>
            <a:ext cx="464820" cy="139397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649808" y="4715112"/>
            <a:ext cx="464820" cy="139397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829849" y="3432051"/>
            <a:ext cx="4184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err="1"/>
              <a:t>ade</a:t>
            </a:r>
            <a:r>
              <a:rPr lang="en-US" sz="2400" dirty="0"/>
              <a:t> - </a:t>
            </a:r>
            <a:r>
              <a:rPr lang="en-US" sz="2400" dirty="0" err="1"/>
              <a:t>abf</a:t>
            </a:r>
            <a:r>
              <a:rPr lang="en-US" sz="2400" dirty="0"/>
              <a:t> =  (e – b</a:t>
            </a:r>
            <a:r>
              <a:rPr lang="en-US" sz="2400" i="1" dirty="0">
                <a:latin typeface="Times New Roman" pitchFamily="18" charset="0"/>
              </a:rPr>
              <a:t>y</a:t>
            </a:r>
            <a:r>
              <a:rPr lang="en-US" sz="2400" dirty="0"/>
              <a:t>)(ad – </a:t>
            </a:r>
            <a:r>
              <a:rPr lang="en-US" sz="2400" dirty="0" err="1"/>
              <a:t>bc</a:t>
            </a:r>
            <a:r>
              <a:rPr lang="en-US" sz="2400" dirty="0"/>
              <a:t>)</a:t>
            </a:r>
            <a:endParaRPr lang="en-GB" sz="2400" dirty="0"/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84882" y="2768525"/>
            <a:ext cx="35219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Multiplying by ad - </a:t>
            </a:r>
            <a:r>
              <a:rPr lang="en-US" sz="2000" dirty="0" err="1">
                <a:solidFill>
                  <a:srgbClr val="FF6600"/>
                </a:solidFill>
                <a:latin typeface="+mn-lt"/>
              </a:rPr>
              <a:t>bc</a:t>
            </a:r>
            <a:endParaRPr lang="en-GB" sz="2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92848" y="5443326"/>
            <a:ext cx="35219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Rearrange for </a:t>
            </a:r>
            <a:r>
              <a:rPr lang="en-US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000" dirty="0">
                <a:solidFill>
                  <a:srgbClr val="FF6600"/>
                </a:solidFill>
                <a:latin typeface="+mn-lt"/>
              </a:rPr>
              <a:t>and simplifying</a:t>
            </a:r>
            <a:endParaRPr lang="en-GB" sz="2000" dirty="0">
              <a:solidFill>
                <a:srgbClr val="FF6600"/>
              </a:solidFill>
              <a:latin typeface="+mn-l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058407" y="569549"/>
            <a:ext cx="1656662" cy="843915"/>
            <a:chOff x="4679355" y="5753437"/>
            <a:chExt cx="1656662" cy="843915"/>
          </a:xfrm>
        </p:grpSpPr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679355" y="5955483"/>
              <a:ext cx="5693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x</a:t>
              </a:r>
              <a:r>
                <a:rPr lang="en-US" sz="2400" dirty="0"/>
                <a:t> =</a:t>
              </a:r>
              <a:endParaRPr lang="en-GB" sz="2400" dirty="0"/>
            </a:p>
          </p:txBody>
        </p:sp>
        <p:sp>
          <p:nvSpPr>
            <p:cNvPr id="36" name="Text Box 7"/>
            <p:cNvSpPr txBox="1">
              <a:spLocks noChangeArrowheads="1"/>
            </p:cNvSpPr>
            <p:nvPr/>
          </p:nvSpPr>
          <p:spPr bwMode="auto">
            <a:xfrm>
              <a:off x="5155886" y="6135687"/>
              <a:ext cx="11753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ad - </a:t>
              </a:r>
              <a:r>
                <a:rPr lang="en-US" sz="2400" dirty="0" err="1"/>
                <a:t>bc</a:t>
              </a:r>
              <a:endParaRPr lang="en-GB" sz="2400" dirty="0"/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151077" y="5753437"/>
              <a:ext cx="118494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de - bf</a:t>
              </a:r>
              <a:endParaRPr lang="en-GB" sz="2400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5248742" y="6186315"/>
              <a:ext cx="103824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7453987" y="5704002"/>
            <a:ext cx="1699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ad – </a:t>
            </a:r>
            <a:r>
              <a:rPr lang="en-US" sz="2400" dirty="0" err="1"/>
              <a:t>bc</a:t>
            </a:r>
            <a:r>
              <a:rPr lang="en-US" sz="2400" dirty="0"/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≠ 0</a:t>
            </a:r>
            <a:endParaRPr lang="en-GB" sz="2400" dirty="0"/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5196996" y="219828"/>
            <a:ext cx="38491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The value of 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is given by:</a:t>
            </a:r>
            <a:endParaRPr lang="en-GB" sz="2400" dirty="0">
              <a:latin typeface="+mn-lt"/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247950" y="1400713"/>
            <a:ext cx="85806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find the value of </a:t>
            </a:r>
            <a:r>
              <a:rPr lang="en-US" sz="2400" i="1" dirty="0">
                <a:latin typeface="Times New Roman" pitchFamily="18" charset="0"/>
              </a:rPr>
              <a:t>y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substitute the value of 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in the first equation</a:t>
            </a:r>
            <a:endParaRPr lang="en-GB" sz="2400" dirty="0"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086413" y="1773229"/>
            <a:ext cx="1569981" cy="928031"/>
            <a:chOff x="3759631" y="2233191"/>
            <a:chExt cx="1569981" cy="928031"/>
          </a:xfrm>
        </p:grpSpPr>
        <p:grpSp>
          <p:nvGrpSpPr>
            <p:cNvPr id="4" name="Group 3"/>
            <p:cNvGrpSpPr/>
            <p:nvPr/>
          </p:nvGrpSpPr>
          <p:grpSpPr>
            <a:xfrm>
              <a:off x="3950688" y="2317307"/>
              <a:ext cx="1184940" cy="843915"/>
              <a:chOff x="6071324" y="2841905"/>
              <a:chExt cx="1184940" cy="843915"/>
            </a:xfrm>
          </p:grpSpPr>
          <p:sp>
            <p:nvSpPr>
              <p:cNvPr id="38" name="Text Box 7"/>
              <p:cNvSpPr txBox="1">
                <a:spLocks noChangeArrowheads="1"/>
              </p:cNvSpPr>
              <p:nvPr/>
            </p:nvSpPr>
            <p:spPr bwMode="auto">
              <a:xfrm>
                <a:off x="6076133" y="3224155"/>
                <a:ext cx="117532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ad - </a:t>
                </a:r>
                <a:r>
                  <a:rPr lang="en-US" sz="2400" dirty="0" err="1"/>
                  <a:t>bc</a:t>
                </a:r>
                <a:endParaRPr lang="en-GB" sz="2400" dirty="0"/>
              </a:p>
            </p:txBody>
          </p:sp>
          <p:sp>
            <p:nvSpPr>
              <p:cNvPr id="39" name="Text Box 7"/>
              <p:cNvSpPr txBox="1">
                <a:spLocks noChangeArrowheads="1"/>
              </p:cNvSpPr>
              <p:nvPr/>
            </p:nvSpPr>
            <p:spPr bwMode="auto">
              <a:xfrm>
                <a:off x="6071324" y="2841905"/>
                <a:ext cx="118494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de - bf</a:t>
                </a:r>
                <a:endParaRPr lang="en-GB" sz="2400" dirty="0"/>
              </a:p>
            </p:txBody>
          </p:sp>
          <p:cxnSp>
            <p:nvCxnSpPr>
              <p:cNvPr id="41" name="Straight Connector 40"/>
              <p:cNvCxnSpPr/>
              <p:nvPr/>
            </p:nvCxnSpPr>
            <p:spPr>
              <a:xfrm>
                <a:off x="6168989" y="3274783"/>
                <a:ext cx="1038242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Rectangle 5"/>
            <p:cNvSpPr/>
            <p:nvPr/>
          </p:nvSpPr>
          <p:spPr>
            <a:xfrm>
              <a:off x="4939762" y="2233191"/>
              <a:ext cx="389850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GB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759631" y="2261223"/>
              <a:ext cx="389850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endParaRPr lang="en-GB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4550457" y="2057086"/>
            <a:ext cx="12506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+ b</a:t>
            </a:r>
            <a:r>
              <a:rPr lang="en-US" sz="2400" i="1" dirty="0">
                <a:latin typeface="Times New Roman" pitchFamily="18" charset="0"/>
              </a:rPr>
              <a:t>y</a:t>
            </a:r>
            <a:r>
              <a:rPr lang="en-US" sz="2400" dirty="0"/>
              <a:t> = e</a:t>
            </a:r>
            <a:endParaRPr lang="en-GB" sz="2400" dirty="0"/>
          </a:p>
        </p:txBody>
      </p:sp>
      <p:grpSp>
        <p:nvGrpSpPr>
          <p:cNvPr id="45" name="Group 44"/>
          <p:cNvGrpSpPr/>
          <p:nvPr/>
        </p:nvGrpSpPr>
        <p:grpSpPr>
          <a:xfrm>
            <a:off x="3797964" y="2592743"/>
            <a:ext cx="1499128" cy="843915"/>
            <a:chOff x="6071324" y="2841905"/>
            <a:chExt cx="1499128" cy="843915"/>
          </a:xfrm>
        </p:grpSpPr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6245884" y="3224155"/>
              <a:ext cx="11753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ad - </a:t>
              </a:r>
              <a:r>
                <a:rPr lang="en-US" sz="2400" dirty="0" err="1"/>
                <a:t>bc</a:t>
              </a:r>
              <a:endParaRPr lang="en-GB" sz="2400" dirty="0"/>
            </a:p>
          </p:txBody>
        </p:sp>
        <p:sp>
          <p:nvSpPr>
            <p:cNvPr id="49" name="Text Box 7"/>
            <p:cNvSpPr txBox="1">
              <a:spLocks noChangeArrowheads="1"/>
            </p:cNvSpPr>
            <p:nvPr/>
          </p:nvSpPr>
          <p:spPr bwMode="auto">
            <a:xfrm>
              <a:off x="6071324" y="2841905"/>
              <a:ext cx="149912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err="1"/>
                <a:t>ade</a:t>
              </a:r>
              <a:r>
                <a:rPr lang="en-US" sz="2400" dirty="0"/>
                <a:t> - </a:t>
              </a:r>
              <a:r>
                <a:rPr lang="en-US" sz="2400" dirty="0" err="1"/>
                <a:t>abf</a:t>
              </a:r>
              <a:endParaRPr lang="en-GB" sz="2400" dirty="0"/>
            </a:p>
          </p:txBody>
        </p:sp>
        <p:cxnSp>
          <p:nvCxnSpPr>
            <p:cNvPr id="50" name="Straight Connector 49"/>
            <p:cNvCxnSpPr/>
            <p:nvPr/>
          </p:nvCxnSpPr>
          <p:spPr>
            <a:xfrm>
              <a:off x="6168989" y="3274783"/>
              <a:ext cx="128016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5212563" y="2792484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= e - b</a:t>
            </a:r>
            <a:r>
              <a:rPr lang="en-US" sz="2400" i="1" dirty="0">
                <a:latin typeface="Times New Roman" pitchFamily="18" charset="0"/>
              </a:rPr>
              <a:t>y</a:t>
            </a:r>
            <a:endParaRPr lang="en-GB" sz="2400" dirty="0"/>
          </a:p>
        </p:txBody>
      </p:sp>
      <p:sp>
        <p:nvSpPr>
          <p:cNvPr id="52" name="Text Box 18"/>
          <p:cNvSpPr txBox="1">
            <a:spLocks noChangeArrowheads="1"/>
          </p:cNvSpPr>
          <p:nvPr/>
        </p:nvSpPr>
        <p:spPr bwMode="auto">
          <a:xfrm>
            <a:off x="142588" y="3442149"/>
            <a:ext cx="35219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Expanding the brackets</a:t>
            </a:r>
            <a:endParaRPr lang="en-GB" sz="2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3829848" y="4028037"/>
            <a:ext cx="5400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err="1"/>
              <a:t>ade</a:t>
            </a:r>
            <a:r>
              <a:rPr lang="en-US" sz="2400" dirty="0"/>
              <a:t> - </a:t>
            </a:r>
            <a:r>
              <a:rPr lang="en-US" sz="2400" dirty="0" err="1"/>
              <a:t>abf</a:t>
            </a:r>
            <a:r>
              <a:rPr lang="en-US" sz="2400" dirty="0"/>
              <a:t> =  </a:t>
            </a:r>
            <a:r>
              <a:rPr lang="en-US" sz="2400" dirty="0" err="1"/>
              <a:t>ade</a:t>
            </a:r>
            <a:r>
              <a:rPr lang="en-US" sz="2400" dirty="0"/>
              <a:t> - </a:t>
            </a:r>
            <a:r>
              <a:rPr lang="en-US" sz="2400" dirty="0" err="1"/>
              <a:t>bce</a:t>
            </a:r>
            <a:r>
              <a:rPr lang="en-US" sz="2400" dirty="0"/>
              <a:t> – </a:t>
            </a:r>
            <a:r>
              <a:rPr lang="en-US" sz="2400" dirty="0" err="1"/>
              <a:t>adb</a:t>
            </a:r>
            <a:r>
              <a:rPr lang="en-US" sz="2400" i="1" dirty="0" err="1">
                <a:latin typeface="Times New Roman" pitchFamily="18" charset="0"/>
              </a:rPr>
              <a:t>y</a:t>
            </a:r>
            <a:r>
              <a:rPr lang="en-US" sz="2400" dirty="0"/>
              <a:t> + </a:t>
            </a:r>
            <a:r>
              <a:rPr lang="en-US" sz="2400" dirty="0" err="1"/>
              <a:t>bcb</a:t>
            </a:r>
            <a:r>
              <a:rPr lang="en-US" sz="2400" i="1" dirty="0" err="1">
                <a:latin typeface="Times New Roman" pitchFamily="18" charset="0"/>
              </a:rPr>
              <a:t>y</a:t>
            </a:r>
            <a:endParaRPr lang="en-GB" sz="2400" dirty="0"/>
          </a:p>
        </p:txBody>
      </p:sp>
      <p:sp>
        <p:nvSpPr>
          <p:cNvPr id="54" name="Text Box 18"/>
          <p:cNvSpPr txBox="1">
            <a:spLocks noChangeArrowheads="1"/>
          </p:cNvSpPr>
          <p:nvPr/>
        </p:nvSpPr>
        <p:spPr bwMode="auto">
          <a:xfrm>
            <a:off x="123687" y="4023370"/>
            <a:ext cx="35219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Collecting </a:t>
            </a:r>
            <a:r>
              <a:rPr lang="en-US" sz="2000" i="1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y</a:t>
            </a:r>
            <a:r>
              <a:rPr lang="en-US" sz="2000" dirty="0">
                <a:solidFill>
                  <a:srgbClr val="FF6600"/>
                </a:solidFill>
                <a:latin typeface="+mn-lt"/>
              </a:rPr>
              <a:t> in the left hand side</a:t>
            </a:r>
            <a:endParaRPr lang="en-GB" sz="2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6" name="Text Box 18"/>
          <p:cNvSpPr txBox="1">
            <a:spLocks noChangeArrowheads="1"/>
          </p:cNvSpPr>
          <p:nvPr/>
        </p:nvSpPr>
        <p:spPr bwMode="auto">
          <a:xfrm>
            <a:off x="69646" y="4630203"/>
            <a:ext cx="35219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Simplifying</a:t>
            </a:r>
            <a:endParaRPr lang="en-GB" sz="2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3507163" y="4953562"/>
            <a:ext cx="34644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err="1"/>
              <a:t>adb</a:t>
            </a:r>
            <a:r>
              <a:rPr lang="en-US" sz="2400" i="1" dirty="0" err="1">
                <a:latin typeface="Times New Roman" pitchFamily="18" charset="0"/>
              </a:rPr>
              <a:t>y</a:t>
            </a:r>
            <a:r>
              <a:rPr lang="en-US" sz="2400" dirty="0"/>
              <a:t> – </a:t>
            </a:r>
            <a:r>
              <a:rPr lang="en-US" sz="2400" dirty="0" err="1"/>
              <a:t>bcb</a:t>
            </a:r>
            <a:r>
              <a:rPr lang="en-US" sz="2400" i="1" dirty="0" err="1">
                <a:latin typeface="Times New Roman" pitchFamily="18" charset="0"/>
              </a:rPr>
              <a:t>y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sz="2400" dirty="0"/>
              <a:t>= </a:t>
            </a:r>
            <a:r>
              <a:rPr lang="en-US" sz="2400" dirty="0" err="1"/>
              <a:t>abf</a:t>
            </a:r>
            <a:r>
              <a:rPr lang="en-US" sz="2400" dirty="0"/>
              <a:t> - </a:t>
            </a:r>
            <a:r>
              <a:rPr lang="en-US" sz="2400" dirty="0" err="1"/>
              <a:t>bce</a:t>
            </a:r>
            <a:endParaRPr lang="en-GB" sz="2400" dirty="0"/>
          </a:p>
        </p:txBody>
      </p:sp>
      <p:sp>
        <p:nvSpPr>
          <p:cNvPr id="58" name="Text Box 18"/>
          <p:cNvSpPr txBox="1">
            <a:spLocks noChangeArrowheads="1"/>
          </p:cNvSpPr>
          <p:nvPr/>
        </p:nvSpPr>
        <p:spPr bwMode="auto">
          <a:xfrm>
            <a:off x="84882" y="5030313"/>
            <a:ext cx="35219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+mn-lt"/>
              </a:rPr>
              <a:t>Factorise</a:t>
            </a:r>
            <a:r>
              <a:rPr lang="en-US" sz="2000" dirty="0">
                <a:solidFill>
                  <a:srgbClr val="FF6600"/>
                </a:solidFill>
                <a:latin typeface="+mn-lt"/>
              </a:rPr>
              <a:t> the two sides</a:t>
            </a:r>
            <a:endParaRPr lang="en-GB" sz="2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3614836" y="5382776"/>
            <a:ext cx="34435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b</a:t>
            </a:r>
            <a:r>
              <a:rPr lang="en-US" sz="2400" i="1" dirty="0">
                <a:latin typeface="Times New Roman" pitchFamily="18" charset="0"/>
              </a:rPr>
              <a:t>y</a:t>
            </a:r>
            <a:r>
              <a:rPr lang="en-US" sz="2400" dirty="0"/>
              <a:t>(ad – </a:t>
            </a:r>
            <a:r>
              <a:rPr lang="en-US" sz="2400" dirty="0" err="1"/>
              <a:t>bc</a:t>
            </a:r>
            <a:r>
              <a:rPr lang="en-US" sz="2400" dirty="0"/>
              <a:t>)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sz="2400" dirty="0"/>
              <a:t>= b(</a:t>
            </a:r>
            <a:r>
              <a:rPr lang="en-US" sz="2400" dirty="0" err="1"/>
              <a:t>af</a:t>
            </a:r>
            <a:r>
              <a:rPr lang="en-US" sz="2400" dirty="0"/>
              <a:t> – </a:t>
            </a:r>
            <a:r>
              <a:rPr lang="en-US" sz="2400" dirty="0" err="1"/>
              <a:t>ce</a:t>
            </a:r>
            <a:r>
              <a:rPr lang="en-US" sz="2400" dirty="0"/>
              <a:t>)</a:t>
            </a:r>
            <a:endParaRPr lang="en-GB" sz="24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3596305" y="5881774"/>
            <a:ext cx="2059015" cy="843915"/>
            <a:chOff x="4679355" y="5753437"/>
            <a:chExt cx="2059015" cy="843915"/>
          </a:xfrm>
        </p:grpSpPr>
        <p:sp>
          <p:nvSpPr>
            <p:cNvPr id="61" name="Text Box 7"/>
            <p:cNvSpPr txBox="1">
              <a:spLocks noChangeArrowheads="1"/>
            </p:cNvSpPr>
            <p:nvPr/>
          </p:nvSpPr>
          <p:spPr bwMode="auto">
            <a:xfrm>
              <a:off x="4679355" y="5955483"/>
              <a:ext cx="5693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y</a:t>
              </a:r>
              <a:r>
                <a:rPr lang="en-US" sz="2400" dirty="0"/>
                <a:t> =</a:t>
              </a:r>
              <a:endParaRPr lang="en-GB" sz="2400" dirty="0"/>
            </a:p>
          </p:txBody>
        </p: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>
              <a:off x="5155886" y="6135687"/>
              <a:ext cx="15824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b(ad – </a:t>
              </a:r>
              <a:r>
                <a:rPr lang="en-US" sz="2400" dirty="0" err="1"/>
                <a:t>bc</a:t>
              </a:r>
              <a:r>
                <a:rPr lang="en-US" sz="2400" dirty="0"/>
                <a:t>)</a:t>
              </a:r>
              <a:endParaRPr lang="en-GB" sz="2400" dirty="0"/>
            </a:p>
          </p:txBody>
        </p:sp>
        <p:sp>
          <p:nvSpPr>
            <p:cNvPr id="63" name="Text Box 7"/>
            <p:cNvSpPr txBox="1">
              <a:spLocks noChangeArrowheads="1"/>
            </p:cNvSpPr>
            <p:nvPr/>
          </p:nvSpPr>
          <p:spPr bwMode="auto">
            <a:xfrm>
              <a:off x="5151077" y="5753437"/>
              <a:ext cx="15440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b(</a:t>
              </a:r>
              <a:r>
                <a:rPr lang="en-US" sz="2400" dirty="0" err="1"/>
                <a:t>af</a:t>
              </a:r>
              <a:r>
                <a:rPr lang="en-US" sz="2400" dirty="0"/>
                <a:t> – </a:t>
              </a:r>
              <a:r>
                <a:rPr lang="en-US" sz="2400" dirty="0" err="1"/>
                <a:t>ce</a:t>
              </a:r>
              <a:r>
                <a:rPr lang="en-US" sz="2400" dirty="0"/>
                <a:t>)</a:t>
              </a:r>
              <a:endParaRPr lang="en-GB" sz="2400" dirty="0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5248742" y="6186315"/>
              <a:ext cx="13716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5759912" y="5807934"/>
            <a:ext cx="1651853" cy="843915"/>
            <a:chOff x="4679355" y="5753437"/>
            <a:chExt cx="1651853" cy="843915"/>
          </a:xfrm>
        </p:grpSpPr>
        <p:sp>
          <p:nvSpPr>
            <p:cNvPr id="66" name="Text Box 7"/>
            <p:cNvSpPr txBox="1">
              <a:spLocks noChangeArrowheads="1"/>
            </p:cNvSpPr>
            <p:nvPr/>
          </p:nvSpPr>
          <p:spPr bwMode="auto">
            <a:xfrm>
              <a:off x="4679355" y="5955483"/>
              <a:ext cx="5693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y</a:t>
              </a:r>
              <a:r>
                <a:rPr lang="en-US" sz="2400" dirty="0"/>
                <a:t> =</a:t>
              </a:r>
              <a:endParaRPr lang="en-GB" sz="2400" dirty="0"/>
            </a:p>
          </p:txBody>
        </p:sp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5155886" y="6135687"/>
              <a:ext cx="11753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ad - </a:t>
              </a:r>
              <a:r>
                <a:rPr lang="en-US" sz="2400" dirty="0" err="1"/>
                <a:t>bc</a:t>
              </a:r>
              <a:endParaRPr lang="en-GB" sz="2400" dirty="0"/>
            </a:p>
          </p:txBody>
        </p:sp>
        <p:sp>
          <p:nvSpPr>
            <p:cNvPr id="68" name="Text Box 7"/>
            <p:cNvSpPr txBox="1">
              <a:spLocks noChangeArrowheads="1"/>
            </p:cNvSpPr>
            <p:nvPr/>
          </p:nvSpPr>
          <p:spPr bwMode="auto">
            <a:xfrm>
              <a:off x="5151077" y="5753437"/>
              <a:ext cx="11368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err="1"/>
                <a:t>af</a:t>
              </a:r>
              <a:r>
                <a:rPr lang="en-US" sz="2400" dirty="0"/>
                <a:t> - </a:t>
              </a:r>
              <a:r>
                <a:rPr lang="en-US" sz="2400" dirty="0" err="1"/>
                <a:t>ce</a:t>
              </a:r>
              <a:endParaRPr lang="en-GB" sz="2400" dirty="0"/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5248742" y="6186315"/>
              <a:ext cx="103824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5938507" y="2285687"/>
            <a:ext cx="31126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and subtracting </a:t>
            </a:r>
            <a:r>
              <a:rPr lang="en-US" sz="2000" b="1" dirty="0">
                <a:solidFill>
                  <a:srgbClr val="FF6600"/>
                </a:solidFill>
                <a:cs typeface="Times New Roman" panose="02020603050405020304" pitchFamily="18" charset="0"/>
              </a:rPr>
              <a:t>b</a:t>
            </a:r>
            <a:r>
              <a:rPr lang="en-US" sz="2000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y</a:t>
            </a:r>
            <a:endParaRPr lang="en-GB" sz="2000" b="1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4113945" y="5932402"/>
            <a:ext cx="299432" cy="271744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4067419" y="6386806"/>
            <a:ext cx="299432" cy="271744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4"/>
          <p:cNvSpPr txBox="1">
            <a:spLocks noChangeArrowheads="1"/>
          </p:cNvSpPr>
          <p:nvPr/>
        </p:nvSpPr>
        <p:spPr>
          <a:xfrm>
            <a:off x="539552" y="0"/>
            <a:ext cx="8229600" cy="56467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/>
              <a:t>Systems of two equations</a:t>
            </a:r>
            <a:endParaRPr lang="en-GB" sz="2800" dirty="0"/>
          </a:p>
        </p:txBody>
      </p:sp>
      <p:sp>
        <p:nvSpPr>
          <p:cNvPr id="74" name="Rectangle 73">
            <a:hlinkClick r:id="rId3"/>
            <a:extLst>
              <a:ext uri="{FF2B5EF4-FFF2-40B4-BE49-F238E27FC236}">
                <a16:creationId xmlns:a16="http://schemas.microsoft.com/office/drawing/2014/main" id="{0313C673-4342-44E5-9455-D915FECA5DD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>
            <a:hlinkClick r:id="rId3"/>
            <a:extLst>
              <a:ext uri="{FF2B5EF4-FFF2-40B4-BE49-F238E27FC236}">
                <a16:creationId xmlns:a16="http://schemas.microsoft.com/office/drawing/2014/main" id="{AFD29CD0-2C82-4478-A6CD-8E39656D293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10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21" grpId="0"/>
      <p:bldP spid="23" grpId="0"/>
      <p:bldP spid="30" grpId="0"/>
      <p:bldP spid="32" grpId="0"/>
      <p:bldP spid="34" grpId="0"/>
      <p:bldP spid="40" grpId="0"/>
      <p:bldP spid="31" grpId="0"/>
      <p:bldP spid="43" grpId="0"/>
      <p:bldP spid="51" grpId="0"/>
      <p:bldP spid="52" grpId="0"/>
      <p:bldP spid="53" grpId="0"/>
      <p:bldP spid="54" grpId="0"/>
      <p:bldP spid="56" grpId="0"/>
      <p:bldP spid="57" grpId="0"/>
      <p:bldP spid="58" grpId="0"/>
      <p:bldP spid="59" grpId="0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694432" y="1067554"/>
            <a:ext cx="1654175" cy="823912"/>
            <a:chOff x="2160" y="1489"/>
            <a:chExt cx="1042" cy="519"/>
          </a:xfrm>
        </p:grpSpPr>
        <p:sp>
          <p:nvSpPr>
            <p:cNvPr id="1028103" name="Text Box 7"/>
            <p:cNvSpPr txBox="1">
              <a:spLocks noChangeArrowheads="1"/>
            </p:cNvSpPr>
            <p:nvPr/>
          </p:nvSpPr>
          <p:spPr bwMode="auto">
            <a:xfrm>
              <a:off x="2160" y="1489"/>
              <a:ext cx="10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a</a:t>
              </a:r>
              <a:r>
                <a:rPr lang="en-US" sz="2400" i="1" dirty="0">
                  <a:latin typeface="Times New Roman" pitchFamily="18" charset="0"/>
                </a:rPr>
                <a:t>x</a:t>
              </a:r>
              <a:r>
                <a:rPr lang="en-US" sz="2400" dirty="0"/>
                <a:t> + b</a:t>
              </a:r>
              <a:r>
                <a:rPr lang="en-US" sz="2400" i="1" dirty="0">
                  <a:latin typeface="Times New Roman" pitchFamily="18" charset="0"/>
                </a:rPr>
                <a:t>y</a:t>
              </a:r>
              <a:r>
                <a:rPr lang="en-US" sz="2400" dirty="0"/>
                <a:t> = e</a:t>
              </a:r>
              <a:endParaRPr lang="en-GB" sz="2400" dirty="0"/>
            </a:p>
          </p:txBody>
        </p:sp>
        <p:sp>
          <p:nvSpPr>
            <p:cNvPr id="1028104" name="Text Box 8"/>
            <p:cNvSpPr txBox="1">
              <a:spLocks noChangeArrowheads="1"/>
            </p:cNvSpPr>
            <p:nvPr/>
          </p:nvSpPr>
          <p:spPr bwMode="auto">
            <a:xfrm>
              <a:off x="2160" y="1717"/>
              <a:ext cx="10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c</a:t>
              </a:r>
              <a:r>
                <a:rPr lang="en-US" sz="2400" i="1" dirty="0">
                  <a:latin typeface="Times New Roman" pitchFamily="18" charset="0"/>
                </a:rPr>
                <a:t>x</a:t>
              </a:r>
              <a:r>
                <a:rPr lang="en-US" sz="2400" dirty="0"/>
                <a:t> + </a:t>
              </a:r>
              <a:r>
                <a:rPr lang="en-US" sz="2400" dirty="0" err="1"/>
                <a:t>d</a:t>
              </a:r>
              <a:r>
                <a:rPr lang="en-US" sz="2400" i="1" dirty="0" err="1">
                  <a:latin typeface="Times New Roman" pitchFamily="18" charset="0"/>
                </a:rPr>
                <a:t>y</a:t>
              </a:r>
              <a:r>
                <a:rPr lang="en-US" sz="2400" dirty="0"/>
                <a:t> = f</a:t>
              </a:r>
              <a:endParaRPr lang="en-GB" sz="2400" dirty="0"/>
            </a:p>
          </p:txBody>
        </p:sp>
      </p:grp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67920" y="1053325"/>
            <a:ext cx="3392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Given these equations:</a:t>
            </a:r>
            <a:endParaRPr lang="en-GB" sz="2400" dirty="0">
              <a:latin typeface="+mn-l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826707" y="2759674"/>
            <a:ext cx="1184940" cy="843915"/>
            <a:chOff x="5151077" y="5753437"/>
            <a:chExt cx="1184940" cy="843915"/>
          </a:xfrm>
        </p:grpSpPr>
        <p:sp>
          <p:nvSpPr>
            <p:cNvPr id="36" name="Text Box 7"/>
            <p:cNvSpPr txBox="1">
              <a:spLocks noChangeArrowheads="1"/>
            </p:cNvSpPr>
            <p:nvPr/>
          </p:nvSpPr>
          <p:spPr bwMode="auto">
            <a:xfrm>
              <a:off x="5155886" y="6135687"/>
              <a:ext cx="11753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ad - </a:t>
              </a:r>
              <a:r>
                <a:rPr lang="en-US" sz="2400" dirty="0" err="1"/>
                <a:t>bc</a:t>
              </a:r>
              <a:endParaRPr lang="en-GB" sz="2400" dirty="0"/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151077" y="5753437"/>
              <a:ext cx="118494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de - bf</a:t>
              </a:r>
              <a:endParaRPr lang="en-GB" sz="2400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5248742" y="6186315"/>
              <a:ext cx="103824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42988" y="2072952"/>
            <a:ext cx="85806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So the general form of the solution is</a:t>
            </a:r>
            <a:endParaRPr lang="en-GB" sz="2400" dirty="0">
              <a:latin typeface="+mn-lt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4205932" y="2759674"/>
            <a:ext cx="1180131" cy="843915"/>
            <a:chOff x="5151077" y="5753437"/>
            <a:chExt cx="1180131" cy="843915"/>
          </a:xfrm>
        </p:grpSpPr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5155886" y="6135687"/>
              <a:ext cx="11753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ad - </a:t>
              </a:r>
              <a:r>
                <a:rPr lang="en-US" sz="2400" dirty="0" err="1"/>
                <a:t>bc</a:t>
              </a:r>
              <a:endParaRPr lang="en-GB" sz="2400" dirty="0"/>
            </a:p>
          </p:txBody>
        </p:sp>
        <p:sp>
          <p:nvSpPr>
            <p:cNvPr id="68" name="Text Box 7"/>
            <p:cNvSpPr txBox="1">
              <a:spLocks noChangeArrowheads="1"/>
            </p:cNvSpPr>
            <p:nvPr/>
          </p:nvSpPr>
          <p:spPr bwMode="auto">
            <a:xfrm>
              <a:off x="5151077" y="5753437"/>
              <a:ext cx="11368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err="1"/>
                <a:t>af</a:t>
              </a:r>
              <a:r>
                <a:rPr lang="en-US" sz="2400" dirty="0"/>
                <a:t> - </a:t>
              </a:r>
              <a:r>
                <a:rPr lang="en-US" sz="2400" dirty="0" err="1"/>
                <a:t>ce</a:t>
              </a:r>
              <a:endParaRPr lang="en-GB" sz="2400" dirty="0"/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5248742" y="6186315"/>
              <a:ext cx="103824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1309548" y="2961719"/>
            <a:ext cx="10647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</a:rPr>
              <a:t>x, y</a:t>
            </a:r>
            <a:r>
              <a:rPr lang="en-US" sz="2400" dirty="0">
                <a:latin typeface="Times New Roman" pitchFamily="18" charset="0"/>
              </a:rPr>
              <a:t>)</a:t>
            </a:r>
            <a:r>
              <a:rPr lang="en-US" sz="2400" dirty="0"/>
              <a:t> =</a:t>
            </a:r>
            <a:endParaRPr lang="en-GB" sz="2400" dirty="0"/>
          </a:p>
        </p:txBody>
      </p:sp>
      <p:sp>
        <p:nvSpPr>
          <p:cNvPr id="71" name="Rectangle 70"/>
          <p:cNvSpPr/>
          <p:nvPr/>
        </p:nvSpPr>
        <p:spPr>
          <a:xfrm>
            <a:off x="2416498" y="2714406"/>
            <a:ext cx="3898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endParaRPr lang="en-GB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364088" y="2698419"/>
            <a:ext cx="3898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936306" y="2883086"/>
            <a:ext cx="269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,</a:t>
            </a:r>
            <a:endParaRPr lang="en-GB" sz="2400" dirty="0"/>
          </a:p>
        </p:txBody>
      </p: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5626660" y="2919782"/>
            <a:ext cx="1875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, ad – </a:t>
            </a:r>
            <a:r>
              <a:rPr lang="en-US" sz="2400" dirty="0" err="1"/>
              <a:t>bc</a:t>
            </a:r>
            <a:r>
              <a:rPr lang="en-US" sz="2400" dirty="0"/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≠ 0</a:t>
            </a:r>
            <a:endParaRPr lang="en-GB" sz="2400" dirty="0"/>
          </a:p>
        </p:txBody>
      </p:sp>
      <p:sp>
        <p:nvSpPr>
          <p:cNvPr id="21" name="Rectangle 4"/>
          <p:cNvSpPr txBox="1">
            <a:spLocks noChangeArrowheads="1"/>
          </p:cNvSpPr>
          <p:nvPr/>
        </p:nvSpPr>
        <p:spPr>
          <a:xfrm>
            <a:off x="539552" y="0"/>
            <a:ext cx="8229600" cy="56467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/>
              <a:t>Systems of two equations</a:t>
            </a:r>
            <a:endParaRPr lang="en-GB" sz="2800" dirty="0"/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2C9B28A5-23CD-4498-BE4E-45418867040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3"/>
            <a:extLst>
              <a:ext uri="{FF2B5EF4-FFF2-40B4-BE49-F238E27FC236}">
                <a16:creationId xmlns:a16="http://schemas.microsoft.com/office/drawing/2014/main" id="{C2DFD983-D905-418B-879C-5F7851A8533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02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0" grpId="0"/>
      <p:bldP spid="71" grpId="0"/>
      <p:bldP spid="72" grpId="0"/>
      <p:bldP spid="73" grpId="0"/>
      <p:bldP spid="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9" name="Text Box 5"/>
          <p:cNvSpPr txBox="1">
            <a:spLocks noChangeArrowheads="1"/>
          </p:cNvSpPr>
          <p:nvPr/>
        </p:nvSpPr>
        <p:spPr bwMode="auto">
          <a:xfrm>
            <a:off x="390940" y="944288"/>
            <a:ext cx="8550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+mn-lt"/>
              </a:rPr>
              <a:t>Solve the simultaneous equations</a:t>
            </a:r>
            <a:endParaRPr lang="en-GB" sz="2400" dirty="0">
              <a:latin typeface="+mn-lt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627784" y="1413411"/>
            <a:ext cx="2449515" cy="927099"/>
            <a:chOff x="2160" y="2037"/>
            <a:chExt cx="1543" cy="584"/>
          </a:xfrm>
        </p:grpSpPr>
        <p:sp>
          <p:nvSpPr>
            <p:cNvPr id="1030151" name="Text Box 7"/>
            <p:cNvSpPr txBox="1">
              <a:spLocks noChangeArrowheads="1"/>
            </p:cNvSpPr>
            <p:nvPr/>
          </p:nvSpPr>
          <p:spPr bwMode="auto">
            <a:xfrm>
              <a:off x="2160" y="2037"/>
              <a:ext cx="15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33CC33"/>
                  </a:solidFill>
                </a:rPr>
                <a:t>2</a:t>
              </a:r>
              <a:r>
                <a:rPr lang="en-US" sz="2400" i="1" dirty="0">
                  <a:latin typeface="Times New Roman" pitchFamily="18" charset="0"/>
                </a:rPr>
                <a:t>x</a:t>
              </a:r>
              <a:r>
                <a:rPr lang="en-US" sz="2400" dirty="0"/>
                <a:t> + </a:t>
              </a:r>
              <a:r>
                <a:rPr lang="en-US" sz="2400" dirty="0">
                  <a:solidFill>
                    <a:srgbClr val="7030A0"/>
                  </a:solidFill>
                </a:rPr>
                <a:t>(3 – </a:t>
              </a:r>
              <a:r>
                <a:rPr lang="en-US" sz="2400" i="1" dirty="0" err="1">
                  <a:solidFill>
                    <a:srgbClr val="7030A0"/>
                  </a:solidFill>
                  <a:latin typeface="Times New Roman" pitchFamily="18" charset="0"/>
                </a:rPr>
                <a:t>i</a:t>
              </a:r>
              <a:r>
                <a:rPr lang="en-US" sz="2400" dirty="0">
                  <a:solidFill>
                    <a:srgbClr val="7030A0"/>
                  </a:solidFill>
                </a:rPr>
                <a:t>)</a:t>
              </a:r>
              <a:r>
                <a:rPr lang="en-US" sz="2400" i="1" dirty="0">
                  <a:latin typeface="Times New Roman" pitchFamily="18" charset="0"/>
                </a:rPr>
                <a:t>y</a:t>
              </a:r>
              <a:r>
                <a:rPr lang="en-US" sz="2400" dirty="0"/>
                <a:t> = </a:t>
              </a:r>
              <a:r>
                <a:rPr lang="en-US" sz="2400" dirty="0">
                  <a:solidFill>
                    <a:schemeClr val="bg2">
                      <a:lumMod val="50000"/>
                    </a:schemeClr>
                  </a:solidFill>
                </a:rPr>
                <a:t>3</a:t>
              </a:r>
              <a:endParaRPr lang="en-GB" sz="24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030152" name="Text Box 8"/>
            <p:cNvSpPr txBox="1">
              <a:spLocks noChangeArrowheads="1"/>
            </p:cNvSpPr>
            <p:nvPr/>
          </p:nvSpPr>
          <p:spPr bwMode="auto">
            <a:xfrm>
              <a:off x="2160" y="2330"/>
              <a:ext cx="154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FF6600"/>
                  </a:solidFill>
                  <a:latin typeface="Times New Roman" pitchFamily="18" charset="0"/>
                </a:rPr>
                <a:t>i</a:t>
              </a:r>
              <a:r>
                <a:rPr lang="en-US" sz="2400" i="1" dirty="0">
                  <a:latin typeface="Times New Roman" pitchFamily="18" charset="0"/>
                </a:rPr>
                <a:t>x</a:t>
              </a:r>
              <a:r>
                <a:rPr lang="en-US" sz="2400" dirty="0"/>
                <a:t> + </a:t>
              </a:r>
              <a:r>
                <a:rPr lang="en-US" sz="2400" dirty="0">
                  <a:solidFill>
                    <a:srgbClr val="FF0000"/>
                  </a:solidFill>
                </a:rPr>
                <a:t>(1 + 2</a:t>
              </a:r>
              <a:r>
                <a:rPr lang="en-US" sz="2400" i="1" dirty="0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en-US" sz="2400" dirty="0">
                  <a:solidFill>
                    <a:srgbClr val="FF0000"/>
                  </a:solidFill>
                </a:rPr>
                <a:t>)</a:t>
              </a:r>
              <a:r>
                <a:rPr lang="en-US" sz="2400" i="1" dirty="0">
                  <a:latin typeface="Times New Roman" pitchFamily="18" charset="0"/>
                </a:rPr>
                <a:t>y</a:t>
              </a:r>
              <a:r>
                <a:rPr lang="en-US" sz="2400" dirty="0"/>
                <a:t> = </a:t>
              </a:r>
              <a:r>
                <a:rPr lang="en-US" sz="2400" dirty="0">
                  <a:solidFill>
                    <a:srgbClr val="FF3399"/>
                  </a:solidFill>
                </a:rPr>
                <a:t>2</a:t>
              </a:r>
              <a:r>
                <a:rPr lang="en-US" sz="2400" i="1" dirty="0">
                  <a:latin typeface="Times New Roman" pitchFamily="18" charset="0"/>
                </a:rPr>
                <a:t>i</a:t>
              </a:r>
              <a:endParaRPr lang="en-GB" sz="2400" dirty="0"/>
            </a:p>
          </p:txBody>
        </p:sp>
      </p:grpSp>
      <p:sp>
        <p:nvSpPr>
          <p:cNvPr id="1030154" name="Text Box 10"/>
          <p:cNvSpPr txBox="1">
            <a:spLocks noChangeArrowheads="1"/>
          </p:cNvSpPr>
          <p:nvPr/>
        </p:nvSpPr>
        <p:spPr bwMode="auto">
          <a:xfrm>
            <a:off x="107504" y="533400"/>
            <a:ext cx="291492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Example 1</a:t>
            </a:r>
            <a:endParaRPr lang="en-GB" sz="2400" dirty="0">
              <a:latin typeface="+mn-lt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5580112" y="1413708"/>
            <a:ext cx="8659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33CC33"/>
                </a:solidFill>
                <a:latin typeface="Times New Roman" pitchFamily="18" charset="0"/>
              </a:rPr>
              <a:t>a</a:t>
            </a:r>
            <a:r>
              <a:rPr lang="en-US" sz="2400" dirty="0">
                <a:solidFill>
                  <a:srgbClr val="33CC33"/>
                </a:solidFill>
              </a:rPr>
              <a:t> = 2</a:t>
            </a:r>
            <a:endParaRPr lang="en-GB" sz="2400" dirty="0">
              <a:solidFill>
                <a:srgbClr val="33CC33"/>
              </a:solidFill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773073" y="1371601"/>
            <a:ext cx="12698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7030A0"/>
                </a:solidFill>
                <a:latin typeface="Times New Roman" pitchFamily="18" charset="0"/>
              </a:rPr>
              <a:t>b</a:t>
            </a:r>
            <a:r>
              <a:rPr lang="en-US" sz="2400" dirty="0">
                <a:solidFill>
                  <a:srgbClr val="7030A0"/>
                </a:solidFill>
              </a:rPr>
              <a:t> = 3 – </a:t>
            </a:r>
            <a:r>
              <a:rPr lang="en-US" sz="2400" i="1" dirty="0" err="1">
                <a:solidFill>
                  <a:srgbClr val="7030A0"/>
                </a:solidFill>
                <a:latin typeface="Times New Roman" pitchFamily="18" charset="0"/>
              </a:rPr>
              <a:t>i</a:t>
            </a:r>
            <a:endParaRPr lang="en-GB" sz="2400" dirty="0">
              <a:solidFill>
                <a:srgbClr val="7030A0"/>
              </a:solidFill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8187867" y="1371600"/>
            <a:ext cx="848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00B0F0"/>
                </a:solidFill>
                <a:latin typeface="Times New Roman" pitchFamily="18" charset="0"/>
              </a:rPr>
              <a:t>e</a:t>
            </a:r>
            <a:r>
              <a:rPr lang="en-US" sz="2400" dirty="0">
                <a:solidFill>
                  <a:srgbClr val="00B0F0"/>
                </a:solidFill>
              </a:rPr>
              <a:t> = 3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577209" y="1910732"/>
            <a:ext cx="7457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itchFamily="18" charset="0"/>
              </a:rPr>
              <a:t>c</a:t>
            </a:r>
            <a:r>
              <a:rPr lang="en-US" sz="2400" dirty="0">
                <a:solidFill>
                  <a:srgbClr val="FF6600"/>
                </a:solidFill>
              </a:rPr>
              <a:t> = </a:t>
            </a:r>
            <a:r>
              <a:rPr lang="en-US" sz="2400" i="1" dirty="0" err="1">
                <a:solidFill>
                  <a:srgbClr val="FF6600"/>
                </a:solidFill>
                <a:latin typeface="Times New Roman" pitchFamily="18" charset="0"/>
              </a:rPr>
              <a:t>i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6770170" y="1868625"/>
            <a:ext cx="14189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US" sz="2400" dirty="0">
                <a:solidFill>
                  <a:srgbClr val="FF0000"/>
                </a:solidFill>
              </a:rPr>
              <a:t> = 1 + 2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i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8184964" y="1868624"/>
            <a:ext cx="8819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3399"/>
                </a:solidFill>
                <a:latin typeface="Times New Roman" pitchFamily="18" charset="0"/>
              </a:rPr>
              <a:t>f</a:t>
            </a:r>
            <a:r>
              <a:rPr lang="en-US" sz="2400" dirty="0">
                <a:solidFill>
                  <a:srgbClr val="FF3399"/>
                </a:solidFill>
              </a:rPr>
              <a:t> = 2</a:t>
            </a:r>
            <a:r>
              <a:rPr lang="en-US" sz="2400" i="1" dirty="0">
                <a:solidFill>
                  <a:srgbClr val="FF3399"/>
                </a:solidFill>
                <a:latin typeface="Times New Roman" pitchFamily="18" charset="0"/>
              </a:rPr>
              <a:t>i</a:t>
            </a:r>
            <a:endParaRPr lang="en-GB" sz="2400" dirty="0">
              <a:solidFill>
                <a:srgbClr val="FF3399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86370" y="2462518"/>
            <a:ext cx="1656662" cy="843915"/>
            <a:chOff x="4679355" y="5753437"/>
            <a:chExt cx="1656662" cy="843915"/>
          </a:xfrm>
        </p:grpSpPr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4679355" y="5955483"/>
              <a:ext cx="5693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x</a:t>
              </a:r>
              <a:r>
                <a:rPr lang="en-US" sz="2400" dirty="0"/>
                <a:t> =</a:t>
              </a:r>
              <a:endParaRPr lang="en-GB" sz="2400" dirty="0"/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5155886" y="6135687"/>
              <a:ext cx="11753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33CC33"/>
                  </a:solidFill>
                </a:rPr>
                <a:t>a</a:t>
              </a:r>
              <a:r>
                <a:rPr lang="en-US" sz="2400" dirty="0">
                  <a:solidFill>
                    <a:srgbClr val="FF0000"/>
                  </a:solidFill>
                </a:rPr>
                <a:t>d</a:t>
              </a:r>
              <a:r>
                <a:rPr lang="en-US" sz="2400" dirty="0"/>
                <a:t> - </a:t>
              </a:r>
              <a:r>
                <a:rPr lang="en-US" sz="2400" dirty="0" err="1">
                  <a:solidFill>
                    <a:srgbClr val="7030A0"/>
                  </a:solidFill>
                </a:rPr>
                <a:t>b</a:t>
              </a:r>
              <a:r>
                <a:rPr lang="en-US" sz="2400" dirty="0" err="1">
                  <a:solidFill>
                    <a:srgbClr val="FF6600"/>
                  </a:solidFill>
                </a:rPr>
                <a:t>c</a:t>
              </a:r>
              <a:endParaRPr lang="en-GB" sz="2400" dirty="0">
                <a:solidFill>
                  <a:srgbClr val="FF6600"/>
                </a:solidFill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auto">
            <a:xfrm>
              <a:off x="5151077" y="5753437"/>
              <a:ext cx="118494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d</a:t>
              </a:r>
              <a:r>
                <a:rPr lang="en-US" sz="2400" dirty="0">
                  <a:solidFill>
                    <a:srgbClr val="00B0F0"/>
                  </a:solidFill>
                </a:rPr>
                <a:t>e</a:t>
              </a:r>
              <a:r>
                <a:rPr lang="en-US" sz="2400" dirty="0"/>
                <a:t> - </a:t>
              </a:r>
              <a:r>
                <a:rPr lang="en-US" sz="2400" dirty="0">
                  <a:solidFill>
                    <a:srgbClr val="7030A0"/>
                  </a:solidFill>
                </a:rPr>
                <a:t>b</a:t>
              </a:r>
              <a:r>
                <a:rPr lang="en-US" sz="2400" dirty="0">
                  <a:solidFill>
                    <a:srgbClr val="FF3399"/>
                  </a:solidFill>
                </a:rPr>
                <a:t>f</a:t>
              </a:r>
              <a:endParaRPr lang="en-GB" sz="2400" dirty="0">
                <a:solidFill>
                  <a:srgbClr val="FF3399"/>
                </a:solidFill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5248742" y="6186315"/>
              <a:ext cx="103824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4933932" y="2462518"/>
            <a:ext cx="1651853" cy="843915"/>
            <a:chOff x="4679355" y="5753437"/>
            <a:chExt cx="1651853" cy="843915"/>
          </a:xfrm>
        </p:grpSpPr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4679355" y="5955483"/>
              <a:ext cx="5693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y</a:t>
              </a:r>
              <a:r>
                <a:rPr lang="en-US" sz="2400" dirty="0"/>
                <a:t> =</a:t>
              </a:r>
              <a:endParaRPr lang="en-GB" sz="2400" dirty="0"/>
            </a:p>
          </p:txBody>
        </p:sp>
        <p:sp>
          <p:nvSpPr>
            <p:cNvPr id="27" name="Text Box 7"/>
            <p:cNvSpPr txBox="1">
              <a:spLocks noChangeArrowheads="1"/>
            </p:cNvSpPr>
            <p:nvPr/>
          </p:nvSpPr>
          <p:spPr bwMode="auto">
            <a:xfrm>
              <a:off x="5155886" y="6135687"/>
              <a:ext cx="11753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33CC33"/>
                  </a:solidFill>
                </a:rPr>
                <a:t>a</a:t>
              </a:r>
              <a:r>
                <a:rPr lang="en-US" sz="2400" dirty="0">
                  <a:solidFill>
                    <a:srgbClr val="FF0000"/>
                  </a:solidFill>
                </a:rPr>
                <a:t>d</a:t>
              </a:r>
              <a:r>
                <a:rPr lang="en-US" sz="2400" dirty="0"/>
                <a:t> - </a:t>
              </a:r>
              <a:r>
                <a:rPr lang="en-US" sz="2400" dirty="0" err="1">
                  <a:solidFill>
                    <a:srgbClr val="7030A0"/>
                  </a:solidFill>
                </a:rPr>
                <a:t>b</a:t>
              </a:r>
              <a:r>
                <a:rPr lang="en-US" sz="2400" dirty="0" err="1">
                  <a:solidFill>
                    <a:srgbClr val="FF6600"/>
                  </a:solidFill>
                </a:rPr>
                <a:t>c</a:t>
              </a:r>
              <a:endParaRPr lang="en-GB" sz="2400" dirty="0">
                <a:solidFill>
                  <a:srgbClr val="FF6600"/>
                </a:solidFill>
              </a:endParaRPr>
            </a:p>
          </p:txBody>
        </p:sp>
        <p:sp>
          <p:nvSpPr>
            <p:cNvPr id="28" name="Text Box 7"/>
            <p:cNvSpPr txBox="1">
              <a:spLocks noChangeArrowheads="1"/>
            </p:cNvSpPr>
            <p:nvPr/>
          </p:nvSpPr>
          <p:spPr bwMode="auto">
            <a:xfrm>
              <a:off x="5151077" y="5753437"/>
              <a:ext cx="11368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olidFill>
                    <a:srgbClr val="33CC33"/>
                  </a:solidFill>
                </a:rPr>
                <a:t>a</a:t>
              </a:r>
              <a:r>
                <a:rPr lang="en-US" sz="2400" dirty="0" err="1">
                  <a:solidFill>
                    <a:srgbClr val="FF3399"/>
                  </a:solidFill>
                </a:rPr>
                <a:t>f</a:t>
              </a:r>
              <a:r>
                <a:rPr lang="en-US" sz="2400" dirty="0"/>
                <a:t> - </a:t>
              </a:r>
              <a:r>
                <a:rPr lang="en-US" sz="2400" dirty="0" err="1">
                  <a:solidFill>
                    <a:srgbClr val="FF6600"/>
                  </a:solidFill>
                </a:rPr>
                <a:t>c</a:t>
              </a:r>
              <a:r>
                <a:rPr lang="en-US" sz="2400" dirty="0" err="1">
                  <a:solidFill>
                    <a:srgbClr val="00B0F0"/>
                  </a:solidFill>
                </a:rPr>
                <a:t>e</a:t>
              </a:r>
              <a:endParaRPr lang="en-GB" sz="2400" dirty="0">
                <a:solidFill>
                  <a:srgbClr val="00B0F0"/>
                </a:solidFill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5248742" y="6186315"/>
              <a:ext cx="103824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390940" y="3508479"/>
            <a:ext cx="3384699" cy="843915"/>
            <a:chOff x="4679355" y="5753437"/>
            <a:chExt cx="3384699" cy="843915"/>
          </a:xfrm>
        </p:grpSpPr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4679355" y="5955483"/>
              <a:ext cx="5693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x</a:t>
              </a:r>
              <a:r>
                <a:rPr lang="en-US" sz="2400" dirty="0"/>
                <a:t> =</a:t>
              </a:r>
              <a:endParaRPr lang="en-GB" sz="2400" dirty="0"/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5155886" y="6135687"/>
              <a:ext cx="263084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33CC33"/>
                  </a:solidFill>
                </a:rPr>
                <a:t>2</a:t>
              </a:r>
              <a:r>
                <a:rPr lang="en-US" sz="2400" dirty="0">
                  <a:solidFill>
                    <a:srgbClr val="FF0000"/>
                  </a:solidFill>
                </a:rPr>
                <a:t>(1 + 2</a:t>
              </a:r>
              <a:r>
                <a:rPr lang="en-US" sz="2400" i="1" dirty="0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en-US" sz="2400" dirty="0">
                  <a:solidFill>
                    <a:srgbClr val="FF0000"/>
                  </a:solidFill>
                </a:rPr>
                <a:t>)</a:t>
              </a:r>
              <a:r>
                <a:rPr lang="en-US" sz="2400" dirty="0"/>
                <a:t> – </a:t>
              </a:r>
              <a:r>
                <a:rPr lang="en-US" sz="2400" dirty="0">
                  <a:solidFill>
                    <a:srgbClr val="7030A0"/>
                  </a:solidFill>
                </a:rPr>
                <a:t>(3 – </a:t>
              </a:r>
              <a:r>
                <a:rPr lang="en-US" sz="2400" i="1" dirty="0" err="1">
                  <a:solidFill>
                    <a:srgbClr val="7030A0"/>
                  </a:solidFill>
                  <a:latin typeface="Times New Roman" pitchFamily="18" charset="0"/>
                </a:rPr>
                <a:t>i</a:t>
              </a:r>
              <a:r>
                <a:rPr lang="en-US" sz="2400" dirty="0">
                  <a:solidFill>
                    <a:srgbClr val="7030A0"/>
                  </a:solidFill>
                </a:rPr>
                <a:t>)</a:t>
              </a:r>
              <a:r>
                <a:rPr lang="en-US" sz="2400" i="1" dirty="0">
                  <a:solidFill>
                    <a:srgbClr val="FF6600"/>
                  </a:solidFill>
                  <a:latin typeface="Times New Roman" pitchFamily="18" charset="0"/>
                </a:rPr>
                <a:t> </a:t>
              </a:r>
              <a:r>
                <a:rPr lang="en-US" sz="2400" i="1" dirty="0" err="1">
                  <a:solidFill>
                    <a:srgbClr val="FF6600"/>
                  </a:solidFill>
                  <a:latin typeface="Times New Roman" pitchFamily="18" charset="0"/>
                </a:rPr>
                <a:t>i</a:t>
              </a:r>
              <a:endParaRPr lang="en-GB" sz="2400" dirty="0">
                <a:solidFill>
                  <a:srgbClr val="FF6600"/>
                </a:solidFill>
              </a:endParaRPr>
            </a:p>
          </p:txBody>
        </p:sp>
        <p:sp>
          <p:nvSpPr>
            <p:cNvPr id="33" name="Text Box 7"/>
            <p:cNvSpPr txBox="1">
              <a:spLocks noChangeArrowheads="1"/>
            </p:cNvSpPr>
            <p:nvPr/>
          </p:nvSpPr>
          <p:spPr bwMode="auto">
            <a:xfrm>
              <a:off x="5151077" y="5753437"/>
              <a:ext cx="291297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(1 + 2</a:t>
              </a:r>
              <a:r>
                <a:rPr lang="en-US" sz="2400" i="1" dirty="0">
                  <a:solidFill>
                    <a:srgbClr val="FF0000"/>
                  </a:solidFill>
                  <a:latin typeface="Times New Roman" pitchFamily="18" charset="0"/>
                </a:rPr>
                <a:t>i </a:t>
              </a:r>
              <a:r>
                <a:rPr lang="en-US" sz="2400" dirty="0">
                  <a:solidFill>
                    <a:srgbClr val="FF0000"/>
                  </a:solidFill>
                </a:rPr>
                <a:t>)</a:t>
              </a:r>
              <a:r>
                <a:rPr lang="en-US" sz="2400" dirty="0">
                  <a:solidFill>
                    <a:srgbClr val="00B0F0"/>
                  </a:solidFill>
                </a:rPr>
                <a:t>3</a:t>
              </a:r>
              <a:r>
                <a:rPr lang="en-US" sz="2400" dirty="0"/>
                <a:t> – </a:t>
              </a:r>
              <a:r>
                <a:rPr lang="en-US" sz="2400" dirty="0">
                  <a:solidFill>
                    <a:srgbClr val="7030A0"/>
                  </a:solidFill>
                </a:rPr>
                <a:t>(3 – </a:t>
              </a:r>
              <a:r>
                <a:rPr lang="en-US" sz="2400" i="1" dirty="0" err="1">
                  <a:solidFill>
                    <a:srgbClr val="7030A0"/>
                  </a:solidFill>
                  <a:latin typeface="Times New Roman" pitchFamily="18" charset="0"/>
                </a:rPr>
                <a:t>i</a:t>
              </a:r>
              <a:r>
                <a:rPr lang="en-US" sz="2400" dirty="0">
                  <a:solidFill>
                    <a:srgbClr val="7030A0"/>
                  </a:solidFill>
                </a:rPr>
                <a:t>)</a:t>
              </a:r>
              <a:r>
                <a:rPr lang="en-US" sz="2400" dirty="0">
                  <a:solidFill>
                    <a:srgbClr val="FF3399"/>
                  </a:solidFill>
                </a:rPr>
                <a:t>2</a:t>
              </a:r>
              <a:r>
                <a:rPr lang="en-US" sz="2400" i="1" dirty="0">
                  <a:solidFill>
                    <a:srgbClr val="FF3399"/>
                  </a:solidFill>
                  <a:latin typeface="Times New Roman" pitchFamily="18" charset="0"/>
                </a:rPr>
                <a:t>i</a:t>
              </a:r>
              <a:endParaRPr lang="en-GB" sz="2400" dirty="0">
                <a:solidFill>
                  <a:srgbClr val="FF3399"/>
                </a:solidFill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5248742" y="6186315"/>
              <a:ext cx="265176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390940" y="4554440"/>
            <a:ext cx="2706629" cy="843915"/>
            <a:chOff x="4679355" y="5753437"/>
            <a:chExt cx="2706629" cy="843915"/>
          </a:xfrm>
        </p:grpSpPr>
        <p:sp>
          <p:nvSpPr>
            <p:cNvPr id="36" name="Text Box 7"/>
            <p:cNvSpPr txBox="1">
              <a:spLocks noChangeArrowheads="1"/>
            </p:cNvSpPr>
            <p:nvPr/>
          </p:nvSpPr>
          <p:spPr bwMode="auto">
            <a:xfrm>
              <a:off x="4679355" y="5955483"/>
              <a:ext cx="5693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x</a:t>
              </a:r>
              <a:r>
                <a:rPr lang="en-US" sz="2400" dirty="0"/>
                <a:t> =</a:t>
              </a:r>
              <a:endParaRPr lang="en-GB" sz="2400" dirty="0"/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155886" y="6135687"/>
              <a:ext cx="198002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2 + 4</a:t>
              </a:r>
              <a:r>
                <a:rPr lang="en-US" sz="2400" i="1" dirty="0">
                  <a:latin typeface="Times New Roman" pitchFamily="18" charset="0"/>
                </a:rPr>
                <a:t>i </a:t>
              </a:r>
              <a:r>
                <a:rPr lang="en-US" sz="2400" dirty="0"/>
                <a:t>–</a:t>
              </a:r>
              <a:r>
                <a:rPr lang="en-US" sz="2400" i="1" dirty="0">
                  <a:latin typeface="Times New Roman" pitchFamily="18" charset="0"/>
                </a:rPr>
                <a:t> </a:t>
              </a:r>
              <a:r>
                <a:rPr lang="en-US" sz="2400" dirty="0"/>
                <a:t>3</a:t>
              </a:r>
              <a:r>
                <a:rPr lang="en-US" sz="2400" i="1" dirty="0">
                  <a:latin typeface="Times New Roman" pitchFamily="18" charset="0"/>
                </a:rPr>
                <a:t>i </a:t>
              </a:r>
              <a:r>
                <a:rPr lang="en-US" sz="2400" dirty="0"/>
                <a:t>– 1</a:t>
              </a:r>
              <a:endParaRPr lang="en-GB" sz="2400" dirty="0"/>
            </a:p>
          </p:txBody>
        </p:sp>
        <p:sp>
          <p:nvSpPr>
            <p:cNvPr id="38" name="Text Box 7"/>
            <p:cNvSpPr txBox="1">
              <a:spLocks noChangeArrowheads="1"/>
            </p:cNvSpPr>
            <p:nvPr/>
          </p:nvSpPr>
          <p:spPr bwMode="auto">
            <a:xfrm>
              <a:off x="5151077" y="5753437"/>
              <a:ext cx="223490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3 + 6</a:t>
              </a:r>
              <a:r>
                <a:rPr lang="en-US" sz="2400" i="1" dirty="0">
                  <a:latin typeface="Times New Roman" pitchFamily="18" charset="0"/>
                </a:rPr>
                <a:t>i </a:t>
              </a:r>
              <a:r>
                <a:rPr lang="en-US" sz="2400" dirty="0"/>
                <a:t> – 6</a:t>
              </a:r>
              <a:r>
                <a:rPr lang="en-US" sz="2400" i="1" dirty="0">
                  <a:latin typeface="Times New Roman" pitchFamily="18" charset="0"/>
                </a:rPr>
                <a:t>i</a:t>
              </a:r>
              <a:r>
                <a:rPr lang="en-US" sz="2400" dirty="0"/>
                <a:t> – 2</a:t>
              </a:r>
              <a:endParaRPr lang="en-GB" sz="2400" dirty="0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5248742" y="6186315"/>
              <a:ext cx="201168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315798" y="5606837"/>
            <a:ext cx="1214233" cy="839074"/>
            <a:chOff x="4679355" y="5758278"/>
            <a:chExt cx="1214233" cy="839074"/>
          </a:xfrm>
        </p:grpSpPr>
        <p:sp>
          <p:nvSpPr>
            <p:cNvPr id="41" name="Text Box 7"/>
            <p:cNvSpPr txBox="1">
              <a:spLocks noChangeArrowheads="1"/>
            </p:cNvSpPr>
            <p:nvPr/>
          </p:nvSpPr>
          <p:spPr bwMode="auto">
            <a:xfrm>
              <a:off x="4679355" y="5955483"/>
              <a:ext cx="5693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x</a:t>
              </a:r>
              <a:r>
                <a:rPr lang="en-US" sz="2400" dirty="0"/>
                <a:t> =</a:t>
              </a:r>
              <a:endParaRPr lang="en-GB" sz="2400" dirty="0"/>
            </a:p>
          </p:txBody>
        </p:sp>
        <p:sp>
          <p:nvSpPr>
            <p:cNvPr id="42" name="Text Box 7"/>
            <p:cNvSpPr txBox="1">
              <a:spLocks noChangeArrowheads="1"/>
            </p:cNvSpPr>
            <p:nvPr/>
          </p:nvSpPr>
          <p:spPr bwMode="auto">
            <a:xfrm>
              <a:off x="5155886" y="6135687"/>
              <a:ext cx="7377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1 + </a:t>
              </a:r>
              <a:r>
                <a:rPr lang="en-US" sz="2400" i="1" dirty="0" err="1">
                  <a:latin typeface="Times New Roman" pitchFamily="18" charset="0"/>
                </a:rPr>
                <a:t>i</a:t>
              </a:r>
              <a:endParaRPr lang="en-GB" sz="2400" dirty="0"/>
            </a:p>
          </p:txBody>
        </p:sp>
        <p:sp>
          <p:nvSpPr>
            <p:cNvPr id="43" name="Text Box 7"/>
            <p:cNvSpPr txBox="1">
              <a:spLocks noChangeArrowheads="1"/>
            </p:cNvSpPr>
            <p:nvPr/>
          </p:nvSpPr>
          <p:spPr bwMode="auto">
            <a:xfrm>
              <a:off x="5381339" y="5758278"/>
              <a:ext cx="3225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1</a:t>
              </a:r>
              <a:endParaRPr lang="en-GB" sz="2400" dirty="0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5248742" y="6186315"/>
              <a:ext cx="64008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4907695" y="3357061"/>
            <a:ext cx="3110585" cy="843915"/>
            <a:chOff x="4679355" y="5753437"/>
            <a:chExt cx="3110585" cy="843915"/>
          </a:xfrm>
        </p:grpSpPr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4679355" y="5955483"/>
              <a:ext cx="5693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y</a:t>
              </a:r>
              <a:r>
                <a:rPr lang="en-US" sz="2400" dirty="0"/>
                <a:t> =</a:t>
              </a:r>
              <a:endParaRPr lang="en-GB" sz="2400" dirty="0"/>
            </a:p>
          </p:txBody>
        </p:sp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5155886" y="6135687"/>
              <a:ext cx="26340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33CC33"/>
                  </a:solidFill>
                </a:rPr>
                <a:t>2</a:t>
              </a:r>
              <a:r>
                <a:rPr lang="en-US" sz="2400" dirty="0">
                  <a:solidFill>
                    <a:srgbClr val="FF0000"/>
                  </a:solidFill>
                </a:rPr>
                <a:t>(1 + 2</a:t>
              </a:r>
              <a:r>
                <a:rPr lang="en-US" sz="2400" i="1" dirty="0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en-US" sz="2400" dirty="0">
                  <a:solidFill>
                    <a:srgbClr val="FF0000"/>
                  </a:solidFill>
                </a:rPr>
                <a:t>)</a:t>
              </a:r>
              <a:r>
                <a:rPr lang="en-US" sz="2400" dirty="0"/>
                <a:t> – </a:t>
              </a:r>
              <a:r>
                <a:rPr lang="en-US" sz="2400" dirty="0">
                  <a:solidFill>
                    <a:srgbClr val="7030A0"/>
                  </a:solidFill>
                </a:rPr>
                <a:t>(3 – </a:t>
              </a:r>
              <a:r>
                <a:rPr lang="en-US" sz="2400" i="1" dirty="0" err="1">
                  <a:solidFill>
                    <a:srgbClr val="7030A0"/>
                  </a:solidFill>
                  <a:latin typeface="Times New Roman" pitchFamily="18" charset="0"/>
                </a:rPr>
                <a:t>i</a:t>
              </a:r>
              <a:r>
                <a:rPr lang="en-US" sz="2400" dirty="0">
                  <a:solidFill>
                    <a:srgbClr val="7030A0"/>
                  </a:solidFill>
                </a:rPr>
                <a:t>)</a:t>
              </a:r>
              <a:r>
                <a:rPr lang="en-US" sz="2400" i="1" dirty="0">
                  <a:solidFill>
                    <a:srgbClr val="FF6600"/>
                  </a:solidFill>
                  <a:latin typeface="Times New Roman" pitchFamily="18" charset="0"/>
                </a:rPr>
                <a:t> </a:t>
              </a:r>
              <a:r>
                <a:rPr lang="en-US" sz="2400" i="1" dirty="0" err="1">
                  <a:solidFill>
                    <a:srgbClr val="FF6600"/>
                  </a:solidFill>
                  <a:latin typeface="Times New Roman" pitchFamily="18" charset="0"/>
                </a:rPr>
                <a:t>i</a:t>
              </a:r>
              <a:endParaRPr lang="en-GB" sz="2400" dirty="0">
                <a:solidFill>
                  <a:srgbClr val="FF6600"/>
                </a:solidFill>
              </a:endParaRPr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5606179" y="5753437"/>
              <a:ext cx="175400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33CC33"/>
                  </a:solidFill>
                </a:rPr>
                <a:t>2</a:t>
              </a:r>
              <a:r>
                <a:rPr lang="en-US" sz="2400" dirty="0">
                  <a:solidFill>
                    <a:srgbClr val="FF3399"/>
                  </a:solidFill>
                </a:rPr>
                <a:t>(2</a:t>
              </a:r>
              <a:r>
                <a:rPr lang="en-US" sz="2400" i="1" dirty="0">
                  <a:solidFill>
                    <a:srgbClr val="FF3399"/>
                  </a:solidFill>
                  <a:latin typeface="Times New Roman" pitchFamily="18" charset="0"/>
                </a:rPr>
                <a:t>i</a:t>
              </a:r>
              <a:r>
                <a:rPr lang="en-US" sz="2400" dirty="0">
                  <a:solidFill>
                    <a:srgbClr val="FF3399"/>
                  </a:solidFill>
                </a:rPr>
                <a:t>)</a:t>
              </a:r>
              <a:r>
                <a:rPr lang="en-US" sz="2400" dirty="0"/>
                <a:t> - </a:t>
              </a:r>
              <a:r>
                <a:rPr lang="en-US" sz="2400" i="1" dirty="0" err="1">
                  <a:solidFill>
                    <a:srgbClr val="FF6600"/>
                  </a:solidFill>
                  <a:latin typeface="Times New Roman" pitchFamily="18" charset="0"/>
                </a:rPr>
                <a:t>i</a:t>
              </a:r>
              <a:r>
                <a:rPr lang="en-US" sz="2400" i="1" dirty="0">
                  <a:solidFill>
                    <a:srgbClr val="FF6600"/>
                  </a:solidFill>
                  <a:latin typeface="Times New Roman" pitchFamily="18" charset="0"/>
                </a:rPr>
                <a:t> </a:t>
              </a:r>
              <a:r>
                <a:rPr lang="en-US" sz="2400" dirty="0">
                  <a:solidFill>
                    <a:srgbClr val="00B0F0"/>
                  </a:solidFill>
                </a:rPr>
                <a:t>(3)</a:t>
              </a:r>
              <a:endParaRPr lang="en-GB" sz="2400" dirty="0">
                <a:solidFill>
                  <a:srgbClr val="00B0F0"/>
                </a:solidFill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5248742" y="6186315"/>
              <a:ext cx="246888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4894435" y="4363314"/>
            <a:ext cx="2456560" cy="843915"/>
            <a:chOff x="4679355" y="5753437"/>
            <a:chExt cx="2456560" cy="843915"/>
          </a:xfrm>
        </p:grpSpPr>
        <p:sp>
          <p:nvSpPr>
            <p:cNvPr id="51" name="Text Box 7"/>
            <p:cNvSpPr txBox="1">
              <a:spLocks noChangeArrowheads="1"/>
            </p:cNvSpPr>
            <p:nvPr/>
          </p:nvSpPr>
          <p:spPr bwMode="auto">
            <a:xfrm>
              <a:off x="4679355" y="5955483"/>
              <a:ext cx="5693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y</a:t>
              </a:r>
              <a:r>
                <a:rPr lang="en-US" sz="2400" dirty="0"/>
                <a:t> =</a:t>
              </a:r>
              <a:endParaRPr lang="en-GB" sz="2400" dirty="0"/>
            </a:p>
          </p:txBody>
        </p:sp>
        <p:sp>
          <p:nvSpPr>
            <p:cNvPr id="52" name="Text Box 7"/>
            <p:cNvSpPr txBox="1">
              <a:spLocks noChangeArrowheads="1"/>
            </p:cNvSpPr>
            <p:nvPr/>
          </p:nvSpPr>
          <p:spPr bwMode="auto">
            <a:xfrm>
              <a:off x="5155886" y="6135687"/>
              <a:ext cx="198002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2 + 4</a:t>
              </a:r>
              <a:r>
                <a:rPr lang="en-US" sz="2400" i="1" dirty="0">
                  <a:latin typeface="Times New Roman" pitchFamily="18" charset="0"/>
                </a:rPr>
                <a:t>i </a:t>
              </a:r>
              <a:r>
                <a:rPr lang="en-US" sz="2400" dirty="0"/>
                <a:t>–</a:t>
              </a:r>
              <a:r>
                <a:rPr lang="en-US" sz="2400" i="1" dirty="0">
                  <a:latin typeface="Times New Roman" pitchFamily="18" charset="0"/>
                </a:rPr>
                <a:t> </a:t>
              </a:r>
              <a:r>
                <a:rPr lang="en-US" sz="2400" dirty="0"/>
                <a:t>3</a:t>
              </a:r>
              <a:r>
                <a:rPr lang="en-US" sz="2400" i="1" dirty="0">
                  <a:latin typeface="Times New Roman" pitchFamily="18" charset="0"/>
                </a:rPr>
                <a:t>i </a:t>
              </a:r>
              <a:r>
                <a:rPr lang="en-US" sz="2400" dirty="0"/>
                <a:t>– 1</a:t>
              </a:r>
              <a:endParaRPr lang="en-GB" sz="2400" dirty="0"/>
            </a:p>
          </p:txBody>
        </p:sp>
        <p:sp>
          <p:nvSpPr>
            <p:cNvPr id="53" name="Text Box 7"/>
            <p:cNvSpPr txBox="1">
              <a:spLocks noChangeArrowheads="1"/>
            </p:cNvSpPr>
            <p:nvPr/>
          </p:nvSpPr>
          <p:spPr bwMode="auto">
            <a:xfrm>
              <a:off x="5606179" y="5753437"/>
              <a:ext cx="111761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4</a:t>
              </a:r>
              <a:r>
                <a:rPr lang="en-US" sz="2400" i="1" dirty="0">
                  <a:latin typeface="Times New Roman" pitchFamily="18" charset="0"/>
                </a:rPr>
                <a:t>i</a:t>
              </a:r>
              <a:r>
                <a:rPr lang="en-US" sz="2400" dirty="0"/>
                <a:t> - 3</a:t>
              </a:r>
              <a:r>
                <a:rPr lang="en-US" sz="2400" i="1" dirty="0">
                  <a:latin typeface="Times New Roman" pitchFamily="18" charset="0"/>
                </a:rPr>
                <a:t>i </a:t>
              </a:r>
              <a:endParaRPr lang="en-GB" sz="2400" dirty="0"/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5248742" y="6186315"/>
              <a:ext cx="1828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4966889" y="5553371"/>
            <a:ext cx="1214233" cy="843915"/>
            <a:chOff x="4679355" y="5753437"/>
            <a:chExt cx="1214233" cy="843915"/>
          </a:xfrm>
        </p:grpSpPr>
        <p:sp>
          <p:nvSpPr>
            <p:cNvPr id="56" name="Text Box 7"/>
            <p:cNvSpPr txBox="1">
              <a:spLocks noChangeArrowheads="1"/>
            </p:cNvSpPr>
            <p:nvPr/>
          </p:nvSpPr>
          <p:spPr bwMode="auto">
            <a:xfrm>
              <a:off x="4679355" y="5955483"/>
              <a:ext cx="5693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y</a:t>
              </a:r>
              <a:r>
                <a:rPr lang="en-US" sz="2400" dirty="0"/>
                <a:t> =</a:t>
              </a:r>
              <a:endParaRPr lang="en-GB" sz="2400" dirty="0"/>
            </a:p>
          </p:txBody>
        </p:sp>
        <p:sp>
          <p:nvSpPr>
            <p:cNvPr id="57" name="Text Box 7"/>
            <p:cNvSpPr txBox="1">
              <a:spLocks noChangeArrowheads="1"/>
            </p:cNvSpPr>
            <p:nvPr/>
          </p:nvSpPr>
          <p:spPr bwMode="auto">
            <a:xfrm>
              <a:off x="5155886" y="6135687"/>
              <a:ext cx="7377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1 + </a:t>
              </a:r>
              <a:r>
                <a:rPr lang="en-US" sz="2400" i="1" dirty="0" err="1">
                  <a:latin typeface="Times New Roman" pitchFamily="18" charset="0"/>
                </a:rPr>
                <a:t>i</a:t>
              </a:r>
              <a:endParaRPr lang="en-GB" sz="2400" dirty="0"/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5386205" y="5753437"/>
              <a:ext cx="34657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 dirty="0" err="1">
                  <a:latin typeface="Times New Roman" pitchFamily="18" charset="0"/>
                </a:rPr>
                <a:t>i</a:t>
              </a:r>
              <a:r>
                <a:rPr lang="en-US" sz="2400" i="1" dirty="0">
                  <a:latin typeface="Times New Roman" pitchFamily="18" charset="0"/>
                </a:rPr>
                <a:t> </a:t>
              </a:r>
              <a:endParaRPr lang="en-GB" sz="2400" dirty="0"/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5248742" y="6186315"/>
              <a:ext cx="64008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729325" y="5991759"/>
            <a:ext cx="7377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1 - </a:t>
            </a:r>
            <a:r>
              <a:rPr lang="en-US" sz="2400" i="1" dirty="0" err="1">
                <a:latin typeface="Times New Roman" pitchFamily="18" charset="0"/>
              </a:rPr>
              <a:t>i</a:t>
            </a:r>
            <a:endParaRPr lang="en-GB" sz="2400" dirty="0"/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750944" y="5649228"/>
            <a:ext cx="7184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1 - </a:t>
            </a:r>
            <a:r>
              <a:rPr lang="en-US" sz="2400" i="1" dirty="0" err="1">
                <a:latin typeface="Times New Roman" pitchFamily="18" charset="0"/>
              </a:rPr>
              <a:t>i</a:t>
            </a:r>
            <a:endParaRPr lang="en-GB" sz="2400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1822181" y="6042387"/>
            <a:ext cx="64008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1517885" y="5804042"/>
            <a:ext cx="352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GB" sz="2400" dirty="0"/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945941" y="6034874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2</a:t>
            </a:r>
            <a:endParaRPr lang="en-GB" sz="2400" dirty="0"/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734298" y="5666737"/>
            <a:ext cx="7184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1 - </a:t>
            </a:r>
            <a:r>
              <a:rPr lang="en-US" sz="2400" i="1" dirty="0" err="1">
                <a:latin typeface="Times New Roman" pitchFamily="18" charset="0"/>
              </a:rPr>
              <a:t>i</a:t>
            </a:r>
            <a:endParaRPr lang="en-GB" sz="2400" dirty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2805535" y="6059896"/>
            <a:ext cx="64008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2501239" y="5821551"/>
            <a:ext cx="341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</a:t>
            </a:r>
            <a:endParaRPr lang="en-GB" sz="2400" dirty="0"/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6399368" y="5912679"/>
            <a:ext cx="7377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1 - </a:t>
            </a:r>
            <a:r>
              <a:rPr lang="en-US" sz="2400" i="1" dirty="0" err="1">
                <a:latin typeface="Times New Roman" pitchFamily="18" charset="0"/>
              </a:rPr>
              <a:t>i</a:t>
            </a:r>
            <a:endParaRPr lang="en-GB" sz="2400" dirty="0"/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6420987" y="5570148"/>
            <a:ext cx="7184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1 - </a:t>
            </a:r>
            <a:r>
              <a:rPr lang="en-US" sz="2400" i="1" dirty="0" err="1">
                <a:latin typeface="Times New Roman" pitchFamily="18" charset="0"/>
              </a:rPr>
              <a:t>i</a:t>
            </a:r>
            <a:endParaRPr lang="en-GB" sz="2400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6492224" y="5963307"/>
            <a:ext cx="64008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6187928" y="5724962"/>
            <a:ext cx="352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GB" sz="2400" dirty="0"/>
          </a:p>
        </p:txBody>
      </p:sp>
      <p:sp>
        <p:nvSpPr>
          <p:cNvPr id="72" name="Text Box 7"/>
          <p:cNvSpPr txBox="1">
            <a:spLocks noChangeArrowheads="1"/>
          </p:cNvSpPr>
          <p:nvPr/>
        </p:nvSpPr>
        <p:spPr bwMode="auto">
          <a:xfrm>
            <a:off x="7584279" y="5955794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2</a:t>
            </a:r>
            <a:endParaRPr lang="en-GB" sz="2400" dirty="0"/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7404341" y="5587657"/>
            <a:ext cx="723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 err="1">
                <a:latin typeface="Times New Roman" pitchFamily="18" charset="0"/>
              </a:rPr>
              <a:t>i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sz="2400" dirty="0"/>
              <a:t>+ 1</a:t>
            </a:r>
            <a:endParaRPr lang="en-GB" sz="2400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7513042" y="5984246"/>
            <a:ext cx="64008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7171282" y="5742471"/>
            <a:ext cx="341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</a:t>
            </a:r>
            <a:endParaRPr lang="en-GB" sz="2400" dirty="0"/>
          </a:p>
        </p:txBody>
      </p:sp>
      <p:sp>
        <p:nvSpPr>
          <p:cNvPr id="76" name="Rectangle 4"/>
          <p:cNvSpPr txBox="1">
            <a:spLocks noChangeArrowheads="1"/>
          </p:cNvSpPr>
          <p:nvPr/>
        </p:nvSpPr>
        <p:spPr>
          <a:xfrm>
            <a:off x="539552" y="0"/>
            <a:ext cx="8229600" cy="56467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/>
              <a:t>Systems of two equations</a:t>
            </a:r>
            <a:endParaRPr lang="en-GB" sz="2800" dirty="0"/>
          </a:p>
        </p:txBody>
      </p:sp>
      <p:sp>
        <p:nvSpPr>
          <p:cNvPr id="77" name="Rectangle 76">
            <a:hlinkClick r:id="rId3"/>
            <a:extLst>
              <a:ext uri="{FF2B5EF4-FFF2-40B4-BE49-F238E27FC236}">
                <a16:creationId xmlns:a16="http://schemas.microsoft.com/office/drawing/2014/main" id="{9568002C-709E-4DFB-85B4-98CE1FE1ABB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>
            <a:hlinkClick r:id="rId3"/>
            <a:extLst>
              <a:ext uri="{FF2B5EF4-FFF2-40B4-BE49-F238E27FC236}">
                <a16:creationId xmlns:a16="http://schemas.microsoft.com/office/drawing/2014/main" id="{EF4D9B97-0314-4635-B3BE-5752A8BBA9F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60" grpId="0"/>
      <p:bldP spid="61" grpId="0"/>
      <p:bldP spid="63" grpId="0"/>
      <p:bldP spid="64" grpId="0"/>
      <p:bldP spid="65" grpId="0"/>
      <p:bldP spid="67" grpId="0"/>
      <p:bldP spid="68" grpId="0"/>
      <p:bldP spid="69" grpId="0"/>
      <p:bldP spid="71" grpId="0"/>
      <p:bldP spid="72" grpId="0"/>
      <p:bldP spid="73" grpId="0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1"/>
    </mc:Choice>
    <mc:Fallback xmlns="">
      <p:transition spd="slow" advTm="571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38</TotalTime>
  <Words>604</Words>
  <Application>Microsoft Office PowerPoint</Application>
  <PresentationFormat>On-screen Show (4:3)</PresentationFormat>
  <Paragraphs>131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Comic Sans MS</vt:lpstr>
      <vt:lpstr>Times New Roman</vt:lpstr>
      <vt:lpstr>Wingdings 2</vt:lpstr>
      <vt:lpstr>Theme1</vt:lpstr>
      <vt:lpstr>Solving systems of equations with complex coefficients</vt:lpstr>
      <vt:lpstr>Systems of two equations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systems of equations with complex coefficients</dc:title>
  <dc:creator>Mathssupport</dc:creator>
  <cp:lastModifiedBy>Orlando Hurtado</cp:lastModifiedBy>
  <cp:revision>5</cp:revision>
  <dcterms:created xsi:type="dcterms:W3CDTF">2020-03-19T10:20:58Z</dcterms:created>
  <dcterms:modified xsi:type="dcterms:W3CDTF">2020-07-02T15:20:47Z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