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322" r:id="rId4"/>
    <p:sldId id="259" r:id="rId5"/>
    <p:sldId id="323" r:id="rId6"/>
    <p:sldId id="324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3300"/>
    <a:srgbClr val="0000CC"/>
    <a:srgbClr val="000000"/>
    <a:srgbClr val="BDBEBD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BCE0-875F-4E19-80CF-550B2A68B676}" type="datetimeFigureOut">
              <a:rPr lang="en-GB" smtClean="0"/>
              <a:t>24/12/2022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2860-DF91-4BB5-8528-F36E6B9FC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6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48662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097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98901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1273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107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5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7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9460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8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612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understand how to write complex numbers in polar form.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15794"/>
            <a:ext cx="7247965" cy="1396218"/>
          </a:xfrm>
        </p:spPr>
        <p:txBody>
          <a:bodyPr/>
          <a:lstStyle/>
          <a:p>
            <a:r>
              <a:rPr lang="en-US" dirty="0"/>
              <a:t>Polar form of Complex numbers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23054314-B4E3-4155-B353-4483EB30B02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822D9D-6CF6-4D71-A236-891971942EAB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7CD04-3702-48D2-85B6-1AE70E08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4A06-DBD2-4515-9A50-7292947A249E}" type="datetime4">
              <a:rPr lang="en-US" smtClean="0"/>
              <a:t>December 24,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tial Circle 6">
            <a:extLst>
              <a:ext uri="{FF2B5EF4-FFF2-40B4-BE49-F238E27FC236}">
                <a16:creationId xmlns:a16="http://schemas.microsoft.com/office/drawing/2014/main" id="{3C1CBC33-2A6D-4026-99C7-A49A70ADA88F}"/>
              </a:ext>
            </a:extLst>
          </p:cNvPr>
          <p:cNvSpPr/>
          <p:nvPr/>
        </p:nvSpPr>
        <p:spPr>
          <a:xfrm>
            <a:off x="435035" y="3095904"/>
            <a:ext cx="914400" cy="914400"/>
          </a:xfrm>
          <a:prstGeom prst="pie">
            <a:avLst>
              <a:gd name="adj1" fmla="val 18352929"/>
              <a:gd name="adj2" fmla="val 215999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594" y="790353"/>
            <a:ext cx="80868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polar form of a complex number is another way to represent a complex number.</a:t>
            </a:r>
          </a:p>
        </p:txBody>
      </p:sp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173049" y="1553975"/>
            <a:ext cx="89708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Is called the </a:t>
            </a:r>
            <a:r>
              <a:rPr lang="en-US" altLang="en-US" b="1" dirty="0">
                <a:solidFill>
                  <a:srgbClr val="FF3300"/>
                </a:solidFill>
                <a:cs typeface="Arial" panose="020B0604020202020204" pitchFamily="34" charset="0"/>
              </a:rPr>
              <a:t>rectangular coordinate form </a:t>
            </a:r>
            <a:r>
              <a:rPr lang="en-GB" altLang="en-US" dirty="0">
                <a:cs typeface="Arial" panose="020B0604020202020204" pitchFamily="34" charset="0"/>
              </a:rPr>
              <a:t>of a complex number</a:t>
            </a:r>
            <a:endParaRPr lang="en-GB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b="1" dirty="0"/>
              <a:t>Polar form of complex numbers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344">
            <a:extLst>
              <a:ext uri="{FF2B5EF4-FFF2-40B4-BE49-F238E27FC236}">
                <a16:creationId xmlns:a16="http://schemas.microsoft.com/office/drawing/2014/main" id="{168CD397-BD14-4131-8D1F-1B5E0AEC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8947" y="1147718"/>
            <a:ext cx="19820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The form</a:t>
            </a:r>
          </a:p>
        </p:txBody>
      </p:sp>
      <p:sp>
        <p:nvSpPr>
          <p:cNvPr id="19" name="Rectangle 341">
            <a:extLst>
              <a:ext uri="{FF2B5EF4-FFF2-40B4-BE49-F238E27FC236}">
                <a16:creationId xmlns:a16="http://schemas.microsoft.com/office/drawing/2014/main" id="{A7391355-477A-4F5A-8296-CA459B65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2" y="1159560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bi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74E9DF-80B5-4C18-9551-C8B66FD5921B}"/>
              </a:ext>
            </a:extLst>
          </p:cNvPr>
          <p:cNvGrpSpPr/>
          <p:nvPr/>
        </p:nvGrpSpPr>
        <p:grpSpPr>
          <a:xfrm>
            <a:off x="565668" y="1876679"/>
            <a:ext cx="2173124" cy="2028427"/>
            <a:chOff x="1733623" y="3101016"/>
            <a:chExt cx="2173124" cy="202842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F936B4-A9E1-4519-A50C-E7F54EEB4F93}"/>
                </a:ext>
              </a:extLst>
            </p:cNvPr>
            <p:cNvSpPr txBox="1"/>
            <p:nvPr/>
          </p:nvSpPr>
          <p:spPr>
            <a:xfrm>
              <a:off x="1766064" y="3101016"/>
              <a:ext cx="49278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 err="1">
                  <a:cs typeface="Times New Roman" panose="02020603050405020304" pitchFamily="18" charset="0"/>
                </a:rPr>
                <a:t>i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6FD2086-C823-4684-80F9-8D1C38B39A94}"/>
                </a:ext>
              </a:extLst>
            </p:cNvPr>
            <p:cNvSpPr txBox="1"/>
            <p:nvPr/>
          </p:nvSpPr>
          <p:spPr>
            <a:xfrm>
              <a:off x="3559907" y="4646422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ℝ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33" name="Text Box 13">
              <a:extLst>
                <a:ext uri="{FF2B5EF4-FFF2-40B4-BE49-F238E27FC236}">
                  <a16:creationId xmlns:a16="http://schemas.microsoft.com/office/drawing/2014/main" id="{2CBB5BBF-64D6-4AFF-AD27-EBF24BE53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8607" y="4752011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D2B72F6-45FE-4AD5-A660-63D8A2CDB7BE}"/>
                </a:ext>
              </a:extLst>
            </p:cNvPr>
            <p:cNvCxnSpPr/>
            <p:nvPr/>
          </p:nvCxnSpPr>
          <p:spPr>
            <a:xfrm>
              <a:off x="2060190" y="3300643"/>
              <a:ext cx="0" cy="182880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7A2C84A-7F65-41D6-AB34-E616B2650962}"/>
                </a:ext>
              </a:extLst>
            </p:cNvPr>
            <p:cNvCxnSpPr/>
            <p:nvPr/>
          </p:nvCxnSpPr>
          <p:spPr>
            <a:xfrm>
              <a:off x="1733623" y="4787950"/>
              <a:ext cx="19202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9C50EF58-4BB7-402C-B0B6-88BB03172901}"/>
              </a:ext>
            </a:extLst>
          </p:cNvPr>
          <p:cNvSpPr/>
          <p:nvPr/>
        </p:nvSpPr>
        <p:spPr>
          <a:xfrm>
            <a:off x="1410604" y="2383529"/>
            <a:ext cx="39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CC00CC"/>
                </a:solidFill>
                <a:latin typeface="+mn-lt"/>
              </a:rPr>
              <a:t>●</a:t>
            </a:r>
            <a:endParaRPr lang="en-GB" sz="1800" b="1" dirty="0">
              <a:solidFill>
                <a:srgbClr val="CC00CC"/>
              </a:solidFill>
              <a:latin typeface="+mn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0EC939-7A34-47BB-91F1-0DBE6BE0E0BF}"/>
              </a:ext>
            </a:extLst>
          </p:cNvPr>
          <p:cNvSpPr/>
          <p:nvPr/>
        </p:nvSpPr>
        <p:spPr>
          <a:xfrm>
            <a:off x="1528207" y="2266886"/>
            <a:ext cx="975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cs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rgbClr val="0070C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, b</a:t>
            </a:r>
            <a:r>
              <a:rPr lang="en-US" altLang="en-US" sz="1800" dirty="0">
                <a:cs typeface="Times New Roman" panose="02020603050405020304" pitchFamily="18" charset="0"/>
              </a:rPr>
              <a:t>)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A390EF-DF0B-468D-B6A2-1DAC13F9C4A0}"/>
              </a:ext>
            </a:extLst>
          </p:cNvPr>
          <p:cNvCxnSpPr>
            <a:stCxn id="39" idx="1"/>
          </p:cNvCxnSpPr>
          <p:nvPr/>
        </p:nvCxnSpPr>
        <p:spPr>
          <a:xfrm>
            <a:off x="1582505" y="2587022"/>
            <a:ext cx="0" cy="97659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0713E60-DB9D-4E52-B26A-0A6C20079C93}"/>
              </a:ext>
            </a:extLst>
          </p:cNvPr>
          <p:cNvCxnSpPr>
            <a:cxnSpLocks/>
          </p:cNvCxnSpPr>
          <p:nvPr/>
        </p:nvCxnSpPr>
        <p:spPr>
          <a:xfrm flipH="1">
            <a:off x="920892" y="2593590"/>
            <a:ext cx="633622" cy="0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470A2082-43B0-4E52-8458-9CAFF5EBDC99}"/>
              </a:ext>
            </a:extLst>
          </p:cNvPr>
          <p:cNvSpPr/>
          <p:nvPr/>
        </p:nvSpPr>
        <p:spPr>
          <a:xfrm>
            <a:off x="1093935" y="3486972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0070C0"/>
                </a:solidFill>
                <a:cs typeface="Times New Roman" panose="02020603050405020304" pitchFamily="18" charset="0"/>
              </a:rPr>
              <a:t>a</a:t>
            </a:r>
            <a:endParaRPr lang="en-GB" sz="18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B0F1D7E-07D9-4425-92DC-6458A954FC82}"/>
              </a:ext>
            </a:extLst>
          </p:cNvPr>
          <p:cNvSpPr/>
          <p:nvPr/>
        </p:nvSpPr>
        <p:spPr>
          <a:xfrm>
            <a:off x="1593168" y="2893936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Line 77">
            <a:extLst>
              <a:ext uri="{FF2B5EF4-FFF2-40B4-BE49-F238E27FC236}">
                <a16:creationId xmlns:a16="http://schemas.microsoft.com/office/drawing/2014/main" id="{3A6FEDB1-CC70-4E93-8E42-E7F55BC0C4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9322" y="2587022"/>
            <a:ext cx="693183" cy="976591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109B923-E0E3-4B89-AE13-4574AE1BAF17}"/>
              </a:ext>
            </a:extLst>
          </p:cNvPr>
          <p:cNvSpPr/>
          <p:nvPr/>
        </p:nvSpPr>
        <p:spPr>
          <a:xfrm>
            <a:off x="1195060" y="3057412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1800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C71F6EA-2E41-4D6C-8AD5-6017D5F32C82}"/>
              </a:ext>
            </a:extLst>
          </p:cNvPr>
          <p:cNvSpPr/>
          <p:nvPr/>
        </p:nvSpPr>
        <p:spPr>
          <a:xfrm>
            <a:off x="1038836" y="2733141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CC00CC"/>
                </a:solidFill>
                <a:cs typeface="Times New Roman" panose="02020603050405020304" pitchFamily="18" charset="0"/>
              </a:rPr>
              <a:t>r</a:t>
            </a:r>
            <a:endParaRPr lang="en-GB" sz="1800" i="1" dirty="0">
              <a:solidFill>
                <a:srgbClr val="CC00CC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Rectangle 344">
            <a:extLst>
              <a:ext uri="{FF2B5EF4-FFF2-40B4-BE49-F238E27FC236}">
                <a16:creationId xmlns:a16="http://schemas.microsoft.com/office/drawing/2014/main" id="{3D85ADEC-739B-4BAD-9587-D084A78E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934" y="2052151"/>
            <a:ext cx="4851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The horizontal axis is the real axis</a:t>
            </a:r>
          </a:p>
        </p:txBody>
      </p:sp>
      <p:sp>
        <p:nvSpPr>
          <p:cNvPr id="46" name="Rectangle 344">
            <a:extLst>
              <a:ext uri="{FF2B5EF4-FFF2-40B4-BE49-F238E27FC236}">
                <a16:creationId xmlns:a16="http://schemas.microsoft.com/office/drawing/2014/main" id="{B4B549E3-C652-4202-94C6-6FDEA2AA9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060" y="2469813"/>
            <a:ext cx="52789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The vertical axis is the imaginary axis</a:t>
            </a:r>
          </a:p>
        </p:txBody>
      </p:sp>
      <p:sp>
        <p:nvSpPr>
          <p:cNvPr id="47" name="Rectangle 344">
            <a:extLst>
              <a:ext uri="{FF2B5EF4-FFF2-40B4-BE49-F238E27FC236}">
                <a16:creationId xmlns:a16="http://schemas.microsoft.com/office/drawing/2014/main" id="{8F3159E2-9A2E-489B-996B-649034BD8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910" y="2960314"/>
            <a:ext cx="58410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Arial" panose="020B0604020202020204" pitchFamily="34" charset="0"/>
              </a:rPr>
              <a:t> is the modulus of the complex number</a:t>
            </a:r>
          </a:p>
        </p:txBody>
      </p:sp>
      <p:sp>
        <p:nvSpPr>
          <p:cNvPr id="48" name="Rectangle 341">
            <a:extLst>
              <a:ext uri="{FF2B5EF4-FFF2-40B4-BE49-F238E27FC236}">
                <a16:creationId xmlns:a16="http://schemas.microsoft.com/office/drawing/2014/main" id="{D958CFFC-A33C-4EC7-8E86-1C131F21C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48" y="3450187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341">
                <a:extLst>
                  <a:ext uri="{FF2B5EF4-FFF2-40B4-BE49-F238E27FC236}">
                    <a16:creationId xmlns:a16="http://schemas.microsoft.com/office/drawing/2014/main" id="{CBE6F4E0-D603-457B-AAF2-097F747F8D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9091" y="3396076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solidFill>
                      <a:srgbClr val="CC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altLang="en-US" i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en-US" baseline="3000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altLang="en-US" baseline="3000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341">
                <a:extLst>
                  <a:ext uri="{FF2B5EF4-FFF2-40B4-BE49-F238E27FC236}">
                    <a16:creationId xmlns:a16="http://schemas.microsoft.com/office/drawing/2014/main" id="{CBE6F4E0-D603-457B-AAF2-097F747F8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9091" y="3396076"/>
                <a:ext cx="1770874" cy="513602"/>
              </a:xfrm>
              <a:prstGeom prst="rect">
                <a:avLst/>
              </a:prstGeom>
              <a:blipFill>
                <a:blip r:embed="rId3"/>
                <a:stretch>
                  <a:fillRect l="-5155" t="-2381" b="-238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344">
            <a:extLst>
              <a:ext uri="{FF2B5EF4-FFF2-40B4-BE49-F238E27FC236}">
                <a16:creationId xmlns:a16="http://schemas.microsoft.com/office/drawing/2014/main" id="{05083782-6FCB-452B-8250-0EBA79B79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00" y="3912060"/>
            <a:ext cx="52789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By using basic trigonometric ratios: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41">
                <a:extLst>
                  <a:ext uri="{FF2B5EF4-FFF2-40B4-BE49-F238E27FC236}">
                    <a16:creationId xmlns:a16="http://schemas.microsoft.com/office/drawing/2014/main" id="{3E825089-762E-409D-A7AD-EAC81A63E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7384" y="3861564"/>
                <a:ext cx="1450349" cy="5845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341">
                <a:extLst>
                  <a:ext uri="{FF2B5EF4-FFF2-40B4-BE49-F238E27FC236}">
                    <a16:creationId xmlns:a16="http://schemas.microsoft.com/office/drawing/2014/main" id="{3E825089-762E-409D-A7AD-EAC81A63E6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7384" y="3861564"/>
                <a:ext cx="1450349" cy="584584"/>
              </a:xfrm>
              <a:prstGeom prst="rect">
                <a:avLst/>
              </a:prstGeom>
              <a:blipFill>
                <a:blip r:embed="rId4"/>
                <a:stretch>
                  <a:fillRect l="-6303" t="-2083" b="-93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341">
                <a:extLst>
                  <a:ext uri="{FF2B5EF4-FFF2-40B4-BE49-F238E27FC236}">
                    <a16:creationId xmlns:a16="http://schemas.microsoft.com/office/drawing/2014/main" id="{701A93D7-39C7-4E07-8D62-83F8CF0AFC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6660" y="3785546"/>
                <a:ext cx="1370209" cy="622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341">
                <a:extLst>
                  <a:ext uri="{FF2B5EF4-FFF2-40B4-BE49-F238E27FC236}">
                    <a16:creationId xmlns:a16="http://schemas.microsoft.com/office/drawing/2014/main" id="{701A93D7-39C7-4E07-8D62-83F8CF0AFC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66660" y="3785546"/>
                <a:ext cx="1370209" cy="622286"/>
              </a:xfrm>
              <a:prstGeom prst="rect">
                <a:avLst/>
              </a:prstGeom>
              <a:blipFill>
                <a:blip r:embed="rId5"/>
                <a:stretch>
                  <a:fillRect l="-6667" b="-88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344">
            <a:extLst>
              <a:ext uri="{FF2B5EF4-FFF2-40B4-BE49-F238E27FC236}">
                <a16:creationId xmlns:a16="http://schemas.microsoft.com/office/drawing/2014/main" id="{DB5DECC1-8DD8-45D7-9BA2-CCC98E4E6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52" y="4364700"/>
            <a:ext cx="2457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Multiplying by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Rectangle 341">
            <a:extLst>
              <a:ext uri="{FF2B5EF4-FFF2-40B4-BE49-F238E27FC236}">
                <a16:creationId xmlns:a16="http://schemas.microsoft.com/office/drawing/2014/main" id="{D44EBEED-DD0D-4288-9D45-118D256D0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2318" y="4346376"/>
            <a:ext cx="1608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341">
            <a:extLst>
              <a:ext uri="{FF2B5EF4-FFF2-40B4-BE49-F238E27FC236}">
                <a16:creationId xmlns:a16="http://schemas.microsoft.com/office/drawing/2014/main" id="{088A4FD9-8835-47D7-BAA5-6724E12A4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5893" y="4358426"/>
            <a:ext cx="16240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altLang="en-US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344">
            <a:extLst>
              <a:ext uri="{FF2B5EF4-FFF2-40B4-BE49-F238E27FC236}">
                <a16:creationId xmlns:a16="http://schemas.microsoft.com/office/drawing/2014/main" id="{F4BABC9A-146A-46C8-812D-D7D0A9F33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6708" y="4343911"/>
            <a:ext cx="750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and</a:t>
            </a:r>
          </a:p>
        </p:txBody>
      </p:sp>
      <p:sp>
        <p:nvSpPr>
          <p:cNvPr id="58" name="Rectangle 344">
            <a:extLst>
              <a:ext uri="{FF2B5EF4-FFF2-40B4-BE49-F238E27FC236}">
                <a16:creationId xmlns:a16="http://schemas.microsoft.com/office/drawing/2014/main" id="{196DB7E0-CF34-428D-92E7-46122AE2E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994" y="3912059"/>
            <a:ext cx="750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and</a:t>
            </a:r>
          </a:p>
        </p:txBody>
      </p:sp>
      <p:sp>
        <p:nvSpPr>
          <p:cNvPr id="59" name="Rectangle 344">
            <a:extLst>
              <a:ext uri="{FF2B5EF4-FFF2-40B4-BE49-F238E27FC236}">
                <a16:creationId xmlns:a16="http://schemas.microsoft.com/office/drawing/2014/main" id="{08DFD376-375A-4384-B761-94A0F1FB7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52" y="4759377"/>
            <a:ext cx="3151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The rectangular form</a:t>
            </a:r>
          </a:p>
        </p:txBody>
      </p:sp>
      <p:sp>
        <p:nvSpPr>
          <p:cNvPr id="60" name="Rectangle 341">
            <a:extLst>
              <a:ext uri="{FF2B5EF4-FFF2-40B4-BE49-F238E27FC236}">
                <a16:creationId xmlns:a16="http://schemas.microsoft.com/office/drawing/2014/main" id="{8117CA4F-C0FC-4E1B-BA6E-091AAC4D4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71" y="4759377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bi</a:t>
            </a:r>
          </a:p>
        </p:txBody>
      </p:sp>
      <p:sp>
        <p:nvSpPr>
          <p:cNvPr id="61" name="Rectangle 344">
            <a:extLst>
              <a:ext uri="{FF2B5EF4-FFF2-40B4-BE49-F238E27FC236}">
                <a16:creationId xmlns:a16="http://schemas.microsoft.com/office/drawing/2014/main" id="{E39B5742-6B83-460F-AA0F-D5CC72EB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483" y="4772483"/>
            <a:ext cx="30469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Substituting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Arial" panose="020B0604020202020204" pitchFamily="34" charset="0"/>
              </a:rPr>
              <a:t> 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62" name="Rectangle 341">
            <a:extLst>
              <a:ext uri="{FF2B5EF4-FFF2-40B4-BE49-F238E27FC236}">
                <a16:creationId xmlns:a16="http://schemas.microsoft.com/office/drawing/2014/main" id="{EDB0F886-01A7-4DEB-8A8A-A111D3672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6693" y="5170121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bi</a:t>
            </a:r>
          </a:p>
        </p:txBody>
      </p:sp>
      <p:sp>
        <p:nvSpPr>
          <p:cNvPr id="63" name="Rectangle 341">
            <a:extLst>
              <a:ext uri="{FF2B5EF4-FFF2-40B4-BE49-F238E27FC236}">
                <a16:creationId xmlns:a16="http://schemas.microsoft.com/office/drawing/2014/main" id="{DDCCB427-2D06-4B88-AC01-52F685F3C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3986" y="5142327"/>
            <a:ext cx="11688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341">
            <a:extLst>
              <a:ext uri="{FF2B5EF4-FFF2-40B4-BE49-F238E27FC236}">
                <a16:creationId xmlns:a16="http://schemas.microsoft.com/office/drawing/2014/main" id="{7B15B981-1677-4D6E-B0DB-E568358D4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9263" y="5130002"/>
            <a:ext cx="1527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341">
            <a:extLst>
              <a:ext uri="{FF2B5EF4-FFF2-40B4-BE49-F238E27FC236}">
                <a16:creationId xmlns:a16="http://schemas.microsoft.com/office/drawing/2014/main" id="{B1BD7491-14CD-49F8-B726-EF4EF9C89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407" y="5130886"/>
            <a:ext cx="37598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</p:txBody>
      </p:sp>
      <p:sp>
        <p:nvSpPr>
          <p:cNvPr id="66" name="Rectangle 341">
            <a:extLst>
              <a:ext uri="{FF2B5EF4-FFF2-40B4-BE49-F238E27FC236}">
                <a16:creationId xmlns:a16="http://schemas.microsoft.com/office/drawing/2014/main" id="{1FF6668E-FCC6-4BEC-89D9-6532BE07B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311" y="5178336"/>
            <a:ext cx="57498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341">
            <a:extLst>
              <a:ext uri="{FF2B5EF4-FFF2-40B4-BE49-F238E27FC236}">
                <a16:creationId xmlns:a16="http://schemas.microsoft.com/office/drawing/2014/main" id="{07AAA9D2-3652-4FDB-BC1F-C91E63CFF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633" y="5506354"/>
            <a:ext cx="280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344">
            <a:extLst>
              <a:ext uri="{FF2B5EF4-FFF2-40B4-BE49-F238E27FC236}">
                <a16:creationId xmlns:a16="http://schemas.microsoft.com/office/drawing/2014/main" id="{303B3200-631F-46A2-A1FC-AC4DCADDB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6" y="5863873"/>
            <a:ext cx="8709296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dirty="0">
                <a:cs typeface="Arial" panose="020B0604020202020204" pitchFamily="34" charset="0"/>
              </a:rPr>
              <a:t> represents the absolute value or modulus, and </a:t>
            </a:r>
            <a:r>
              <a:rPr lang="en-US" altLang="en-US" sz="2200" i="1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altLang="en-US" sz="2200" dirty="0">
                <a:cs typeface="Arial" panose="020B0604020202020204" pitchFamily="34" charset="0"/>
              </a:rPr>
              <a:t> is called the argument of the complex number</a:t>
            </a:r>
          </a:p>
        </p:txBody>
      </p:sp>
      <p:sp>
        <p:nvSpPr>
          <p:cNvPr id="69" name="Rectangle 344">
            <a:extLst>
              <a:ext uri="{FF2B5EF4-FFF2-40B4-BE49-F238E27FC236}">
                <a16:creationId xmlns:a16="http://schemas.microsoft.com/office/drawing/2014/main" id="{68F1F1A9-1174-4FFC-97E5-201D67F5D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93" y="5529786"/>
            <a:ext cx="57360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The polar form of a complex number is</a:t>
            </a:r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2" grpId="0"/>
      <p:bldP spid="18" grpId="0"/>
      <p:bldP spid="19" grpId="0"/>
      <p:bldP spid="36" grpId="0"/>
      <p:bldP spid="37" grpId="0"/>
      <p:bldP spid="41" grpId="0"/>
      <p:bldP spid="42" grpId="0"/>
      <p:bldP spid="39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tial Circle 6">
            <a:extLst>
              <a:ext uri="{FF2B5EF4-FFF2-40B4-BE49-F238E27FC236}">
                <a16:creationId xmlns:a16="http://schemas.microsoft.com/office/drawing/2014/main" id="{3C1CBC33-2A6D-4026-99C7-A49A70ADA88F}"/>
              </a:ext>
            </a:extLst>
          </p:cNvPr>
          <p:cNvSpPr/>
          <p:nvPr/>
        </p:nvSpPr>
        <p:spPr>
          <a:xfrm>
            <a:off x="435035" y="3095904"/>
            <a:ext cx="914400" cy="914400"/>
          </a:xfrm>
          <a:prstGeom prst="pie">
            <a:avLst>
              <a:gd name="adj1" fmla="val 18352929"/>
              <a:gd name="adj2" fmla="val 215999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594" y="790353"/>
            <a:ext cx="8086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Summarizing: </a:t>
            </a:r>
          </a:p>
        </p:txBody>
      </p:sp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3010101" y="1593960"/>
            <a:ext cx="1176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Is</a:t>
            </a:r>
            <a:endParaRPr lang="en-GB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b="1" dirty="0"/>
              <a:t>Polar form of complex numbers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344">
            <a:extLst>
              <a:ext uri="{FF2B5EF4-FFF2-40B4-BE49-F238E27FC236}">
                <a16:creationId xmlns:a16="http://schemas.microsoft.com/office/drawing/2014/main" id="{168CD397-BD14-4131-8D1F-1B5E0AEC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32" y="1186470"/>
            <a:ext cx="5278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The polar form of a complex number</a:t>
            </a:r>
          </a:p>
        </p:txBody>
      </p:sp>
      <p:sp>
        <p:nvSpPr>
          <p:cNvPr id="19" name="Rectangle 341">
            <a:extLst>
              <a:ext uri="{FF2B5EF4-FFF2-40B4-BE49-F238E27FC236}">
                <a16:creationId xmlns:a16="http://schemas.microsoft.com/office/drawing/2014/main" id="{A7391355-477A-4F5A-8296-CA459B65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2" y="1159560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bi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74E9DF-80B5-4C18-9551-C8B66FD5921B}"/>
              </a:ext>
            </a:extLst>
          </p:cNvPr>
          <p:cNvGrpSpPr/>
          <p:nvPr/>
        </p:nvGrpSpPr>
        <p:grpSpPr>
          <a:xfrm>
            <a:off x="565668" y="1876679"/>
            <a:ext cx="2173124" cy="2028427"/>
            <a:chOff x="1733623" y="3101016"/>
            <a:chExt cx="2173124" cy="202842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F936B4-A9E1-4519-A50C-E7F54EEB4F93}"/>
                </a:ext>
              </a:extLst>
            </p:cNvPr>
            <p:cNvSpPr txBox="1"/>
            <p:nvPr/>
          </p:nvSpPr>
          <p:spPr>
            <a:xfrm>
              <a:off x="1766064" y="3101016"/>
              <a:ext cx="49278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 err="1">
                  <a:cs typeface="Times New Roman" panose="02020603050405020304" pitchFamily="18" charset="0"/>
                </a:rPr>
                <a:t>i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6FD2086-C823-4684-80F9-8D1C38B39A94}"/>
                </a:ext>
              </a:extLst>
            </p:cNvPr>
            <p:cNvSpPr txBox="1"/>
            <p:nvPr/>
          </p:nvSpPr>
          <p:spPr>
            <a:xfrm>
              <a:off x="3559907" y="4646422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ℝ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33" name="Text Box 13">
              <a:extLst>
                <a:ext uri="{FF2B5EF4-FFF2-40B4-BE49-F238E27FC236}">
                  <a16:creationId xmlns:a16="http://schemas.microsoft.com/office/drawing/2014/main" id="{2CBB5BBF-64D6-4AFF-AD27-EBF24BE53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8607" y="4752011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D2B72F6-45FE-4AD5-A660-63D8A2CDB7BE}"/>
                </a:ext>
              </a:extLst>
            </p:cNvPr>
            <p:cNvCxnSpPr/>
            <p:nvPr/>
          </p:nvCxnSpPr>
          <p:spPr>
            <a:xfrm>
              <a:off x="2060190" y="3300643"/>
              <a:ext cx="0" cy="182880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7A2C84A-7F65-41D6-AB34-E616B2650962}"/>
                </a:ext>
              </a:extLst>
            </p:cNvPr>
            <p:cNvCxnSpPr/>
            <p:nvPr/>
          </p:nvCxnSpPr>
          <p:spPr>
            <a:xfrm>
              <a:off x="1733623" y="4787950"/>
              <a:ext cx="19202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9C50EF58-4BB7-402C-B0B6-88BB03172901}"/>
              </a:ext>
            </a:extLst>
          </p:cNvPr>
          <p:cNvSpPr/>
          <p:nvPr/>
        </p:nvSpPr>
        <p:spPr>
          <a:xfrm>
            <a:off x="1410604" y="2383529"/>
            <a:ext cx="39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CC00CC"/>
                </a:solidFill>
                <a:latin typeface="+mn-lt"/>
              </a:rPr>
              <a:t>●</a:t>
            </a:r>
            <a:endParaRPr lang="en-GB" sz="1800" b="1" dirty="0">
              <a:solidFill>
                <a:srgbClr val="CC00CC"/>
              </a:solidFill>
              <a:latin typeface="+mn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0EC939-7A34-47BB-91F1-0DBE6BE0E0BF}"/>
              </a:ext>
            </a:extLst>
          </p:cNvPr>
          <p:cNvSpPr/>
          <p:nvPr/>
        </p:nvSpPr>
        <p:spPr>
          <a:xfrm>
            <a:off x="1528207" y="2266886"/>
            <a:ext cx="975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cs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rgbClr val="0070C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, b</a:t>
            </a:r>
            <a:r>
              <a:rPr lang="en-US" altLang="en-US" sz="1800" dirty="0">
                <a:cs typeface="Times New Roman" panose="02020603050405020304" pitchFamily="18" charset="0"/>
              </a:rPr>
              <a:t>)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A390EF-DF0B-468D-B6A2-1DAC13F9C4A0}"/>
              </a:ext>
            </a:extLst>
          </p:cNvPr>
          <p:cNvCxnSpPr>
            <a:stCxn id="39" idx="1"/>
          </p:cNvCxnSpPr>
          <p:nvPr/>
        </p:nvCxnSpPr>
        <p:spPr>
          <a:xfrm>
            <a:off x="1582505" y="2587022"/>
            <a:ext cx="0" cy="97659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0713E60-DB9D-4E52-B26A-0A6C20079C93}"/>
              </a:ext>
            </a:extLst>
          </p:cNvPr>
          <p:cNvCxnSpPr>
            <a:cxnSpLocks/>
          </p:cNvCxnSpPr>
          <p:nvPr/>
        </p:nvCxnSpPr>
        <p:spPr>
          <a:xfrm flipH="1">
            <a:off x="920892" y="2593590"/>
            <a:ext cx="633622" cy="0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470A2082-43B0-4E52-8458-9CAFF5EBDC99}"/>
              </a:ext>
            </a:extLst>
          </p:cNvPr>
          <p:cNvSpPr/>
          <p:nvPr/>
        </p:nvSpPr>
        <p:spPr>
          <a:xfrm>
            <a:off x="1093935" y="3486972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0070C0"/>
                </a:solidFill>
                <a:cs typeface="Times New Roman" panose="02020603050405020304" pitchFamily="18" charset="0"/>
              </a:rPr>
              <a:t>a</a:t>
            </a:r>
            <a:endParaRPr lang="en-GB" sz="18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B0F1D7E-07D9-4425-92DC-6458A954FC82}"/>
              </a:ext>
            </a:extLst>
          </p:cNvPr>
          <p:cNvSpPr/>
          <p:nvPr/>
        </p:nvSpPr>
        <p:spPr>
          <a:xfrm>
            <a:off x="1593168" y="2893936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Line 77">
            <a:extLst>
              <a:ext uri="{FF2B5EF4-FFF2-40B4-BE49-F238E27FC236}">
                <a16:creationId xmlns:a16="http://schemas.microsoft.com/office/drawing/2014/main" id="{3A6FEDB1-CC70-4E93-8E42-E7F55BC0C4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9322" y="2587022"/>
            <a:ext cx="693183" cy="976591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109B923-E0E3-4B89-AE13-4574AE1BAF17}"/>
              </a:ext>
            </a:extLst>
          </p:cNvPr>
          <p:cNvSpPr/>
          <p:nvPr/>
        </p:nvSpPr>
        <p:spPr>
          <a:xfrm>
            <a:off x="1195060" y="3057412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1800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C71F6EA-2E41-4D6C-8AD5-6017D5F32C82}"/>
              </a:ext>
            </a:extLst>
          </p:cNvPr>
          <p:cNvSpPr/>
          <p:nvPr/>
        </p:nvSpPr>
        <p:spPr>
          <a:xfrm>
            <a:off x="1038836" y="2733141"/>
            <a:ext cx="32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i="1" dirty="0">
                <a:solidFill>
                  <a:srgbClr val="CC00CC"/>
                </a:solidFill>
                <a:cs typeface="Times New Roman" panose="02020603050405020304" pitchFamily="18" charset="0"/>
              </a:rPr>
              <a:t>r</a:t>
            </a:r>
            <a:endParaRPr lang="en-GB" sz="1800" i="1" dirty="0">
              <a:solidFill>
                <a:srgbClr val="CC00CC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Rectangle 344">
            <a:extLst>
              <a:ext uri="{FF2B5EF4-FFF2-40B4-BE49-F238E27FC236}">
                <a16:creationId xmlns:a16="http://schemas.microsoft.com/office/drawing/2014/main" id="{3D85ADEC-739B-4BAD-9587-D084A78E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934" y="2052151"/>
            <a:ext cx="4851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Where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341">
                <a:extLst>
                  <a:ext uri="{FF2B5EF4-FFF2-40B4-BE49-F238E27FC236}">
                    <a16:creationId xmlns:a16="http://schemas.microsoft.com/office/drawing/2014/main" id="{CBE6F4E0-D603-457B-AAF2-097F747F8D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9632" y="1903101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341">
                <a:extLst>
                  <a:ext uri="{FF2B5EF4-FFF2-40B4-BE49-F238E27FC236}">
                    <a16:creationId xmlns:a16="http://schemas.microsoft.com/office/drawing/2014/main" id="{CBE6F4E0-D603-457B-AAF2-097F747F8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9632" y="1903101"/>
                <a:ext cx="1770874" cy="5136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41">
                <a:extLst>
                  <a:ext uri="{FF2B5EF4-FFF2-40B4-BE49-F238E27FC236}">
                    <a16:creationId xmlns:a16="http://schemas.microsoft.com/office/drawing/2014/main" id="{3E825089-762E-409D-A7AD-EAC81A63E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5925" y="3662260"/>
                <a:ext cx="1450349" cy="5845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341">
                <a:extLst>
                  <a:ext uri="{FF2B5EF4-FFF2-40B4-BE49-F238E27FC236}">
                    <a16:creationId xmlns:a16="http://schemas.microsoft.com/office/drawing/2014/main" id="{3E825089-762E-409D-A7AD-EAC81A63E6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55925" y="3662260"/>
                <a:ext cx="1450349" cy="584584"/>
              </a:xfrm>
              <a:prstGeom prst="rect">
                <a:avLst/>
              </a:prstGeom>
              <a:blipFill>
                <a:blip r:embed="rId4"/>
                <a:stretch>
                  <a:fillRect l="-6723" t="-2083" b="-93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341">
                <a:extLst>
                  <a:ext uri="{FF2B5EF4-FFF2-40B4-BE49-F238E27FC236}">
                    <a16:creationId xmlns:a16="http://schemas.microsoft.com/office/drawing/2014/main" id="{701A93D7-39C7-4E07-8D62-83F8CF0AFC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5439" y="4246877"/>
                <a:ext cx="1920942" cy="6585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341">
                <a:extLst>
                  <a:ext uri="{FF2B5EF4-FFF2-40B4-BE49-F238E27FC236}">
                    <a16:creationId xmlns:a16="http://schemas.microsoft.com/office/drawing/2014/main" id="{701A93D7-39C7-4E07-8D62-83F8CF0AFC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439" y="4246877"/>
                <a:ext cx="1920942" cy="658514"/>
              </a:xfrm>
              <a:prstGeom prst="rect">
                <a:avLst/>
              </a:prstGeom>
              <a:blipFill>
                <a:blip r:embed="rId5"/>
                <a:stretch>
                  <a:fillRect l="-4747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341">
            <a:extLst>
              <a:ext uri="{FF2B5EF4-FFF2-40B4-BE49-F238E27FC236}">
                <a16:creationId xmlns:a16="http://schemas.microsoft.com/office/drawing/2014/main" id="{D44EBEED-DD0D-4288-9D45-118D256D0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326" y="2558102"/>
            <a:ext cx="1608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341">
            <a:extLst>
              <a:ext uri="{FF2B5EF4-FFF2-40B4-BE49-F238E27FC236}">
                <a16:creationId xmlns:a16="http://schemas.microsoft.com/office/drawing/2014/main" id="{088A4FD9-8835-47D7-BAA5-6724E12A4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833" y="3094594"/>
            <a:ext cx="16240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US" altLang="en-US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344">
            <a:extLst>
              <a:ext uri="{FF2B5EF4-FFF2-40B4-BE49-F238E27FC236}">
                <a16:creationId xmlns:a16="http://schemas.microsoft.com/office/drawing/2014/main" id="{F4BABC9A-146A-46C8-812D-D7D0A9F33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380" y="4971516"/>
            <a:ext cx="750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and</a:t>
            </a:r>
          </a:p>
        </p:txBody>
      </p:sp>
      <p:sp>
        <p:nvSpPr>
          <p:cNvPr id="58" name="Rectangle 344">
            <a:extLst>
              <a:ext uri="{FF2B5EF4-FFF2-40B4-BE49-F238E27FC236}">
                <a16:creationId xmlns:a16="http://schemas.microsoft.com/office/drawing/2014/main" id="{196DB7E0-CF34-428D-92E7-46122AE2E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428" y="4301732"/>
            <a:ext cx="2270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For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 </a:t>
            </a:r>
          </a:p>
        </p:txBody>
      </p:sp>
      <p:sp>
        <p:nvSpPr>
          <p:cNvPr id="67" name="Rectangle 341">
            <a:extLst>
              <a:ext uri="{FF2B5EF4-FFF2-40B4-BE49-F238E27FC236}">
                <a16:creationId xmlns:a16="http://schemas.microsoft.com/office/drawing/2014/main" id="{07AAA9D2-3652-4FDB-BC1F-C91E63CFF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862" y="1539618"/>
            <a:ext cx="280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341">
            <a:extLst>
              <a:ext uri="{FF2B5EF4-FFF2-40B4-BE49-F238E27FC236}">
                <a16:creationId xmlns:a16="http://schemas.microsoft.com/office/drawing/2014/main" id="{8CC8243E-2DA3-4311-A50B-591405EE3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826" y="1989438"/>
            <a:ext cx="6430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341">
            <a:extLst>
              <a:ext uri="{FF2B5EF4-FFF2-40B4-BE49-F238E27FC236}">
                <a16:creationId xmlns:a16="http://schemas.microsoft.com/office/drawing/2014/main" id="{87C7CF69-7C27-4725-BB40-B344DD8B0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362" y="1955373"/>
            <a:ext cx="805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|z|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341">
                <a:extLst>
                  <a:ext uri="{FF2B5EF4-FFF2-40B4-BE49-F238E27FC236}">
                    <a16:creationId xmlns:a16="http://schemas.microsoft.com/office/drawing/2014/main" id="{EB6C5019-E65C-40ED-A8FF-E25A131CF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322" y="4879825"/>
                <a:ext cx="2663779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p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Rectangle 341">
                <a:extLst>
                  <a:ext uri="{FF2B5EF4-FFF2-40B4-BE49-F238E27FC236}">
                    <a16:creationId xmlns:a16="http://schemas.microsoft.com/office/drawing/2014/main" id="{EB6C5019-E65C-40ED-A8FF-E25A131CFE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6322" y="4879825"/>
                <a:ext cx="2663779" cy="645048"/>
              </a:xfrm>
              <a:prstGeom prst="rect">
                <a:avLst/>
              </a:prstGeom>
              <a:blipFill>
                <a:blip r:embed="rId6"/>
                <a:stretch>
                  <a:fillRect l="-366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344">
            <a:extLst>
              <a:ext uri="{FF2B5EF4-FFF2-40B4-BE49-F238E27FC236}">
                <a16:creationId xmlns:a16="http://schemas.microsoft.com/office/drawing/2014/main" id="{26C6B182-56B5-4B93-B714-DF6FB49A2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5147" y="4934680"/>
            <a:ext cx="2270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For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0 </a:t>
            </a:r>
          </a:p>
        </p:txBody>
      </p:sp>
    </p:spTree>
    <p:extLst>
      <p:ext uri="{BB962C8B-B14F-4D97-AF65-F5344CB8AC3E}">
        <p14:creationId xmlns:p14="http://schemas.microsoft.com/office/powerpoint/2010/main" val="19471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45" grpId="0"/>
      <p:bldP spid="49" grpId="0"/>
      <p:bldP spid="52" grpId="0"/>
      <p:bldP spid="53" grpId="0"/>
      <p:bldP spid="55" grpId="0"/>
      <p:bldP spid="56" grpId="0"/>
      <p:bldP spid="57" grpId="0"/>
      <p:bldP spid="58" grpId="0"/>
      <p:bldP spid="67" grpId="0"/>
      <p:bldP spid="50" grpId="0"/>
      <p:bldP spid="69" grpId="0"/>
      <p:bldP spid="70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99269" y="3686056"/>
            <a:ext cx="8145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Now find the argument </a:t>
            </a:r>
            <a:r>
              <a:rPr lang="en-US" altLang="en-US" sz="2400" i="1" dirty="0">
                <a:latin typeface="Symbol" panose="05050102010706020507" pitchFamily="18" charset="2"/>
              </a:rPr>
              <a:t>q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b="1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4" name="Rectangle 341">
            <a:extLst>
              <a:ext uri="{FF2B5EF4-FFF2-40B4-BE49-F238E27FC236}">
                <a16:creationId xmlns:a16="http://schemas.microsoft.com/office/drawing/2014/main" id="{65496B56-C628-4829-AF7A-8272980B6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715" y="1309903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7" y="847903"/>
            <a:ext cx="586879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Express the complex number in polar form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96" y="1850984"/>
            <a:ext cx="76920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First find the modulus of the complex number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CEFABAB-B713-4C85-A08A-2F8E90BB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46" y="4152599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Since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0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3DA2090C-F5B6-45DF-858A-CF8E2ED5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06" y="5505893"/>
            <a:ext cx="8235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Therefore, the polar form of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dirty="0">
                <a:latin typeface="Comic Sans MS" panose="030F0702030302020204" pitchFamily="66" charset="0"/>
              </a:rPr>
              <a:t>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211" y="4674896"/>
                <a:ext cx="2354378" cy="6585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211" y="4674896"/>
                <a:ext cx="2354378" cy="658514"/>
              </a:xfrm>
              <a:prstGeom prst="rect">
                <a:avLst/>
              </a:prstGeom>
              <a:blipFill>
                <a:blip r:embed="rId3"/>
                <a:stretch>
                  <a:fillRect l="-4145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41">
            <a:extLst>
              <a:ext uri="{FF2B5EF4-FFF2-40B4-BE49-F238E27FC236}">
                <a16:creationId xmlns:a16="http://schemas.microsoft.com/office/drawing/2014/main" id="{C065ECC0-938B-4AF8-8366-F753C7635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5131101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017" y="2215301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8017" y="2215301"/>
                <a:ext cx="1770874" cy="5136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341">
            <a:extLst>
              <a:ext uri="{FF2B5EF4-FFF2-40B4-BE49-F238E27FC236}">
                <a16:creationId xmlns:a16="http://schemas.microsoft.com/office/drawing/2014/main" id="{E5E5B454-D0F9-48C0-87A9-AB14F40B6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2301638"/>
            <a:ext cx="6430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41">
            <a:extLst>
              <a:ext uri="{FF2B5EF4-FFF2-40B4-BE49-F238E27FC236}">
                <a16:creationId xmlns:a16="http://schemas.microsoft.com/office/drawing/2014/main" id="{8C600C9A-5E6E-4D07-9631-A09B35572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47" y="2267573"/>
            <a:ext cx="805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|z|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8760" y="2703200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b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b="0" i="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8760" y="2703200"/>
                <a:ext cx="1770874" cy="5136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8725" y="3217382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8725" y="3217382"/>
                <a:ext cx="1770874" cy="5136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41">
                <a:extLst>
                  <a:ext uri="{FF2B5EF4-FFF2-40B4-BE49-F238E27FC236}">
                    <a16:creationId xmlns:a16="http://schemas.microsoft.com/office/drawing/2014/main" id="{63FF2E2D-6A3F-415E-97FA-8FA78A9FB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5754" y="4071052"/>
                <a:ext cx="4280164" cy="6585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Use the formula 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41">
                <a:extLst>
                  <a:ext uri="{FF2B5EF4-FFF2-40B4-BE49-F238E27FC236}">
                    <a16:creationId xmlns:a16="http://schemas.microsoft.com/office/drawing/2014/main" id="{63FF2E2D-6A3F-415E-97FA-8FA78A9FB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5754" y="4071052"/>
                <a:ext cx="4280164" cy="658514"/>
              </a:xfrm>
              <a:prstGeom prst="rect">
                <a:avLst/>
              </a:prstGeom>
              <a:blipFill>
                <a:blip r:embed="rId7"/>
                <a:stretch>
                  <a:fillRect l="-2137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647" y="6014092"/>
                <a:ext cx="4051207" cy="495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29</m:t>
                        </m:r>
                      </m:e>
                    </m:rad>
                  </m:oMath>
                </a14:m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(0.38)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0.38)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3647" y="6014092"/>
                <a:ext cx="4051207" cy="495777"/>
              </a:xfrm>
              <a:prstGeom prst="rect">
                <a:avLst/>
              </a:prstGeom>
              <a:blipFill>
                <a:blip r:embed="rId8"/>
                <a:stretch>
                  <a:fillRect t="-3704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4" grpId="0"/>
      <p:bldP spid="17" grpId="0"/>
      <p:bldP spid="18" grpId="0"/>
      <p:bldP spid="28" grpId="0"/>
      <p:bldP spid="30" grpId="0"/>
      <p:bldP spid="32" grpId="0"/>
      <p:bldP spid="33" grpId="0"/>
      <p:bldP spid="20" grpId="0"/>
      <p:bldP spid="23" grpId="0"/>
      <p:bldP spid="24" grpId="0"/>
      <p:bldP spid="25" grpId="0"/>
      <p:bldP spid="29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99269" y="3588836"/>
            <a:ext cx="8145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Now find the argument </a:t>
            </a:r>
            <a:r>
              <a:rPr lang="en-US" altLang="en-US" sz="2400" i="1" dirty="0">
                <a:latin typeface="Symbol" panose="05050102010706020507" pitchFamily="18" charset="2"/>
              </a:rPr>
              <a:t>q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b="1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341">
                <a:extLst>
                  <a:ext uri="{FF2B5EF4-FFF2-40B4-BE49-F238E27FC236}">
                    <a16:creationId xmlns:a16="http://schemas.microsoft.com/office/drawing/2014/main" id="{65496B56-C628-4829-AF7A-8272980B6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1715" y="1309903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341">
                <a:extLst>
                  <a:ext uri="{FF2B5EF4-FFF2-40B4-BE49-F238E27FC236}">
                    <a16:creationId xmlns:a16="http://schemas.microsoft.com/office/drawing/2014/main" id="{65496B56-C628-4829-AF7A-8272980B6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1715" y="1309903"/>
                <a:ext cx="1770874" cy="513602"/>
              </a:xfrm>
              <a:prstGeom prst="rect">
                <a:avLst/>
              </a:prstGeom>
              <a:blipFill>
                <a:blip r:embed="rId3"/>
                <a:stretch>
                  <a:fillRect t="-2381" b="-238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7" y="847903"/>
            <a:ext cx="586879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Express the complex number in its polar form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95" y="1769794"/>
            <a:ext cx="76920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First find the modulus of the complex number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CEFABAB-B713-4C85-A08A-2F8E90BB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46" y="4006691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Since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1">
                <a:extLst>
                  <a:ext uri="{FF2B5EF4-FFF2-40B4-BE49-F238E27FC236}">
                    <a16:creationId xmlns:a16="http://schemas.microsoft.com/office/drawing/2014/main" id="{3DA2090C-F5B6-45DF-858A-CF8E2ED5A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106" y="5645797"/>
                <a:ext cx="8235637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715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Therefore, the polar form of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is </a:t>
                </a:r>
              </a:p>
            </p:txBody>
          </p:sp>
        </mc:Choice>
        <mc:Fallback xmlns="">
          <p:sp>
            <p:nvSpPr>
              <p:cNvPr id="30" name="Rectangle 11">
                <a:extLst>
                  <a:ext uri="{FF2B5EF4-FFF2-40B4-BE49-F238E27FC236}">
                    <a16:creationId xmlns:a16="http://schemas.microsoft.com/office/drawing/2014/main" id="{3DA2090C-F5B6-45DF-858A-CF8E2ED5AC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06" y="5645797"/>
                <a:ext cx="8235637" cy="496483"/>
              </a:xfrm>
              <a:prstGeom prst="rect">
                <a:avLst/>
              </a:prstGeom>
              <a:blipFill>
                <a:blip r:embed="rId4"/>
                <a:stretch>
                  <a:fillRect l="-1110" t="-365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211" y="4418449"/>
                <a:ext cx="3610671" cy="6573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alt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211" y="4418449"/>
                <a:ext cx="3610671" cy="657359"/>
              </a:xfrm>
              <a:prstGeom prst="rect">
                <a:avLst/>
              </a:prstGeom>
              <a:blipFill>
                <a:blip r:embed="rId5"/>
                <a:stretch>
                  <a:fillRect l="-2703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C065ECC0-938B-4AF8-8366-F753C7635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211" y="5012798"/>
                <a:ext cx="1770874" cy="582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alt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C065ECC0-938B-4AF8-8366-F753C7635B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211" y="5012798"/>
                <a:ext cx="1770874" cy="582275"/>
              </a:xfrm>
              <a:prstGeom prst="rect">
                <a:avLst/>
              </a:prstGeom>
              <a:blipFill>
                <a:blip r:embed="rId6"/>
                <a:stretch>
                  <a:fillRect l="-5517" t="-3125" b="-8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017" y="2121355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8017" y="2121355"/>
                <a:ext cx="1770874" cy="5136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341">
            <a:extLst>
              <a:ext uri="{FF2B5EF4-FFF2-40B4-BE49-F238E27FC236}">
                <a16:creationId xmlns:a16="http://schemas.microsoft.com/office/drawing/2014/main" id="{E5E5B454-D0F9-48C0-87A9-AB14F40B6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2207692"/>
            <a:ext cx="6430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41">
            <a:extLst>
              <a:ext uri="{FF2B5EF4-FFF2-40B4-BE49-F238E27FC236}">
                <a16:creationId xmlns:a16="http://schemas.microsoft.com/office/drawing/2014/main" id="{8C600C9A-5E6E-4D07-9631-A09B35572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47" y="2173627"/>
            <a:ext cx="805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|z|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6725" y="2541101"/>
                <a:ext cx="2401699" cy="8438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alt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b="0" i="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6725" y="2541101"/>
                <a:ext cx="2401699" cy="8438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8725" y="3217382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3+1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8725" y="3217382"/>
                <a:ext cx="1770874" cy="5136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41">
            <a:extLst>
              <a:ext uri="{FF2B5EF4-FFF2-40B4-BE49-F238E27FC236}">
                <a16:creationId xmlns:a16="http://schemas.microsoft.com/office/drawing/2014/main" id="{63FF2E2D-6A3F-415E-97FA-8FA78A9FB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54" y="4033700"/>
            <a:ext cx="42801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cs typeface="Arial" panose="020B0604020202020204" pitchFamily="34" charset="0"/>
              </a:rPr>
              <a:t>Use the formula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647" y="6153996"/>
                <a:ext cx="4051207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3647" y="6153996"/>
                <a:ext cx="4051207" cy="645048"/>
              </a:xfrm>
              <a:prstGeom prst="rect">
                <a:avLst/>
              </a:prstGeom>
              <a:blipFill>
                <a:blip r:embed="rId10"/>
                <a:stretch>
                  <a:fillRect l="-2256" b="-76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6C4A347A-2827-4FD3-9B73-C05630C54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723" y="3181677"/>
                <a:ext cx="1040583" cy="503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6C4A347A-2827-4FD3-9B73-C05630C54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23" y="3181677"/>
                <a:ext cx="1040583" cy="5038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341">
                <a:extLst>
                  <a:ext uri="{FF2B5EF4-FFF2-40B4-BE49-F238E27FC236}">
                    <a16:creationId xmlns:a16="http://schemas.microsoft.com/office/drawing/2014/main" id="{849E34B9-5459-4B2D-A624-04340DD06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305" y="3227652"/>
                <a:ext cx="104058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341">
                <a:extLst>
                  <a:ext uri="{FF2B5EF4-FFF2-40B4-BE49-F238E27FC236}">
                    <a16:creationId xmlns:a16="http://schemas.microsoft.com/office/drawing/2014/main" id="{849E34B9-5459-4B2D-A624-04340DD06B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7305" y="3227652"/>
                <a:ext cx="1040583" cy="461665"/>
              </a:xfrm>
              <a:prstGeom prst="rect">
                <a:avLst/>
              </a:prstGeom>
              <a:blipFill>
                <a:blip r:embed="rId12"/>
                <a:stretch>
                  <a:fillRect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F59B0ABE-799B-4F84-9350-61CD09326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723" y="3971249"/>
                <a:ext cx="2663779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p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F59B0ABE-799B-4F84-9350-61CD093265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23" y="3971249"/>
                <a:ext cx="2663779" cy="645048"/>
              </a:xfrm>
              <a:prstGeom prst="rect">
                <a:avLst/>
              </a:prstGeom>
              <a:blipFill>
                <a:blip r:embed="rId13"/>
                <a:stretch>
                  <a:fillRect l="-3432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41">
                <a:extLst>
                  <a:ext uri="{FF2B5EF4-FFF2-40B4-BE49-F238E27FC236}">
                    <a16:creationId xmlns:a16="http://schemas.microsoft.com/office/drawing/2014/main" id="{076F6842-6293-4969-A1D6-3D375557E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0966" y="4992824"/>
                <a:ext cx="1770874" cy="6222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41">
                <a:extLst>
                  <a:ext uri="{FF2B5EF4-FFF2-40B4-BE49-F238E27FC236}">
                    <a16:creationId xmlns:a16="http://schemas.microsoft.com/office/drawing/2014/main" id="{076F6842-6293-4969-A1D6-3D375557EC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966" y="4992824"/>
                <a:ext cx="1770874" cy="622222"/>
              </a:xfrm>
              <a:prstGeom prst="rect">
                <a:avLst/>
              </a:prstGeom>
              <a:blipFill>
                <a:blip r:embed="rId14"/>
                <a:stretch>
                  <a:fillRect l="-5517" b="-88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7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4" grpId="0"/>
      <p:bldP spid="17" grpId="0"/>
      <p:bldP spid="18" grpId="0"/>
      <p:bldP spid="28" grpId="0"/>
      <p:bldP spid="30" grpId="0"/>
      <p:bldP spid="32" grpId="0"/>
      <p:bldP spid="33" grpId="0"/>
      <p:bldP spid="20" grpId="0"/>
      <p:bldP spid="23" grpId="0"/>
      <p:bldP spid="24" grpId="0"/>
      <p:bldP spid="25" grpId="0"/>
      <p:bldP spid="29" grpId="0"/>
      <p:bldP spid="34" grpId="0"/>
      <p:bldP spid="35" grpId="0"/>
      <p:bldP spid="21" grpId="0"/>
      <p:bldP spid="26" grpId="0"/>
      <p:bldP spid="27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99269" y="3588836"/>
            <a:ext cx="8375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Substitute in the exact values of cos and sin to find the rectangular form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b="1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341">
                <a:extLst>
                  <a:ext uri="{FF2B5EF4-FFF2-40B4-BE49-F238E27FC236}">
                    <a16:creationId xmlns:a16="http://schemas.microsoft.com/office/drawing/2014/main" id="{65496B56-C628-4829-AF7A-8272980B6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5382" y="1175691"/>
                <a:ext cx="4696144" cy="9221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341">
                <a:extLst>
                  <a:ext uri="{FF2B5EF4-FFF2-40B4-BE49-F238E27FC236}">
                    <a16:creationId xmlns:a16="http://schemas.microsoft.com/office/drawing/2014/main" id="{65496B56-C628-4829-AF7A-8272980B6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382" y="1175691"/>
                <a:ext cx="4696144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Express the complex number in its rectangular form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95" y="1999520"/>
            <a:ext cx="7692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cs typeface="Arial" panose="020B0604020202020204" pitchFamily="34" charset="0"/>
              </a:rPr>
              <a:t>Evaluate cos and sin at the value of </a:t>
            </a:r>
            <a:r>
              <a:rPr lang="en-US" altLang="en-US" i="1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endParaRPr lang="en-GB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41">
                <a:extLst>
                  <a:ext uri="{FF2B5EF4-FFF2-40B4-BE49-F238E27FC236}">
                    <a16:creationId xmlns:a16="http://schemas.microsoft.com/office/drawing/2014/main" id="{97907AD4-1AE2-4838-AEC9-01684A8ED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1999" y="2395996"/>
                <a:ext cx="1950313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Rectangle 341">
                <a:extLst>
                  <a:ext uri="{FF2B5EF4-FFF2-40B4-BE49-F238E27FC236}">
                    <a16:creationId xmlns:a16="http://schemas.microsoft.com/office/drawing/2014/main" id="{97907AD4-1AE2-4838-AEC9-01684A8EDE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1999" y="2395996"/>
                <a:ext cx="1950313" cy="645048"/>
              </a:xfrm>
              <a:prstGeom prst="rect">
                <a:avLst/>
              </a:prstGeom>
              <a:blipFill>
                <a:blip r:embed="rId4"/>
                <a:stretch>
                  <a:fillRect l="-4688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0A115427-140F-4A6D-BE8D-3879EA0F9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3861" y="3086468"/>
                <a:ext cx="1950313" cy="697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in</m:t>
                    </m:r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0A115427-140F-4A6D-BE8D-3879EA0F9C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3861" y="3086468"/>
                <a:ext cx="1950313" cy="697179"/>
              </a:xfrm>
              <a:prstGeom prst="rect">
                <a:avLst/>
              </a:prstGeom>
              <a:blipFill>
                <a:blip r:embed="rId5"/>
                <a:stretch>
                  <a:fillRect l="-5016" b="-34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41">
                <a:extLst>
                  <a:ext uri="{FF2B5EF4-FFF2-40B4-BE49-F238E27FC236}">
                    <a16:creationId xmlns:a16="http://schemas.microsoft.com/office/drawing/2014/main" id="{5DFFEF93-34F4-4598-8692-E9E7A756C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789" y="4135567"/>
                <a:ext cx="4696144" cy="9221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41">
                <a:extLst>
                  <a:ext uri="{FF2B5EF4-FFF2-40B4-BE49-F238E27FC236}">
                    <a16:creationId xmlns:a16="http://schemas.microsoft.com/office/drawing/2014/main" id="{5DFFEF93-34F4-4598-8692-E9E7A756C8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5789" y="4135567"/>
                <a:ext cx="4696144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F8F81FC3-D152-4335-876F-E6BCB20E8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9629" y="4954151"/>
                <a:ext cx="4696144" cy="958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en-US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F8F81FC3-D152-4335-876F-E6BCB20E8B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629" y="4954151"/>
                <a:ext cx="4696144" cy="958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E0DE647-103A-4E2A-A02E-E9FA561EA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5658" y="5840069"/>
                <a:ext cx="2199373" cy="8669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E0DE647-103A-4E2A-A02E-E9FA561EA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658" y="5840069"/>
                <a:ext cx="2199373" cy="8669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47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/>
      <p:bldP spid="14" grpId="0"/>
      <p:bldP spid="17" grpId="0"/>
      <p:bldP spid="18" grpId="0"/>
      <p:bldP spid="37" grpId="0"/>
      <p:bldP spid="39" grpId="0"/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8530</TotalTime>
  <Words>562</Words>
  <Application>Microsoft Office PowerPoint</Application>
  <PresentationFormat>On-screen Show (4:3)</PresentationFormat>
  <Paragraphs>122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Polar form of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154</cp:revision>
  <dcterms:created xsi:type="dcterms:W3CDTF">2015-11-18T13:25:56Z</dcterms:created>
  <dcterms:modified xsi:type="dcterms:W3CDTF">2022-12-24T09:17:27Z</dcterms:modified>
</cp:coreProperties>
</file>