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notesMasterIdLst>
    <p:notesMasterId r:id="rId10"/>
  </p:notesMasterIdLst>
  <p:sldIdLst>
    <p:sldId id="256" r:id="rId2"/>
    <p:sldId id="269" r:id="rId3"/>
    <p:sldId id="270" r:id="rId4"/>
    <p:sldId id="271" r:id="rId5"/>
    <p:sldId id="318" r:id="rId6"/>
    <p:sldId id="319" r:id="rId7"/>
    <p:sldId id="320" r:id="rId8"/>
    <p:sldId id="31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CC"/>
    <a:srgbClr val="000000"/>
    <a:srgbClr val="BDBEBD"/>
    <a:srgbClr val="957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ABCE0-875F-4E19-80CF-550B2A68B676}" type="datetimeFigureOut">
              <a:rPr lang="en-GB" smtClean="0"/>
              <a:t>24/12/2022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22860-DF91-4BB5-8528-F36E6B9FCA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068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4486626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05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78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09768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989019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12736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91073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257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473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94601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89880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12/24/2022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7612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 userDrawn="1">
          <p15:clr>
            <a:srgbClr val="F26B43"/>
          </p15:clr>
        </p15:guide>
        <p15:guide id="2" orient="horz" pos="1440" userDrawn="1">
          <p15:clr>
            <a:srgbClr val="F26B43"/>
          </p15:clr>
        </p15:guide>
        <p15:guide id="3" orient="horz" pos="3696" userDrawn="1">
          <p15:clr>
            <a:srgbClr val="F26B43"/>
          </p15:clr>
        </p15:guide>
        <p15:guide id="4" orient="horz" pos="432" userDrawn="1">
          <p15:clr>
            <a:srgbClr val="F26B43"/>
          </p15:clr>
        </p15:guide>
        <p15:guide id="5" orient="horz" pos="1512" userDrawn="1">
          <p15:clr>
            <a:srgbClr val="F26B43"/>
          </p15:clr>
        </p15:guide>
        <p15:guide id="6" pos="5184" userDrawn="1">
          <p15:clr>
            <a:srgbClr val="F26B43"/>
          </p15:clr>
        </p15:guide>
        <p15:guide id="7" pos="702" userDrawn="1">
          <p15:clr>
            <a:srgbClr val="F26B43"/>
          </p15:clr>
        </p15:guide>
        <p15:guide id="8" pos="6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18" Type="http://schemas.openxmlformats.org/officeDocument/2006/relationships/image" Target="../media/image32.png"/><Relationship Id="rId3" Type="http://schemas.openxmlformats.org/officeDocument/2006/relationships/image" Target="../media/image17.png"/><Relationship Id="rId21" Type="http://schemas.openxmlformats.org/officeDocument/2006/relationships/image" Target="../media/image35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" Type="http://schemas.openxmlformats.org/officeDocument/2006/relationships/hyperlink" Target="http://www.mathssupport.org/" TargetMode="External"/><Relationship Id="rId16" Type="http://schemas.openxmlformats.org/officeDocument/2006/relationships/image" Target="../media/image30.png"/><Relationship Id="rId20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24" Type="http://schemas.openxmlformats.org/officeDocument/2006/relationships/image" Target="../media/image38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23" Type="http://schemas.openxmlformats.org/officeDocument/2006/relationships/image" Target="../media/image37.png"/><Relationship Id="rId10" Type="http://schemas.openxmlformats.org/officeDocument/2006/relationships/image" Target="../media/image24.png"/><Relationship Id="rId19" Type="http://schemas.openxmlformats.org/officeDocument/2006/relationships/image" Target="../media/image33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Relationship Id="rId22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5" Type="http://schemas.openxmlformats.org/officeDocument/2006/relationships/image" Target="../media/image5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880412" cy="1600200"/>
          </a:xfrm>
        </p:spPr>
        <p:txBody>
          <a:bodyPr>
            <a:normAutofit/>
          </a:bodyPr>
          <a:lstStyle/>
          <a:p>
            <a:pPr marL="627063" indent="-627063"/>
            <a:r>
              <a:rPr lang="en-US" dirty="0"/>
              <a:t>LO: To understand how to add, subtract and multiply complex numbers.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7847" y="1515794"/>
            <a:ext cx="7247965" cy="1396218"/>
          </a:xfrm>
        </p:spPr>
        <p:txBody>
          <a:bodyPr/>
          <a:lstStyle/>
          <a:p>
            <a:r>
              <a:rPr lang="en-US" dirty="0"/>
              <a:t>Operations with complex numbers</a:t>
            </a: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23054314-B4E3-4155-B353-4483EB30B022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56822D9D-6CF6-4D71-A236-891971942EAB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653E9E-38D7-778D-6F1C-9FA8C4B78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864B6-767B-44EB-BBAF-23004834D085}" type="datetime3">
              <a:rPr lang="en-US" smtClean="0"/>
              <a:t>24 December 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28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66" name="Rectangle 10"/>
          <p:cNvSpPr>
            <a:spLocks noChangeArrowheads="1"/>
          </p:cNvSpPr>
          <p:nvPr/>
        </p:nvSpPr>
        <p:spPr bwMode="auto">
          <a:xfrm>
            <a:off x="501650" y="966431"/>
            <a:ext cx="83375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Two complex numbers are </a:t>
            </a:r>
            <a:r>
              <a:rPr lang="en-US" altLang="en-US" sz="2400" b="1" dirty="0">
                <a:solidFill>
                  <a:srgbClr val="FF3300"/>
                </a:solidFill>
                <a:latin typeface="Comic Sans MS" panose="030F0702030302020204" pitchFamily="66" charset="0"/>
              </a:rPr>
              <a:t>equal</a:t>
            </a:r>
            <a:r>
              <a:rPr lang="en-US" altLang="en-US" sz="2400" dirty="0">
                <a:latin typeface="Comic Sans MS" panose="030F0702030302020204" pitchFamily="66" charset="0"/>
              </a:rPr>
              <a:t> if, and only if, their </a:t>
            </a:r>
            <a:r>
              <a:rPr lang="en-US" altLang="en-US" sz="2400" b="1" dirty="0">
                <a:solidFill>
                  <a:srgbClr val="FF3300"/>
                </a:solidFill>
                <a:latin typeface="Comic Sans MS" panose="030F0702030302020204" pitchFamily="66" charset="0"/>
              </a:rPr>
              <a:t>real and imaginary</a:t>
            </a:r>
            <a:r>
              <a:rPr lang="en-US" altLang="en-US" sz="2400" dirty="0">
                <a:latin typeface="Comic Sans MS" panose="030F0702030302020204" pitchFamily="66" charset="0"/>
              </a:rPr>
              <a:t> parts are </a:t>
            </a:r>
            <a:r>
              <a:rPr lang="en-US" altLang="en-US" b="1" dirty="0">
                <a:solidFill>
                  <a:srgbClr val="FF3300"/>
                </a:solidFill>
                <a:latin typeface="Comic Sans MS" panose="030F0702030302020204" pitchFamily="66" charset="0"/>
              </a:rPr>
              <a:t>equal</a:t>
            </a:r>
            <a:r>
              <a:rPr lang="en-US" altLang="en-US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54667" name="Rectangle 11"/>
          <p:cNvSpPr>
            <a:spLocks noChangeArrowheads="1"/>
          </p:cNvSpPr>
          <p:nvPr/>
        </p:nvSpPr>
        <p:spPr bwMode="auto">
          <a:xfrm>
            <a:off x="501650" y="1976339"/>
            <a:ext cx="83375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So, given that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Comic Sans MS" panose="030F0702030302020204" pitchFamily="66" charset="0"/>
              </a:rPr>
              <a:t>and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</a:t>
            </a:r>
            <a:r>
              <a:rPr lang="en-US" altLang="en-US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ℝ</a:t>
            </a:r>
            <a:r>
              <a:rPr lang="en-US" altLang="en-US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D2B46399-A978-4B01-AB8E-19FBD6FCD0EB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2"/>
            <a:extLst>
              <a:ext uri="{FF2B5EF4-FFF2-40B4-BE49-F238E27FC236}">
                <a16:creationId xmlns:a16="http://schemas.microsoft.com/office/drawing/2014/main" id="{973A4A2D-DAB6-45D0-811F-B9F8DC9E2242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595D0636-BE30-44EF-A182-9AEB865070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2893" y="2621507"/>
            <a:ext cx="1306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A60D246E-D870-462F-80F6-D34F46A6E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9503" y="2631521"/>
            <a:ext cx="11471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5EC1F03E-6F40-4545-B7C9-AC3444BDE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8672" y="2616915"/>
            <a:ext cx="11471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04E915E-E092-4580-A2B6-62A76229A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7853" y="2631520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⇔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D7533F1A-556B-404B-975A-2E6230472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890" y="2647580"/>
            <a:ext cx="7159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omic Sans MS" panose="030F0702030302020204" pitchFamily="66" charset="0"/>
              </a:rPr>
              <a:t>and</a:t>
            </a: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81529826-2AE1-4D25-9761-BD8507FA4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4819" y="3791713"/>
            <a:ext cx="1306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5" name="Rectangle 11">
            <a:extLst>
              <a:ext uri="{FF2B5EF4-FFF2-40B4-BE49-F238E27FC236}">
                <a16:creationId xmlns:a16="http://schemas.microsoft.com/office/drawing/2014/main" id="{92C85D24-3263-48E1-AB36-915E08123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1429" y="3801727"/>
            <a:ext cx="2231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57CFF5FB-F695-454F-8173-4B6BB7E4A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5709" y="3791713"/>
            <a:ext cx="21514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A044492-D84F-419E-A322-86D9F7C5F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9779" y="3801726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⇔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23E47C04-D050-4D17-98EA-2842A91E4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8452" y="3794487"/>
            <a:ext cx="7159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omic Sans MS" panose="030F0702030302020204" pitchFamily="66" charset="0"/>
              </a:rPr>
              <a:t>and</a:t>
            </a:r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FE112CC7-7576-4C8C-A015-420981CC3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3355" y="3233977"/>
            <a:ext cx="7159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omic Sans MS" panose="030F0702030302020204" pitchFamily="66" charset="0"/>
              </a:rPr>
              <a:t>or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DAE05CA-0836-BB27-C0C4-E3EDBAD1BD1C}"/>
              </a:ext>
            </a:extLst>
          </p:cNvPr>
          <p:cNvSpPr/>
          <p:nvPr/>
        </p:nvSpPr>
        <p:spPr>
          <a:xfrm>
            <a:off x="146443" y="278435"/>
            <a:ext cx="52261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Operations with </a:t>
            </a: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complex </a:t>
            </a:r>
            <a:r>
              <a:rPr lang="en-GB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numbers</a:t>
            </a:r>
          </a:p>
        </p:txBody>
      </p:sp>
    </p:spTree>
    <p:extLst>
      <p:ext uri="{BB962C8B-B14F-4D97-AF65-F5344CB8AC3E}">
        <p14:creationId xmlns:p14="http://schemas.microsoft.com/office/powerpoint/2010/main" val="415221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66" grpId="0"/>
      <p:bldP spid="45466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731" name="Rectangle 51"/>
          <p:cNvSpPr>
            <a:spLocks noChangeArrowheads="1"/>
          </p:cNvSpPr>
          <p:nvPr/>
        </p:nvSpPr>
        <p:spPr bwMode="auto">
          <a:xfrm>
            <a:off x="550068" y="4141088"/>
            <a:ext cx="1729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78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923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06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0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781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2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9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Likewise,</a:t>
            </a:r>
          </a:p>
        </p:txBody>
      </p:sp>
      <p:sp>
        <p:nvSpPr>
          <p:cNvPr id="21" name="Rectangle 20">
            <a:hlinkClick r:id="rId2"/>
            <a:extLst>
              <a:ext uri="{FF2B5EF4-FFF2-40B4-BE49-F238E27FC236}">
                <a16:creationId xmlns:a16="http://schemas.microsoft.com/office/drawing/2014/main" id="{6DAF4CC0-92A3-4E03-8931-B4652577C6DD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2"/>
            <a:extLst>
              <a:ext uri="{FF2B5EF4-FFF2-40B4-BE49-F238E27FC236}">
                <a16:creationId xmlns:a16="http://schemas.microsoft.com/office/drawing/2014/main" id="{3296CF4B-5A8C-4FB9-B3FD-F269997EDA0A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B640F8BD-E7DC-4D8A-9C37-289B883B5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" y="966431"/>
            <a:ext cx="83375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The addition of complex numbers is defined in a very simple way:</a:t>
            </a:r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286A2D2D-1BA1-4066-BF35-F810080FD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" y="1976339"/>
            <a:ext cx="83375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So, given that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Comic Sans MS" panose="030F0702030302020204" pitchFamily="66" charset="0"/>
              </a:rPr>
              <a:t>and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</a:t>
            </a:r>
            <a:r>
              <a:rPr lang="en-US" altLang="en-US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ℝ</a:t>
            </a:r>
            <a:r>
              <a:rPr lang="en-US" altLang="en-US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5" name="Rectangle 11">
            <a:extLst>
              <a:ext uri="{FF2B5EF4-FFF2-40B4-BE49-F238E27FC236}">
                <a16:creationId xmlns:a16="http://schemas.microsoft.com/office/drawing/2014/main" id="{FAAEC578-D499-432F-8F11-38DD9C4CD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5143" y="2648079"/>
            <a:ext cx="1306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EC87D33B-930C-4663-81A3-CF14C881E1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753" y="2658093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1957CA3-688B-4AF4-AB62-EFD1F263F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0103" y="2658092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0" name="Rectangle 11">
            <a:extLst>
              <a:ext uri="{FF2B5EF4-FFF2-40B4-BE49-F238E27FC236}">
                <a16:creationId xmlns:a16="http://schemas.microsoft.com/office/drawing/2014/main" id="{20E3C9CD-CAEE-43BA-B633-2C248E9F1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724" y="2648077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984A883-4DEA-495E-9D91-E01EC31D0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8700" y="2648077"/>
            <a:ext cx="7616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ABEB730B-C182-4C62-AAD1-C4AB15375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753" y="3138704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7BC28DC-2041-482E-9E48-BBF60A237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0103" y="3138703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5" name="Rectangle 11">
            <a:extLst>
              <a:ext uri="{FF2B5EF4-FFF2-40B4-BE49-F238E27FC236}">
                <a16:creationId xmlns:a16="http://schemas.microsoft.com/office/drawing/2014/main" id="{BC376CBA-481D-493D-84D6-85FDB91D1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724" y="3128688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D3BAED8-084C-4A6B-9E55-F3564CEF2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8700" y="3128688"/>
            <a:ext cx="7616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7" name="Rectangle 11">
            <a:extLst>
              <a:ext uri="{FF2B5EF4-FFF2-40B4-BE49-F238E27FC236}">
                <a16:creationId xmlns:a16="http://schemas.microsoft.com/office/drawing/2014/main" id="{5620CA5E-7675-438A-9505-2FC79B419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753" y="3619313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D9E9A9C-DE9E-4386-BB2E-72F212425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0103" y="3619312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9" name="Rectangle 11">
            <a:extLst>
              <a:ext uri="{FF2B5EF4-FFF2-40B4-BE49-F238E27FC236}">
                <a16:creationId xmlns:a16="http://schemas.microsoft.com/office/drawing/2014/main" id="{CEB90A06-0901-4AFA-AC30-1F53065B8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724" y="3609297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209E619-478B-4072-B51E-5465D5EBE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8700" y="3609297"/>
            <a:ext cx="7616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1" name="Rectangle 11">
            <a:extLst>
              <a:ext uri="{FF2B5EF4-FFF2-40B4-BE49-F238E27FC236}">
                <a16:creationId xmlns:a16="http://schemas.microsoft.com/office/drawing/2014/main" id="{B7BD97DE-BEB3-45E7-A6A0-058243918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5143" y="4637815"/>
            <a:ext cx="1306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2" name="Rectangle 11">
            <a:extLst>
              <a:ext uri="{FF2B5EF4-FFF2-40B4-BE49-F238E27FC236}">
                <a16:creationId xmlns:a16="http://schemas.microsoft.com/office/drawing/2014/main" id="{5C75177E-06AA-4ECD-80D3-270A137EF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753" y="4647829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A98806D-8D01-4D3F-87B4-C39B21B8A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0103" y="4647828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4" name="Rectangle 11">
            <a:extLst>
              <a:ext uri="{FF2B5EF4-FFF2-40B4-BE49-F238E27FC236}">
                <a16:creationId xmlns:a16="http://schemas.microsoft.com/office/drawing/2014/main" id="{C1D3DE71-0CC5-488C-BADD-734FC5CB7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724" y="4637813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6ABA642-378D-41F2-A85D-EC322598E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8700" y="4637813"/>
            <a:ext cx="7616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6" name="Rectangle 11">
            <a:extLst>
              <a:ext uri="{FF2B5EF4-FFF2-40B4-BE49-F238E27FC236}">
                <a16:creationId xmlns:a16="http://schemas.microsoft.com/office/drawing/2014/main" id="{8266AB85-A757-40ED-93F7-D3F04C1DF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753" y="5128440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17E6E17-B27A-49CA-A760-2EF642108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0103" y="5128439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8" name="Rectangle 11">
            <a:extLst>
              <a:ext uri="{FF2B5EF4-FFF2-40B4-BE49-F238E27FC236}">
                <a16:creationId xmlns:a16="http://schemas.microsoft.com/office/drawing/2014/main" id="{A6D53B59-4886-4653-917B-556194953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724" y="5118424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F9B6358-5652-4D2A-8386-9C17EBE66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8700" y="5118424"/>
            <a:ext cx="7616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0" name="Rectangle 11">
            <a:extLst>
              <a:ext uri="{FF2B5EF4-FFF2-40B4-BE49-F238E27FC236}">
                <a16:creationId xmlns:a16="http://schemas.microsoft.com/office/drawing/2014/main" id="{004E3DBA-8DE0-4E96-9524-0D013EE00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753" y="5609049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3053469-3B10-4F0D-923A-C7A1ECF32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0103" y="5609048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8EEF9666-86CB-43D0-9BF1-0FBC5D239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6724" y="5599033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8CBC4B0-ECAC-4D98-B071-09A35EF3F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8700" y="5599033"/>
            <a:ext cx="7616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5691775-81A0-C224-813B-4658F55F4EBA}"/>
              </a:ext>
            </a:extLst>
          </p:cNvPr>
          <p:cNvSpPr/>
          <p:nvPr/>
        </p:nvSpPr>
        <p:spPr>
          <a:xfrm>
            <a:off x="146443" y="278435"/>
            <a:ext cx="6885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Addition and subtraction of </a:t>
            </a: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complex </a:t>
            </a:r>
            <a:r>
              <a:rPr lang="en-GB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numbers</a:t>
            </a:r>
          </a:p>
        </p:txBody>
      </p:sp>
    </p:spTree>
    <p:extLst>
      <p:ext uri="{BB962C8B-B14F-4D97-AF65-F5344CB8AC3E}">
        <p14:creationId xmlns:p14="http://schemas.microsoft.com/office/powerpoint/2010/main" val="84306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731" grpId="0"/>
      <p:bldP spid="23" grpId="0"/>
      <p:bldP spid="24" grpId="0"/>
      <p:bldP spid="25" grpId="0"/>
      <p:bldP spid="26" grpId="0"/>
      <p:bldP spid="28" grpId="0"/>
      <p:bldP spid="30" grpId="0"/>
      <p:bldP spid="31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CFEBE0CB-EA5D-4D9D-A593-F86F29AA25B6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8108A9F5-6935-4851-8468-C31AC24290ED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9D11E461-F0D4-4BD3-9FEB-7B8418BA1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" y="800674"/>
            <a:ext cx="83375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To multiply a complex number by a real number, use the distributive property:</a:t>
            </a:r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7A0E3136-10EE-4847-940E-05D6EFA44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" y="1631671"/>
            <a:ext cx="83375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So, given that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>
                <a:latin typeface="Comic Sans MS" panose="030F0702030302020204" pitchFamily="66" charset="0"/>
              </a:rPr>
              <a:t>and </a:t>
            </a:r>
            <a:r>
              <a:rPr lang="en-US" altLang="en-US" sz="2400" dirty="0">
                <a:latin typeface="Symbol" panose="05050102010706020507" pitchFamily="18" charset="2"/>
              </a:rPr>
              <a:t>l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2400" dirty="0">
                <a:latin typeface="Symbol" panose="05050102010706020507" pitchFamily="18" charset="2"/>
              </a:rPr>
              <a:t>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</a:t>
            </a:r>
            <a:r>
              <a:rPr lang="en-US" altLang="en-US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ℝ</a:t>
            </a:r>
            <a:r>
              <a:rPr lang="en-US" altLang="en-US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2" name="Rectangle 11">
            <a:extLst>
              <a:ext uri="{FF2B5EF4-FFF2-40B4-BE49-F238E27FC236}">
                <a16:creationId xmlns:a16="http://schemas.microsoft.com/office/drawing/2014/main" id="{9F350553-1D9B-49B6-8718-F1DB2D885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1114" y="2136436"/>
            <a:ext cx="6519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 err="1">
                <a:latin typeface="Symbol" panose="05050102010706020507" pitchFamily="18" charset="2"/>
              </a:rPr>
              <a:t>l</a:t>
            </a:r>
            <a:r>
              <a:rPr lang="en-US" altLang="en-US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09D6FEE5-5FF4-4BCE-8001-881BD3AEB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753" y="2146452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Symbol" panose="05050102010706020507" pitchFamily="18" charset="2"/>
              </a:rPr>
              <a:t>l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56D8BB7-2C16-43C9-A4D7-ED450FCB9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0103" y="2146451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7" name="Rectangle 11">
            <a:extLst>
              <a:ext uri="{FF2B5EF4-FFF2-40B4-BE49-F238E27FC236}">
                <a16:creationId xmlns:a16="http://schemas.microsoft.com/office/drawing/2014/main" id="{C18A64DB-5162-466C-8DE6-0EDE32E49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753" y="2627063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>
                <a:latin typeface="Symbol" panose="05050102010706020507" pitchFamily="18" charset="2"/>
              </a:rPr>
              <a:t>l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BAEB5E0-64F8-4A70-AF00-9EDC5664E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0103" y="2627062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9" name="Rectangle 11">
            <a:extLst>
              <a:ext uri="{FF2B5EF4-FFF2-40B4-BE49-F238E27FC236}">
                <a16:creationId xmlns:a16="http://schemas.microsoft.com/office/drawing/2014/main" id="{07207DDD-69AB-4078-998F-22D38A5D0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882" y="2617045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dirty="0" err="1">
                <a:latin typeface="Symbol" panose="05050102010706020507" pitchFamily="18" charset="2"/>
              </a:rPr>
              <a:t>l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4F72B40-0BFB-4EC9-90F3-FA658ADDB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858" y="2617045"/>
            <a:ext cx="7616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AF216D08-CDC7-41B5-8F9A-07998371B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657" y="3779093"/>
            <a:ext cx="83375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Use the distributive property and the fact that 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latin typeface="Comic Sans MS" panose="030F0702030302020204" pitchFamily="66" charset="0"/>
              </a:rPr>
              <a:t> =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altLang="en-US" sz="2400" dirty="0">
                <a:latin typeface="Comic Sans MS" panose="030F0702030302020204" pitchFamily="66" charset="0"/>
              </a:rPr>
              <a:t>1 to multiply two complex numbers</a:t>
            </a:r>
          </a:p>
        </p:txBody>
      </p:sp>
      <p:sp>
        <p:nvSpPr>
          <p:cNvPr id="37" name="Rectangle 11">
            <a:extLst>
              <a:ext uri="{FF2B5EF4-FFF2-40B4-BE49-F238E27FC236}">
                <a16:creationId xmlns:a16="http://schemas.microsoft.com/office/drawing/2014/main" id="{4DF8B174-7ADD-48D6-BBA6-4BE4F359B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1054" y="4655127"/>
            <a:ext cx="13061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·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8" name="Rectangle 11">
            <a:extLst>
              <a:ext uri="{FF2B5EF4-FFF2-40B4-BE49-F238E27FC236}">
                <a16:creationId xmlns:a16="http://schemas.microsoft.com/office/drawing/2014/main" id="{7692C713-7BBC-4EDC-AE1F-760F4B6A7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7664" y="4665141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6F240BE-85EC-4544-8F67-09E49D3A2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6014" y="4665140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0" name="Rectangle 11">
            <a:extLst>
              <a:ext uri="{FF2B5EF4-FFF2-40B4-BE49-F238E27FC236}">
                <a16:creationId xmlns:a16="http://schemas.microsoft.com/office/drawing/2014/main" id="{D6E9012F-2104-4ABE-880D-1E2FFF263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861" y="4638020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5BB7260-C4FD-431C-A4A5-A851FCB00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4611" y="4655125"/>
            <a:ext cx="7616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2" name="Rectangle 11">
            <a:extLst>
              <a:ext uri="{FF2B5EF4-FFF2-40B4-BE49-F238E27FC236}">
                <a16:creationId xmlns:a16="http://schemas.microsoft.com/office/drawing/2014/main" id="{81784F91-9282-4796-9B23-4A2F64696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7664" y="5145752"/>
            <a:ext cx="7616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BFDDD15-636B-43D8-91E4-B4D62E68C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6014" y="5145751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4" name="Rectangle 11">
            <a:extLst>
              <a:ext uri="{FF2B5EF4-FFF2-40B4-BE49-F238E27FC236}">
                <a16:creationId xmlns:a16="http://schemas.microsoft.com/office/drawing/2014/main" id="{B681E042-F6D8-4532-983E-C9ED083CA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2119" y="5153845"/>
            <a:ext cx="8117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A846223-E719-4DA0-B7FE-C3E4F899A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8849" y="5161620"/>
            <a:ext cx="349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6" name="Rectangle 11">
            <a:extLst>
              <a:ext uri="{FF2B5EF4-FFF2-40B4-BE49-F238E27FC236}">
                <a16:creationId xmlns:a16="http://schemas.microsoft.com/office/drawing/2014/main" id="{85FC4595-A8E1-4A30-A7FF-0ED0A31C3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7664" y="5626361"/>
            <a:ext cx="818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dirty="0">
              <a:latin typeface="Comic Sans MS" panose="030F0702030302020204" pitchFamily="66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2E3614F8-62BC-4EE0-AD03-36EBC153A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6014" y="5626360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8" name="Rectangle 11">
            <a:extLst>
              <a:ext uri="{FF2B5EF4-FFF2-40B4-BE49-F238E27FC236}">
                <a16:creationId xmlns:a16="http://schemas.microsoft.com/office/drawing/2014/main" id="{324A9B5B-211D-4C65-B29C-191048714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2119" y="5682248"/>
            <a:ext cx="18869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DF1D1AA-E275-4837-AD65-4EE03D2A8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4095" y="5682248"/>
            <a:ext cx="7616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0" name="Rectangle 11">
            <a:extLst>
              <a:ext uri="{FF2B5EF4-FFF2-40B4-BE49-F238E27FC236}">
                <a16:creationId xmlns:a16="http://schemas.microsoft.com/office/drawing/2014/main" id="{2CC94068-ED41-47A4-A1A2-86C1E024C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5888" y="5124565"/>
            <a:ext cx="8117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D78E6FD-7B32-4219-82B0-A77F735A5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3217" y="5157739"/>
            <a:ext cx="7616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2" name="Rectangle 11">
            <a:extLst>
              <a:ext uri="{FF2B5EF4-FFF2-40B4-BE49-F238E27FC236}">
                <a16:creationId xmlns:a16="http://schemas.microsoft.com/office/drawing/2014/main" id="{B570CB3C-5AF3-4DEA-82DE-202785072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6494" y="5124565"/>
            <a:ext cx="1020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5727132C-99CA-48FA-8FB2-672A11A53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1493" y="5107460"/>
            <a:ext cx="349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4" name="Rectangle 11">
            <a:extLst>
              <a:ext uri="{FF2B5EF4-FFF2-40B4-BE49-F238E27FC236}">
                <a16:creationId xmlns:a16="http://schemas.microsoft.com/office/drawing/2014/main" id="{097DE722-A25B-4254-89FC-EACDA95C6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9232" y="5699353"/>
            <a:ext cx="10204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71FADEB-7D21-411E-8852-0BB19B260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4231" y="5682248"/>
            <a:ext cx="349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–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6" name="Rectangle 11">
            <a:extLst>
              <a:ext uri="{FF2B5EF4-FFF2-40B4-BE49-F238E27FC236}">
                <a16:creationId xmlns:a16="http://schemas.microsoft.com/office/drawing/2014/main" id="{674CD52A-FC31-4699-9A52-FDFBE0ED6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3369" y="6218254"/>
            <a:ext cx="18004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dirty="0">
              <a:latin typeface="Comic Sans MS" panose="030F0702030302020204" pitchFamily="66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A9174DB-509E-4E19-97D4-30C7CAE76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248" y="6218253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8" name="Rectangle 11">
            <a:extLst>
              <a:ext uri="{FF2B5EF4-FFF2-40B4-BE49-F238E27FC236}">
                <a16:creationId xmlns:a16="http://schemas.microsoft.com/office/drawing/2014/main" id="{E57AA88A-6F65-4ABF-9361-0E79E68B0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5391" y="6220189"/>
            <a:ext cx="18869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3A84139-5664-4365-82C3-C24C7FF2A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2524" y="6218512"/>
            <a:ext cx="46421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4E17A11-F058-D9F0-D86B-3DB023E25A81}"/>
              </a:ext>
            </a:extLst>
          </p:cNvPr>
          <p:cNvSpPr/>
          <p:nvPr/>
        </p:nvSpPr>
        <p:spPr>
          <a:xfrm>
            <a:off x="146443" y="222164"/>
            <a:ext cx="76177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Multiplication: a </a:t>
            </a: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complex number 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by a real number</a:t>
            </a:r>
            <a:endParaRPr lang="en-GB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F45EBA9-C7F7-AC50-B4F4-F972BBABD1CF}"/>
              </a:ext>
            </a:extLst>
          </p:cNvPr>
          <p:cNvSpPr/>
          <p:nvPr/>
        </p:nvSpPr>
        <p:spPr>
          <a:xfrm>
            <a:off x="140628" y="3174728"/>
            <a:ext cx="90595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spc="-30" dirty="0">
                <a:latin typeface="Arial" panose="020B0604020202020204" pitchFamily="34" charset="0"/>
                <a:cs typeface="Arial" panose="020B0604020202020204" pitchFamily="34" charset="0"/>
              </a:rPr>
              <a:t>Multiplication: a </a:t>
            </a:r>
            <a:r>
              <a:rPr lang="en-GB" altLang="en-US" b="1" spc="-30" dirty="0">
                <a:latin typeface="Arial" panose="020B0604020202020204" pitchFamily="34" charset="0"/>
                <a:cs typeface="Arial" panose="020B0604020202020204" pitchFamily="34" charset="0"/>
              </a:rPr>
              <a:t>complex number </a:t>
            </a:r>
            <a:r>
              <a:rPr lang="en-US" altLang="en-US" b="1" spc="-30" dirty="0">
                <a:latin typeface="Arial" panose="020B0604020202020204" pitchFamily="34" charset="0"/>
                <a:cs typeface="Arial" panose="020B0604020202020204" pitchFamily="34" charset="0"/>
              </a:rPr>
              <a:t>by another complex number</a:t>
            </a:r>
            <a:endParaRPr lang="en-GB" altLang="en-US" b="1" spc="-3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09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27" grpId="0"/>
      <p:bldP spid="28" grpId="0"/>
      <p:bldP spid="29" grpId="0"/>
      <p:bldP spid="30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51">
            <a:extLst>
              <a:ext uri="{FF2B5EF4-FFF2-40B4-BE49-F238E27FC236}">
                <a16:creationId xmlns:a16="http://schemas.microsoft.com/office/drawing/2014/main" id="{2301ACFD-96F6-4C73-AD96-6661A1821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1173" y="3047229"/>
            <a:ext cx="377236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78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923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06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0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781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2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9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                           and notice that the denominator becomes a positive real number</a:t>
            </a: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CFEBE0CB-EA5D-4D9D-A593-F86F29AA25B6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8108A9F5-6935-4851-8468-C31AC24290ED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9D11E461-F0D4-4BD3-9FEB-7B8418BA1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" y="800674"/>
            <a:ext cx="83375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To divide complex numbers, you should use several of the properties that we have learned so far: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11">
                <a:extLst>
                  <a:ext uri="{FF2B5EF4-FFF2-40B4-BE49-F238E27FC236}">
                    <a16:creationId xmlns:a16="http://schemas.microsoft.com/office/drawing/2014/main" id="{7A0E3136-10EE-4847-940E-05D6EFA44F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1650" y="1631671"/>
                <a:ext cx="8337550" cy="6426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400" dirty="0">
                    <a:latin typeface="Comic Sans MS" panose="030F0702030302020204" pitchFamily="66" charset="0"/>
                  </a:rPr>
                  <a:t>So, given that 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alt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ib</a:t>
                </a:r>
                <a:r>
                  <a:rPr lang="en-US" alt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n-US" sz="2400" dirty="0">
                    <a:latin typeface="Comic Sans MS" panose="030F0702030302020204" pitchFamily="66" charset="0"/>
                  </a:rPr>
                  <a:t>and 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alt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r>
                  <a:rPr lang="en-US" altLang="en-US" sz="2400" dirty="0">
                    <a:latin typeface="Symbol" panose="05050102010706020507" pitchFamily="18" charset="2"/>
                  </a:rPr>
                  <a:t> 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alt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ib</a:t>
                </a:r>
                <a:r>
                  <a:rPr lang="en-US" altLang="en-US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altLang="en-US" dirty="0">
                    <a:latin typeface="Comic Sans MS" panose="030F0702030302020204" pitchFamily="66" charset="0"/>
                  </a:rPr>
                  <a:t>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altLang="en-US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Rectangle 11">
                <a:extLst>
                  <a:ext uri="{FF2B5EF4-FFF2-40B4-BE49-F238E27FC236}">
                    <a16:creationId xmlns:a16="http://schemas.microsoft.com/office/drawing/2014/main" id="{7A0E3136-10EE-4847-940E-05D6EFA44F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1650" y="1631671"/>
                <a:ext cx="8337550" cy="642612"/>
              </a:xfrm>
              <a:prstGeom prst="rect">
                <a:avLst/>
              </a:prstGeom>
              <a:blipFill>
                <a:blip r:embed="rId3"/>
                <a:stretch>
                  <a:fillRect l="-1096" t="-190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11">
                <a:extLst>
                  <a:ext uri="{FF2B5EF4-FFF2-40B4-BE49-F238E27FC236}">
                    <a16:creationId xmlns:a16="http://schemas.microsoft.com/office/drawing/2014/main" id="{9F350553-1D9B-49B6-8718-F1DB2D8857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6429" y="2211337"/>
                <a:ext cx="651982" cy="7827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en-US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Rectangle 11">
                <a:extLst>
                  <a:ext uri="{FF2B5EF4-FFF2-40B4-BE49-F238E27FC236}">
                    <a16:creationId xmlns:a16="http://schemas.microsoft.com/office/drawing/2014/main" id="{9F350553-1D9B-49B6-8718-F1DB2D8857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6429" y="2211337"/>
                <a:ext cx="651982" cy="7827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11">
            <a:extLst>
              <a:ext uri="{FF2B5EF4-FFF2-40B4-BE49-F238E27FC236}">
                <a16:creationId xmlns:a16="http://schemas.microsoft.com/office/drawing/2014/main" id="{09D6FEE5-5FF4-4BCE-8001-881BD3AEB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9258" y="2129193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56D8BB7-2C16-43C9-A4D7-ED450FCB9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999" y="2340810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7" name="Rectangle 11">
            <a:extLst>
              <a:ext uri="{FF2B5EF4-FFF2-40B4-BE49-F238E27FC236}">
                <a16:creationId xmlns:a16="http://schemas.microsoft.com/office/drawing/2014/main" id="{C18A64DB-5162-466C-8DE6-0EDE32E49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2064" y="2527327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Comic Sans MS" panose="030F0702030302020204" pitchFamily="66" charset="0"/>
              </a:rPr>
              <a:t> 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BAEB5E0-64F8-4A70-AF00-9EDC5664E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2972" y="2339862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7C0975C-0459-4741-A475-7BD505A03AE7}"/>
              </a:ext>
            </a:extLst>
          </p:cNvPr>
          <p:cNvCxnSpPr/>
          <p:nvPr/>
        </p:nvCxnSpPr>
        <p:spPr>
          <a:xfrm>
            <a:off x="1729258" y="2602726"/>
            <a:ext cx="10791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11">
            <a:extLst>
              <a:ext uri="{FF2B5EF4-FFF2-40B4-BE49-F238E27FC236}">
                <a16:creationId xmlns:a16="http://schemas.microsoft.com/office/drawing/2014/main" id="{5F89EEC5-C50A-47EB-8287-F5E3D78DB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687" y="2129193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1" name="Rectangle 11">
            <a:extLst>
              <a:ext uri="{FF2B5EF4-FFF2-40B4-BE49-F238E27FC236}">
                <a16:creationId xmlns:a16="http://schemas.microsoft.com/office/drawing/2014/main" id="{858348E4-E457-44E5-A057-B972D604D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7493" y="2527327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Comic Sans MS" panose="030F0702030302020204" pitchFamily="66" charset="0"/>
              </a:rPr>
              <a:t> 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557E782C-F7DD-432B-81DF-037EE03F16E4}"/>
              </a:ext>
            </a:extLst>
          </p:cNvPr>
          <p:cNvCxnSpPr/>
          <p:nvPr/>
        </p:nvCxnSpPr>
        <p:spPr>
          <a:xfrm>
            <a:off x="3204687" y="2602726"/>
            <a:ext cx="10791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51">
            <a:extLst>
              <a:ext uri="{FF2B5EF4-FFF2-40B4-BE49-F238E27FC236}">
                <a16:creationId xmlns:a16="http://schemas.microsoft.com/office/drawing/2014/main" id="{0CDA6334-81EE-4A56-80AE-6B7323958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262" y="2121542"/>
            <a:ext cx="3772361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78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923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06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0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781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2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9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Multiplying the numerator and denominator by the conjugate of the denominator</a:t>
            </a: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DB60711D-1327-45EF-949F-ED26DE369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9259" y="2960962"/>
            <a:ext cx="9013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ADB1C11-8776-496D-BDB1-23009CF689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999" y="3172579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11">
                <a:extLst>
                  <a:ext uri="{FF2B5EF4-FFF2-40B4-BE49-F238E27FC236}">
                    <a16:creationId xmlns:a16="http://schemas.microsoft.com/office/drawing/2014/main" id="{2B75E064-FA86-40CF-B4DF-3A42223644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3358" y="3403411"/>
                <a:ext cx="1418235" cy="4666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m:rPr>
                            <m:nor/>
                          </m:rPr>
                          <a:rPr lang="en-US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en-US" altLang="en-US" baseline="300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latin typeface="Comic Sans MS" panose="030F0702030302020204" pitchFamily="66" charset="0"/>
                  </a:rPr>
                  <a:t> </a:t>
                </a:r>
                <a:endParaRPr lang="en-US" altLang="en-US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Rectangle 11">
                <a:extLst>
                  <a:ext uri="{FF2B5EF4-FFF2-40B4-BE49-F238E27FC236}">
                    <a16:creationId xmlns:a16="http://schemas.microsoft.com/office/drawing/2014/main" id="{2B75E064-FA86-40CF-B4DF-3A422236446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43358" y="3403411"/>
                <a:ext cx="1418235" cy="466666"/>
              </a:xfrm>
              <a:prstGeom prst="rect">
                <a:avLst/>
              </a:prstGeom>
              <a:blipFill>
                <a:blip r:embed="rId5"/>
                <a:stretch>
                  <a:fillRect t="-9091" b="-2857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8F2C3AC-6567-4E1F-ADFC-2B76E217D234}"/>
              </a:ext>
            </a:extLst>
          </p:cNvPr>
          <p:cNvCxnSpPr/>
          <p:nvPr/>
        </p:nvCxnSpPr>
        <p:spPr>
          <a:xfrm>
            <a:off x="1729258" y="3434495"/>
            <a:ext cx="34747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11">
            <a:extLst>
              <a:ext uri="{FF2B5EF4-FFF2-40B4-BE49-F238E27FC236}">
                <a16:creationId xmlns:a16="http://schemas.microsoft.com/office/drawing/2014/main" id="{B25958C5-E22E-4290-9209-8508915E3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562" y="2988044"/>
            <a:ext cx="11699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70" name="Rectangle 11">
            <a:extLst>
              <a:ext uri="{FF2B5EF4-FFF2-40B4-BE49-F238E27FC236}">
                <a16:creationId xmlns:a16="http://schemas.microsoft.com/office/drawing/2014/main" id="{C8ED0D4E-FDEC-49BB-86D5-B97326013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3546" y="2988043"/>
            <a:ext cx="1060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71" name="Rectangle 11">
            <a:extLst>
              <a:ext uri="{FF2B5EF4-FFF2-40B4-BE49-F238E27FC236}">
                <a16:creationId xmlns:a16="http://schemas.microsoft.com/office/drawing/2014/main" id="{E942D2D3-5DA7-4AF2-8D2C-1389A6962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7287" y="2988042"/>
            <a:ext cx="11699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72" name="Rectangle 51">
            <a:extLst>
              <a:ext uri="{FF2B5EF4-FFF2-40B4-BE49-F238E27FC236}">
                <a16:creationId xmlns:a16="http://schemas.microsoft.com/office/drawing/2014/main" id="{CBACCD96-5B28-4CDA-99AB-F8184DA33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959" y="3056944"/>
            <a:ext cx="377236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78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923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06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0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781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2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9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Multiplying both</a:t>
            </a:r>
          </a:p>
        </p:txBody>
      </p:sp>
      <p:sp>
        <p:nvSpPr>
          <p:cNvPr id="74" name="Rectangle 51">
            <a:extLst>
              <a:ext uri="{FF2B5EF4-FFF2-40B4-BE49-F238E27FC236}">
                <a16:creationId xmlns:a16="http://schemas.microsoft.com/office/drawing/2014/main" id="{5ABB1EE2-B3A2-4BAD-B207-07FBED20D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5702" y="4025430"/>
            <a:ext cx="377236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78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923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06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0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781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2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9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Separate the real and imaginary parts.</a:t>
            </a:r>
          </a:p>
        </p:txBody>
      </p:sp>
      <p:sp>
        <p:nvSpPr>
          <p:cNvPr id="75" name="Rectangle 11">
            <a:extLst>
              <a:ext uri="{FF2B5EF4-FFF2-40B4-BE49-F238E27FC236}">
                <a16:creationId xmlns:a16="http://schemas.microsoft.com/office/drawing/2014/main" id="{76D80C27-F226-4C49-8345-11C03A85D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919" y="3899601"/>
            <a:ext cx="9013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40458A6E-1D5E-46A4-82D5-319B2A882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7999" y="4111218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11">
                <a:extLst>
                  <a:ext uri="{FF2B5EF4-FFF2-40B4-BE49-F238E27FC236}">
                    <a16:creationId xmlns:a16="http://schemas.microsoft.com/office/drawing/2014/main" id="{6E57F44C-E8A7-4700-9CC5-60DB41B799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3358" y="4342050"/>
                <a:ext cx="1418235" cy="4666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latin typeface="Comic Sans MS" panose="030F0702030302020204" pitchFamily="66" charset="0"/>
                  </a:rPr>
                  <a:t> </a:t>
                </a:r>
                <a:endParaRPr lang="en-US" altLang="en-US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Rectangle 11">
                <a:extLst>
                  <a:ext uri="{FF2B5EF4-FFF2-40B4-BE49-F238E27FC236}">
                    <a16:creationId xmlns:a16="http://schemas.microsoft.com/office/drawing/2014/main" id="{6E57F44C-E8A7-4700-9CC5-60DB41B799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43358" y="4342050"/>
                <a:ext cx="1418235" cy="466666"/>
              </a:xfrm>
              <a:prstGeom prst="rect">
                <a:avLst/>
              </a:prstGeom>
              <a:blipFill>
                <a:blip r:embed="rId6"/>
                <a:stretch>
                  <a:fillRect t="-9091" b="-2857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B0626BF5-8CFF-47D8-8EF1-C3E0F408EFFD}"/>
              </a:ext>
            </a:extLst>
          </p:cNvPr>
          <p:cNvCxnSpPr/>
          <p:nvPr/>
        </p:nvCxnSpPr>
        <p:spPr>
          <a:xfrm>
            <a:off x="1729258" y="4373134"/>
            <a:ext cx="34747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11">
            <a:extLst>
              <a:ext uri="{FF2B5EF4-FFF2-40B4-BE49-F238E27FC236}">
                <a16:creationId xmlns:a16="http://schemas.microsoft.com/office/drawing/2014/main" id="{5ACE934B-7E65-4C29-8E16-99CD86157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562" y="3926683"/>
            <a:ext cx="11699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80" name="Rectangle 11">
            <a:extLst>
              <a:ext uri="{FF2B5EF4-FFF2-40B4-BE49-F238E27FC236}">
                <a16:creationId xmlns:a16="http://schemas.microsoft.com/office/drawing/2014/main" id="{49E43873-DD2A-4D33-84B2-31581F22D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2653" y="3913141"/>
            <a:ext cx="1060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81" name="Rectangle 11">
            <a:extLst>
              <a:ext uri="{FF2B5EF4-FFF2-40B4-BE49-F238E27FC236}">
                <a16:creationId xmlns:a16="http://schemas.microsoft.com/office/drawing/2014/main" id="{2AB9C8E9-D1FF-4EA7-8331-925F310AE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1696" y="3926681"/>
            <a:ext cx="1060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94B16F93-1959-4A86-96E0-E3CFF9E4626D}"/>
              </a:ext>
            </a:extLst>
          </p:cNvPr>
          <p:cNvSpPr txBox="1"/>
          <p:nvPr/>
        </p:nvSpPr>
        <p:spPr>
          <a:xfrm>
            <a:off x="3500058" y="3703840"/>
            <a:ext cx="4647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–1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95403049-EB12-4F69-AB4C-735484368A09}"/>
              </a:ext>
            </a:extLst>
          </p:cNvPr>
          <p:cNvSpPr txBox="1"/>
          <p:nvPr/>
        </p:nvSpPr>
        <p:spPr>
          <a:xfrm>
            <a:off x="4470693" y="2814336"/>
            <a:ext cx="4647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–1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84" name="Rectangle 11">
            <a:extLst>
              <a:ext uri="{FF2B5EF4-FFF2-40B4-BE49-F238E27FC236}">
                <a16:creationId xmlns:a16="http://schemas.microsoft.com/office/drawing/2014/main" id="{36ED0C59-2B2C-4ED3-B80F-7E0DBBD31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1861" y="3953765"/>
            <a:ext cx="6571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85" name="Rectangle 51">
            <a:extLst>
              <a:ext uri="{FF2B5EF4-FFF2-40B4-BE49-F238E27FC236}">
                <a16:creationId xmlns:a16="http://schemas.microsoft.com/office/drawing/2014/main" id="{F0E7FEED-5668-4BC3-8490-D9D6BE359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5701" y="4930408"/>
            <a:ext cx="377236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78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923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06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0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781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2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9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Separate fractions.</a:t>
            </a:r>
          </a:p>
        </p:txBody>
      </p:sp>
      <p:sp>
        <p:nvSpPr>
          <p:cNvPr id="86" name="Rectangle 11">
            <a:extLst>
              <a:ext uri="{FF2B5EF4-FFF2-40B4-BE49-F238E27FC236}">
                <a16:creationId xmlns:a16="http://schemas.microsoft.com/office/drawing/2014/main" id="{417B78D8-9CC9-4B72-BCE4-041DD7E1F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9987" y="4741150"/>
            <a:ext cx="9013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CD7F1821-7C92-4BE3-846E-A5BC66F38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067" y="4952767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ctangle 11">
                <a:extLst>
                  <a:ext uri="{FF2B5EF4-FFF2-40B4-BE49-F238E27FC236}">
                    <a16:creationId xmlns:a16="http://schemas.microsoft.com/office/drawing/2014/main" id="{9A6BD0DF-48DC-4CC9-A12D-64895D1775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1905" y="5224083"/>
                <a:ext cx="1418235" cy="4666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latin typeface="Comic Sans MS" panose="030F0702030302020204" pitchFamily="66" charset="0"/>
                  </a:rPr>
                  <a:t> </a:t>
                </a:r>
                <a:endParaRPr lang="en-US" altLang="en-US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8" name="Rectangle 11">
                <a:extLst>
                  <a:ext uri="{FF2B5EF4-FFF2-40B4-BE49-F238E27FC236}">
                    <a16:creationId xmlns:a16="http://schemas.microsoft.com/office/drawing/2014/main" id="{9A6BD0DF-48DC-4CC9-A12D-64895D1775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81905" y="5224083"/>
                <a:ext cx="1418235" cy="466666"/>
              </a:xfrm>
              <a:prstGeom prst="rect">
                <a:avLst/>
              </a:prstGeom>
              <a:blipFill>
                <a:blip r:embed="rId7"/>
                <a:stretch>
                  <a:fillRect t="-9091" b="-2857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FBBCFF2A-7C4F-4579-B64F-D6D8074C5264}"/>
              </a:ext>
            </a:extLst>
          </p:cNvPr>
          <p:cNvCxnSpPr/>
          <p:nvPr/>
        </p:nvCxnSpPr>
        <p:spPr>
          <a:xfrm>
            <a:off x="1800326" y="5214683"/>
            <a:ext cx="15544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11">
            <a:extLst>
              <a:ext uri="{FF2B5EF4-FFF2-40B4-BE49-F238E27FC236}">
                <a16:creationId xmlns:a16="http://schemas.microsoft.com/office/drawing/2014/main" id="{BA2883A9-9595-48E2-A019-6716BCC67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562" y="4754689"/>
            <a:ext cx="11699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91" name="Rectangle 11">
            <a:extLst>
              <a:ext uri="{FF2B5EF4-FFF2-40B4-BE49-F238E27FC236}">
                <a16:creationId xmlns:a16="http://schemas.microsoft.com/office/drawing/2014/main" id="{20584BD6-35A6-46B2-80F2-7F25FE539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3721" y="4754690"/>
            <a:ext cx="1060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92" name="Rectangle 11">
            <a:extLst>
              <a:ext uri="{FF2B5EF4-FFF2-40B4-BE49-F238E27FC236}">
                <a16:creationId xmlns:a16="http://schemas.microsoft.com/office/drawing/2014/main" id="{B1DD005A-166A-4D79-8E73-41B3D67BD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2764" y="4768230"/>
            <a:ext cx="1060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93" name="Rectangle 11">
            <a:extLst>
              <a:ext uri="{FF2B5EF4-FFF2-40B4-BE49-F238E27FC236}">
                <a16:creationId xmlns:a16="http://schemas.microsoft.com/office/drawing/2014/main" id="{366C603D-C9CE-4E2D-AF26-770CD2F4D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9770" y="4952431"/>
            <a:ext cx="6571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5CC1BC3-DB1D-4C40-BD4E-C2D0A1627F3A}"/>
              </a:ext>
            </a:extLst>
          </p:cNvPr>
          <p:cNvCxnSpPr/>
          <p:nvPr/>
        </p:nvCxnSpPr>
        <p:spPr>
          <a:xfrm>
            <a:off x="3901032" y="5183599"/>
            <a:ext cx="1371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11">
                <a:extLst>
                  <a:ext uri="{FF2B5EF4-FFF2-40B4-BE49-F238E27FC236}">
                    <a16:creationId xmlns:a16="http://schemas.microsoft.com/office/drawing/2014/main" id="{27A328BA-8CBC-405F-8A56-437FD5EE77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03885" y="5180763"/>
                <a:ext cx="1418235" cy="4666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en-US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dirty="0">
                    <a:latin typeface="Comic Sans MS" panose="030F0702030302020204" pitchFamily="66" charset="0"/>
                  </a:rPr>
                  <a:t> </a:t>
                </a:r>
                <a:endParaRPr lang="en-US" altLang="en-US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5" name="Rectangle 11">
                <a:extLst>
                  <a:ext uri="{FF2B5EF4-FFF2-40B4-BE49-F238E27FC236}">
                    <a16:creationId xmlns:a16="http://schemas.microsoft.com/office/drawing/2014/main" id="{27A328BA-8CBC-405F-8A56-437FD5EE77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03885" y="5180763"/>
                <a:ext cx="1418235" cy="466666"/>
              </a:xfrm>
              <a:prstGeom prst="rect">
                <a:avLst/>
              </a:prstGeom>
              <a:blipFill>
                <a:blip r:embed="rId8"/>
                <a:stretch>
                  <a:fillRect t="-9211" b="-302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Rectangle 11">
            <a:extLst>
              <a:ext uri="{FF2B5EF4-FFF2-40B4-BE49-F238E27FC236}">
                <a16:creationId xmlns:a16="http://schemas.microsoft.com/office/drawing/2014/main" id="{BC84851C-4ABC-4253-A760-700C40122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918" y="5585574"/>
            <a:ext cx="77729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The division formula can be written in the form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4A20CB55-7709-490B-8E29-00D85EF37046}"/>
                  </a:ext>
                </a:extLst>
              </p:cNvPr>
              <p:cNvSpPr txBox="1"/>
              <p:nvPr/>
            </p:nvSpPr>
            <p:spPr>
              <a:xfrm>
                <a:off x="4291519" y="5897784"/>
                <a:ext cx="1900153" cy="8874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alt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Sup>
                            <m:sSubSupPr>
                              <m:ctrlPr>
                                <a:rPr lang="en-US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bSup>
                        </m:num>
                        <m:den>
                          <m:sSup>
                            <m:sSupPr>
                              <m:ctrlP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en-US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US" alt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alt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4A20CB55-7709-490B-8E29-00D85EF370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1519" y="5897784"/>
                <a:ext cx="1900153" cy="8874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4871C3E-1B59-42B4-9934-8193C07D4BF4}"/>
              </a:ext>
            </a:extLst>
          </p:cNvPr>
          <p:cNvCxnSpPr/>
          <p:nvPr/>
        </p:nvCxnSpPr>
        <p:spPr>
          <a:xfrm flipV="1">
            <a:off x="4472239" y="3069991"/>
            <a:ext cx="211015" cy="3042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10B37FD1-EB1B-459E-81C0-8CB3EC449F4B}"/>
              </a:ext>
            </a:extLst>
          </p:cNvPr>
          <p:cNvCxnSpPr/>
          <p:nvPr/>
        </p:nvCxnSpPr>
        <p:spPr>
          <a:xfrm flipV="1">
            <a:off x="3592849" y="3481905"/>
            <a:ext cx="211015" cy="3042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C82B7242-10E6-ABC4-57AF-DC287A1837CB}"/>
              </a:ext>
            </a:extLst>
          </p:cNvPr>
          <p:cNvSpPr/>
          <p:nvPr/>
        </p:nvSpPr>
        <p:spPr>
          <a:xfrm>
            <a:off x="146443" y="278435"/>
            <a:ext cx="44743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Division of </a:t>
            </a: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complex </a:t>
            </a:r>
            <a:r>
              <a:rPr lang="en-GB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numbers</a:t>
            </a:r>
          </a:p>
        </p:txBody>
      </p:sp>
    </p:spTree>
    <p:extLst>
      <p:ext uri="{BB962C8B-B14F-4D97-AF65-F5344CB8AC3E}">
        <p14:creationId xmlns:p14="http://schemas.microsoft.com/office/powerpoint/2010/main" val="3749714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20" grpId="0"/>
      <p:bldP spid="21" grpId="0"/>
      <p:bldP spid="22" grpId="0"/>
      <p:bldP spid="23" grpId="0"/>
      <p:bldP spid="24" grpId="0"/>
      <p:bldP spid="27" grpId="0"/>
      <p:bldP spid="28" grpId="0"/>
      <p:bldP spid="60" grpId="0"/>
      <p:bldP spid="61" grpId="0"/>
      <p:bldP spid="63" grpId="0"/>
      <p:bldP spid="64" grpId="0"/>
      <p:bldP spid="65" grpId="0"/>
      <p:bldP spid="66" grpId="0"/>
      <p:bldP spid="68" grpId="0"/>
      <p:bldP spid="70" grpId="0"/>
      <p:bldP spid="71" grpId="0"/>
      <p:bldP spid="72" grpId="0"/>
      <p:bldP spid="74" grpId="0"/>
      <p:bldP spid="75" grpId="0"/>
      <p:bldP spid="76" grpId="0"/>
      <p:bldP spid="77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90" grpId="0"/>
      <p:bldP spid="91" grpId="0"/>
      <p:bldP spid="92" grpId="0"/>
      <p:bldP spid="93" grpId="0"/>
      <p:bldP spid="95" grpId="0"/>
      <p:bldP spid="96" grpId="0"/>
      <p:bldP spid="9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CFEBE0CB-EA5D-4D9D-A593-F86F29AA25B6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8108A9F5-6935-4851-8468-C31AC24290ED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0">
            <a:extLst>
              <a:ext uri="{FF2B5EF4-FFF2-40B4-BE49-F238E27FC236}">
                <a16:creationId xmlns:a16="http://schemas.microsoft.com/office/drawing/2014/main" id="{9D11E461-F0D4-4BD3-9FEB-7B8418BA1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" y="800674"/>
            <a:ext cx="83375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To find powers of complex numbers, you should use </a:t>
            </a:r>
            <a:r>
              <a:rPr lang="en-US" altLang="en-US" dirty="0">
                <a:latin typeface="Comic Sans MS" panose="030F0702030302020204" pitchFamily="66" charset="0"/>
              </a:rPr>
              <a:t>the binomial theorem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1" name="Rectangle 11">
            <a:extLst>
              <a:ext uri="{FF2B5EF4-FFF2-40B4-BE49-F238E27FC236}">
                <a16:creationId xmlns:a16="http://schemas.microsoft.com/office/drawing/2014/main" id="{7A0E3136-10EE-4847-940E-05D6EFA44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0529" y="1617699"/>
            <a:ext cx="64196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omic Sans MS" panose="030F0702030302020204" pitchFamily="66" charset="0"/>
              </a:rPr>
              <a:t>G</a:t>
            </a:r>
            <a:r>
              <a:rPr lang="en-US" altLang="en-US" sz="2400" dirty="0">
                <a:latin typeface="Comic Sans MS" panose="030F0702030302020204" pitchFamily="66" charset="0"/>
              </a:rPr>
              <a:t>iven the complex number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>
                <a:latin typeface="Comic Sans MS" panose="030F0702030302020204" pitchFamily="66" charset="0"/>
              </a:rPr>
              <a:t>find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11">
                <a:extLst>
                  <a:ext uri="{FF2B5EF4-FFF2-40B4-BE49-F238E27FC236}">
                    <a16:creationId xmlns:a16="http://schemas.microsoft.com/office/drawing/2014/main" id="{9F350553-1D9B-49B6-8718-F1DB2D8857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11" y="2168857"/>
                <a:ext cx="651982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z</m:t>
                      </m:r>
                      <m:r>
                        <m:rPr>
                          <m:nor/>
                        </m:rPr>
                        <a:rPr lang="en-US" altLang="en-US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</m:oMath>
                  </m:oMathPara>
                </a14:m>
                <a:endParaRPr lang="en-US" altLang="en-US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Rectangle 11">
                <a:extLst>
                  <a:ext uri="{FF2B5EF4-FFF2-40B4-BE49-F238E27FC236}">
                    <a16:creationId xmlns:a16="http://schemas.microsoft.com/office/drawing/2014/main" id="{9F350553-1D9B-49B6-8718-F1DB2D8857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11" y="2168857"/>
                <a:ext cx="651982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11">
            <a:extLst>
              <a:ext uri="{FF2B5EF4-FFF2-40B4-BE49-F238E27FC236}">
                <a16:creationId xmlns:a16="http://schemas.microsoft.com/office/drawing/2014/main" id="{09D6FEE5-5FF4-4BCE-8001-881BD3AEB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793" y="2145883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– 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56D8BB7-2C16-43C9-A4D7-ED450FCB9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190" y="2168857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3" name="Rectangle 51">
            <a:extLst>
              <a:ext uri="{FF2B5EF4-FFF2-40B4-BE49-F238E27FC236}">
                <a16:creationId xmlns:a16="http://schemas.microsoft.com/office/drawing/2014/main" id="{0CDA6334-81EE-4A56-80AE-6B7323958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259" y="2065391"/>
            <a:ext cx="31825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78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923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06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0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781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2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9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Using the binomial theorem: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E90F2A5-305E-4EA6-85D5-1BB1D10BDE91}"/>
                  </a:ext>
                </a:extLst>
              </p:cNvPr>
              <p:cNvSpPr txBox="1"/>
              <p:nvPr/>
            </p:nvSpPr>
            <p:spPr>
              <a:xfrm>
                <a:off x="7198730" y="2378132"/>
                <a:ext cx="1352293" cy="672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GB" sz="160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en-US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sz="16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𝑟</m:t>
                                    </m:r>
                                  </m:e>
                                </m:mr>
                              </m:m>
                            </m:e>
                          </m:d>
                          <m:sSup>
                            <m:sSupPr>
                              <m:ctrlPr>
                                <a:rPr lang="en-GB" sz="1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sz="16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E90F2A5-305E-4EA6-85D5-1BB1D10BDE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8730" y="2378132"/>
                <a:ext cx="1352293" cy="672428"/>
              </a:xfrm>
              <a:prstGeom prst="rect">
                <a:avLst/>
              </a:prstGeom>
              <a:blipFill>
                <a:blip r:embed="rId4"/>
                <a:stretch>
                  <a:fillRect b="-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>
            <a:extLst>
              <a:ext uri="{FF2B5EF4-FFF2-40B4-BE49-F238E27FC236}">
                <a16:creationId xmlns:a16="http://schemas.microsoft.com/office/drawing/2014/main" id="{3CC66D00-B9E1-418F-9D67-784B392580F8}"/>
              </a:ext>
            </a:extLst>
          </p:cNvPr>
          <p:cNvSpPr txBox="1"/>
          <p:nvPr/>
        </p:nvSpPr>
        <p:spPr>
          <a:xfrm>
            <a:off x="6161816" y="2545722"/>
            <a:ext cx="116999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1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1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sz="1800" i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1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sz="1800" i="1" baseline="300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1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endParaRPr lang="en-US" altLang="en-US" sz="1800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B36FA01E-F636-4A8D-8BC2-2D1F6CBBF454}"/>
                  </a:ext>
                </a:extLst>
              </p:cNvPr>
              <p:cNvSpPr txBox="1"/>
              <p:nvPr/>
            </p:nvSpPr>
            <p:spPr>
              <a:xfrm>
                <a:off x="803028" y="2630522"/>
                <a:ext cx="1375970" cy="5029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alt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en-US" sz="16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1</a:t>
                </a:r>
                <a:r>
                  <a:rPr lang="en-US" altLang="en-US" sz="1600" baseline="30000" dirty="0">
                    <a:cs typeface="Times New Roman" panose="02020603050405020304" pitchFamily="18" charset="0"/>
                  </a:rPr>
                  <a:t>3</a:t>
                </a:r>
                <a:r>
                  <a:rPr lang="en-US" altLang="en-US" sz="1600" i="1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– </a:t>
                </a:r>
                <a:r>
                  <a:rPr lang="en-US" altLang="en-US" sz="1600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0</a:t>
                </a:r>
                <a:r>
                  <a:rPr lang="en-US" altLang="en-US" sz="1600" dirty="0">
                    <a:cs typeface="Times New Roman" panose="02020603050405020304" pitchFamily="18" charset="0"/>
                  </a:rPr>
                  <a:t>(–2</a:t>
                </a:r>
                <a:r>
                  <a:rPr lang="en-US" altLang="en-US" sz="1600" i="1" dirty="0">
                    <a:cs typeface="Times New Roman" panose="02020603050405020304" pitchFamily="18" charset="0"/>
                  </a:rPr>
                  <a:t>i</a:t>
                </a:r>
                <a:r>
                  <a:rPr lang="en-US" altLang="en-US" sz="1600" dirty="0">
                    <a:cs typeface="Times New Roman" panose="02020603050405020304" pitchFamily="18" charset="0"/>
                  </a:rPr>
                  <a:t>)</a:t>
                </a:r>
                <a:r>
                  <a:rPr lang="en-US" altLang="en-US" sz="1600" baseline="30000" dirty="0">
                    <a:cs typeface="Times New Roman" panose="02020603050405020304" pitchFamily="18" charset="0"/>
                  </a:rPr>
                  <a:t>0</a:t>
                </a:r>
                <a:r>
                  <a:rPr lang="en-US" altLang="en-US" sz="1600" i="1" baseline="30000" dirty="0">
                    <a:cs typeface="Times New Roman" panose="02020603050405020304" pitchFamily="18" charset="0"/>
                  </a:rPr>
                  <a:t> </a:t>
                </a:r>
                <a:endParaRPr lang="en-GB" sz="16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B36FA01E-F636-4A8D-8BC2-2D1F6CBBF4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028" y="2630522"/>
                <a:ext cx="1375970" cy="502958"/>
              </a:xfrm>
              <a:prstGeom prst="rect">
                <a:avLst/>
              </a:prstGeom>
              <a:blipFill>
                <a:blip r:embed="rId5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7672DB0-983A-4062-AD0B-DCBEAB565457}"/>
                  </a:ext>
                </a:extLst>
              </p:cNvPr>
              <p:cNvSpPr txBox="1"/>
              <p:nvPr/>
            </p:nvSpPr>
            <p:spPr>
              <a:xfrm>
                <a:off x="2221547" y="2630522"/>
                <a:ext cx="1375970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alt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en-US" sz="16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1</a:t>
                </a:r>
                <a:r>
                  <a:rPr lang="en-US" altLang="en-US" sz="1600" baseline="30000" dirty="0">
                    <a:cs typeface="Times New Roman" panose="02020603050405020304" pitchFamily="18" charset="0"/>
                  </a:rPr>
                  <a:t>3</a:t>
                </a:r>
                <a:r>
                  <a:rPr lang="en-US" altLang="en-US" sz="1600" i="1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– </a:t>
                </a:r>
                <a:r>
                  <a:rPr lang="en-US" altLang="en-US" sz="1600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1</a:t>
                </a:r>
                <a:r>
                  <a:rPr lang="en-US" altLang="en-US" sz="1600" dirty="0">
                    <a:cs typeface="Times New Roman" panose="02020603050405020304" pitchFamily="18" charset="0"/>
                  </a:rPr>
                  <a:t>(–2</a:t>
                </a:r>
                <a:r>
                  <a:rPr lang="en-US" altLang="en-US" sz="1600" i="1" dirty="0">
                    <a:cs typeface="Times New Roman" panose="02020603050405020304" pitchFamily="18" charset="0"/>
                  </a:rPr>
                  <a:t>i</a:t>
                </a:r>
                <a:r>
                  <a:rPr lang="en-US" altLang="en-US" sz="1600" dirty="0">
                    <a:cs typeface="Times New Roman" panose="02020603050405020304" pitchFamily="18" charset="0"/>
                  </a:rPr>
                  <a:t>)</a:t>
                </a:r>
                <a:r>
                  <a:rPr lang="en-US" altLang="en-US" sz="1600" baseline="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en-US" sz="1600" i="1" baseline="30000" dirty="0">
                    <a:cs typeface="Times New Roman" panose="02020603050405020304" pitchFamily="18" charset="0"/>
                  </a:rPr>
                  <a:t> </a:t>
                </a:r>
                <a:endParaRPr lang="en-GB" sz="1600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7672DB0-983A-4062-AD0B-DCBEAB5654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1547" y="2630522"/>
                <a:ext cx="1375970" cy="501356"/>
              </a:xfrm>
              <a:prstGeom prst="rect">
                <a:avLst/>
              </a:prstGeom>
              <a:blipFill>
                <a:blip r:embed="rId6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8DC5196C-EBA2-4F1E-93AE-CF5EA418146D}"/>
                  </a:ext>
                </a:extLst>
              </p:cNvPr>
              <p:cNvSpPr txBox="1"/>
              <p:nvPr/>
            </p:nvSpPr>
            <p:spPr>
              <a:xfrm>
                <a:off x="3517673" y="2639299"/>
                <a:ext cx="1375970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alt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en-US" sz="16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1</a:t>
                </a:r>
                <a:r>
                  <a:rPr lang="en-US" altLang="en-US" sz="1600" baseline="30000" dirty="0">
                    <a:cs typeface="Times New Roman" panose="02020603050405020304" pitchFamily="18" charset="0"/>
                  </a:rPr>
                  <a:t>3</a:t>
                </a:r>
                <a:r>
                  <a:rPr lang="en-US" altLang="en-US" sz="1600" i="1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– </a:t>
                </a:r>
                <a:r>
                  <a:rPr lang="en-US" altLang="en-US" sz="1600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2</a:t>
                </a:r>
                <a:r>
                  <a:rPr lang="en-US" altLang="en-US" sz="1600" dirty="0">
                    <a:cs typeface="Times New Roman" panose="02020603050405020304" pitchFamily="18" charset="0"/>
                  </a:rPr>
                  <a:t>(–2</a:t>
                </a:r>
                <a:r>
                  <a:rPr lang="en-US" altLang="en-US" sz="1600" i="1" dirty="0">
                    <a:cs typeface="Times New Roman" panose="02020603050405020304" pitchFamily="18" charset="0"/>
                  </a:rPr>
                  <a:t>i</a:t>
                </a:r>
                <a:r>
                  <a:rPr lang="en-US" altLang="en-US" sz="1600" dirty="0">
                    <a:cs typeface="Times New Roman" panose="02020603050405020304" pitchFamily="18" charset="0"/>
                  </a:rPr>
                  <a:t>)</a:t>
                </a:r>
                <a:r>
                  <a:rPr lang="en-US" altLang="en-US" sz="1600" baseline="30000" dirty="0">
                    <a:cs typeface="Times New Roman" panose="02020603050405020304" pitchFamily="18" charset="0"/>
                  </a:rPr>
                  <a:t>2</a:t>
                </a:r>
                <a:r>
                  <a:rPr lang="en-US" altLang="en-US" sz="1600" i="1" baseline="30000" dirty="0">
                    <a:cs typeface="Times New Roman" panose="02020603050405020304" pitchFamily="18" charset="0"/>
                  </a:rPr>
                  <a:t> </a:t>
                </a:r>
                <a:endParaRPr lang="en-GB" sz="16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8DC5196C-EBA2-4F1E-93AE-CF5EA41814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7673" y="2639299"/>
                <a:ext cx="1375970" cy="501356"/>
              </a:xfrm>
              <a:prstGeom prst="rect">
                <a:avLst/>
              </a:prstGeom>
              <a:blipFill>
                <a:blip r:embed="rId7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CBC84DB6-9458-4AE1-9E3A-DEBB6695DF50}"/>
                  </a:ext>
                </a:extLst>
              </p:cNvPr>
              <p:cNvSpPr txBox="1"/>
              <p:nvPr/>
            </p:nvSpPr>
            <p:spPr>
              <a:xfrm>
                <a:off x="4856817" y="2645110"/>
                <a:ext cx="1375970" cy="50295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alt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en-US" sz="16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1</a:t>
                </a:r>
                <a:r>
                  <a:rPr lang="en-US" altLang="en-US" sz="1600" baseline="30000" dirty="0">
                    <a:cs typeface="Times New Roman" panose="02020603050405020304" pitchFamily="18" charset="0"/>
                  </a:rPr>
                  <a:t>3</a:t>
                </a:r>
                <a:r>
                  <a:rPr lang="en-US" altLang="en-US" sz="1600" i="1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 – </a:t>
                </a:r>
                <a:r>
                  <a:rPr lang="en-US" altLang="en-US" sz="1600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3</a:t>
                </a:r>
                <a:r>
                  <a:rPr lang="en-US" altLang="en-US" sz="1600" dirty="0">
                    <a:cs typeface="Times New Roman" panose="02020603050405020304" pitchFamily="18" charset="0"/>
                  </a:rPr>
                  <a:t>(–2</a:t>
                </a:r>
                <a:r>
                  <a:rPr lang="en-US" altLang="en-US" sz="1600" i="1" dirty="0">
                    <a:cs typeface="Times New Roman" panose="02020603050405020304" pitchFamily="18" charset="0"/>
                  </a:rPr>
                  <a:t>i</a:t>
                </a:r>
                <a:r>
                  <a:rPr lang="en-US" altLang="en-US" sz="1600" dirty="0">
                    <a:cs typeface="Times New Roman" panose="02020603050405020304" pitchFamily="18" charset="0"/>
                  </a:rPr>
                  <a:t>)</a:t>
                </a:r>
                <a:r>
                  <a:rPr lang="en-US" altLang="en-US" sz="1600" baseline="30000" dirty="0">
                    <a:cs typeface="Times New Roman" panose="02020603050405020304" pitchFamily="18" charset="0"/>
                  </a:rPr>
                  <a:t>3</a:t>
                </a:r>
                <a:r>
                  <a:rPr lang="en-US" altLang="en-US" sz="1600" i="1" baseline="30000" dirty="0">
                    <a:cs typeface="Times New Roman" panose="02020603050405020304" pitchFamily="18" charset="0"/>
                  </a:rPr>
                  <a:t> </a:t>
                </a:r>
                <a:endParaRPr lang="en-GB" sz="16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CBC84DB6-9458-4AE1-9E3A-DEBB6695DF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817" y="2645110"/>
                <a:ext cx="1375970" cy="502958"/>
              </a:xfrm>
              <a:prstGeom prst="rect">
                <a:avLst/>
              </a:prstGeom>
              <a:blipFill>
                <a:blip r:embed="rId8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Rectangle 57">
            <a:extLst>
              <a:ext uri="{FF2B5EF4-FFF2-40B4-BE49-F238E27FC236}">
                <a16:creationId xmlns:a16="http://schemas.microsoft.com/office/drawing/2014/main" id="{08CCE194-7A56-4B5C-8709-34A68C4D7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9598" y="2737228"/>
            <a:ext cx="34999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1600" dirty="0">
              <a:latin typeface="Comic Sans MS" panose="030F0702030302020204" pitchFamily="66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99F192FC-AE4F-4C97-BAA4-E56CBB172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3658" y="2720700"/>
            <a:ext cx="34999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1600" dirty="0">
              <a:latin typeface="Comic Sans MS" panose="030F0702030302020204" pitchFamily="66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B4EB3120-3BA2-4228-B16D-3D6B48CAD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1422" y="2720700"/>
            <a:ext cx="34999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48FD8413-E576-4C43-9AEF-6C86CD2C5DD6}"/>
                  </a:ext>
                </a:extLst>
              </p:cNvPr>
              <p:cNvSpPr txBox="1"/>
              <p:nvPr/>
            </p:nvSpPr>
            <p:spPr>
              <a:xfrm>
                <a:off x="1348097" y="3399878"/>
                <a:ext cx="830901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sz="1600" i="1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alt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altLang="en-US" sz="1600" b="0" i="1" baseline="-25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altLang="en-US" sz="16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(1)</a:t>
                </a:r>
                <a:r>
                  <a:rPr lang="en-US" altLang="en-US" sz="1600" baseline="300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3</a:t>
                </a:r>
                <a:r>
                  <a:rPr lang="en-US" altLang="en-US" sz="1600" i="1" baseline="30000" dirty="0">
                    <a:cs typeface="Times New Roman" panose="02020603050405020304" pitchFamily="18" charset="0"/>
                  </a:rPr>
                  <a:t> </a:t>
                </a:r>
                <a:endParaRPr lang="en-GB" sz="1600" dirty="0"/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48FD8413-E576-4C43-9AEF-6C86CD2C5D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097" y="3399878"/>
                <a:ext cx="830901" cy="338554"/>
              </a:xfrm>
              <a:prstGeom prst="rect">
                <a:avLst/>
              </a:prstGeom>
              <a:blipFill>
                <a:blip r:embed="rId9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9E16CDD9-233E-4351-B29C-58D247E90F0B}"/>
                  </a:ext>
                </a:extLst>
              </p:cNvPr>
              <p:cNvSpPr txBox="1"/>
              <p:nvPr/>
            </p:nvSpPr>
            <p:spPr>
              <a:xfrm>
                <a:off x="2243730" y="3384714"/>
                <a:ext cx="137597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sz="1600" i="1" baseline="-250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altLang="en-US" sz="16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altLang="en-US" sz="1600" b="0" i="1" baseline="-250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m:rPr>
                        <m:nor/>
                      </m:rPr>
                      <a:rPr lang="en-US" altLang="en-US" sz="1600" dirty="0">
                        <a:cs typeface="Times New Roman" panose="02020603050405020304" pitchFamily="18" charset="0"/>
                      </a:rPr>
                      <m:t>(1)</m:t>
                    </m:r>
                    <m:r>
                      <m:rPr>
                        <m:nor/>
                      </m:rPr>
                      <a:rPr lang="en-US" altLang="en-US" sz="1600" b="0" i="0" baseline="30000" dirty="0" smtClean="0">
                        <a:cs typeface="Times New Roman" panose="02020603050405020304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US" altLang="en-US" sz="1600" i="1" baseline="30000" dirty="0"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en-US" alt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sz="16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altLang="en-US" sz="1600" dirty="0"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altLang="en-US" sz="1600" i="1" dirty="0">
                            <a:cs typeface="Times New Roman" panose="02020603050405020304" pitchFamily="18" charset="0"/>
                          </a:rPr>
                          <m:t>i</m:t>
                        </m:r>
                      </m:e>
                    </m:d>
                  </m:oMath>
                </a14:m>
                <a:r>
                  <a:rPr lang="en-US" altLang="en-US" sz="1600" baseline="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en-US" sz="1600" i="1" baseline="30000" dirty="0">
                    <a:cs typeface="Times New Roman" panose="02020603050405020304" pitchFamily="18" charset="0"/>
                  </a:rPr>
                  <a:t> </a:t>
                </a:r>
                <a:endParaRPr lang="en-GB" sz="1600" dirty="0"/>
              </a:p>
            </p:txBody>
          </p:sp>
        </mc:Choice>
        <mc:Fallback xmlns="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9E16CDD9-233E-4351-B29C-58D247E90F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730" y="3384714"/>
                <a:ext cx="1375970" cy="338554"/>
              </a:xfrm>
              <a:prstGeom prst="rect">
                <a:avLst/>
              </a:prstGeom>
              <a:blipFill>
                <a:blip r:embed="rId10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B7240223-AD80-42C4-BBD1-B5A613C2418B}"/>
                  </a:ext>
                </a:extLst>
              </p:cNvPr>
              <p:cNvSpPr txBox="1"/>
              <p:nvPr/>
            </p:nvSpPr>
            <p:spPr>
              <a:xfrm>
                <a:off x="3681189" y="3366998"/>
                <a:ext cx="137597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sz="1600" i="1" baseline="-250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altLang="en-US" sz="16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altLang="en-US" sz="1600" b="0" i="1" baseline="-250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2</m:t>
                    </m:r>
                    <m:r>
                      <m:rPr>
                        <m:nor/>
                      </m:rPr>
                      <a:rPr lang="en-US" altLang="en-US" sz="1600" dirty="0">
                        <a:cs typeface="Times New Roman" panose="02020603050405020304" pitchFamily="18" charset="0"/>
                      </a:rPr>
                      <m:t>(1)</m:t>
                    </m:r>
                  </m:oMath>
                </a14:m>
                <a:r>
                  <a:rPr lang="en-US" altLang="en-US" sz="1600" baseline="30000" dirty="0">
                    <a:cs typeface="Times New Roman" panose="02020603050405020304" pitchFamily="18" charset="0"/>
                  </a:rPr>
                  <a:t>1</a:t>
                </a:r>
                <a:r>
                  <a:rPr lang="en-US" altLang="en-US" sz="1600" dirty="0">
                    <a:cs typeface="Times New Roman" panose="02020603050405020304" pitchFamily="18" charset="0"/>
                  </a:rPr>
                  <a:t>(–2</a:t>
                </a:r>
                <a:r>
                  <a:rPr lang="en-US" altLang="en-US" sz="1600" i="1" dirty="0">
                    <a:cs typeface="Times New Roman" panose="02020603050405020304" pitchFamily="18" charset="0"/>
                  </a:rPr>
                  <a:t>i</a:t>
                </a:r>
                <a:r>
                  <a:rPr lang="en-US" altLang="en-US" sz="1600" dirty="0">
                    <a:cs typeface="Times New Roman" panose="02020603050405020304" pitchFamily="18" charset="0"/>
                  </a:rPr>
                  <a:t>)</a:t>
                </a:r>
                <a:r>
                  <a:rPr lang="en-US" altLang="en-US" sz="1600" baseline="30000" dirty="0">
                    <a:cs typeface="Times New Roman" panose="02020603050405020304" pitchFamily="18" charset="0"/>
                  </a:rPr>
                  <a:t>2</a:t>
                </a:r>
                <a:r>
                  <a:rPr lang="en-US" altLang="en-US" sz="1600" i="1" baseline="30000" dirty="0">
                    <a:cs typeface="Times New Roman" panose="02020603050405020304" pitchFamily="18" charset="0"/>
                  </a:rPr>
                  <a:t> </a:t>
                </a:r>
                <a:endParaRPr lang="en-GB" sz="1600" dirty="0"/>
              </a:p>
            </p:txBody>
          </p:sp>
        </mc:Choice>
        <mc:Fallback xmlns="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B7240223-AD80-42C4-BBD1-B5A613C24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1189" y="3366998"/>
                <a:ext cx="1375970" cy="338554"/>
              </a:xfrm>
              <a:prstGeom prst="rect">
                <a:avLst/>
              </a:prstGeom>
              <a:blipFill>
                <a:blip r:embed="rId11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A81D733B-41DE-4B5F-804C-BE34906C72C1}"/>
                  </a:ext>
                </a:extLst>
              </p:cNvPr>
              <p:cNvSpPr txBox="1"/>
              <p:nvPr/>
            </p:nvSpPr>
            <p:spPr>
              <a:xfrm>
                <a:off x="4941223" y="3372874"/>
                <a:ext cx="137597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sz="1600" i="1" baseline="-250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altLang="en-US" sz="16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altLang="en-US" sz="1600" b="0" i="1" baseline="-2500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m:rPr>
                        <m:nor/>
                      </m:rPr>
                      <a:rPr lang="en-US" altLang="en-US" sz="1600" dirty="0">
                        <a:cs typeface="Times New Roman" panose="02020603050405020304" pitchFamily="18" charset="0"/>
                      </a:rPr>
                      <m:t>(</m:t>
                    </m:r>
                  </m:oMath>
                </a14:m>
                <a:r>
                  <a:rPr lang="en-US" altLang="en-US" sz="1600" dirty="0">
                    <a:cs typeface="Times New Roman" panose="02020603050405020304" pitchFamily="18" charset="0"/>
                  </a:rPr>
                  <a:t>–2</a:t>
                </a:r>
                <a:r>
                  <a:rPr lang="en-US" altLang="en-US" sz="1600" i="1" dirty="0">
                    <a:cs typeface="Times New Roman" panose="02020603050405020304" pitchFamily="18" charset="0"/>
                  </a:rPr>
                  <a:t>i</a:t>
                </a:r>
                <a:r>
                  <a:rPr lang="en-US" altLang="en-US" sz="1600" dirty="0">
                    <a:cs typeface="Times New Roman" panose="02020603050405020304" pitchFamily="18" charset="0"/>
                  </a:rPr>
                  <a:t>)</a:t>
                </a:r>
                <a:r>
                  <a:rPr lang="en-US" altLang="en-US" sz="1600" baseline="30000" dirty="0">
                    <a:cs typeface="Times New Roman" panose="02020603050405020304" pitchFamily="18" charset="0"/>
                  </a:rPr>
                  <a:t>3</a:t>
                </a:r>
                <a:r>
                  <a:rPr lang="en-US" altLang="en-US" sz="1600" i="1" baseline="30000" dirty="0">
                    <a:cs typeface="Times New Roman" panose="02020603050405020304" pitchFamily="18" charset="0"/>
                  </a:rPr>
                  <a:t> </a:t>
                </a:r>
                <a:endParaRPr lang="en-GB" sz="1600" dirty="0"/>
              </a:p>
            </p:txBody>
          </p:sp>
        </mc:Choice>
        <mc:Fallback xmlns="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A81D733B-41DE-4B5F-804C-BE34906C72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1223" y="3372874"/>
                <a:ext cx="1375970" cy="338554"/>
              </a:xfrm>
              <a:prstGeom prst="rect">
                <a:avLst/>
              </a:prstGeom>
              <a:blipFill>
                <a:blip r:embed="rId12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Rectangle 101">
            <a:extLst>
              <a:ext uri="{FF2B5EF4-FFF2-40B4-BE49-F238E27FC236}">
                <a16:creationId xmlns:a16="http://schemas.microsoft.com/office/drawing/2014/main" id="{A0725498-68FC-43CF-9BB7-DB8AE0299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339" y="3408655"/>
            <a:ext cx="34999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1600" dirty="0">
              <a:latin typeface="Comic Sans MS" panose="030F0702030302020204" pitchFamily="66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901DCBB8-6462-4D5C-9C92-4A1092A77E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29" y="3392127"/>
            <a:ext cx="34999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1600" dirty="0">
              <a:latin typeface="Comic Sans MS" panose="030F0702030302020204" pitchFamily="66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B76F7C6-FA51-4B81-AAF8-29EE3CD1D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0364" y="3392127"/>
            <a:ext cx="34999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68EACC28-B7BF-48C0-93FD-58E3F76C3DAD}"/>
                  </a:ext>
                </a:extLst>
              </p:cNvPr>
              <p:cNvSpPr txBox="1"/>
              <p:nvPr/>
            </p:nvSpPr>
            <p:spPr>
              <a:xfrm>
                <a:off x="1354271" y="4072752"/>
                <a:ext cx="830901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sz="16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altLang="en-US" sz="16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(1)</a:t>
                </a:r>
                <a:r>
                  <a:rPr lang="en-US" altLang="en-US" sz="1600" i="1" baseline="30000" dirty="0">
                    <a:cs typeface="Times New Roman" panose="02020603050405020304" pitchFamily="18" charset="0"/>
                  </a:rPr>
                  <a:t> </a:t>
                </a:r>
                <a:endParaRPr lang="en-GB" sz="1600" dirty="0"/>
              </a:p>
            </p:txBody>
          </p:sp>
        </mc:Choice>
        <mc:Fallback xmlns="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68EACC28-B7BF-48C0-93FD-58E3F76C3D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271" y="4072752"/>
                <a:ext cx="830901" cy="338554"/>
              </a:xfrm>
              <a:prstGeom prst="rect">
                <a:avLst/>
              </a:prstGeom>
              <a:blipFill>
                <a:blip r:embed="rId13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5B2CB7B9-06BF-4DE5-AC29-819E32E60432}"/>
                  </a:ext>
                </a:extLst>
              </p:cNvPr>
              <p:cNvSpPr txBox="1"/>
              <p:nvPr/>
            </p:nvSpPr>
            <p:spPr>
              <a:xfrm>
                <a:off x="2249904" y="4057588"/>
                <a:ext cx="137597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sz="16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m:rPr>
                        <m:nor/>
                      </m:rPr>
                      <a:rPr lang="en-US" altLang="en-US" sz="1600" dirty="0">
                        <a:cs typeface="Times New Roman" panose="02020603050405020304" pitchFamily="18" charset="0"/>
                      </a:rPr>
                      <m:t>(1)</m:t>
                    </m:r>
                    <m:r>
                      <m:rPr>
                        <m:nor/>
                      </m:rPr>
                      <a:rPr lang="en-US" altLang="en-US" sz="1600" i="1" baseline="30000" dirty="0">
                        <a:cs typeface="Times New Roman" panose="02020603050405020304" pitchFamily="18" charset="0"/>
                      </a:rPr>
                      <m:t> </m:t>
                    </m:r>
                    <m:d>
                      <m:dPr>
                        <m:ctrlPr>
                          <a:rPr lang="en-US" altLang="en-US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altLang="en-US" sz="1600" dirty="0"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altLang="en-US" sz="1600" i="1" dirty="0">
                            <a:cs typeface="Times New Roman" panose="02020603050405020304" pitchFamily="18" charset="0"/>
                          </a:rPr>
                          <m:t>i</m:t>
                        </m:r>
                      </m:e>
                    </m:d>
                  </m:oMath>
                </a14:m>
                <a:r>
                  <a:rPr lang="en-US" altLang="en-US" sz="1600" i="1" baseline="30000" dirty="0">
                    <a:cs typeface="Times New Roman" panose="02020603050405020304" pitchFamily="18" charset="0"/>
                  </a:rPr>
                  <a:t> </a:t>
                </a:r>
                <a:endParaRPr lang="en-GB" sz="1600" dirty="0"/>
              </a:p>
            </p:txBody>
          </p:sp>
        </mc:Choice>
        <mc:Fallback xmlns="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5B2CB7B9-06BF-4DE5-AC29-819E32E604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9904" y="4057588"/>
                <a:ext cx="1375970" cy="338554"/>
              </a:xfrm>
              <a:prstGeom prst="rect">
                <a:avLst/>
              </a:prstGeom>
              <a:blipFill>
                <a:blip r:embed="rId14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D43EAA5F-1C16-4529-A941-48840E9CA50D}"/>
                  </a:ext>
                </a:extLst>
              </p:cNvPr>
              <p:cNvSpPr txBox="1"/>
              <p:nvPr/>
            </p:nvSpPr>
            <p:spPr>
              <a:xfrm>
                <a:off x="3687363" y="4039872"/>
                <a:ext cx="137597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sz="16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m:rPr>
                        <m:nor/>
                      </m:rPr>
                      <a:rPr lang="en-US" altLang="en-US" sz="1600" dirty="0">
                        <a:cs typeface="Times New Roman" panose="02020603050405020304" pitchFamily="18" charset="0"/>
                      </a:rPr>
                      <m:t>(1)</m:t>
                    </m:r>
                  </m:oMath>
                </a14:m>
                <a:r>
                  <a:rPr lang="en-US" altLang="en-US" sz="1600" dirty="0">
                    <a:cs typeface="Times New Roman" panose="02020603050405020304" pitchFamily="18" charset="0"/>
                  </a:rPr>
                  <a:t>(4) (</a:t>
                </a:r>
                <a:r>
                  <a:rPr lang="en-US" altLang="en-US" sz="1600" i="1" dirty="0">
                    <a:cs typeface="Times New Roman" panose="02020603050405020304" pitchFamily="18" charset="0"/>
                  </a:rPr>
                  <a:t>i</a:t>
                </a:r>
                <a:r>
                  <a:rPr lang="en-US" altLang="en-US" sz="1600" baseline="30000" dirty="0">
                    <a:cs typeface="Times New Roman" panose="02020603050405020304" pitchFamily="18" charset="0"/>
                  </a:rPr>
                  <a:t>2</a:t>
                </a:r>
                <a:r>
                  <a:rPr lang="en-US" altLang="en-US" sz="1600" dirty="0">
                    <a:cs typeface="Times New Roman" panose="02020603050405020304" pitchFamily="18" charset="0"/>
                  </a:rPr>
                  <a:t>)</a:t>
                </a:r>
                <a:r>
                  <a:rPr lang="en-US" altLang="en-US" sz="1600" i="1" baseline="30000" dirty="0">
                    <a:cs typeface="Times New Roman" panose="02020603050405020304" pitchFamily="18" charset="0"/>
                  </a:rPr>
                  <a:t>  </a:t>
                </a:r>
                <a:endParaRPr lang="en-GB" sz="1600" dirty="0"/>
              </a:p>
            </p:txBody>
          </p:sp>
        </mc:Choice>
        <mc:Fallback xmlns="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D43EAA5F-1C16-4529-A941-48840E9CA5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363" y="4039872"/>
                <a:ext cx="1375970" cy="338554"/>
              </a:xfrm>
              <a:prstGeom prst="rect">
                <a:avLst/>
              </a:prstGeom>
              <a:blipFill>
                <a:blip r:embed="rId15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C06E5D0C-B758-48BE-A7D8-74E5CC051D63}"/>
                  </a:ext>
                </a:extLst>
              </p:cNvPr>
              <p:cNvSpPr txBox="1"/>
              <p:nvPr/>
            </p:nvSpPr>
            <p:spPr>
              <a:xfrm>
                <a:off x="4947397" y="4045748"/>
                <a:ext cx="137597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sz="16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  <m:r>
                      <m:rPr>
                        <m:nor/>
                      </m:rPr>
                      <a:rPr lang="en-US" altLang="en-US" sz="1600" dirty="0">
                        <a:cs typeface="Times New Roman" panose="02020603050405020304" pitchFamily="18" charset="0"/>
                      </a:rPr>
                      <m:t>(</m:t>
                    </m:r>
                  </m:oMath>
                </a14:m>
                <a:r>
                  <a:rPr lang="en-US" altLang="en-US" sz="1600" dirty="0">
                    <a:cs typeface="Times New Roman" panose="02020603050405020304" pitchFamily="18" charset="0"/>
                  </a:rPr>
                  <a:t>–8)(</a:t>
                </a:r>
                <a:r>
                  <a:rPr lang="en-US" altLang="en-US" sz="1600" i="1" dirty="0">
                    <a:cs typeface="Times New Roman" panose="02020603050405020304" pitchFamily="18" charset="0"/>
                  </a:rPr>
                  <a:t>i</a:t>
                </a:r>
                <a:r>
                  <a:rPr lang="en-US" altLang="en-US" sz="1600" baseline="30000" dirty="0">
                    <a:cs typeface="Times New Roman" panose="02020603050405020304" pitchFamily="18" charset="0"/>
                  </a:rPr>
                  <a:t>3</a:t>
                </a:r>
                <a:r>
                  <a:rPr lang="en-US" altLang="en-US" sz="1600" dirty="0">
                    <a:cs typeface="Times New Roman" panose="02020603050405020304" pitchFamily="18" charset="0"/>
                  </a:rPr>
                  <a:t>)</a:t>
                </a:r>
                <a:r>
                  <a:rPr lang="en-US" altLang="en-US" sz="1600" i="1" baseline="30000" dirty="0">
                    <a:cs typeface="Times New Roman" panose="02020603050405020304" pitchFamily="18" charset="0"/>
                  </a:rPr>
                  <a:t> </a:t>
                </a:r>
                <a:endParaRPr lang="en-GB" sz="1600" dirty="0"/>
              </a:p>
            </p:txBody>
          </p:sp>
        </mc:Choice>
        <mc:Fallback xmlns="">
          <p:sp>
            <p:nvSpPr>
              <p:cNvPr id="108" name="TextBox 107">
                <a:extLst>
                  <a:ext uri="{FF2B5EF4-FFF2-40B4-BE49-F238E27FC236}">
                    <a16:creationId xmlns:a16="http://schemas.microsoft.com/office/drawing/2014/main" id="{C06E5D0C-B758-48BE-A7D8-74E5CC051D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7397" y="4045748"/>
                <a:ext cx="1375970" cy="338554"/>
              </a:xfrm>
              <a:prstGeom prst="rect">
                <a:avLst/>
              </a:prstGeom>
              <a:blipFill>
                <a:blip r:embed="rId16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18D53FC5-711F-4037-A3A8-E6A53D0C02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12513" y="4081529"/>
                <a:ext cx="349993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en-US" sz="160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</m:oMath>
                  </m:oMathPara>
                </a14:m>
                <a:endParaRPr lang="en-US" alt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18D53FC5-711F-4037-A3A8-E6A53D0C02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12513" y="4081529"/>
                <a:ext cx="349993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Rectangle 109">
            <a:extLst>
              <a:ext uri="{FF2B5EF4-FFF2-40B4-BE49-F238E27FC236}">
                <a16:creationId xmlns:a16="http://schemas.microsoft.com/office/drawing/2014/main" id="{994CB223-9C39-48BA-A2C5-14E818B3D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4703" y="4065001"/>
            <a:ext cx="34999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1600" dirty="0">
              <a:latin typeface="Comic Sans MS" panose="030F0702030302020204" pitchFamily="66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4505D546-4369-49D6-8C5C-0634C1DAB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6538" y="4065001"/>
            <a:ext cx="34999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7C32D237-5254-4B4A-BD16-49EEE1B948EE}"/>
                  </a:ext>
                </a:extLst>
              </p:cNvPr>
              <p:cNvSpPr txBox="1"/>
              <p:nvPr/>
            </p:nvSpPr>
            <p:spPr>
              <a:xfrm>
                <a:off x="1674025" y="4644366"/>
                <a:ext cx="34999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</m:t>
                    </m:r>
                  </m:oMath>
                </a14:m>
                <a:r>
                  <a:rPr lang="en-US" altLang="en-US" i="1" baseline="30000" dirty="0">
                    <a:cs typeface="Times New Roman" panose="02020603050405020304" pitchFamily="18" charset="0"/>
                  </a:rPr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7C32D237-5254-4B4A-BD16-49EEE1B948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4025" y="4644366"/>
                <a:ext cx="349994" cy="461665"/>
              </a:xfrm>
              <a:prstGeom prst="rect">
                <a:avLst/>
              </a:prstGeom>
              <a:blipFill>
                <a:blip r:embed="rId18"/>
                <a:stretch>
                  <a:fillRect l="-5263" r="-5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DB424FF9-81AC-40A6-8293-AEFB0D5625F8}"/>
                  </a:ext>
                </a:extLst>
              </p:cNvPr>
              <p:cNvSpPr txBox="1"/>
              <p:nvPr/>
            </p:nvSpPr>
            <p:spPr>
              <a:xfrm>
                <a:off x="2526902" y="4644366"/>
                <a:ext cx="54694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en-US" dirty="0">
                        <a:cs typeface="Times New Roman" panose="02020603050405020304" pitchFamily="18" charset="0"/>
                      </a:rPr>
                      <m:t>6</m:t>
                    </m:r>
                    <m:r>
                      <m:rPr>
                        <m:nor/>
                      </m:rPr>
                      <a:rPr lang="en-US" altLang="en-US" i="1" dirty="0">
                        <a:cs typeface="Times New Roman" panose="02020603050405020304" pitchFamily="18" charset="0"/>
                      </a:rPr>
                      <m:t>i</m:t>
                    </m:r>
                  </m:oMath>
                </a14:m>
                <a:r>
                  <a:rPr lang="en-US" altLang="en-US" i="1" baseline="30000" dirty="0">
                    <a:cs typeface="Times New Roman" panose="02020603050405020304" pitchFamily="18" charset="0"/>
                  </a:rPr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DB424FF9-81AC-40A6-8293-AEFB0D5625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902" y="4644366"/>
                <a:ext cx="546945" cy="461665"/>
              </a:xfrm>
              <a:prstGeom prst="rect">
                <a:avLst/>
              </a:prstGeom>
              <a:blipFill>
                <a:blip r:embed="rId19"/>
                <a:stretch>
                  <a:fillRect l="-22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7FC4857A-C275-4930-9116-DECA4C2EDF41}"/>
                  </a:ext>
                </a:extLst>
              </p:cNvPr>
              <p:cNvSpPr txBox="1"/>
              <p:nvPr/>
            </p:nvSpPr>
            <p:spPr>
              <a:xfrm>
                <a:off x="3736770" y="4644366"/>
                <a:ext cx="67568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12</m:t>
                    </m:r>
                  </m:oMath>
                </a14:m>
                <a:r>
                  <a:rPr lang="en-US" altLang="en-US" i="1" baseline="30000" dirty="0">
                    <a:cs typeface="Times New Roman" panose="02020603050405020304" pitchFamily="18" charset="0"/>
                  </a:rPr>
                  <a:t>  </a:t>
                </a:r>
                <a:endParaRPr lang="en-GB" dirty="0"/>
              </a:p>
            </p:txBody>
          </p:sp>
        </mc:Choice>
        <mc:Fallback xmlns=""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7FC4857A-C275-4930-9116-DECA4C2EDF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770" y="4644366"/>
                <a:ext cx="675681" cy="461665"/>
              </a:xfrm>
              <a:prstGeom prst="rect">
                <a:avLst/>
              </a:prstGeom>
              <a:blipFill>
                <a:blip r:embed="rId20"/>
                <a:stretch>
                  <a:fillRect l="-27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6" name="TextBox 115">
            <a:extLst>
              <a:ext uri="{FF2B5EF4-FFF2-40B4-BE49-F238E27FC236}">
                <a16:creationId xmlns:a16="http://schemas.microsoft.com/office/drawing/2014/main" id="{CCA68B12-9136-4C30-971A-A29D2DB3F407}"/>
              </a:ext>
            </a:extLst>
          </p:cNvPr>
          <p:cNvSpPr txBox="1"/>
          <p:nvPr/>
        </p:nvSpPr>
        <p:spPr>
          <a:xfrm>
            <a:off x="5049597" y="4644366"/>
            <a:ext cx="74465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>
                <a:cs typeface="Times New Roman" panose="02020603050405020304" pitchFamily="18" charset="0"/>
              </a:rPr>
              <a:t>8</a:t>
            </a:r>
            <a:r>
              <a:rPr lang="en-US" altLang="en-US" i="1" dirty="0">
                <a:cs typeface="Times New Roman" panose="02020603050405020304" pitchFamily="18" charset="0"/>
              </a:rPr>
              <a:t>i</a:t>
            </a:r>
            <a:r>
              <a:rPr lang="en-US" altLang="en-US" i="1" baseline="30000" dirty="0">
                <a:cs typeface="Times New Roman" panose="02020603050405020304" pitchFamily="18" charset="0"/>
              </a:rPr>
              <a:t>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717F2C5F-7DC7-4EB8-AC47-2911AE02B7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1920" y="4644366"/>
                <a:ext cx="349993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en-US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</m:oMath>
                  </m:oMathPara>
                </a14:m>
                <a:endParaRPr lang="en-US" alt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717F2C5F-7DC7-4EB8-AC47-2911AE02B7F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61920" y="4644366"/>
                <a:ext cx="349993" cy="461665"/>
              </a:xfrm>
              <a:prstGeom prst="rect">
                <a:avLst/>
              </a:prstGeom>
              <a:blipFill>
                <a:blip r:embed="rId21"/>
                <a:stretch>
                  <a:fillRect r="-517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76B7375A-EFE7-4D3B-96C2-E8F00F3D0E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9467" y="4644366"/>
                <a:ext cx="349993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en-US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</m:oMath>
                  </m:oMathPara>
                </a14:m>
                <a:endParaRPr lang="en-US" alt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76B7375A-EFE7-4D3B-96C2-E8F00F3D0E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69467" y="4644366"/>
                <a:ext cx="349993" cy="461665"/>
              </a:xfrm>
              <a:prstGeom prst="rect">
                <a:avLst/>
              </a:prstGeom>
              <a:blipFill>
                <a:blip r:embed="rId22"/>
                <a:stretch>
                  <a:fillRect r="-526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Rectangle 118">
            <a:extLst>
              <a:ext uri="{FF2B5EF4-FFF2-40B4-BE49-F238E27FC236}">
                <a16:creationId xmlns:a16="http://schemas.microsoft.com/office/drawing/2014/main" id="{A8D5E47C-BD0A-4A68-A1DA-652CFB3B0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895" y="4644366"/>
            <a:ext cx="349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+</a:t>
            </a:r>
            <a:endParaRPr lang="en-US" altLang="en-US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71CA79A9-ECA2-48B7-A60E-B02D7265AE3D}"/>
                  </a:ext>
                </a:extLst>
              </p:cNvPr>
              <p:cNvSpPr txBox="1"/>
              <p:nvPr/>
            </p:nvSpPr>
            <p:spPr>
              <a:xfrm>
                <a:off x="915077" y="5317978"/>
                <a:ext cx="151552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en-US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</m:oMath>
                </a14:m>
                <a:r>
                  <a:rPr lang="en-US" altLang="en-US" dirty="0">
                    <a:cs typeface="Times New Roman" panose="02020603050405020304" pitchFamily="18" charset="0"/>
                  </a:rPr>
                  <a:t>11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 </m:t>
                    </m:r>
                  </m:oMath>
                </a14:m>
                <a:r>
                  <a:rPr lang="en-US" altLang="en-US" dirty="0">
                    <a:cs typeface="Times New Roman" panose="02020603050405020304" pitchFamily="18" charset="0"/>
                  </a:rPr>
                  <a:t>2</a:t>
                </a:r>
                <a:r>
                  <a:rPr lang="en-US" altLang="en-US" i="1" dirty="0">
                    <a:cs typeface="Times New Roman" panose="02020603050405020304" pitchFamily="18" charset="0"/>
                  </a:rPr>
                  <a:t>i</a:t>
                </a:r>
                <a:r>
                  <a:rPr lang="en-US" altLang="en-US" i="1" baseline="30000" dirty="0">
                    <a:cs typeface="Times New Roman" panose="02020603050405020304" pitchFamily="18" charset="0"/>
                  </a:rPr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71CA79A9-ECA2-48B7-A60E-B02D7265AE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077" y="5317978"/>
                <a:ext cx="1515527" cy="461665"/>
              </a:xfrm>
              <a:prstGeom prst="rect">
                <a:avLst/>
              </a:prstGeom>
              <a:blipFill>
                <a:blip r:embed="rId23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Rectangle 11">
                <a:extLst>
                  <a:ext uri="{FF2B5EF4-FFF2-40B4-BE49-F238E27FC236}">
                    <a16:creationId xmlns:a16="http://schemas.microsoft.com/office/drawing/2014/main" id="{A6EE0432-E38B-4F05-8455-9B5DCB377C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349" y="5325391"/>
                <a:ext cx="651982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z</m:t>
                      </m:r>
                      <m:r>
                        <m:rPr>
                          <m:nor/>
                        </m:rPr>
                        <a:rPr lang="en-US" altLang="en-US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3</m:t>
                      </m:r>
                    </m:oMath>
                  </m:oMathPara>
                </a14:m>
                <a:endParaRPr lang="en-US" altLang="en-US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1" name="Rectangle 11">
                <a:extLst>
                  <a:ext uri="{FF2B5EF4-FFF2-40B4-BE49-F238E27FC236}">
                    <a16:creationId xmlns:a16="http://schemas.microsoft.com/office/drawing/2014/main" id="{A6EE0432-E38B-4F05-8455-9B5DCB377C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349" y="5325391"/>
                <a:ext cx="651982" cy="46166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Rectangle 121">
            <a:extLst>
              <a:ext uri="{FF2B5EF4-FFF2-40B4-BE49-F238E27FC236}">
                <a16:creationId xmlns:a16="http://schemas.microsoft.com/office/drawing/2014/main" id="{1FCDFC3A-A774-480B-9024-22C7AF4BA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328" y="5325391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6FD9B3B4-0130-4B05-8994-D32433254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48" y="2659144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E2A82DFC-3384-4D27-9309-0E3698E39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328" y="3407717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878E59B4-73B7-46B0-BFBA-2DA3CF1C1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434" y="4009697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A2E90EF6-59AD-45C2-851F-E084AC21E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863" y="4639443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23D455D-96AA-65DF-7E55-B2C77A4E7ECF}"/>
              </a:ext>
            </a:extLst>
          </p:cNvPr>
          <p:cNvSpPr/>
          <p:nvPr/>
        </p:nvSpPr>
        <p:spPr>
          <a:xfrm>
            <a:off x="146443" y="278435"/>
            <a:ext cx="5859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Powers and roots of </a:t>
            </a: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complex </a:t>
            </a:r>
            <a:r>
              <a:rPr lang="en-GB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numbers</a:t>
            </a:r>
          </a:p>
        </p:txBody>
      </p:sp>
    </p:spTree>
    <p:extLst>
      <p:ext uri="{BB962C8B-B14F-4D97-AF65-F5344CB8AC3E}">
        <p14:creationId xmlns:p14="http://schemas.microsoft.com/office/powerpoint/2010/main" val="109931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63" grpId="0"/>
      <p:bldP spid="2" grpId="0"/>
      <p:bldP spid="52" grpId="0"/>
      <p:bldP spid="54" grpId="0"/>
      <p:bldP spid="55" grpId="0"/>
      <p:bldP spid="56" grpId="0"/>
      <p:bldP spid="57" grpId="0"/>
      <p:bldP spid="58" grpId="0"/>
      <p:bldP spid="59" grpId="0"/>
      <p:bldP spid="69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CFEBE0CB-EA5D-4D9D-A593-F86F29AA25B6}"/>
              </a:ext>
            </a:extLst>
          </p:cNvPr>
          <p:cNvSpPr/>
          <p:nvPr/>
        </p:nvSpPr>
        <p:spPr>
          <a:xfrm flipH="1">
            <a:off x="8074855" y="6119446"/>
            <a:ext cx="984739" cy="618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8108A9F5-6935-4851-8468-C31AC24290ED}"/>
              </a:ext>
            </a:extLst>
          </p:cNvPr>
          <p:cNvSpPr/>
          <p:nvPr/>
        </p:nvSpPr>
        <p:spPr>
          <a:xfrm flipH="1">
            <a:off x="803028" y="6485206"/>
            <a:ext cx="1729155" cy="253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0">
                <a:extLst>
                  <a:ext uri="{FF2B5EF4-FFF2-40B4-BE49-F238E27FC236}">
                    <a16:creationId xmlns:a16="http://schemas.microsoft.com/office/drawing/2014/main" id="{9D11E461-F0D4-4BD3-9FEB-7B8418BA1C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1650" y="800674"/>
                <a:ext cx="8337550" cy="125226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400" dirty="0">
                    <a:latin typeface="Comic Sans MS" panose="030F0702030302020204" pitchFamily="66" charset="0"/>
                  </a:rPr>
                  <a:t>You can find the square roots of complex numbers, 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altLang="en-US" sz="2400" dirty="0">
                    <a:latin typeface="Comic Sans MS" panose="030F0702030302020204" pitchFamily="66" charset="0"/>
                  </a:rPr>
                  <a:t>, by first squaring </a:t>
                </a:r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 </a:t>
                </a:r>
                <a:r>
                  <a:rPr lang="en-US" altLang="en-US" dirty="0">
                    <a:latin typeface="Comic Sans MS" panose="030F0702030302020204" pitchFamily="66" charset="0"/>
                  </a:rPr>
                  <a:t>so that you can work with the real and complex part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rad>
                  </m:oMath>
                </a14:m>
                <a:r>
                  <a:rPr lang="en-US" altLang="en-US" dirty="0">
                    <a:latin typeface="Comic Sans MS" panose="030F0702030302020204" pitchFamily="66" charset="0"/>
                  </a:rPr>
                  <a:t> separately</a:t>
                </a:r>
              </a:p>
            </p:txBody>
          </p:sp>
        </mc:Choice>
        <mc:Fallback xmlns="">
          <p:sp>
            <p:nvSpPr>
              <p:cNvPr id="20" name="Rectangle 10">
                <a:extLst>
                  <a:ext uri="{FF2B5EF4-FFF2-40B4-BE49-F238E27FC236}">
                    <a16:creationId xmlns:a16="http://schemas.microsoft.com/office/drawing/2014/main" id="{9D11E461-F0D4-4BD3-9FEB-7B8418BA1C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1650" y="800674"/>
                <a:ext cx="8337550" cy="1252266"/>
              </a:xfrm>
              <a:prstGeom prst="rect">
                <a:avLst/>
              </a:prstGeom>
              <a:blipFill>
                <a:blip r:embed="rId3"/>
                <a:stretch>
                  <a:fillRect l="-1096" t="-3883" b="-63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11">
                <a:extLst>
                  <a:ext uri="{FF2B5EF4-FFF2-40B4-BE49-F238E27FC236}">
                    <a16:creationId xmlns:a16="http://schemas.microsoft.com/office/drawing/2014/main" id="{7A0E3136-10EE-4847-940E-05D6EFA44F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1650" y="1870827"/>
                <a:ext cx="3016023" cy="4960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2400" dirty="0">
                    <a:latin typeface="Comic Sans MS" panose="030F0702030302020204" pitchFamily="66" charset="0"/>
                  </a:rPr>
                  <a:t>Evaluate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8 – 6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</m:e>
                    </m:rad>
                  </m:oMath>
                </a14:m>
                <a:endParaRPr lang="en-US" altLang="en-US" sz="2400" baseline="30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Rectangle 11">
                <a:extLst>
                  <a:ext uri="{FF2B5EF4-FFF2-40B4-BE49-F238E27FC236}">
                    <a16:creationId xmlns:a16="http://schemas.microsoft.com/office/drawing/2014/main" id="{7A0E3136-10EE-4847-940E-05D6EFA44F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1650" y="1870827"/>
                <a:ext cx="3016023" cy="496098"/>
              </a:xfrm>
              <a:prstGeom prst="rect">
                <a:avLst/>
              </a:prstGeom>
              <a:blipFill>
                <a:blip r:embed="rId4"/>
                <a:stretch>
                  <a:fillRect l="-3030" t="-2469" b="-28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11">
                <a:extLst>
                  <a:ext uri="{FF2B5EF4-FFF2-40B4-BE49-F238E27FC236}">
                    <a16:creationId xmlns:a16="http://schemas.microsoft.com/office/drawing/2014/main" id="{9F350553-1D9B-49B6-8718-F1DB2D8857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85405" y="2699090"/>
                <a:ext cx="651982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z</m:t>
                      </m:r>
                      <m:r>
                        <m:rPr>
                          <m:nor/>
                        </m:rPr>
                        <a:rPr lang="en-US" altLang="en-US" b="0" i="0" baseline="30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</m:oMath>
                  </m:oMathPara>
                </a14:m>
                <a:endParaRPr lang="en-US" altLang="en-US" sz="2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Rectangle 11">
                <a:extLst>
                  <a:ext uri="{FF2B5EF4-FFF2-40B4-BE49-F238E27FC236}">
                    <a16:creationId xmlns:a16="http://schemas.microsoft.com/office/drawing/2014/main" id="{9F350553-1D9B-49B6-8718-F1DB2D8857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85405" y="2699090"/>
                <a:ext cx="651982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11">
            <a:extLst>
              <a:ext uri="{FF2B5EF4-FFF2-40B4-BE49-F238E27FC236}">
                <a16:creationId xmlns:a16="http://schemas.microsoft.com/office/drawing/2014/main" id="{09D6FEE5-5FF4-4BCE-8001-881BD3AEB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8987" y="2676116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– 6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56D8BB7-2C16-43C9-A4D7-ED450FCB9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7384" y="2699090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3" name="Rectangle 51">
            <a:extLst>
              <a:ext uri="{FF2B5EF4-FFF2-40B4-BE49-F238E27FC236}">
                <a16:creationId xmlns:a16="http://schemas.microsoft.com/office/drawing/2014/main" id="{0CDA6334-81EE-4A56-80AE-6B7323958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7004" y="3021226"/>
            <a:ext cx="21127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78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923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06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0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781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2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9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Expanding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71CA79A9-ECA2-48B7-A60E-B02D7265AE3D}"/>
                  </a:ext>
                </a:extLst>
              </p:cNvPr>
              <p:cNvSpPr txBox="1"/>
              <p:nvPr/>
            </p:nvSpPr>
            <p:spPr>
              <a:xfrm>
                <a:off x="5070151" y="5913277"/>
                <a:ext cx="151552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3 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–</m:t>
                    </m:r>
                    <m:r>
                      <m:rPr>
                        <m:nor/>
                      </m:rPr>
                      <a:rPr lang="en-US" alt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en-US" i="1" dirty="0">
                    <a:cs typeface="Times New Roman" panose="02020603050405020304" pitchFamily="18" charset="0"/>
                  </a:rPr>
                  <a:t>i</a:t>
                </a:r>
                <a:r>
                  <a:rPr lang="en-US" altLang="en-US" i="1" baseline="30000" dirty="0">
                    <a:cs typeface="Times New Roman" panose="02020603050405020304" pitchFamily="18" charset="0"/>
                  </a:rPr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71CA79A9-ECA2-48B7-A60E-B02D7265AE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0151" y="5913277"/>
                <a:ext cx="1515527" cy="461665"/>
              </a:xfrm>
              <a:prstGeom prst="rect">
                <a:avLst/>
              </a:prstGeom>
              <a:blipFill>
                <a:blip r:embed="rId6"/>
                <a:stretch>
                  <a:fillRect l="-1210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Rectangle 11">
                <a:extLst>
                  <a:ext uri="{FF2B5EF4-FFF2-40B4-BE49-F238E27FC236}">
                    <a16:creationId xmlns:a16="http://schemas.microsoft.com/office/drawing/2014/main" id="{A6EE0432-E38B-4F05-8455-9B5DCB377C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67284" y="5921657"/>
                <a:ext cx="651982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z</m:t>
                      </m:r>
                      <m:r>
                        <m:rPr>
                          <m:nor/>
                        </m:rPr>
                        <a:rPr lang="en-US" altLang="en-US" b="0" i="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1</m:t>
                      </m:r>
                    </m:oMath>
                  </m:oMathPara>
                </a14:m>
                <a:endParaRPr lang="en-US" altLang="en-US" sz="2400" baseline="-25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1" name="Rectangle 11">
                <a:extLst>
                  <a:ext uri="{FF2B5EF4-FFF2-40B4-BE49-F238E27FC236}">
                    <a16:creationId xmlns:a16="http://schemas.microsoft.com/office/drawing/2014/main" id="{A6EE0432-E38B-4F05-8455-9B5DCB377C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67284" y="5921657"/>
                <a:ext cx="651982" cy="461665"/>
              </a:xfrm>
              <a:prstGeom prst="rect">
                <a:avLst/>
              </a:prstGeom>
              <a:blipFill>
                <a:blip r:embed="rId7"/>
                <a:stretch>
                  <a:fillRect b="-39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Rectangle 121">
            <a:extLst>
              <a:ext uri="{FF2B5EF4-FFF2-40B4-BE49-F238E27FC236}">
                <a16:creationId xmlns:a16="http://schemas.microsoft.com/office/drawing/2014/main" id="{1FCDFC3A-A774-480B-9024-22C7AF4BA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9263" y="5921657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6FD9B3B4-0130-4B05-8994-D32433254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6375" y="2699089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⇒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A2E90EF6-59AD-45C2-851F-E084AC21E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0214" y="5913277"/>
            <a:ext cx="7977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omic Sans MS" panose="030F0702030302020204" pitchFamily="66" charset="0"/>
              </a:rPr>
              <a:t>and</a:t>
            </a:r>
          </a:p>
        </p:txBody>
      </p:sp>
      <p:sp>
        <p:nvSpPr>
          <p:cNvPr id="48" name="Rectangle 11">
            <a:extLst>
              <a:ext uri="{FF2B5EF4-FFF2-40B4-BE49-F238E27FC236}">
                <a16:creationId xmlns:a16="http://schemas.microsoft.com/office/drawing/2014/main" id="{99DF7FE8-C410-4E10-8793-D298F7C34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799" y="2264549"/>
            <a:ext cx="83375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latin typeface="Comic Sans MS" panose="030F0702030302020204" pitchFamily="66" charset="0"/>
              </a:rPr>
              <a:t>Let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>
                <a:latin typeface="Comic Sans MS" panose="030F0702030302020204" pitchFamily="66" charset="0"/>
              </a:rPr>
              <a:t>where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∈ </a:t>
            </a:r>
            <a:r>
              <a:rPr lang="en-US" altLang="en-US" dirty="0"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ℝ </a:t>
            </a:r>
            <a:r>
              <a:rPr lang="en-US" altLang="en-US" dirty="0">
                <a:latin typeface="Comic Sans MS" panose="030F0702030302020204" pitchFamily="66" charset="0"/>
              </a:rPr>
              <a:t>such that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11">
                <a:extLst>
                  <a:ext uri="{FF2B5EF4-FFF2-40B4-BE49-F238E27FC236}">
                    <a16:creationId xmlns:a16="http://schemas.microsoft.com/office/drawing/2014/main" id="{A984997B-A85F-47BE-9A49-0919875924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1649" y="2682963"/>
                <a:ext cx="1924865" cy="4960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:r>
                  <a:rPr lang="en-US" altLang="en-US" sz="2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US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8 – 6</m:t>
                        </m:r>
                        <m:r>
                          <m:rPr>
                            <m:nor/>
                          </m:rPr>
                          <a:rPr lang="en-US" altLang="en-US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i</m:t>
                        </m:r>
                      </m:e>
                    </m:rad>
                  </m:oMath>
                </a14:m>
                <a:endParaRPr lang="en-US" altLang="en-US" sz="2400" baseline="30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Rectangle 11">
                <a:extLst>
                  <a:ext uri="{FF2B5EF4-FFF2-40B4-BE49-F238E27FC236}">
                    <a16:creationId xmlns:a16="http://schemas.microsoft.com/office/drawing/2014/main" id="{A984997B-A85F-47BE-9A49-0919875924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1649" y="2682963"/>
                <a:ext cx="1924865" cy="496098"/>
              </a:xfrm>
              <a:prstGeom prst="rect">
                <a:avLst/>
              </a:prstGeom>
              <a:blipFill>
                <a:blip r:embed="rId8"/>
                <a:stretch>
                  <a:fillRect l="-4747" t="-3704" b="-2716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11">
            <a:extLst>
              <a:ext uri="{FF2B5EF4-FFF2-40B4-BE49-F238E27FC236}">
                <a16:creationId xmlns:a16="http://schemas.microsoft.com/office/drawing/2014/main" id="{A482407B-CD03-4CF8-A445-17BE0ABC2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661" y="3023260"/>
            <a:ext cx="14811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baseline="30000" dirty="0">
              <a:latin typeface="Comic Sans MS" panose="030F0702030302020204" pitchFamily="66" charset="0"/>
            </a:endParaRPr>
          </a:p>
        </p:txBody>
      </p:sp>
      <p:sp>
        <p:nvSpPr>
          <p:cNvPr id="51" name="Rectangle 11">
            <a:extLst>
              <a:ext uri="{FF2B5EF4-FFF2-40B4-BE49-F238E27FC236}">
                <a16:creationId xmlns:a16="http://schemas.microsoft.com/office/drawing/2014/main" id="{7D8F4AA5-EA46-4781-8651-B1A3A338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8987" y="3023743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– 6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57E353E-79EB-4EEE-A213-7A8CB2BA5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7384" y="3046717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0" name="Rectangle 11">
            <a:extLst>
              <a:ext uri="{FF2B5EF4-FFF2-40B4-BE49-F238E27FC236}">
                <a16:creationId xmlns:a16="http://schemas.microsoft.com/office/drawing/2014/main" id="{53D785D9-4689-43EF-B66B-6A3A1846B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692" y="3369852"/>
            <a:ext cx="5735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6944863-E2B4-419B-9619-7778CB4B0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7711" y="3367846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2" name="Rectangle 11">
            <a:extLst>
              <a:ext uri="{FF2B5EF4-FFF2-40B4-BE49-F238E27FC236}">
                <a16:creationId xmlns:a16="http://schemas.microsoft.com/office/drawing/2014/main" id="{78769784-C032-418B-8D14-2EF845460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5166" y="3369851"/>
            <a:ext cx="349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4" name="Rectangle 11">
            <a:extLst>
              <a:ext uri="{FF2B5EF4-FFF2-40B4-BE49-F238E27FC236}">
                <a16:creationId xmlns:a16="http://schemas.microsoft.com/office/drawing/2014/main" id="{7B91817E-3D36-45CD-90CE-42276D9F0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456" y="3393627"/>
            <a:ext cx="3976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5" name="Rectangle 11">
            <a:extLst>
              <a:ext uri="{FF2B5EF4-FFF2-40B4-BE49-F238E27FC236}">
                <a16:creationId xmlns:a16="http://schemas.microsoft.com/office/drawing/2014/main" id="{7DFFEBF4-5F06-445B-AD13-73A0AAF07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860" y="3369851"/>
            <a:ext cx="7577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xyi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6" name="Rectangle 11">
            <a:extLst>
              <a:ext uri="{FF2B5EF4-FFF2-40B4-BE49-F238E27FC236}">
                <a16:creationId xmlns:a16="http://schemas.microsoft.com/office/drawing/2014/main" id="{832D1780-C07B-40B6-B216-ABE854578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1492" y="3346394"/>
            <a:ext cx="5111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67" name="Rectangle 11">
            <a:extLst>
              <a:ext uri="{FF2B5EF4-FFF2-40B4-BE49-F238E27FC236}">
                <a16:creationId xmlns:a16="http://schemas.microsoft.com/office/drawing/2014/main" id="{60CC4A20-73B8-41FA-96BA-64A3AD544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0510" y="3394671"/>
            <a:ext cx="14182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– 6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68" name="Rectangle 51">
            <a:extLst>
              <a:ext uri="{FF2B5EF4-FFF2-40B4-BE49-F238E27FC236}">
                <a16:creationId xmlns:a16="http://schemas.microsoft.com/office/drawing/2014/main" id="{C14589A0-B85F-4D6C-B2A4-2B1999FB3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596" y="3454693"/>
            <a:ext cx="35799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78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923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06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0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781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2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9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Equating the real and imaginary parts</a:t>
            </a:r>
          </a:p>
        </p:txBody>
      </p:sp>
      <p:sp>
        <p:nvSpPr>
          <p:cNvPr id="70" name="Rectangle 11">
            <a:extLst>
              <a:ext uri="{FF2B5EF4-FFF2-40B4-BE49-F238E27FC236}">
                <a16:creationId xmlns:a16="http://schemas.microsoft.com/office/drawing/2014/main" id="{D0FB45B1-99F5-4D4D-A462-A7B787F91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792" y="3962150"/>
            <a:ext cx="5735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71" name="Rectangle 11">
            <a:extLst>
              <a:ext uri="{FF2B5EF4-FFF2-40B4-BE49-F238E27FC236}">
                <a16:creationId xmlns:a16="http://schemas.microsoft.com/office/drawing/2014/main" id="{973DD66F-6784-4D99-B790-9B8A44157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4716" y="3961831"/>
            <a:ext cx="349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72" name="Rectangle 11">
            <a:extLst>
              <a:ext uri="{FF2B5EF4-FFF2-40B4-BE49-F238E27FC236}">
                <a16:creationId xmlns:a16="http://schemas.microsoft.com/office/drawing/2014/main" id="{66CC3E1E-C4CC-4CEA-88E4-015F32BD3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1042" y="3938374"/>
            <a:ext cx="5111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DEDE0BE-4FE7-4B16-BAFE-46C226A06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33" y="3969035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74" name="Rectangle 11">
            <a:extLst>
              <a:ext uri="{FF2B5EF4-FFF2-40B4-BE49-F238E27FC236}">
                <a16:creationId xmlns:a16="http://schemas.microsoft.com/office/drawing/2014/main" id="{55AA74B4-26E8-4320-A72A-E223AEC6D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5133" y="3995860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C4EF14D-0D65-41E7-82F7-F41FAE3FB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5899" y="3944792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76" name="Rectangle 11">
            <a:extLst>
              <a:ext uri="{FF2B5EF4-FFF2-40B4-BE49-F238E27FC236}">
                <a16:creationId xmlns:a16="http://schemas.microsoft.com/office/drawing/2014/main" id="{E8EFD65A-9C88-4ECB-B73B-163653121C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8940" y="3931902"/>
            <a:ext cx="7577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xyi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77" name="Rectangle 11">
            <a:extLst>
              <a:ext uri="{FF2B5EF4-FFF2-40B4-BE49-F238E27FC236}">
                <a16:creationId xmlns:a16="http://schemas.microsoft.com/office/drawing/2014/main" id="{A3E48ECA-D34C-4F46-BFF8-33AA98D75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7843" y="3913086"/>
            <a:ext cx="7977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6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78" name="Rectangle 51">
            <a:extLst>
              <a:ext uri="{FF2B5EF4-FFF2-40B4-BE49-F238E27FC236}">
                <a16:creationId xmlns:a16="http://schemas.microsoft.com/office/drawing/2014/main" id="{0A7211F8-053B-4A35-9DCC-D4955CB20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205" y="3748499"/>
            <a:ext cx="127844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78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923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06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0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781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2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9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real part</a:t>
            </a:r>
          </a:p>
        </p:txBody>
      </p:sp>
      <p:sp>
        <p:nvSpPr>
          <p:cNvPr id="79" name="Rectangle 51">
            <a:extLst>
              <a:ext uri="{FF2B5EF4-FFF2-40B4-BE49-F238E27FC236}">
                <a16:creationId xmlns:a16="http://schemas.microsoft.com/office/drawing/2014/main" id="{4014B8E5-3A15-4F31-93D2-1C2CA0E2D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4497" y="3678115"/>
            <a:ext cx="17431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78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923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06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0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781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2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9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imaginary part</a:t>
            </a:r>
          </a:p>
        </p:txBody>
      </p:sp>
      <p:sp>
        <p:nvSpPr>
          <p:cNvPr id="80" name="Rectangle 51">
            <a:extLst>
              <a:ext uri="{FF2B5EF4-FFF2-40B4-BE49-F238E27FC236}">
                <a16:creationId xmlns:a16="http://schemas.microsoft.com/office/drawing/2014/main" id="{AA6BB6EC-B322-447D-B54C-1E71FD118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2821" y="4155811"/>
            <a:ext cx="35799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78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923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06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0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781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2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9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Solving the simultaneous equations by substitution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C6E8DC8-E3F2-48ED-8B08-FE2B24810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5286" y="4348763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82" name="Rectangle 11">
            <a:extLst>
              <a:ext uri="{FF2B5EF4-FFF2-40B4-BE49-F238E27FC236}">
                <a16:creationId xmlns:a16="http://schemas.microsoft.com/office/drawing/2014/main" id="{07308F5B-DFCE-4C69-9C10-E429A77BD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840" y="4321488"/>
            <a:ext cx="7577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83" name="Rectangle 11">
            <a:extLst>
              <a:ext uri="{FF2B5EF4-FFF2-40B4-BE49-F238E27FC236}">
                <a16:creationId xmlns:a16="http://schemas.microsoft.com/office/drawing/2014/main" id="{CA0ADB5A-9456-4B04-AAB4-2AC7D9EB5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7230" y="4317057"/>
            <a:ext cx="7977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6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0336401E-39E1-4CEF-AFF5-251C18E4F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3892" y="4788086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85" name="Rectangle 11">
            <a:extLst>
              <a:ext uri="{FF2B5EF4-FFF2-40B4-BE49-F238E27FC236}">
                <a16:creationId xmlns:a16="http://schemas.microsoft.com/office/drawing/2014/main" id="{3E2F1B8E-4B60-48CC-86C1-7AA19E003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5563" y="4749842"/>
            <a:ext cx="5158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11">
                <a:extLst>
                  <a:ext uri="{FF2B5EF4-FFF2-40B4-BE49-F238E27FC236}">
                    <a16:creationId xmlns:a16="http://schemas.microsoft.com/office/drawing/2014/main" id="{B366AE37-A5A9-4C43-91FD-2695C77C59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55443" y="4698884"/>
                <a:ext cx="797736" cy="6166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altLang="en-US" sz="2400" baseline="30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6" name="Rectangle 11">
                <a:extLst>
                  <a:ext uri="{FF2B5EF4-FFF2-40B4-BE49-F238E27FC236}">
                    <a16:creationId xmlns:a16="http://schemas.microsoft.com/office/drawing/2014/main" id="{B366AE37-A5A9-4C43-91FD-2695C77C59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55443" y="4698884"/>
                <a:ext cx="797736" cy="616644"/>
              </a:xfrm>
              <a:prstGeom prst="rect">
                <a:avLst/>
              </a:prstGeom>
              <a:blipFill>
                <a:blip r:embed="rId9"/>
                <a:stretch>
                  <a:fillRect l="-2290"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Rectangle 11">
            <a:extLst>
              <a:ext uri="{FF2B5EF4-FFF2-40B4-BE49-F238E27FC236}">
                <a16:creationId xmlns:a16="http://schemas.microsoft.com/office/drawing/2014/main" id="{D836A331-9FFF-4EBD-95C2-6C802EF36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697" y="4362709"/>
            <a:ext cx="5735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88" name="Rectangle 11">
            <a:extLst>
              <a:ext uri="{FF2B5EF4-FFF2-40B4-BE49-F238E27FC236}">
                <a16:creationId xmlns:a16="http://schemas.microsoft.com/office/drawing/2014/main" id="{026D927D-1E6C-4D14-BC06-A663E97BF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621" y="4362390"/>
            <a:ext cx="349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Rectangle 11">
                <a:extLst>
                  <a:ext uri="{FF2B5EF4-FFF2-40B4-BE49-F238E27FC236}">
                    <a16:creationId xmlns:a16="http://schemas.microsoft.com/office/drawing/2014/main" id="{23EEA1A9-BC0A-4486-80BD-5C22670978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87404" y="4243617"/>
                <a:ext cx="967867" cy="7693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en-US" sz="180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en-US" sz="180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altLang="en-US" sz="1800" dirty="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– </m:t>
                              </m:r>
                              <m:f>
                                <m:fPr>
                                  <m:ctrlPr>
                                    <a:rPr lang="en-US" altLang="en-US" sz="1800" i="1" dirty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en-US" sz="1800" i="1" dirty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altLang="en-US" sz="1800" i="1" dirty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en-US" sz="18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alt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9" name="Rectangle 11">
                <a:extLst>
                  <a:ext uri="{FF2B5EF4-FFF2-40B4-BE49-F238E27FC236}">
                    <a16:creationId xmlns:a16="http://schemas.microsoft.com/office/drawing/2014/main" id="{23EEA1A9-BC0A-4486-80BD-5C22670978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87404" y="4243617"/>
                <a:ext cx="967867" cy="7693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Rectangle 89">
            <a:extLst>
              <a:ext uri="{FF2B5EF4-FFF2-40B4-BE49-F238E27FC236}">
                <a16:creationId xmlns:a16="http://schemas.microsoft.com/office/drawing/2014/main" id="{BECEF51E-ECCA-4F8C-B75B-CE350E9F9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7891" y="4345500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91" name="Rectangle 11">
            <a:extLst>
              <a:ext uri="{FF2B5EF4-FFF2-40B4-BE49-F238E27FC236}">
                <a16:creationId xmlns:a16="http://schemas.microsoft.com/office/drawing/2014/main" id="{C59B6077-A897-4468-930E-CCA129DBF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0691" y="4372325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92" name="Rectangle 11">
            <a:extLst>
              <a:ext uri="{FF2B5EF4-FFF2-40B4-BE49-F238E27FC236}">
                <a16:creationId xmlns:a16="http://schemas.microsoft.com/office/drawing/2014/main" id="{521D281A-AD36-41C4-9CDC-8CED1A9EB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595" y="5009534"/>
            <a:ext cx="5735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93" name="Rectangle 11">
            <a:extLst>
              <a:ext uri="{FF2B5EF4-FFF2-40B4-BE49-F238E27FC236}">
                <a16:creationId xmlns:a16="http://schemas.microsoft.com/office/drawing/2014/main" id="{33A7679B-6A57-4ECD-B500-D3345EC1B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519" y="5009215"/>
            <a:ext cx="349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11">
                <a:extLst>
                  <a:ext uri="{FF2B5EF4-FFF2-40B4-BE49-F238E27FC236}">
                    <a16:creationId xmlns:a16="http://schemas.microsoft.com/office/drawing/2014/main" id="{825686DC-7109-40A8-9417-0D65B2C5B0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92822" y="4932250"/>
                <a:ext cx="660487" cy="6295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en-US" sz="180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en-US" sz="1800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9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en-US" sz="180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18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en-US" sz="1800" b="0" i="1" dirty="0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altLang="en-US" sz="1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4" name="Rectangle 11">
                <a:extLst>
                  <a:ext uri="{FF2B5EF4-FFF2-40B4-BE49-F238E27FC236}">
                    <a16:creationId xmlns:a16="http://schemas.microsoft.com/office/drawing/2014/main" id="{825686DC-7109-40A8-9417-0D65B2C5B0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92822" y="4932250"/>
                <a:ext cx="660487" cy="62959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 94">
            <a:extLst>
              <a:ext uri="{FF2B5EF4-FFF2-40B4-BE49-F238E27FC236}">
                <a16:creationId xmlns:a16="http://schemas.microsoft.com/office/drawing/2014/main" id="{D19BAC34-4CD1-4CFB-9221-1BEBBEA85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789" y="4992325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96" name="Rectangle 11">
            <a:extLst>
              <a:ext uri="{FF2B5EF4-FFF2-40B4-BE49-F238E27FC236}">
                <a16:creationId xmlns:a16="http://schemas.microsoft.com/office/drawing/2014/main" id="{BB25A12B-4E91-41AB-8C99-023B2A5F3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8589" y="5019150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97" name="Rectangle 11">
            <a:extLst>
              <a:ext uri="{FF2B5EF4-FFF2-40B4-BE49-F238E27FC236}">
                <a16:creationId xmlns:a16="http://schemas.microsoft.com/office/drawing/2014/main" id="{C190B704-8286-469A-A315-DB77B74B4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420" y="5431429"/>
            <a:ext cx="5735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12" name="Rectangle 11">
            <a:extLst>
              <a:ext uri="{FF2B5EF4-FFF2-40B4-BE49-F238E27FC236}">
                <a16:creationId xmlns:a16="http://schemas.microsoft.com/office/drawing/2014/main" id="{70824AE2-A8D2-4E46-976D-7A37D58EF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344" y="5431110"/>
            <a:ext cx="349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21E70A47-DDD9-478F-85E9-DF8E36076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14" y="5414220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28" name="Rectangle 11">
            <a:extLst>
              <a:ext uri="{FF2B5EF4-FFF2-40B4-BE49-F238E27FC236}">
                <a16:creationId xmlns:a16="http://schemas.microsoft.com/office/drawing/2014/main" id="{CB01AE00-B741-4273-A53D-6EE473032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5166" y="5431109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129" name="Rectangle 11">
            <a:extLst>
              <a:ext uri="{FF2B5EF4-FFF2-40B4-BE49-F238E27FC236}">
                <a16:creationId xmlns:a16="http://schemas.microsoft.com/office/drawing/2014/main" id="{D44ED381-C089-4C67-B3AC-A752FA8B5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926" y="5453707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130" name="Rectangle 11">
            <a:extLst>
              <a:ext uri="{FF2B5EF4-FFF2-40B4-BE49-F238E27FC236}">
                <a16:creationId xmlns:a16="http://schemas.microsoft.com/office/drawing/2014/main" id="{5249E084-102A-4EAB-BFA9-608E5F3F4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901" y="5754634"/>
            <a:ext cx="57357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31" name="Rectangle 11">
            <a:extLst>
              <a:ext uri="{FF2B5EF4-FFF2-40B4-BE49-F238E27FC236}">
                <a16:creationId xmlns:a16="http://schemas.microsoft.com/office/drawing/2014/main" id="{A11ED22B-73BD-4534-87B2-244F6BAA3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825" y="5754315"/>
            <a:ext cx="349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E3406263-9CDE-4645-8ECB-2029A6427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14" y="5754634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33" name="Rectangle 11">
            <a:extLst>
              <a:ext uri="{FF2B5EF4-FFF2-40B4-BE49-F238E27FC236}">
                <a16:creationId xmlns:a16="http://schemas.microsoft.com/office/drawing/2014/main" id="{DC55D41E-690D-4DA8-AAD6-16895B400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653" y="5771522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134" name="Rectangle 11">
            <a:extLst>
              <a:ext uri="{FF2B5EF4-FFF2-40B4-BE49-F238E27FC236}">
                <a16:creationId xmlns:a16="http://schemas.microsoft.com/office/drawing/2014/main" id="{2CE88F63-01F6-4C48-B6AB-E3E83D19F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079" y="5792991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135" name="Rectangle 11">
            <a:extLst>
              <a:ext uri="{FF2B5EF4-FFF2-40B4-BE49-F238E27FC236}">
                <a16:creationId xmlns:a16="http://schemas.microsoft.com/office/drawing/2014/main" id="{81BAE117-777C-49F5-B92C-26F34B507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8617" y="5749253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136" name="Rectangle 11">
            <a:extLst>
              <a:ext uri="{FF2B5EF4-FFF2-40B4-BE49-F238E27FC236}">
                <a16:creationId xmlns:a16="http://schemas.microsoft.com/office/drawing/2014/main" id="{A9903B5E-781C-4104-B194-4F75A95897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9490" y="5771522"/>
            <a:ext cx="349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37" name="Rectangle 11">
            <a:extLst>
              <a:ext uri="{FF2B5EF4-FFF2-40B4-BE49-F238E27FC236}">
                <a16:creationId xmlns:a16="http://schemas.microsoft.com/office/drawing/2014/main" id="{A49794A6-8433-4AF6-909B-48250D026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71" y="6167815"/>
            <a:ext cx="10835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9)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138" name="Rectangle 11">
            <a:extLst>
              <a:ext uri="{FF2B5EF4-FFF2-40B4-BE49-F238E27FC236}">
                <a16:creationId xmlns:a16="http://schemas.microsoft.com/office/drawing/2014/main" id="{176C9454-B948-4FFD-915B-C2B8EEDF2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5692" y="6150097"/>
            <a:ext cx="11830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+ 1)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46E30B94-DB84-4B4E-8F89-F237A73D2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429" y="6149491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40" name="Rectangle 11">
            <a:extLst>
              <a:ext uri="{FF2B5EF4-FFF2-40B4-BE49-F238E27FC236}">
                <a16:creationId xmlns:a16="http://schemas.microsoft.com/office/drawing/2014/main" id="{8FA92D52-223F-4D67-87F0-9B35FDFEE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8432" y="6144110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2416068D-6B45-45C8-8FFF-39529FCAF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4462" y="6117230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⇒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42" name="Rectangle 11">
            <a:extLst>
              <a:ext uri="{FF2B5EF4-FFF2-40B4-BE49-F238E27FC236}">
                <a16:creationId xmlns:a16="http://schemas.microsoft.com/office/drawing/2014/main" id="{2CE9595F-DED9-488F-9078-A4FE0698E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1073" y="6093980"/>
            <a:ext cx="10835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± 3</a:t>
            </a:r>
            <a:endParaRPr lang="en-US" altLang="en-US" sz="2400" baseline="30000" dirty="0">
              <a:latin typeface="Comic Sans MS" panose="030F0702030302020204" pitchFamily="66" charset="0"/>
            </a:endParaRPr>
          </a:p>
        </p:txBody>
      </p:sp>
      <p:sp>
        <p:nvSpPr>
          <p:cNvPr id="143" name="Rectangle 51">
            <a:extLst>
              <a:ext uri="{FF2B5EF4-FFF2-40B4-BE49-F238E27FC236}">
                <a16:creationId xmlns:a16="http://schemas.microsoft.com/office/drawing/2014/main" id="{458F7D9C-82A3-45B8-B5C6-EDE74BDF1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0471" y="6434019"/>
            <a:ext cx="357999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8780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9923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1066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20913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781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353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25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49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dirty="0">
                <a:solidFill>
                  <a:srgbClr val="FF3300"/>
                </a:solidFill>
                <a:latin typeface="Comic Sans MS" panose="030F0702030302020204" pitchFamily="66" charset="0"/>
              </a:rPr>
              <a:t>Are the only real solution for x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816967EA-290A-467A-B607-D9422B836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8018" y="5346105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145" name="Rectangle 11">
            <a:extLst>
              <a:ext uri="{FF2B5EF4-FFF2-40B4-BE49-F238E27FC236}">
                <a16:creationId xmlns:a16="http://schemas.microsoft.com/office/drawing/2014/main" id="{A89F0F05-0A58-431B-9B21-8A342D820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9689" y="5307861"/>
            <a:ext cx="5158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Rectangle 11">
                <a:extLst>
                  <a:ext uri="{FF2B5EF4-FFF2-40B4-BE49-F238E27FC236}">
                    <a16:creationId xmlns:a16="http://schemas.microsoft.com/office/drawing/2014/main" id="{A5E42FD8-3866-498D-B0A4-6EDAEAAC2A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69569" y="5256903"/>
                <a:ext cx="797736" cy="6370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±3</m:t>
                        </m:r>
                      </m:den>
                    </m:f>
                  </m:oMath>
                </a14:m>
                <a:endParaRPr lang="en-US" altLang="en-US" sz="2400" baseline="30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6" name="Rectangle 11">
                <a:extLst>
                  <a:ext uri="{FF2B5EF4-FFF2-40B4-BE49-F238E27FC236}">
                    <a16:creationId xmlns:a16="http://schemas.microsoft.com/office/drawing/2014/main" id="{A5E42FD8-3866-498D-B0A4-6EDAEAAC2A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69569" y="5256903"/>
                <a:ext cx="797736" cy="637034"/>
              </a:xfrm>
              <a:prstGeom prst="rect">
                <a:avLst/>
              </a:prstGeom>
              <a:blipFill>
                <a:blip r:embed="rId12"/>
                <a:stretch>
                  <a:fillRect l="-3053" b="-476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7" name="Rectangle 146">
            <a:extLst>
              <a:ext uri="{FF2B5EF4-FFF2-40B4-BE49-F238E27FC236}">
                <a16:creationId xmlns:a16="http://schemas.microsoft.com/office/drawing/2014/main" id="{C4E763B1-5877-4118-B699-FDAFAEEEC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8023" y="5315900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⇒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8" name="Rectangle 11">
                <a:extLst>
                  <a:ext uri="{FF2B5EF4-FFF2-40B4-BE49-F238E27FC236}">
                    <a16:creationId xmlns:a16="http://schemas.microsoft.com/office/drawing/2014/main" id="{DB7DC809-E932-4A39-BB07-EF9A711A8C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4634" y="5292650"/>
                <a:ext cx="1190210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∓</m:t>
                    </m:r>
                  </m:oMath>
                </a14:m>
                <a:r>
                  <a:rPr lang="en-US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  <a:endParaRPr lang="en-US" altLang="en-US" sz="2400" baseline="30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8" name="Rectangle 11">
                <a:extLst>
                  <a:ext uri="{FF2B5EF4-FFF2-40B4-BE49-F238E27FC236}">
                    <a16:creationId xmlns:a16="http://schemas.microsoft.com/office/drawing/2014/main" id="{DB7DC809-E932-4A39-BB07-EF9A711A8C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14634" y="5292650"/>
                <a:ext cx="1190210" cy="461665"/>
              </a:xfrm>
              <a:prstGeom prst="rect">
                <a:avLst/>
              </a:prstGeom>
              <a:blipFill>
                <a:blip r:embed="rId13"/>
                <a:stretch>
                  <a:fillRect l="-8205" t="-10526" b="-289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EC6831D8-A03F-4651-BDE8-8172A7A1D588}"/>
                  </a:ext>
                </a:extLst>
              </p:cNvPr>
              <p:cNvSpPr txBox="1"/>
              <p:nvPr/>
            </p:nvSpPr>
            <p:spPr>
              <a:xfrm>
                <a:off x="7043053" y="5897073"/>
                <a:ext cx="1515527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–</m:t>
                    </m:r>
                    <m:r>
                      <a:rPr lang="en-US" alt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3+ </m:t>
                    </m:r>
                  </m:oMath>
                </a14:m>
                <a:r>
                  <a:rPr lang="en-US" altLang="en-US" i="1" dirty="0">
                    <a:cs typeface="Times New Roman" panose="02020603050405020304" pitchFamily="18" charset="0"/>
                  </a:rPr>
                  <a:t>i</a:t>
                </a:r>
                <a:r>
                  <a:rPr lang="en-US" altLang="en-US" i="1" baseline="30000" dirty="0">
                    <a:cs typeface="Times New Roman" panose="02020603050405020304" pitchFamily="18" charset="0"/>
                  </a:rPr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149" name="TextBox 148">
                <a:extLst>
                  <a:ext uri="{FF2B5EF4-FFF2-40B4-BE49-F238E27FC236}">
                    <a16:creationId xmlns:a16="http://schemas.microsoft.com/office/drawing/2014/main" id="{EC6831D8-A03F-4651-BDE8-8172A7A1D5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3053" y="5897073"/>
                <a:ext cx="1515527" cy="461665"/>
              </a:xfrm>
              <a:prstGeom prst="rect">
                <a:avLst/>
              </a:prstGeom>
              <a:blipFill>
                <a:blip r:embed="rId14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Rectangle 11">
                <a:extLst>
                  <a:ext uri="{FF2B5EF4-FFF2-40B4-BE49-F238E27FC236}">
                    <a16:creationId xmlns:a16="http://schemas.microsoft.com/office/drawing/2014/main" id="{2A98CD46-CCFE-415A-ADD9-B058552743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84286" y="5921657"/>
                <a:ext cx="651982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9779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092200"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z</m:t>
                      </m:r>
                      <m:r>
                        <m:rPr>
                          <m:nor/>
                        </m:rPr>
                        <a:rPr lang="en-US" altLang="en-US" b="0" i="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2</m:t>
                      </m:r>
                    </m:oMath>
                  </m:oMathPara>
                </a14:m>
                <a:endParaRPr lang="en-US" altLang="en-US" sz="2400" baseline="-25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0" name="Rectangle 11">
                <a:extLst>
                  <a:ext uri="{FF2B5EF4-FFF2-40B4-BE49-F238E27FC236}">
                    <a16:creationId xmlns:a16="http://schemas.microsoft.com/office/drawing/2014/main" id="{2A98CD46-CCFE-415A-ADD9-B058552743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84286" y="5921657"/>
                <a:ext cx="651982" cy="461665"/>
              </a:xfrm>
              <a:prstGeom prst="rect">
                <a:avLst/>
              </a:prstGeom>
              <a:blipFill>
                <a:blip r:embed="rId15"/>
                <a:stretch>
                  <a:fillRect b="-39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1" name="Rectangle 150">
            <a:extLst>
              <a:ext uri="{FF2B5EF4-FFF2-40B4-BE49-F238E27FC236}">
                <a16:creationId xmlns:a16="http://schemas.microsoft.com/office/drawing/2014/main" id="{2DFC5FA4-7D77-4AD9-AEA4-4DEE6DE84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265" y="5921657"/>
            <a:ext cx="5735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779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2200"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</a:t>
            </a:r>
            <a:endParaRPr lang="en-US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27CAB82-BC4A-9688-05A6-D6DF20AEB0A1}"/>
              </a:ext>
            </a:extLst>
          </p:cNvPr>
          <p:cNvSpPr/>
          <p:nvPr/>
        </p:nvSpPr>
        <p:spPr>
          <a:xfrm>
            <a:off x="146443" y="278435"/>
            <a:ext cx="5859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Powers and roots of </a:t>
            </a: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complex </a:t>
            </a:r>
            <a:r>
              <a:rPr lang="en-GB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numbers</a:t>
            </a:r>
          </a:p>
        </p:txBody>
      </p:sp>
    </p:spTree>
    <p:extLst>
      <p:ext uri="{BB962C8B-B14F-4D97-AF65-F5344CB8AC3E}">
        <p14:creationId xmlns:p14="http://schemas.microsoft.com/office/powerpoint/2010/main" val="2926305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4" grpId="0"/>
      <p:bldP spid="63" grpId="0"/>
      <p:bldP spid="120" grpId="0"/>
      <p:bldP spid="121" grpId="0"/>
      <p:bldP spid="122" grpId="0"/>
      <p:bldP spid="123" grpId="0"/>
      <p:bldP spid="126" grpId="0"/>
      <p:bldP spid="48" grpId="0"/>
      <p:bldP spid="49" grpId="0"/>
      <p:bldP spid="50" grpId="0"/>
      <p:bldP spid="51" grpId="0"/>
      <p:bldP spid="53" grpId="0"/>
      <p:bldP spid="60" grpId="0"/>
      <p:bldP spid="61" grpId="0"/>
      <p:bldP spid="62" grpId="0"/>
      <p:bldP spid="64" grpId="0"/>
      <p:bldP spid="65" grpId="0"/>
      <p:bldP spid="66" grpId="0"/>
      <p:bldP spid="67" grpId="0"/>
      <p:bldP spid="68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112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8385</TotalTime>
  <Words>897</Words>
  <Application>Microsoft Office PowerPoint</Application>
  <PresentationFormat>On-screen Show (4:3)</PresentationFormat>
  <Paragraphs>250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Operations with complex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random variables and distributions</dc:title>
  <dc:creator>Mathssupport</dc:creator>
  <cp:lastModifiedBy>Orlando Hurtado</cp:lastModifiedBy>
  <cp:revision>155</cp:revision>
  <dcterms:created xsi:type="dcterms:W3CDTF">2015-11-18T13:25:56Z</dcterms:created>
  <dcterms:modified xsi:type="dcterms:W3CDTF">2022-12-24T09:34:26Z</dcterms:modified>
</cp:coreProperties>
</file>