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notesMasterIdLst>
    <p:notesMasterId r:id="rId10"/>
  </p:notesMasterIdLst>
  <p:sldIdLst>
    <p:sldId id="256" r:id="rId2"/>
    <p:sldId id="258" r:id="rId3"/>
    <p:sldId id="259" r:id="rId4"/>
    <p:sldId id="267" r:id="rId5"/>
    <p:sldId id="268" r:id="rId6"/>
    <p:sldId id="321" r:id="rId7"/>
    <p:sldId id="322" r:id="rId8"/>
    <p:sldId id="315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CC"/>
    <a:srgbClr val="000000"/>
    <a:srgbClr val="BDBEBD"/>
    <a:srgbClr val="957A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ABCE0-875F-4E19-80CF-550B2A68B676}" type="datetimeFigureOut">
              <a:rPr lang="en-GB" smtClean="0"/>
              <a:t>24/12/2022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322860-DF91-4BB5-8528-F36E6B9FCA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068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87DE6118-2437-4B30-8E3C-4D2BE6020583}" type="datetimeFigureOut">
              <a:rPr lang="en-US" smtClean="0"/>
              <a:pPr/>
              <a:t>12/24/2022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4486626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12/24/2022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05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12/24/2022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78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12/24/2022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609768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87DE6118-2437-4B30-8E3C-4D2BE6020583}" type="datetimeFigureOut">
              <a:rPr lang="en-US" smtClean="0"/>
              <a:pPr/>
              <a:t>12/24/2022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4989019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12/24/2022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612736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12/24/2022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91073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12/24/2022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257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12/24/2022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473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12/24/2022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94601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12/24/2022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89880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12/24/2022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276124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8" userDrawn="1">
          <p15:clr>
            <a:srgbClr val="F26B43"/>
          </p15:clr>
        </p15:guide>
        <p15:guide id="2" orient="horz" pos="1440" userDrawn="1">
          <p15:clr>
            <a:srgbClr val="F26B43"/>
          </p15:clr>
        </p15:guide>
        <p15:guide id="3" orient="horz" pos="3696" userDrawn="1">
          <p15:clr>
            <a:srgbClr val="F26B43"/>
          </p15:clr>
        </p15:guide>
        <p15:guide id="4" orient="horz" pos="432" userDrawn="1">
          <p15:clr>
            <a:srgbClr val="F26B43"/>
          </p15:clr>
        </p15:guide>
        <p15:guide id="5" orient="horz" pos="1512" userDrawn="1">
          <p15:clr>
            <a:srgbClr val="F26B43"/>
          </p15:clr>
        </p15:guide>
        <p15:guide id="6" pos="5184" userDrawn="1">
          <p15:clr>
            <a:srgbClr val="F26B43"/>
          </p15:clr>
        </p15:guide>
        <p15:guide id="7" pos="702" userDrawn="1">
          <p15:clr>
            <a:srgbClr val="F26B43"/>
          </p15:clr>
        </p15:guide>
        <p15:guide id="8" pos="6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880412" cy="1600200"/>
          </a:xfrm>
        </p:spPr>
        <p:txBody>
          <a:bodyPr>
            <a:normAutofit/>
          </a:bodyPr>
          <a:lstStyle/>
          <a:p>
            <a:pPr marL="627063" indent="-627063"/>
            <a:r>
              <a:rPr lang="en-US" dirty="0"/>
              <a:t>LO: To understand what complex numbers are and what are the conjugate and modulus of complex numbers.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7847" y="1515794"/>
            <a:ext cx="7247965" cy="1396218"/>
          </a:xfrm>
        </p:spPr>
        <p:txBody>
          <a:bodyPr/>
          <a:lstStyle/>
          <a:p>
            <a:r>
              <a:rPr lang="en-US" dirty="0"/>
              <a:t>Complex numbers</a:t>
            </a:r>
            <a:endParaRPr lang="en-GB" dirty="0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23054314-B4E3-4155-B353-4483EB30B022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56822D9D-6CF6-4D71-A236-891971942EAB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77CD04-3702-48D2-85B6-1AE70E082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94A06-DBD2-4515-9A50-7292947A249E}" type="datetime4">
              <a:rPr lang="en-US" smtClean="0"/>
              <a:t>December 24, 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280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7281" y="1262999"/>
            <a:ext cx="5101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we have to solve the equation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146443" y="278435"/>
            <a:ext cx="28696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Complex numbers</a:t>
            </a:r>
          </a:p>
        </p:txBody>
      </p:sp>
      <p:sp>
        <p:nvSpPr>
          <p:cNvPr id="12" name="Rectangle 338"/>
          <p:cNvSpPr>
            <a:spLocks noChangeArrowheads="1"/>
          </p:cNvSpPr>
          <p:nvPr/>
        </p:nvSpPr>
        <p:spPr bwMode="auto">
          <a:xfrm>
            <a:off x="5693792" y="4410656"/>
            <a:ext cx="32680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dirty="0">
                <a:cs typeface="Arial" panose="020B0604020202020204" pitchFamily="34" charset="0"/>
              </a:rPr>
              <a:t>Called the </a:t>
            </a:r>
            <a:r>
              <a:rPr lang="en-US" altLang="en-US" sz="2000" b="1" dirty="0">
                <a:solidFill>
                  <a:srgbClr val="FF3300"/>
                </a:solidFill>
                <a:cs typeface="Arial" panose="020B0604020202020204" pitchFamily="34" charset="0"/>
              </a:rPr>
              <a:t>imaginary unit</a:t>
            </a:r>
            <a:endParaRPr lang="en-GB" sz="2000" dirty="0"/>
          </a:p>
        </p:txBody>
      </p:sp>
      <p:sp>
        <p:nvSpPr>
          <p:cNvPr id="16" name="Rectangle 341"/>
          <p:cNvSpPr>
            <a:spLocks noChangeArrowheads="1"/>
          </p:cNvSpPr>
          <p:nvPr/>
        </p:nvSpPr>
        <p:spPr bwMode="auto">
          <a:xfrm>
            <a:off x="1931990" y="2397823"/>
            <a:ext cx="1770874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–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7" name="Rectangle 343"/>
          <p:cNvSpPr>
            <a:spLocks noChangeArrowheads="1"/>
          </p:cNvSpPr>
          <p:nvPr/>
        </p:nvSpPr>
        <p:spPr bwMode="auto">
          <a:xfrm>
            <a:off x="1961283" y="1749896"/>
            <a:ext cx="9917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B80EDEEC-3A68-46D8-9020-C321CBE04D81}"/>
              </a:ext>
            </a:extLst>
          </p:cNvPr>
          <p:cNvSpPr/>
          <p:nvPr/>
        </p:nvSpPr>
        <p:spPr>
          <a:xfrm flipH="1">
            <a:off x="8074855" y="6020970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hlinkClick r:id="rId2"/>
            <a:extLst>
              <a:ext uri="{FF2B5EF4-FFF2-40B4-BE49-F238E27FC236}">
                <a16:creationId xmlns:a16="http://schemas.microsoft.com/office/drawing/2014/main" id="{01D0DD34-9518-46B7-AFBA-E8A7A92CD560}"/>
              </a:ext>
            </a:extLst>
          </p:cNvPr>
          <p:cNvSpPr/>
          <p:nvPr/>
        </p:nvSpPr>
        <p:spPr>
          <a:xfrm flipH="1">
            <a:off x="803028" y="6513342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343">
            <a:extLst>
              <a:ext uri="{FF2B5EF4-FFF2-40B4-BE49-F238E27FC236}">
                <a16:creationId xmlns:a16="http://schemas.microsoft.com/office/drawing/2014/main" id="{C347507B-1856-4908-9C2D-7F0CFD3A2A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4638" y="1748731"/>
            <a:ext cx="11711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altLang="en-US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∈ </a:t>
            </a:r>
            <a:r>
              <a:rPr lang="en-US" altLang="en-US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ℝ</a:t>
            </a:r>
            <a:r>
              <a:rPr lang="en-US" altLang="en-US" sz="2400" baseline="300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–</a:t>
            </a:r>
            <a:endParaRPr lang="en-US" altLang="en-US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341">
                <a:extLst>
                  <a:ext uri="{FF2B5EF4-FFF2-40B4-BE49-F238E27FC236}">
                    <a16:creationId xmlns:a16="http://schemas.microsoft.com/office/drawing/2014/main" id="{1BBAA61F-E7C7-4E50-924D-953463E295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6292" y="3012410"/>
                <a:ext cx="1770874" cy="4656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alt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en-US" altLang="en-US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–</m:t>
                        </m:r>
                        <m:r>
                          <a:rPr lang="en-US" alt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rad>
                  </m:oMath>
                </a14:m>
                <a:endParaRPr lang="en-US" altLang="en-US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Rectangle 341">
                <a:extLst>
                  <a:ext uri="{FF2B5EF4-FFF2-40B4-BE49-F238E27FC236}">
                    <a16:creationId xmlns:a16="http://schemas.microsoft.com/office/drawing/2014/main" id="{1BBAA61F-E7C7-4E50-924D-953463E295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46292" y="3012410"/>
                <a:ext cx="1770874" cy="465640"/>
              </a:xfrm>
              <a:prstGeom prst="rect">
                <a:avLst/>
              </a:prstGeom>
              <a:blipFill>
                <a:blip r:embed="rId3"/>
                <a:stretch>
                  <a:fillRect l="-5155" t="-9091" b="-2857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341">
            <a:extLst>
              <a:ext uri="{FF2B5EF4-FFF2-40B4-BE49-F238E27FC236}">
                <a16:creationId xmlns:a16="http://schemas.microsoft.com/office/drawing/2014/main" id="{EAA0054B-5AFB-4DEF-AE67-B0AA4B6175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2918" y="2984778"/>
            <a:ext cx="1770874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–1 </a:t>
            </a:r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×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341">
                <a:extLst>
                  <a:ext uri="{FF2B5EF4-FFF2-40B4-BE49-F238E27FC236}">
                    <a16:creationId xmlns:a16="http://schemas.microsoft.com/office/drawing/2014/main" id="{612BE0A1-AD57-45F6-8815-25F8594576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31990" y="3678432"/>
                <a:ext cx="2168299" cy="4963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alt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en-US" altLang="en-US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–</m:t>
                        </m:r>
                        <m:r>
                          <a:rPr lang="en-US" alt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alt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×</m:t>
                        </m:r>
                        <m:r>
                          <a:rPr lang="en-US" alt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rad>
                  </m:oMath>
                </a14:m>
                <a:endParaRPr lang="en-US" altLang="en-US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Rectangle 341">
                <a:extLst>
                  <a:ext uri="{FF2B5EF4-FFF2-40B4-BE49-F238E27FC236}">
                    <a16:creationId xmlns:a16="http://schemas.microsoft.com/office/drawing/2014/main" id="{612BE0A1-AD57-45F6-8815-25F85945768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31990" y="3678432"/>
                <a:ext cx="2168299" cy="496354"/>
              </a:xfrm>
              <a:prstGeom prst="rect">
                <a:avLst/>
              </a:prstGeom>
              <a:blipFill>
                <a:blip r:embed="rId4"/>
                <a:stretch>
                  <a:fillRect l="-4494" t="-2439" b="-2682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341">
                <a:extLst>
                  <a:ext uri="{FF2B5EF4-FFF2-40B4-BE49-F238E27FC236}">
                    <a16:creationId xmlns:a16="http://schemas.microsoft.com/office/drawing/2014/main" id="{00C3DB70-44CD-43CD-970F-CEBFC5DBFB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9078" y="4367249"/>
                <a:ext cx="2168299" cy="4976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alt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en-US" altLang="en-US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–</m:t>
                        </m:r>
                        <m:r>
                          <a:rPr lang="en-US" alt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rad>
                    <m:r>
                      <a:rPr lang="en-US" alt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US" altLang="en-US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rad>
                  </m:oMath>
                </a14:m>
                <a:endParaRPr lang="en-US" altLang="en-US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Rectangle 341">
                <a:extLst>
                  <a:ext uri="{FF2B5EF4-FFF2-40B4-BE49-F238E27FC236}">
                    <a16:creationId xmlns:a16="http://schemas.microsoft.com/office/drawing/2014/main" id="{00C3DB70-44CD-43CD-970F-CEBFC5DBFB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19078" y="4367249"/>
                <a:ext cx="2168299" cy="497637"/>
              </a:xfrm>
              <a:prstGeom prst="rect">
                <a:avLst/>
              </a:prstGeom>
              <a:blipFill>
                <a:blip r:embed="rId5"/>
                <a:stretch>
                  <a:fillRect l="-4494" t="-2439" b="-2682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341">
                <a:extLst>
                  <a:ext uri="{FF2B5EF4-FFF2-40B4-BE49-F238E27FC236}">
                    <a16:creationId xmlns:a16="http://schemas.microsoft.com/office/drawing/2014/main" id="{4A3A5C2B-F5AC-4798-8E58-D225A0B05D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7473" y="4374502"/>
                <a:ext cx="2168299" cy="5052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altLang="en-US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en-US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–</m:t>
                          </m:r>
                          <m:r>
                            <a:rPr lang="en-US" altLang="en-US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e>
                      </m:rad>
                      <m:r>
                        <a:rPr lang="en-US" altLang="en-U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𝑖</m:t>
                      </m:r>
                    </m:oMath>
                  </m:oMathPara>
                </a14:m>
                <a:endParaRPr lang="en-US" altLang="en-US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Rectangle 341">
                <a:extLst>
                  <a:ext uri="{FF2B5EF4-FFF2-40B4-BE49-F238E27FC236}">
                    <a16:creationId xmlns:a16="http://schemas.microsoft.com/office/drawing/2014/main" id="{4A3A5C2B-F5AC-4798-8E58-D225A0B05D9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77473" y="4374502"/>
                <a:ext cx="2168299" cy="50520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341">
                <a:extLst>
                  <a:ext uri="{FF2B5EF4-FFF2-40B4-BE49-F238E27FC236}">
                    <a16:creationId xmlns:a16="http://schemas.microsoft.com/office/drawing/2014/main" id="{17F787D7-5E29-4AF3-814E-6FB3B8E992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9078" y="5202451"/>
                <a:ext cx="2168299" cy="4656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alt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±</m:t>
                    </m:r>
                  </m:oMath>
                </a14:m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id</a:t>
                </a:r>
              </a:p>
            </p:txBody>
          </p:sp>
        </mc:Choice>
        <mc:Fallback xmlns="">
          <p:sp>
            <p:nvSpPr>
              <p:cNvPr id="27" name="Rectangle 341">
                <a:extLst>
                  <a:ext uri="{FF2B5EF4-FFF2-40B4-BE49-F238E27FC236}">
                    <a16:creationId xmlns:a16="http://schemas.microsoft.com/office/drawing/2014/main" id="{17F787D7-5E29-4AF3-814E-6FB3B8E992D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19078" y="5202451"/>
                <a:ext cx="2168299" cy="465640"/>
              </a:xfrm>
              <a:prstGeom prst="rect">
                <a:avLst/>
              </a:prstGeom>
              <a:blipFill>
                <a:blip r:embed="rId7"/>
                <a:stretch>
                  <a:fillRect l="-4494" t="-10390" b="-2727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tangle 338">
            <a:extLst>
              <a:ext uri="{FF2B5EF4-FFF2-40B4-BE49-F238E27FC236}">
                <a16:creationId xmlns:a16="http://schemas.microsoft.com/office/drawing/2014/main" id="{8A43B9C9-4859-4055-9374-04C40CA0B6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2557" y="5229175"/>
            <a:ext cx="57859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dirty="0">
                <a:cs typeface="Arial" panose="020B0604020202020204" pitchFamily="34" charset="0"/>
              </a:rPr>
              <a:t>Numbers like this are </a:t>
            </a:r>
            <a:r>
              <a:rPr lang="en-US" altLang="en-US" sz="2000" b="1" dirty="0">
                <a:solidFill>
                  <a:srgbClr val="FF3300"/>
                </a:solidFill>
                <a:cs typeface="Arial" panose="020B0604020202020204" pitchFamily="34" charset="0"/>
              </a:rPr>
              <a:t>purely imaginary </a:t>
            </a:r>
            <a:r>
              <a:rPr lang="en-US" altLang="en-US" sz="2000" dirty="0">
                <a:cs typeface="Arial" panose="020B0604020202020204" pitchFamily="34" charset="0"/>
              </a:rPr>
              <a:t>numbers</a:t>
            </a:r>
            <a:endParaRPr lang="en-GB" sz="20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428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6" grpId="0"/>
      <p:bldP spid="17" grpId="0"/>
      <p:bldP spid="15" grpId="0"/>
      <p:bldP spid="21" grpId="0"/>
      <p:bldP spid="22" grpId="0"/>
      <p:bldP spid="23" grpId="0"/>
      <p:bldP spid="24" grpId="0"/>
      <p:bldP spid="25" grpId="0"/>
      <p:bldP spid="27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848424" y="3109338"/>
            <a:ext cx="25734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200" dirty="0">
                <a:cs typeface="Arial" panose="020B0604020202020204" pitchFamily="34" charset="0"/>
              </a:rPr>
              <a:t>When</a:t>
            </a:r>
            <a:r>
              <a:rPr lang="en-US" altLang="en-US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</a:p>
        </p:txBody>
      </p:sp>
      <p:sp>
        <p:nvSpPr>
          <p:cNvPr id="22" name="Rectangle 11"/>
          <p:cNvSpPr>
            <a:spLocks noChangeArrowheads="1"/>
          </p:cNvSpPr>
          <p:nvPr/>
        </p:nvSpPr>
        <p:spPr bwMode="auto">
          <a:xfrm>
            <a:off x="595127" y="3917038"/>
            <a:ext cx="814546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Since the complex number does not have a part containing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en-US" sz="2400" dirty="0">
                <a:latin typeface="Comic Sans MS" panose="030F0702030302020204" pitchFamily="66" charset="0"/>
              </a:rPr>
              <a:t> it reduces to a real number.</a:t>
            </a:r>
          </a:p>
        </p:txBody>
      </p:sp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75F0F913-DF58-4CDB-93E0-2541557C83A7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B81D48A-84E1-4F65-AB30-E8279C1078D1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344">
            <a:extLst>
              <a:ext uri="{FF2B5EF4-FFF2-40B4-BE49-F238E27FC236}">
                <a16:creationId xmlns:a16="http://schemas.microsoft.com/office/drawing/2014/main" id="{9CAB46C9-89F7-4906-82F4-1A912A8D5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028" y="957374"/>
            <a:ext cx="49036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cs typeface="Arial" panose="020B0604020202020204" pitchFamily="34" charset="0"/>
              </a:rPr>
              <a:t>Complex numbers have the form</a:t>
            </a:r>
          </a:p>
        </p:txBody>
      </p:sp>
      <p:sp>
        <p:nvSpPr>
          <p:cNvPr id="14" name="Rectangle 341">
            <a:extLst>
              <a:ext uri="{FF2B5EF4-FFF2-40B4-BE49-F238E27FC236}">
                <a16:creationId xmlns:a16="http://schemas.microsoft.com/office/drawing/2014/main" id="{65496B56-C628-4829-AF7A-8272980B6C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403" y="1299476"/>
            <a:ext cx="1770874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+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endParaRPr lang="en-US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343">
            <a:extLst>
              <a:ext uri="{FF2B5EF4-FFF2-40B4-BE49-F238E27FC236}">
                <a16:creationId xmlns:a16="http://schemas.microsoft.com/office/drawing/2014/main" id="{AB6B2FFF-C608-4EEC-ADE8-C4505FBCEF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1297" y="1253711"/>
            <a:ext cx="16170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b  </a:t>
            </a:r>
            <a:r>
              <a:rPr lang="en-US" altLang="en-US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∈ </a:t>
            </a:r>
            <a:r>
              <a:rPr lang="en-US" altLang="en-US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ℝ</a:t>
            </a:r>
            <a:endParaRPr lang="en-US" altLang="en-US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338">
            <a:extLst>
              <a:ext uri="{FF2B5EF4-FFF2-40B4-BE49-F238E27FC236}">
                <a16:creationId xmlns:a16="http://schemas.microsoft.com/office/drawing/2014/main" id="{CB754181-1F76-4695-A43C-D71D3718F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028" y="1709364"/>
            <a:ext cx="442834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sz="2200" dirty="0">
                <a:cs typeface="Arial" panose="020B0604020202020204" pitchFamily="34" charset="0"/>
              </a:rPr>
              <a:t>is called the </a:t>
            </a:r>
            <a:r>
              <a:rPr lang="en-US" altLang="en-US" sz="2200" b="1" dirty="0">
                <a:solidFill>
                  <a:srgbClr val="FF3300"/>
                </a:solidFill>
                <a:cs typeface="Arial" panose="020B0604020202020204" pitchFamily="34" charset="0"/>
              </a:rPr>
              <a:t>real part, 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Re(</a:t>
            </a:r>
            <a:r>
              <a:rPr lang="en-US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GB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338">
            <a:extLst>
              <a:ext uri="{FF2B5EF4-FFF2-40B4-BE49-F238E27FC236}">
                <a16:creationId xmlns:a16="http://schemas.microsoft.com/office/drawing/2014/main" id="{61CB03A7-8A8F-4EEC-A966-71D60E811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028" y="2122384"/>
            <a:ext cx="520133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altLang="en-US" sz="2200" dirty="0">
                <a:cs typeface="Arial" panose="020B0604020202020204" pitchFamily="34" charset="0"/>
              </a:rPr>
              <a:t>is called the </a:t>
            </a:r>
            <a:r>
              <a:rPr lang="en-US" altLang="en-US" sz="2200" b="1" dirty="0">
                <a:solidFill>
                  <a:srgbClr val="FF3300"/>
                </a:solidFill>
                <a:cs typeface="Arial" panose="020B0604020202020204" pitchFamily="34" charset="0"/>
              </a:rPr>
              <a:t>imaginary part, </a:t>
            </a:r>
            <a:r>
              <a:rPr lang="en-US" alt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GB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338">
            <a:extLst>
              <a:ext uri="{FF2B5EF4-FFF2-40B4-BE49-F238E27FC236}">
                <a16:creationId xmlns:a16="http://schemas.microsoft.com/office/drawing/2014/main" id="{7962836E-B227-44C7-B86F-5B7D55249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8950" y="2559504"/>
            <a:ext cx="406051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200" dirty="0">
                <a:cs typeface="Arial" panose="020B0604020202020204" pitchFamily="34" charset="0"/>
              </a:rPr>
              <a:t>of the </a:t>
            </a:r>
            <a:r>
              <a:rPr lang="en-US" altLang="en-US" sz="2200" b="1" dirty="0">
                <a:solidFill>
                  <a:srgbClr val="FF3300"/>
                </a:solidFill>
                <a:cs typeface="Arial" panose="020B0604020202020204" pitchFamily="34" charset="0"/>
              </a:rPr>
              <a:t>complex number </a:t>
            </a:r>
            <a:r>
              <a:rPr lang="en-US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endParaRPr lang="en-GB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341">
            <a:extLst>
              <a:ext uri="{FF2B5EF4-FFF2-40B4-BE49-F238E27FC236}">
                <a16:creationId xmlns:a16="http://schemas.microsoft.com/office/drawing/2014/main" id="{C5D066D4-31DE-41AC-8394-3308E9693B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4848" y="3055692"/>
            <a:ext cx="1770874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+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</a:p>
        </p:txBody>
      </p:sp>
      <p:sp>
        <p:nvSpPr>
          <p:cNvPr id="27" name="Rectangle 341">
            <a:extLst>
              <a:ext uri="{FF2B5EF4-FFF2-40B4-BE49-F238E27FC236}">
                <a16:creationId xmlns:a16="http://schemas.microsoft.com/office/drawing/2014/main" id="{868D7915-CA78-4265-819C-22B327F11F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4848" y="3511897"/>
            <a:ext cx="1770874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12">
            <a:extLst>
              <a:ext uri="{FF2B5EF4-FFF2-40B4-BE49-F238E27FC236}">
                <a16:creationId xmlns:a16="http://schemas.microsoft.com/office/drawing/2014/main" id="{BCEFABAB-B713-4C85-A08A-2F8E90BBB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787" y="4728542"/>
            <a:ext cx="25734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200" dirty="0">
                <a:cs typeface="Arial" panose="020B0604020202020204" pitchFamily="34" charset="0"/>
              </a:rPr>
              <a:t>When</a:t>
            </a:r>
            <a:r>
              <a:rPr lang="en-US" altLang="en-US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</a:p>
        </p:txBody>
      </p:sp>
      <p:sp>
        <p:nvSpPr>
          <p:cNvPr id="30" name="Rectangle 11">
            <a:extLst>
              <a:ext uri="{FF2B5EF4-FFF2-40B4-BE49-F238E27FC236}">
                <a16:creationId xmlns:a16="http://schemas.microsoft.com/office/drawing/2014/main" id="{3DA2090C-F5B6-45DF-858A-CF8E2ED5AC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106" y="5505893"/>
            <a:ext cx="823563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Since the complex number has only a part containing the imaginary unit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en-US" sz="2400" dirty="0">
                <a:latin typeface="Comic Sans MS" panose="030F0702030302020204" pitchFamily="66" charset="0"/>
              </a:rPr>
              <a:t> it is called a purely imaginary number.</a:t>
            </a:r>
          </a:p>
        </p:txBody>
      </p:sp>
      <p:sp>
        <p:nvSpPr>
          <p:cNvPr id="32" name="Rectangle 341">
            <a:extLst>
              <a:ext uri="{FF2B5EF4-FFF2-40B4-BE49-F238E27FC236}">
                <a16:creationId xmlns:a16="http://schemas.microsoft.com/office/drawing/2014/main" id="{2FD4F205-D6E6-4DCF-A9E8-BF0CCCE92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8211" y="4674896"/>
            <a:ext cx="1770874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ectangle 341">
            <a:extLst>
              <a:ext uri="{FF2B5EF4-FFF2-40B4-BE49-F238E27FC236}">
                <a16:creationId xmlns:a16="http://schemas.microsoft.com/office/drawing/2014/main" id="{C065ECC0-938B-4AF8-8366-F753C7635B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8211" y="5131101"/>
            <a:ext cx="1770874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E12CD92-43A3-0CEE-13A0-926A12895CED}"/>
              </a:ext>
            </a:extLst>
          </p:cNvPr>
          <p:cNvSpPr/>
          <p:nvPr/>
        </p:nvSpPr>
        <p:spPr>
          <a:xfrm>
            <a:off x="146443" y="278435"/>
            <a:ext cx="28696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Complex numbers</a:t>
            </a:r>
          </a:p>
        </p:txBody>
      </p:sp>
    </p:spTree>
    <p:extLst>
      <p:ext uri="{BB962C8B-B14F-4D97-AF65-F5344CB8AC3E}">
        <p14:creationId xmlns:p14="http://schemas.microsoft.com/office/powerpoint/2010/main" val="1079869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  <p:bldP spid="13" grpId="0"/>
      <p:bldP spid="14" grpId="0"/>
      <p:bldP spid="16" grpId="0"/>
      <p:bldP spid="17" grpId="0"/>
      <p:bldP spid="18" grpId="0"/>
      <p:bldP spid="21" grpId="0"/>
      <p:bldP spid="26" grpId="0"/>
      <p:bldP spid="27" grpId="0"/>
      <p:bldP spid="28" grpId="0"/>
      <p:bldP spid="30" grpId="0"/>
      <p:bldP spid="32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6A4876AD-F15C-4E02-AE37-76670AA5FA11}"/>
              </a:ext>
            </a:extLst>
          </p:cNvPr>
          <p:cNvGrpSpPr/>
          <p:nvPr/>
        </p:nvGrpSpPr>
        <p:grpSpPr>
          <a:xfrm>
            <a:off x="403412" y="2826580"/>
            <a:ext cx="3503335" cy="3602355"/>
            <a:chOff x="403412" y="2826580"/>
            <a:chExt cx="3503335" cy="3602355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5AF12A14-418E-4D96-960B-4A10EE586F34}"/>
                </a:ext>
              </a:extLst>
            </p:cNvPr>
            <p:cNvGrpSpPr/>
            <p:nvPr/>
          </p:nvGrpSpPr>
          <p:grpSpPr>
            <a:xfrm>
              <a:off x="403412" y="2826580"/>
              <a:ext cx="3503335" cy="3602355"/>
              <a:chOff x="403412" y="2826580"/>
              <a:chExt cx="3503335" cy="3602355"/>
            </a:xfrm>
          </p:grpSpPr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974F785A-69EB-44AD-96AA-DBDF3B2239A0}"/>
                  </a:ext>
                </a:extLst>
              </p:cNvPr>
              <p:cNvGrpSpPr/>
              <p:nvPr/>
            </p:nvGrpSpPr>
            <p:grpSpPr>
              <a:xfrm>
                <a:off x="403412" y="2826580"/>
                <a:ext cx="3503335" cy="3602355"/>
                <a:chOff x="403412" y="2826580"/>
                <a:chExt cx="3503335" cy="3602355"/>
              </a:xfrm>
            </p:grpSpPr>
            <p:grpSp>
              <p:nvGrpSpPr>
                <p:cNvPr id="2" name="Group 1">
                  <a:extLst>
                    <a:ext uri="{FF2B5EF4-FFF2-40B4-BE49-F238E27FC236}">
                      <a16:creationId xmlns:a16="http://schemas.microsoft.com/office/drawing/2014/main" id="{8D8E37D1-4946-43BF-A712-5279B76E903C}"/>
                    </a:ext>
                  </a:extLst>
                </p:cNvPr>
                <p:cNvGrpSpPr/>
                <p:nvPr/>
              </p:nvGrpSpPr>
              <p:grpSpPr>
                <a:xfrm>
                  <a:off x="403412" y="2826580"/>
                  <a:ext cx="3503335" cy="3602355"/>
                  <a:chOff x="403412" y="2826580"/>
                  <a:chExt cx="3503335" cy="3602355"/>
                </a:xfrm>
              </p:grpSpPr>
              <p:grpSp>
                <p:nvGrpSpPr>
                  <p:cNvPr id="14" name="Group 13">
                    <a:extLst>
                      <a:ext uri="{FF2B5EF4-FFF2-40B4-BE49-F238E27FC236}">
                        <a16:creationId xmlns:a16="http://schemas.microsoft.com/office/drawing/2014/main" id="{6EDB064A-71ED-4D9B-9121-1783A1D7A650}"/>
                      </a:ext>
                    </a:extLst>
                  </p:cNvPr>
                  <p:cNvGrpSpPr/>
                  <p:nvPr/>
                </p:nvGrpSpPr>
                <p:grpSpPr>
                  <a:xfrm>
                    <a:off x="403412" y="2826580"/>
                    <a:ext cx="3503335" cy="3602355"/>
                    <a:chOff x="2627404" y="3138416"/>
                    <a:chExt cx="3503335" cy="3602355"/>
                  </a:xfrm>
                </p:grpSpPr>
                <p:sp>
                  <p:nvSpPr>
                    <p:cNvPr id="15" name="Rectangle 14">
                      <a:extLst>
                        <a:ext uri="{FF2B5EF4-FFF2-40B4-BE49-F238E27FC236}">
                          <a16:creationId xmlns:a16="http://schemas.microsoft.com/office/drawing/2014/main" id="{B29B15F1-161E-4AEC-A356-6C6F1D3DFB0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800890" y="3610396"/>
                      <a:ext cx="2962656" cy="2962656"/>
                    </a:xfrm>
                    <a:prstGeom prst="rect">
                      <a:avLst/>
                    </a:prstGeom>
                    <a:solidFill>
                      <a:srgbClr val="F0FFFF"/>
                    </a:solidFill>
                    <a:ln>
                      <a:solidFill>
                        <a:srgbClr val="0066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cxnSp>
                  <p:nvCxnSpPr>
                    <p:cNvPr id="16" name="Straight Connector 15">
                      <a:extLst>
                        <a:ext uri="{FF2B5EF4-FFF2-40B4-BE49-F238E27FC236}">
                          <a16:creationId xmlns:a16="http://schemas.microsoft.com/office/drawing/2014/main" id="{1651E82D-671F-4742-9F44-06BDE30F3E7B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800890" y="4433356"/>
                      <a:ext cx="2962656" cy="0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" name="Straight Connector 16">
                      <a:extLst>
                        <a:ext uri="{FF2B5EF4-FFF2-40B4-BE49-F238E27FC236}">
                          <a16:creationId xmlns:a16="http://schemas.microsoft.com/office/drawing/2014/main" id="{B370DF09-A150-4BB5-A60B-7B23F9995C6D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800890" y="4597948"/>
                      <a:ext cx="2962656" cy="0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" name="Straight Connector 17">
                      <a:extLst>
                        <a:ext uri="{FF2B5EF4-FFF2-40B4-BE49-F238E27FC236}">
                          <a16:creationId xmlns:a16="http://schemas.microsoft.com/office/drawing/2014/main" id="{F547F264-130A-46E1-A738-7A85591459F2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800890" y="4762540"/>
                      <a:ext cx="2962656" cy="0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" name="Straight Connector 18">
                      <a:extLst>
                        <a:ext uri="{FF2B5EF4-FFF2-40B4-BE49-F238E27FC236}">
                          <a16:creationId xmlns:a16="http://schemas.microsoft.com/office/drawing/2014/main" id="{A41CD5F2-84F6-46D4-A2D7-4E78561C3093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800890" y="4927132"/>
                      <a:ext cx="2962656" cy="0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" name="Straight Connector 19">
                      <a:extLst>
                        <a:ext uri="{FF2B5EF4-FFF2-40B4-BE49-F238E27FC236}">
                          <a16:creationId xmlns:a16="http://schemas.microsoft.com/office/drawing/2014/main" id="{483117F9-D4D7-4F9F-A654-9996CBF37E39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627404" y="5089470"/>
                      <a:ext cx="3291840" cy="0"/>
                    </a:xfrm>
                    <a:prstGeom prst="line">
                      <a:avLst/>
                    </a:prstGeom>
                    <a:ln w="31750">
                      <a:solidFill>
                        <a:srgbClr val="006600"/>
                      </a:solidFill>
                      <a:headEnd type="stealth" w="lg" len="lg"/>
                      <a:tailEnd type="stealth" w="lg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" name="Straight Connector 20">
                      <a:extLst>
                        <a:ext uri="{FF2B5EF4-FFF2-40B4-BE49-F238E27FC236}">
                          <a16:creationId xmlns:a16="http://schemas.microsoft.com/office/drawing/2014/main" id="{A579081D-A41F-41F6-BC82-255D6649567E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800890" y="5256316"/>
                      <a:ext cx="2962656" cy="0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" name="Straight Connector 21">
                      <a:extLst>
                        <a:ext uri="{FF2B5EF4-FFF2-40B4-BE49-F238E27FC236}">
                          <a16:creationId xmlns:a16="http://schemas.microsoft.com/office/drawing/2014/main" id="{19B4E5B0-CBA3-400F-A9DC-0FA1EAD7F88F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800890" y="5420908"/>
                      <a:ext cx="2962656" cy="0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" name="Straight Connector 22">
                      <a:extLst>
                        <a:ext uri="{FF2B5EF4-FFF2-40B4-BE49-F238E27FC236}">
                          <a16:creationId xmlns:a16="http://schemas.microsoft.com/office/drawing/2014/main" id="{11BB02F2-EA18-45F6-B614-E50DF78BD173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800890" y="5585500"/>
                      <a:ext cx="2962656" cy="0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" name="Straight Connector 23">
                      <a:extLst>
                        <a:ext uri="{FF2B5EF4-FFF2-40B4-BE49-F238E27FC236}">
                          <a16:creationId xmlns:a16="http://schemas.microsoft.com/office/drawing/2014/main" id="{BFFFC0AB-EC81-4A50-B479-8B357445B423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800890" y="5750092"/>
                      <a:ext cx="2962656" cy="0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" name="Straight Connector 24">
                      <a:extLst>
                        <a:ext uri="{FF2B5EF4-FFF2-40B4-BE49-F238E27FC236}">
                          <a16:creationId xmlns:a16="http://schemas.microsoft.com/office/drawing/2014/main" id="{79B745BC-2F38-4F7B-8A20-4D7E80232B7E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3623850" y="3610396"/>
                      <a:ext cx="0" cy="2962656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" name="Straight Connector 25">
                      <a:extLst>
                        <a:ext uri="{FF2B5EF4-FFF2-40B4-BE49-F238E27FC236}">
                          <a16:creationId xmlns:a16="http://schemas.microsoft.com/office/drawing/2014/main" id="{29F1F4E1-48CB-4FA5-B9DE-ED5F365DFA7E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3788442" y="3610396"/>
                      <a:ext cx="0" cy="2962656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" name="Straight Connector 26">
                      <a:extLst>
                        <a:ext uri="{FF2B5EF4-FFF2-40B4-BE49-F238E27FC236}">
                          <a16:creationId xmlns:a16="http://schemas.microsoft.com/office/drawing/2014/main" id="{1C66A38D-05D0-4744-8112-70AD13DD6CC2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3953034" y="3610396"/>
                      <a:ext cx="0" cy="2962656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" name="Straight Connector 27">
                      <a:extLst>
                        <a:ext uri="{FF2B5EF4-FFF2-40B4-BE49-F238E27FC236}">
                          <a16:creationId xmlns:a16="http://schemas.microsoft.com/office/drawing/2014/main" id="{CBC5DDA8-D6E2-4482-9800-45FD6C50B429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4117626" y="3610396"/>
                      <a:ext cx="0" cy="2962656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" name="Straight Connector 28">
                      <a:extLst>
                        <a:ext uri="{FF2B5EF4-FFF2-40B4-BE49-F238E27FC236}">
                          <a16:creationId xmlns:a16="http://schemas.microsoft.com/office/drawing/2014/main" id="{AD8A0B0F-30F5-4566-8647-3311754E838F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4284182" y="3481849"/>
                      <a:ext cx="0" cy="3258922"/>
                    </a:xfrm>
                    <a:prstGeom prst="line">
                      <a:avLst/>
                    </a:prstGeom>
                    <a:ln w="31750">
                      <a:solidFill>
                        <a:srgbClr val="006600"/>
                      </a:solidFill>
                      <a:headEnd type="stealth" w="lg" len="lg"/>
                      <a:tailEnd type="stealth" w="lg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" name="Straight Connector 29">
                      <a:extLst>
                        <a:ext uri="{FF2B5EF4-FFF2-40B4-BE49-F238E27FC236}">
                          <a16:creationId xmlns:a16="http://schemas.microsoft.com/office/drawing/2014/main" id="{995B1A5A-4E2B-4C57-9985-3344AB1D664F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4446810" y="3610396"/>
                      <a:ext cx="0" cy="2962656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" name="Straight Connector 30">
                      <a:extLst>
                        <a:ext uri="{FF2B5EF4-FFF2-40B4-BE49-F238E27FC236}">
                          <a16:creationId xmlns:a16="http://schemas.microsoft.com/office/drawing/2014/main" id="{35EA69F6-AC22-4531-A356-D046D5550D23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4611402" y="3610396"/>
                      <a:ext cx="0" cy="2962656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" name="Straight Connector 31">
                      <a:extLst>
                        <a:ext uri="{FF2B5EF4-FFF2-40B4-BE49-F238E27FC236}">
                          <a16:creationId xmlns:a16="http://schemas.microsoft.com/office/drawing/2014/main" id="{03075C6C-CE77-4B1A-BB40-158D458C35D2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4775994" y="3610396"/>
                      <a:ext cx="0" cy="2962656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" name="Straight Connector 32">
                      <a:extLst>
                        <a:ext uri="{FF2B5EF4-FFF2-40B4-BE49-F238E27FC236}">
                          <a16:creationId xmlns:a16="http://schemas.microsoft.com/office/drawing/2014/main" id="{D7235EA2-2988-4679-A656-A69B411226C4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4940586" y="3610396"/>
                      <a:ext cx="0" cy="2962656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4" name="TextBox 33">
                      <a:extLst>
                        <a:ext uri="{FF2B5EF4-FFF2-40B4-BE49-F238E27FC236}">
                          <a16:creationId xmlns:a16="http://schemas.microsoft.com/office/drawing/2014/main" id="{1747A049-D35F-453A-9E66-AB27F27A4483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932681" y="3138416"/>
                      <a:ext cx="492784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>
                      <a:spAutoFit/>
                    </a:bodyPr>
                    <a:lstStyle/>
                    <a:p>
                      <a:r>
                        <a:rPr lang="en-US" sz="2400" i="1" dirty="0" err="1">
                          <a:cs typeface="Times New Roman" panose="02020603050405020304" pitchFamily="18" charset="0"/>
                        </a:rPr>
                        <a:t>iy</a:t>
                      </a:r>
                      <a:endParaRPr lang="en-GB" i="1" dirty="0"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35" name="TextBox 34">
                      <a:extLst>
                        <a:ext uri="{FF2B5EF4-FFF2-40B4-BE49-F238E27FC236}">
                          <a16:creationId xmlns:a16="http://schemas.microsoft.com/office/drawing/2014/main" id="{945E0EE2-DDB0-4A48-8F9B-FD61ADABCE18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5783899" y="4958258"/>
                      <a:ext cx="346840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>
                      <a:spAutoFit/>
                    </a:bodyPr>
                    <a:lstStyle/>
                    <a:p>
                      <a:r>
                        <a:rPr lang="en-US" sz="2400" i="1" dirty="0">
                          <a:cs typeface="Times New Roman" panose="02020603050405020304" pitchFamily="18" charset="0"/>
                        </a:rPr>
                        <a:t>x</a:t>
                      </a:r>
                      <a:endParaRPr lang="en-GB" i="1" dirty="0">
                        <a:cs typeface="Times New Roman" panose="02020603050405020304" pitchFamily="18" charset="0"/>
                      </a:endParaRPr>
                    </a:p>
                  </p:txBody>
                </p:sp>
                <p:cxnSp>
                  <p:nvCxnSpPr>
                    <p:cNvPr id="36" name="Straight Connector 35">
                      <a:extLst>
                        <a:ext uri="{FF2B5EF4-FFF2-40B4-BE49-F238E27FC236}">
                          <a16:creationId xmlns:a16="http://schemas.microsoft.com/office/drawing/2014/main" id="{6B1E4E91-CA44-48F4-9FFE-DF3A4686BC2B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5105178" y="3610396"/>
                      <a:ext cx="0" cy="2962656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" name="Straight Connector 36">
                      <a:extLst>
                        <a:ext uri="{FF2B5EF4-FFF2-40B4-BE49-F238E27FC236}">
                          <a16:creationId xmlns:a16="http://schemas.microsoft.com/office/drawing/2014/main" id="{A715069D-B052-484D-940E-B3D94B0C1E95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5269770" y="3610396"/>
                      <a:ext cx="0" cy="2962656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8" name="Straight Connector 37">
                      <a:extLst>
                        <a:ext uri="{FF2B5EF4-FFF2-40B4-BE49-F238E27FC236}">
                          <a16:creationId xmlns:a16="http://schemas.microsoft.com/office/drawing/2014/main" id="{54535A35-699B-45D4-8381-AB995AD61C17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5434362" y="3610396"/>
                      <a:ext cx="0" cy="2962656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" name="Straight Connector 38">
                      <a:extLst>
                        <a:ext uri="{FF2B5EF4-FFF2-40B4-BE49-F238E27FC236}">
                          <a16:creationId xmlns:a16="http://schemas.microsoft.com/office/drawing/2014/main" id="{6867FE5B-7906-4628-952E-F8242D361DDF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5598954" y="3610396"/>
                      <a:ext cx="0" cy="2962656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" name="Straight Connector 39">
                      <a:extLst>
                        <a:ext uri="{FF2B5EF4-FFF2-40B4-BE49-F238E27FC236}">
                          <a16:creationId xmlns:a16="http://schemas.microsoft.com/office/drawing/2014/main" id="{DC58D714-46F2-4A3E-8052-7E2A5FE21DC4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965482" y="3610396"/>
                      <a:ext cx="0" cy="2962656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" name="Straight Connector 40">
                      <a:extLst>
                        <a:ext uri="{FF2B5EF4-FFF2-40B4-BE49-F238E27FC236}">
                          <a16:creationId xmlns:a16="http://schemas.microsoft.com/office/drawing/2014/main" id="{C486567E-E68A-4723-902A-34EA9889DCFF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3130074" y="3610396"/>
                      <a:ext cx="0" cy="2962656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" name="Straight Connector 41">
                      <a:extLst>
                        <a:ext uri="{FF2B5EF4-FFF2-40B4-BE49-F238E27FC236}">
                          <a16:creationId xmlns:a16="http://schemas.microsoft.com/office/drawing/2014/main" id="{AA305E4F-6512-4A28-8E33-43AE4F7DFF96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3294666" y="3610396"/>
                      <a:ext cx="0" cy="2962656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" name="Straight Connector 42">
                      <a:extLst>
                        <a:ext uri="{FF2B5EF4-FFF2-40B4-BE49-F238E27FC236}">
                          <a16:creationId xmlns:a16="http://schemas.microsoft.com/office/drawing/2014/main" id="{F2D9D953-6B1F-4F03-B10C-2C963C74C189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3459258" y="3610396"/>
                      <a:ext cx="0" cy="2962656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" name="Straight Connector 43">
                      <a:extLst>
                        <a:ext uri="{FF2B5EF4-FFF2-40B4-BE49-F238E27FC236}">
                          <a16:creationId xmlns:a16="http://schemas.microsoft.com/office/drawing/2014/main" id="{4EDB7598-7FE3-481D-9B92-061CAED357D1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800890" y="5914684"/>
                      <a:ext cx="2962656" cy="0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" name="Straight Connector 44">
                      <a:extLst>
                        <a:ext uri="{FF2B5EF4-FFF2-40B4-BE49-F238E27FC236}">
                          <a16:creationId xmlns:a16="http://schemas.microsoft.com/office/drawing/2014/main" id="{CA5BA0FC-B9CF-436A-86B0-C8980EB0A701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800890" y="6079276"/>
                      <a:ext cx="2962656" cy="0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" name="Straight Connector 45">
                      <a:extLst>
                        <a:ext uri="{FF2B5EF4-FFF2-40B4-BE49-F238E27FC236}">
                          <a16:creationId xmlns:a16="http://schemas.microsoft.com/office/drawing/2014/main" id="{7A5E0B17-6995-4FF7-820B-3993AB3BC4B4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800890" y="6243868"/>
                      <a:ext cx="2962656" cy="0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7" name="Straight Connector 46">
                      <a:extLst>
                        <a:ext uri="{FF2B5EF4-FFF2-40B4-BE49-F238E27FC236}">
                          <a16:creationId xmlns:a16="http://schemas.microsoft.com/office/drawing/2014/main" id="{E7C84A31-9D2A-47F4-91DB-6C4477639D14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800890" y="6408460"/>
                      <a:ext cx="2962656" cy="0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" name="Straight Connector 47">
                      <a:extLst>
                        <a:ext uri="{FF2B5EF4-FFF2-40B4-BE49-F238E27FC236}">
                          <a16:creationId xmlns:a16="http://schemas.microsoft.com/office/drawing/2014/main" id="{8EC770BC-F045-4CFE-B3A5-A555C362E891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800890" y="3774988"/>
                      <a:ext cx="2962656" cy="0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" name="Straight Connector 48">
                      <a:extLst>
                        <a:ext uri="{FF2B5EF4-FFF2-40B4-BE49-F238E27FC236}">
                          <a16:creationId xmlns:a16="http://schemas.microsoft.com/office/drawing/2014/main" id="{AFA92A29-5827-4571-BF1F-45FB901CC2D1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800890" y="3939580"/>
                      <a:ext cx="2962656" cy="0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0" name="Straight Connector 49">
                      <a:extLst>
                        <a:ext uri="{FF2B5EF4-FFF2-40B4-BE49-F238E27FC236}">
                          <a16:creationId xmlns:a16="http://schemas.microsoft.com/office/drawing/2014/main" id="{C305C4EF-3656-41F2-AE75-66192BB271A2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800890" y="4104172"/>
                      <a:ext cx="2962656" cy="0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" name="Straight Connector 50">
                      <a:extLst>
                        <a:ext uri="{FF2B5EF4-FFF2-40B4-BE49-F238E27FC236}">
                          <a16:creationId xmlns:a16="http://schemas.microsoft.com/office/drawing/2014/main" id="{EEC4F5B0-187A-4B6C-9570-4681C76C0BCA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800890" y="4268764"/>
                      <a:ext cx="2962656" cy="0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72" name="Text Box 10">
                    <a:extLst>
                      <a:ext uri="{FF2B5EF4-FFF2-40B4-BE49-F238E27FC236}">
                        <a16:creationId xmlns:a16="http://schemas.microsoft.com/office/drawing/2014/main" id="{1D490542-0257-401C-9EE7-28650EF0EF1E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42761" y="4741418"/>
                    <a:ext cx="325730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–2</a:t>
                    </a:r>
                  </a:p>
                </p:txBody>
              </p:sp>
              <p:sp>
                <p:nvSpPr>
                  <p:cNvPr id="76" name="Text Box 14">
                    <a:extLst>
                      <a:ext uri="{FF2B5EF4-FFF2-40B4-BE49-F238E27FC236}">
                        <a16:creationId xmlns:a16="http://schemas.microsoft.com/office/drawing/2014/main" id="{DC12D605-81C2-443A-849E-FAD9A940D33A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96539" y="4747935"/>
                    <a:ext cx="255198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77" name="Text Box 15">
                    <a:extLst>
                      <a:ext uri="{FF2B5EF4-FFF2-40B4-BE49-F238E27FC236}">
                        <a16:creationId xmlns:a16="http://schemas.microsoft.com/office/drawing/2014/main" id="{0D0CE0E3-478D-4E07-8123-C1791ED78A1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70158" y="4747823"/>
                    <a:ext cx="255198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2</a:t>
                    </a:r>
                  </a:p>
                </p:txBody>
              </p:sp>
              <p:sp>
                <p:nvSpPr>
                  <p:cNvPr id="78" name="Text Box 16">
                    <a:extLst>
                      <a:ext uri="{FF2B5EF4-FFF2-40B4-BE49-F238E27FC236}">
                        <a16:creationId xmlns:a16="http://schemas.microsoft.com/office/drawing/2014/main" id="{3748E1F7-A773-41F9-B0FD-75F14FC9CA23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32211" y="4742036"/>
                    <a:ext cx="255198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3</a:t>
                    </a:r>
                  </a:p>
                </p:txBody>
              </p:sp>
              <p:sp>
                <p:nvSpPr>
                  <p:cNvPr id="79" name="Text Box 17">
                    <a:extLst>
                      <a:ext uri="{FF2B5EF4-FFF2-40B4-BE49-F238E27FC236}">
                        <a16:creationId xmlns:a16="http://schemas.microsoft.com/office/drawing/2014/main" id="{751CBC73-DA6B-439E-8CE3-3677887D53F8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85668" y="4734629"/>
                    <a:ext cx="255198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4</a:t>
                    </a:r>
                  </a:p>
                </p:txBody>
              </p:sp>
              <p:sp>
                <p:nvSpPr>
                  <p:cNvPr id="80" name="Text Box 17">
                    <a:extLst>
                      <a:ext uri="{FF2B5EF4-FFF2-40B4-BE49-F238E27FC236}">
                        <a16:creationId xmlns:a16="http://schemas.microsoft.com/office/drawing/2014/main" id="{190019C7-9BF9-4F56-A54E-8F2734E3A21E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758921" y="4733297"/>
                    <a:ext cx="255198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5</a:t>
                    </a:r>
                  </a:p>
                </p:txBody>
              </p:sp>
              <p:sp>
                <p:nvSpPr>
                  <p:cNvPr id="81" name="Text Box 17">
                    <a:extLst>
                      <a:ext uri="{FF2B5EF4-FFF2-40B4-BE49-F238E27FC236}">
                        <a16:creationId xmlns:a16="http://schemas.microsoft.com/office/drawing/2014/main" id="{BAF7A8A4-E79A-41B0-8028-5E50CC6D81B8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26491" y="4750917"/>
                    <a:ext cx="255198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6</a:t>
                    </a:r>
                  </a:p>
                </p:txBody>
              </p:sp>
              <p:sp>
                <p:nvSpPr>
                  <p:cNvPr id="82" name="Text Box 17">
                    <a:extLst>
                      <a:ext uri="{FF2B5EF4-FFF2-40B4-BE49-F238E27FC236}">
                        <a16:creationId xmlns:a16="http://schemas.microsoft.com/office/drawing/2014/main" id="{670A7144-E887-42BA-9C05-F0D8EC313836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080286" y="4740500"/>
                    <a:ext cx="255198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7</a:t>
                    </a:r>
                  </a:p>
                </p:txBody>
              </p:sp>
              <p:sp>
                <p:nvSpPr>
                  <p:cNvPr id="83" name="Text Box 17">
                    <a:extLst>
                      <a:ext uri="{FF2B5EF4-FFF2-40B4-BE49-F238E27FC236}">
                        <a16:creationId xmlns:a16="http://schemas.microsoft.com/office/drawing/2014/main" id="{F877BB23-9995-42F3-86FB-C1CB192A01B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49330" y="4744860"/>
                    <a:ext cx="255198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8</a:t>
                    </a:r>
                  </a:p>
                </p:txBody>
              </p:sp>
              <p:sp>
                <p:nvSpPr>
                  <p:cNvPr id="85" name="Text Box 12">
                    <a:extLst>
                      <a:ext uri="{FF2B5EF4-FFF2-40B4-BE49-F238E27FC236}">
                        <a16:creationId xmlns:a16="http://schemas.microsoft.com/office/drawing/2014/main" id="{BF8D21D2-A98D-4626-8DD9-2344192632F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28741" y="4756202"/>
                    <a:ext cx="325730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–7</a:t>
                    </a:r>
                  </a:p>
                </p:txBody>
              </p:sp>
              <p:sp>
                <p:nvSpPr>
                  <p:cNvPr id="86" name="Text Box 12">
                    <a:extLst>
                      <a:ext uri="{FF2B5EF4-FFF2-40B4-BE49-F238E27FC236}">
                        <a16:creationId xmlns:a16="http://schemas.microsoft.com/office/drawing/2014/main" id="{6169648A-1333-4D41-9408-E01A53058C7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44187" y="4757834"/>
                    <a:ext cx="325730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–8</a:t>
                    </a:r>
                  </a:p>
                </p:txBody>
              </p:sp>
              <p:sp>
                <p:nvSpPr>
                  <p:cNvPr id="87" name="Text Box 12">
                    <a:extLst>
                      <a:ext uri="{FF2B5EF4-FFF2-40B4-BE49-F238E27FC236}">
                        <a16:creationId xmlns:a16="http://schemas.microsoft.com/office/drawing/2014/main" id="{EE529A31-DFFC-439A-BFE8-C75E0A3004AF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46509" y="4754227"/>
                    <a:ext cx="325730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–5</a:t>
                    </a:r>
                  </a:p>
                </p:txBody>
              </p:sp>
              <p:sp>
                <p:nvSpPr>
                  <p:cNvPr id="101" name="Text Box 10">
                    <a:extLst>
                      <a:ext uri="{FF2B5EF4-FFF2-40B4-BE49-F238E27FC236}">
                        <a16:creationId xmlns:a16="http://schemas.microsoft.com/office/drawing/2014/main" id="{324AC7ED-3439-4D1C-8DD9-8F3DEDA9677A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11257" y="4822950"/>
                    <a:ext cx="325730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–1</a:t>
                    </a:r>
                  </a:p>
                </p:txBody>
              </p:sp>
            </p:grpSp>
            <p:sp>
              <p:nvSpPr>
                <p:cNvPr id="89" name="Text Box 16">
                  <a:extLst>
                    <a:ext uri="{FF2B5EF4-FFF2-40B4-BE49-F238E27FC236}">
                      <a16:creationId xmlns:a16="http://schemas.microsoft.com/office/drawing/2014/main" id="{C2FB16FD-931F-40A3-8CBF-915B89DC13C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55322" y="4155942"/>
                  <a:ext cx="255198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GB" sz="10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3</a:t>
                  </a:r>
                </a:p>
              </p:txBody>
            </p:sp>
            <p:sp>
              <p:nvSpPr>
                <p:cNvPr id="93" name="Text Box 17">
                  <a:extLst>
                    <a:ext uri="{FF2B5EF4-FFF2-40B4-BE49-F238E27FC236}">
                      <a16:creationId xmlns:a16="http://schemas.microsoft.com/office/drawing/2014/main" id="{0EC431DC-CAD9-4D20-AAD7-25251529DB8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51308" y="3515113"/>
                  <a:ext cx="255198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GB" sz="10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7</a:t>
                  </a:r>
                </a:p>
              </p:txBody>
            </p:sp>
            <p:sp>
              <p:nvSpPr>
                <p:cNvPr id="94" name="Text Box 17">
                  <a:extLst>
                    <a:ext uri="{FF2B5EF4-FFF2-40B4-BE49-F238E27FC236}">
                      <a16:creationId xmlns:a16="http://schemas.microsoft.com/office/drawing/2014/main" id="{D7D87CBC-0290-4B90-BC8E-7F8C86FF622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66923" y="3345402"/>
                  <a:ext cx="255198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GB" sz="10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8</a:t>
                  </a:r>
                </a:p>
              </p:txBody>
            </p:sp>
            <p:sp>
              <p:nvSpPr>
                <p:cNvPr id="95" name="Text Box 15">
                  <a:extLst>
                    <a:ext uri="{FF2B5EF4-FFF2-40B4-BE49-F238E27FC236}">
                      <a16:creationId xmlns:a16="http://schemas.microsoft.com/office/drawing/2014/main" id="{F724BE7E-1608-41B9-9CB5-E25E522F3CE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51308" y="4320614"/>
                  <a:ext cx="255198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GB" sz="10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2</a:t>
                  </a:r>
                </a:p>
              </p:txBody>
            </p:sp>
            <p:sp>
              <p:nvSpPr>
                <p:cNvPr id="96" name="Text Box 10">
                  <a:extLst>
                    <a:ext uri="{FF2B5EF4-FFF2-40B4-BE49-F238E27FC236}">
                      <a16:creationId xmlns:a16="http://schemas.microsoft.com/office/drawing/2014/main" id="{4A9AFDCD-521D-4646-8E9A-D5F9A52A77A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10420" y="5641202"/>
                  <a:ext cx="32573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GB" sz="10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–6</a:t>
                  </a:r>
                </a:p>
              </p:txBody>
            </p:sp>
            <p:sp>
              <p:nvSpPr>
                <p:cNvPr id="97" name="Text Box 11">
                  <a:extLst>
                    <a:ext uri="{FF2B5EF4-FFF2-40B4-BE49-F238E27FC236}">
                      <a16:creationId xmlns:a16="http://schemas.microsoft.com/office/drawing/2014/main" id="{A8983E1F-67E0-410C-B65D-68583D5588F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11257" y="5479608"/>
                  <a:ext cx="32573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GB" sz="10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–5</a:t>
                  </a:r>
                </a:p>
              </p:txBody>
            </p:sp>
            <p:sp>
              <p:nvSpPr>
                <p:cNvPr id="99" name="Text Box 10">
                  <a:extLst>
                    <a:ext uri="{FF2B5EF4-FFF2-40B4-BE49-F238E27FC236}">
                      <a16:creationId xmlns:a16="http://schemas.microsoft.com/office/drawing/2014/main" id="{3D8F28A0-ACBF-45FD-B5D5-AB8BF239789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07252" y="4991081"/>
                  <a:ext cx="32573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GB" sz="10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–2</a:t>
                  </a:r>
                </a:p>
              </p:txBody>
            </p:sp>
            <p:sp>
              <p:nvSpPr>
                <p:cNvPr id="103" name="Text Box 10">
                  <a:extLst>
                    <a:ext uri="{FF2B5EF4-FFF2-40B4-BE49-F238E27FC236}">
                      <a16:creationId xmlns:a16="http://schemas.microsoft.com/office/drawing/2014/main" id="{A81F1215-120B-456A-8E92-5249F67D81C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32049" y="5996335"/>
                  <a:ext cx="32573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GB" sz="10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–8</a:t>
                  </a:r>
                </a:p>
              </p:txBody>
            </p:sp>
            <p:sp>
              <p:nvSpPr>
                <p:cNvPr id="104" name="Text Box 11">
                  <a:extLst>
                    <a:ext uri="{FF2B5EF4-FFF2-40B4-BE49-F238E27FC236}">
                      <a16:creationId xmlns:a16="http://schemas.microsoft.com/office/drawing/2014/main" id="{D97B9AC3-D290-46DD-9D97-3BF7781E6B1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17784" y="5809052"/>
                  <a:ext cx="32573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GB" sz="10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–7</a:t>
                  </a:r>
                </a:p>
              </p:txBody>
            </p:sp>
          </p:grpSp>
          <p:sp>
            <p:nvSpPr>
              <p:cNvPr id="71" name="Text Box 9">
                <a:extLst>
                  <a:ext uri="{FF2B5EF4-FFF2-40B4-BE49-F238E27FC236}">
                    <a16:creationId xmlns:a16="http://schemas.microsoft.com/office/drawing/2014/main" id="{F20D88A5-56AD-4EF2-8E67-FED154FA97D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02854" y="4741418"/>
                <a:ext cx="32573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–1</a:t>
                </a:r>
              </a:p>
            </p:txBody>
          </p:sp>
          <p:sp>
            <p:nvSpPr>
              <p:cNvPr id="73" name="Text Box 11">
                <a:extLst>
                  <a:ext uri="{FF2B5EF4-FFF2-40B4-BE49-F238E27FC236}">
                    <a16:creationId xmlns:a16="http://schemas.microsoft.com/office/drawing/2014/main" id="{4810F85A-784D-4917-8806-B6345AB5F7F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75635" y="4741418"/>
                <a:ext cx="32573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–3</a:t>
                </a:r>
              </a:p>
            </p:txBody>
          </p:sp>
          <p:sp>
            <p:nvSpPr>
              <p:cNvPr id="74" name="Text Box 12">
                <a:extLst>
                  <a:ext uri="{FF2B5EF4-FFF2-40B4-BE49-F238E27FC236}">
                    <a16:creationId xmlns:a16="http://schemas.microsoft.com/office/drawing/2014/main" id="{86915815-D461-4146-A713-6AA7EB3435B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96941" y="4747823"/>
                <a:ext cx="32573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–4</a:t>
                </a:r>
              </a:p>
            </p:txBody>
          </p:sp>
          <p:sp>
            <p:nvSpPr>
              <p:cNvPr id="84" name="Text Box 12">
                <a:extLst>
                  <a:ext uri="{FF2B5EF4-FFF2-40B4-BE49-F238E27FC236}">
                    <a16:creationId xmlns:a16="http://schemas.microsoft.com/office/drawing/2014/main" id="{5BD7EBA9-65F9-459D-930F-598517E756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91606" y="4747822"/>
                <a:ext cx="32573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–6</a:t>
                </a:r>
              </a:p>
            </p:txBody>
          </p:sp>
          <p:sp>
            <p:nvSpPr>
              <p:cNvPr id="88" name="Text Box 14">
                <a:extLst>
                  <a:ext uri="{FF2B5EF4-FFF2-40B4-BE49-F238E27FC236}">
                    <a16:creationId xmlns:a16="http://schemas.microsoft.com/office/drawing/2014/main" id="{7C8AD4FD-2EE6-4856-8AC5-394644E8B75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41341" y="4505355"/>
                <a:ext cx="255198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91" name="Text Box 17">
                <a:extLst>
                  <a:ext uri="{FF2B5EF4-FFF2-40B4-BE49-F238E27FC236}">
                    <a16:creationId xmlns:a16="http://schemas.microsoft.com/office/drawing/2014/main" id="{3884CA83-A146-481E-B87D-6451A5B4520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51308" y="3858048"/>
                <a:ext cx="255198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</a:p>
            </p:txBody>
          </p:sp>
          <p:sp>
            <p:nvSpPr>
              <p:cNvPr id="92" name="Text Box 17">
                <a:extLst>
                  <a:ext uri="{FF2B5EF4-FFF2-40B4-BE49-F238E27FC236}">
                    <a16:creationId xmlns:a16="http://schemas.microsoft.com/office/drawing/2014/main" id="{F83C487B-1E23-4A26-8719-AC8FFBF2AE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52114" y="3680451"/>
                <a:ext cx="255198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</a:p>
            </p:txBody>
          </p:sp>
          <p:sp>
            <p:nvSpPr>
              <p:cNvPr id="100" name="Text Box 11">
                <a:extLst>
                  <a:ext uri="{FF2B5EF4-FFF2-40B4-BE49-F238E27FC236}">
                    <a16:creationId xmlns:a16="http://schemas.microsoft.com/office/drawing/2014/main" id="{0B9272B7-AC4C-4286-A5F1-CD9CD6699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03119" y="5307580"/>
                <a:ext cx="32573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–4</a:t>
                </a:r>
              </a:p>
            </p:txBody>
          </p:sp>
          <p:sp>
            <p:nvSpPr>
              <p:cNvPr id="102" name="Text Box 11">
                <a:extLst>
                  <a:ext uri="{FF2B5EF4-FFF2-40B4-BE49-F238E27FC236}">
                    <a16:creationId xmlns:a16="http://schemas.microsoft.com/office/drawing/2014/main" id="{060A5C62-0484-4712-8D85-2B33128020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98247" y="5144321"/>
                <a:ext cx="32573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–3</a:t>
                </a:r>
              </a:p>
            </p:txBody>
          </p:sp>
        </p:grpSp>
        <p:sp>
          <p:nvSpPr>
            <p:cNvPr id="75" name="Text Box 13">
              <a:extLst>
                <a:ext uri="{FF2B5EF4-FFF2-40B4-BE49-F238E27FC236}">
                  <a16:creationId xmlns:a16="http://schemas.microsoft.com/office/drawing/2014/main" id="{CACD65EC-DD9A-4BE6-BBCE-80E5CDB925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97771" y="4742968"/>
              <a:ext cx="260008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000" dirty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90" name="Text Box 17">
              <a:extLst>
                <a:ext uri="{FF2B5EF4-FFF2-40B4-BE49-F238E27FC236}">
                  <a16:creationId xmlns:a16="http://schemas.microsoft.com/office/drawing/2014/main" id="{F6D15FC6-3255-4FC0-8855-849170DEA1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4362" y="4012566"/>
              <a:ext cx="25519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000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</p:grpSp>
      <p:sp>
        <p:nvSpPr>
          <p:cNvPr id="479253" name="Rectangle 21"/>
          <p:cNvSpPr>
            <a:spLocks noChangeArrowheads="1"/>
          </p:cNvSpPr>
          <p:nvPr/>
        </p:nvSpPr>
        <p:spPr bwMode="auto">
          <a:xfrm>
            <a:off x="552449" y="845125"/>
            <a:ext cx="785177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/>
            <a:r>
              <a:rPr lang="en-US" altLang="en-US" sz="2400" dirty="0">
                <a:latin typeface="Comic Sans MS" panose="030F0702030302020204" pitchFamily="66" charset="0"/>
              </a:rPr>
              <a:t>The complex plane is a two-dimensional coordinate plane where the usual coordinate axes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latin typeface="Comic Sans MS" panose="030F0702030302020204" pitchFamily="66" charset="0"/>
              </a:rPr>
              <a:t> and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sz="2400" dirty="0">
                <a:latin typeface="Comic Sans MS" panose="030F0702030302020204" pitchFamily="66" charset="0"/>
              </a:rPr>
              <a:t> are called the real and the imaginary axes respectively</a:t>
            </a:r>
          </a:p>
        </p:txBody>
      </p:sp>
      <p:sp>
        <p:nvSpPr>
          <p:cNvPr id="10" name="Rectangle 9">
            <a:hlinkClick r:id="rId2"/>
            <a:extLst>
              <a:ext uri="{FF2B5EF4-FFF2-40B4-BE49-F238E27FC236}">
                <a16:creationId xmlns:a16="http://schemas.microsoft.com/office/drawing/2014/main" id="{3DA8238E-D7D0-4D11-A559-796742FF9514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859A1111-366F-47F7-96D8-2391D7E8D010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21">
            <a:extLst>
              <a:ext uri="{FF2B5EF4-FFF2-40B4-BE49-F238E27FC236}">
                <a16:creationId xmlns:a16="http://schemas.microsoft.com/office/drawing/2014/main" id="{25F77DF0-6CF4-4065-8F02-CC219FB650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448" y="1997474"/>
            <a:ext cx="818814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/>
            <a:r>
              <a:rPr lang="en-US" altLang="en-US" sz="2400" dirty="0">
                <a:latin typeface="Comic Sans MS" panose="030F0702030302020204" pitchFamily="66" charset="0"/>
              </a:rPr>
              <a:t>The geometrical visualization of complex numbers in a plane is known as and </a:t>
            </a:r>
            <a:r>
              <a:rPr lang="en-US" altLang="en-US" sz="2400" dirty="0">
                <a:solidFill>
                  <a:srgbClr val="FF3300"/>
                </a:solidFill>
                <a:latin typeface="Comic Sans MS" panose="030F0702030302020204" pitchFamily="66" charset="0"/>
              </a:rPr>
              <a:t>Argand diagram </a:t>
            </a:r>
            <a:r>
              <a:rPr lang="en-US" altLang="en-US" sz="2400" dirty="0">
                <a:latin typeface="Comic Sans MS" panose="030F0702030302020204" pitchFamily="66" charset="0"/>
              </a:rPr>
              <a:t>or </a:t>
            </a:r>
            <a:r>
              <a:rPr lang="en-US" altLang="en-US" sz="2400" dirty="0">
                <a:solidFill>
                  <a:srgbClr val="FF3300"/>
                </a:solidFill>
                <a:latin typeface="Comic Sans MS" panose="030F0702030302020204" pitchFamily="66" charset="0"/>
              </a:rPr>
              <a:t>Gaussian plane</a:t>
            </a:r>
          </a:p>
        </p:txBody>
      </p:sp>
      <p:sp>
        <p:nvSpPr>
          <p:cNvPr id="53" name="Rectangle 21">
            <a:extLst>
              <a:ext uri="{FF2B5EF4-FFF2-40B4-BE49-F238E27FC236}">
                <a16:creationId xmlns:a16="http://schemas.microsoft.com/office/drawing/2014/main" id="{0FA18244-7C35-47A1-A6FE-9DE039E127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293" y="2796747"/>
            <a:ext cx="4705295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/>
            <a:r>
              <a:rPr lang="en-US" altLang="en-US" sz="2400" dirty="0">
                <a:latin typeface="Comic Sans MS" panose="030F0702030302020204" pitchFamily="66" charset="0"/>
              </a:rPr>
              <a:t>Each complex number numbers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+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iy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latin typeface="Comic Sans MS" panose="030F0702030302020204" pitchFamily="66" charset="0"/>
              </a:rPr>
              <a:t>is represented by a point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P(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x, y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400" dirty="0">
                <a:latin typeface="Comic Sans MS" panose="030F0702030302020204" pitchFamily="66" charset="0"/>
              </a:rPr>
              <a:t>in the plane where the coordinates are the real and imaginary parts of the complex number itself.</a:t>
            </a:r>
            <a:endParaRPr lang="en-US" altLang="en-US" sz="2400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83A0BBD-0409-4B44-9D46-88F138938047}"/>
              </a:ext>
            </a:extLst>
          </p:cNvPr>
          <p:cNvSpPr/>
          <p:nvPr/>
        </p:nvSpPr>
        <p:spPr>
          <a:xfrm>
            <a:off x="3998054" y="5042831"/>
            <a:ext cx="17556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latin typeface="+mn-lt"/>
              </a:rPr>
              <a:t>EXAMPLE.</a:t>
            </a:r>
          </a:p>
        </p:txBody>
      </p:sp>
      <p:sp>
        <p:nvSpPr>
          <p:cNvPr id="55" name="Rectangle 7">
            <a:extLst>
              <a:ext uri="{FF2B5EF4-FFF2-40B4-BE49-F238E27FC236}">
                <a16:creationId xmlns:a16="http://schemas.microsoft.com/office/drawing/2014/main" id="{1C90E1FB-0C47-464F-A506-706CD1C44F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2445" y="5470367"/>
            <a:ext cx="38462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/>
            <a:r>
              <a:rPr lang="en-US" altLang="en-US" sz="2400" dirty="0">
                <a:latin typeface="Comic Sans MS" panose="030F0702030302020204" pitchFamily="66" charset="0"/>
              </a:rPr>
              <a:t>Plot the complex numbers</a:t>
            </a:r>
          </a:p>
        </p:txBody>
      </p:sp>
      <p:sp>
        <p:nvSpPr>
          <p:cNvPr id="56" name="Rectangle 341">
            <a:extLst>
              <a:ext uri="{FF2B5EF4-FFF2-40B4-BE49-F238E27FC236}">
                <a16:creationId xmlns:a16="http://schemas.microsoft.com/office/drawing/2014/main" id="{FCEA9F67-97CE-4746-8FF0-7082FE1C83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2445" y="5799253"/>
            <a:ext cx="121434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B2CB8DFC-9CCC-4CFA-9F9B-6755C32D8900}"/>
              </a:ext>
            </a:extLst>
          </p:cNvPr>
          <p:cNvSpPr/>
          <p:nvPr/>
        </p:nvSpPr>
        <p:spPr>
          <a:xfrm>
            <a:off x="2575311" y="4298141"/>
            <a:ext cx="39254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+mn-lt"/>
              </a:rPr>
              <a:t>x</a:t>
            </a:r>
            <a:endParaRPr lang="en-GB" sz="1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727CCEF1-92B7-45AE-BBF7-322CB0E1690B}"/>
              </a:ext>
            </a:extLst>
          </p:cNvPr>
          <p:cNvSpPr/>
          <p:nvPr/>
        </p:nvSpPr>
        <p:spPr>
          <a:xfrm>
            <a:off x="2760155" y="4257985"/>
            <a:ext cx="55302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100" dirty="0">
                <a:solidFill>
                  <a:srgbClr val="FF0000"/>
                </a:solidFill>
                <a:latin typeface="+mn-lt"/>
              </a:rPr>
              <a:t>4 + 2</a:t>
            </a:r>
            <a:r>
              <a:rPr lang="en-US" altLang="en-US" sz="1100" i="1" dirty="0">
                <a:solidFill>
                  <a:srgbClr val="FF0000"/>
                </a:solidFill>
                <a:cs typeface="Times New Roman" panose="02020603050405020304" pitchFamily="18" charset="0"/>
              </a:rPr>
              <a:t>i</a:t>
            </a:r>
            <a:endParaRPr lang="en-GB" sz="11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9" name="Rectangle 341">
            <a:extLst>
              <a:ext uri="{FF2B5EF4-FFF2-40B4-BE49-F238E27FC236}">
                <a16:creationId xmlns:a16="http://schemas.microsoft.com/office/drawing/2014/main" id="{F1D8D403-B117-4DE7-A323-1DCDBE052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6489" y="5799253"/>
            <a:ext cx="121434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19F4ED2C-FEF7-43A0-A25D-538D2B1A3619}"/>
              </a:ext>
            </a:extLst>
          </p:cNvPr>
          <p:cNvSpPr/>
          <p:nvPr/>
        </p:nvSpPr>
        <p:spPr>
          <a:xfrm>
            <a:off x="2417865" y="4788532"/>
            <a:ext cx="39254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+mn-lt"/>
              </a:rPr>
              <a:t>x</a:t>
            </a:r>
            <a:endParaRPr lang="en-GB" sz="1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31F57BBC-D2D8-4B85-8FB1-D9DD37FC51A0}"/>
              </a:ext>
            </a:extLst>
          </p:cNvPr>
          <p:cNvSpPr/>
          <p:nvPr/>
        </p:nvSpPr>
        <p:spPr>
          <a:xfrm>
            <a:off x="2546404" y="4902069"/>
            <a:ext cx="55302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100" dirty="0">
                <a:solidFill>
                  <a:srgbClr val="FF0000"/>
                </a:solidFill>
                <a:latin typeface="+mn-lt"/>
              </a:rPr>
              <a:t>3 </a:t>
            </a:r>
            <a:r>
              <a:rPr lang="en-US" altLang="en-US" sz="1100" dirty="0">
                <a:solidFill>
                  <a:srgbClr val="FF0000"/>
                </a:solidFill>
                <a:cs typeface="Times New Roman" panose="02020603050405020304" pitchFamily="18" charset="0"/>
              </a:rPr>
              <a:t>–</a:t>
            </a:r>
            <a:r>
              <a:rPr lang="en-US" altLang="en-US" sz="11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altLang="en-US" sz="1100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i</a:t>
            </a:r>
            <a:endParaRPr lang="en-GB" sz="11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2" name="Rectangle 341">
            <a:extLst>
              <a:ext uri="{FF2B5EF4-FFF2-40B4-BE49-F238E27FC236}">
                <a16:creationId xmlns:a16="http://schemas.microsoft.com/office/drawing/2014/main" id="{0466BBFF-0124-4610-AF28-645CD2E392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3498" y="5798955"/>
            <a:ext cx="121434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156FB9C5-003D-41B1-8570-68A5B40EC2D2}"/>
              </a:ext>
            </a:extLst>
          </p:cNvPr>
          <p:cNvSpPr/>
          <p:nvPr/>
        </p:nvSpPr>
        <p:spPr>
          <a:xfrm>
            <a:off x="1277805" y="5295719"/>
            <a:ext cx="39254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+mn-lt"/>
              </a:rPr>
              <a:t>x</a:t>
            </a:r>
            <a:endParaRPr lang="en-GB" sz="1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DB3E52B6-1530-4277-93CA-DC31F12C1229}"/>
              </a:ext>
            </a:extLst>
          </p:cNvPr>
          <p:cNvSpPr/>
          <p:nvPr/>
        </p:nvSpPr>
        <p:spPr>
          <a:xfrm>
            <a:off x="1040539" y="5439589"/>
            <a:ext cx="68850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100" dirty="0">
                <a:solidFill>
                  <a:srgbClr val="FF0000"/>
                </a:solidFill>
                <a:cs typeface="Times New Roman" panose="02020603050405020304" pitchFamily="18" charset="0"/>
              </a:rPr>
              <a:t>–</a:t>
            </a:r>
            <a:r>
              <a:rPr lang="en-US" altLang="en-US" sz="1100" dirty="0">
                <a:solidFill>
                  <a:srgbClr val="FF0000"/>
                </a:solidFill>
                <a:latin typeface="+mn-lt"/>
              </a:rPr>
              <a:t>4 </a:t>
            </a:r>
            <a:r>
              <a:rPr lang="en-US" altLang="en-US" sz="1100" dirty="0">
                <a:solidFill>
                  <a:srgbClr val="FF0000"/>
                </a:solidFill>
                <a:cs typeface="Times New Roman" panose="02020603050405020304" pitchFamily="18" charset="0"/>
              </a:rPr>
              <a:t>–</a:t>
            </a:r>
            <a:r>
              <a:rPr lang="en-US" altLang="en-US" sz="1100" dirty="0">
                <a:solidFill>
                  <a:srgbClr val="FF0000"/>
                </a:solidFill>
                <a:latin typeface="+mn-lt"/>
              </a:rPr>
              <a:t> 4</a:t>
            </a:r>
            <a:r>
              <a:rPr lang="en-US" altLang="en-US" sz="1100" i="1" dirty="0">
                <a:solidFill>
                  <a:srgbClr val="FF0000"/>
                </a:solidFill>
                <a:cs typeface="Times New Roman" panose="02020603050405020304" pitchFamily="18" charset="0"/>
              </a:rPr>
              <a:t>i</a:t>
            </a:r>
            <a:endParaRPr lang="en-GB" sz="11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5" name="Rectangle 341">
            <a:extLst>
              <a:ext uri="{FF2B5EF4-FFF2-40B4-BE49-F238E27FC236}">
                <a16:creationId xmlns:a16="http://schemas.microsoft.com/office/drawing/2014/main" id="{113CF151-9361-4073-9C65-17F7A81DF3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7931" y="6212721"/>
            <a:ext cx="121434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66" name="Rectangle 341">
            <a:extLst>
              <a:ext uri="{FF2B5EF4-FFF2-40B4-BE49-F238E27FC236}">
                <a16:creationId xmlns:a16="http://schemas.microsoft.com/office/drawing/2014/main" id="{02F5663D-74AA-4DBF-9032-1DFF24DDC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1620" y="6197953"/>
            <a:ext cx="121434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6,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1E037141-F888-4AA4-B5E5-16FA6319FEC9}"/>
              </a:ext>
            </a:extLst>
          </p:cNvPr>
          <p:cNvSpPr/>
          <p:nvPr/>
        </p:nvSpPr>
        <p:spPr>
          <a:xfrm>
            <a:off x="1909579" y="3817301"/>
            <a:ext cx="39254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+mn-lt"/>
              </a:rPr>
              <a:t>x</a:t>
            </a:r>
            <a:endParaRPr lang="en-GB" sz="1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B65B4099-5886-41EA-B96C-E7E3FE525575}"/>
              </a:ext>
            </a:extLst>
          </p:cNvPr>
          <p:cNvSpPr/>
          <p:nvPr/>
        </p:nvSpPr>
        <p:spPr>
          <a:xfrm>
            <a:off x="2094423" y="3777145"/>
            <a:ext cx="55302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100" dirty="0">
                <a:solidFill>
                  <a:srgbClr val="FF0000"/>
                </a:solidFill>
                <a:latin typeface="+mn-lt"/>
              </a:rPr>
              <a:t>5</a:t>
            </a:r>
            <a:r>
              <a:rPr lang="en-US" altLang="en-US" sz="1100" i="1" dirty="0">
                <a:solidFill>
                  <a:srgbClr val="FF0000"/>
                </a:solidFill>
                <a:cs typeface="Times New Roman" panose="02020603050405020304" pitchFamily="18" charset="0"/>
              </a:rPr>
              <a:t>i</a:t>
            </a:r>
            <a:endParaRPr lang="en-GB" sz="11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A1856DB9-373A-4717-947F-29838C7B50EA}"/>
              </a:ext>
            </a:extLst>
          </p:cNvPr>
          <p:cNvSpPr/>
          <p:nvPr/>
        </p:nvSpPr>
        <p:spPr>
          <a:xfrm>
            <a:off x="2909867" y="4633037"/>
            <a:ext cx="39254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+mn-lt"/>
              </a:rPr>
              <a:t>x</a:t>
            </a:r>
            <a:endParaRPr lang="en-GB" sz="1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4466DBE2-8C9A-4F73-A98C-F4061E5A01A7}"/>
              </a:ext>
            </a:extLst>
          </p:cNvPr>
          <p:cNvSpPr/>
          <p:nvPr/>
        </p:nvSpPr>
        <p:spPr>
          <a:xfrm>
            <a:off x="3094711" y="4592881"/>
            <a:ext cx="55302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100" dirty="0">
                <a:solidFill>
                  <a:srgbClr val="FF0000"/>
                </a:solidFill>
                <a:latin typeface="+mn-lt"/>
              </a:rPr>
              <a:t>6</a:t>
            </a:r>
            <a:endParaRPr lang="en-GB" sz="11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3CF207-31E0-E655-F083-F709484FBB2E}"/>
              </a:ext>
            </a:extLst>
          </p:cNvPr>
          <p:cNvSpPr/>
          <p:nvPr/>
        </p:nvSpPr>
        <p:spPr>
          <a:xfrm>
            <a:off x="182880" y="278443"/>
            <a:ext cx="73574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Geometrical approach of a </a:t>
            </a:r>
            <a:r>
              <a:rPr lang="en-GB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complex number</a:t>
            </a:r>
          </a:p>
        </p:txBody>
      </p:sp>
    </p:spTree>
    <p:extLst>
      <p:ext uri="{BB962C8B-B14F-4D97-AF65-F5344CB8AC3E}">
        <p14:creationId xmlns:p14="http://schemas.microsoft.com/office/powerpoint/2010/main" val="2047248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9253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3FCAF97-6A76-4DBA-910D-D6D6AB6B2CCE}"/>
              </a:ext>
            </a:extLst>
          </p:cNvPr>
          <p:cNvGrpSpPr/>
          <p:nvPr/>
        </p:nvGrpSpPr>
        <p:grpSpPr>
          <a:xfrm>
            <a:off x="198692" y="2226069"/>
            <a:ext cx="3503335" cy="3602355"/>
            <a:chOff x="403412" y="2826580"/>
            <a:chExt cx="3503335" cy="3602355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B57ADAAD-6AC3-4BBC-9E76-3B12E92FCE81}"/>
                </a:ext>
              </a:extLst>
            </p:cNvPr>
            <p:cNvSpPr/>
            <p:nvPr/>
          </p:nvSpPr>
          <p:spPr>
            <a:xfrm>
              <a:off x="576898" y="3298560"/>
              <a:ext cx="2962656" cy="2962656"/>
            </a:xfrm>
            <a:prstGeom prst="rect">
              <a:avLst/>
            </a:prstGeom>
            <a:solidFill>
              <a:srgbClr val="F0FFFF"/>
            </a:solidFill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464CD7C5-A0B6-4465-966E-7848F64C7734}"/>
                </a:ext>
              </a:extLst>
            </p:cNvPr>
            <p:cNvSpPr txBox="1"/>
            <p:nvPr/>
          </p:nvSpPr>
          <p:spPr>
            <a:xfrm>
              <a:off x="1708689" y="2826580"/>
              <a:ext cx="492784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i="1" dirty="0" err="1">
                  <a:cs typeface="Times New Roman" panose="02020603050405020304" pitchFamily="18" charset="0"/>
                </a:rPr>
                <a:t>iy</a:t>
              </a:r>
              <a:endParaRPr lang="en-GB" i="1" dirty="0">
                <a:cs typeface="Times New Roman" panose="02020603050405020304" pitchFamily="18" charset="0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C0AD5894-8C79-4119-917F-22ED76C1559A}"/>
                </a:ext>
              </a:extLst>
            </p:cNvPr>
            <p:cNvSpPr txBox="1"/>
            <p:nvPr/>
          </p:nvSpPr>
          <p:spPr>
            <a:xfrm>
              <a:off x="3559907" y="4646422"/>
              <a:ext cx="34684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i="1" dirty="0">
                  <a:cs typeface="Times New Roman" panose="02020603050405020304" pitchFamily="18" charset="0"/>
                </a:rPr>
                <a:t>x</a:t>
              </a:r>
              <a:endParaRPr lang="en-GB" i="1" dirty="0">
                <a:cs typeface="Times New Roman" panose="02020603050405020304" pitchFamily="18" charset="0"/>
              </a:endParaRPr>
            </a:p>
          </p:txBody>
        </p:sp>
        <p:sp>
          <p:nvSpPr>
            <p:cNvPr id="84" name="Text Box 13">
              <a:extLst>
                <a:ext uri="{FF2B5EF4-FFF2-40B4-BE49-F238E27FC236}">
                  <a16:creationId xmlns:a16="http://schemas.microsoft.com/office/drawing/2014/main" id="{3A0E2984-587B-40EA-BA8F-C0DE8B704F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1902" y="4750296"/>
              <a:ext cx="260008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000" dirty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8D381E1C-7097-43DF-8461-4A0DB2D983B2}"/>
                </a:ext>
              </a:extLst>
            </p:cNvPr>
            <p:cNvCxnSpPr/>
            <p:nvPr/>
          </p:nvCxnSpPr>
          <p:spPr>
            <a:xfrm>
              <a:off x="2060190" y="3170013"/>
              <a:ext cx="0" cy="3258922"/>
            </a:xfrm>
            <a:prstGeom prst="line">
              <a:avLst/>
            </a:prstGeom>
            <a:ln w="31750">
              <a:solidFill>
                <a:srgbClr val="0066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E2C85786-25BE-4C88-85A7-04D17A84592A}"/>
                </a:ext>
              </a:extLst>
            </p:cNvPr>
            <p:cNvCxnSpPr/>
            <p:nvPr/>
          </p:nvCxnSpPr>
          <p:spPr>
            <a:xfrm>
              <a:off x="403412" y="4777634"/>
              <a:ext cx="3291840" cy="0"/>
            </a:xfrm>
            <a:prstGeom prst="line">
              <a:avLst/>
            </a:prstGeom>
            <a:ln w="31750">
              <a:solidFill>
                <a:srgbClr val="0066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3638" name="Rectangle 6"/>
          <p:cNvSpPr>
            <a:spLocks noChangeArrowheads="1"/>
          </p:cNvSpPr>
          <p:nvPr/>
        </p:nvSpPr>
        <p:spPr bwMode="auto">
          <a:xfrm>
            <a:off x="298825" y="796878"/>
            <a:ext cx="83597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36600" indent="-736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3175"/>
            <a:r>
              <a:rPr lang="en-US" altLang="en-US" sz="2400" dirty="0">
                <a:latin typeface="Comic Sans MS" panose="030F0702030302020204" pitchFamily="66" charset="0"/>
              </a:rPr>
              <a:t>The modulus or absolute value of a real number is algebraically defined as:</a:t>
            </a:r>
          </a:p>
        </p:txBody>
      </p:sp>
      <p:sp>
        <p:nvSpPr>
          <p:cNvPr id="453639" name="Rectangle 7"/>
          <p:cNvSpPr>
            <a:spLocks noChangeArrowheads="1"/>
          </p:cNvSpPr>
          <p:nvPr/>
        </p:nvSpPr>
        <p:spPr bwMode="auto">
          <a:xfrm>
            <a:off x="3557548" y="1526139"/>
            <a:ext cx="533165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/>
            <a:r>
              <a:rPr lang="en-US" altLang="en-US" sz="2400" dirty="0">
                <a:latin typeface="Comic Sans MS" panose="030F0702030302020204" pitchFamily="66" charset="0"/>
              </a:rPr>
              <a:t>Geometrically it represents the distance from the number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latin typeface="Comic Sans MS" panose="030F0702030302020204" pitchFamily="66" charset="0"/>
              </a:rPr>
              <a:t> on the number line to the origin 0</a:t>
            </a:r>
          </a:p>
        </p:txBody>
      </p:sp>
      <p:sp>
        <p:nvSpPr>
          <p:cNvPr id="453648" name="Rectangle 16"/>
          <p:cNvSpPr>
            <a:spLocks noChangeArrowheads="1"/>
          </p:cNvSpPr>
          <p:nvPr/>
        </p:nvSpPr>
        <p:spPr bwMode="auto">
          <a:xfrm>
            <a:off x="3661607" y="3836424"/>
            <a:ext cx="549926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algn="l">
              <a:tabLst>
                <a:tab pos="6748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tabLst>
                <a:tab pos="6748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tabLst>
                <a:tab pos="6748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6748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6748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748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748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748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748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/>
            <a:r>
              <a:rPr lang="en-US" altLang="en-US" sz="2200" dirty="0">
                <a:latin typeface="Comic Sans MS" panose="030F0702030302020204" pitchFamily="66" charset="0"/>
              </a:rPr>
              <a:t>Extending this idea to 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6"/>
              <p:cNvSpPr>
                <a:spLocks noChangeArrowheads="1"/>
              </p:cNvSpPr>
              <p:nvPr/>
            </p:nvSpPr>
            <p:spPr bwMode="auto">
              <a:xfrm>
                <a:off x="485400" y="1495284"/>
                <a:ext cx="3226644" cy="9161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736600" indent="-7366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9779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0922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indent="3175"/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 =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alt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en-US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en-US" sz="2400" b="0" i="1" smtClean="0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a:rPr lang="en-US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en-US" sz="2400" b="0" i="1" smtClean="0">
                                  <a:latin typeface="Cambria Math" panose="02040503050406030204" pitchFamily="18" charset="0"/>
                                </a:rPr>
                                <m:t>,   </m:t>
                              </m:r>
                              <m:r>
                                <a:rPr lang="en-US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≥0</m:t>
                              </m:r>
                            </m:e>
                          </m:mr>
                          <m:mr>
                            <m:e>
                              <m:r>
                                <a:rPr lang="en-US" alt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en-US" sz="2400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en-US" sz="2400" b="0" i="1" smtClean="0">
                                  <a:latin typeface="Cambria Math" panose="02040503050406030204" pitchFamily="18" charset="0"/>
                                </a:rPr>
                                <m:t>&lt;0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altLang="en-US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5400" y="1495284"/>
                <a:ext cx="3226644" cy="916148"/>
              </a:xfrm>
              <a:prstGeom prst="rect">
                <a:avLst/>
              </a:prstGeom>
              <a:blipFill>
                <a:blip r:embed="rId2"/>
                <a:stretch>
                  <a:fillRect l="-283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hlinkClick r:id="rId3"/>
            <a:extLst>
              <a:ext uri="{FF2B5EF4-FFF2-40B4-BE49-F238E27FC236}">
                <a16:creationId xmlns:a16="http://schemas.microsoft.com/office/drawing/2014/main" id="{57E53B67-2920-49F2-A8DE-F163E98369F4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3"/>
            <a:extLst>
              <a:ext uri="{FF2B5EF4-FFF2-40B4-BE49-F238E27FC236}">
                <a16:creationId xmlns:a16="http://schemas.microsoft.com/office/drawing/2014/main" id="{6F6F63DF-5564-4691-8D24-0CBA09350E84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653A621-A97F-4C91-B130-562206CB0DE5}"/>
              </a:ext>
            </a:extLst>
          </p:cNvPr>
          <p:cNvGrpSpPr/>
          <p:nvPr/>
        </p:nvGrpSpPr>
        <p:grpSpPr>
          <a:xfrm>
            <a:off x="4478713" y="3207882"/>
            <a:ext cx="3686175" cy="618831"/>
            <a:chOff x="4478713" y="3207882"/>
            <a:chExt cx="3686175" cy="618831"/>
          </a:xfrm>
        </p:grpSpPr>
        <p:sp>
          <p:nvSpPr>
            <p:cNvPr id="14" name="Line 51">
              <a:extLst>
                <a:ext uri="{FF2B5EF4-FFF2-40B4-BE49-F238E27FC236}">
                  <a16:creationId xmlns:a16="http://schemas.microsoft.com/office/drawing/2014/main" id="{5552BDDD-E093-4C73-B495-90AE13129F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78713" y="3207885"/>
              <a:ext cx="36861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Line 59">
              <a:extLst>
                <a:ext uri="{FF2B5EF4-FFF2-40B4-BE49-F238E27FC236}">
                  <a16:creationId xmlns:a16="http://schemas.microsoft.com/office/drawing/2014/main" id="{A7DB8A38-1853-4059-B0C1-357F677A73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402763" y="3207885"/>
              <a:ext cx="0" cy="152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Text Box 70">
              <a:extLst>
                <a:ext uri="{FF2B5EF4-FFF2-40B4-BE49-F238E27FC236}">
                  <a16:creationId xmlns:a16="http://schemas.microsoft.com/office/drawing/2014/main" id="{4FB41A76-EAE9-482F-BE6D-F335521475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23376" y="3360285"/>
              <a:ext cx="338138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dirty="0"/>
                <a:t>0</a:t>
              </a:r>
            </a:p>
          </p:txBody>
        </p:sp>
        <p:sp>
          <p:nvSpPr>
            <p:cNvPr id="18" name="Line 59">
              <a:extLst>
                <a:ext uri="{FF2B5EF4-FFF2-40B4-BE49-F238E27FC236}">
                  <a16:creationId xmlns:a16="http://schemas.microsoft.com/office/drawing/2014/main" id="{60020707-0549-4A37-93C1-9AB6BFC31D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44441" y="3212648"/>
              <a:ext cx="0" cy="152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Text Box 70">
              <a:extLst>
                <a:ext uri="{FF2B5EF4-FFF2-40B4-BE49-F238E27FC236}">
                  <a16:creationId xmlns:a16="http://schemas.microsoft.com/office/drawing/2014/main" id="{291CD17A-7430-479A-8532-F3330DE676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65054" y="3365048"/>
              <a:ext cx="47481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i="1" dirty="0">
                  <a:cs typeface="Times New Roman" panose="02020603050405020304" pitchFamily="18" charset="0"/>
                </a:rPr>
                <a:t>–</a:t>
              </a:r>
              <a:r>
                <a:rPr lang="en-GB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20" name="Line 59">
              <a:extLst>
                <a:ext uri="{FF2B5EF4-FFF2-40B4-BE49-F238E27FC236}">
                  <a16:creationId xmlns:a16="http://schemas.microsoft.com/office/drawing/2014/main" id="{F9C477A7-E540-4B7D-8F59-F5F38BCAF2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65618" y="3207882"/>
              <a:ext cx="0" cy="152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Text Box 70">
              <a:extLst>
                <a:ext uri="{FF2B5EF4-FFF2-40B4-BE49-F238E27FC236}">
                  <a16:creationId xmlns:a16="http://schemas.microsoft.com/office/drawing/2014/main" id="{F17EF281-F9B3-4FF8-943D-FE29A5175E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86231" y="3360282"/>
              <a:ext cx="32092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</a:p>
          </p:txBody>
        </p:sp>
      </p:grpSp>
      <p:sp>
        <p:nvSpPr>
          <p:cNvPr id="25" name="Line 77">
            <a:extLst>
              <a:ext uri="{FF2B5EF4-FFF2-40B4-BE49-F238E27FC236}">
                <a16:creationId xmlns:a16="http://schemas.microsoft.com/office/drawing/2014/main" id="{1B0D7959-43C3-4768-97E9-8384058425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02763" y="3085771"/>
            <a:ext cx="1280160" cy="1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 type="arrow"/>
            <a:tailEnd type="arrow" w="med" len="med"/>
          </a:ln>
        </p:spPr>
        <p:txBody>
          <a:bodyPr/>
          <a:lstStyle/>
          <a:p>
            <a:endParaRPr lang="en-GB" sz="2400"/>
          </a:p>
        </p:txBody>
      </p:sp>
      <p:sp>
        <p:nvSpPr>
          <p:cNvPr id="26" name="Line 77">
            <a:extLst>
              <a:ext uri="{FF2B5EF4-FFF2-40B4-BE49-F238E27FC236}">
                <a16:creationId xmlns:a16="http://schemas.microsoft.com/office/drawing/2014/main" id="{13079A69-AEEB-488F-BBF7-BFC08ACD2C5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40421" y="3076969"/>
            <a:ext cx="1280160" cy="1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 type="arrow"/>
            <a:tailEnd type="arrow" w="med" len="med"/>
          </a:ln>
        </p:spPr>
        <p:txBody>
          <a:bodyPr/>
          <a:lstStyle/>
          <a:p>
            <a:endParaRPr lang="en-GB" sz="240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92CC790-D274-4C86-9BDA-995C7CEC8E87}"/>
              </a:ext>
            </a:extLst>
          </p:cNvPr>
          <p:cNvCxnSpPr/>
          <p:nvPr/>
        </p:nvCxnSpPr>
        <p:spPr>
          <a:xfrm>
            <a:off x="5140421" y="2857322"/>
            <a:ext cx="0" cy="350560"/>
          </a:xfrm>
          <a:prstGeom prst="line">
            <a:avLst/>
          </a:prstGeom>
          <a:ln w="127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E9D5A89-1E2B-4757-BFE3-11A23DF20579}"/>
              </a:ext>
            </a:extLst>
          </p:cNvPr>
          <p:cNvCxnSpPr/>
          <p:nvPr/>
        </p:nvCxnSpPr>
        <p:spPr>
          <a:xfrm>
            <a:off x="7666598" y="2839358"/>
            <a:ext cx="0" cy="350560"/>
          </a:xfrm>
          <a:prstGeom prst="line">
            <a:avLst/>
          </a:prstGeom>
          <a:ln w="127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C4F96E7-B915-46EF-A9C0-6082012243F4}"/>
              </a:ext>
            </a:extLst>
          </p:cNvPr>
          <p:cNvCxnSpPr/>
          <p:nvPr/>
        </p:nvCxnSpPr>
        <p:spPr>
          <a:xfrm>
            <a:off x="6414574" y="2855379"/>
            <a:ext cx="0" cy="350560"/>
          </a:xfrm>
          <a:prstGeom prst="line">
            <a:avLst/>
          </a:prstGeom>
          <a:ln w="127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F72658E3-89C1-4811-A039-CF1834AB08E3}"/>
              </a:ext>
            </a:extLst>
          </p:cNvPr>
          <p:cNvSpPr txBox="1"/>
          <p:nvPr/>
        </p:nvSpPr>
        <p:spPr>
          <a:xfrm>
            <a:off x="5510734" y="2694574"/>
            <a:ext cx="53105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 </a:t>
            </a:r>
            <a:endParaRPr lang="en-GB" sz="20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E518AF7-8C4B-43AB-9E94-407CD4B6F065}"/>
              </a:ext>
            </a:extLst>
          </p:cNvPr>
          <p:cNvSpPr txBox="1"/>
          <p:nvPr/>
        </p:nvSpPr>
        <p:spPr>
          <a:xfrm>
            <a:off x="6774569" y="2665306"/>
            <a:ext cx="53105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 </a:t>
            </a:r>
            <a:endParaRPr lang="en-GB" sz="2000" dirty="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6D196BEB-311A-4439-8B7C-81E79FEF33D4}"/>
              </a:ext>
            </a:extLst>
          </p:cNvPr>
          <p:cNvSpPr/>
          <p:nvPr/>
        </p:nvSpPr>
        <p:spPr>
          <a:xfrm>
            <a:off x="2325045" y="3434154"/>
            <a:ext cx="3925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  <a:latin typeface="+mn-lt"/>
              </a:rPr>
              <a:t>●</a:t>
            </a:r>
            <a:endParaRPr lang="en-GB" sz="18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7044A793-6E82-4021-877E-AD0E8E7F8AEE}"/>
              </a:ext>
            </a:extLst>
          </p:cNvPr>
          <p:cNvSpPr/>
          <p:nvPr/>
        </p:nvSpPr>
        <p:spPr>
          <a:xfrm>
            <a:off x="2462098" y="3435597"/>
            <a:ext cx="65901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100" i="1" dirty="0">
                <a:solidFill>
                  <a:srgbClr val="FF0000"/>
                </a:solidFill>
                <a:cs typeface="Times New Roman" panose="02020603050405020304" pitchFamily="18" charset="0"/>
              </a:rPr>
              <a:t>= x</a:t>
            </a:r>
            <a:r>
              <a:rPr lang="en-US" altLang="en-US" sz="1100" dirty="0">
                <a:solidFill>
                  <a:srgbClr val="FF0000"/>
                </a:solidFill>
                <a:latin typeface="+mn-lt"/>
              </a:rPr>
              <a:t> + </a:t>
            </a:r>
            <a:r>
              <a:rPr lang="en-US" altLang="en-US" sz="1100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iy</a:t>
            </a:r>
            <a:endParaRPr lang="en-GB" sz="11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13" name="Rectangle 7">
            <a:extLst>
              <a:ext uri="{FF2B5EF4-FFF2-40B4-BE49-F238E27FC236}">
                <a16:creationId xmlns:a16="http://schemas.microsoft.com/office/drawing/2014/main" id="{3AE3D04C-FA4D-4765-98A6-B1F33C8673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3055" y="4267311"/>
            <a:ext cx="502739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/>
            <a:r>
              <a:rPr lang="en-US" altLang="en-US" sz="2200" dirty="0">
                <a:latin typeface="Comic Sans MS" panose="030F0702030302020204" pitchFamily="66" charset="0"/>
              </a:rPr>
              <a:t>The modulus of a complex number 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AFF40C31-ED79-4E20-9CF4-DF9752AD6622}"/>
              </a:ext>
            </a:extLst>
          </p:cNvPr>
          <p:cNvSpPr/>
          <p:nvPr/>
        </p:nvSpPr>
        <p:spPr>
          <a:xfrm>
            <a:off x="2354366" y="3411157"/>
            <a:ext cx="55302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100" b="1" i="1" dirty="0">
                <a:solidFill>
                  <a:srgbClr val="FF0000"/>
                </a:solidFill>
                <a:cs typeface="Times New Roman" panose="02020603050405020304" pitchFamily="18" charset="0"/>
              </a:rPr>
              <a:t>z</a:t>
            </a:r>
            <a:endParaRPr lang="en-GB" sz="1100" b="1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15" name="Line 77">
            <a:extLst>
              <a:ext uri="{FF2B5EF4-FFF2-40B4-BE49-F238E27FC236}">
                <a16:creationId xmlns:a16="http://schemas.microsoft.com/office/drawing/2014/main" id="{7F69417E-EA75-442E-BC8D-0417218589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42167" y="3672767"/>
            <a:ext cx="625975" cy="51467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none" w="med" len="med"/>
          </a:ln>
        </p:spPr>
        <p:txBody>
          <a:bodyPr/>
          <a:lstStyle/>
          <a:p>
            <a:endParaRPr lang="en-GB" sz="2400"/>
          </a:p>
        </p:txBody>
      </p:sp>
      <p:sp>
        <p:nvSpPr>
          <p:cNvPr id="117" name="Rectangle 7">
            <a:extLst>
              <a:ext uri="{FF2B5EF4-FFF2-40B4-BE49-F238E27FC236}">
                <a16:creationId xmlns:a16="http://schemas.microsoft.com/office/drawing/2014/main" id="{4E3D1712-B885-45D6-B3FC-327D1E008C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5187" y="4701569"/>
            <a:ext cx="5704405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/>
            <a:r>
              <a:rPr lang="en-US" altLang="en-US" sz="2200" dirty="0">
                <a:latin typeface="Comic Sans MS" panose="030F0702030302020204" pitchFamily="66" charset="0"/>
              </a:rPr>
              <a:t>Is the distance from the point P (which represents the complex number </a:t>
            </a:r>
            <a:r>
              <a:rPr lang="en-US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= x + </a:t>
            </a:r>
            <a:r>
              <a:rPr lang="en-US" altLang="en-US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iy</a:t>
            </a:r>
            <a:r>
              <a:rPr lang="en-US" altLang="en-US" sz="2200" dirty="0">
                <a:latin typeface="Comic Sans MS" panose="030F0702030302020204" pitchFamily="66" charset="0"/>
              </a:rPr>
              <a:t>) to the origin (0, 0) in the complex plane.</a:t>
            </a:r>
          </a:p>
        </p:txBody>
      </p:sp>
      <p:sp>
        <p:nvSpPr>
          <p:cNvPr id="118" name="Rectangle 16">
            <a:extLst>
              <a:ext uri="{FF2B5EF4-FFF2-40B4-BE49-F238E27FC236}">
                <a16:creationId xmlns:a16="http://schemas.microsoft.com/office/drawing/2014/main" id="{4AD7CE06-9AC1-4559-BF01-B3C0CE3BF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692" y="5779141"/>
            <a:ext cx="88609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algn="l">
              <a:tabLst>
                <a:tab pos="6748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tabLst>
                <a:tab pos="6748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tabLst>
                <a:tab pos="6748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6748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6748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748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748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748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748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/>
            <a:r>
              <a:rPr lang="en-US" altLang="en-US" sz="2200" dirty="0">
                <a:latin typeface="Comic Sans MS" panose="030F0702030302020204" pitchFamily="66" charset="0"/>
              </a:rPr>
              <a:t>To find the distance between two points use Pythagoras’ theorem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A8D5D8EB-52AE-433C-B346-A20A78A105A5}"/>
              </a:ext>
            </a:extLst>
          </p:cNvPr>
          <p:cNvSpPr txBox="1"/>
          <p:nvPr/>
        </p:nvSpPr>
        <p:spPr>
          <a:xfrm>
            <a:off x="3143049" y="6198560"/>
            <a:ext cx="73561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 =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92B5A40-9D9B-46A5-8FC0-D1D6DE39402E}"/>
                  </a:ext>
                </a:extLst>
              </p:cNvPr>
              <p:cNvSpPr txBox="1"/>
              <p:nvPr/>
            </p:nvSpPr>
            <p:spPr>
              <a:xfrm>
                <a:off x="4764429" y="6194856"/>
                <a:ext cx="1638334" cy="4472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92B5A40-9D9B-46A5-8FC0-D1D6DE3940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4429" y="6194856"/>
                <a:ext cx="1638334" cy="44723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" name="TextBox 121">
            <a:extLst>
              <a:ext uri="{FF2B5EF4-FFF2-40B4-BE49-F238E27FC236}">
                <a16:creationId xmlns:a16="http://schemas.microsoft.com/office/drawing/2014/main" id="{277E0AAC-9DAF-4FDA-9F7F-FA0EBED56831}"/>
              </a:ext>
            </a:extLst>
          </p:cNvPr>
          <p:cNvSpPr txBox="1"/>
          <p:nvPr/>
        </p:nvSpPr>
        <p:spPr>
          <a:xfrm>
            <a:off x="3733898" y="6187642"/>
            <a:ext cx="120056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+ </a:t>
            </a:r>
            <a:r>
              <a:rPr lang="en-US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iy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6EABFCE-154D-5CBF-D342-804DC03ADC0E}"/>
              </a:ext>
            </a:extLst>
          </p:cNvPr>
          <p:cNvSpPr/>
          <p:nvPr/>
        </p:nvSpPr>
        <p:spPr>
          <a:xfrm>
            <a:off x="146443" y="278435"/>
            <a:ext cx="47981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Modulus of a complex </a:t>
            </a:r>
            <a:r>
              <a:rPr lang="en-GB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</a:p>
        </p:txBody>
      </p:sp>
    </p:spTree>
    <p:extLst>
      <p:ext uri="{BB962C8B-B14F-4D97-AF65-F5344CB8AC3E}">
        <p14:creationId xmlns:p14="http://schemas.microsoft.com/office/powerpoint/2010/main" val="1053524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3638" grpId="0"/>
      <p:bldP spid="453639" grpId="0"/>
      <p:bldP spid="453648" grpId="0"/>
      <p:bldP spid="23" grpId="0"/>
      <p:bldP spid="25" grpId="0" animBg="1"/>
      <p:bldP spid="26" grpId="0" animBg="1"/>
      <p:bldP spid="29" grpId="0"/>
      <p:bldP spid="30" grpId="0"/>
      <p:bldP spid="70" grpId="0"/>
      <p:bldP spid="71" grpId="0"/>
      <p:bldP spid="113" grpId="0"/>
      <p:bldP spid="114" grpId="0"/>
      <p:bldP spid="115" grpId="0" animBg="1"/>
      <p:bldP spid="117" grpId="0"/>
      <p:bldP spid="118" grpId="0"/>
      <p:bldP spid="120" grpId="0"/>
      <p:bldP spid="7" grpId="0"/>
      <p:bldP spid="1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hlinkClick r:id="rId2"/>
            <a:extLst>
              <a:ext uri="{FF2B5EF4-FFF2-40B4-BE49-F238E27FC236}">
                <a16:creationId xmlns:a16="http://schemas.microsoft.com/office/drawing/2014/main" id="{CFEBE0CB-EA5D-4D9D-A593-F86F29AA25B6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2"/>
            <a:extLst>
              <a:ext uri="{FF2B5EF4-FFF2-40B4-BE49-F238E27FC236}">
                <a16:creationId xmlns:a16="http://schemas.microsoft.com/office/drawing/2014/main" id="{8108A9F5-6935-4851-8468-C31AC24290ED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0">
            <a:extLst>
              <a:ext uri="{FF2B5EF4-FFF2-40B4-BE49-F238E27FC236}">
                <a16:creationId xmlns:a16="http://schemas.microsoft.com/office/drawing/2014/main" id="{9D11E461-F0D4-4BD3-9FEB-7B8418BA1C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650" y="800674"/>
            <a:ext cx="833755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Two complex numbers are said to be a conjugate pair if they have equal real parts and opposite sign imaginary parts</a:t>
            </a:r>
          </a:p>
        </p:txBody>
      </p:sp>
      <p:sp>
        <p:nvSpPr>
          <p:cNvPr id="21" name="Rectangle 11">
            <a:extLst>
              <a:ext uri="{FF2B5EF4-FFF2-40B4-BE49-F238E27FC236}">
                <a16:creationId xmlns:a16="http://schemas.microsoft.com/office/drawing/2014/main" id="{7A0E3136-10EE-4847-940E-05D6EFA44F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261" y="1994335"/>
            <a:ext cx="83375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If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latin typeface="Comic Sans MS" panose="030F0702030302020204" pitchFamily="66" charset="0"/>
              </a:rPr>
              <a:t>then its conjugate is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z*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22" name="Rectangle 11">
            <a:extLst>
              <a:ext uri="{FF2B5EF4-FFF2-40B4-BE49-F238E27FC236}">
                <a16:creationId xmlns:a16="http://schemas.microsoft.com/office/drawing/2014/main" id="{9F350553-1D9B-49B6-8718-F1DB2D885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750" y="4464918"/>
            <a:ext cx="651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09D6FEE5-5FF4-4BCE-8001-881BD3AEB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729" y="3845933"/>
            <a:ext cx="14182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56D8BB7-2C16-43C9-A4D7-ED450FCB9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7028" y="3844659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BAEB5E0-64F8-4A70-AF00-9EDC5664E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1442" y="4339187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36" name="Rectangle 10">
            <a:extLst>
              <a:ext uri="{FF2B5EF4-FFF2-40B4-BE49-F238E27FC236}">
                <a16:creationId xmlns:a16="http://schemas.microsoft.com/office/drawing/2014/main" id="{AF216D08-CDC7-41B5-8F9A-07998371B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346" y="2810391"/>
            <a:ext cx="83375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Given the complex number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altLang="en-US" sz="2400" dirty="0">
                <a:latin typeface="Comic Sans MS" panose="030F0702030302020204" pitchFamily="66" charset="0"/>
              </a:rPr>
              <a:t> find:</a:t>
            </a:r>
          </a:p>
        </p:txBody>
      </p:sp>
      <p:sp>
        <p:nvSpPr>
          <p:cNvPr id="37" name="Rectangle 11">
            <a:extLst>
              <a:ext uri="{FF2B5EF4-FFF2-40B4-BE49-F238E27FC236}">
                <a16:creationId xmlns:a16="http://schemas.microsoft.com/office/drawing/2014/main" id="{4DF8B174-7ADD-48D6-BBA6-4BE4F359B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195" y="3281448"/>
            <a:ext cx="13061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z*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38" name="Rectangle 11">
            <a:extLst>
              <a:ext uri="{FF2B5EF4-FFF2-40B4-BE49-F238E27FC236}">
                <a16:creationId xmlns:a16="http://schemas.microsoft.com/office/drawing/2014/main" id="{7692C713-7BBC-4EDC-AE1F-760F4B6A71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4240" y="4396234"/>
            <a:ext cx="14182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6F240BE-85EC-4544-8F67-09E49D3A2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29" y="3845933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40" name="Rectangle 11">
            <a:extLst>
              <a:ext uri="{FF2B5EF4-FFF2-40B4-BE49-F238E27FC236}">
                <a16:creationId xmlns:a16="http://schemas.microsoft.com/office/drawing/2014/main" id="{D6E9012F-2104-4ABE-880D-1E2FFF263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3081" y="3837777"/>
            <a:ext cx="12505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BFDDD15-636B-43D8-91E4-B4D62E68CD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6075" y="4443783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46" name="Rectangle 11">
            <a:extLst>
              <a:ext uri="{FF2B5EF4-FFF2-40B4-BE49-F238E27FC236}">
                <a16:creationId xmlns:a16="http://schemas.microsoft.com/office/drawing/2014/main" id="{85FC4595-A8E1-4A30-A7FF-0ED0A31C31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8422" y="4301825"/>
            <a:ext cx="818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baseline="30000" dirty="0">
              <a:latin typeface="Comic Sans MS" panose="030F0702030302020204" pitchFamily="66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E3614F8-62BC-4EE0-AD03-36EBC153A2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3500" y="4937341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DF1D1AA-E275-4837-AD65-4EE03D2A81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6160" y="5315214"/>
            <a:ext cx="4915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+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5727132C-99CA-48FA-8FB2-672A11A53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7025" y="3841134"/>
            <a:ext cx="3499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+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71FADEB-7D21-411E-8852-0BB19B2609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8639" y="4318117"/>
            <a:ext cx="3499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–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0A9174DB-509E-4E19-97D4-30C7CAE766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1442" y="4822661"/>
            <a:ext cx="4642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60" name="Rectangle 51">
            <a:extLst>
              <a:ext uri="{FF2B5EF4-FFF2-40B4-BE49-F238E27FC236}">
                <a16:creationId xmlns:a16="http://schemas.microsoft.com/office/drawing/2014/main" id="{7D062C5C-E867-4A45-8E37-F700EE17B7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155" y="2402363"/>
            <a:ext cx="17291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8780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9923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106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0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781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353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2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49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 dirty="0">
                <a:latin typeface="Comic Sans MS" panose="030F0702030302020204" pitchFamily="66" charset="0"/>
              </a:rPr>
              <a:t>Example</a:t>
            </a:r>
          </a:p>
        </p:txBody>
      </p:sp>
      <p:sp>
        <p:nvSpPr>
          <p:cNvPr id="61" name="Rectangle 11">
            <a:extLst>
              <a:ext uri="{FF2B5EF4-FFF2-40B4-BE49-F238E27FC236}">
                <a16:creationId xmlns:a16="http://schemas.microsoft.com/office/drawing/2014/main" id="{3827A31B-3F41-43E5-B039-C4C6033FAE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0835" y="3262540"/>
            <a:ext cx="13061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z*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62" name="Rectangle 11">
            <a:extLst>
              <a:ext uri="{FF2B5EF4-FFF2-40B4-BE49-F238E27FC236}">
                <a16:creationId xmlns:a16="http://schemas.microsoft.com/office/drawing/2014/main" id="{873F18F0-B724-4C1A-9ACF-D8C96DF5F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7687" y="3151422"/>
            <a:ext cx="13061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·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z*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B33E842F-3A88-4D63-BCFB-6804B181A3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26" y="4484388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64" name="Rectangle 11">
            <a:extLst>
              <a:ext uri="{FF2B5EF4-FFF2-40B4-BE49-F238E27FC236}">
                <a16:creationId xmlns:a16="http://schemas.microsoft.com/office/drawing/2014/main" id="{6F25FA0E-6DFB-40F1-8FB4-A6F54F04B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8433" y="3858311"/>
            <a:ext cx="14182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7A30D6B5-1AE3-4C18-A910-2CB8F0B84A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7433" y="3858311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66" name="Rectangle 11">
            <a:extLst>
              <a:ext uri="{FF2B5EF4-FFF2-40B4-BE49-F238E27FC236}">
                <a16:creationId xmlns:a16="http://schemas.microsoft.com/office/drawing/2014/main" id="{7DAA0715-9FB0-4629-858D-D1900F32B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6785" y="3850155"/>
            <a:ext cx="12505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076AAC39-8492-4BB7-B206-FC6DD0CED8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0729" y="3853512"/>
            <a:ext cx="3499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–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68" name="Rectangle 11">
            <a:extLst>
              <a:ext uri="{FF2B5EF4-FFF2-40B4-BE49-F238E27FC236}">
                <a16:creationId xmlns:a16="http://schemas.microsoft.com/office/drawing/2014/main" id="{8C7A65BE-5963-4929-AD93-98963D5CA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9379" y="4396233"/>
            <a:ext cx="12505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69" name="Rectangle 11">
            <a:extLst>
              <a:ext uri="{FF2B5EF4-FFF2-40B4-BE49-F238E27FC236}">
                <a16:creationId xmlns:a16="http://schemas.microsoft.com/office/drawing/2014/main" id="{E877AA1E-EDD4-4F9E-A772-B12B507B31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5130" y="4900495"/>
            <a:ext cx="12505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70" name="Rectangle 11">
            <a:extLst>
              <a:ext uri="{FF2B5EF4-FFF2-40B4-BE49-F238E27FC236}">
                <a16:creationId xmlns:a16="http://schemas.microsoft.com/office/drawing/2014/main" id="{AFA6DA72-1AD4-400E-BD13-5C061F2EF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2080" y="3827628"/>
            <a:ext cx="14182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71" name="Rectangle 11">
            <a:extLst>
              <a:ext uri="{FF2B5EF4-FFF2-40B4-BE49-F238E27FC236}">
                <a16:creationId xmlns:a16="http://schemas.microsoft.com/office/drawing/2014/main" id="{F3CC012D-3AEB-49F8-823D-1F8518874E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6975" y="3819909"/>
            <a:ext cx="12505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72" name="Rectangle 11">
            <a:extLst>
              <a:ext uri="{FF2B5EF4-FFF2-40B4-BE49-F238E27FC236}">
                <a16:creationId xmlns:a16="http://schemas.microsoft.com/office/drawing/2014/main" id="{EE0DE9B3-427E-4262-AA7D-96C59F253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1475" y="4307598"/>
            <a:ext cx="12505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baseline="30000" dirty="0">
              <a:latin typeface="Comic Sans MS" panose="030F0702030302020204" pitchFamily="66" charset="0"/>
            </a:endParaRPr>
          </a:p>
        </p:txBody>
      </p:sp>
      <p:sp>
        <p:nvSpPr>
          <p:cNvPr id="73" name="Rectangle 11">
            <a:extLst>
              <a:ext uri="{FF2B5EF4-FFF2-40B4-BE49-F238E27FC236}">
                <a16:creationId xmlns:a16="http://schemas.microsoft.com/office/drawing/2014/main" id="{F6FDBCEF-AE10-472F-B554-8F435E889F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9962" y="4820854"/>
            <a:ext cx="818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baseline="30000" dirty="0">
              <a:latin typeface="Comic Sans MS" panose="030F0702030302020204" pitchFamily="66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6DAA4B97-1905-4E1F-822E-08C119BB5F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0179" y="4837146"/>
            <a:ext cx="3499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–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75" name="Rectangle 11">
            <a:extLst>
              <a:ext uri="{FF2B5EF4-FFF2-40B4-BE49-F238E27FC236}">
                <a16:creationId xmlns:a16="http://schemas.microsoft.com/office/drawing/2014/main" id="{BC38E095-FBC3-4959-AEDF-C940EDEAB9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3015" y="4826627"/>
            <a:ext cx="12505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baseline="30000" dirty="0">
              <a:latin typeface="Comic Sans MS" panose="030F0702030302020204" pitchFamily="66" charset="0"/>
            </a:endParaRPr>
          </a:p>
        </p:txBody>
      </p:sp>
      <p:sp>
        <p:nvSpPr>
          <p:cNvPr id="76" name="Rectangle 11">
            <a:extLst>
              <a:ext uri="{FF2B5EF4-FFF2-40B4-BE49-F238E27FC236}">
                <a16:creationId xmlns:a16="http://schemas.microsoft.com/office/drawing/2014/main" id="{71E4A1FB-C69A-414A-8907-EDB5872473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8258" y="5284196"/>
            <a:ext cx="818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baseline="30000" dirty="0">
              <a:latin typeface="Comic Sans MS" panose="030F0702030302020204" pitchFamily="66" charset="0"/>
            </a:endParaRPr>
          </a:p>
        </p:txBody>
      </p:sp>
      <p:sp>
        <p:nvSpPr>
          <p:cNvPr id="77" name="Rectangle 11">
            <a:extLst>
              <a:ext uri="{FF2B5EF4-FFF2-40B4-BE49-F238E27FC236}">
                <a16:creationId xmlns:a16="http://schemas.microsoft.com/office/drawing/2014/main" id="{5D946E3C-D223-40C7-BFDF-792DD64F75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1311" y="5289969"/>
            <a:ext cx="570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baseline="30000" dirty="0">
              <a:latin typeface="Comic Sans MS" panose="030F0702030302020204" pitchFamily="66" charset="0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B1F4C409-3876-4990-823A-B0D5A58CE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7258" y="5312391"/>
            <a:ext cx="4642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36DC585-3A77-4870-BCA7-99C404AEEC8F}"/>
              </a:ext>
            </a:extLst>
          </p:cNvPr>
          <p:cNvCxnSpPr/>
          <p:nvPr/>
        </p:nvCxnSpPr>
        <p:spPr>
          <a:xfrm>
            <a:off x="2993581" y="3429000"/>
            <a:ext cx="0" cy="2690446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E8C3F573-BF5E-451C-91BB-A4D5E432CE87}"/>
              </a:ext>
            </a:extLst>
          </p:cNvPr>
          <p:cNvCxnSpPr/>
          <p:nvPr/>
        </p:nvCxnSpPr>
        <p:spPr>
          <a:xfrm>
            <a:off x="6243220" y="3418267"/>
            <a:ext cx="0" cy="2690446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B5C6CF70-7829-B2D1-4EDE-76DEEC4E2231}"/>
              </a:ext>
            </a:extLst>
          </p:cNvPr>
          <p:cNvSpPr/>
          <p:nvPr/>
        </p:nvSpPr>
        <p:spPr>
          <a:xfrm>
            <a:off x="148819" y="251252"/>
            <a:ext cx="44069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Conjugate </a:t>
            </a:r>
            <a:r>
              <a:rPr lang="en-GB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complex </a:t>
            </a:r>
            <a:r>
              <a:rPr lang="en-GB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numbers</a:t>
            </a:r>
          </a:p>
        </p:txBody>
      </p:sp>
    </p:spTree>
    <p:extLst>
      <p:ext uri="{BB962C8B-B14F-4D97-AF65-F5344CB8AC3E}">
        <p14:creationId xmlns:p14="http://schemas.microsoft.com/office/powerpoint/2010/main" val="2878887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8" grpId="0"/>
      <p:bldP spid="36" grpId="0"/>
      <p:bldP spid="37" grpId="0"/>
      <p:bldP spid="38" grpId="0"/>
      <p:bldP spid="39" grpId="0"/>
      <p:bldP spid="40" grpId="0"/>
      <p:bldP spid="43" grpId="0"/>
      <p:bldP spid="46" grpId="0"/>
      <p:bldP spid="47" grpId="0"/>
      <p:bldP spid="49" grpId="0"/>
      <p:bldP spid="53" grpId="0"/>
      <p:bldP spid="55" grpId="0"/>
      <p:bldP spid="57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hlinkClick r:id="rId2"/>
            <a:extLst>
              <a:ext uri="{FF2B5EF4-FFF2-40B4-BE49-F238E27FC236}">
                <a16:creationId xmlns:a16="http://schemas.microsoft.com/office/drawing/2014/main" id="{CFEBE0CB-EA5D-4D9D-A593-F86F29AA25B6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2"/>
            <a:extLst>
              <a:ext uri="{FF2B5EF4-FFF2-40B4-BE49-F238E27FC236}">
                <a16:creationId xmlns:a16="http://schemas.microsoft.com/office/drawing/2014/main" id="{8108A9F5-6935-4851-8468-C31AC24290ED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0">
            <a:extLst>
              <a:ext uri="{FF2B5EF4-FFF2-40B4-BE49-F238E27FC236}">
                <a16:creationId xmlns:a16="http://schemas.microsoft.com/office/drawing/2014/main" id="{9D11E461-F0D4-4BD3-9FEB-7B8418BA1C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650" y="800674"/>
            <a:ext cx="83375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C</a:t>
            </a:r>
            <a:r>
              <a:rPr lang="en-US" altLang="en-US" dirty="0">
                <a:latin typeface="Comic Sans MS" panose="030F0702030302020204" pitchFamily="66" charset="0"/>
              </a:rPr>
              <a:t>onjugate complex numbers have these properties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21" name="Rectangle 11">
            <a:extLst>
              <a:ext uri="{FF2B5EF4-FFF2-40B4-BE49-F238E27FC236}">
                <a16:creationId xmlns:a16="http://schemas.microsoft.com/office/drawing/2014/main" id="{7A0E3136-10EE-4847-940E-05D6EFA44F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3696" y="1714488"/>
            <a:ext cx="19279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z*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)* =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37" name="Rectangle 11">
            <a:extLst>
              <a:ext uri="{FF2B5EF4-FFF2-40B4-BE49-F238E27FC236}">
                <a16:creationId xmlns:a16="http://schemas.microsoft.com/office/drawing/2014/main" id="{4DF8B174-7ADD-48D6-BBA6-4BE4F359B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7607" y="2228180"/>
            <a:ext cx="13500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6F240BE-85EC-4544-8F67-09E49D3A2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5786" y="2228180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61" name="Rectangle 11">
            <a:extLst>
              <a:ext uri="{FF2B5EF4-FFF2-40B4-BE49-F238E27FC236}">
                <a16:creationId xmlns:a16="http://schemas.microsoft.com/office/drawing/2014/main" id="{3827A31B-3F41-43E5-B039-C4C6033FAE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724" y="2909714"/>
            <a:ext cx="13061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·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62" name="Rectangle 11">
            <a:extLst>
              <a:ext uri="{FF2B5EF4-FFF2-40B4-BE49-F238E27FC236}">
                <a16:creationId xmlns:a16="http://schemas.microsoft.com/office/drawing/2014/main" id="{873F18F0-B724-4C1A-9ACF-D8C96DF5F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1502" y="2947043"/>
            <a:ext cx="13061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·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B33E842F-3A88-4D63-BCFB-6804B181A3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6620" y="2966936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44" name="Rectangle 11">
            <a:extLst>
              <a:ext uri="{FF2B5EF4-FFF2-40B4-BE49-F238E27FC236}">
                <a16:creationId xmlns:a16="http://schemas.microsoft.com/office/drawing/2014/main" id="{88414374-52CF-468C-9D63-F2070282EF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4954" y="2226199"/>
            <a:ext cx="16694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45" name="Rectangle 11">
            <a:extLst>
              <a:ext uri="{FF2B5EF4-FFF2-40B4-BE49-F238E27FC236}">
                <a16:creationId xmlns:a16="http://schemas.microsoft.com/office/drawing/2014/main" id="{C264BA8C-5C2B-4927-A32A-FDFA8EFEAD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0882" y="3642940"/>
            <a:ext cx="10567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·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z*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48" name="Rectangle 11">
            <a:extLst>
              <a:ext uri="{FF2B5EF4-FFF2-40B4-BE49-F238E27FC236}">
                <a16:creationId xmlns:a16="http://schemas.microsoft.com/office/drawing/2014/main" id="{B579ADEA-E991-4929-A06D-8062584B9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724" y="3536007"/>
            <a:ext cx="7604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6F710B2-AF62-498A-9A6F-B4CE36B683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6620" y="3593229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202DF0B2-2412-475D-B1A0-7187CA4231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1895" y="4219522"/>
            <a:ext cx="8237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BD1BCBF-8F41-44C6-8021-7CBFEBCAA9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8424" y="4219522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834F5A3E-1DEA-4F3E-9FD3-76D718AF67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7028" y="4162300"/>
            <a:ext cx="8237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z*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DA08599-C1C5-4AC1-B14D-1AB526913A13}"/>
              </a:ext>
            </a:extLst>
          </p:cNvPr>
          <p:cNvSpPr txBox="1"/>
          <p:nvPr/>
        </p:nvSpPr>
        <p:spPr>
          <a:xfrm>
            <a:off x="5153407" y="4162300"/>
            <a:ext cx="151467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∈ </a:t>
            </a:r>
            <a:r>
              <a:rPr lang="en-US" altLang="en-US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ℤ</a:t>
            </a:r>
            <a:r>
              <a:rPr lang="en-US" altLang="en-US" sz="2400" dirty="0">
                <a:latin typeface="Comic Sans MS" panose="030F0702030302020204" pitchFamily="66" charset="0"/>
              </a:rPr>
              <a:t>.</a:t>
            </a: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A878C8D-5D8B-0769-051F-41AFFA301B77}"/>
              </a:ext>
            </a:extLst>
          </p:cNvPr>
          <p:cNvSpPr/>
          <p:nvPr/>
        </p:nvSpPr>
        <p:spPr>
          <a:xfrm>
            <a:off x="148819" y="251252"/>
            <a:ext cx="44069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Conjugate </a:t>
            </a:r>
            <a:r>
              <a:rPr lang="en-GB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complex </a:t>
            </a:r>
            <a:r>
              <a:rPr lang="en-GB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numbers</a:t>
            </a:r>
          </a:p>
        </p:txBody>
      </p:sp>
    </p:spTree>
    <p:extLst>
      <p:ext uri="{BB962C8B-B14F-4D97-AF65-F5344CB8AC3E}">
        <p14:creationId xmlns:p14="http://schemas.microsoft.com/office/powerpoint/2010/main" val="3749225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7" grpId="0"/>
      <p:bldP spid="39" grpId="0"/>
      <p:bldP spid="61" grpId="0"/>
      <p:bldP spid="62" grpId="0"/>
      <p:bldP spid="63" grpId="0"/>
      <p:bldP spid="44" grpId="0"/>
      <p:bldP spid="45" grpId="0"/>
      <p:bldP spid="48" grpId="0"/>
      <p:bldP spid="50" grpId="0"/>
      <p:bldP spid="16" grpId="0"/>
      <p:bldP spid="22" grpId="0"/>
      <p:bldP spid="23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8388</TotalTime>
  <Words>728</Words>
  <Application>Microsoft Office PowerPoint</Application>
  <PresentationFormat>On-screen Show (4:3)</PresentationFormat>
  <Paragraphs>168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Complex numbers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Discrete random variables and distributions</dc:title>
  <dc:creator>Mathssupport</dc:creator>
  <cp:lastModifiedBy>Orlando Hurtado</cp:lastModifiedBy>
  <cp:revision>155</cp:revision>
  <dcterms:created xsi:type="dcterms:W3CDTF">2015-11-18T13:25:56Z</dcterms:created>
  <dcterms:modified xsi:type="dcterms:W3CDTF">2022-12-24T10:57:05Z</dcterms:modified>
</cp:coreProperties>
</file>