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315" r:id="rId13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3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7/3/2020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13" Type="http://schemas.openxmlformats.org/officeDocument/2006/relationships/image" Target="../media/image82.png"/><Relationship Id="rId3" Type="http://schemas.openxmlformats.org/officeDocument/2006/relationships/image" Target="../media/image72.png"/><Relationship Id="rId7" Type="http://schemas.openxmlformats.org/officeDocument/2006/relationships/image" Target="../media/image76.png"/><Relationship Id="rId12" Type="http://schemas.openxmlformats.org/officeDocument/2006/relationships/image" Target="../media/image81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11" Type="http://schemas.openxmlformats.org/officeDocument/2006/relationships/image" Target="../media/image80.png"/><Relationship Id="rId5" Type="http://schemas.openxmlformats.org/officeDocument/2006/relationships/image" Target="../media/image74.png"/><Relationship Id="rId10" Type="http://schemas.openxmlformats.org/officeDocument/2006/relationships/image" Target="../media/image79.png"/><Relationship Id="rId4" Type="http://schemas.openxmlformats.org/officeDocument/2006/relationships/image" Target="../media/image73.png"/><Relationship Id="rId9" Type="http://schemas.openxmlformats.org/officeDocument/2006/relationships/image" Target="../media/image78.png"/><Relationship Id="rId1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13" Type="http://schemas.openxmlformats.org/officeDocument/2006/relationships/image" Target="../media/image94.png"/><Relationship Id="rId3" Type="http://schemas.openxmlformats.org/officeDocument/2006/relationships/image" Target="../media/image84.png"/><Relationship Id="rId7" Type="http://schemas.openxmlformats.org/officeDocument/2006/relationships/image" Target="../media/image88.png"/><Relationship Id="rId12" Type="http://schemas.openxmlformats.org/officeDocument/2006/relationships/image" Target="../media/image93.png"/><Relationship Id="rId2" Type="http://schemas.openxmlformats.org/officeDocument/2006/relationships/image" Target="../media/image83.png"/><Relationship Id="rId16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7.png"/><Relationship Id="rId11" Type="http://schemas.openxmlformats.org/officeDocument/2006/relationships/image" Target="../media/image92.png"/><Relationship Id="rId5" Type="http://schemas.openxmlformats.org/officeDocument/2006/relationships/image" Target="../media/image86.png"/><Relationship Id="rId15" Type="http://schemas.openxmlformats.org/officeDocument/2006/relationships/image" Target="../media/image96.png"/><Relationship Id="rId10" Type="http://schemas.openxmlformats.org/officeDocument/2006/relationships/image" Target="../media/image91.png"/><Relationship Id="rId4" Type="http://schemas.openxmlformats.org/officeDocument/2006/relationships/image" Target="../media/image85.png"/><Relationship Id="rId9" Type="http://schemas.openxmlformats.org/officeDocument/2006/relationships/image" Target="../media/image90.png"/><Relationship Id="rId14" Type="http://schemas.openxmlformats.org/officeDocument/2006/relationships/image" Target="../media/image9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hyperlink" Target="http://www.mathssupport.org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Relationship Id="rId9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12" Type="http://schemas.openxmlformats.org/officeDocument/2006/relationships/image" Target="../media/image63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5" Type="http://schemas.openxmlformats.org/officeDocument/2006/relationships/image" Target="../media/image56.png"/><Relationship Id="rId10" Type="http://schemas.openxmlformats.org/officeDocument/2006/relationships/image" Target="../media/image61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4" Type="http://schemas.openxmlformats.org/officeDocument/2006/relationships/image" Target="../media/image66.png"/><Relationship Id="rId9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>
                <a:latin typeface="+mn-lt"/>
              </a:rPr>
              <a:t>3 July 2020</a:t>
            </a:fld>
            <a:endParaRPr lang="en-US" sz="2400" dirty="0">
              <a:latin typeface="+mn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GB" dirty="0"/>
              <a:t>Integrating by substitution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/>
            <a:r>
              <a:rPr lang="en-US" dirty="0"/>
              <a:t>LO: To integrate composite functions using the method of substitution.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69C31A5-621D-4F39-B3C9-C2FE7F198B1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9891C4BF-E3E1-4D65-882D-95575C2AD2D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A94DFE46-8807-42C0-A2AE-C916A3F42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033" y="1157285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Evaluate this integral</a:t>
            </a:r>
            <a:endParaRPr lang="en-GB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8D6ED77D-AB84-4813-BE5C-6C90DD924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54" y="3376443"/>
            <a:ext cx="32191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 and replacing u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4662B6-CE7B-4D3A-9CD5-50726F7300F8}"/>
              </a:ext>
            </a:extLst>
          </p:cNvPr>
          <p:cNvSpPr/>
          <p:nvPr/>
        </p:nvSpPr>
        <p:spPr>
          <a:xfrm>
            <a:off x="442834" y="5309681"/>
            <a:ext cx="16226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DCB47979-258A-4523-8FA1-0F923AECC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139" y="1989711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F4E7C6C8-51AE-48E9-BE75-CC490C972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883" y="1947855"/>
            <a:ext cx="1350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sin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48B717BB-6BC1-4EEB-BF0D-2647777442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33576" y="1881881"/>
                <a:ext cx="1541448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cos 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48B717BB-6BC1-4EEB-BF0D-2647777442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33576" y="1881881"/>
                <a:ext cx="1541448" cy="624273"/>
              </a:xfrm>
              <a:prstGeom prst="rect">
                <a:avLst/>
              </a:prstGeom>
              <a:blipFill>
                <a:blip r:embed="rId2"/>
                <a:stretch>
                  <a:fillRect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7">
            <a:extLst>
              <a:ext uri="{FF2B5EF4-FFF2-40B4-BE49-F238E27FC236}">
                <a16:creationId xmlns:a16="http://schemas.microsoft.com/office/drawing/2014/main" id="{5C0128E1-3EAF-49FF-BCAE-89AEC26D9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88" y="1947855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1AC8642-FFDD-4CCA-89C7-2FEF7F92273E}"/>
                  </a:ext>
                </a:extLst>
              </p:cNvPr>
              <p:cNvSpPr txBox="1"/>
              <p:nvPr/>
            </p:nvSpPr>
            <p:spPr>
              <a:xfrm>
                <a:off x="4749605" y="2313649"/>
                <a:ext cx="129676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1AC8642-FFDD-4CCA-89C7-2FEF7F9227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9605" y="2313649"/>
                <a:ext cx="1296765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EB298D6-14D7-4E0A-BE61-D39D51BFACF4}"/>
                  </a:ext>
                </a:extLst>
              </p:cNvPr>
              <p:cNvSpPr txBox="1"/>
              <p:nvPr/>
            </p:nvSpPr>
            <p:spPr>
              <a:xfrm>
                <a:off x="4684811" y="3140936"/>
                <a:ext cx="1290353" cy="7387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box>
                        </m:den>
                      </m:f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EB298D6-14D7-4E0A-BE61-D39D51BFAC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4811" y="3140936"/>
                <a:ext cx="1290353" cy="7387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4746A26-1B00-4873-AC0E-D99583959F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75164" y="3083738"/>
                <a:ext cx="2195317" cy="8310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box>
                            <m:box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box>
                        </m:den>
                      </m:f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4746A26-1B00-4873-AC0E-D99583959F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75164" y="3083738"/>
                <a:ext cx="2195317" cy="8310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7">
            <a:extLst>
              <a:ext uri="{FF2B5EF4-FFF2-40B4-BE49-F238E27FC236}">
                <a16:creationId xmlns:a16="http://schemas.microsoft.com/office/drawing/2014/main" id="{EF773EA3-C1F3-421D-B7DD-2A33A1D58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94" y="2557245"/>
            <a:ext cx="227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682878C-4A56-4A44-9164-077E80DF79A6}"/>
                  </a:ext>
                </a:extLst>
              </p:cNvPr>
              <p:cNvSpPr txBox="1"/>
              <p:nvPr/>
            </p:nvSpPr>
            <p:spPr>
              <a:xfrm>
                <a:off x="3858539" y="990600"/>
                <a:ext cx="2255051" cy="10424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box>
                            <m:box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b>
                        <m:sup>
                          <m:f>
                            <m:f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682878C-4A56-4A44-9164-077E80DF79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8539" y="990600"/>
                <a:ext cx="2255051" cy="10424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E40243D8-C3B3-47FF-8B83-ED43FA132823}"/>
              </a:ext>
            </a:extLst>
          </p:cNvPr>
          <p:cNvSpPr/>
          <p:nvPr/>
        </p:nvSpPr>
        <p:spPr>
          <a:xfrm>
            <a:off x="4858717" y="1961696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4020BB3-9DB5-4522-809C-A416A638B73F}"/>
                  </a:ext>
                </a:extLst>
              </p:cNvPr>
              <p:cNvSpPr txBox="1"/>
              <p:nvPr/>
            </p:nvSpPr>
            <p:spPr>
              <a:xfrm>
                <a:off x="2448173" y="2313650"/>
                <a:ext cx="2108398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4020BB3-9DB5-4522-809C-A416A638B7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173" y="2313650"/>
                <a:ext cx="2108398" cy="9687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7">
            <a:extLst>
              <a:ext uri="{FF2B5EF4-FFF2-40B4-BE49-F238E27FC236}">
                <a16:creationId xmlns:a16="http://schemas.microsoft.com/office/drawing/2014/main" id="{0E52CA70-4B08-47BE-A357-5B8326FFB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5917" y="1899692"/>
            <a:ext cx="18453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cos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dx</a:t>
            </a:r>
            <a:endParaRPr lang="en-US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F8D7981-296A-42F3-8796-6E791CC97E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9359" y="3801554"/>
                <a:ext cx="2901329" cy="12610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US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box>
                                    <m:boxPr>
                                      <m:ctrlP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r>
                                        <m:rPr>
                                          <m:brk m:alnAt="63"/>
                                        </m:rP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box>
                                </m:den>
                              </m:f>
                            </m:e>
                          </m:d>
                        </m:e>
                        <m:sub>
                          <m:box>
                            <m:boxPr>
                              <m:ctrlP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b>
                        <m:sup>
                          <m:box>
                            <m:boxPr>
                              <m:ctrlP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box>
                        </m:sup>
                      </m:sSubSup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F8D7981-296A-42F3-8796-6E791CC97E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29359" y="3801554"/>
                <a:ext cx="2901329" cy="126105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7">
            <a:extLst>
              <a:ext uri="{FF2B5EF4-FFF2-40B4-BE49-F238E27FC236}">
                <a16:creationId xmlns:a16="http://schemas.microsoft.com/office/drawing/2014/main" id="{8AED5385-CAFE-4D78-B86F-B33464B56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083118"/>
            <a:ext cx="22781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FTC for definite Integral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E637626-0E73-4875-AC97-40644222A4BA}"/>
                  </a:ext>
                </a:extLst>
              </p:cNvPr>
              <p:cNvSpPr txBox="1"/>
              <p:nvPr/>
            </p:nvSpPr>
            <p:spPr>
              <a:xfrm>
                <a:off x="2518049" y="3870414"/>
                <a:ext cx="2255051" cy="10424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 </m:t>
                          </m:r>
                          <m:box>
                            <m:box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b>
                        <m:sup>
                          <m:f>
                            <m:f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E637626-0E73-4875-AC97-40644222A4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049" y="3870414"/>
                <a:ext cx="2255051" cy="10424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8EB6932-9DED-433C-8F3C-0BE7FD58B6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6915" y="4858718"/>
                <a:ext cx="4030518" cy="10608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  <m:d>
                                    <m:d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box>
                                        <m:box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boxPr>
                                        <m:e>
                                          <m:argPr>
                                            <m:argSz m:val="-1"/>
                                          </m:argPr>
                                          <m:f>
                                            <m:fPr>
                                              <m:ctrlP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𝜋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4</m:t>
                                              </m:r>
                                            </m:den>
                                          </m:f>
                                        </m:e>
                                      </m:box>
                                    </m:e>
                                  </m:d>
                                </m:e>
                              </m:d>
                            </m:e>
                            <m:sup>
                              <m:box>
                                <m:box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box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box>
                        </m:den>
                      </m:f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  <m:d>
                                    <m:d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box>
                                        <m:box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boxPr>
                                        <m:e>
                                          <m:argPr>
                                            <m:argSz m:val="-1"/>
                                          </m:argPr>
                                          <m:f>
                                            <m:fPr>
                                              <m:ctrlP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𝜋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i="1" dirty="0" smtClean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6</m:t>
                                              </m:r>
                                            </m:den>
                                          </m:f>
                                        </m:e>
                                      </m:box>
                                    </m:e>
                                  </m:d>
                                </m:e>
                              </m:d>
                            </m:e>
                            <m:sup>
                              <m:box>
                                <m:box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box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box>
                        </m:den>
                      </m:f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8EB6932-9DED-433C-8F3C-0BE7FD58B6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66915" y="4858718"/>
                <a:ext cx="4030518" cy="10608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39CA6160-BDEB-4F2E-AC09-380CF35C20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10629" y="4877604"/>
                <a:ext cx="3266429" cy="10608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box>
                                    <m:box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e>
                                          </m:rad>
                                        </m:num>
                                        <m:den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e>
                              </m:d>
                            </m:e>
                            <m:sup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box>
                        </m:den>
                      </m:f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box>
                                    <m:box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e>
                              </m:d>
                            </m:e>
                            <m:sup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box>
                        </m:den>
                      </m:f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39CA6160-BDEB-4F2E-AC09-380CF35C20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10629" y="4877604"/>
                <a:ext cx="3266429" cy="106086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F3F2311-CB64-4FE5-9BD4-511C3B15A451}"/>
                  </a:ext>
                </a:extLst>
              </p:cNvPr>
              <p:cNvSpPr/>
              <p:nvPr/>
            </p:nvSpPr>
            <p:spPr>
              <a:xfrm>
                <a:off x="2113562" y="5874010"/>
                <a:ext cx="1210075" cy="5255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box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box>
                        <m:box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F3F2311-CB64-4FE5-9BD4-511C3B15A4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3562" y="5874010"/>
                <a:ext cx="1210075" cy="52559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id="{0C9750C0-EB5A-4B6A-9DCF-D37644FA88F2}"/>
              </a:ext>
            </a:extLst>
          </p:cNvPr>
          <p:cNvSpPr/>
          <p:nvPr/>
        </p:nvSpPr>
        <p:spPr>
          <a:xfrm>
            <a:off x="424585" y="5854642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9D12AE7-7EBE-4FF2-A489-D4D60F94D586}"/>
              </a:ext>
            </a:extLst>
          </p:cNvPr>
          <p:cNvSpPr/>
          <p:nvPr/>
        </p:nvSpPr>
        <p:spPr>
          <a:xfrm>
            <a:off x="6623636" y="1111209"/>
            <a:ext cx="1981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1</a:t>
            </a:r>
            <a:endParaRPr lang="en-GB" sz="3200" b="1" i="1" dirty="0">
              <a:solidFill>
                <a:srgbClr val="7030A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AA361892-C6D3-498D-A6FF-06C78C75BBFA}"/>
                  </a:ext>
                </a:extLst>
              </p:cNvPr>
              <p:cNvSpPr/>
              <p:nvPr/>
            </p:nvSpPr>
            <p:spPr>
              <a:xfrm>
                <a:off x="3405047" y="5874009"/>
                <a:ext cx="714170" cy="5255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AA361892-C6D3-498D-A6FF-06C78C75BB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5047" y="5874009"/>
                <a:ext cx="714170" cy="52559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itle 3">
            <a:extLst>
              <a:ext uri="{FF2B5EF4-FFF2-40B4-BE49-F238E27FC236}">
                <a16:creationId xmlns:a16="http://schemas.microsoft.com/office/drawing/2014/main" id="{AD27C630-830A-4C8B-AAA9-99808155E1C7}"/>
              </a:ext>
            </a:extLst>
          </p:cNvPr>
          <p:cNvSpPr txBox="1">
            <a:spLocks/>
          </p:cNvSpPr>
          <p:nvPr/>
        </p:nvSpPr>
        <p:spPr>
          <a:xfrm>
            <a:off x="597267" y="76200"/>
            <a:ext cx="7772400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Integration by substitution</a:t>
            </a:r>
          </a:p>
        </p:txBody>
      </p:sp>
      <p:sp>
        <p:nvSpPr>
          <p:cNvPr id="28" name="Rectangle 27">
            <a:hlinkClick r:id="rId14"/>
            <a:extLst>
              <a:ext uri="{FF2B5EF4-FFF2-40B4-BE49-F238E27FC236}">
                <a16:creationId xmlns:a16="http://schemas.microsoft.com/office/drawing/2014/main" id="{4D37140E-D12C-4E18-8B83-810A6F32710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14"/>
            <a:extLst>
              <a:ext uri="{FF2B5EF4-FFF2-40B4-BE49-F238E27FC236}">
                <a16:creationId xmlns:a16="http://schemas.microsoft.com/office/drawing/2014/main" id="{9E28626B-110B-4AEC-AE98-A79117DCB54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98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CC9607B0-08FE-4D6B-8445-89B57BBD3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419" y="1272093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Evaluate this integral</a:t>
            </a:r>
            <a:endParaRPr lang="en-GB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A3CE77-6C2F-458D-BF11-0678900ACB28}"/>
              </a:ext>
            </a:extLst>
          </p:cNvPr>
          <p:cNvSpPr/>
          <p:nvPr/>
        </p:nvSpPr>
        <p:spPr>
          <a:xfrm>
            <a:off x="292467" y="4924584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395015DE-9203-4AE8-AE2C-2BA0D094E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67" y="2063665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6D3BC8B9-817C-4D93-93A7-23A00B520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269" y="1986463"/>
            <a:ext cx="12731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sin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7">
                <a:extLst>
                  <a:ext uri="{FF2B5EF4-FFF2-40B4-BE49-F238E27FC236}">
                    <a16:creationId xmlns:a16="http://schemas.microsoft.com/office/drawing/2014/main" id="{CAC1B6ED-BD4A-4DFD-83E3-C0680A4251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27962" y="1920489"/>
                <a:ext cx="1541448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cos 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 Box 7">
                <a:extLst>
                  <a:ext uri="{FF2B5EF4-FFF2-40B4-BE49-F238E27FC236}">
                    <a16:creationId xmlns:a16="http://schemas.microsoft.com/office/drawing/2014/main" id="{CAC1B6ED-BD4A-4DFD-83E3-C0680A4251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27962" y="1920489"/>
                <a:ext cx="1541448" cy="624273"/>
              </a:xfrm>
              <a:prstGeom prst="rect">
                <a:avLst/>
              </a:prstGeom>
              <a:blipFill>
                <a:blip r:embed="rId2"/>
                <a:stretch>
                  <a:fillRect r="-397"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7">
            <a:extLst>
              <a:ext uri="{FF2B5EF4-FFF2-40B4-BE49-F238E27FC236}">
                <a16:creationId xmlns:a16="http://schemas.microsoft.com/office/drawing/2014/main" id="{41ACDAF2-B66A-49CE-9825-E4E528ABB6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0974" y="1986463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A6C27FC-C5A6-4989-8877-1002AAF1DF7A}"/>
                  </a:ext>
                </a:extLst>
              </p:cNvPr>
              <p:cNvSpPr txBox="1"/>
              <p:nvPr/>
            </p:nvSpPr>
            <p:spPr>
              <a:xfrm>
                <a:off x="5749699" y="3296316"/>
                <a:ext cx="1522853" cy="11386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b>
                        <m:sup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  <m:e>
                          <m:func>
                            <m:func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A6C27FC-C5A6-4989-8877-1002AAF1DF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699" y="3296316"/>
                <a:ext cx="1522853" cy="11386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Box 7">
            <a:extLst>
              <a:ext uri="{FF2B5EF4-FFF2-40B4-BE49-F238E27FC236}">
                <a16:creationId xmlns:a16="http://schemas.microsoft.com/office/drawing/2014/main" id="{73F5AC5A-8FF2-469E-83C3-69EC6E067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65" y="3180092"/>
            <a:ext cx="32243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theorem and apply the new boundaries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FABC07A-53D5-4E03-A106-034EF440044E}"/>
              </a:ext>
            </a:extLst>
          </p:cNvPr>
          <p:cNvSpPr txBox="1">
            <a:spLocks/>
          </p:cNvSpPr>
          <p:nvPr/>
        </p:nvSpPr>
        <p:spPr>
          <a:xfrm>
            <a:off x="597267" y="76200"/>
            <a:ext cx="7772400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Integration by substitution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7C7F773-4D6D-4876-AEF1-7FEBA270CC5E}"/>
                  </a:ext>
                </a:extLst>
              </p:cNvPr>
              <p:cNvSpPr txBox="1"/>
              <p:nvPr/>
            </p:nvSpPr>
            <p:spPr>
              <a:xfrm>
                <a:off x="3752925" y="1105408"/>
                <a:ext cx="2255051" cy="10424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box>
                            <m:box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b>
                        <m:sup>
                          <m:f>
                            <m:f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7C7F773-4D6D-4876-AEF1-7FEBA270C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2925" y="1105408"/>
                <a:ext cx="2255051" cy="10424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F6BB8FC8-4CD6-40F8-9C33-532F2B8AB55D}"/>
              </a:ext>
            </a:extLst>
          </p:cNvPr>
          <p:cNvSpPr/>
          <p:nvPr/>
        </p:nvSpPr>
        <p:spPr>
          <a:xfrm>
            <a:off x="4711208" y="2002576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78DCB1E-4567-4AF3-ABB7-E5601951296F}"/>
                  </a:ext>
                </a:extLst>
              </p:cNvPr>
              <p:cNvSpPr txBox="1"/>
              <p:nvPr/>
            </p:nvSpPr>
            <p:spPr>
              <a:xfrm>
                <a:off x="3439002" y="3377885"/>
                <a:ext cx="2310697" cy="10424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box>
                            <m:box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box>
                        </m:sub>
                        <m:sup>
                          <m:f>
                            <m:f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78DCB1E-4567-4AF3-ABB7-E560195129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9002" y="3377885"/>
                <a:ext cx="2310697" cy="10424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7">
            <a:extLst>
              <a:ext uri="{FF2B5EF4-FFF2-40B4-BE49-F238E27FC236}">
                <a16:creationId xmlns:a16="http://schemas.microsoft.com/office/drawing/2014/main" id="{A2F688DD-D0D5-45F5-AF1B-EB234501D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8408" y="1940572"/>
            <a:ext cx="18453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cos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dx</a:t>
            </a:r>
            <a:endParaRPr lang="en-US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3F111B-D9E6-4546-8199-E816512275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53400" y="3196664"/>
                <a:ext cx="1838198" cy="13572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m:rPr>
                              <m:brk m:alnAt="63"/>
                            </m:r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bSup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3F111B-D9E6-4546-8199-E816512275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53400" y="3196664"/>
                <a:ext cx="1838198" cy="135729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7">
            <a:extLst>
              <a:ext uri="{FF2B5EF4-FFF2-40B4-BE49-F238E27FC236}">
                <a16:creationId xmlns:a16="http://schemas.microsoft.com/office/drawing/2014/main" id="{308F989D-D7B7-4C8B-AFCA-528A14934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21386"/>
            <a:ext cx="310299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FTC for definite Integral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88BB0F4-CD58-4A07-9AA1-FB50BBA3F3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4909" y="4466270"/>
                <a:ext cx="2876689" cy="13070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box>
                                    <m:box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r>
                                                <a:rPr lang="en-US" i="1" dirty="0">
                                                  <a:solidFill>
                                                    <a:srgbClr val="010078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e>
                                          </m:rad>
                                        </m:num>
                                        <m:den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e>
                              </m:d>
                            </m:e>
                            <m:sup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box>
                        </m:den>
                      </m:f>
                      <m:r>
                        <a:rPr lang="en-US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box>
                                    <m:box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e>
                              </m:d>
                            </m:e>
                            <m:sup>
                              <m: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box>
                        </m:den>
                      </m:f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  <a:p>
                <a:pPr eaLnBrk="0" hangingPunct="0"/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88BB0F4-CD58-4A07-9AA1-FB50BBA3F3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14909" y="4466270"/>
                <a:ext cx="2876689" cy="130708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8491DC96-DA09-4231-9537-92E46D66BBA1}"/>
              </a:ext>
            </a:extLst>
          </p:cNvPr>
          <p:cNvSpPr/>
          <p:nvPr/>
        </p:nvSpPr>
        <p:spPr>
          <a:xfrm>
            <a:off x="276688" y="5678395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E53F69F-EA99-431D-B952-F7032B8D0CCC}"/>
              </a:ext>
            </a:extLst>
          </p:cNvPr>
          <p:cNvSpPr/>
          <p:nvPr/>
        </p:nvSpPr>
        <p:spPr>
          <a:xfrm>
            <a:off x="6518022" y="1226017"/>
            <a:ext cx="1981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2</a:t>
            </a:r>
            <a:endParaRPr lang="en-GB" sz="3200" b="1" i="1" dirty="0">
              <a:solidFill>
                <a:srgbClr val="7030A0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7D2386-9516-4A43-9E35-A1C4EE269497}"/>
              </a:ext>
            </a:extLst>
          </p:cNvPr>
          <p:cNvSpPr/>
          <p:nvPr/>
        </p:nvSpPr>
        <p:spPr>
          <a:xfrm>
            <a:off x="173875" y="2625854"/>
            <a:ext cx="31029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boundaries for u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F8A8EAD0-966B-44BA-9EA7-809EB55F3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2616" y="2577779"/>
            <a:ext cx="12731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sin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 Box 7">
                <a:extLst>
                  <a:ext uri="{FF2B5EF4-FFF2-40B4-BE49-F238E27FC236}">
                    <a16:creationId xmlns:a16="http://schemas.microsoft.com/office/drawing/2014/main" id="{BDE4C28E-0143-46A7-94D4-F59029910C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08210" y="2281709"/>
                <a:ext cx="1841338" cy="526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i="1" dirty="0">
                    <a:solidFill>
                      <a:srgbClr val="00B050"/>
                    </a:solidFill>
                    <a:cs typeface="Times New Roman" panose="02020603050405020304" pitchFamily="18" charset="0"/>
                  </a:rPr>
                  <a:t>u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0B050"/>
                    </a:solidFill>
                    <a:cs typeface="Times New Roman" panose="02020603050405020304" pitchFamily="18" charset="0"/>
                  </a:rPr>
                  <a:t>sin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brk m:alnAt="23"/>
                          </m:rP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box>
                          <m:boxPr>
                            <m:ctrlP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box>
                      </m:e>
                    </m:d>
                  </m:oMath>
                </a14:m>
                <a:endParaRPr lang="en-US" i="1" dirty="0">
                  <a:solidFill>
                    <a:srgbClr val="00B05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2" name="Text Box 7">
                <a:extLst>
                  <a:ext uri="{FF2B5EF4-FFF2-40B4-BE49-F238E27FC236}">
                    <a16:creationId xmlns:a16="http://schemas.microsoft.com/office/drawing/2014/main" id="{BDE4C28E-0143-46A7-94D4-F59029910C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08210" y="2281709"/>
                <a:ext cx="1841338" cy="526106"/>
              </a:xfrm>
              <a:prstGeom prst="rect">
                <a:avLst/>
              </a:prstGeom>
              <a:blipFill>
                <a:blip r:embed="rId8"/>
                <a:stretch>
                  <a:fillRect l="-5298" t="-4598" b="-1724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 Box 7">
                <a:extLst>
                  <a:ext uri="{FF2B5EF4-FFF2-40B4-BE49-F238E27FC236}">
                    <a16:creationId xmlns:a16="http://schemas.microsoft.com/office/drawing/2014/main" id="{BF401F1D-5F0B-4C2E-8D04-5614081AEF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42671" y="2264714"/>
                <a:ext cx="1107996" cy="497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i="1" dirty="0">
                    <a:solidFill>
                      <a:srgbClr val="00B050"/>
                    </a:solidFill>
                    <a:cs typeface="Times New Roman" panose="02020603050405020304" pitchFamily="18" charset="0"/>
                  </a:rPr>
                  <a:t>u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m:rPr>
                        <m:brk m:alnAt="23"/>
                      </m:rPr>
                      <a:rPr lang="en-US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 </m:t>
                    </m:r>
                    <m:box>
                      <m:boxPr>
                        <m:ctrlP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</m:oMath>
                </a14:m>
                <a:endParaRPr lang="en-US" i="1" dirty="0">
                  <a:solidFill>
                    <a:srgbClr val="00B05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3" name="Text Box 7">
                <a:extLst>
                  <a:ext uri="{FF2B5EF4-FFF2-40B4-BE49-F238E27FC236}">
                    <a16:creationId xmlns:a16="http://schemas.microsoft.com/office/drawing/2014/main" id="{BF401F1D-5F0B-4C2E-8D04-5614081AEF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42671" y="2264714"/>
                <a:ext cx="1107996" cy="497637"/>
              </a:xfrm>
              <a:prstGeom prst="rect">
                <a:avLst/>
              </a:prstGeom>
              <a:blipFill>
                <a:blip r:embed="rId9"/>
                <a:stretch>
                  <a:fillRect l="-8840" t="-9877" b="-2098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 Box 7">
                <a:extLst>
                  <a:ext uri="{FF2B5EF4-FFF2-40B4-BE49-F238E27FC236}">
                    <a16:creationId xmlns:a16="http://schemas.microsoft.com/office/drawing/2014/main" id="{20F22739-DC25-442D-B64C-1302953BBA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03665" y="2691376"/>
                <a:ext cx="1612108" cy="5240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i="1" dirty="0">
                    <a:solidFill>
                      <a:srgbClr val="00B050"/>
                    </a:solidFill>
                    <a:cs typeface="Times New Roman" panose="02020603050405020304" pitchFamily="18" charset="0"/>
                  </a:rPr>
                  <a:t>u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0B050"/>
                    </a:solidFill>
                    <a:cs typeface="Times New Roman" panose="02020603050405020304" pitchFamily="18" charset="0"/>
                  </a:rPr>
                  <a:t>sin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box>
                          <m:boxPr>
                            <m:ctrlP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box>
                      </m:e>
                    </m:d>
                  </m:oMath>
                </a14:m>
                <a:endParaRPr lang="en-US" i="1" dirty="0">
                  <a:solidFill>
                    <a:srgbClr val="00B05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4" name="Text Box 7">
                <a:extLst>
                  <a:ext uri="{FF2B5EF4-FFF2-40B4-BE49-F238E27FC236}">
                    <a16:creationId xmlns:a16="http://schemas.microsoft.com/office/drawing/2014/main" id="{20F22739-DC25-442D-B64C-1302953BBA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03665" y="2691376"/>
                <a:ext cx="1612108" cy="524054"/>
              </a:xfrm>
              <a:prstGeom prst="rect">
                <a:avLst/>
              </a:prstGeom>
              <a:blipFill>
                <a:blip r:embed="rId10"/>
                <a:stretch>
                  <a:fillRect l="-5682" t="-4651" b="-1860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 Box 7">
                <a:extLst>
                  <a:ext uri="{FF2B5EF4-FFF2-40B4-BE49-F238E27FC236}">
                    <a16:creationId xmlns:a16="http://schemas.microsoft.com/office/drawing/2014/main" id="{06161A87-C143-42C5-A338-86274F0A13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40359" y="2678103"/>
                <a:ext cx="940707" cy="5524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i="1" dirty="0">
                    <a:solidFill>
                      <a:srgbClr val="00B050"/>
                    </a:solidFill>
                    <a:cs typeface="Times New Roman" panose="02020603050405020304" pitchFamily="18" charset="0"/>
                  </a:rPr>
                  <a:t>u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</a:t>
                </a:r>
                <a:r>
                  <a:rPr lang="en-GB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GB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en-US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</m:oMath>
                </a14:m>
                <a:endParaRPr lang="en-US" i="1" dirty="0">
                  <a:solidFill>
                    <a:srgbClr val="00B05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5" name="Text Box 7">
                <a:extLst>
                  <a:ext uri="{FF2B5EF4-FFF2-40B4-BE49-F238E27FC236}">
                    <a16:creationId xmlns:a16="http://schemas.microsoft.com/office/drawing/2014/main" id="{06161A87-C143-42C5-A338-86274F0A13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40359" y="2678103"/>
                <a:ext cx="940707" cy="552459"/>
              </a:xfrm>
              <a:prstGeom prst="rect">
                <a:avLst/>
              </a:prstGeom>
              <a:blipFill>
                <a:blip r:embed="rId11"/>
                <a:stretch>
                  <a:fillRect l="-9677" b="-1648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DC4CDF9E-71E5-4C63-920D-DB8F5C87CB4E}"/>
                  </a:ext>
                </a:extLst>
              </p:cNvPr>
              <p:cNvSpPr/>
              <p:nvPr/>
            </p:nvSpPr>
            <p:spPr>
              <a:xfrm>
                <a:off x="4460266" y="2371929"/>
                <a:ext cx="1495922" cy="4319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:r>
                  <a:rPr lang="en-US" sz="2000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m:rPr>
                        <m:brk m:alnAt="23"/>
                      </m:rPr>
                      <a:rPr lang="en-US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box>
                      <m:box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</a:t>
                </a:r>
                <a:endParaRPr lang="en-GB" sz="2000" i="1" dirty="0">
                  <a:solidFill>
                    <a:srgbClr val="FF000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DC4CDF9E-71E5-4C63-920D-DB8F5C87CB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266" y="2371929"/>
                <a:ext cx="1495922" cy="431913"/>
              </a:xfrm>
              <a:prstGeom prst="rect">
                <a:avLst/>
              </a:prstGeom>
              <a:blipFill>
                <a:blip r:embed="rId12"/>
                <a:stretch>
                  <a:fillRect l="-4490" t="-8451" r="-2449" b="-16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605BD9C4-D4A3-4EC6-B7F8-5565F598AAE2}"/>
                  </a:ext>
                </a:extLst>
              </p:cNvPr>
              <p:cNvSpPr/>
              <p:nvPr/>
            </p:nvSpPr>
            <p:spPr>
              <a:xfrm>
                <a:off x="4455721" y="2762351"/>
                <a:ext cx="1295954" cy="5025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:r>
                  <a:rPr lang="en-US" sz="2000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</a:t>
                </a:r>
                <a:endParaRPr lang="en-GB" sz="2000" i="1" dirty="0">
                  <a:solidFill>
                    <a:srgbClr val="FF000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605BD9C4-D4A3-4EC6-B7F8-5565F598AA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5721" y="2762351"/>
                <a:ext cx="1295954" cy="502573"/>
              </a:xfrm>
              <a:prstGeom prst="rect">
                <a:avLst/>
              </a:prstGeom>
              <a:blipFill>
                <a:blip r:embed="rId13"/>
                <a:stretch>
                  <a:fillRect l="-5164" t="-1205" r="-469" b="-60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D1E66D85-F5AC-43E4-9FE6-95A43D74220E}"/>
                  </a:ext>
                </a:extLst>
              </p:cNvPr>
              <p:cNvSpPr/>
              <p:nvPr/>
            </p:nvSpPr>
            <p:spPr>
              <a:xfrm>
                <a:off x="6166844" y="5615655"/>
                <a:ext cx="1210075" cy="5255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box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box>
                        <m:box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D1E66D85-F5AC-43E4-9FE6-95A43D7422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6844" y="5615655"/>
                <a:ext cx="1210075" cy="52559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47FC404-050B-427E-B481-B5CCD4015B32}"/>
                  </a:ext>
                </a:extLst>
              </p:cNvPr>
              <p:cNvSpPr/>
              <p:nvPr/>
            </p:nvSpPr>
            <p:spPr>
              <a:xfrm>
                <a:off x="7458329" y="5615654"/>
                <a:ext cx="714170" cy="5255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47FC404-050B-427E-B481-B5CCD4015B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329" y="5615654"/>
                <a:ext cx="714170" cy="52559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>
            <a:hlinkClick r:id="rId16"/>
            <a:extLst>
              <a:ext uri="{FF2B5EF4-FFF2-40B4-BE49-F238E27FC236}">
                <a16:creationId xmlns:a16="http://schemas.microsoft.com/office/drawing/2014/main" id="{3CFA7040-66A8-4A23-9D9F-B14803C1225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16"/>
            <a:extLst>
              <a:ext uri="{FF2B5EF4-FFF2-40B4-BE49-F238E27FC236}">
                <a16:creationId xmlns:a16="http://schemas.microsoft.com/office/drawing/2014/main" id="{DE83FFFC-CA77-49F0-9583-181E1A33D84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40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Box 7">
            <a:extLst>
              <a:ext uri="{FF2B5EF4-FFF2-40B4-BE49-F238E27FC236}">
                <a16:creationId xmlns:a16="http://schemas.microsoft.com/office/drawing/2014/main" id="{DD4D9436-7465-467B-93F9-0B3629B67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61" y="1015765"/>
            <a:ext cx="79704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method of substitution comes from the chain rule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B89C6FE9-372D-4D9D-A51B-3D199AE5E8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88876" y="914400"/>
                <a:ext cx="1740463" cy="6971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num>
                        <m:den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US" sz="2000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B89C6FE9-372D-4D9D-A51B-3D199AE5E8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88876" y="914400"/>
                <a:ext cx="1740463" cy="6971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 Box 7">
            <a:extLst>
              <a:ext uri="{FF2B5EF4-FFF2-40B4-BE49-F238E27FC236}">
                <a16:creationId xmlns:a16="http://schemas.microsoft.com/office/drawing/2014/main" id="{50547786-0984-4840-8B8D-737782EA9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74" y="1603736"/>
            <a:ext cx="27858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find the integral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9BA0C72-6E0B-450A-B731-01FA53A0071E}"/>
                  </a:ext>
                </a:extLst>
              </p:cNvPr>
              <p:cNvSpPr txBox="1"/>
              <p:nvPr/>
            </p:nvSpPr>
            <p:spPr>
              <a:xfrm>
                <a:off x="3372665" y="1371600"/>
                <a:ext cx="196072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9BA0C72-6E0B-450A-B731-01FA53A007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2665" y="1371600"/>
                <a:ext cx="1960729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 Box 7">
            <a:extLst>
              <a:ext uri="{FF2B5EF4-FFF2-40B4-BE49-F238E27FC236}">
                <a16:creationId xmlns:a16="http://schemas.microsoft.com/office/drawing/2014/main" id="{30BD96A5-B03B-41C0-8CE3-3CFC1249B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959" y="1625130"/>
            <a:ext cx="34692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will be easy to have a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 Box 7">
            <a:extLst>
              <a:ext uri="{FF2B5EF4-FFF2-40B4-BE49-F238E27FC236}">
                <a16:creationId xmlns:a16="http://schemas.microsoft.com/office/drawing/2014/main" id="{FFAF276F-83EC-4104-AAEC-F3D1AFAB3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74" y="2057400"/>
            <a:ext cx="82324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 variable to the power of 7 rather than the expansion of the binomial </a:t>
            </a:r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(</a:t>
            </a:r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+ </a:t>
            </a:r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</a:t>
            </a:r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)</a:t>
            </a:r>
            <a:r>
              <a:rPr lang="en-GB" baseline="30000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baseline="30000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 Box 7">
            <a:extLst>
              <a:ext uri="{FF2B5EF4-FFF2-40B4-BE49-F238E27FC236}">
                <a16:creationId xmlns:a16="http://schemas.microsoft.com/office/drawing/2014/main" id="{4544A2A7-0EC2-41C7-AD4C-722F88E6E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73" y="2819401"/>
            <a:ext cx="4800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write the substitution equation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F07A0A9-16DC-4691-8990-6DCD813B9E0D}"/>
              </a:ext>
            </a:extLst>
          </p:cNvPr>
          <p:cNvSpPr/>
          <p:nvPr/>
        </p:nvSpPr>
        <p:spPr>
          <a:xfrm>
            <a:off x="6324600" y="2819400"/>
            <a:ext cx="19511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</a:t>
            </a:r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</a:t>
            </a:r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= 3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+ </a:t>
            </a:r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7">
            <a:extLst>
              <a:ext uri="{FF2B5EF4-FFF2-40B4-BE49-F238E27FC236}">
                <a16:creationId xmlns:a16="http://schemas.microsoft.com/office/drawing/2014/main" id="{3DE333A3-F8E3-4EDD-BE2D-5632E0728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73" y="3289685"/>
            <a:ext cx="5637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Differentiate both sides with respect to 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x</a:t>
            </a:r>
            <a:endParaRPr lang="en-US" i="1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014B9DF0-478F-4FCA-967C-C91F04664A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29401" y="3200400"/>
                <a:ext cx="762000" cy="6767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num>
                        <m:den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014B9DF0-478F-4FCA-967C-C91F04664A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29401" y="3200400"/>
                <a:ext cx="762000" cy="6767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>
            <a:extLst>
              <a:ext uri="{FF2B5EF4-FFF2-40B4-BE49-F238E27FC236}">
                <a16:creationId xmlns:a16="http://schemas.microsoft.com/office/drawing/2014/main" id="{56B53330-6C38-4768-B8DF-8D27EE15EA77}"/>
              </a:ext>
            </a:extLst>
          </p:cNvPr>
          <p:cNvSpPr/>
          <p:nvPr/>
        </p:nvSpPr>
        <p:spPr>
          <a:xfrm>
            <a:off x="7288876" y="3330730"/>
            <a:ext cx="354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ADF37886-3210-4FEA-94FB-555ACB3CD6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1935" y="3200400"/>
                <a:ext cx="762000" cy="6767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num>
                        <m:den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ADF37886-3210-4FEA-94FB-555ACB3CD6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921935" y="3200400"/>
                <a:ext cx="762000" cy="6767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>
            <a:extLst>
              <a:ext uri="{FF2B5EF4-FFF2-40B4-BE49-F238E27FC236}">
                <a16:creationId xmlns:a16="http://schemas.microsoft.com/office/drawing/2014/main" id="{FD4A4F31-663C-4DA4-A1D9-CDEFCA17679F}"/>
              </a:ext>
            </a:extLst>
          </p:cNvPr>
          <p:cNvSpPr/>
          <p:nvPr/>
        </p:nvSpPr>
        <p:spPr>
          <a:xfrm>
            <a:off x="8581410" y="3330730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10078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dx</a:t>
            </a:r>
            <a:endParaRPr lang="en-GB" i="1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44" name="Text Box 7">
            <a:extLst>
              <a:ext uri="{FF2B5EF4-FFF2-40B4-BE49-F238E27FC236}">
                <a16:creationId xmlns:a16="http://schemas.microsoft.com/office/drawing/2014/main" id="{732C1F9A-59BA-4439-81C7-E2FF75A15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73" y="3760304"/>
            <a:ext cx="82974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integral must be in terms of the new variable only</a:t>
            </a:r>
            <a:endParaRPr lang="en-US" i="1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72B8AA9-1DA1-42EF-833A-B417A9A942F9}"/>
                  </a:ext>
                </a:extLst>
              </p:cNvPr>
              <p:cNvSpPr txBox="1"/>
              <p:nvPr/>
            </p:nvSpPr>
            <p:spPr>
              <a:xfrm>
                <a:off x="762000" y="4118038"/>
                <a:ext cx="196072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72B8AA9-1DA1-42EF-833A-B417A9A942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118038"/>
                <a:ext cx="1960729" cy="9687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3CB647D-7534-405D-A1D4-28E7B6A5953A}"/>
                  </a:ext>
                </a:extLst>
              </p:cNvPr>
              <p:cNvSpPr txBox="1"/>
              <p:nvPr/>
            </p:nvSpPr>
            <p:spPr>
              <a:xfrm>
                <a:off x="2839198" y="4095900"/>
                <a:ext cx="156068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3CB647D-7534-405D-A1D4-28E7B6A595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9198" y="4095900"/>
                <a:ext cx="1560684" cy="9687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4B5AB05-2851-4935-904A-B7A4CB77DC8B}"/>
                  </a:ext>
                </a:extLst>
              </p:cNvPr>
              <p:cNvSpPr txBox="1"/>
              <p:nvPr/>
            </p:nvSpPr>
            <p:spPr>
              <a:xfrm>
                <a:off x="4606976" y="4095899"/>
                <a:ext cx="1509388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4B5AB05-2851-4935-904A-B7A4CB77DC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976" y="4095899"/>
                <a:ext cx="1509388" cy="9687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6171CE42-12D7-4351-A5FF-8A7E4CCEB6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9727" y="4891990"/>
                <a:ext cx="1740463" cy="790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0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6171CE42-12D7-4351-A5FF-8A7E4CCEB6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79727" y="4891990"/>
                <a:ext cx="1740463" cy="7900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>
            <a:extLst>
              <a:ext uri="{FF2B5EF4-FFF2-40B4-BE49-F238E27FC236}">
                <a16:creationId xmlns:a16="http://schemas.microsoft.com/office/drawing/2014/main" id="{EB5A1ADD-EFA9-443F-97DB-8BDDF5667124}"/>
              </a:ext>
            </a:extLst>
          </p:cNvPr>
          <p:cNvSpPr/>
          <p:nvPr/>
        </p:nvSpPr>
        <p:spPr>
          <a:xfrm>
            <a:off x="5944930" y="5064626"/>
            <a:ext cx="654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 </a:t>
            </a:r>
            <a:r>
              <a:rPr lang="en-GB" i="1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</a:t>
            </a:r>
            <a:endParaRPr lang="en-GB" i="1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 Box 7">
            <a:extLst>
              <a:ext uri="{FF2B5EF4-FFF2-40B4-BE49-F238E27FC236}">
                <a16:creationId xmlns:a16="http://schemas.microsoft.com/office/drawing/2014/main" id="{708D8633-17F8-4A8D-8DB5-15FAD1EDC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9807" y="5807910"/>
            <a:ext cx="17267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Replacing 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t</a:t>
            </a:r>
            <a:endParaRPr lang="en-US" i="1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8637FDCB-CE7D-4C35-AA27-5D3FC373E5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9726" y="5679236"/>
                <a:ext cx="1740463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</m:num>
                        <m:den>
                          <m:r>
                            <a:rPr lang="en-US" sz="20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US" sz="2000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8637FDCB-CE7D-4C35-AA27-5D3FC373E5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79726" y="5679236"/>
                <a:ext cx="1740463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 Box 7">
            <a:extLst>
              <a:ext uri="{FF2B5EF4-FFF2-40B4-BE49-F238E27FC236}">
                <a16:creationId xmlns:a16="http://schemas.microsoft.com/office/drawing/2014/main" id="{CC5BA4D2-745A-47AB-A5B1-4B0CDAD3C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126648"/>
            <a:ext cx="40987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Solving the new integral for 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t</a:t>
            </a:r>
            <a:endParaRPr lang="en-US" i="1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DFA9F8A-C2D2-4EF8-B6A3-DFC8EC83CB18}"/>
              </a:ext>
            </a:extLst>
          </p:cNvPr>
          <p:cNvSpPr/>
          <p:nvPr/>
        </p:nvSpPr>
        <p:spPr>
          <a:xfrm>
            <a:off x="7549650" y="3335194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D8E5B4E-9222-4B71-9BAB-BAAA6072F7AB}"/>
              </a:ext>
            </a:extLst>
          </p:cNvPr>
          <p:cNvSpPr/>
          <p:nvPr/>
        </p:nvSpPr>
        <p:spPr>
          <a:xfrm>
            <a:off x="5997427" y="5835766"/>
            <a:ext cx="654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 </a:t>
            </a:r>
            <a:r>
              <a:rPr lang="en-GB" i="1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</a:t>
            </a:r>
            <a:endParaRPr lang="en-GB" i="1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39C98B0-BD4B-4274-B83B-C11F8FAE473D}"/>
              </a:ext>
            </a:extLst>
          </p:cNvPr>
          <p:cNvSpPr/>
          <p:nvPr/>
        </p:nvSpPr>
        <p:spPr>
          <a:xfrm>
            <a:off x="6651772" y="5845860"/>
            <a:ext cx="12701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GB" i="1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 </a:t>
            </a:r>
            <a:r>
              <a:rPr lang="en-GB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GB" i="1" dirty="0">
                <a:solidFill>
                  <a:srgbClr val="010078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GB" i="1" dirty="0">
                <a:solidFill>
                  <a:srgbClr val="010078"/>
                </a:solidFill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ℝ</a:t>
            </a:r>
            <a:endParaRPr lang="en-GB" i="1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itle 3">
            <a:extLst>
              <a:ext uri="{FF2B5EF4-FFF2-40B4-BE49-F238E27FC236}">
                <a16:creationId xmlns:a16="http://schemas.microsoft.com/office/drawing/2014/main" id="{4F83F545-4EC6-4614-B482-528FF26708BD}"/>
              </a:ext>
            </a:extLst>
          </p:cNvPr>
          <p:cNvSpPr txBox="1">
            <a:spLocks/>
          </p:cNvSpPr>
          <p:nvPr/>
        </p:nvSpPr>
        <p:spPr>
          <a:xfrm>
            <a:off x="597267" y="76200"/>
            <a:ext cx="7772400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Integration by substitution</a:t>
            </a:r>
          </a:p>
        </p:txBody>
      </p:sp>
      <p:sp>
        <p:nvSpPr>
          <p:cNvPr id="57" name="Rectangle 56">
            <a:hlinkClick r:id="rId11"/>
            <a:extLst>
              <a:ext uri="{FF2B5EF4-FFF2-40B4-BE49-F238E27FC236}">
                <a16:creationId xmlns:a16="http://schemas.microsoft.com/office/drawing/2014/main" id="{D52B22B7-8FB5-4D73-9F44-6C4302B2662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hlinkClick r:id="rId11"/>
            <a:extLst>
              <a:ext uri="{FF2B5EF4-FFF2-40B4-BE49-F238E27FC236}">
                <a16:creationId xmlns:a16="http://schemas.microsoft.com/office/drawing/2014/main" id="{B8AE539A-A53F-40CD-9064-7916BF55A93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40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0B68F5D-D7AD-4928-95CD-A385634ADFF1}"/>
              </a:ext>
            </a:extLst>
          </p:cNvPr>
          <p:cNvSpPr/>
          <p:nvPr/>
        </p:nvSpPr>
        <p:spPr>
          <a:xfrm>
            <a:off x="2712483" y="2674071"/>
            <a:ext cx="3387004" cy="805888"/>
          </a:xfrm>
          <a:prstGeom prst="rect">
            <a:avLst/>
          </a:prstGeom>
          <a:solidFill>
            <a:srgbClr val="696464">
              <a:lumMod val="20000"/>
              <a:lumOff val="80000"/>
            </a:srgbClr>
          </a:solidFill>
          <a:ln w="127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C09B0C2A-7622-47BC-8741-65DE012AF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005" y="186151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we have an integral of the form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C77D453F-62CE-4A0C-8F90-9586E307E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834" y="2214510"/>
            <a:ext cx="53110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can apply the following theorem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 Box 3">
                <a:extLst>
                  <a:ext uri="{FF2B5EF4-FFF2-40B4-BE49-F238E27FC236}">
                    <a16:creationId xmlns:a16="http://schemas.microsoft.com/office/drawing/2014/main" id="{C97DA25D-F5EF-4CC4-8478-45DCC333CD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5872" y="3423502"/>
                <a:ext cx="8358709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GB" dirty="0">
                    <a:solidFill>
                      <a:srgbClr val="01007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This theorem enables us to replace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rgbClr val="01007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dx </a:t>
                </a:r>
                <a:r>
                  <a:rPr lang="en-GB" dirty="0">
                    <a:solidFill>
                      <a:srgbClr val="01007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by 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du</a:t>
                </a:r>
                <a:r>
                  <a:rPr lang="en-GB" dirty="0">
                    <a:solidFill>
                      <a:srgbClr val="01007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>
          <p:sp>
            <p:nvSpPr>
              <p:cNvPr id="8" name="Text Box 3">
                <a:extLst>
                  <a:ext uri="{FF2B5EF4-FFF2-40B4-BE49-F238E27FC236}">
                    <a16:creationId xmlns:a16="http://schemas.microsoft.com/office/drawing/2014/main" id="{C97DA25D-F5EF-4CC4-8478-45DCC333CD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5872" y="3423502"/>
                <a:ext cx="8358709" cy="624273"/>
              </a:xfrm>
              <a:prstGeom prst="rect">
                <a:avLst/>
              </a:prstGeom>
              <a:blipFill>
                <a:blip r:embed="rId2"/>
                <a:stretch>
                  <a:fillRect l="-1167"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A80524E-DAC8-4837-A469-D574491561BB}"/>
                  </a:ext>
                </a:extLst>
              </p:cNvPr>
              <p:cNvSpPr txBox="1"/>
              <p:nvPr/>
            </p:nvSpPr>
            <p:spPr>
              <a:xfrm>
                <a:off x="2777683" y="2707038"/>
                <a:ext cx="1522532" cy="807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f>
                            <m:fPr>
                              <m:ctrlP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A80524E-DAC8-4837-A469-D574491561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7683" y="2707038"/>
                <a:ext cx="1522532" cy="8073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7CA4791-9FC9-4300-A4F1-0FF69987D581}"/>
                  </a:ext>
                </a:extLst>
              </p:cNvPr>
              <p:cNvSpPr txBox="1"/>
              <p:nvPr/>
            </p:nvSpPr>
            <p:spPr>
              <a:xfrm>
                <a:off x="5253045" y="1640238"/>
                <a:ext cx="1703993" cy="807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′(</m:t>
                          </m:r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7CA4791-9FC9-4300-A4F1-0FF69987D5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045" y="1640238"/>
                <a:ext cx="1703993" cy="8073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BAD575-64CB-41F0-96C2-6AA110A4F0F6}"/>
                  </a:ext>
                </a:extLst>
              </p:cNvPr>
              <p:cNvSpPr txBox="1"/>
              <p:nvPr/>
            </p:nvSpPr>
            <p:spPr>
              <a:xfrm>
                <a:off x="3455320" y="4914294"/>
                <a:ext cx="1166986" cy="807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sz="2000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BAD575-64CB-41F0-96C2-6AA110A4F0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5320" y="4914294"/>
                <a:ext cx="1166986" cy="8073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7">
            <a:extLst>
              <a:ext uri="{FF2B5EF4-FFF2-40B4-BE49-F238E27FC236}">
                <a16:creationId xmlns:a16="http://schemas.microsoft.com/office/drawing/2014/main" id="{DB4D84C6-3DDE-4E71-9A04-A00F70158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005" y="3890910"/>
            <a:ext cx="50113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us examine the first example.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9F1B840-0E39-41FF-A2DB-8067C42E9915}"/>
                  </a:ext>
                </a:extLst>
              </p:cNvPr>
              <p:cNvSpPr txBox="1"/>
              <p:nvPr/>
            </p:nvSpPr>
            <p:spPr>
              <a:xfrm>
                <a:off x="4984276" y="990600"/>
                <a:ext cx="325428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9F1B840-0E39-41FF-A2DB-8067C42E99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4276" y="990600"/>
                <a:ext cx="3254289" cy="9687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7">
            <a:extLst>
              <a:ext uri="{FF2B5EF4-FFF2-40B4-BE49-F238E27FC236}">
                <a16:creationId xmlns:a16="http://schemas.microsoft.com/office/drawing/2014/main" id="{6915602B-78BF-4444-87E2-505078D39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343" y="1182027"/>
            <a:ext cx="40831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indefinite integral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AB1B2EBC-D4DB-466E-B2BE-FD4EB4BC4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872" y="4414969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D4B234BC-AB0F-4F99-8EEA-10C7BC89A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886" y="4403876"/>
            <a:ext cx="15568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u = x</a:t>
            </a:r>
            <a:r>
              <a:rPr lang="en-GB" baseline="30000" dirty="0">
                <a:solidFill>
                  <a:srgbClr val="010078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 + 3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x</a:t>
            </a:r>
            <a:endParaRPr lang="en-US" i="1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 Box 7">
                <a:extLst>
                  <a:ext uri="{FF2B5EF4-FFF2-40B4-BE49-F238E27FC236}">
                    <a16:creationId xmlns:a16="http://schemas.microsoft.com/office/drawing/2014/main" id="{783CEFD3-1A96-412D-95A6-9057FFD651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37579" y="4337902"/>
                <a:ext cx="1611980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+ 3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7" name="Text Box 7">
                <a:extLst>
                  <a:ext uri="{FF2B5EF4-FFF2-40B4-BE49-F238E27FC236}">
                    <a16:creationId xmlns:a16="http://schemas.microsoft.com/office/drawing/2014/main" id="{783CEFD3-1A96-412D-95A6-9057FFD651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37579" y="4337902"/>
                <a:ext cx="1611980" cy="624273"/>
              </a:xfrm>
              <a:prstGeom prst="rect">
                <a:avLst/>
              </a:prstGeom>
              <a:blipFill>
                <a:blip r:embed="rId7"/>
                <a:stretch>
                  <a:fillRect r="-4924"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7">
            <a:extLst>
              <a:ext uri="{FF2B5EF4-FFF2-40B4-BE49-F238E27FC236}">
                <a16:creationId xmlns:a16="http://schemas.microsoft.com/office/drawing/2014/main" id="{F5C7AA62-69F6-44AB-B9DC-9B2A9EBCA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0591" y="4403876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7">
            <a:extLst>
              <a:ext uri="{FF2B5EF4-FFF2-40B4-BE49-F238E27FC236}">
                <a16:creationId xmlns:a16="http://schemas.microsoft.com/office/drawing/2014/main" id="{7D261B36-C8C2-4629-86A1-6294E7D72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5755" y="4403875"/>
            <a:ext cx="41088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Substituting in the integral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20D50C-AC34-4AEA-90A5-CA47370B228D}"/>
                  </a:ext>
                </a:extLst>
              </p:cNvPr>
              <p:cNvSpPr txBox="1"/>
              <p:nvPr/>
            </p:nvSpPr>
            <p:spPr>
              <a:xfrm>
                <a:off x="2173302" y="4920870"/>
                <a:ext cx="1282018" cy="807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f>
                            <m:fPr>
                              <m:ctrlP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20D50C-AC34-4AEA-90A5-CA47370B22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3302" y="4920870"/>
                <a:ext cx="1282018" cy="8073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4771DA7-19F1-4C6D-AD02-CBDD42BF88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83581" y="4883913"/>
                <a:ext cx="1740463" cy="714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000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4771DA7-19F1-4C6D-AD02-CBDD42BF88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83581" y="4883913"/>
                <a:ext cx="1740463" cy="7142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704EA12F-14C6-465B-B944-1549621418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11420" y="5584984"/>
                <a:ext cx="2456380" cy="6705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0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sz="20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000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704EA12F-14C6-465B-B944-1549621418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11420" y="5584984"/>
                <a:ext cx="2456380" cy="67050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0A921CB-97CE-4841-B529-0D5B568CEA7E}"/>
                  </a:ext>
                </a:extLst>
              </p:cNvPr>
              <p:cNvSpPr txBox="1"/>
              <p:nvPr/>
            </p:nvSpPr>
            <p:spPr>
              <a:xfrm>
                <a:off x="4518830" y="2680553"/>
                <a:ext cx="1407501" cy="807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sz="2000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0A921CB-97CE-4841-B529-0D5B568CE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8830" y="2680553"/>
                <a:ext cx="1407501" cy="80733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7">
            <a:extLst>
              <a:ext uri="{FF2B5EF4-FFF2-40B4-BE49-F238E27FC236}">
                <a16:creationId xmlns:a16="http://schemas.microsoft.com/office/drawing/2014/main" id="{312305D7-ABFC-41C0-A1BE-095E086D5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30" y="5133296"/>
            <a:ext cx="20697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7">
            <a:extLst>
              <a:ext uri="{FF2B5EF4-FFF2-40B4-BE49-F238E27FC236}">
                <a16:creationId xmlns:a16="http://schemas.microsoft.com/office/drawing/2014/main" id="{6D00C457-5728-4998-9441-E60C707E2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1992" y="5071937"/>
            <a:ext cx="12747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</a:t>
            </a:r>
            <a:endParaRPr lang="en-US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B88CD52-823C-4E9E-86B8-36F6AB1ED527}"/>
              </a:ext>
            </a:extLst>
          </p:cNvPr>
          <p:cNvSpPr/>
          <p:nvPr/>
        </p:nvSpPr>
        <p:spPr>
          <a:xfrm>
            <a:off x="4038813" y="5728207"/>
            <a:ext cx="278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Replacing the value of </a:t>
            </a:r>
            <a:r>
              <a:rPr lang="en-US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u</a:t>
            </a:r>
            <a:endParaRPr lang="en-GB" sz="18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7" name="Title 3">
            <a:extLst>
              <a:ext uri="{FF2B5EF4-FFF2-40B4-BE49-F238E27FC236}">
                <a16:creationId xmlns:a16="http://schemas.microsoft.com/office/drawing/2014/main" id="{9EE888CB-3838-4121-BCC3-58DC3C3C07B9}"/>
              </a:ext>
            </a:extLst>
          </p:cNvPr>
          <p:cNvSpPr txBox="1">
            <a:spLocks/>
          </p:cNvSpPr>
          <p:nvPr/>
        </p:nvSpPr>
        <p:spPr>
          <a:xfrm>
            <a:off x="597267" y="76200"/>
            <a:ext cx="7772400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Integration by substitution</a:t>
            </a:r>
          </a:p>
        </p:txBody>
      </p:sp>
      <p:sp>
        <p:nvSpPr>
          <p:cNvPr id="28" name="Rectangle 27">
            <a:hlinkClick r:id="rId12"/>
            <a:extLst>
              <a:ext uri="{FF2B5EF4-FFF2-40B4-BE49-F238E27FC236}">
                <a16:creationId xmlns:a16="http://schemas.microsoft.com/office/drawing/2014/main" id="{57FD6042-49BF-4E5A-8C06-250672C625E2}"/>
              </a:ext>
            </a:extLst>
          </p:cNvPr>
          <p:cNvSpPr/>
          <p:nvPr/>
        </p:nvSpPr>
        <p:spPr>
          <a:xfrm>
            <a:off x="8077200" y="609600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12"/>
            <a:extLst>
              <a:ext uri="{FF2B5EF4-FFF2-40B4-BE49-F238E27FC236}">
                <a16:creationId xmlns:a16="http://schemas.microsoft.com/office/drawing/2014/main" id="{8D807277-491E-449D-BB6D-B0E6A9EBEE29}"/>
              </a:ext>
            </a:extLst>
          </p:cNvPr>
          <p:cNvSpPr/>
          <p:nvPr/>
        </p:nvSpPr>
        <p:spPr>
          <a:xfrm>
            <a:off x="800100" y="652506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24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2C43474D-D410-4CED-A30F-B0C2AE7F3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53" y="1404056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 with respect to 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73C06E84-70E2-409A-8C55-5391C2061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056" y="2031041"/>
            <a:ext cx="24723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are going to find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9945622-4604-4D04-BE7D-F6DAD75690EB}"/>
                  </a:ext>
                </a:extLst>
              </p:cNvPr>
              <p:cNvSpPr txBox="1"/>
              <p:nvPr/>
            </p:nvSpPr>
            <p:spPr>
              <a:xfrm>
                <a:off x="4619620" y="1467439"/>
                <a:ext cx="1841145" cy="373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9945622-4604-4D04-BE7D-F6DAD75690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620" y="1467439"/>
                <a:ext cx="1841145" cy="373500"/>
              </a:xfrm>
              <a:prstGeom prst="rect">
                <a:avLst/>
              </a:prstGeom>
              <a:blipFill>
                <a:blip r:embed="rId2"/>
                <a:stretch>
                  <a:fillRect l="-2980" r="-662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BFF2D5A-9DB3-4B9B-9271-15E5C8E9D537}"/>
                  </a:ext>
                </a:extLst>
              </p:cNvPr>
              <p:cNvSpPr txBox="1"/>
              <p:nvPr/>
            </p:nvSpPr>
            <p:spPr>
              <a:xfrm>
                <a:off x="3661032" y="1759177"/>
                <a:ext cx="2491451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BFF2D5A-9DB3-4B9B-9271-15E5C8E9D5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032" y="1759177"/>
                <a:ext cx="2491451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7">
            <a:extLst>
              <a:ext uri="{FF2B5EF4-FFF2-40B4-BE49-F238E27FC236}">
                <a16:creationId xmlns:a16="http://schemas.microsoft.com/office/drawing/2014/main" id="{45F7A62D-CADB-4290-95F7-02B5671DC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6425" y="5103439"/>
            <a:ext cx="13949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67B09F-CEDF-4621-9F40-33B4167814D3}"/>
              </a:ext>
            </a:extLst>
          </p:cNvPr>
          <p:cNvSpPr/>
          <p:nvPr/>
        </p:nvSpPr>
        <p:spPr>
          <a:xfrm>
            <a:off x="836552" y="6013537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Replacing the value of </a:t>
            </a:r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u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D6B42C32-2270-4AC3-8F72-C5D157939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107" y="2596160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E069A79C-F65E-41C3-9EF9-5C109E128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9909" y="2585067"/>
            <a:ext cx="14205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u = x</a:t>
            </a:r>
            <a:r>
              <a:rPr lang="en-GB" baseline="30000" dirty="0">
                <a:solidFill>
                  <a:srgbClr val="010078"/>
                </a:solidFill>
                <a:cs typeface="Times New Roman" panose="02020603050405020304" pitchFamily="18" charset="0"/>
              </a:rPr>
              <a:t>3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 + 1</a:t>
            </a:r>
            <a:endParaRPr lang="en-US" i="1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 Box 7">
                <a:extLst>
                  <a:ext uri="{FF2B5EF4-FFF2-40B4-BE49-F238E27FC236}">
                    <a16:creationId xmlns:a16="http://schemas.microsoft.com/office/drawing/2014/main" id="{3E61E960-689B-4CA3-A95D-0FB81C4314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03602" y="2519093"/>
                <a:ext cx="1310615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3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baseline="30000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Text Box 7">
                <a:extLst>
                  <a:ext uri="{FF2B5EF4-FFF2-40B4-BE49-F238E27FC236}">
                    <a16:creationId xmlns:a16="http://schemas.microsoft.com/office/drawing/2014/main" id="{3E61E960-689B-4CA3-A95D-0FB81C4314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03602" y="2519093"/>
                <a:ext cx="1310615" cy="624273"/>
              </a:xfrm>
              <a:prstGeom prst="rect">
                <a:avLst/>
              </a:prstGeom>
              <a:blipFill>
                <a:blip r:embed="rId4"/>
                <a:stretch>
                  <a:fillRect b="-77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7">
            <a:extLst>
              <a:ext uri="{FF2B5EF4-FFF2-40B4-BE49-F238E27FC236}">
                <a16:creationId xmlns:a16="http://schemas.microsoft.com/office/drawing/2014/main" id="{243BE71E-33EC-4225-BA75-CC77ACA47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6614" y="2585067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6E5B0DE-0416-4853-AB17-C163C201AB20}"/>
                  </a:ext>
                </a:extLst>
              </p:cNvPr>
              <p:cNvSpPr txBox="1"/>
              <p:nvPr/>
            </p:nvSpPr>
            <p:spPr>
              <a:xfrm>
                <a:off x="4619620" y="3120987"/>
                <a:ext cx="153311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6E5B0DE-0416-4853-AB17-C163C201AB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620" y="3120987"/>
                <a:ext cx="1533112" cy="9687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69C1D40-F9E6-4280-A739-75925E2F9C69}"/>
                  </a:ext>
                </a:extLst>
              </p:cNvPr>
              <p:cNvSpPr txBox="1"/>
              <p:nvPr/>
            </p:nvSpPr>
            <p:spPr>
              <a:xfrm>
                <a:off x="4347739" y="3984676"/>
                <a:ext cx="139448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69C1D40-F9E6-4280-A739-75925E2F9C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739" y="3984676"/>
                <a:ext cx="1394484" cy="9687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DED7DBA-8914-4BB9-8A36-C9D79FE4AF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7105" y="4865473"/>
                <a:ext cx="1740463" cy="8334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DED7DBA-8914-4BB9-8A36-C9D79FE4AF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07105" y="4865473"/>
                <a:ext cx="1740463" cy="8334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214C693-AACE-45DD-9BF1-7389841FE1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98142" y="5781487"/>
                <a:ext cx="2812014" cy="8334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en-GB" i="1" dirty="0">
                                      <a:solidFill>
                                        <a:srgbClr val="010078"/>
                                      </a:solidFill>
                                      <a:cs typeface="Times New Roman" panose="02020603050405020304" pitchFamily="18" charset="0"/>
                                    </a:rPr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baseline="30000" dirty="0">
                                      <a:solidFill>
                                        <a:srgbClr val="010078"/>
                                      </a:solidFill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dirty="0">
                                      <a:solidFill>
                                        <a:srgbClr val="010078"/>
                                      </a:solidFill>
                                      <a:cs typeface="Times New Roman" panose="02020603050405020304" pitchFamily="18" charset="0"/>
                                    </a:rPr>
                                    <m:t> + 1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8214C693-AACE-45DD-9BF1-7389841FE1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98142" y="5781487"/>
                <a:ext cx="2812014" cy="8334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7">
            <a:extLst>
              <a:ext uri="{FF2B5EF4-FFF2-40B4-BE49-F238E27FC236}">
                <a16:creationId xmlns:a16="http://schemas.microsoft.com/office/drawing/2014/main" id="{CA4C368B-AD08-4991-8379-9218BE30A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743" y="3387502"/>
            <a:ext cx="227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itle 3">
            <a:extLst>
              <a:ext uri="{FF2B5EF4-FFF2-40B4-BE49-F238E27FC236}">
                <a16:creationId xmlns:a16="http://schemas.microsoft.com/office/drawing/2014/main" id="{AA876595-F83E-487E-A1EF-5C3F5A07FDF8}"/>
              </a:ext>
            </a:extLst>
          </p:cNvPr>
          <p:cNvSpPr txBox="1">
            <a:spLocks/>
          </p:cNvSpPr>
          <p:nvPr/>
        </p:nvSpPr>
        <p:spPr>
          <a:xfrm>
            <a:off x="597267" y="76200"/>
            <a:ext cx="7772400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Integration by substitution</a:t>
            </a:r>
          </a:p>
        </p:txBody>
      </p:sp>
      <p:sp>
        <p:nvSpPr>
          <p:cNvPr id="19" name="Rectangle 18">
            <a:hlinkClick r:id="rId9"/>
            <a:extLst>
              <a:ext uri="{FF2B5EF4-FFF2-40B4-BE49-F238E27FC236}">
                <a16:creationId xmlns:a16="http://schemas.microsoft.com/office/drawing/2014/main" id="{7E9A870B-5F7F-4E54-A412-1F02CC808FC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9"/>
            <a:extLst>
              <a:ext uri="{FF2B5EF4-FFF2-40B4-BE49-F238E27FC236}">
                <a16:creationId xmlns:a16="http://schemas.microsoft.com/office/drawing/2014/main" id="{7C567643-4B8F-48CC-8744-AB9D0899B1B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22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5CB426ED-2EF7-466B-A2F4-6B263944C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026" y="1402024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 with respect to 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78"/>
                </a:solidFill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D8EF16ED-9348-4254-9A83-A1C25FF44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056" y="2031041"/>
            <a:ext cx="24723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are going to find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5188D6C-61F8-45D3-8038-7863151FFDC8}"/>
                  </a:ext>
                </a:extLst>
              </p:cNvPr>
              <p:cNvSpPr txBox="1"/>
              <p:nvPr/>
            </p:nvSpPr>
            <p:spPr>
              <a:xfrm>
                <a:off x="4619620" y="1467439"/>
                <a:ext cx="1973682" cy="4199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5188D6C-61F8-45D3-8038-7863151FF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620" y="1467439"/>
                <a:ext cx="1973682" cy="4199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A6485B4-302D-4E91-AD2F-BD9B3981706A}"/>
                  </a:ext>
                </a:extLst>
              </p:cNvPr>
              <p:cNvSpPr txBox="1"/>
              <p:nvPr/>
            </p:nvSpPr>
            <p:spPr>
              <a:xfrm>
                <a:off x="3661032" y="1759177"/>
                <a:ext cx="257269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A6485B4-302D-4E91-AD2F-BD9B398170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032" y="1759177"/>
                <a:ext cx="2572692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7">
            <a:extLst>
              <a:ext uri="{FF2B5EF4-FFF2-40B4-BE49-F238E27FC236}">
                <a16:creationId xmlns:a16="http://schemas.microsoft.com/office/drawing/2014/main" id="{2A6F5145-647C-4224-94EC-5E9003BD0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743" y="4215793"/>
            <a:ext cx="13949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4A7B89-E6B3-45FC-9843-DEAB13DE7733}"/>
              </a:ext>
            </a:extLst>
          </p:cNvPr>
          <p:cNvSpPr/>
          <p:nvPr/>
        </p:nvSpPr>
        <p:spPr>
          <a:xfrm>
            <a:off x="860799" y="5260321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Replacing the value of </a:t>
            </a:r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u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466E9FF9-6B3C-4110-B940-4C9DD9306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652" y="2555795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46768C6D-3A4B-4B9F-86D8-7D044F7B6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454" y="2544702"/>
            <a:ext cx="14205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+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 Box 7">
                <a:extLst>
                  <a:ext uri="{FF2B5EF4-FFF2-40B4-BE49-F238E27FC236}">
                    <a16:creationId xmlns:a16="http://schemas.microsoft.com/office/drawing/2014/main" id="{1BA576FC-F9EE-4F32-9A25-BF8C0350B5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63147" y="2478728"/>
                <a:ext cx="1724190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+ 1 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Text Box 7">
                <a:extLst>
                  <a:ext uri="{FF2B5EF4-FFF2-40B4-BE49-F238E27FC236}">
                    <a16:creationId xmlns:a16="http://schemas.microsoft.com/office/drawing/2014/main" id="{1BA576FC-F9EE-4F32-9A25-BF8C0350B5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63147" y="2478728"/>
                <a:ext cx="1724190" cy="624273"/>
              </a:xfrm>
              <a:prstGeom prst="rect">
                <a:avLst/>
              </a:prstGeom>
              <a:blipFill>
                <a:blip r:embed="rId4"/>
                <a:stretch>
                  <a:fillRect r="-2473"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7">
            <a:extLst>
              <a:ext uri="{FF2B5EF4-FFF2-40B4-BE49-F238E27FC236}">
                <a16:creationId xmlns:a16="http://schemas.microsoft.com/office/drawing/2014/main" id="{F0722D24-C1A1-4ED5-9A1E-92ED0C231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6159" y="2544702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D4A98E6-2C3A-4AC3-9743-17BEA5CFB54A}"/>
                  </a:ext>
                </a:extLst>
              </p:cNvPr>
              <p:cNvSpPr txBox="1"/>
              <p:nvPr/>
            </p:nvSpPr>
            <p:spPr>
              <a:xfrm>
                <a:off x="5819988" y="3103193"/>
                <a:ext cx="1392561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p>
                          </m:sSup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D4A98E6-2C3A-4AC3-9743-17BEA5CFB5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9988" y="3103193"/>
                <a:ext cx="1392561" cy="9687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54FF7D8-6415-474B-AA7D-8639461D6E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87337" y="4215793"/>
                <a:ext cx="1740463" cy="460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sup>
                      </m:sSup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54FF7D8-6415-474B-AA7D-8639461D6E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87337" y="4215793"/>
                <a:ext cx="1740463" cy="4605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E8850F5-50A8-4C0C-99CA-1A8842F201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87295" y="5148111"/>
                <a:ext cx="2812014" cy="512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E8850F5-50A8-4C0C-99CA-1A8842F201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87295" y="5148111"/>
                <a:ext cx="2812014" cy="5123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7">
            <a:extLst>
              <a:ext uri="{FF2B5EF4-FFF2-40B4-BE49-F238E27FC236}">
                <a16:creationId xmlns:a16="http://schemas.microsoft.com/office/drawing/2014/main" id="{2A2984BB-1419-4E29-8E92-FF2C5FBFB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743" y="3387502"/>
            <a:ext cx="227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691D3D-FD53-4233-856F-0AF02D58D67E}"/>
              </a:ext>
            </a:extLst>
          </p:cNvPr>
          <p:cNvSpPr/>
          <p:nvPr/>
        </p:nvSpPr>
        <p:spPr>
          <a:xfrm>
            <a:off x="5477251" y="2555795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45B70D-1EBB-4A6A-847A-B67BCAF5B401}"/>
              </a:ext>
            </a:extLst>
          </p:cNvPr>
          <p:cNvSpPr/>
          <p:nvPr/>
        </p:nvSpPr>
        <p:spPr>
          <a:xfrm>
            <a:off x="6070818" y="2557686"/>
            <a:ext cx="22156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= 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(2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 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+ 1)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dx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652C570-58E4-4C5E-8ADC-1E5681C2A8D5}"/>
                  </a:ext>
                </a:extLst>
              </p:cNvPr>
              <p:cNvSpPr txBox="1"/>
              <p:nvPr/>
            </p:nvSpPr>
            <p:spPr>
              <a:xfrm>
                <a:off x="3190090" y="3063097"/>
                <a:ext cx="257269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652C570-58E4-4C5E-8ADC-1E5681C2A8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0090" y="3063097"/>
                <a:ext cx="2572692" cy="9687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0498DCE-61B4-4FF9-96B5-EB0CC0EA51EC}"/>
                  </a:ext>
                </a:extLst>
              </p:cNvPr>
              <p:cNvSpPr txBox="1"/>
              <p:nvPr/>
            </p:nvSpPr>
            <p:spPr>
              <a:xfrm>
                <a:off x="3132884" y="4012923"/>
                <a:ext cx="257269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0498DCE-61B4-4FF9-96B5-EB0CC0EA51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2884" y="4012923"/>
                <a:ext cx="2572692" cy="9687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3">
            <a:extLst>
              <a:ext uri="{FF2B5EF4-FFF2-40B4-BE49-F238E27FC236}">
                <a16:creationId xmlns:a16="http://schemas.microsoft.com/office/drawing/2014/main" id="{401130B5-1BE0-48AF-9C6E-FC0BA6022E82}"/>
              </a:ext>
            </a:extLst>
          </p:cNvPr>
          <p:cNvSpPr txBox="1">
            <a:spLocks/>
          </p:cNvSpPr>
          <p:nvPr/>
        </p:nvSpPr>
        <p:spPr>
          <a:xfrm>
            <a:off x="597267" y="76200"/>
            <a:ext cx="7772400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Integration by substitution</a:t>
            </a:r>
          </a:p>
        </p:txBody>
      </p:sp>
      <p:sp>
        <p:nvSpPr>
          <p:cNvPr id="22" name="Rectangle 21">
            <a:hlinkClick r:id="rId10"/>
            <a:extLst>
              <a:ext uri="{FF2B5EF4-FFF2-40B4-BE49-F238E27FC236}">
                <a16:creationId xmlns:a16="http://schemas.microsoft.com/office/drawing/2014/main" id="{0A8F3B45-06DC-4FF1-AE3E-E570F815361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10"/>
            <a:extLst>
              <a:ext uri="{FF2B5EF4-FFF2-40B4-BE49-F238E27FC236}">
                <a16:creationId xmlns:a16="http://schemas.microsoft.com/office/drawing/2014/main" id="{99B2AD58-96BE-4E8A-A5ED-21CD521AD16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3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6D14AF6B-B392-49A8-8AFE-EBE8D69D6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53" y="1404056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integral</a:t>
            </a:r>
            <a:endParaRPr lang="en-GB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7B9A5ACB-4E6A-42EB-8770-1ADBF4045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646" y="2071675"/>
            <a:ext cx="4373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Rewriting in terms of sine and cosine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DB3DEBD-575B-4839-AF76-4381AA1F745A}"/>
                  </a:ext>
                </a:extLst>
              </p:cNvPr>
              <p:cNvSpPr txBox="1"/>
              <p:nvPr/>
            </p:nvSpPr>
            <p:spPr>
              <a:xfrm>
                <a:off x="3365492" y="1278660"/>
                <a:ext cx="1414618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DB3DEBD-575B-4839-AF76-4381AA1F74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492" y="1278660"/>
                <a:ext cx="1414618" cy="9687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7">
            <a:extLst>
              <a:ext uri="{FF2B5EF4-FFF2-40B4-BE49-F238E27FC236}">
                <a16:creationId xmlns:a16="http://schemas.microsoft.com/office/drawing/2014/main" id="{E6FFB63A-FDD9-4EEB-A806-3226447C5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006" y="4320222"/>
            <a:ext cx="13949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E601DF-B003-4798-8436-49BA19D05CA9}"/>
              </a:ext>
            </a:extLst>
          </p:cNvPr>
          <p:cNvSpPr/>
          <p:nvPr/>
        </p:nvSpPr>
        <p:spPr>
          <a:xfrm>
            <a:off x="914400" y="5192482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Replacing the value of </a:t>
            </a:r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u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B87D6B23-2536-48C1-B288-1FE063EF1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729394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2BDCBF58-605C-44B2-96D9-34DE6D2F6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802" y="2718301"/>
            <a:ext cx="12731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sin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 x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7">
                <a:extLst>
                  <a:ext uri="{FF2B5EF4-FFF2-40B4-BE49-F238E27FC236}">
                    <a16:creationId xmlns:a16="http://schemas.microsoft.com/office/drawing/2014/main" id="{1D39ED2B-7796-4A5D-BCDD-098405653A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78495" y="2652327"/>
                <a:ext cx="1559081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cos 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Text Box 7">
                <a:extLst>
                  <a:ext uri="{FF2B5EF4-FFF2-40B4-BE49-F238E27FC236}">
                    <a16:creationId xmlns:a16="http://schemas.microsoft.com/office/drawing/2014/main" id="{1D39ED2B-7796-4A5D-BCDD-098405653A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78495" y="2652327"/>
                <a:ext cx="1559081" cy="624273"/>
              </a:xfrm>
              <a:prstGeom prst="rect">
                <a:avLst/>
              </a:prstGeom>
              <a:blipFill>
                <a:blip r:embed="rId3"/>
                <a:stretch>
                  <a:fillRect b="-77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7">
            <a:extLst>
              <a:ext uri="{FF2B5EF4-FFF2-40B4-BE49-F238E27FC236}">
                <a16:creationId xmlns:a16="http://schemas.microsoft.com/office/drawing/2014/main" id="{5B2DAAE2-EEDD-4E46-B8BC-28B2AE5E2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1507" y="2718301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C873E20-92E5-42C5-A37D-032D8D20A7FC}"/>
                  </a:ext>
                </a:extLst>
              </p:cNvPr>
              <p:cNvSpPr txBox="1"/>
              <p:nvPr/>
            </p:nvSpPr>
            <p:spPr>
              <a:xfrm>
                <a:off x="4905088" y="3273932"/>
                <a:ext cx="1061316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C873E20-92E5-42C5-A37D-032D8D20A7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5088" y="3273932"/>
                <a:ext cx="1061316" cy="9687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5F47875C-CAFF-4C84-A488-339D92EF25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27104" y="4267195"/>
                <a:ext cx="1740463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⁡|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|+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5F47875C-CAFF-4C84-A488-339D92EF25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27104" y="4267195"/>
                <a:ext cx="1740463" cy="453137"/>
              </a:xfrm>
              <a:prstGeom prst="rect">
                <a:avLst/>
              </a:prstGeom>
              <a:blipFill>
                <a:blip r:embed="rId5"/>
                <a:stretch>
                  <a:fillRect b="-21622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A7CDB48-596C-444C-9304-53C8A4C11B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5223" y="5158376"/>
                <a:ext cx="2812014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⁡|</m:t>
                      </m:r>
                      <m:func>
                        <m:func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</m:func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A7CDB48-596C-444C-9304-53C8A4C11B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223" y="5158376"/>
                <a:ext cx="2812014" cy="453137"/>
              </a:xfrm>
              <a:prstGeom prst="rect">
                <a:avLst/>
              </a:prstGeom>
              <a:blipFill>
                <a:blip r:embed="rId6"/>
                <a:stretch>
                  <a:fillRect b="-2000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7">
            <a:extLst>
              <a:ext uri="{FF2B5EF4-FFF2-40B4-BE49-F238E27FC236}">
                <a16:creationId xmlns:a16="http://schemas.microsoft.com/office/drawing/2014/main" id="{9A58D85F-74B3-4AE0-8F1D-9412B3680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743" y="3387502"/>
            <a:ext cx="227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EDE543B-170C-47C1-A17F-781186A7B7A6}"/>
                  </a:ext>
                </a:extLst>
              </p:cNvPr>
              <p:cNvSpPr txBox="1"/>
              <p:nvPr/>
            </p:nvSpPr>
            <p:spPr>
              <a:xfrm>
                <a:off x="4910843" y="1809308"/>
                <a:ext cx="144347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EDE543B-170C-47C1-A17F-781186A7B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0843" y="1809308"/>
                <a:ext cx="1443472" cy="9687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F2C3D3E7-3CF0-43F9-BD69-D74CDBCA3203}"/>
              </a:ext>
            </a:extLst>
          </p:cNvPr>
          <p:cNvSpPr/>
          <p:nvPr/>
        </p:nvSpPr>
        <p:spPr>
          <a:xfrm>
            <a:off x="6095644" y="2744384"/>
            <a:ext cx="19912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du 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= 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cos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dx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178412E-8B0E-4F5E-B82A-AE8F711FC013}"/>
                  </a:ext>
                </a:extLst>
              </p:cNvPr>
              <p:cNvSpPr txBox="1"/>
              <p:nvPr/>
            </p:nvSpPr>
            <p:spPr>
              <a:xfrm>
                <a:off x="3233487" y="3273933"/>
                <a:ext cx="144347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178412E-8B0E-4F5E-B82A-AE8F711FC0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3487" y="3273933"/>
                <a:ext cx="1443472" cy="9687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56415946-8FAB-4B18-9DE2-4C3C0D7E15F4}"/>
              </a:ext>
            </a:extLst>
          </p:cNvPr>
          <p:cNvSpPr/>
          <p:nvPr/>
        </p:nvSpPr>
        <p:spPr>
          <a:xfrm>
            <a:off x="5591362" y="2761210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itle 3">
            <a:extLst>
              <a:ext uri="{FF2B5EF4-FFF2-40B4-BE49-F238E27FC236}">
                <a16:creationId xmlns:a16="http://schemas.microsoft.com/office/drawing/2014/main" id="{C949E789-2312-4287-A9E1-E38CFACD8F51}"/>
              </a:ext>
            </a:extLst>
          </p:cNvPr>
          <p:cNvSpPr txBox="1">
            <a:spLocks/>
          </p:cNvSpPr>
          <p:nvPr/>
        </p:nvSpPr>
        <p:spPr>
          <a:xfrm>
            <a:off x="597267" y="76200"/>
            <a:ext cx="7772400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Integration by substitution</a:t>
            </a:r>
          </a:p>
        </p:txBody>
      </p:sp>
      <p:sp>
        <p:nvSpPr>
          <p:cNvPr id="21" name="Rectangle 20">
            <a:hlinkClick r:id="rId9"/>
            <a:extLst>
              <a:ext uri="{FF2B5EF4-FFF2-40B4-BE49-F238E27FC236}">
                <a16:creationId xmlns:a16="http://schemas.microsoft.com/office/drawing/2014/main" id="{D58F91F4-4104-40C5-81A7-02C29447E97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9"/>
            <a:extLst>
              <a:ext uri="{FF2B5EF4-FFF2-40B4-BE49-F238E27FC236}">
                <a16:creationId xmlns:a16="http://schemas.microsoft.com/office/drawing/2014/main" id="{41C434D8-3CA0-46C2-9874-75E0E5ABDA1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50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731FD5FD-5B61-4CAC-B336-C84F247CD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752" y="1172054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integral</a:t>
            </a:r>
            <a:endParaRPr lang="en-GB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5812FFF9-3494-41B9-82CF-CD401CA9B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625" y="4804962"/>
            <a:ext cx="13949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797652-EA97-49B1-A92E-17682E0F3352}"/>
              </a:ext>
            </a:extLst>
          </p:cNvPr>
          <p:cNvSpPr/>
          <p:nvPr/>
        </p:nvSpPr>
        <p:spPr>
          <a:xfrm>
            <a:off x="531752" y="5715060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Replacing the value of </a:t>
            </a:r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u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EC1C3EF1-FFAA-4C95-AE31-FF19418FA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2099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F1517E9A-FB70-43FF-908F-F06D299D6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602" y="1824897"/>
            <a:ext cx="1478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3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– 2 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CC48DA00-8352-4A4A-821B-28CCA7DB65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40295" y="1758923"/>
                <a:ext cx="1310615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3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baseline="30000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CC48DA00-8352-4A4A-821B-28CCA7DB65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40295" y="1758923"/>
                <a:ext cx="1310615" cy="624273"/>
              </a:xfrm>
              <a:prstGeom prst="rect">
                <a:avLst/>
              </a:prstGeom>
              <a:blipFill>
                <a:blip r:embed="rId2"/>
                <a:stretch>
                  <a:fillRect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7">
            <a:extLst>
              <a:ext uri="{FF2B5EF4-FFF2-40B4-BE49-F238E27FC236}">
                <a16:creationId xmlns:a16="http://schemas.microsoft.com/office/drawing/2014/main" id="{34CA2C4A-05B8-40EA-9BF7-37F60F767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3307" y="1824897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CB0AAE5-5774-4AA1-BDBC-1C23D53D30E0}"/>
                  </a:ext>
                </a:extLst>
              </p:cNvPr>
              <p:cNvSpPr txBox="1"/>
              <p:nvPr/>
            </p:nvSpPr>
            <p:spPr>
              <a:xfrm>
                <a:off x="5564540" y="2689874"/>
                <a:ext cx="202613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func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CB0AAE5-5774-4AA1-BDBC-1C23D53D30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4540" y="2689874"/>
                <a:ext cx="2026132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98AAE42-CEBC-496F-B527-F049398264E5}"/>
                  </a:ext>
                </a:extLst>
              </p:cNvPr>
              <p:cNvSpPr txBox="1"/>
              <p:nvPr/>
            </p:nvSpPr>
            <p:spPr>
              <a:xfrm>
                <a:off x="5481781" y="3602078"/>
                <a:ext cx="195880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func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98AAE42-CEBC-496F-B527-F049398264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781" y="3602078"/>
                <a:ext cx="1958805" cy="9687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3FDB0A2-387A-4B0B-9FDF-75B97C6CF6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40680" y="4571249"/>
                <a:ext cx="2901329" cy="786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3FDB0A2-387A-4B0B-9FDF-75B97C6CF6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0680" y="4571249"/>
                <a:ext cx="2901329" cy="7861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D6CBCED-71BC-49F3-83FC-73F2E34E86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0608" y="5457600"/>
                <a:ext cx="3621858" cy="786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</m:func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D6CBCED-71BC-49F3-83FC-73F2E34E86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80608" y="5457600"/>
                <a:ext cx="3621858" cy="7861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7">
            <a:extLst>
              <a:ext uri="{FF2B5EF4-FFF2-40B4-BE49-F238E27FC236}">
                <a16:creationId xmlns:a16="http://schemas.microsoft.com/office/drawing/2014/main" id="{3E6B3CF5-4A0C-4940-AA73-C1ED3F4FF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194" y="2930468"/>
            <a:ext cx="227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503E815-05DC-4508-B914-7113215E7487}"/>
                  </a:ext>
                </a:extLst>
              </p:cNvPr>
              <p:cNvSpPr txBox="1"/>
              <p:nvPr/>
            </p:nvSpPr>
            <p:spPr>
              <a:xfrm>
                <a:off x="3250074" y="990600"/>
                <a:ext cx="266464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</m:func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503E815-05DC-4508-B914-7113215E74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074" y="990600"/>
                <a:ext cx="2664640" cy="9687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19D311AA-1C3A-471A-8467-5AC177EC1641}"/>
              </a:ext>
            </a:extLst>
          </p:cNvPr>
          <p:cNvSpPr/>
          <p:nvPr/>
        </p:nvSpPr>
        <p:spPr>
          <a:xfrm>
            <a:off x="4419600" y="1840226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 Box 7">
                <a:extLst>
                  <a:ext uri="{FF2B5EF4-FFF2-40B4-BE49-F238E27FC236}">
                    <a16:creationId xmlns:a16="http://schemas.microsoft.com/office/drawing/2014/main" id="{7825A949-3813-4110-9CC8-02DE09E588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1752" y="2301891"/>
                <a:ext cx="6171882" cy="430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Notice that </a:t>
                </a:r>
                <a:r>
                  <a:rPr lang="en-GB" sz="2000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sz="2000" baseline="30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GB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not exact derivative of </a:t>
                </a:r>
                <a:r>
                  <a:rPr lang="en-GB" sz="2000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sz="2000" baseline="30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GB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but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of it </a:t>
                </a:r>
                <a:endParaRPr 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Text Box 7">
                <a:extLst>
                  <a:ext uri="{FF2B5EF4-FFF2-40B4-BE49-F238E27FC236}">
                    <a16:creationId xmlns:a16="http://schemas.microsoft.com/office/drawing/2014/main" id="{7825A949-3813-4110-9CC8-02DE09E588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1752" y="2301891"/>
                <a:ext cx="6171882" cy="430182"/>
              </a:xfrm>
              <a:prstGeom prst="rect">
                <a:avLst/>
              </a:prstGeom>
              <a:blipFill>
                <a:blip r:embed="rId8"/>
                <a:stretch>
                  <a:fillRect l="-987" t="-8571" b="-1857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A21FE18-775F-468B-8735-4A5A9FC2806C}"/>
                  </a:ext>
                </a:extLst>
              </p:cNvPr>
              <p:cNvSpPr txBox="1"/>
              <p:nvPr/>
            </p:nvSpPr>
            <p:spPr>
              <a:xfrm>
                <a:off x="2817141" y="2677032"/>
                <a:ext cx="266464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</m:func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A21FE18-775F-468B-8735-4A5A9FC28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7141" y="2677032"/>
                <a:ext cx="2664640" cy="9687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7">
            <a:extLst>
              <a:ext uri="{FF2B5EF4-FFF2-40B4-BE49-F238E27FC236}">
                <a16:creationId xmlns:a16="http://schemas.microsoft.com/office/drawing/2014/main" id="{1C0C0D1D-B48A-4B9D-91CE-D13F0C315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778222"/>
            <a:ext cx="1614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3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dx</a:t>
            </a:r>
            <a:endParaRPr lang="en-US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 Box 7">
                <a:extLst>
                  <a:ext uri="{FF2B5EF4-FFF2-40B4-BE49-F238E27FC236}">
                    <a16:creationId xmlns:a16="http://schemas.microsoft.com/office/drawing/2014/main" id="{6E68CDF5-C461-47D4-8B99-B7E7911CD5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88727" y="1739491"/>
                <a:ext cx="1713739" cy="615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𝑑𝑢</m:t>
                    </m:r>
                  </m:oMath>
                </a14:m>
                <a:r>
                  <a:rPr lang="en-GB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= </a:t>
                </a:r>
                <a:r>
                  <a:rPr lang="en-GB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baseline="30000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GB" i="1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dx</a:t>
                </a:r>
                <a:endParaRPr lang="en-US" i="1" dirty="0">
                  <a:solidFill>
                    <a:srgbClr val="FF000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0" name="Text Box 7">
                <a:extLst>
                  <a:ext uri="{FF2B5EF4-FFF2-40B4-BE49-F238E27FC236}">
                    <a16:creationId xmlns:a16="http://schemas.microsoft.com/office/drawing/2014/main" id="{6E68CDF5-C461-47D4-8B99-B7E7911CD5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88727" y="1739491"/>
                <a:ext cx="1713739" cy="615746"/>
              </a:xfrm>
              <a:prstGeom prst="rect">
                <a:avLst/>
              </a:prstGeom>
              <a:blipFill>
                <a:blip r:embed="rId10"/>
                <a:stretch>
                  <a:fillRect r="-3191" b="-891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id="{3800D986-0882-40A4-A57F-8A6DA52B0957}"/>
              </a:ext>
            </a:extLst>
          </p:cNvPr>
          <p:cNvSpPr/>
          <p:nvPr/>
        </p:nvSpPr>
        <p:spPr>
          <a:xfrm>
            <a:off x="6400800" y="1809224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itle 3">
            <a:extLst>
              <a:ext uri="{FF2B5EF4-FFF2-40B4-BE49-F238E27FC236}">
                <a16:creationId xmlns:a16="http://schemas.microsoft.com/office/drawing/2014/main" id="{12EE51F7-2DD1-4B02-8ABD-393D56DA7165}"/>
              </a:ext>
            </a:extLst>
          </p:cNvPr>
          <p:cNvSpPr txBox="1">
            <a:spLocks/>
          </p:cNvSpPr>
          <p:nvPr/>
        </p:nvSpPr>
        <p:spPr>
          <a:xfrm>
            <a:off x="597267" y="76200"/>
            <a:ext cx="7772400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Integration by substitution</a:t>
            </a:r>
          </a:p>
        </p:txBody>
      </p:sp>
      <p:sp>
        <p:nvSpPr>
          <p:cNvPr id="23" name="Rectangle 22">
            <a:hlinkClick r:id="rId11"/>
            <a:extLst>
              <a:ext uri="{FF2B5EF4-FFF2-40B4-BE49-F238E27FC236}">
                <a16:creationId xmlns:a16="http://schemas.microsoft.com/office/drawing/2014/main" id="{499BF891-970D-4A59-BDC8-EA24ED0D3D7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hlinkClick r:id="rId11"/>
            <a:extLst>
              <a:ext uri="{FF2B5EF4-FFF2-40B4-BE49-F238E27FC236}">
                <a16:creationId xmlns:a16="http://schemas.microsoft.com/office/drawing/2014/main" id="{21BC78BB-3555-4D73-BED0-1180ACECC9D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76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ED604AD5-2F4E-4296-B94E-F093C8A57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033" y="1309685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Evaluate this integral</a:t>
            </a:r>
            <a:endParaRPr lang="en-GB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C95B0FC0-5B32-4A35-B8F9-1DEDC552A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54" y="3528843"/>
            <a:ext cx="32191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 and replacing u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120700-8130-40B1-A8E0-9520920BB1D1}"/>
              </a:ext>
            </a:extLst>
          </p:cNvPr>
          <p:cNvSpPr/>
          <p:nvPr/>
        </p:nvSpPr>
        <p:spPr>
          <a:xfrm>
            <a:off x="375676" y="5290725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C469EA50-D200-42DE-9DA1-7086086DE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139" y="2004384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9FFD701E-B515-464A-8D98-20D6429F9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883" y="1962528"/>
            <a:ext cx="1478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– 1 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6EF8C9AB-B8DC-4456-BA1A-01200B62A9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33576" y="1896554"/>
                <a:ext cx="1208023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 Box 7">
                <a:extLst>
                  <a:ext uri="{FF2B5EF4-FFF2-40B4-BE49-F238E27FC236}">
                    <a16:creationId xmlns:a16="http://schemas.microsoft.com/office/drawing/2014/main" id="{6EF8C9AB-B8DC-4456-BA1A-01200B62A9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33576" y="1896554"/>
                <a:ext cx="1208023" cy="624273"/>
              </a:xfrm>
              <a:prstGeom prst="rect">
                <a:avLst/>
              </a:prstGeom>
              <a:blipFill>
                <a:blip r:embed="rId2"/>
                <a:stretch>
                  <a:fillRect r="-505" b="-77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7">
            <a:extLst>
              <a:ext uri="{FF2B5EF4-FFF2-40B4-BE49-F238E27FC236}">
                <a16:creationId xmlns:a16="http://schemas.microsoft.com/office/drawing/2014/main" id="{02426179-B8A0-422E-9BF1-131E43F19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88" y="1962528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7732310-B735-4712-B5F4-2733638CB41B}"/>
                  </a:ext>
                </a:extLst>
              </p:cNvPr>
              <p:cNvSpPr txBox="1"/>
              <p:nvPr/>
            </p:nvSpPr>
            <p:spPr>
              <a:xfrm>
                <a:off x="4749605" y="2466049"/>
                <a:ext cx="149887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ad>
                                <m:radPr>
                                  <m:degHide m:val="on"/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rad>
                            </m:fName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7732310-B735-4712-B5F4-2733638CB4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9605" y="2466049"/>
                <a:ext cx="1498872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C17AC7-6D04-436A-B6F1-18D4D9F87C0D}"/>
                  </a:ext>
                </a:extLst>
              </p:cNvPr>
              <p:cNvSpPr txBox="1"/>
              <p:nvPr/>
            </p:nvSpPr>
            <p:spPr>
              <a:xfrm>
                <a:off x="4722608" y="3240175"/>
                <a:ext cx="1290353" cy="10479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box>
                                <m:box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</m:num>
                        <m:den>
                          <m:box>
                            <m:boxPr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den>
                      </m:f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C17AC7-6D04-436A-B6F1-18D4D9F87C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2608" y="3240175"/>
                <a:ext cx="1290353" cy="10479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3F7FBAE-C578-4238-9E59-3191886F6E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94418" y="3380071"/>
                <a:ext cx="2901329" cy="7877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box>
                            <m:boxPr>
                              <m:ctrlP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3F7FBAE-C578-4238-9E59-3191886F6E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94418" y="3380071"/>
                <a:ext cx="2901329" cy="7877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7">
            <a:extLst>
              <a:ext uri="{FF2B5EF4-FFF2-40B4-BE49-F238E27FC236}">
                <a16:creationId xmlns:a16="http://schemas.microsoft.com/office/drawing/2014/main" id="{98B9ECA2-397F-4982-90AA-DC74E5E63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94" y="2709645"/>
            <a:ext cx="2278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theorem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D741CA6-A89F-4B90-AEC9-DC3EA06036FF}"/>
                  </a:ext>
                </a:extLst>
              </p:cNvPr>
              <p:cNvSpPr txBox="1"/>
              <p:nvPr/>
            </p:nvSpPr>
            <p:spPr>
              <a:xfrm>
                <a:off x="3858539" y="1143000"/>
                <a:ext cx="2255051" cy="8259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D741CA6-A89F-4B90-AEC9-DC3EA06036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8539" y="1143000"/>
                <a:ext cx="2255051" cy="82599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429170FD-F138-446B-82FC-898F258670F0}"/>
              </a:ext>
            </a:extLst>
          </p:cNvPr>
          <p:cNvSpPr/>
          <p:nvPr/>
        </p:nvSpPr>
        <p:spPr>
          <a:xfrm>
            <a:off x="4512881" y="1977857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3091F2D-4066-42CB-8F3D-8E48D29F5D0D}"/>
                  </a:ext>
                </a:extLst>
              </p:cNvPr>
              <p:cNvSpPr txBox="1"/>
              <p:nvPr/>
            </p:nvSpPr>
            <p:spPr>
              <a:xfrm>
                <a:off x="2448173" y="2466050"/>
                <a:ext cx="216546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3091F2D-4066-42CB-8F3D-8E48D29F5D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173" y="2466050"/>
                <a:ext cx="2165465" cy="9687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7">
            <a:extLst>
              <a:ext uri="{FF2B5EF4-FFF2-40B4-BE49-F238E27FC236}">
                <a16:creationId xmlns:a16="http://schemas.microsoft.com/office/drawing/2014/main" id="{AA6E45C9-2AE5-423B-A5E8-4D80CF055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0081" y="1915853"/>
            <a:ext cx="15119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dx</a:t>
            </a:r>
            <a:endParaRPr lang="en-US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0A4A5D9-467D-44B4-998D-49FB7301EC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0481" y="4182554"/>
                <a:ext cx="2901329" cy="9150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d>
                                    <m:d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  <m:sup>
                                  <m:box>
                                    <m:box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num>
                                        <m:den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bSup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0A4A5D9-467D-44B4-998D-49FB7301EC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60481" y="4182554"/>
                <a:ext cx="2901329" cy="91505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7">
            <a:extLst>
              <a:ext uri="{FF2B5EF4-FFF2-40B4-BE49-F238E27FC236}">
                <a16:creationId xmlns:a16="http://schemas.microsoft.com/office/drawing/2014/main" id="{CFEB1F69-4D53-4315-B6DA-70D33E253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348041"/>
            <a:ext cx="22781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FTC for definite Integral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6E3FB1B-6593-488E-AB34-E7621C134A5E}"/>
                  </a:ext>
                </a:extLst>
              </p:cNvPr>
              <p:cNvSpPr txBox="1"/>
              <p:nvPr/>
            </p:nvSpPr>
            <p:spPr>
              <a:xfrm>
                <a:off x="2502515" y="4229933"/>
                <a:ext cx="2255051" cy="8259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6E3FB1B-6593-488E-AB34-E7621C134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515" y="4229933"/>
                <a:ext cx="2255051" cy="82599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96B9C787-5C88-40F6-A1D4-80373CD0C0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6290" y="5096954"/>
                <a:ext cx="4569765" cy="787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7</m:t>
                                      </m:r>
                                    </m:e>
                                    <m:sup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box>
                                <m:box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  <m: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sup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box>
                                <m:box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</m:e>
                      </m:d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96B9C787-5C88-40F6-A1D4-80373CD0C0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36290" y="5096954"/>
                <a:ext cx="4569765" cy="78765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1E1E913-ED25-4F56-BB50-A2EFA24EE8BA}"/>
              </a:ext>
            </a:extLst>
          </p:cNvPr>
          <p:cNvCxnSpPr/>
          <p:nvPr/>
        </p:nvCxnSpPr>
        <p:spPr>
          <a:xfrm flipV="1">
            <a:off x="5579681" y="5179026"/>
            <a:ext cx="1143000" cy="503567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CBADDD4E-8CEB-4BD2-B7A4-7BC787D112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94621" y="5113096"/>
                <a:ext cx="1450665" cy="7877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</m:e>
                        <m:sup>
                          <m:box>
                            <m:boxPr>
                              <m:ctrlPr>
                                <a:rPr lang="en-US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CBADDD4E-8CEB-4BD2-B7A4-7BC787D112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94621" y="5113096"/>
                <a:ext cx="1450665" cy="78771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7DFB789-289E-44AB-9EF1-AFB1FAE83664}"/>
                  </a:ext>
                </a:extLst>
              </p:cNvPr>
              <p:cNvSpPr/>
              <p:nvPr/>
            </p:nvSpPr>
            <p:spPr>
              <a:xfrm>
                <a:off x="3204533" y="5909829"/>
                <a:ext cx="1466107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=128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7DFB789-289E-44AB-9EF1-AFB1FAE836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4533" y="5909829"/>
                <a:ext cx="1466107" cy="50520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231A5344-0AB3-4D78-B14E-D3B850A3D4F5}"/>
              </a:ext>
            </a:extLst>
          </p:cNvPr>
          <p:cNvSpPr/>
          <p:nvPr/>
        </p:nvSpPr>
        <p:spPr>
          <a:xfrm>
            <a:off x="424585" y="6007042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8D253BA-C8A0-491E-8410-7DD77608960F}"/>
              </a:ext>
            </a:extLst>
          </p:cNvPr>
          <p:cNvSpPr/>
          <p:nvPr/>
        </p:nvSpPr>
        <p:spPr>
          <a:xfrm>
            <a:off x="6623636" y="1263609"/>
            <a:ext cx="1981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1</a:t>
            </a:r>
            <a:endParaRPr lang="en-GB" sz="3200" b="1" i="1" dirty="0">
              <a:solidFill>
                <a:srgbClr val="7030A0"/>
              </a:solidFill>
              <a:cs typeface="Times New Roman" panose="02020603050405020304" pitchFamily="18" charset="0"/>
            </a:endParaRPr>
          </a:p>
        </p:txBody>
      </p:sp>
      <p:sp>
        <p:nvSpPr>
          <p:cNvPr id="27" name="Title 3">
            <a:extLst>
              <a:ext uri="{FF2B5EF4-FFF2-40B4-BE49-F238E27FC236}">
                <a16:creationId xmlns:a16="http://schemas.microsoft.com/office/drawing/2014/main" id="{7EDA8EE5-6E08-42FD-9D39-CC7087158EDB}"/>
              </a:ext>
            </a:extLst>
          </p:cNvPr>
          <p:cNvSpPr txBox="1">
            <a:spLocks/>
          </p:cNvSpPr>
          <p:nvPr/>
        </p:nvSpPr>
        <p:spPr>
          <a:xfrm>
            <a:off x="597267" y="76200"/>
            <a:ext cx="7772400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Integration by substitution</a:t>
            </a:r>
          </a:p>
        </p:txBody>
      </p:sp>
      <p:sp>
        <p:nvSpPr>
          <p:cNvPr id="28" name="Rectangle 27">
            <a:hlinkClick r:id="rId13"/>
            <a:extLst>
              <a:ext uri="{FF2B5EF4-FFF2-40B4-BE49-F238E27FC236}">
                <a16:creationId xmlns:a16="http://schemas.microsoft.com/office/drawing/2014/main" id="{AEA0E3AC-17F1-4D4C-A6E1-62CEF401285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13"/>
            <a:extLst>
              <a:ext uri="{FF2B5EF4-FFF2-40B4-BE49-F238E27FC236}">
                <a16:creationId xmlns:a16="http://schemas.microsoft.com/office/drawing/2014/main" id="{C1B20274-7EEF-46DF-8FE5-24A10A6F324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42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0C77FF29-AB33-4A90-893B-56EA6C15B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254" y="1233485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Evaluate this integral</a:t>
            </a:r>
            <a:endParaRPr lang="en-GB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3677682-6BFE-4137-B4E0-C8DEAE0CE945}"/>
              </a:ext>
            </a:extLst>
          </p:cNvPr>
          <p:cNvSpPr/>
          <p:nvPr/>
        </p:nvSpPr>
        <p:spPr>
          <a:xfrm>
            <a:off x="425302" y="5123422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B48E7CE4-76FE-4FF0-A16A-F01D7F032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302" y="1963530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F4A2267A-E870-418B-B7A4-F0EF6B16E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104" y="1886328"/>
            <a:ext cx="1478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– 1 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7">
                <a:extLst>
                  <a:ext uri="{FF2B5EF4-FFF2-40B4-BE49-F238E27FC236}">
                    <a16:creationId xmlns:a16="http://schemas.microsoft.com/office/drawing/2014/main" id="{41056A92-F575-4787-A599-3322782E80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0797" y="1820354"/>
                <a:ext cx="1208023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</a:t>
                </a:r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 Box 7">
                <a:extLst>
                  <a:ext uri="{FF2B5EF4-FFF2-40B4-BE49-F238E27FC236}">
                    <a16:creationId xmlns:a16="http://schemas.microsoft.com/office/drawing/2014/main" id="{41056A92-F575-4787-A599-3322782E80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60797" y="1820354"/>
                <a:ext cx="1208023" cy="624273"/>
              </a:xfrm>
              <a:prstGeom prst="rect">
                <a:avLst/>
              </a:prstGeom>
              <a:blipFill>
                <a:blip r:embed="rId2"/>
                <a:stretch>
                  <a:fillRect r="-1010"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7">
            <a:extLst>
              <a:ext uri="{FF2B5EF4-FFF2-40B4-BE49-F238E27FC236}">
                <a16:creationId xmlns:a16="http://schemas.microsoft.com/office/drawing/2014/main" id="{C99FB326-51FD-4187-96CC-8B2232DFF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3809" y="1886328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51F90AA-1E44-43E4-A7D3-C9BB1D7765BB}"/>
                  </a:ext>
                </a:extLst>
              </p:cNvPr>
              <p:cNvSpPr txBox="1"/>
              <p:nvPr/>
            </p:nvSpPr>
            <p:spPr>
              <a:xfrm>
                <a:off x="4776826" y="3199734"/>
                <a:ext cx="1707262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</m:sup>
                        <m:e>
                          <m:func>
                            <m:func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rad>
                            </m:fName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51F90AA-1E44-43E4-A7D3-C9BB1D7765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826" y="3199734"/>
                <a:ext cx="1707262" cy="8304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Box 7">
            <a:extLst>
              <a:ext uri="{FF2B5EF4-FFF2-40B4-BE49-F238E27FC236}">
                <a16:creationId xmlns:a16="http://schemas.microsoft.com/office/drawing/2014/main" id="{2390A754-423D-4A73-A778-1E6804E62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41484"/>
            <a:ext cx="217059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theorem and apply the new boundaries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2BA6A6D-8517-46E8-A9A7-AF68F1C3001E}"/>
                  </a:ext>
                </a:extLst>
              </p:cNvPr>
              <p:cNvSpPr txBox="1"/>
              <p:nvPr/>
            </p:nvSpPr>
            <p:spPr>
              <a:xfrm>
                <a:off x="3885760" y="1066800"/>
                <a:ext cx="2255051" cy="8259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  <m:r>
                            <a:rPr lang="en-US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2BA6A6D-8517-46E8-A9A7-AF68F1C300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5760" y="1066800"/>
                <a:ext cx="2255051" cy="8259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FD2536B6-8CC1-4F95-AC47-1C421A960CF2}"/>
              </a:ext>
            </a:extLst>
          </p:cNvPr>
          <p:cNvSpPr/>
          <p:nvPr/>
        </p:nvSpPr>
        <p:spPr>
          <a:xfrm>
            <a:off x="4540102" y="1901657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B12D34E-33CE-4255-A988-64A39559E8CF}"/>
                  </a:ext>
                </a:extLst>
              </p:cNvPr>
              <p:cNvSpPr txBox="1"/>
              <p:nvPr/>
            </p:nvSpPr>
            <p:spPr>
              <a:xfrm>
                <a:off x="2475394" y="3199735"/>
                <a:ext cx="2244012" cy="8259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B12D34E-33CE-4255-A988-64A39559E8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5394" y="3199735"/>
                <a:ext cx="2244012" cy="82599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7">
            <a:extLst>
              <a:ext uri="{FF2B5EF4-FFF2-40B4-BE49-F238E27FC236}">
                <a16:creationId xmlns:a16="http://schemas.microsoft.com/office/drawing/2014/main" id="{A68C72A8-87FF-4F67-8BB6-3804FDBCF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7302" y="1839653"/>
            <a:ext cx="15119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dx</a:t>
            </a:r>
            <a:endParaRPr lang="en-US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75941B2-154E-4CE6-AC35-EB178AB5E8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7803" y="4029495"/>
                <a:ext cx="1838198" cy="9150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box>
                                    <m:box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num>
                                        <m:den>
                                          <m:r>
                                            <a:rPr lang="en-US" i="1" dirty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</m:sup>
                      </m:sSubSup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75941B2-154E-4CE6-AC35-EB178AB5E8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87803" y="4029495"/>
                <a:ext cx="1838198" cy="9150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7">
            <a:extLst>
              <a:ext uri="{FF2B5EF4-FFF2-40B4-BE49-F238E27FC236}">
                <a16:creationId xmlns:a16="http://schemas.microsoft.com/office/drawing/2014/main" id="{9C2A0B3D-007B-4F1A-8D1F-2499E8DD4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224629"/>
            <a:ext cx="22781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FTC for definite Integral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AEDC33B-B823-435A-9CEB-0A36FF3F77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8881" y="4995102"/>
                <a:ext cx="1913315" cy="7876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 dirty="0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48</m:t>
                                  </m:r>
                                </m:e>
                              </m:d>
                            </m:e>
                            <m:sup>
                              <m:box>
                                <m:boxPr>
                                  <m:ctrlPr>
                                    <a:rPr lang="en-US" i="1" dirty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i="1" dirty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</m:e>
                      </m:d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AEDC33B-B823-435A-9CEB-0A36FF3F77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8881" y="4995102"/>
                <a:ext cx="1913315" cy="7876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927670E-8C5C-4C4C-9B99-7544554EF3E7}"/>
                  </a:ext>
                </a:extLst>
              </p:cNvPr>
              <p:cNvSpPr/>
              <p:nvPr/>
            </p:nvSpPr>
            <p:spPr>
              <a:xfrm>
                <a:off x="4387702" y="5734751"/>
                <a:ext cx="1466107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=128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927670E-8C5C-4C4C-9B99-7544554EF3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7702" y="5734751"/>
                <a:ext cx="1466107" cy="5052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56041246-0B7D-4A28-A0C1-9E82458D1FA9}"/>
              </a:ext>
            </a:extLst>
          </p:cNvPr>
          <p:cNvSpPr/>
          <p:nvPr/>
        </p:nvSpPr>
        <p:spPr>
          <a:xfrm>
            <a:off x="411542" y="5839844"/>
            <a:ext cx="2984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93C1DC3-EDAB-4360-AE4E-23A25DF5D2F8}"/>
              </a:ext>
            </a:extLst>
          </p:cNvPr>
          <p:cNvSpPr/>
          <p:nvPr/>
        </p:nvSpPr>
        <p:spPr>
          <a:xfrm>
            <a:off x="6650857" y="1187409"/>
            <a:ext cx="1981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2</a:t>
            </a:r>
            <a:endParaRPr lang="en-GB" sz="3200" b="1" i="1" dirty="0">
              <a:solidFill>
                <a:srgbClr val="7030A0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45415BF-C6CA-4CD4-976F-958DEE73C77A}"/>
              </a:ext>
            </a:extLst>
          </p:cNvPr>
          <p:cNvSpPr/>
          <p:nvPr/>
        </p:nvSpPr>
        <p:spPr>
          <a:xfrm>
            <a:off x="306710" y="2587246"/>
            <a:ext cx="31029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boundaries for u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Text Box 7">
            <a:extLst>
              <a:ext uri="{FF2B5EF4-FFF2-40B4-BE49-F238E27FC236}">
                <a16:creationId xmlns:a16="http://schemas.microsoft.com/office/drawing/2014/main" id="{D1414569-171A-4063-833E-3FABE0C1E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5451" y="2539171"/>
            <a:ext cx="1478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– 1 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Text Box 7">
            <a:extLst>
              <a:ext uri="{FF2B5EF4-FFF2-40B4-BE49-F238E27FC236}">
                <a16:creationId xmlns:a16="http://schemas.microsoft.com/office/drawing/2014/main" id="{EE258580-2F74-4AD0-85B9-72E643B3F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8298" y="2268001"/>
            <a:ext cx="1495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1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– 1 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9B9E137F-3256-432E-9177-2E524CA1C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0154" y="2264955"/>
            <a:ext cx="8547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0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Text Box 7">
            <a:extLst>
              <a:ext uri="{FF2B5EF4-FFF2-40B4-BE49-F238E27FC236}">
                <a16:creationId xmlns:a16="http://schemas.microsoft.com/office/drawing/2014/main" id="{CEBCC47B-A22C-400B-A46E-AC7E537F1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8237" y="2643336"/>
            <a:ext cx="1495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7</a:t>
            </a:r>
            <a:r>
              <a:rPr lang="en-GB" baseline="30000" dirty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 – 1 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Text Box 7">
            <a:extLst>
              <a:ext uri="{FF2B5EF4-FFF2-40B4-BE49-F238E27FC236}">
                <a16:creationId xmlns:a16="http://schemas.microsoft.com/office/drawing/2014/main" id="{5FC8A1D1-569E-4844-82F7-C01FEEB87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0093" y="2640290"/>
            <a:ext cx="10086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0B050"/>
                </a:solidFill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 = </a:t>
            </a:r>
            <a:r>
              <a:rPr lang="en-GB" dirty="0">
                <a:solidFill>
                  <a:srgbClr val="00B050"/>
                </a:solidFill>
                <a:cs typeface="Times New Roman" panose="02020603050405020304" pitchFamily="18" charset="0"/>
              </a:rPr>
              <a:t>48</a:t>
            </a:r>
            <a:endParaRPr lang="en-US" i="1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E48B62C-A723-4700-8201-28985FDAB87C}"/>
              </a:ext>
            </a:extLst>
          </p:cNvPr>
          <p:cNvSpPr/>
          <p:nvPr/>
        </p:nvSpPr>
        <p:spPr>
          <a:xfrm>
            <a:off x="4844857" y="2333321"/>
            <a:ext cx="12959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BC1EF4F-F55F-44A0-80CF-3FA10BC50663}"/>
              </a:ext>
            </a:extLst>
          </p:cNvPr>
          <p:cNvSpPr/>
          <p:nvPr/>
        </p:nvSpPr>
        <p:spPr>
          <a:xfrm>
            <a:off x="4851483" y="2724571"/>
            <a:ext cx="12959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7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sz="20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9" name="Title 3">
            <a:extLst>
              <a:ext uri="{FF2B5EF4-FFF2-40B4-BE49-F238E27FC236}">
                <a16:creationId xmlns:a16="http://schemas.microsoft.com/office/drawing/2014/main" id="{1FE52418-D072-4AFB-9840-04A21260E2B1}"/>
              </a:ext>
            </a:extLst>
          </p:cNvPr>
          <p:cNvSpPr txBox="1">
            <a:spLocks/>
          </p:cNvSpPr>
          <p:nvPr/>
        </p:nvSpPr>
        <p:spPr>
          <a:xfrm>
            <a:off x="597267" y="76200"/>
            <a:ext cx="7772400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Integration by substitution</a:t>
            </a:r>
          </a:p>
        </p:txBody>
      </p:sp>
      <p:sp>
        <p:nvSpPr>
          <p:cNvPr id="30" name="Rectangle 29">
            <a:hlinkClick r:id="rId9"/>
            <a:extLst>
              <a:ext uri="{FF2B5EF4-FFF2-40B4-BE49-F238E27FC236}">
                <a16:creationId xmlns:a16="http://schemas.microsoft.com/office/drawing/2014/main" id="{E7997E6B-6E12-4136-90CF-59C74FB1C39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9"/>
            <a:extLst>
              <a:ext uri="{FF2B5EF4-FFF2-40B4-BE49-F238E27FC236}">
                <a16:creationId xmlns:a16="http://schemas.microsoft.com/office/drawing/2014/main" id="{133668EA-0A45-4C21-BF62-61124B02F19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90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5_IBAA_HL</Template>
  <TotalTime>13</TotalTime>
  <Words>780</Words>
  <Application>Microsoft Office PowerPoint</Application>
  <PresentationFormat>On-screen Show (4:3)</PresentationFormat>
  <Paragraphs>233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Integrating by substitution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2</cp:revision>
  <dcterms:created xsi:type="dcterms:W3CDTF">2020-07-03T11:18:49Z</dcterms:created>
  <dcterms:modified xsi:type="dcterms:W3CDTF">2020-07-03T11:32:26Z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