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31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2E6A8-45B3-43DB-8296-180478050798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F6A90-A69E-4442-B112-6E2DE6C8F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68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6A90-A69E-4442-B112-6E2DE6C8F67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9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845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963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22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579476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00938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4626683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221091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429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9682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347099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106918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145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43.png"/><Relationship Id="rId21" Type="http://schemas.openxmlformats.org/officeDocument/2006/relationships/image" Target="../media/image61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14600" y="3228536"/>
            <a:ext cx="5873496" cy="834897"/>
          </a:xfrm>
        </p:spPr>
        <p:txBody>
          <a:bodyPr>
            <a:normAutofit fontScale="85000" lnSpcReduction="10000"/>
          </a:bodyPr>
          <a:lstStyle/>
          <a:p>
            <a:pPr marL="457200" indent="-457200" algn="l"/>
            <a:r>
              <a:rPr lang="en-GB" dirty="0">
                <a:latin typeface="Comic Sans MS" panose="030F0702030302020204" pitchFamily="66" charset="0"/>
              </a:rPr>
              <a:t>LO: Use tree diagrams to represent information and calculate probabilities.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1725" y="143442"/>
            <a:ext cx="2827389" cy="365125"/>
          </a:xfrm>
        </p:spPr>
        <p:txBody>
          <a:bodyPr/>
          <a:lstStyle/>
          <a:p>
            <a:fld id="{86241CDD-9B92-4B38-9BEB-07FB79136A1F}" type="datetime3">
              <a:rPr lang="en-US" sz="2400" smtClean="0">
                <a:latin typeface="Comic Sans MS" panose="030F0702030302020204" pitchFamily="66" charset="0"/>
              </a:rPr>
              <a:t>3 August 2022</a:t>
            </a:fld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514600" y="1371600"/>
            <a:ext cx="5870448" cy="1828800"/>
          </a:xfrm>
        </p:spPr>
        <p:txBody>
          <a:bodyPr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Probability tree diagrams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15152" y="1724706"/>
            <a:ext cx="3361764" cy="476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7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365" y="97697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322727" y="5109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can use a tree diagram to illustrate sample spaces provided that the alternatives are not too numerous.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322727" y="1234873"/>
            <a:ext cx="8377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The advantage of tree diagrams is that they can be used when more than one event is involved.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22726" y="1985718"/>
            <a:ext cx="8377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Once the sample space is illustrated, the tree diagram can be used for determining probabilities.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2725" y="2761491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1:</a:t>
            </a:r>
            <a:endParaRPr lang="en-GB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322726" y="2800097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                   Peter tosses two coins. Draw a tree diagram to show all possible outcomes. 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61365" y="4850271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1365" y="5361259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625570" y="4228506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25570" y="4667173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625570" y="5335894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25570" y="5774561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30910" y="5543728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2414251" y="473467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25" name="Rectangle 24"/>
          <p:cNvSpPr/>
          <p:nvPr/>
        </p:nvSpPr>
        <p:spPr>
          <a:xfrm>
            <a:off x="2411903" y="585457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1208711" y="4545499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2473857" y="5130426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8" name="Rectangle 27"/>
          <p:cNvSpPr/>
          <p:nvPr/>
        </p:nvSpPr>
        <p:spPr>
          <a:xfrm>
            <a:off x="2473858" y="4049473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07340" y="3736920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First Coin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672120" y="3709495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Second Coin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47313" y="4028730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3346793" y="4623929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T</a:t>
            </a:r>
            <a:endParaRPr lang="en-GB" sz="2400" dirty="0"/>
          </a:p>
        </p:txBody>
      </p:sp>
      <p:sp>
        <p:nvSpPr>
          <p:cNvPr id="33" name="Rectangle 32"/>
          <p:cNvSpPr/>
          <p:nvPr/>
        </p:nvSpPr>
        <p:spPr>
          <a:xfrm>
            <a:off x="3346793" y="5085594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T, H</a:t>
            </a:r>
            <a:endParaRPr lang="en-GB" sz="2400" dirty="0"/>
          </a:p>
        </p:txBody>
      </p:sp>
      <p:sp>
        <p:nvSpPr>
          <p:cNvPr id="34" name="Rectangle 33"/>
          <p:cNvSpPr/>
          <p:nvPr/>
        </p:nvSpPr>
        <p:spPr>
          <a:xfrm>
            <a:off x="3347313" y="5891111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T, T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714306" y="472638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6" y="4726387"/>
                <a:ext cx="165109" cy="461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714306" y="532244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6" y="5322447"/>
                <a:ext cx="165109" cy="461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1937675" y="520588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675" y="5205889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1944169" y="579927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169" y="5799273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1918701" y="461182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701" y="4611822"/>
                <a:ext cx="165109" cy="4610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939529" y="407625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529" y="4076257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3174138" y="3713802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4724472" y="3709495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4881081" y="402298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81" y="4022989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4879670" y="459477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670" y="4594777"/>
                <a:ext cx="165109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5350989" y="459477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89" y="4594777"/>
                <a:ext cx="165109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5350990" y="402298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4022989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5781207" y="510289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207" y="5102893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5784926" y="459477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26" y="4594777"/>
                <a:ext cx="165109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5784926" y="402784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26" y="4027849"/>
                <a:ext cx="165109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5350990" y="510289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5102893"/>
                <a:ext cx="165109" cy="461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4881079" y="510841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79" y="5108416"/>
                <a:ext cx="165109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5782772" y="585664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772" y="5856649"/>
                <a:ext cx="165109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5350990" y="5854575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5854575"/>
                <a:ext cx="165109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4881080" y="58572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80" y="5857282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4212784" y="4253501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211627" y="4885491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212784" y="5361258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212784" y="6121943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039685" y="409000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61" name="Rectangle 60"/>
          <p:cNvSpPr/>
          <p:nvPr/>
        </p:nvSpPr>
        <p:spPr>
          <a:xfrm>
            <a:off x="5060923" y="4659349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62" name="Rectangle 61"/>
          <p:cNvSpPr/>
          <p:nvPr/>
        </p:nvSpPr>
        <p:spPr>
          <a:xfrm>
            <a:off x="5062002" y="516179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63" name="Rectangle 62"/>
          <p:cNvSpPr/>
          <p:nvPr/>
        </p:nvSpPr>
        <p:spPr>
          <a:xfrm>
            <a:off x="5062002" y="590042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64" name="Rectangle 63"/>
          <p:cNvSpPr/>
          <p:nvPr/>
        </p:nvSpPr>
        <p:spPr>
          <a:xfrm>
            <a:off x="5481260" y="406345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478190" y="465934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479357" y="516170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483550" y="590249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111794" y="3489836"/>
            <a:ext cx="3029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The probabilities of Head (H) and Tail (T) are marked on the branches.</a:t>
            </a:r>
            <a:endParaRPr lang="en-GB" sz="1600" dirty="0"/>
          </a:p>
        </p:txBody>
      </p:sp>
      <p:sp>
        <p:nvSpPr>
          <p:cNvPr id="69" name="Rectangle 68"/>
          <p:cNvSpPr/>
          <p:nvPr/>
        </p:nvSpPr>
        <p:spPr>
          <a:xfrm>
            <a:off x="6070073" y="4407833"/>
            <a:ext cx="3139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There are four alternatives and each branch shows a particular outcome</a:t>
            </a:r>
            <a:endParaRPr lang="en-GB" sz="1600" dirty="0"/>
          </a:p>
        </p:txBody>
      </p:sp>
      <p:sp>
        <p:nvSpPr>
          <p:cNvPr id="70" name="Rectangle 69"/>
          <p:cNvSpPr/>
          <p:nvPr/>
        </p:nvSpPr>
        <p:spPr>
          <a:xfrm>
            <a:off x="6048924" y="5367031"/>
            <a:ext cx="30928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All outcomes are represented and the probabilities are obtained by multiplying</a:t>
            </a:r>
            <a:endParaRPr lang="en-GB" sz="1600" dirty="0"/>
          </a:p>
        </p:txBody>
      </p:sp>
      <p:sp>
        <p:nvSpPr>
          <p:cNvPr id="71" name="Rectangle 70">
            <a:hlinkClick r:id="rId19"/>
            <a:extLst>
              <a:ext uri="{FF2B5EF4-FFF2-40B4-BE49-F238E27FC236}">
                <a16:creationId xmlns:a16="http://schemas.microsoft.com/office/drawing/2014/main" id="{E4B1346B-46AF-3E94-6FAF-A04912E16B00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hlinkClick r:id="rId19"/>
            <a:extLst>
              <a:ext uri="{FF2B5EF4-FFF2-40B4-BE49-F238E27FC236}">
                <a16:creationId xmlns:a16="http://schemas.microsoft.com/office/drawing/2014/main" id="{6A42EF4F-E1F7-85B4-FF89-1D4CC3CA5F81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5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5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5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25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75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25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5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25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364" y="112189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Tree diagrams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2"/>
              <p:cNvSpPr txBox="1">
                <a:spLocks noChangeArrowheads="1"/>
              </p:cNvSpPr>
              <p:nvPr/>
            </p:nvSpPr>
            <p:spPr bwMode="auto">
              <a:xfrm>
                <a:off x="309283" y="934230"/>
                <a:ext cx="8732838" cy="994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Bill and Andrea are members of the school archery club. The probability that Bill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7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934230"/>
                <a:ext cx="8732838" cy="994183"/>
              </a:xfrm>
              <a:prstGeom prst="rect">
                <a:avLst/>
              </a:prstGeom>
              <a:blipFill>
                <a:blip r:embed="rId2"/>
                <a:stretch>
                  <a:fillRect l="-1117" t="-4908" b="-42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2"/>
              <p:cNvSpPr txBox="1">
                <a:spLocks noChangeArrowheads="1"/>
              </p:cNvSpPr>
              <p:nvPr/>
            </p:nvSpPr>
            <p:spPr bwMode="auto">
              <a:xfrm>
                <a:off x="309283" y="1754031"/>
                <a:ext cx="8732838" cy="631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The probability that Andrea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.</a:t>
                </a:r>
              </a:p>
            </p:txBody>
          </p:sp>
        </mc:Choice>
        <mc:Fallback>
          <p:sp>
            <p:nvSpPr>
              <p:cNvPr id="8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1754031"/>
                <a:ext cx="8732838" cy="631263"/>
              </a:xfrm>
              <a:prstGeom prst="rect">
                <a:avLst/>
              </a:prstGeom>
              <a:blipFill>
                <a:blip r:embed="rId3"/>
                <a:stretch>
                  <a:fillRect l="-1117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09283" y="2244614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They both shoot simultaneously.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365" y="556973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309283" y="2635939"/>
            <a:ext cx="8377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outcomes. </a:t>
            </a:r>
            <a:endParaRPr lang="en-GB" sz="2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359677" y="4196176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88945" y="4707163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823882" y="3574411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23882" y="4013078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823882" y="4681799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23882" y="5120466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429222" y="4889633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3612563" y="4080578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3610215" y="5200480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22" name="Rectangle 21"/>
          <p:cNvSpPr/>
          <p:nvPr/>
        </p:nvSpPr>
        <p:spPr>
          <a:xfrm>
            <a:off x="2407023" y="3891404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3672169" y="4476331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3672170" y="3395378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204984" y="3055752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Bill’s results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662518" y="3055400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Andrea’s results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45625" y="3374635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8" name="Rectangle 27"/>
          <p:cNvSpPr/>
          <p:nvPr/>
        </p:nvSpPr>
        <p:spPr>
          <a:xfrm>
            <a:off x="4545105" y="3969834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M</a:t>
            </a:r>
            <a:endParaRPr lang="en-GB" sz="2400" dirty="0"/>
          </a:p>
        </p:txBody>
      </p:sp>
      <p:sp>
        <p:nvSpPr>
          <p:cNvPr id="29" name="Rectangle 28"/>
          <p:cNvSpPr/>
          <p:nvPr/>
        </p:nvSpPr>
        <p:spPr>
          <a:xfrm>
            <a:off x="4545105" y="4431499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H</a:t>
            </a:r>
            <a:endParaRPr lang="en-GB" sz="2400" dirty="0"/>
          </a:p>
        </p:txBody>
      </p:sp>
      <p:sp>
        <p:nvSpPr>
          <p:cNvPr id="30" name="Rectangle 29"/>
          <p:cNvSpPr/>
          <p:nvPr/>
        </p:nvSpPr>
        <p:spPr>
          <a:xfrm>
            <a:off x="4545625" y="5237016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M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912618" y="407229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072292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912618" y="466835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668352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135987" y="4551794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987" y="4551794"/>
                <a:ext cx="165110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142481" y="5145178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81" y="5145178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117013" y="395772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3957727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137841" y="3422162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422162"/>
                <a:ext cx="165110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4563305" y="3058148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6060570" y="3055400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217179" y="3368894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9" y="3368894"/>
                <a:ext cx="16511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6215768" y="39406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68" y="3940682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6687087" y="39406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7" y="3940682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6687088" y="3368894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3368894"/>
                <a:ext cx="165110" cy="466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7117305" y="4448798"/>
                <a:ext cx="278923" cy="467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305" y="4448798"/>
                <a:ext cx="278923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7121024" y="3940682"/>
                <a:ext cx="278923" cy="4617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940682"/>
                <a:ext cx="278923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7121024" y="3373754"/>
                <a:ext cx="278923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373754"/>
                <a:ext cx="278923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6687088" y="44487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4448798"/>
                <a:ext cx="165110" cy="4660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6217177" y="445432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7" y="4454321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7118870" y="5202554"/>
                <a:ext cx="278923" cy="462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870" y="5202554"/>
                <a:ext cx="278923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6687088" y="5200480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5200480"/>
                <a:ext cx="165109" cy="461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6217178" y="520318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8" y="5203187"/>
                <a:ext cx="165109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5411096" y="3599406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409939" y="4231396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411096" y="4707163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11096" y="5467848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375783" y="343590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6" name="Rectangle 55"/>
          <p:cNvSpPr/>
          <p:nvPr/>
        </p:nvSpPr>
        <p:spPr>
          <a:xfrm>
            <a:off x="6397021" y="400525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7" name="Rectangle 56"/>
          <p:cNvSpPr/>
          <p:nvPr/>
        </p:nvSpPr>
        <p:spPr>
          <a:xfrm>
            <a:off x="6398100" y="450769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8" name="Rectangle 57"/>
          <p:cNvSpPr/>
          <p:nvPr/>
        </p:nvSpPr>
        <p:spPr>
          <a:xfrm>
            <a:off x="6398100" y="524632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9" name="Rectangle 58"/>
          <p:cNvSpPr/>
          <p:nvPr/>
        </p:nvSpPr>
        <p:spPr>
          <a:xfrm>
            <a:off x="6817358" y="340935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14288" y="400525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15455" y="450761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819648" y="52484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161364" y="5758733"/>
            <a:ext cx="8525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is the probability that they both hit the target?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563304" y="3326690"/>
            <a:ext cx="2926080" cy="548640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4980848" y="6176280"/>
                <a:ext cx="349455" cy="5782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000" dirty="0" err="1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848" y="6176280"/>
                <a:ext cx="349455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3501529" y="6286625"/>
            <a:ext cx="1675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P(H, H) =</a:t>
            </a:r>
            <a:endParaRPr lang="en-GB" sz="2400" dirty="0"/>
          </a:p>
        </p:txBody>
      </p:sp>
      <p:sp>
        <p:nvSpPr>
          <p:cNvPr id="66" name="Rectangle 65"/>
          <p:cNvSpPr/>
          <p:nvPr/>
        </p:nvSpPr>
        <p:spPr>
          <a:xfrm>
            <a:off x="152865" y="3325648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 = Hit</a:t>
            </a:r>
            <a:endParaRPr lang="en-GB" sz="2000" dirty="0"/>
          </a:p>
        </p:txBody>
      </p:sp>
      <p:sp>
        <p:nvSpPr>
          <p:cNvPr id="67" name="Rectangle 66"/>
          <p:cNvSpPr/>
          <p:nvPr/>
        </p:nvSpPr>
        <p:spPr>
          <a:xfrm>
            <a:off x="123162" y="3659836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M = Miss</a:t>
            </a:r>
            <a:endParaRPr lang="en-GB" sz="2000" dirty="0"/>
          </a:p>
        </p:txBody>
      </p:sp>
      <p:sp>
        <p:nvSpPr>
          <p:cNvPr id="68" name="Rectangle 67">
            <a:hlinkClick r:id="rId23"/>
            <a:extLst>
              <a:ext uri="{FF2B5EF4-FFF2-40B4-BE49-F238E27FC236}">
                <a16:creationId xmlns:a16="http://schemas.microsoft.com/office/drawing/2014/main" id="{37B34731-09EB-B345-D45F-336D5F53A30F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23"/>
            <a:extLst>
              <a:ext uri="{FF2B5EF4-FFF2-40B4-BE49-F238E27FC236}">
                <a16:creationId xmlns:a16="http://schemas.microsoft.com/office/drawing/2014/main" id="{31027F2C-46FD-34D2-4043-A729440D426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6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500"/>
                            </p:stCondLst>
                            <p:childTnLst>
                              <p:par>
                                <p:cTn id="2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2" grpId="0" animBg="1"/>
      <p:bldP spid="64" grpId="0"/>
      <p:bldP spid="65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162" y="84456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Tree diagrams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22"/>
              <p:cNvSpPr txBox="1">
                <a:spLocks noChangeArrowheads="1"/>
              </p:cNvSpPr>
              <p:nvPr/>
            </p:nvSpPr>
            <p:spPr bwMode="auto">
              <a:xfrm>
                <a:off x="309283" y="892026"/>
                <a:ext cx="8732838" cy="994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Bill and Andrea are members of the school archery club. The probability that Bill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7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892026"/>
                <a:ext cx="8732838" cy="994183"/>
              </a:xfrm>
              <a:prstGeom prst="rect">
                <a:avLst/>
              </a:prstGeom>
              <a:blipFill>
                <a:blip r:embed="rId2"/>
                <a:stretch>
                  <a:fillRect l="-1117" t="-4908" b="-42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2"/>
              <p:cNvSpPr txBox="1">
                <a:spLocks noChangeArrowheads="1"/>
              </p:cNvSpPr>
              <p:nvPr/>
            </p:nvSpPr>
            <p:spPr bwMode="auto">
              <a:xfrm>
                <a:off x="309283" y="1711827"/>
                <a:ext cx="8732838" cy="631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The probability that Andrea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.</a:t>
                </a:r>
              </a:p>
            </p:txBody>
          </p:sp>
        </mc:Choice>
        <mc:Fallback>
          <p:sp>
            <p:nvSpPr>
              <p:cNvPr id="8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1711827"/>
                <a:ext cx="8732838" cy="631263"/>
              </a:xfrm>
              <a:prstGeom prst="rect">
                <a:avLst/>
              </a:prstGeom>
              <a:blipFill>
                <a:blip r:embed="rId3"/>
                <a:stretch>
                  <a:fillRect l="-1117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09283" y="220241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They both shoot simultaneously.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365" y="514769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309283" y="2593735"/>
            <a:ext cx="8377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outcomes. </a:t>
            </a:r>
            <a:endParaRPr lang="en-GB" sz="2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359677" y="4153972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88945" y="4664959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823882" y="3532207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23882" y="3970874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823882" y="4639595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23882" y="5078262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429222" y="4847429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3612563" y="403837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3610215" y="515827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22" name="Rectangle 21"/>
          <p:cNvSpPr/>
          <p:nvPr/>
        </p:nvSpPr>
        <p:spPr>
          <a:xfrm>
            <a:off x="2407023" y="3849200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3672169" y="4434127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3672170" y="3353174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204984" y="30135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Bill’s results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662518" y="30131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Andrea’s results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45625" y="3332431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8" name="Rectangle 27"/>
          <p:cNvSpPr/>
          <p:nvPr/>
        </p:nvSpPr>
        <p:spPr>
          <a:xfrm>
            <a:off x="4545105" y="3927630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M</a:t>
            </a:r>
            <a:endParaRPr lang="en-GB" sz="2400" dirty="0"/>
          </a:p>
        </p:txBody>
      </p:sp>
      <p:sp>
        <p:nvSpPr>
          <p:cNvPr id="29" name="Rectangle 28"/>
          <p:cNvSpPr/>
          <p:nvPr/>
        </p:nvSpPr>
        <p:spPr>
          <a:xfrm>
            <a:off x="4545105" y="4389295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H</a:t>
            </a:r>
            <a:endParaRPr lang="en-GB" sz="2400" dirty="0"/>
          </a:p>
        </p:txBody>
      </p:sp>
      <p:sp>
        <p:nvSpPr>
          <p:cNvPr id="30" name="Rectangle 29"/>
          <p:cNvSpPr/>
          <p:nvPr/>
        </p:nvSpPr>
        <p:spPr>
          <a:xfrm>
            <a:off x="4545625" y="5194812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M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912618" y="4030088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030088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912618" y="4626148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626148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135987" y="4509590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987" y="4509590"/>
                <a:ext cx="165110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142481" y="5102974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81" y="5102974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117013" y="391552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3915523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137841" y="337995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379958"/>
                <a:ext cx="165110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4563305" y="3015944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6060570" y="301319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217179" y="3326690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9" y="3326690"/>
                <a:ext cx="16511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6215768" y="3898478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68" y="3898478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6687087" y="3898478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7" y="3898478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6687088" y="3326690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3326690"/>
                <a:ext cx="165110" cy="466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7117305" y="4406594"/>
                <a:ext cx="278923" cy="467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305" y="4406594"/>
                <a:ext cx="278923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7121024" y="3898478"/>
                <a:ext cx="278923" cy="4617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898478"/>
                <a:ext cx="278923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7121024" y="3331550"/>
                <a:ext cx="278923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331550"/>
                <a:ext cx="278923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6687088" y="4406594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4406594"/>
                <a:ext cx="165110" cy="4660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6217177" y="441211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7" y="4412117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 b="-1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7118870" y="5160350"/>
                <a:ext cx="278923" cy="462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870" y="5160350"/>
                <a:ext cx="278923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6687088" y="515827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5158276"/>
                <a:ext cx="165109" cy="461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6217178" y="516098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8" y="5160983"/>
                <a:ext cx="165109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5411096" y="355720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409939" y="418919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411096" y="4664959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11096" y="5425644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375783" y="339370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6" name="Rectangle 55"/>
          <p:cNvSpPr/>
          <p:nvPr/>
        </p:nvSpPr>
        <p:spPr>
          <a:xfrm>
            <a:off x="6397021" y="396305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7" name="Rectangle 56"/>
          <p:cNvSpPr/>
          <p:nvPr/>
        </p:nvSpPr>
        <p:spPr>
          <a:xfrm>
            <a:off x="6398100" y="446549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8" name="Rectangle 57"/>
          <p:cNvSpPr/>
          <p:nvPr/>
        </p:nvSpPr>
        <p:spPr>
          <a:xfrm>
            <a:off x="6398100" y="520412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9" name="Rectangle 58"/>
          <p:cNvSpPr/>
          <p:nvPr/>
        </p:nvSpPr>
        <p:spPr>
          <a:xfrm>
            <a:off x="6817358" y="336715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14288" y="396305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15455" y="446540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819648" y="52061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161364" y="5716529"/>
            <a:ext cx="8525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is the probability that they both miss the target?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530985" y="5141480"/>
            <a:ext cx="2926080" cy="548640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4980848" y="6134076"/>
                <a:ext cx="349455" cy="5782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000" dirty="0" err="1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848" y="6134076"/>
                <a:ext cx="349455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3501529" y="6244421"/>
            <a:ext cx="1675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P(M, M) =</a:t>
            </a:r>
            <a:endParaRPr lang="en-GB" sz="2400" dirty="0"/>
          </a:p>
        </p:txBody>
      </p:sp>
      <p:sp>
        <p:nvSpPr>
          <p:cNvPr id="66" name="Rectangle 65"/>
          <p:cNvSpPr/>
          <p:nvPr/>
        </p:nvSpPr>
        <p:spPr>
          <a:xfrm>
            <a:off x="152865" y="3283444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 = Hit</a:t>
            </a:r>
            <a:endParaRPr lang="en-GB" sz="2000" dirty="0"/>
          </a:p>
        </p:txBody>
      </p:sp>
      <p:sp>
        <p:nvSpPr>
          <p:cNvPr id="67" name="Rectangle 66"/>
          <p:cNvSpPr/>
          <p:nvPr/>
        </p:nvSpPr>
        <p:spPr>
          <a:xfrm>
            <a:off x="123162" y="3617632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M = Miss</a:t>
            </a:r>
            <a:endParaRPr lang="en-GB" sz="2000" dirty="0"/>
          </a:p>
        </p:txBody>
      </p:sp>
      <p:sp>
        <p:nvSpPr>
          <p:cNvPr id="68" name="Rectangle 67">
            <a:hlinkClick r:id="rId23"/>
            <a:extLst>
              <a:ext uri="{FF2B5EF4-FFF2-40B4-BE49-F238E27FC236}">
                <a16:creationId xmlns:a16="http://schemas.microsoft.com/office/drawing/2014/main" id="{9A003BE5-FDD3-C010-595D-521C43C70B43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23"/>
            <a:extLst>
              <a:ext uri="{FF2B5EF4-FFF2-40B4-BE49-F238E27FC236}">
                <a16:creationId xmlns:a16="http://schemas.microsoft.com/office/drawing/2014/main" id="{9EC741E7-8D80-D56E-7590-A27A16965C7C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78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2" grpId="0" animBg="1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0</TotalTime>
  <Words>492</Words>
  <Application>Microsoft Office PowerPoint</Application>
  <PresentationFormat>On-screen Show (4:3)</PresentationFormat>
  <Paragraphs>161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Comic Sans MS</vt:lpstr>
      <vt:lpstr>Times New Roman</vt:lpstr>
      <vt:lpstr>Wingdings 2</vt:lpstr>
      <vt:lpstr>Theme1</vt:lpstr>
      <vt:lpstr>Probability tree diagrams </vt:lpstr>
      <vt:lpstr>Tree diagrams</vt:lpstr>
      <vt:lpstr>Tree diagrams</vt:lpstr>
      <vt:lpstr>Tree diagrams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2018-04-15T10:01:34Z</dcterms:created>
  <dcterms:modified xsi:type="dcterms:W3CDTF">2022-08-04T01:13:58Z</dcterms:modified>
</cp:coreProperties>
</file>