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256" r:id="rId2"/>
    <p:sldId id="387" r:id="rId3"/>
    <p:sldId id="380" r:id="rId4"/>
    <p:sldId id="383" r:id="rId5"/>
    <p:sldId id="384" r:id="rId6"/>
    <p:sldId id="385" r:id="rId7"/>
    <p:sldId id="386" r:id="rId8"/>
    <p:sldId id="298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6600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Solving quadratic equations in four steps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use an alternative </a:t>
            </a:r>
            <a:r>
              <a:rPr lang="en-GB" dirty="0"/>
              <a:t>method to solve quadratic equations.</a:t>
            </a:r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87E1450-4A09-4630-82CB-1297D0B07EC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A08CF13A-B0CA-4E79-8B5E-4A8FC9708B6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8BC2E-B42D-4E66-B87D-C855D7813A2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8839200" cy="112553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C0099"/>
                </a:solidFill>
              </a:rPr>
              <a:t>Alternative method to solve quadratic equations</a:t>
            </a:r>
            <a:endParaRPr lang="en-GB" dirty="0">
              <a:solidFill>
                <a:srgbClr val="CC009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544828-0AED-4858-8519-3CDE866BBAFC}"/>
              </a:ext>
            </a:extLst>
          </p:cNvPr>
          <p:cNvSpPr txBox="1"/>
          <p:nvPr/>
        </p:nvSpPr>
        <p:spPr>
          <a:xfrm>
            <a:off x="762000" y="152176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Given a quadratic equation: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9DA80A-670B-4C97-81FC-38B213999FE6}"/>
              </a:ext>
            </a:extLst>
          </p:cNvPr>
          <p:cNvSpPr txBox="1"/>
          <p:nvPr/>
        </p:nvSpPr>
        <p:spPr>
          <a:xfrm>
            <a:off x="5622235" y="1498000"/>
            <a:ext cx="2307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DE564E-2185-43A4-A453-89A3D34010B4}"/>
              </a:ext>
            </a:extLst>
          </p:cNvPr>
          <p:cNvSpPr txBox="1"/>
          <p:nvPr/>
        </p:nvSpPr>
        <p:spPr>
          <a:xfrm>
            <a:off x="762000" y="2026068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be factorized as: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27640F-61C3-4474-B861-84A09EEB5286}"/>
              </a:ext>
            </a:extLst>
          </p:cNvPr>
          <p:cNvSpPr txBox="1"/>
          <p:nvPr/>
        </p:nvSpPr>
        <p:spPr>
          <a:xfrm>
            <a:off x="4280452" y="2057109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827082-E611-455A-BE1C-5021A82031B6}"/>
              </a:ext>
            </a:extLst>
          </p:cNvPr>
          <p:cNvSpPr txBox="1"/>
          <p:nvPr/>
        </p:nvSpPr>
        <p:spPr>
          <a:xfrm>
            <a:off x="762000" y="2549815"/>
            <a:ext cx="8365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 the roots of the equations if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–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A62342-1CD5-450D-9C87-2BC9C288C162}"/>
                  </a:ext>
                </a:extLst>
              </p:cNvPr>
              <p:cNvSpPr txBox="1"/>
              <p:nvPr/>
            </p:nvSpPr>
            <p:spPr>
              <a:xfrm>
                <a:off x="762000" y="3099556"/>
                <a:ext cx="8365435" cy="614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Two numbers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r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and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sum to –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if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r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𝐵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u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and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𝐵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–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u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A62342-1CD5-450D-9C87-2BC9C288C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099556"/>
                <a:ext cx="8365435" cy="614848"/>
              </a:xfrm>
              <a:prstGeom prst="rect">
                <a:avLst/>
              </a:prstGeom>
              <a:blipFill>
                <a:blip r:embed="rId2"/>
                <a:stretch>
                  <a:fillRect l="-1093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A082571-F8AD-4295-B80A-2548FF14E96B}"/>
                  </a:ext>
                </a:extLst>
              </p:cNvPr>
              <p:cNvSpPr txBox="1"/>
              <p:nvPr/>
            </p:nvSpPr>
            <p:spPr>
              <a:xfrm>
                <a:off x="778565" y="3651047"/>
                <a:ext cx="8365435" cy="66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The product </a:t>
                </a:r>
                <a:r>
                  <a:rPr kumimoji="0" lang="en-US" sz="24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rs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𝐵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+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u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)(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𝐵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–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u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p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𝐵</m:t>
                            </m:r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–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u</a:t>
                </a:r>
                <a:r>
                  <a:rPr kumimoji="0" 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A082571-F8AD-4295-B80A-2548FF14E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65" y="3651047"/>
                <a:ext cx="8365435" cy="666401"/>
              </a:xfrm>
              <a:prstGeom prst="rect">
                <a:avLst/>
              </a:prstGeom>
              <a:blipFill>
                <a:blip r:embed="rId3"/>
                <a:stretch>
                  <a:fillRect l="-1166" b="-8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C55B61-957A-43B2-B6C1-D6CB1051C98A}"/>
                  </a:ext>
                </a:extLst>
              </p:cNvPr>
              <p:cNvSpPr txBox="1"/>
              <p:nvPr/>
            </p:nvSpPr>
            <p:spPr>
              <a:xfrm>
                <a:off x="3780182" y="4317528"/>
                <a:ext cx="1871870" cy="843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1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pPr>
                              <m:e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1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1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4</m:t>
                            </m:r>
                          </m:den>
                        </m:f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𝐶</m:t>
                        </m:r>
                      </m:e>
                    </m:rad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 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u</a:t>
                </a:r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C55B61-957A-43B2-B6C1-D6CB1051C9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182" y="4317528"/>
                <a:ext cx="1871870" cy="8438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28E7A90-774A-4B17-BCE3-0AECD92F3ACF}"/>
                  </a:ext>
                </a:extLst>
              </p:cNvPr>
              <p:cNvSpPr txBox="1"/>
              <p:nvPr/>
            </p:nvSpPr>
            <p:spPr>
              <a:xfrm>
                <a:off x="781878" y="5161413"/>
                <a:ext cx="8365435" cy="614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Thus </a:t>
                </a: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𝐵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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u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work as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r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and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s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 and are all the roots.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28E7A90-774A-4B17-BCE3-0AECD92F3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8" y="5161413"/>
                <a:ext cx="8365435" cy="614848"/>
              </a:xfrm>
              <a:prstGeom prst="rect">
                <a:avLst/>
              </a:prstGeom>
              <a:blipFill>
                <a:blip r:embed="rId5"/>
                <a:stretch>
                  <a:fillRect l="-1092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0B19DA61-A5FC-46AE-88D5-8D3AC5543780}"/>
              </a:ext>
            </a:extLst>
          </p:cNvPr>
          <p:cNvSpPr txBox="1"/>
          <p:nvPr/>
        </p:nvSpPr>
        <p:spPr>
          <a:xfrm>
            <a:off x="742122" y="5803074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method only works if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one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A8B299-0591-4D4B-858E-B444D31C8EDF}"/>
              </a:ext>
            </a:extLst>
          </p:cNvPr>
          <p:cNvSpPr txBox="1"/>
          <p:nvPr/>
        </p:nvSpPr>
        <p:spPr>
          <a:xfrm>
            <a:off x="1908312" y="4576403"/>
            <a:ext cx="1871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will be: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EB9F8F7F-C053-47F2-81CB-690168AF723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6"/>
            <a:extLst>
              <a:ext uri="{FF2B5EF4-FFF2-40B4-BE49-F238E27FC236}">
                <a16:creationId xmlns:a16="http://schemas.microsoft.com/office/drawing/2014/main" id="{01F4A578-0D0D-4B62-8565-FE51768A6A8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42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B641E4-3CCC-4FE8-AF02-3446311BDD19}"/>
              </a:ext>
            </a:extLst>
          </p:cNvPr>
          <p:cNvSpPr txBox="1"/>
          <p:nvPr/>
        </p:nvSpPr>
        <p:spPr>
          <a:xfrm>
            <a:off x="930965" y="152176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the quadratic equation: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272B1-C00C-45A7-A912-2C5FBACEADD4}"/>
              </a:ext>
            </a:extLst>
          </p:cNvPr>
          <p:cNvSpPr txBox="1"/>
          <p:nvPr/>
        </p:nvSpPr>
        <p:spPr>
          <a:xfrm>
            <a:off x="3636064" y="1905000"/>
            <a:ext cx="2307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+ 6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+ 5 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D385AA-E82F-45B4-AAD7-9BEE90FBE6C3}"/>
              </a:ext>
            </a:extLst>
          </p:cNvPr>
          <p:cNvSpPr txBox="1"/>
          <p:nvPr/>
        </p:nvSpPr>
        <p:spPr>
          <a:xfrm>
            <a:off x="245165" y="2302023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1: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D09BCC-637D-42D0-9626-C5BE5D99D4DB}"/>
              </a:ext>
            </a:extLst>
          </p:cNvPr>
          <p:cNvSpPr txBox="1"/>
          <p:nvPr/>
        </p:nvSpPr>
        <p:spPr>
          <a:xfrm>
            <a:off x="1295400" y="2302022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divide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by 2  and change the sign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68529C-FC6A-4D3A-BD37-A92850783125}"/>
              </a:ext>
            </a:extLst>
          </p:cNvPr>
          <p:cNvSpPr txBox="1"/>
          <p:nvPr/>
        </p:nvSpPr>
        <p:spPr>
          <a:xfrm>
            <a:off x="1302026" y="2763687"/>
            <a:ext cx="3117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write it like this: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BCF519-91AB-4943-9D2F-F353404C57A0}"/>
              </a:ext>
            </a:extLst>
          </p:cNvPr>
          <p:cNvSpPr/>
          <p:nvPr/>
        </p:nvSpPr>
        <p:spPr>
          <a:xfrm>
            <a:off x="4368652" y="2765920"/>
            <a:ext cx="11177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 3)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0D3E1E-1E83-46F3-9F27-D1E490574A4D}"/>
              </a:ext>
            </a:extLst>
          </p:cNvPr>
          <p:cNvSpPr txBox="1"/>
          <p:nvPr/>
        </p:nvSpPr>
        <p:spPr>
          <a:xfrm>
            <a:off x="283265" y="3232582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2: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6AB047-4862-49BA-856B-24331A2173B3}"/>
              </a:ext>
            </a:extLst>
          </p:cNvPr>
          <p:cNvSpPr txBox="1"/>
          <p:nvPr/>
        </p:nvSpPr>
        <p:spPr>
          <a:xfrm>
            <a:off x="1333500" y="3232581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square it and subtract the constant term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02CE4-D43E-4658-B622-66694ECDDBE5}"/>
              </a:ext>
            </a:extLst>
          </p:cNvPr>
          <p:cNvSpPr/>
          <p:nvPr/>
        </p:nvSpPr>
        <p:spPr>
          <a:xfrm>
            <a:off x="4368653" y="3687017"/>
            <a:ext cx="15749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 – 5 = 4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2685AB-8ACB-4B00-BCC1-5A3420847E9A}"/>
              </a:ext>
            </a:extLst>
          </p:cNvPr>
          <p:cNvSpPr txBox="1"/>
          <p:nvPr/>
        </p:nvSpPr>
        <p:spPr>
          <a:xfrm>
            <a:off x="283265" y="411129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3: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677E70-C7A2-4C57-9925-C3DA19E6C3E1}"/>
              </a:ext>
            </a:extLst>
          </p:cNvPr>
          <p:cNvSpPr txBox="1"/>
          <p:nvPr/>
        </p:nvSpPr>
        <p:spPr>
          <a:xfrm>
            <a:off x="1333500" y="4111294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Square root the answer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/>
              <p:nvPr/>
            </p:nvSpPr>
            <p:spPr>
              <a:xfrm>
                <a:off x="4800599" y="4098041"/>
                <a:ext cx="1828801" cy="496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4</m:t>
                        </m:r>
                      </m:e>
                    </m:rad>
                  </m:oMath>
                </a14:m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  <a:sym typeface="Symbol" panose="05050102010706020507" pitchFamily="18" charset="2"/>
                  </a:rPr>
                  <a:t>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599" y="4098041"/>
                <a:ext cx="1828801" cy="496996"/>
              </a:xfrm>
              <a:prstGeom prst="rect">
                <a:avLst/>
              </a:prstGeom>
              <a:blipFill>
                <a:blip r:embed="rId2"/>
                <a:stretch>
                  <a:fillRect t="-365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5AF3A7C-B220-4ADE-B981-7F89ACBDD138}"/>
              </a:ext>
            </a:extLst>
          </p:cNvPr>
          <p:cNvSpPr txBox="1"/>
          <p:nvPr/>
        </p:nvSpPr>
        <p:spPr>
          <a:xfrm>
            <a:off x="283265" y="463511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4: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17AF9E-D5A5-49CA-9F98-1DB15350B67A}"/>
              </a:ext>
            </a:extLst>
          </p:cNvPr>
          <p:cNvSpPr txBox="1"/>
          <p:nvPr/>
        </p:nvSpPr>
        <p:spPr>
          <a:xfrm>
            <a:off x="1333500" y="4635118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take the negative half of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and subtract this answer to get the solutions of the equation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06BCF9E-D07C-46CE-A8E5-2EA200E7877A}"/>
              </a:ext>
            </a:extLst>
          </p:cNvPr>
          <p:cNvSpPr/>
          <p:nvPr/>
        </p:nvSpPr>
        <p:spPr>
          <a:xfrm>
            <a:off x="3429000" y="5604614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– 3 + 2 = –1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5C5AE3C-AFE5-4396-BC71-F4CD8104DDD4}"/>
              </a:ext>
            </a:extLst>
          </p:cNvPr>
          <p:cNvSpPr/>
          <p:nvPr/>
        </p:nvSpPr>
        <p:spPr>
          <a:xfrm>
            <a:off x="3429000" y="6066279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– 3 – 2 = –5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585DA52-CA39-4D3C-A6AB-FB6DA8E12B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8839200" cy="112553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C0099"/>
                </a:solidFill>
              </a:rPr>
              <a:t>Alternative method to solve quadratic equations</a:t>
            </a:r>
            <a:endParaRPr lang="en-GB" dirty="0">
              <a:solidFill>
                <a:srgbClr val="CC0099"/>
              </a:solidFill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D1B9AC83-1636-4ACE-9F53-9D356F3DB3C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1E98FE40-26C9-48DC-952E-E3CEE6CD9F3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97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B641E4-3CCC-4FE8-AF02-3446311BDD19}"/>
              </a:ext>
            </a:extLst>
          </p:cNvPr>
          <p:cNvSpPr txBox="1"/>
          <p:nvPr/>
        </p:nvSpPr>
        <p:spPr>
          <a:xfrm>
            <a:off x="930965" y="152176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the quadratic equation: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272B1-C00C-45A7-A912-2C5FBACEADD4}"/>
              </a:ext>
            </a:extLst>
          </p:cNvPr>
          <p:cNvSpPr txBox="1"/>
          <p:nvPr/>
        </p:nvSpPr>
        <p:spPr>
          <a:xfrm>
            <a:off x="3636064" y="1905000"/>
            <a:ext cx="2307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+ 4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3 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D385AA-E82F-45B4-AAD7-9BEE90FBE6C3}"/>
              </a:ext>
            </a:extLst>
          </p:cNvPr>
          <p:cNvSpPr txBox="1"/>
          <p:nvPr/>
        </p:nvSpPr>
        <p:spPr>
          <a:xfrm>
            <a:off x="245165" y="2302023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1: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D09BCC-637D-42D0-9626-C5BE5D99D4DB}"/>
              </a:ext>
            </a:extLst>
          </p:cNvPr>
          <p:cNvSpPr txBox="1"/>
          <p:nvPr/>
        </p:nvSpPr>
        <p:spPr>
          <a:xfrm>
            <a:off x="1295400" y="2302022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divide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by 2  and change the sign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68529C-FC6A-4D3A-BD37-A92850783125}"/>
              </a:ext>
            </a:extLst>
          </p:cNvPr>
          <p:cNvSpPr txBox="1"/>
          <p:nvPr/>
        </p:nvSpPr>
        <p:spPr>
          <a:xfrm>
            <a:off x="1302026" y="2763687"/>
            <a:ext cx="3117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write it like this: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BCF519-91AB-4943-9D2F-F353404C57A0}"/>
              </a:ext>
            </a:extLst>
          </p:cNvPr>
          <p:cNvSpPr/>
          <p:nvPr/>
        </p:nvSpPr>
        <p:spPr>
          <a:xfrm>
            <a:off x="4368653" y="2765920"/>
            <a:ext cx="110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 2)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0D3E1E-1E83-46F3-9F27-D1E490574A4D}"/>
              </a:ext>
            </a:extLst>
          </p:cNvPr>
          <p:cNvSpPr txBox="1"/>
          <p:nvPr/>
        </p:nvSpPr>
        <p:spPr>
          <a:xfrm>
            <a:off x="283265" y="3232582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2: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6AB047-4862-49BA-856B-24331A2173B3}"/>
              </a:ext>
            </a:extLst>
          </p:cNvPr>
          <p:cNvSpPr txBox="1"/>
          <p:nvPr/>
        </p:nvSpPr>
        <p:spPr>
          <a:xfrm>
            <a:off x="1333500" y="3232581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square it and subtract the constant term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02CE4-D43E-4658-B622-66694ECDDBE5}"/>
              </a:ext>
            </a:extLst>
          </p:cNvPr>
          <p:cNvSpPr/>
          <p:nvPr/>
        </p:nvSpPr>
        <p:spPr>
          <a:xfrm>
            <a:off x="4368652" y="3687017"/>
            <a:ext cx="19559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 – (–3) = 7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2685AB-8ACB-4B00-BCC1-5A3420847E9A}"/>
              </a:ext>
            </a:extLst>
          </p:cNvPr>
          <p:cNvSpPr txBox="1"/>
          <p:nvPr/>
        </p:nvSpPr>
        <p:spPr>
          <a:xfrm>
            <a:off x="283265" y="411129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3: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677E70-C7A2-4C57-9925-C3DA19E6C3E1}"/>
              </a:ext>
            </a:extLst>
          </p:cNvPr>
          <p:cNvSpPr txBox="1"/>
          <p:nvPr/>
        </p:nvSpPr>
        <p:spPr>
          <a:xfrm>
            <a:off x="1333500" y="4111294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Square root the answer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/>
              <p:nvPr/>
            </p:nvSpPr>
            <p:spPr>
              <a:xfrm>
                <a:off x="4800599" y="4098041"/>
                <a:ext cx="1828801" cy="496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7</m:t>
                        </m:r>
                      </m:e>
                    </m:rad>
                  </m:oMath>
                </a14:m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  <a:sym typeface="Symbol" panose="05050102010706020507" pitchFamily="18" charset="2"/>
                  </a:rPr>
                  <a:t>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7</m:t>
                        </m:r>
                      </m:e>
                    </m:ra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599" y="4098041"/>
                <a:ext cx="1828801" cy="496996"/>
              </a:xfrm>
              <a:prstGeom prst="rect">
                <a:avLst/>
              </a:prstGeom>
              <a:blipFill>
                <a:blip r:embed="rId2"/>
                <a:stretch>
                  <a:fillRect t="-365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5AF3A7C-B220-4ADE-B981-7F89ACBDD138}"/>
              </a:ext>
            </a:extLst>
          </p:cNvPr>
          <p:cNvSpPr txBox="1"/>
          <p:nvPr/>
        </p:nvSpPr>
        <p:spPr>
          <a:xfrm>
            <a:off x="283265" y="463511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4: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17AF9E-D5A5-49CA-9F98-1DB15350B67A}"/>
              </a:ext>
            </a:extLst>
          </p:cNvPr>
          <p:cNvSpPr txBox="1"/>
          <p:nvPr/>
        </p:nvSpPr>
        <p:spPr>
          <a:xfrm>
            <a:off x="1333500" y="4635118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take the negative half of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and subtract this answer to get the solutions of the equation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6BCF9E-D07C-46CE-A8E5-2EA200E7877A}"/>
                  </a:ext>
                </a:extLst>
              </p:cNvPr>
              <p:cNvSpPr/>
              <p:nvPr/>
            </p:nvSpPr>
            <p:spPr>
              <a:xfrm>
                <a:off x="3429000" y="5604614"/>
                <a:ext cx="3429000" cy="495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– 2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7</m:t>
                        </m:r>
                      </m:e>
                    </m:ra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6BCF9E-D07C-46CE-A8E5-2EA200E787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604614"/>
                <a:ext cx="3429000" cy="495905"/>
              </a:xfrm>
              <a:prstGeom prst="rect">
                <a:avLst/>
              </a:prstGeom>
              <a:blipFill>
                <a:blip r:embed="rId3"/>
                <a:stretch>
                  <a:fillRect l="-2847" t="-243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C5AE3C-AFE5-4396-BC71-F4CD8104DDD4}"/>
                  </a:ext>
                </a:extLst>
              </p:cNvPr>
              <p:cNvSpPr/>
              <p:nvPr/>
            </p:nvSpPr>
            <p:spPr>
              <a:xfrm>
                <a:off x="3429000" y="6066279"/>
                <a:ext cx="3429000" cy="495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– 2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7</m:t>
                        </m:r>
                      </m:e>
                    </m:ra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C5AE3C-AFE5-4396-BC71-F4CD8104D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66279"/>
                <a:ext cx="3429000" cy="495905"/>
              </a:xfrm>
              <a:prstGeom prst="rect">
                <a:avLst/>
              </a:prstGeom>
              <a:blipFill>
                <a:blip r:embed="rId4"/>
                <a:stretch>
                  <a:fillRect l="-2847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">
            <a:extLst>
              <a:ext uri="{FF2B5EF4-FFF2-40B4-BE49-F238E27FC236}">
                <a16:creationId xmlns:a16="http://schemas.microsoft.com/office/drawing/2014/main" id="{176150FB-24AA-4A93-B47E-DFBF7190A96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8763000" cy="112553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C0099"/>
                </a:solidFill>
              </a:rPr>
              <a:t>Alternative method to solve quadratic equations</a:t>
            </a:r>
            <a:endParaRPr lang="en-GB" dirty="0">
              <a:solidFill>
                <a:srgbClr val="CC0099"/>
              </a:solidFill>
            </a:endParaRPr>
          </a:p>
        </p:txBody>
      </p:sp>
      <p:sp>
        <p:nvSpPr>
          <p:cNvPr id="21" name="Rectangle 20">
            <a:hlinkClick r:id="rId5"/>
            <a:extLst>
              <a:ext uri="{FF2B5EF4-FFF2-40B4-BE49-F238E27FC236}">
                <a16:creationId xmlns:a16="http://schemas.microsoft.com/office/drawing/2014/main" id="{91EB5324-FDAA-4EE5-92D6-376E793F904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5"/>
            <a:extLst>
              <a:ext uri="{FF2B5EF4-FFF2-40B4-BE49-F238E27FC236}">
                <a16:creationId xmlns:a16="http://schemas.microsoft.com/office/drawing/2014/main" id="{68BA43FC-3D5D-4116-8F41-F91DAD79424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4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B641E4-3CCC-4FE8-AF02-3446311BDD19}"/>
              </a:ext>
            </a:extLst>
          </p:cNvPr>
          <p:cNvSpPr txBox="1"/>
          <p:nvPr/>
        </p:nvSpPr>
        <p:spPr>
          <a:xfrm>
            <a:off x="930965" y="12954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the quadratic equation: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272B1-C00C-45A7-A912-2C5FBACEADD4}"/>
              </a:ext>
            </a:extLst>
          </p:cNvPr>
          <p:cNvSpPr txBox="1"/>
          <p:nvPr/>
        </p:nvSpPr>
        <p:spPr>
          <a:xfrm>
            <a:off x="3636064" y="1678633"/>
            <a:ext cx="2307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+ 5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3 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D385AA-E82F-45B4-AAD7-9BEE90FBE6C3}"/>
              </a:ext>
            </a:extLst>
          </p:cNvPr>
          <p:cNvSpPr txBox="1"/>
          <p:nvPr/>
        </p:nvSpPr>
        <p:spPr>
          <a:xfrm>
            <a:off x="245165" y="2075656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1: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D09BCC-637D-42D0-9626-C5BE5D99D4DB}"/>
              </a:ext>
            </a:extLst>
          </p:cNvPr>
          <p:cNvSpPr txBox="1"/>
          <p:nvPr/>
        </p:nvSpPr>
        <p:spPr>
          <a:xfrm>
            <a:off x="1295400" y="207565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divide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by 2  and change the sign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68529C-FC6A-4D3A-BD37-A92850783125}"/>
              </a:ext>
            </a:extLst>
          </p:cNvPr>
          <p:cNvSpPr txBox="1"/>
          <p:nvPr/>
        </p:nvSpPr>
        <p:spPr>
          <a:xfrm>
            <a:off x="1302026" y="2537320"/>
            <a:ext cx="3117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write it like this: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FBCF519-91AB-4943-9D2F-F353404C57A0}"/>
                  </a:ext>
                </a:extLst>
              </p:cNvPr>
              <p:cNvSpPr/>
              <p:nvPr/>
            </p:nvSpPr>
            <p:spPr>
              <a:xfrm>
                <a:off x="4153928" y="2380209"/>
                <a:ext cx="2184548" cy="7180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−</m:t>
                            </m:r>
                            <m:f>
                              <m:fPr>
                                <m:ctrlP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1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1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10066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sup>
                    </m:sSup>
                  </m:oMath>
                </a14:m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FBCF519-91AB-4943-9D2F-F353404C57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28" y="2380209"/>
                <a:ext cx="2184548" cy="7180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D20D3E1E-1E83-46F3-9F27-D1E490574A4D}"/>
              </a:ext>
            </a:extLst>
          </p:cNvPr>
          <p:cNvSpPr txBox="1"/>
          <p:nvPr/>
        </p:nvSpPr>
        <p:spPr>
          <a:xfrm>
            <a:off x="283265" y="300621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2: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6AB047-4862-49BA-856B-24331A2173B3}"/>
              </a:ext>
            </a:extLst>
          </p:cNvPr>
          <p:cNvSpPr txBox="1"/>
          <p:nvPr/>
        </p:nvSpPr>
        <p:spPr>
          <a:xfrm>
            <a:off x="1333500" y="3006214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square it and subtract the constant term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6202CE4-D43E-4658-B622-66694ECDDBE5}"/>
                  </a:ext>
                </a:extLst>
              </p:cNvPr>
              <p:cNvSpPr/>
              <p:nvPr/>
            </p:nvSpPr>
            <p:spPr>
              <a:xfrm>
                <a:off x="4300733" y="3394809"/>
                <a:ext cx="1574946" cy="619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5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+ 3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37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4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6202CE4-D43E-4658-B622-66694ECDDB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733" y="3394809"/>
                <a:ext cx="1574946" cy="619913"/>
              </a:xfrm>
              <a:prstGeom prst="rect">
                <a:avLst/>
              </a:prstGeom>
              <a:blipFill>
                <a:blip r:embed="rId3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1C2685AB-8ACB-4B00-BCC1-5A3420847E9A}"/>
              </a:ext>
            </a:extLst>
          </p:cNvPr>
          <p:cNvSpPr txBox="1"/>
          <p:nvPr/>
        </p:nvSpPr>
        <p:spPr>
          <a:xfrm>
            <a:off x="283265" y="388492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3: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677E70-C7A2-4C57-9925-C3DA19E6C3E1}"/>
              </a:ext>
            </a:extLst>
          </p:cNvPr>
          <p:cNvSpPr txBox="1"/>
          <p:nvPr/>
        </p:nvSpPr>
        <p:spPr>
          <a:xfrm>
            <a:off x="1333500" y="3884927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Square root the answer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/>
              <p:nvPr/>
            </p:nvSpPr>
            <p:spPr>
              <a:xfrm>
                <a:off x="4730195" y="3795699"/>
                <a:ext cx="1828801" cy="843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37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4</m:t>
                            </m:r>
                          </m:den>
                        </m:f>
                      </m:e>
                    </m:rad>
                  </m:oMath>
                </a14:m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  <a:sym typeface="Symbol" panose="05050102010706020507" pitchFamily="18" charset="2"/>
                  </a:rPr>
                  <a:t>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195" y="3795699"/>
                <a:ext cx="1828801" cy="8438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5AF3A7C-B220-4ADE-B981-7F89ACBDD138}"/>
              </a:ext>
            </a:extLst>
          </p:cNvPr>
          <p:cNvSpPr txBox="1"/>
          <p:nvPr/>
        </p:nvSpPr>
        <p:spPr>
          <a:xfrm>
            <a:off x="283265" y="451690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4: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17AF9E-D5A5-49CA-9F98-1DB15350B67A}"/>
              </a:ext>
            </a:extLst>
          </p:cNvPr>
          <p:cNvSpPr txBox="1"/>
          <p:nvPr/>
        </p:nvSpPr>
        <p:spPr>
          <a:xfrm>
            <a:off x="1333500" y="4516904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take the negative half of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and subtract this answer to get the solutions of the equation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6BCF9E-D07C-46CE-A8E5-2EA200E7877A}"/>
                  </a:ext>
                </a:extLst>
              </p:cNvPr>
              <p:cNvSpPr/>
              <p:nvPr/>
            </p:nvSpPr>
            <p:spPr>
              <a:xfrm>
                <a:off x="3429000" y="5378247"/>
                <a:ext cx="3429000" cy="679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5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6BCF9E-D07C-46CE-A8E5-2EA200E787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378247"/>
                <a:ext cx="3429000" cy="679866"/>
              </a:xfrm>
              <a:prstGeom prst="rect">
                <a:avLst/>
              </a:prstGeom>
              <a:blipFill>
                <a:blip r:embed="rId5"/>
                <a:stretch>
                  <a:fillRect l="-2847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C5AE3C-AFE5-4396-BC71-F4CD8104DDD4}"/>
                  </a:ext>
                </a:extLst>
              </p:cNvPr>
              <p:cNvSpPr/>
              <p:nvPr/>
            </p:nvSpPr>
            <p:spPr>
              <a:xfrm>
                <a:off x="3429000" y="6028640"/>
                <a:ext cx="3429000" cy="679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5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37</m:t>
                            </m:r>
                          </m:e>
                        </m:rad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C5AE3C-AFE5-4396-BC71-F4CD8104D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28640"/>
                <a:ext cx="3429000" cy="679866"/>
              </a:xfrm>
              <a:prstGeom prst="rect">
                <a:avLst/>
              </a:prstGeom>
              <a:blipFill>
                <a:blip r:embed="rId6"/>
                <a:stretch>
                  <a:fillRect l="-2847" b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6309415-774C-42E1-BB35-24532687B449}"/>
                  </a:ext>
                </a:extLst>
              </p:cNvPr>
              <p:cNvSpPr/>
              <p:nvPr/>
            </p:nvSpPr>
            <p:spPr>
              <a:xfrm>
                <a:off x="6016755" y="5516340"/>
                <a:ext cx="1891480" cy="866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10066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10066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10066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−5</m:t>
                          </m:r>
                          <m:r>
                            <a:rPr kumimoji="0" 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10066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kumimoji="0" lang="en-US" sz="2400" b="0" i="1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10066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US" sz="2400" b="0" i="1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10066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  <m:t>37</m:t>
                              </m:r>
                            </m:e>
                          </m:rad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10066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6309415-774C-42E1-BB35-24532687B4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755" y="5516340"/>
                <a:ext cx="1891480" cy="8669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>
            <a:extLst>
              <a:ext uri="{FF2B5EF4-FFF2-40B4-BE49-F238E27FC236}">
                <a16:creationId xmlns:a16="http://schemas.microsoft.com/office/drawing/2014/main" id="{369A0CFE-88EA-4B8F-91B4-50002BF184D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8610600" cy="112553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C0099"/>
                </a:solidFill>
              </a:rPr>
              <a:t>Alternative method to solve quadratic equations</a:t>
            </a:r>
            <a:endParaRPr lang="en-GB" dirty="0">
              <a:solidFill>
                <a:srgbClr val="CC0099"/>
              </a:solidFill>
            </a:endParaRPr>
          </a:p>
        </p:txBody>
      </p:sp>
      <p:sp>
        <p:nvSpPr>
          <p:cNvPr id="22" name="Rectangle 21">
            <a:hlinkClick r:id="rId8"/>
            <a:extLst>
              <a:ext uri="{FF2B5EF4-FFF2-40B4-BE49-F238E27FC236}">
                <a16:creationId xmlns:a16="http://schemas.microsoft.com/office/drawing/2014/main" id="{03938CA5-0B07-46F6-A8ED-3B3BA44CDDA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8"/>
            <a:extLst>
              <a:ext uri="{FF2B5EF4-FFF2-40B4-BE49-F238E27FC236}">
                <a16:creationId xmlns:a16="http://schemas.microsoft.com/office/drawing/2014/main" id="{EB12D9B8-C5B2-4FE7-9909-C754D9F6191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83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B641E4-3CCC-4FE8-AF02-3446311BDD19}"/>
              </a:ext>
            </a:extLst>
          </p:cNvPr>
          <p:cNvSpPr txBox="1"/>
          <p:nvPr/>
        </p:nvSpPr>
        <p:spPr>
          <a:xfrm>
            <a:off x="319285" y="138880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the quadratic equation: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272B1-C00C-45A7-A912-2C5FBACEADD4}"/>
              </a:ext>
            </a:extLst>
          </p:cNvPr>
          <p:cNvSpPr txBox="1"/>
          <p:nvPr/>
        </p:nvSpPr>
        <p:spPr>
          <a:xfrm>
            <a:off x="4823790" y="1375078"/>
            <a:ext cx="2688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4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10 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D385AA-E82F-45B4-AAD7-9BEE90FBE6C3}"/>
              </a:ext>
            </a:extLst>
          </p:cNvPr>
          <p:cNvSpPr txBox="1"/>
          <p:nvPr/>
        </p:nvSpPr>
        <p:spPr>
          <a:xfrm>
            <a:off x="245165" y="273203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1: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D09BCC-637D-42D0-9626-C5BE5D99D4DB}"/>
              </a:ext>
            </a:extLst>
          </p:cNvPr>
          <p:cNvSpPr txBox="1"/>
          <p:nvPr/>
        </p:nvSpPr>
        <p:spPr>
          <a:xfrm>
            <a:off x="1295400" y="2732037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divide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by 2  and change the sign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68529C-FC6A-4D3A-BD37-A92850783125}"/>
              </a:ext>
            </a:extLst>
          </p:cNvPr>
          <p:cNvSpPr txBox="1"/>
          <p:nvPr/>
        </p:nvSpPr>
        <p:spPr>
          <a:xfrm>
            <a:off x="1302026" y="3193702"/>
            <a:ext cx="3117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write it like this: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BCF519-91AB-4943-9D2F-F353404C57A0}"/>
              </a:ext>
            </a:extLst>
          </p:cNvPr>
          <p:cNvSpPr/>
          <p:nvPr/>
        </p:nvSpPr>
        <p:spPr>
          <a:xfrm>
            <a:off x="4368653" y="3195935"/>
            <a:ext cx="110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(1)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0D3E1E-1E83-46F3-9F27-D1E490574A4D}"/>
              </a:ext>
            </a:extLst>
          </p:cNvPr>
          <p:cNvSpPr txBox="1"/>
          <p:nvPr/>
        </p:nvSpPr>
        <p:spPr>
          <a:xfrm>
            <a:off x="283265" y="35769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2: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6AB047-4862-49BA-856B-24331A2173B3}"/>
              </a:ext>
            </a:extLst>
          </p:cNvPr>
          <p:cNvSpPr txBox="1"/>
          <p:nvPr/>
        </p:nvSpPr>
        <p:spPr>
          <a:xfrm>
            <a:off x="1333500" y="3576934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square it and subtract the constant term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02CE4-D43E-4658-B622-66694ECDDBE5}"/>
              </a:ext>
            </a:extLst>
          </p:cNvPr>
          <p:cNvSpPr/>
          <p:nvPr/>
        </p:nvSpPr>
        <p:spPr>
          <a:xfrm>
            <a:off x="4368652" y="3962400"/>
            <a:ext cx="2413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– (– 5) = 6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2685AB-8ACB-4B00-BCC1-5A3420847E9A}"/>
              </a:ext>
            </a:extLst>
          </p:cNvPr>
          <p:cNvSpPr txBox="1"/>
          <p:nvPr/>
        </p:nvSpPr>
        <p:spPr>
          <a:xfrm>
            <a:off x="283265" y="439305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3: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677E70-C7A2-4C57-9925-C3DA19E6C3E1}"/>
              </a:ext>
            </a:extLst>
          </p:cNvPr>
          <p:cNvSpPr txBox="1"/>
          <p:nvPr/>
        </p:nvSpPr>
        <p:spPr>
          <a:xfrm>
            <a:off x="1333500" y="4393057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Square root the answer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/>
              <p:nvPr/>
            </p:nvSpPr>
            <p:spPr>
              <a:xfrm>
                <a:off x="4800599" y="4379804"/>
                <a:ext cx="1828801" cy="496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6</m:t>
                        </m:r>
                      </m:e>
                    </m:rad>
                  </m:oMath>
                </a14:m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  <a:sym typeface="Symbol" panose="05050102010706020507" pitchFamily="18" charset="2"/>
                  </a:rPr>
                  <a:t>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6</m:t>
                        </m:r>
                      </m:e>
                    </m:ra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599" y="4379804"/>
                <a:ext cx="1828801" cy="496996"/>
              </a:xfrm>
              <a:prstGeom prst="rect">
                <a:avLst/>
              </a:prstGeom>
              <a:blipFill>
                <a:blip r:embed="rId2"/>
                <a:stretch>
                  <a:fillRect t="-365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5AF3A7C-B220-4ADE-B981-7F89ACBDD138}"/>
              </a:ext>
            </a:extLst>
          </p:cNvPr>
          <p:cNvSpPr txBox="1"/>
          <p:nvPr/>
        </p:nvSpPr>
        <p:spPr>
          <a:xfrm>
            <a:off x="283265" y="4895672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4: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17AF9E-D5A5-49CA-9F98-1DB15350B67A}"/>
              </a:ext>
            </a:extLst>
          </p:cNvPr>
          <p:cNvSpPr txBox="1"/>
          <p:nvPr/>
        </p:nvSpPr>
        <p:spPr>
          <a:xfrm>
            <a:off x="1333500" y="489567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take the negative half of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and subtract this answer to get the solutions of the equation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6BCF9E-D07C-46CE-A8E5-2EA200E7877A}"/>
                  </a:ext>
                </a:extLst>
              </p:cNvPr>
              <p:cNvSpPr/>
              <p:nvPr/>
            </p:nvSpPr>
            <p:spPr>
              <a:xfrm>
                <a:off x="3429000" y="5604614"/>
                <a:ext cx="3429000" cy="495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1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6</m:t>
                        </m:r>
                      </m:e>
                    </m:ra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6BCF9E-D07C-46CE-A8E5-2EA200E787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604614"/>
                <a:ext cx="3429000" cy="495905"/>
              </a:xfrm>
              <a:prstGeom prst="rect">
                <a:avLst/>
              </a:prstGeom>
              <a:blipFill>
                <a:blip r:embed="rId3"/>
                <a:stretch>
                  <a:fillRect l="-2847" t="-243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C5AE3C-AFE5-4396-BC71-F4CD8104DDD4}"/>
                  </a:ext>
                </a:extLst>
              </p:cNvPr>
              <p:cNvSpPr/>
              <p:nvPr/>
            </p:nvSpPr>
            <p:spPr>
              <a:xfrm>
                <a:off x="3429000" y="6066279"/>
                <a:ext cx="3429000" cy="495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1 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6</m:t>
                        </m:r>
                      </m:e>
                    </m:ra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C5AE3C-AFE5-4396-BC71-F4CD8104D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66279"/>
                <a:ext cx="3429000" cy="495905"/>
              </a:xfrm>
              <a:prstGeom prst="rect">
                <a:avLst/>
              </a:prstGeom>
              <a:blipFill>
                <a:blip r:embed="rId4"/>
                <a:stretch>
                  <a:fillRect l="-2847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40331D4F-32B0-41A4-86AC-6F57F488E683}"/>
              </a:ext>
            </a:extLst>
          </p:cNvPr>
          <p:cNvSpPr txBox="1"/>
          <p:nvPr/>
        </p:nvSpPr>
        <p:spPr>
          <a:xfrm>
            <a:off x="319285" y="187117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Divide all by 2 to change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into 1: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1E81F9-E897-45E6-BA1D-F0F74EAC6BE2}"/>
              </a:ext>
            </a:extLst>
          </p:cNvPr>
          <p:cNvSpPr txBox="1"/>
          <p:nvPr/>
        </p:nvSpPr>
        <p:spPr>
          <a:xfrm>
            <a:off x="4919244" y="2272605"/>
            <a:ext cx="2688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5 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EC4A92B-28D8-4F04-90FB-B67C4DC03A1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8458200" cy="112553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C0099"/>
                </a:solidFill>
              </a:rPr>
              <a:t>Alternative method to solve quadratic equations</a:t>
            </a:r>
            <a:endParaRPr lang="en-GB" dirty="0">
              <a:solidFill>
                <a:srgbClr val="CC0099"/>
              </a:solidFill>
            </a:endParaRPr>
          </a:p>
        </p:txBody>
      </p:sp>
      <p:sp>
        <p:nvSpPr>
          <p:cNvPr id="23" name="Rectangle 22">
            <a:hlinkClick r:id="rId5"/>
            <a:extLst>
              <a:ext uri="{FF2B5EF4-FFF2-40B4-BE49-F238E27FC236}">
                <a16:creationId xmlns:a16="http://schemas.microsoft.com/office/drawing/2014/main" id="{36D3FDA2-FE64-4AFC-B937-783B04D4EA0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5"/>
            <a:extLst>
              <a:ext uri="{FF2B5EF4-FFF2-40B4-BE49-F238E27FC236}">
                <a16:creationId xmlns:a16="http://schemas.microsoft.com/office/drawing/2014/main" id="{9CCC384E-9A8E-4EA4-B5A7-0CE72FCE318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19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B641E4-3CCC-4FE8-AF02-3446311BDD19}"/>
              </a:ext>
            </a:extLst>
          </p:cNvPr>
          <p:cNvSpPr txBox="1"/>
          <p:nvPr/>
        </p:nvSpPr>
        <p:spPr>
          <a:xfrm>
            <a:off x="319285" y="138880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the quadratic equation: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272B1-C00C-45A7-A912-2C5FBACEADD4}"/>
              </a:ext>
            </a:extLst>
          </p:cNvPr>
          <p:cNvSpPr txBox="1"/>
          <p:nvPr/>
        </p:nvSpPr>
        <p:spPr>
          <a:xfrm>
            <a:off x="4823790" y="1375078"/>
            <a:ext cx="2688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+ 8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+ 4 = 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D385AA-E82F-45B4-AAD7-9BEE90FBE6C3}"/>
              </a:ext>
            </a:extLst>
          </p:cNvPr>
          <p:cNvSpPr txBox="1"/>
          <p:nvPr/>
        </p:nvSpPr>
        <p:spPr>
          <a:xfrm>
            <a:off x="245165" y="273203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1: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D09BCC-637D-42D0-9626-C5BE5D99D4DB}"/>
              </a:ext>
            </a:extLst>
          </p:cNvPr>
          <p:cNvSpPr txBox="1"/>
          <p:nvPr/>
        </p:nvSpPr>
        <p:spPr>
          <a:xfrm>
            <a:off x="1295400" y="2732037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divide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by 2  and change the sign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68529C-FC6A-4D3A-BD37-A92850783125}"/>
              </a:ext>
            </a:extLst>
          </p:cNvPr>
          <p:cNvSpPr txBox="1"/>
          <p:nvPr/>
        </p:nvSpPr>
        <p:spPr>
          <a:xfrm>
            <a:off x="1302026" y="3193702"/>
            <a:ext cx="3117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write it like this: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FBCF519-91AB-4943-9D2F-F353404C57A0}"/>
                  </a:ext>
                </a:extLst>
              </p:cNvPr>
              <p:cNvSpPr/>
              <p:nvPr/>
            </p:nvSpPr>
            <p:spPr>
              <a:xfrm>
                <a:off x="4368653" y="3195935"/>
                <a:ext cx="1101182" cy="499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m:rPr>
                            <m:brk m:alnAt="63"/>
                          </m:r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</m:t>
                        </m:r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8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6</m:t>
                            </m:r>
                          </m:den>
                        </m:f>
                      </m:e>
                    </m:box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</a:t>
                </a:r>
                <a:r>
                  <a:rPr kumimoji="0" 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FBCF519-91AB-4943-9D2F-F353404C57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653" y="3195935"/>
                <a:ext cx="1101182" cy="499367"/>
              </a:xfrm>
              <a:prstGeom prst="rect">
                <a:avLst/>
              </a:prstGeom>
              <a:blipFill>
                <a:blip r:embed="rId2"/>
                <a:stretch>
                  <a:fillRect l="-8889" t="-9756" b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D20D3E1E-1E83-46F3-9F27-D1E490574A4D}"/>
              </a:ext>
            </a:extLst>
          </p:cNvPr>
          <p:cNvSpPr txBox="1"/>
          <p:nvPr/>
        </p:nvSpPr>
        <p:spPr>
          <a:xfrm>
            <a:off x="283265" y="35769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2: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6AB047-4862-49BA-856B-24331A2173B3}"/>
              </a:ext>
            </a:extLst>
          </p:cNvPr>
          <p:cNvSpPr txBox="1"/>
          <p:nvPr/>
        </p:nvSpPr>
        <p:spPr>
          <a:xfrm>
            <a:off x="1333500" y="3576934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square it and subtract the constant term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6202CE4-D43E-4658-B622-66694ECDDBE5}"/>
                  </a:ext>
                </a:extLst>
              </p:cNvPr>
              <p:cNvSpPr/>
              <p:nvPr/>
            </p:nvSpPr>
            <p:spPr>
              <a:xfrm>
                <a:off x="4368652" y="3962400"/>
                <a:ext cx="2413148" cy="497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box>
                      <m:box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64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36</m:t>
                            </m:r>
                          </m:den>
                        </m:f>
                      </m:e>
                    </m:box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– (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4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4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9</m:t>
                            </m:r>
                          </m:den>
                        </m:f>
                      </m:e>
                    </m:box>
                  </m:oMath>
                </a14:m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6202CE4-D43E-4658-B622-66694ECDDB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652" y="3962400"/>
                <a:ext cx="2413148" cy="497637"/>
              </a:xfrm>
              <a:prstGeom prst="rect">
                <a:avLst/>
              </a:prstGeom>
              <a:blipFill>
                <a:blip r:embed="rId3"/>
                <a:stretch>
                  <a:fillRect t="-9756" b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1C2685AB-8ACB-4B00-BCC1-5A3420847E9A}"/>
              </a:ext>
            </a:extLst>
          </p:cNvPr>
          <p:cNvSpPr txBox="1"/>
          <p:nvPr/>
        </p:nvSpPr>
        <p:spPr>
          <a:xfrm>
            <a:off x="283265" y="439305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3: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677E70-C7A2-4C57-9925-C3DA19E6C3E1}"/>
              </a:ext>
            </a:extLst>
          </p:cNvPr>
          <p:cNvSpPr txBox="1"/>
          <p:nvPr/>
        </p:nvSpPr>
        <p:spPr>
          <a:xfrm>
            <a:off x="1333500" y="4393057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Square root the answer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/>
              <p:nvPr/>
            </p:nvSpPr>
            <p:spPr>
              <a:xfrm>
                <a:off x="4572000" y="4302332"/>
                <a:ext cx="1828801" cy="6560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kumimoji="0" lang="en-US" sz="1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1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4</m:t>
                            </m:r>
                          </m:num>
                          <m:den>
                            <m:r>
                              <a:rPr kumimoji="0" lang="en-US" sz="1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9</m:t>
                            </m:r>
                          </m:den>
                        </m:f>
                      </m:e>
                    </m:rad>
                    <m:r>
                      <a:rPr kumimoji="0" lang="en-US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box>
                      <m:boxPr>
                        <m:ctrlP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US" sz="18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1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2</m:t>
                            </m:r>
                          </m:num>
                          <m:den>
                            <m:r>
                              <a:rPr kumimoji="0" lang="en-US" sz="18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9F96832-2087-468E-B9E9-2DCF695720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02332"/>
                <a:ext cx="1828801" cy="6560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5AF3A7C-B220-4ADE-B981-7F89ACBDD138}"/>
              </a:ext>
            </a:extLst>
          </p:cNvPr>
          <p:cNvSpPr txBox="1"/>
          <p:nvPr/>
        </p:nvSpPr>
        <p:spPr>
          <a:xfrm>
            <a:off x="283265" y="4895672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 4: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17AF9E-D5A5-49CA-9F98-1DB15350B67A}"/>
              </a:ext>
            </a:extLst>
          </p:cNvPr>
          <p:cNvSpPr txBox="1"/>
          <p:nvPr/>
        </p:nvSpPr>
        <p:spPr>
          <a:xfrm>
            <a:off x="1333500" y="489567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take the negative half of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and subtract this answer to get the solutions of the equation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6BCF9E-D07C-46CE-A8E5-2EA200E7877A}"/>
                  </a:ext>
                </a:extLst>
              </p:cNvPr>
              <p:cNvSpPr/>
              <p:nvPr/>
            </p:nvSpPr>
            <p:spPr>
              <a:xfrm>
                <a:off x="3429000" y="5604614"/>
                <a:ext cx="3429000" cy="485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63"/>
                      </m:rPr>
                      <a:rPr kumimoji="0" lang="en-US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</m:t>
                    </m:r>
                    <m:f>
                      <m:fPr>
                        <m:ctrlP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8</m:t>
                        </m:r>
                      </m:num>
                      <m:den>
                        <m: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6</m:t>
                        </m:r>
                      </m:den>
                    </m:f>
                    <m:r>
                      <a:rPr kumimoji="0" lang="en-US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 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num>
                      <m:den>
                        <m:r>
                          <a:rPr kumimoji="0" lang="en-US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6BCF9E-D07C-46CE-A8E5-2EA200E787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604614"/>
                <a:ext cx="3429000" cy="485774"/>
              </a:xfrm>
              <a:prstGeom prst="rect">
                <a:avLst/>
              </a:prstGeom>
              <a:blipFill>
                <a:blip r:embed="rId5"/>
                <a:stretch>
                  <a:fillRect l="-2847" t="-125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C5AE3C-AFE5-4396-BC71-F4CD8104DDD4}"/>
                  </a:ext>
                </a:extLst>
              </p:cNvPr>
              <p:cNvSpPr/>
              <p:nvPr/>
            </p:nvSpPr>
            <p:spPr>
              <a:xfrm>
                <a:off x="3429000" y="6066279"/>
                <a:ext cx="3429000" cy="485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63"/>
                      </m:rPr>
                      <a:rPr kumimoji="0" lang="en-US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</m:t>
                    </m:r>
                    <m:f>
                      <m:fPr>
                        <m:ctrlP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8</m:t>
                        </m:r>
                      </m:num>
                      <m:den>
                        <m: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6</m:t>
                        </m:r>
                      </m:den>
                    </m:f>
                    <m:r>
                      <a:rPr kumimoji="0" lang="en-US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 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2</m:t>
                        </m:r>
                      </m:num>
                      <m:den>
                        <m:r>
                          <a:rPr kumimoji="0" lang="en-US" sz="18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3</m:t>
                        </m:r>
                      </m:den>
                    </m:f>
                  </m:oMath>
                </a14:m>
                <a:endParaRPr kumimoji="0" lang="en-GB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C5AE3C-AFE5-4396-BC71-F4CD8104D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66279"/>
                <a:ext cx="3429000" cy="485774"/>
              </a:xfrm>
              <a:prstGeom prst="rect">
                <a:avLst/>
              </a:prstGeom>
              <a:blipFill>
                <a:blip r:embed="rId6"/>
                <a:stretch>
                  <a:fillRect l="-2847" t="-125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40331D4F-32B0-41A4-86AC-6F57F488E683}"/>
              </a:ext>
            </a:extLst>
          </p:cNvPr>
          <p:cNvSpPr txBox="1"/>
          <p:nvPr/>
        </p:nvSpPr>
        <p:spPr>
          <a:xfrm>
            <a:off x="319285" y="187117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Divide all by 3 to change the coefficient of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into 1: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D1E81F9-E897-45E6-BA1D-F0F74EAC6BE2}"/>
                  </a:ext>
                </a:extLst>
              </p:cNvPr>
              <p:cNvSpPr txBox="1"/>
              <p:nvPr/>
            </p:nvSpPr>
            <p:spPr>
              <a:xfrm>
                <a:off x="4919244" y="2272605"/>
                <a:ext cx="2688535" cy="497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8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4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</m:t>
                            </m:r>
                          </m:den>
                        </m:f>
                      </m:e>
                    </m:box>
                    <m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 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0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D1E81F9-E897-45E6-BA1D-F0F74EAC6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244" y="2272605"/>
                <a:ext cx="2688535" cy="497637"/>
              </a:xfrm>
              <a:prstGeom prst="rect">
                <a:avLst/>
              </a:prstGeom>
              <a:blipFill>
                <a:blip r:embed="rId7"/>
                <a:stretch>
                  <a:fillRect l="-3628" t="-9877" b="-20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>
            <a:extLst>
              <a:ext uri="{FF2B5EF4-FFF2-40B4-BE49-F238E27FC236}">
                <a16:creationId xmlns:a16="http://schemas.microsoft.com/office/drawing/2014/main" id="{4B34BE0C-156D-478D-9B58-E503314BA4C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8458200" cy="112553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C0099"/>
                </a:solidFill>
              </a:rPr>
              <a:t>Alternative method to solve quadratic equations</a:t>
            </a:r>
            <a:endParaRPr lang="en-GB" dirty="0">
              <a:solidFill>
                <a:srgbClr val="CC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02F41BE-584D-4ABB-8E66-7E2F029E838B}"/>
                  </a:ext>
                </a:extLst>
              </p:cNvPr>
              <p:cNvSpPr/>
              <p:nvPr/>
            </p:nvSpPr>
            <p:spPr>
              <a:xfrm>
                <a:off x="4922557" y="5609376"/>
                <a:ext cx="778565" cy="4996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m:rPr>
                            <m:brk m:alnAt="63"/>
                          </m:r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</m:t>
                        </m:r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2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10066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02F41BE-584D-4ABB-8E66-7E2F029E83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557" y="5609376"/>
                <a:ext cx="778565" cy="499624"/>
              </a:xfrm>
              <a:prstGeom prst="rect">
                <a:avLst/>
              </a:prstGeom>
              <a:blipFill>
                <a:blip r:embed="rId8"/>
                <a:stretch>
                  <a:fillRect l="-12598" t="-9756" b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CD94926-916A-4DD2-AE46-7DF19C130494}"/>
                  </a:ext>
                </a:extLst>
              </p:cNvPr>
              <p:cNvSpPr/>
              <p:nvPr/>
            </p:nvSpPr>
            <p:spPr>
              <a:xfrm>
                <a:off x="4935183" y="6109000"/>
                <a:ext cx="100841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100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−2</m:t>
                    </m:r>
                  </m:oMath>
                </a14:m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CD94926-916A-4DD2-AE46-7DF19C1304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183" y="6109000"/>
                <a:ext cx="1008417" cy="461665"/>
              </a:xfrm>
              <a:prstGeom prst="rect">
                <a:avLst/>
              </a:prstGeom>
              <a:blipFill>
                <a:blip r:embed="rId9"/>
                <a:stretch>
                  <a:fillRect l="-969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hlinkClick r:id="rId10"/>
            <a:extLst>
              <a:ext uri="{FF2B5EF4-FFF2-40B4-BE49-F238E27FC236}">
                <a16:creationId xmlns:a16="http://schemas.microsoft.com/office/drawing/2014/main" id="{229AC7EB-9FC0-47B5-9373-0BE750F7164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10"/>
            <a:extLst>
              <a:ext uri="{FF2B5EF4-FFF2-40B4-BE49-F238E27FC236}">
                <a16:creationId xmlns:a16="http://schemas.microsoft.com/office/drawing/2014/main" id="{FB92ABEF-11FC-45CA-A01D-50F988F6CD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19" grpId="0"/>
      <p:bldP spid="21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41</TotalTime>
  <Words>777</Words>
  <Application>Microsoft Office PowerPoint</Application>
  <PresentationFormat>On-screen Show (4:3)</PresentationFormat>
  <Paragraphs>112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Solving quadratic equations in four steps</vt:lpstr>
      <vt:lpstr>Alternative method to solve quadratic equations</vt:lpstr>
      <vt:lpstr>Alternative method to solve quadratic equations</vt:lpstr>
      <vt:lpstr>Alternative method to solve quadratic equations</vt:lpstr>
      <vt:lpstr>Alternative method to solve quadratic equations</vt:lpstr>
      <vt:lpstr>Alternative method to solve quadratic equations</vt:lpstr>
      <vt:lpstr>Alternative method to solve quadratic equations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quadratic equations in four steps</dc:title>
  <dc:creator>Mathssupport</dc:creator>
  <cp:lastModifiedBy>Orlando Hurtado</cp:lastModifiedBy>
  <cp:revision>3</cp:revision>
  <dcterms:created xsi:type="dcterms:W3CDTF">2020-04-02T08:19:12Z</dcterms:created>
  <dcterms:modified xsi:type="dcterms:W3CDTF">2020-07-01T08:58:34Z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